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4"/>
  </p:sldMasterIdLst>
  <p:notesMasterIdLst>
    <p:notesMasterId r:id="rId67"/>
  </p:notesMasterIdLst>
  <p:sldIdLst>
    <p:sldId id="256" r:id="rId5"/>
    <p:sldId id="258" r:id="rId6"/>
    <p:sldId id="1010" r:id="rId7"/>
    <p:sldId id="630" r:id="rId8"/>
    <p:sldId id="808" r:id="rId9"/>
    <p:sldId id="261" r:id="rId10"/>
    <p:sldId id="811" r:id="rId11"/>
    <p:sldId id="947" r:id="rId12"/>
    <p:sldId id="854" r:id="rId13"/>
    <p:sldId id="812" r:id="rId14"/>
    <p:sldId id="976" r:id="rId15"/>
    <p:sldId id="953" r:id="rId16"/>
    <p:sldId id="855" r:id="rId17"/>
    <p:sldId id="972" r:id="rId18"/>
    <p:sldId id="975" r:id="rId19"/>
    <p:sldId id="981" r:id="rId20"/>
    <p:sldId id="995" r:id="rId21"/>
    <p:sldId id="971" r:id="rId22"/>
    <p:sldId id="982" r:id="rId23"/>
    <p:sldId id="980" r:id="rId24"/>
    <p:sldId id="856" r:id="rId25"/>
    <p:sldId id="969" r:id="rId26"/>
    <p:sldId id="994" r:id="rId27"/>
    <p:sldId id="954" r:id="rId28"/>
    <p:sldId id="859" r:id="rId29"/>
    <p:sldId id="858" r:id="rId30"/>
    <p:sldId id="860" r:id="rId31"/>
    <p:sldId id="861" r:id="rId32"/>
    <p:sldId id="862" r:id="rId33"/>
    <p:sldId id="863" r:id="rId34"/>
    <p:sldId id="883" r:id="rId35"/>
    <p:sldId id="884" r:id="rId36"/>
    <p:sldId id="864" r:id="rId37"/>
    <p:sldId id="990" r:id="rId38"/>
    <p:sldId id="865" r:id="rId39"/>
    <p:sldId id="885" r:id="rId40"/>
    <p:sldId id="866" r:id="rId41"/>
    <p:sldId id="867" r:id="rId42"/>
    <p:sldId id="886" r:id="rId43"/>
    <p:sldId id="999" r:id="rId44"/>
    <p:sldId id="993" r:id="rId45"/>
    <p:sldId id="1009" r:id="rId46"/>
    <p:sldId id="983" r:id="rId47"/>
    <p:sldId id="984" r:id="rId48"/>
    <p:sldId id="985" r:id="rId49"/>
    <p:sldId id="986" r:id="rId50"/>
    <p:sldId id="987" r:id="rId51"/>
    <p:sldId id="989" r:id="rId52"/>
    <p:sldId id="988" r:id="rId53"/>
    <p:sldId id="998" r:id="rId54"/>
    <p:sldId id="962" r:id="rId55"/>
    <p:sldId id="813" r:id="rId56"/>
    <p:sldId id="961" r:id="rId57"/>
    <p:sldId id="868" r:id="rId58"/>
    <p:sldId id="965" r:id="rId59"/>
    <p:sldId id="966" r:id="rId60"/>
    <p:sldId id="967" r:id="rId61"/>
    <p:sldId id="968" r:id="rId62"/>
    <p:sldId id="963" r:id="rId63"/>
    <p:sldId id="973" r:id="rId64"/>
    <p:sldId id="902" r:id="rId65"/>
    <p:sldId id="996"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0CC04E-DD05-4C05-B1B8-575B290974AB}">
          <p14:sldIdLst>
            <p14:sldId id="256"/>
            <p14:sldId id="258"/>
            <p14:sldId id="1010"/>
            <p14:sldId id="630"/>
            <p14:sldId id="808"/>
            <p14:sldId id="261"/>
            <p14:sldId id="811"/>
            <p14:sldId id="947"/>
            <p14:sldId id="854"/>
            <p14:sldId id="812"/>
            <p14:sldId id="976"/>
            <p14:sldId id="953"/>
            <p14:sldId id="855"/>
            <p14:sldId id="972"/>
            <p14:sldId id="975"/>
            <p14:sldId id="981"/>
            <p14:sldId id="995"/>
            <p14:sldId id="971"/>
            <p14:sldId id="982"/>
            <p14:sldId id="980"/>
            <p14:sldId id="856"/>
            <p14:sldId id="969"/>
            <p14:sldId id="994"/>
            <p14:sldId id="954"/>
            <p14:sldId id="859"/>
            <p14:sldId id="858"/>
            <p14:sldId id="860"/>
            <p14:sldId id="861"/>
            <p14:sldId id="862"/>
            <p14:sldId id="863"/>
            <p14:sldId id="883"/>
            <p14:sldId id="884"/>
            <p14:sldId id="864"/>
            <p14:sldId id="990"/>
            <p14:sldId id="865"/>
            <p14:sldId id="885"/>
            <p14:sldId id="866"/>
            <p14:sldId id="867"/>
            <p14:sldId id="886"/>
            <p14:sldId id="999"/>
            <p14:sldId id="993"/>
            <p14:sldId id="1009"/>
            <p14:sldId id="983"/>
            <p14:sldId id="984"/>
            <p14:sldId id="985"/>
            <p14:sldId id="986"/>
            <p14:sldId id="987"/>
            <p14:sldId id="989"/>
            <p14:sldId id="988"/>
            <p14:sldId id="998"/>
            <p14:sldId id="962"/>
            <p14:sldId id="813"/>
            <p14:sldId id="961"/>
            <p14:sldId id="868"/>
            <p14:sldId id="965"/>
            <p14:sldId id="966"/>
            <p14:sldId id="967"/>
            <p14:sldId id="968"/>
            <p14:sldId id="963"/>
            <p14:sldId id="973"/>
            <p14:sldId id="902"/>
            <p14:sldId id="996"/>
          </p14:sldIdLst>
        </p14:section>
        <p14:section name="Untitled Section" id="{1CFE8FAA-DFC8-475C-97C5-695A489B7BE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E11CD-DC63-E795-0F94-7BC9A1259112}" name="Burton, LaQuinta - HCD" initials="BH" userId="S::laquinta.burton@houstontx.gov::b3ec775e-58c9-4ca1-88a2-63fb41126d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DF7DD0-BE95-4E1C-9C47-52F9A2CC857B}" v="16" dt="2026-01-21T17:38:26.233"/>
  </p1510:revLst>
</p1510:revInfo>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51" autoAdjust="0"/>
    <p:restoredTop sz="94665"/>
  </p:normalViewPr>
  <p:slideViewPr>
    <p:cSldViewPr snapToGrid="0">
      <p:cViewPr varScale="1">
        <p:scale>
          <a:sx n="120" d="100"/>
          <a:sy n="120" d="100"/>
        </p:scale>
        <p:origin x="4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243C53-A465-EF4B-A0FF-60D833E9238A}" type="datetimeFigureOut">
              <a:rPr lang="en-US" smtClean="0"/>
              <a:t>1/30/26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a:t>
            </a:fld>
            <a:endParaRPr lang="en-US"/>
          </a:p>
        </p:txBody>
      </p:sp>
    </p:spTree>
    <p:extLst>
      <p:ext uri="{BB962C8B-B14F-4D97-AF65-F5344CB8AC3E}">
        <p14:creationId xmlns:p14="http://schemas.microsoft.com/office/powerpoint/2010/main" val="105411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10</a:t>
            </a:fld>
            <a:endParaRPr lang="en-US"/>
          </a:p>
        </p:txBody>
      </p:sp>
    </p:spTree>
    <p:extLst>
      <p:ext uri="{BB962C8B-B14F-4D97-AF65-F5344CB8AC3E}">
        <p14:creationId xmlns:p14="http://schemas.microsoft.com/office/powerpoint/2010/main" val="261405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11</a:t>
            </a:fld>
            <a:endParaRPr lang="en-US"/>
          </a:p>
        </p:txBody>
      </p:sp>
    </p:spTree>
    <p:extLst>
      <p:ext uri="{BB962C8B-B14F-4D97-AF65-F5344CB8AC3E}">
        <p14:creationId xmlns:p14="http://schemas.microsoft.com/office/powerpoint/2010/main" val="305874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12</a:t>
            </a:fld>
            <a:endParaRPr lang="en-US"/>
          </a:p>
        </p:txBody>
      </p:sp>
    </p:spTree>
    <p:extLst>
      <p:ext uri="{BB962C8B-B14F-4D97-AF65-F5344CB8AC3E}">
        <p14:creationId xmlns:p14="http://schemas.microsoft.com/office/powerpoint/2010/main" val="361924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13</a:t>
            </a:fld>
            <a:endParaRPr lang="en-US"/>
          </a:p>
        </p:txBody>
      </p:sp>
    </p:spTree>
    <p:extLst>
      <p:ext uri="{BB962C8B-B14F-4D97-AF65-F5344CB8AC3E}">
        <p14:creationId xmlns:p14="http://schemas.microsoft.com/office/powerpoint/2010/main" val="327961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14</a:t>
            </a:fld>
            <a:endParaRPr lang="en-US"/>
          </a:p>
        </p:txBody>
      </p:sp>
    </p:spTree>
    <p:extLst>
      <p:ext uri="{BB962C8B-B14F-4D97-AF65-F5344CB8AC3E}">
        <p14:creationId xmlns:p14="http://schemas.microsoft.com/office/powerpoint/2010/main" val="22860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15</a:t>
            </a:fld>
            <a:endParaRPr lang="en-US"/>
          </a:p>
        </p:txBody>
      </p:sp>
    </p:spTree>
    <p:extLst>
      <p:ext uri="{BB962C8B-B14F-4D97-AF65-F5344CB8AC3E}">
        <p14:creationId xmlns:p14="http://schemas.microsoft.com/office/powerpoint/2010/main" val="66060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16</a:t>
            </a:fld>
            <a:endParaRPr lang="en-US"/>
          </a:p>
        </p:txBody>
      </p:sp>
    </p:spTree>
    <p:extLst>
      <p:ext uri="{BB962C8B-B14F-4D97-AF65-F5344CB8AC3E}">
        <p14:creationId xmlns:p14="http://schemas.microsoft.com/office/powerpoint/2010/main" val="2729229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ct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17</a:t>
            </a:fld>
            <a:endParaRPr lang="en-US"/>
          </a:p>
        </p:txBody>
      </p:sp>
    </p:spTree>
    <p:extLst>
      <p:ext uri="{BB962C8B-B14F-4D97-AF65-F5344CB8AC3E}">
        <p14:creationId xmlns:p14="http://schemas.microsoft.com/office/powerpoint/2010/main" val="3704503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18</a:t>
            </a:fld>
            <a:endParaRPr lang="en-US"/>
          </a:p>
        </p:txBody>
      </p:sp>
    </p:spTree>
    <p:extLst>
      <p:ext uri="{BB962C8B-B14F-4D97-AF65-F5344CB8AC3E}">
        <p14:creationId xmlns:p14="http://schemas.microsoft.com/office/powerpoint/2010/main" val="453246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19</a:t>
            </a:fld>
            <a:endParaRPr lang="en-US"/>
          </a:p>
        </p:txBody>
      </p:sp>
    </p:spTree>
    <p:extLst>
      <p:ext uri="{BB962C8B-B14F-4D97-AF65-F5344CB8AC3E}">
        <p14:creationId xmlns:p14="http://schemas.microsoft.com/office/powerpoint/2010/main" val="237755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20</a:t>
            </a:fld>
            <a:endParaRPr lang="en-US"/>
          </a:p>
        </p:txBody>
      </p:sp>
    </p:spTree>
    <p:extLst>
      <p:ext uri="{BB962C8B-B14F-4D97-AF65-F5344CB8AC3E}">
        <p14:creationId xmlns:p14="http://schemas.microsoft.com/office/powerpoint/2010/main" val="1581818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a:t> </a:t>
            </a:r>
          </a:p>
          <a:p>
            <a:pPr marL="0"/>
            <a:endParaRPr lang="en-US">
              <a:cs typeface="Calibri" panose="020F0502020204030204"/>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1787410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a:p>
            <a:pPr algn="just"/>
            <a:endParaRPr lang="en-US">
              <a:cs typeface="Calibri"/>
            </a:endParaRPr>
          </a:p>
          <a:p>
            <a:pPr algn="just"/>
            <a:endParaRPr lang="en-US">
              <a:cs typeface="Calibri"/>
            </a:endParaRPr>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22</a:t>
            </a:fld>
            <a:endParaRPr lang="en-US"/>
          </a:p>
        </p:txBody>
      </p:sp>
    </p:spTree>
    <p:extLst>
      <p:ext uri="{BB962C8B-B14F-4D97-AF65-F5344CB8AC3E}">
        <p14:creationId xmlns:p14="http://schemas.microsoft.com/office/powerpoint/2010/main" val="2221374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23</a:t>
            </a:fld>
            <a:endParaRPr lang="en-US"/>
          </a:p>
        </p:txBody>
      </p:sp>
    </p:spTree>
    <p:extLst>
      <p:ext uri="{BB962C8B-B14F-4D97-AF65-F5344CB8AC3E}">
        <p14:creationId xmlns:p14="http://schemas.microsoft.com/office/powerpoint/2010/main" val="348953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24</a:t>
            </a:fld>
            <a:endParaRPr lang="en-US"/>
          </a:p>
        </p:txBody>
      </p:sp>
    </p:spTree>
    <p:extLst>
      <p:ext uri="{BB962C8B-B14F-4D97-AF65-F5344CB8AC3E}">
        <p14:creationId xmlns:p14="http://schemas.microsoft.com/office/powerpoint/2010/main" val="134673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25</a:t>
            </a:fld>
            <a:endParaRPr lang="en-US"/>
          </a:p>
        </p:txBody>
      </p:sp>
    </p:spTree>
    <p:extLst>
      <p:ext uri="{BB962C8B-B14F-4D97-AF65-F5344CB8AC3E}">
        <p14:creationId xmlns:p14="http://schemas.microsoft.com/office/powerpoint/2010/main" val="127441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26</a:t>
            </a:fld>
            <a:endParaRPr lang="en-US"/>
          </a:p>
        </p:txBody>
      </p:sp>
    </p:spTree>
    <p:extLst>
      <p:ext uri="{BB962C8B-B14F-4D97-AF65-F5344CB8AC3E}">
        <p14:creationId xmlns:p14="http://schemas.microsoft.com/office/powerpoint/2010/main" val="5846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27</a:t>
            </a:fld>
            <a:endParaRPr lang="en-US"/>
          </a:p>
        </p:txBody>
      </p:sp>
    </p:spTree>
    <p:extLst>
      <p:ext uri="{BB962C8B-B14F-4D97-AF65-F5344CB8AC3E}">
        <p14:creationId xmlns:p14="http://schemas.microsoft.com/office/powerpoint/2010/main" val="336157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28</a:t>
            </a:fld>
            <a:endParaRPr lang="en-US"/>
          </a:p>
        </p:txBody>
      </p:sp>
    </p:spTree>
    <p:extLst>
      <p:ext uri="{BB962C8B-B14F-4D97-AF65-F5344CB8AC3E}">
        <p14:creationId xmlns:p14="http://schemas.microsoft.com/office/powerpoint/2010/main" val="958323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t>
            </a: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29</a:t>
            </a:fld>
            <a:endParaRPr lang="en-US"/>
          </a:p>
        </p:txBody>
      </p:sp>
    </p:spTree>
    <p:extLst>
      <p:ext uri="{BB962C8B-B14F-4D97-AF65-F5344CB8AC3E}">
        <p14:creationId xmlns:p14="http://schemas.microsoft.com/office/powerpoint/2010/main" val="416897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3618672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30</a:t>
            </a:fld>
            <a:endParaRPr lang="en-US"/>
          </a:p>
        </p:txBody>
      </p:sp>
    </p:spTree>
    <p:extLst>
      <p:ext uri="{BB962C8B-B14F-4D97-AF65-F5344CB8AC3E}">
        <p14:creationId xmlns:p14="http://schemas.microsoft.com/office/powerpoint/2010/main" val="3709999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31</a:t>
            </a:fld>
            <a:endParaRPr lang="en-US"/>
          </a:p>
        </p:txBody>
      </p:sp>
    </p:spTree>
    <p:extLst>
      <p:ext uri="{BB962C8B-B14F-4D97-AF65-F5344CB8AC3E}">
        <p14:creationId xmlns:p14="http://schemas.microsoft.com/office/powerpoint/2010/main" val="53960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32</a:t>
            </a:fld>
            <a:endParaRPr lang="en-US"/>
          </a:p>
        </p:txBody>
      </p:sp>
    </p:spTree>
    <p:extLst>
      <p:ext uri="{BB962C8B-B14F-4D97-AF65-F5344CB8AC3E}">
        <p14:creationId xmlns:p14="http://schemas.microsoft.com/office/powerpoint/2010/main" val="411430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33</a:t>
            </a:fld>
            <a:endParaRPr lang="en-US"/>
          </a:p>
        </p:txBody>
      </p:sp>
    </p:spTree>
    <p:extLst>
      <p:ext uri="{BB962C8B-B14F-4D97-AF65-F5344CB8AC3E}">
        <p14:creationId xmlns:p14="http://schemas.microsoft.com/office/powerpoint/2010/main" val="3356863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35</a:t>
            </a:fld>
            <a:endParaRPr lang="en-US"/>
          </a:p>
        </p:txBody>
      </p:sp>
    </p:spTree>
    <p:extLst>
      <p:ext uri="{BB962C8B-B14F-4D97-AF65-F5344CB8AC3E}">
        <p14:creationId xmlns:p14="http://schemas.microsoft.com/office/powerpoint/2010/main" val="2561252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36</a:t>
            </a:fld>
            <a:endParaRPr lang="en-US"/>
          </a:p>
        </p:txBody>
      </p:sp>
    </p:spTree>
    <p:extLst>
      <p:ext uri="{BB962C8B-B14F-4D97-AF65-F5344CB8AC3E}">
        <p14:creationId xmlns:p14="http://schemas.microsoft.com/office/powerpoint/2010/main" val="3929044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37</a:t>
            </a:fld>
            <a:endParaRPr lang="en-US"/>
          </a:p>
        </p:txBody>
      </p:sp>
    </p:spTree>
    <p:extLst>
      <p:ext uri="{BB962C8B-B14F-4D97-AF65-F5344CB8AC3E}">
        <p14:creationId xmlns:p14="http://schemas.microsoft.com/office/powerpoint/2010/main" val="2211415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38</a:t>
            </a:fld>
            <a:endParaRPr lang="en-US"/>
          </a:p>
        </p:txBody>
      </p:sp>
    </p:spTree>
    <p:extLst>
      <p:ext uri="{BB962C8B-B14F-4D97-AF65-F5344CB8AC3E}">
        <p14:creationId xmlns:p14="http://schemas.microsoft.com/office/powerpoint/2010/main" val="128917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39</a:t>
            </a:fld>
            <a:endParaRPr lang="en-US"/>
          </a:p>
        </p:txBody>
      </p:sp>
    </p:spTree>
    <p:extLst>
      <p:ext uri="{BB962C8B-B14F-4D97-AF65-F5344CB8AC3E}">
        <p14:creationId xmlns:p14="http://schemas.microsoft.com/office/powerpoint/2010/main" val="676546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5647A-1939-A380-105E-AC2F92B46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DA7C4-A720-DDD2-7EB3-768B0A9D59C1}"/>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A026219-D3F6-F696-0502-065C8A13DA7B}"/>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5185BD42-EB09-A372-74DC-9269C5C5BE54}"/>
              </a:ext>
            </a:extLst>
          </p:cNvPr>
          <p:cNvSpPr>
            <a:spLocks noGrp="1"/>
          </p:cNvSpPr>
          <p:nvPr>
            <p:ph type="sldNum" sz="quarter" idx="5"/>
          </p:nvPr>
        </p:nvSpPr>
        <p:spPr/>
        <p:txBody>
          <a:bodyPr/>
          <a:lstStyle/>
          <a:p>
            <a:fld id="{7389BF64-155B-134B-BBA2-DBD57FA605BB}" type="slidenum">
              <a:rPr lang="en-US" smtClean="0"/>
              <a:t>42</a:t>
            </a:fld>
            <a:endParaRPr lang="en-US"/>
          </a:p>
        </p:txBody>
      </p:sp>
    </p:spTree>
    <p:extLst>
      <p:ext uri="{BB962C8B-B14F-4D97-AF65-F5344CB8AC3E}">
        <p14:creationId xmlns:p14="http://schemas.microsoft.com/office/powerpoint/2010/main" val="298308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680308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43</a:t>
            </a:fld>
            <a:endParaRPr lang="en-US"/>
          </a:p>
        </p:txBody>
      </p:sp>
    </p:spTree>
    <p:extLst>
      <p:ext uri="{BB962C8B-B14F-4D97-AF65-F5344CB8AC3E}">
        <p14:creationId xmlns:p14="http://schemas.microsoft.com/office/powerpoint/2010/main" val="333806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pPr>
              <a:lnSpc>
                <a:spcPct val="90000"/>
              </a:lnSpc>
              <a:spcBef>
                <a:spcPts val="1000"/>
              </a:spcBef>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44</a:t>
            </a:fld>
            <a:endParaRPr lang="en-US"/>
          </a:p>
        </p:txBody>
      </p:sp>
    </p:spTree>
    <p:extLst>
      <p:ext uri="{BB962C8B-B14F-4D97-AF65-F5344CB8AC3E}">
        <p14:creationId xmlns:p14="http://schemas.microsoft.com/office/powerpoint/2010/main" val="1961424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i="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1416976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46</a:t>
            </a:fld>
            <a:endParaRPr lang="en-US"/>
          </a:p>
        </p:txBody>
      </p:sp>
    </p:spTree>
    <p:extLst>
      <p:ext uri="{BB962C8B-B14F-4D97-AF65-F5344CB8AC3E}">
        <p14:creationId xmlns:p14="http://schemas.microsoft.com/office/powerpoint/2010/main" val="2757505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47</a:t>
            </a:fld>
            <a:endParaRPr lang="en-US"/>
          </a:p>
        </p:txBody>
      </p:sp>
    </p:spTree>
    <p:extLst>
      <p:ext uri="{BB962C8B-B14F-4D97-AF65-F5344CB8AC3E}">
        <p14:creationId xmlns:p14="http://schemas.microsoft.com/office/powerpoint/2010/main" val="2071719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48</a:t>
            </a:fld>
            <a:endParaRPr lang="en-US"/>
          </a:p>
        </p:txBody>
      </p:sp>
    </p:spTree>
    <p:extLst>
      <p:ext uri="{BB962C8B-B14F-4D97-AF65-F5344CB8AC3E}">
        <p14:creationId xmlns:p14="http://schemas.microsoft.com/office/powerpoint/2010/main" val="1848365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49</a:t>
            </a:fld>
            <a:endParaRPr lang="en-US"/>
          </a:p>
        </p:txBody>
      </p:sp>
    </p:spTree>
    <p:extLst>
      <p:ext uri="{BB962C8B-B14F-4D97-AF65-F5344CB8AC3E}">
        <p14:creationId xmlns:p14="http://schemas.microsoft.com/office/powerpoint/2010/main" val="900089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51</a:t>
            </a:fld>
            <a:endParaRPr lang="en-US"/>
          </a:p>
        </p:txBody>
      </p:sp>
    </p:spTree>
    <p:extLst>
      <p:ext uri="{BB962C8B-B14F-4D97-AF65-F5344CB8AC3E}">
        <p14:creationId xmlns:p14="http://schemas.microsoft.com/office/powerpoint/2010/main" val="2184071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52</a:t>
            </a:fld>
            <a:endParaRPr lang="en-US"/>
          </a:p>
        </p:txBody>
      </p:sp>
    </p:spTree>
    <p:extLst>
      <p:ext uri="{BB962C8B-B14F-4D97-AF65-F5344CB8AC3E}">
        <p14:creationId xmlns:p14="http://schemas.microsoft.com/office/powerpoint/2010/main" val="1677683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53</a:t>
            </a:fld>
            <a:endParaRPr lang="en-US"/>
          </a:p>
        </p:txBody>
      </p:sp>
    </p:spTree>
    <p:extLst>
      <p:ext uri="{BB962C8B-B14F-4D97-AF65-F5344CB8AC3E}">
        <p14:creationId xmlns:p14="http://schemas.microsoft.com/office/powerpoint/2010/main" val="288786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a:t>
            </a:fld>
            <a:endParaRPr lang="en-US"/>
          </a:p>
        </p:txBody>
      </p:sp>
    </p:spTree>
    <p:extLst>
      <p:ext uri="{BB962C8B-B14F-4D97-AF65-F5344CB8AC3E}">
        <p14:creationId xmlns:p14="http://schemas.microsoft.com/office/powerpoint/2010/main" val="1301819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 </a:t>
            </a:r>
          </a:p>
        </p:txBody>
      </p:sp>
      <p:sp>
        <p:nvSpPr>
          <p:cNvPr id="4" name="Slide Number Placeholder 3"/>
          <p:cNvSpPr>
            <a:spLocks noGrp="1"/>
          </p:cNvSpPr>
          <p:nvPr>
            <p:ph type="sldNum" sz="quarter" idx="5"/>
          </p:nvPr>
        </p:nvSpPr>
        <p:spPr/>
        <p:txBody>
          <a:bodyPr/>
          <a:lstStyle/>
          <a:p>
            <a:fld id="{7389BF64-155B-134B-BBA2-DBD57FA605BB}" type="slidenum">
              <a:rPr lang="en-US" smtClean="0"/>
              <a:t>54</a:t>
            </a:fld>
            <a:endParaRPr lang="en-US"/>
          </a:p>
        </p:txBody>
      </p:sp>
    </p:spTree>
    <p:extLst>
      <p:ext uri="{BB962C8B-B14F-4D97-AF65-F5344CB8AC3E}">
        <p14:creationId xmlns:p14="http://schemas.microsoft.com/office/powerpoint/2010/main" val="1994346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55</a:t>
            </a:fld>
            <a:endParaRPr lang="en-US"/>
          </a:p>
        </p:txBody>
      </p:sp>
    </p:spTree>
    <p:extLst>
      <p:ext uri="{BB962C8B-B14F-4D97-AF65-F5344CB8AC3E}">
        <p14:creationId xmlns:p14="http://schemas.microsoft.com/office/powerpoint/2010/main" val="1687063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59</a:t>
            </a:fld>
            <a:endParaRPr lang="en-US"/>
          </a:p>
        </p:txBody>
      </p:sp>
    </p:spTree>
    <p:extLst>
      <p:ext uri="{BB962C8B-B14F-4D97-AF65-F5344CB8AC3E}">
        <p14:creationId xmlns:p14="http://schemas.microsoft.com/office/powerpoint/2010/main" val="641713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60</a:t>
            </a:fld>
            <a:endParaRPr lang="en-US"/>
          </a:p>
        </p:txBody>
      </p:sp>
    </p:spTree>
    <p:extLst>
      <p:ext uri="{BB962C8B-B14F-4D97-AF65-F5344CB8AC3E}">
        <p14:creationId xmlns:p14="http://schemas.microsoft.com/office/powerpoint/2010/main" val="3950094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61</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62</a:t>
            </a:fld>
            <a:endParaRPr lang="en-US"/>
          </a:p>
        </p:txBody>
      </p:sp>
    </p:spTree>
    <p:extLst>
      <p:ext uri="{BB962C8B-B14F-4D97-AF65-F5344CB8AC3E}">
        <p14:creationId xmlns:p14="http://schemas.microsoft.com/office/powerpoint/2010/main" val="124430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6</a:t>
            </a:fld>
            <a:endParaRPr lang="en-US"/>
          </a:p>
        </p:txBody>
      </p:sp>
    </p:spTree>
    <p:extLst>
      <p:ext uri="{BB962C8B-B14F-4D97-AF65-F5344CB8AC3E}">
        <p14:creationId xmlns:p14="http://schemas.microsoft.com/office/powerpoint/2010/main" val="4278469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7</a:t>
            </a:fld>
            <a:endParaRPr lang="en-US"/>
          </a:p>
        </p:txBody>
      </p:sp>
    </p:spTree>
    <p:extLst>
      <p:ext uri="{BB962C8B-B14F-4D97-AF65-F5344CB8AC3E}">
        <p14:creationId xmlns:p14="http://schemas.microsoft.com/office/powerpoint/2010/main" val="416286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8</a:t>
            </a:fld>
            <a:endParaRPr lang="en-US"/>
          </a:p>
        </p:txBody>
      </p:sp>
    </p:spTree>
    <p:extLst>
      <p:ext uri="{BB962C8B-B14F-4D97-AF65-F5344CB8AC3E}">
        <p14:creationId xmlns:p14="http://schemas.microsoft.com/office/powerpoint/2010/main" val="4655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9</a:t>
            </a:fld>
            <a:endParaRPr lang="en-US"/>
          </a:p>
        </p:txBody>
      </p:sp>
    </p:spTree>
    <p:extLst>
      <p:ext uri="{BB962C8B-B14F-4D97-AF65-F5344CB8AC3E}">
        <p14:creationId xmlns:p14="http://schemas.microsoft.com/office/powerpoint/2010/main" val="228295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62106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12181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43494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6179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3064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5930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3344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6552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6451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256241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1616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494697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5025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3106866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7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13009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6404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2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56489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40138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608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51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06748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970391"/>
      </p:ext>
    </p:extLst>
  </p:cSld>
  <p:clrMap bg1="dk1" tx1="lt1" bg2="dk2" tx2="lt2" accent1="accent1" accent2="accent2" accent3="accent3" accent4="accent4" accent5="accent5" accent6="accent6" hlink="hlink" folHlink="folHlink"/>
  <p:sldLayoutIdLst>
    <p:sldLayoutId id="2147483714" r:id="rId1"/>
    <p:sldLayoutId id="2147483741" r:id="rId2"/>
    <p:sldLayoutId id="2147483716" r:id="rId3"/>
    <p:sldLayoutId id="2147483717" r:id="rId4"/>
    <p:sldLayoutId id="2147483718" r:id="rId5"/>
    <p:sldLayoutId id="2147483720" r:id="rId6"/>
    <p:sldLayoutId id="2147483721" r:id="rId7"/>
    <p:sldLayoutId id="2147483722" r:id="rId8"/>
    <p:sldLayoutId id="2147483724" r:id="rId9"/>
    <p:sldLayoutId id="2147483742" r:id="rId10"/>
    <p:sldLayoutId id="2147483743"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4" r:id="rId2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depositphotos.com/photos/marketing-example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barchart.com/futures/quotes/ZF*0/futures-pric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nunamew.blogspot.com/2021/04/individual-self-insured-health.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5.jpg"/><Relationship Id="rId7" Type="http://schemas.openxmlformats.org/officeDocument/2006/relationships/hyperlink" Target="mailto:John.McGee@houstontx.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hyperlink" Target="mailto:Carolyn.Seals@houstontx.gov" TargetMode="External"/><Relationship Id="rId4" Type="http://schemas.openxmlformats.org/officeDocument/2006/relationships/hyperlink" Target="mailto:Jesse.Ortiz@Houstontx.gov" TargetMode="External"/><Relationship Id="rId9" Type="http://schemas.openxmlformats.org/officeDocument/2006/relationships/image" Target="../media/image29.jp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bschool.careers360.com/articles/major-topics-for-group-discussio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p:txBody>
          <a:bodyPr vert="horz" lIns="91440" tIns="45720" rIns="91440" bIns="45720" rtlCol="0" anchor="t">
            <a:normAutofit/>
          </a:bodyPr>
          <a:lstStyle/>
          <a:p>
            <a:r>
              <a:rPr lang="en-US" sz="3500" dirty="0"/>
              <a:t>Pay or Play Program (POP) </a:t>
            </a:r>
            <a:br>
              <a:rPr lang="en-US" sz="3500" dirty="0"/>
            </a:br>
            <a:r>
              <a:rPr lang="en-US" sz="3500" dirty="0"/>
              <a:t>Technical Assistance Training for Public Service Contracts</a:t>
            </a:r>
            <a:endParaRPr lang="en-US" dirty="0"/>
          </a:p>
        </p:txBody>
      </p:sp>
      <p:sp>
        <p:nvSpPr>
          <p:cNvPr id="3" name="Rectangle 2">
            <a:extLst>
              <a:ext uri="{FF2B5EF4-FFF2-40B4-BE49-F238E27FC236}">
                <a16:creationId xmlns:a16="http://schemas.microsoft.com/office/drawing/2014/main" id="{E2FBDEF1-2378-37B0-1785-07244AADFAA5}"/>
              </a:ext>
            </a:extLst>
          </p:cNvPr>
          <p:cNvSpPr/>
          <p:nvPr/>
        </p:nvSpPr>
        <p:spPr>
          <a:xfrm>
            <a:off x="0" y="5311298"/>
            <a:ext cx="12192000" cy="1171074"/>
          </a:xfrm>
          <a:prstGeom prst="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t>AA</a:t>
            </a:r>
          </a:p>
        </p:txBody>
      </p:sp>
      <p:sp>
        <p:nvSpPr>
          <p:cNvPr id="4" name="TextBox 3">
            <a:extLst>
              <a:ext uri="{FF2B5EF4-FFF2-40B4-BE49-F238E27FC236}">
                <a16:creationId xmlns:a16="http://schemas.microsoft.com/office/drawing/2014/main" id="{E4A7671E-ADA8-83A8-D2BF-4AC477C81A48}"/>
              </a:ext>
            </a:extLst>
          </p:cNvPr>
          <p:cNvSpPr txBox="1"/>
          <p:nvPr/>
        </p:nvSpPr>
        <p:spPr>
          <a:xfrm>
            <a:off x="1458319" y="5583721"/>
            <a:ext cx="9634798" cy="646331"/>
          </a:xfrm>
          <a:prstGeom prst="rect">
            <a:avLst/>
          </a:prstGeom>
          <a:noFill/>
        </p:spPr>
        <p:txBody>
          <a:bodyPr wrap="square" lIns="91440" tIns="45720" rIns="91440" bIns="45720" rtlCol="0" anchor="t">
            <a:spAutoFit/>
          </a:bodyPr>
          <a:lstStyle/>
          <a:p>
            <a:pPr algn="ctr"/>
            <a:r>
              <a:rPr lang="en-US" sz="3600" b="1" dirty="0">
                <a:solidFill>
                  <a:schemeClr val="tx2"/>
                </a:solidFill>
                <a:latin typeface="72 Black"/>
                <a:cs typeface="72 Black" panose="020B0A04030603020204" pitchFamily="34" charset="0"/>
              </a:rPr>
              <a:t>January 22, 2026, </a:t>
            </a:r>
            <a:r>
              <a:rPr lang="en-US" sz="3200" b="1" dirty="0">
                <a:solidFill>
                  <a:schemeClr val="tx2"/>
                </a:solidFill>
                <a:latin typeface="Segoe UI"/>
                <a:cs typeface="Segoe UI"/>
              </a:rPr>
              <a:t>~</a:t>
            </a:r>
            <a:r>
              <a:rPr lang="en-US" sz="3600" b="1" dirty="0">
                <a:solidFill>
                  <a:schemeClr val="tx2"/>
                </a:solidFill>
                <a:latin typeface="72 Black"/>
                <a:cs typeface="72 Black" panose="020B0A04030603020204" pitchFamily="34" charset="0"/>
              </a:rPr>
              <a:t> 10:30AM – 11:30PM</a:t>
            </a:r>
            <a:endParaRPr lang="en-US" dirty="0">
              <a:solidFill>
                <a:schemeClr val="tx2"/>
              </a:solidFill>
            </a:endParaRPr>
          </a:p>
        </p:txBody>
      </p:sp>
      <p:pic>
        <p:nvPicPr>
          <p:cNvPr id="5" name="ElevatorMusic">
            <a:hlinkClick r:id="" action="ppaction://media"/>
            <a:extLst>
              <a:ext uri="{FF2B5EF4-FFF2-40B4-BE49-F238E27FC236}">
                <a16:creationId xmlns:a16="http://schemas.microsoft.com/office/drawing/2014/main" id="{3E6B5F8B-6A47-2776-9E23-D050D9E021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3895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3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03654" y="1240039"/>
            <a:ext cx="11664984" cy="792405"/>
          </a:xfrm>
        </p:spPr>
        <p:txBody>
          <a:bodyPr vert="horz" lIns="91440" tIns="45720" rIns="91440" bIns="45720" rtlCol="0" anchor="b">
            <a:noAutofit/>
          </a:bodyPr>
          <a:lstStyle/>
          <a:p>
            <a:pPr defTabSz="914400"/>
            <a:r>
              <a:rPr lang="en-US" sz="2800" kern="1200" dirty="0">
                <a:solidFill>
                  <a:srgbClr val="002060"/>
                </a:solidFill>
                <a:latin typeface="+mj-lt"/>
                <a:ea typeface="+mj-ea"/>
                <a:cs typeface="+mj-cs"/>
              </a:rPr>
              <a:t> </a:t>
            </a:r>
            <a:r>
              <a:rPr lang="en-US" sz="2800" dirty="0">
                <a:solidFill>
                  <a:srgbClr val="002060"/>
                </a:solidFill>
                <a:latin typeface="+mj-lt"/>
                <a:cs typeface="+mj-cs"/>
              </a:rPr>
              <a:t> Pay or Play (POP)  Required </a:t>
            </a:r>
            <a:r>
              <a:rPr lang="en-US" sz="2800" dirty="0">
                <a:solidFill>
                  <a:srgbClr val="002060"/>
                </a:solidFill>
              </a:rPr>
              <a:t>Documentation</a:t>
            </a:r>
            <a:r>
              <a:rPr lang="en-US" sz="2800" dirty="0"/>
              <a:t> </a:t>
            </a:r>
            <a:endParaRPr lang="en-US" sz="2800" kern="1200" dirty="0">
              <a:solidFill>
                <a:srgbClr val="002060"/>
              </a:solidFill>
              <a:latin typeface="+mj-lt"/>
              <a:ea typeface="+mj-ea"/>
              <a:cs typeface="+mj-cs"/>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18983" y="2232901"/>
            <a:ext cx="9215567" cy="3954229"/>
          </a:xfrm>
        </p:spPr>
        <p:txBody>
          <a:bodyPr vert="horz" lIns="91440" tIns="45720" rIns="91440" bIns="45720" rtlCol="0" anchor="t">
            <a:noAutofit/>
          </a:bodyPr>
          <a:lstStyle/>
          <a:p>
            <a:pPr marL="227965" indent="-228600" defTabSz="914400">
              <a:buClr>
                <a:schemeClr val="bg1"/>
              </a:buClr>
            </a:pPr>
            <a:r>
              <a:rPr lang="en-US" sz="1400" b="1" dirty="0">
                <a:solidFill>
                  <a:srgbClr val="002060"/>
                </a:solidFill>
              </a:rPr>
              <a:t>B2G Access Form </a:t>
            </a:r>
            <a:r>
              <a:rPr lang="en-US" sz="1400" dirty="0">
                <a:solidFill>
                  <a:srgbClr val="002060"/>
                </a:solidFill>
              </a:rPr>
              <a:t>– Access form for B2Gnow (all POP applicable vendors)</a:t>
            </a:r>
          </a:p>
          <a:p>
            <a:pPr marL="227965" indent="-228600" defTabSz="914400">
              <a:buClr>
                <a:schemeClr val="bg1"/>
              </a:buClr>
            </a:pPr>
            <a:r>
              <a:rPr lang="en-US" sz="1400" b="1" dirty="0">
                <a:solidFill>
                  <a:srgbClr val="002060"/>
                </a:solidFill>
              </a:rPr>
              <a:t>POP 1 Form </a:t>
            </a:r>
            <a:r>
              <a:rPr lang="en-US" sz="1400" dirty="0">
                <a:solidFill>
                  <a:srgbClr val="002060"/>
                </a:solidFill>
              </a:rPr>
              <a:t>–  POP Acknowledgement Form (Both Prime and Sub)</a:t>
            </a:r>
          </a:p>
          <a:p>
            <a:pPr marL="227965" indent="-228600" defTabSz="914400">
              <a:buClr>
                <a:schemeClr val="bg1"/>
              </a:buClr>
            </a:pPr>
            <a:r>
              <a:rPr lang="en-US" sz="1400" b="1" dirty="0">
                <a:solidFill>
                  <a:srgbClr val="002060"/>
                </a:solidFill>
              </a:rPr>
              <a:t>POP 2 Form </a:t>
            </a:r>
            <a:r>
              <a:rPr lang="en-US" sz="1400" dirty="0">
                <a:solidFill>
                  <a:srgbClr val="002060"/>
                </a:solidFill>
              </a:rPr>
              <a:t>–  Certification of Compliance (Both Prime and Sub)</a:t>
            </a:r>
          </a:p>
          <a:p>
            <a:pPr marL="227965" indent="-228600" defTabSz="914400">
              <a:buClr>
                <a:schemeClr val="bg1"/>
              </a:buClr>
            </a:pPr>
            <a:r>
              <a:rPr lang="en-US" sz="1400" b="1" dirty="0">
                <a:solidFill>
                  <a:srgbClr val="002060"/>
                </a:solidFill>
              </a:rPr>
              <a:t>POP 3 Form </a:t>
            </a:r>
            <a:r>
              <a:rPr lang="en-US" sz="1400" dirty="0">
                <a:solidFill>
                  <a:srgbClr val="002060"/>
                </a:solidFill>
              </a:rPr>
              <a:t>–  List of Subcontractors (Prime and Subs with Tier 2 Subcontractors)</a:t>
            </a:r>
          </a:p>
          <a:p>
            <a:pPr marL="227965" indent="-228600" defTabSz="914400">
              <a:buClr>
                <a:schemeClr val="bg1"/>
              </a:buClr>
            </a:pPr>
            <a:r>
              <a:rPr lang="en-US" sz="1400" b="1" dirty="0">
                <a:solidFill>
                  <a:srgbClr val="002060"/>
                </a:solidFill>
                <a:cs typeface="Arial"/>
              </a:rPr>
              <a:t>Start of Work Notice</a:t>
            </a:r>
            <a:r>
              <a:rPr lang="en-US" sz="1400" b="1" dirty="0">
                <a:solidFill>
                  <a:srgbClr val="002060"/>
                </a:solidFill>
              </a:rPr>
              <a:t> </a:t>
            </a:r>
            <a:r>
              <a:rPr lang="en-US" sz="1400" dirty="0">
                <a:solidFill>
                  <a:srgbClr val="002060"/>
                </a:solidFill>
              </a:rPr>
              <a:t>– Serves as Notice of Commencement of work to HCDD</a:t>
            </a:r>
            <a:endParaRPr lang="en-US" sz="1400" dirty="0">
              <a:solidFill>
                <a:srgbClr val="002060"/>
              </a:solidFill>
              <a:cs typeface="Arial"/>
            </a:endParaRPr>
          </a:p>
          <a:p>
            <a:pPr marL="227965" indent="-228600" defTabSz="914400">
              <a:buClr>
                <a:schemeClr val="bg1"/>
              </a:buClr>
            </a:pPr>
            <a:r>
              <a:rPr lang="en-US" sz="1400" b="1" dirty="0">
                <a:solidFill>
                  <a:srgbClr val="002060"/>
                </a:solidFill>
                <a:cs typeface="Arial"/>
              </a:rPr>
              <a:t>Termination of Work Notice </a:t>
            </a:r>
            <a:r>
              <a:rPr lang="en-US" sz="1400" b="1" dirty="0">
                <a:solidFill>
                  <a:srgbClr val="002060"/>
                </a:solidFill>
              </a:rPr>
              <a:t> </a:t>
            </a:r>
            <a:r>
              <a:rPr lang="en-US" sz="1400" dirty="0">
                <a:solidFill>
                  <a:srgbClr val="002060"/>
                </a:solidFill>
              </a:rPr>
              <a:t>– Serves as Notice of Completion of work to HCDD</a:t>
            </a:r>
            <a:endParaRPr lang="en-US" sz="1400" dirty="0">
              <a:solidFill>
                <a:srgbClr val="002060"/>
              </a:solidFill>
              <a:cs typeface="Arial"/>
            </a:endParaRPr>
          </a:p>
          <a:p>
            <a:pPr marL="227965" indent="-228600" defTabSz="914400">
              <a:buClr>
                <a:schemeClr val="bg1"/>
              </a:buClr>
            </a:pPr>
            <a:r>
              <a:rPr lang="en-US" sz="1400" b="1" dirty="0">
                <a:solidFill>
                  <a:srgbClr val="002060"/>
                </a:solidFill>
                <a:cs typeface="Arial"/>
              </a:rPr>
              <a:t>Conflict of Interest Disclosure Form</a:t>
            </a:r>
            <a:r>
              <a:rPr lang="en-US" sz="1400" b="1" dirty="0">
                <a:solidFill>
                  <a:srgbClr val="002060"/>
                </a:solidFill>
              </a:rPr>
              <a:t> </a:t>
            </a:r>
            <a:r>
              <a:rPr lang="en-US" sz="1400" dirty="0">
                <a:solidFill>
                  <a:srgbClr val="002060"/>
                </a:solidFill>
              </a:rPr>
              <a:t>– Serves formal document that individuals with decision making authority complete to reveal any potential conflict of interest.</a:t>
            </a:r>
            <a:endParaRPr lang="en-US" sz="1400" dirty="0">
              <a:solidFill>
                <a:srgbClr val="002060"/>
              </a:solidFill>
              <a:cs typeface="Arial"/>
            </a:endParaRPr>
          </a:p>
          <a:p>
            <a:pPr marL="0" indent="0" defTabSz="914400">
              <a:buClr>
                <a:schemeClr val="bg1"/>
              </a:buClr>
              <a:buNone/>
            </a:pPr>
            <a:endParaRPr lang="en-US" sz="1400" dirty="0">
              <a:solidFill>
                <a:srgbClr val="002060"/>
              </a:solidFill>
            </a:endParaRPr>
          </a:p>
          <a:p>
            <a:pPr marL="0" indent="0" defTabSz="914400">
              <a:buClr>
                <a:schemeClr val="bg1"/>
              </a:buClr>
              <a:buNone/>
            </a:pPr>
            <a:r>
              <a:rPr lang="en-US" sz="1400" dirty="0">
                <a:solidFill>
                  <a:srgbClr val="002060"/>
                </a:solidFill>
              </a:rPr>
              <a:t>ALL contractors will be required to email their POP required forms to their POP Point of Contact </a:t>
            </a:r>
            <a:endParaRPr lang="en-US" sz="1400" dirty="0">
              <a:solidFill>
                <a:srgbClr val="002060"/>
              </a:solidFill>
              <a:cs typeface="Arial"/>
            </a:endParaRPr>
          </a:p>
          <a:p>
            <a:pPr marL="0" indent="0" defTabSz="914400">
              <a:buClr>
                <a:schemeClr val="bg1"/>
              </a:buClr>
              <a:buNone/>
            </a:pPr>
            <a:r>
              <a:rPr lang="en-US" sz="1400" b="1" dirty="0">
                <a:solidFill>
                  <a:srgbClr val="002060"/>
                </a:solidFill>
              </a:rPr>
              <a:t>Contractors are required to begin complying with POP within 30 days of your Start  of Work Notice Date. </a:t>
            </a:r>
            <a:endParaRPr lang="en-US" sz="1400" b="1" dirty="0">
              <a:solidFill>
                <a:srgbClr val="002060"/>
              </a:solidFill>
              <a:cs typeface="Arial"/>
            </a:endParaRPr>
          </a:p>
        </p:txBody>
      </p:sp>
      <p:pic>
        <p:nvPicPr>
          <p:cNvPr id="3080" name="Picture 8" descr="Documents Required">
            <a:extLst>
              <a:ext uri="{FF2B5EF4-FFF2-40B4-BE49-F238E27FC236}">
                <a16:creationId xmlns:a16="http://schemas.microsoft.com/office/drawing/2014/main" id="{CC9CF575-6166-0A9B-9FFD-8EEC0E47FD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10062" y="1405013"/>
            <a:ext cx="3867698" cy="2221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089" name="Group 3088">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3090" name="Rectangle 3089">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3090">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7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POP 2 Form (Required by Prime and Sub)</a:t>
            </a:r>
          </a:p>
        </p:txBody>
      </p:sp>
      <p:pic>
        <p:nvPicPr>
          <p:cNvPr id="5" name="Picture 4">
            <a:extLst>
              <a:ext uri="{FF2B5EF4-FFF2-40B4-BE49-F238E27FC236}">
                <a16:creationId xmlns:a16="http://schemas.microsoft.com/office/drawing/2014/main" id="{0C14A831-D559-4937-853D-37B3DD3794B0}"/>
              </a:ext>
            </a:extLst>
          </p:cNvPr>
          <p:cNvPicPr>
            <a:picLocks noChangeAspect="1"/>
          </p:cNvPicPr>
          <p:nvPr/>
        </p:nvPicPr>
        <p:blipFill>
          <a:blip r:embed="rId3"/>
          <a:srcRect r="2016"/>
          <a:stretch/>
        </p:blipFill>
        <p:spPr>
          <a:xfrm>
            <a:off x="5584722" y="147908"/>
            <a:ext cx="4748981" cy="6154569"/>
          </a:xfrm>
          <a:prstGeom prst="rect">
            <a:avLst/>
          </a:prstGeom>
        </p:spPr>
      </p:pic>
    </p:spTree>
    <p:extLst>
      <p:ext uri="{BB962C8B-B14F-4D97-AF65-F5344CB8AC3E}">
        <p14:creationId xmlns:p14="http://schemas.microsoft.com/office/powerpoint/2010/main" val="140825779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CD29A7-8F86-43DE-5919-07DE696ADA09}"/>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81F6D9-04BC-1843-B07A-10756E697E52}"/>
              </a:ext>
            </a:extLst>
          </p:cNvPr>
          <p:cNvSpPr>
            <a:spLocks noGrp="1"/>
          </p:cNvSpPr>
          <p:nvPr>
            <p:ph type="body" sz="quarter" idx="10"/>
          </p:nvPr>
        </p:nvSpPr>
        <p:spPr>
          <a:xfrm>
            <a:off x="1139392" y="2611210"/>
            <a:ext cx="10438889" cy="2047287"/>
          </a:xfrm>
        </p:spPr>
        <p:txBody>
          <a:bodyPr/>
          <a:lstStyle/>
          <a:p>
            <a:r>
              <a:rPr lang="en-US"/>
              <a:t>POP PROGRAM REQUIREMENTS</a:t>
            </a:r>
          </a:p>
        </p:txBody>
      </p:sp>
    </p:spTree>
    <p:extLst>
      <p:ext uri="{BB962C8B-B14F-4D97-AF65-F5344CB8AC3E}">
        <p14:creationId xmlns:p14="http://schemas.microsoft.com/office/powerpoint/2010/main" val="381227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53389" y="1262424"/>
            <a:ext cx="10114308" cy="963804"/>
          </a:xfrm>
        </p:spPr>
        <p:txBody>
          <a:bodyPr vert="horz" lIns="91440" tIns="45720" rIns="91440" bIns="45720" rtlCol="0" anchor="t">
            <a:normAutofit/>
          </a:bodyPr>
          <a:lstStyle/>
          <a:p>
            <a:pPr defTabSz="914400"/>
            <a:r>
              <a:rPr lang="en-US" sz="3000" dirty="0">
                <a:solidFill>
                  <a:srgbClr val="002060"/>
                </a:solidFill>
                <a:latin typeface="+mj-lt"/>
                <a:cs typeface="+mj-cs"/>
              </a:rPr>
              <a:t>PAY -  Pay or Play (POP) Program Requirements</a:t>
            </a:r>
          </a:p>
        </p:txBody>
      </p:sp>
      <p:cxnSp>
        <p:nvCxnSpPr>
          <p:cNvPr id="15" name="Straight Connector 1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753389" y="2073919"/>
            <a:ext cx="8411632" cy="4179075"/>
          </a:xfrm>
        </p:spPr>
        <p:txBody>
          <a:bodyPr vert="horz" lIns="91440" tIns="45720" rIns="91440" bIns="45720" rtlCol="0">
            <a:noAutofit/>
          </a:bodyPr>
          <a:lstStyle/>
          <a:p>
            <a:pPr marL="0" indent="0" defTabSz="914400">
              <a:buNone/>
            </a:pPr>
            <a:r>
              <a:rPr lang="en-US" sz="1400" dirty="0">
                <a:solidFill>
                  <a:srgbClr val="002060"/>
                </a:solidFill>
              </a:rPr>
              <a:t>Contractors choosing to </a:t>
            </a:r>
            <a:r>
              <a:rPr lang="en-US" sz="1400" b="1" dirty="0">
                <a:solidFill>
                  <a:srgbClr val="002060"/>
                </a:solidFill>
              </a:rPr>
              <a:t>PAY</a:t>
            </a:r>
            <a:r>
              <a:rPr lang="en-US" sz="1400" dirty="0">
                <a:solidFill>
                  <a:srgbClr val="002060"/>
                </a:solidFill>
              </a:rPr>
              <a:t> must contribute </a:t>
            </a:r>
            <a:r>
              <a:rPr lang="en-US" sz="1400" b="1" dirty="0">
                <a:solidFill>
                  <a:srgbClr val="002060"/>
                </a:solidFill>
              </a:rPr>
              <a:t>$1.00 per hour</a:t>
            </a:r>
            <a:r>
              <a:rPr lang="en-US" sz="1400" dirty="0">
                <a:solidFill>
                  <a:srgbClr val="002060"/>
                </a:solidFill>
              </a:rPr>
              <a:t> for each covered employee working on a POP‑applicable contract </a:t>
            </a:r>
            <a:r>
              <a:rPr lang="en-US" sz="1400" b="1" dirty="0">
                <a:solidFill>
                  <a:srgbClr val="002060"/>
                </a:solidFill>
              </a:rPr>
              <a:t>(maximum $40.00 per employee per week) </a:t>
            </a:r>
            <a:r>
              <a:rPr lang="en-US" sz="1400" dirty="0">
                <a:solidFill>
                  <a:srgbClr val="002060"/>
                </a:solidFill>
              </a:rPr>
              <a:t>by the end of each month. </a:t>
            </a:r>
            <a:br>
              <a:rPr lang="en-US" sz="1400" dirty="0">
                <a:solidFill>
                  <a:srgbClr val="002060"/>
                </a:solidFill>
              </a:rPr>
            </a:br>
            <a:endParaRPr lang="en-US" sz="1400" dirty="0">
              <a:solidFill>
                <a:srgbClr val="002060"/>
              </a:solidFill>
            </a:endParaRPr>
          </a:p>
          <a:p>
            <a:pPr marL="0" indent="-228600" defTabSz="914400"/>
            <a:r>
              <a:rPr lang="en-US" sz="1400" b="1" dirty="0">
                <a:solidFill>
                  <a:srgbClr val="002060"/>
                </a:solidFill>
              </a:rPr>
              <a:t>Workforce Reporting</a:t>
            </a:r>
          </a:p>
          <a:p>
            <a:pPr indent="-228600" defTabSz="914400"/>
            <a:r>
              <a:rPr lang="en-US" sz="1400" dirty="0">
                <a:solidFill>
                  <a:srgbClr val="002060"/>
                </a:solidFill>
              </a:rPr>
              <a:t>Contractors must enter </a:t>
            </a:r>
            <a:r>
              <a:rPr lang="en-US" sz="1400" b="1" dirty="0">
                <a:solidFill>
                  <a:srgbClr val="002060"/>
                </a:solidFill>
              </a:rPr>
              <a:t>both</a:t>
            </a:r>
            <a:r>
              <a:rPr lang="en-US" sz="1400" dirty="0">
                <a:solidFill>
                  <a:srgbClr val="002060"/>
                </a:solidFill>
              </a:rPr>
              <a:t> of the following for each covered employee:</a:t>
            </a:r>
          </a:p>
          <a:p>
            <a:pPr lvl="1" indent="-228600" defTabSz="914400"/>
            <a:r>
              <a:rPr lang="en-US" sz="1400" b="1" dirty="0">
                <a:solidFill>
                  <a:srgbClr val="002060"/>
                </a:solidFill>
              </a:rPr>
              <a:t>Total Hours:</a:t>
            </a:r>
            <a:r>
              <a:rPr lang="en-US" sz="1400" dirty="0">
                <a:solidFill>
                  <a:srgbClr val="002060"/>
                </a:solidFill>
              </a:rPr>
              <a:t> All hours worked for the contractor (their company) that week</a:t>
            </a:r>
          </a:p>
          <a:p>
            <a:pPr lvl="1" indent="-228600" defTabSz="914400"/>
            <a:r>
              <a:rPr lang="en-US" sz="1400" b="1" dirty="0">
                <a:solidFill>
                  <a:srgbClr val="002060"/>
                </a:solidFill>
              </a:rPr>
              <a:t>Hours Worked:</a:t>
            </a:r>
            <a:r>
              <a:rPr lang="en-US" sz="1400" dirty="0">
                <a:solidFill>
                  <a:srgbClr val="002060"/>
                </a:solidFill>
              </a:rPr>
              <a:t> Hours worked specifically on the specific COH contract</a:t>
            </a:r>
          </a:p>
          <a:p>
            <a:r>
              <a:rPr lang="en-US" sz="1400" b="1" i="1" dirty="0"/>
              <a:t>Both columns must be completed. Incomplete fields will result in workforce audit rejection.</a:t>
            </a:r>
            <a:endParaRPr lang="en-US" sz="1400" i="1" dirty="0"/>
          </a:p>
          <a:p>
            <a:pPr marL="0" indent="0" defTabSz="914400">
              <a:buNone/>
            </a:pPr>
            <a:r>
              <a:rPr lang="en-US" sz="1400" b="1" dirty="0">
                <a:solidFill>
                  <a:srgbClr val="002060"/>
                </a:solidFill>
              </a:rPr>
              <a:t>Billing &amp; Payment</a:t>
            </a:r>
          </a:p>
          <a:p>
            <a:pPr indent="-228600" defTabSz="914400"/>
            <a:r>
              <a:rPr lang="en-US" sz="1400" dirty="0">
                <a:solidFill>
                  <a:srgbClr val="002060"/>
                </a:solidFill>
              </a:rPr>
              <a:t>Monthly invoices are generated from Weekly Workforce Audit reports.</a:t>
            </a:r>
          </a:p>
          <a:p>
            <a:pPr indent="-228600" defTabSz="914400"/>
            <a:r>
              <a:rPr lang="en-US" sz="1400" dirty="0">
                <a:solidFill>
                  <a:srgbClr val="002060"/>
                </a:solidFill>
              </a:rPr>
              <a:t>Payments are made through </a:t>
            </a:r>
            <a:r>
              <a:rPr lang="en-US" sz="1400" b="1" dirty="0">
                <a:solidFill>
                  <a:srgbClr val="002060"/>
                </a:solidFill>
              </a:rPr>
              <a:t>Paymentus</a:t>
            </a:r>
            <a:r>
              <a:rPr lang="en-US" sz="1400" dirty="0">
                <a:solidFill>
                  <a:srgbClr val="002060"/>
                </a:solidFill>
              </a:rPr>
              <a:t> and must be paid </a:t>
            </a:r>
            <a:r>
              <a:rPr lang="en-US" sz="1400" b="1" dirty="0">
                <a:solidFill>
                  <a:srgbClr val="002060"/>
                </a:solidFill>
              </a:rPr>
              <a:t>in full</a:t>
            </a:r>
            <a:r>
              <a:rPr lang="en-US" sz="1400" dirty="0">
                <a:solidFill>
                  <a:srgbClr val="002060"/>
                </a:solidFill>
              </a:rPr>
              <a:t>. </a:t>
            </a:r>
            <a:r>
              <a:rPr lang="en-US" sz="1200" dirty="0">
                <a:solidFill>
                  <a:srgbClr val="002060"/>
                </a:solidFill>
              </a:rPr>
              <a:t>(Partial payments are not accepted)</a:t>
            </a:r>
          </a:p>
          <a:p>
            <a:pPr indent="-228600" defTabSz="914400"/>
            <a:r>
              <a:rPr lang="en-US" sz="1400" dirty="0">
                <a:solidFill>
                  <a:srgbClr val="002060"/>
                </a:solidFill>
              </a:rPr>
              <a:t>Payments are due to HCDD </a:t>
            </a:r>
            <a:r>
              <a:rPr lang="en-US" sz="1400" b="1" dirty="0">
                <a:solidFill>
                  <a:srgbClr val="002060"/>
                </a:solidFill>
              </a:rPr>
              <a:t>within 30 business days</a:t>
            </a:r>
            <a:r>
              <a:rPr lang="en-US" sz="1400" dirty="0">
                <a:solidFill>
                  <a:srgbClr val="002060"/>
                </a:solidFill>
              </a:rPr>
              <a:t> of receiving the invoice.</a:t>
            </a:r>
          </a:p>
          <a:p>
            <a:pPr marL="0" indent="0" defTabSz="914400">
              <a:buNone/>
            </a:pPr>
            <a:r>
              <a:rPr lang="en-US" sz="1400" b="1" dirty="0">
                <a:solidFill>
                  <a:srgbClr val="002060"/>
                </a:solidFill>
              </a:rPr>
              <a:t>Verification</a:t>
            </a:r>
          </a:p>
          <a:p>
            <a:pPr indent="-228600" defTabSz="914400"/>
            <a:r>
              <a:rPr lang="en-US" sz="1400" dirty="0">
                <a:solidFill>
                  <a:srgbClr val="002060"/>
                </a:solidFill>
              </a:rPr>
              <a:t>HCDD may request </a:t>
            </a:r>
            <a:r>
              <a:rPr lang="en-US" sz="1400" b="1" dirty="0">
                <a:solidFill>
                  <a:srgbClr val="002060"/>
                </a:solidFill>
              </a:rPr>
              <a:t>certified payroll</a:t>
            </a:r>
            <a:r>
              <a:rPr lang="en-US" sz="1400" dirty="0">
                <a:solidFill>
                  <a:srgbClr val="002060"/>
                </a:solidFill>
              </a:rPr>
              <a:t> or </a:t>
            </a:r>
            <a:r>
              <a:rPr lang="en-US" sz="1400" b="1" dirty="0">
                <a:solidFill>
                  <a:srgbClr val="002060"/>
                </a:solidFill>
              </a:rPr>
              <a:t>timesheets</a:t>
            </a:r>
            <a:r>
              <a:rPr lang="en-US" sz="1400" dirty="0">
                <a:solidFill>
                  <a:srgbClr val="002060"/>
                </a:solidFill>
              </a:rPr>
              <a:t> to verify reported hours for PAY employees.</a:t>
            </a:r>
            <a:endParaRPr lang="en-US" sz="1400" dirty="0">
              <a:solidFill>
                <a:srgbClr val="002060"/>
              </a:solidFill>
              <a:effectLst/>
            </a:endParaRPr>
          </a:p>
        </p:txBody>
      </p:sp>
      <p:pic>
        <p:nvPicPr>
          <p:cNvPr id="5" name="Picture 4">
            <a:extLst>
              <a:ext uri="{FF2B5EF4-FFF2-40B4-BE49-F238E27FC236}">
                <a16:creationId xmlns:a16="http://schemas.microsoft.com/office/drawing/2014/main" id="{EECC3FFF-4887-007A-1ADC-9C6A0C3C0B99}"/>
              </a:ext>
            </a:extLst>
          </p:cNvPr>
          <p:cNvPicPr>
            <a:picLocks noChangeAspect="1"/>
          </p:cNvPicPr>
          <p:nvPr/>
        </p:nvPicPr>
        <p:blipFill>
          <a:blip r:embed="rId3"/>
          <a:srcRect b="2409"/>
          <a:stretch>
            <a:fillRect/>
          </a:stretch>
        </p:blipFill>
        <p:spPr>
          <a:xfrm>
            <a:off x="9027382" y="3429000"/>
            <a:ext cx="2844028" cy="2844028"/>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2887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AI-generated content may be incorrect.">
            <a:extLst>
              <a:ext uri="{FF2B5EF4-FFF2-40B4-BE49-F238E27FC236}">
                <a16:creationId xmlns:a16="http://schemas.microsoft.com/office/drawing/2014/main" id="{0FB94024-5469-2899-C084-2B2A1C8C03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26405" y="3761472"/>
            <a:ext cx="3565595" cy="1969990"/>
          </a:xfrm>
          <a:prstGeom prst="ellipse">
            <a:avLst/>
          </a:prstGeom>
          <a:ln>
            <a:noFill/>
          </a:ln>
          <a:effectLst>
            <a:softEdge rad="112500"/>
          </a:effectLst>
        </p:spPr>
      </p:pic>
      <p:grpSp>
        <p:nvGrpSpPr>
          <p:cNvPr id="10" name="Group 9">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18BA54-1555-4006-B512-3758F5A162BB}"/>
              </a:ext>
            </a:extLst>
          </p:cNvPr>
          <p:cNvSpPr>
            <a:spLocks noGrp="1"/>
          </p:cNvSpPr>
          <p:nvPr>
            <p:ph type="title"/>
          </p:nvPr>
        </p:nvSpPr>
        <p:spPr>
          <a:xfrm>
            <a:off x="938409" y="1310457"/>
            <a:ext cx="10315182" cy="992159"/>
          </a:xfrm>
        </p:spPr>
        <p:txBody>
          <a:bodyPr vert="horz" lIns="91440" tIns="45720" rIns="91440" bIns="45720" rtlCol="0" anchor="b">
            <a:normAutofit/>
          </a:bodyPr>
          <a:lstStyle/>
          <a:p>
            <a:pPr defTabSz="914400"/>
            <a:r>
              <a:rPr lang="en-US" sz="2800" kern="1200" dirty="0">
                <a:solidFill>
                  <a:srgbClr val="002060"/>
                </a:solidFill>
                <a:latin typeface="+mj-lt"/>
                <a:ea typeface="+mj-ea"/>
                <a:cs typeface="+mj-cs"/>
              </a:rPr>
              <a:t>PAY Requirements Explained - for POP Program</a:t>
            </a:r>
            <a:endParaRPr lang="en-US" sz="2800" b="0" kern="1200" dirty="0">
              <a:solidFill>
                <a:srgbClr val="002060"/>
              </a:solidFill>
              <a:latin typeface="+mj-lt"/>
              <a:ea typeface="+mj-ea"/>
              <a:cs typeface="+mj-cs"/>
            </a:endParaRPr>
          </a:p>
          <a:p>
            <a:pPr defTabSz="914400"/>
            <a:endParaRPr lang="en-US" sz="32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386309FE-842B-44A8-8EA8-F00CC11B8674}"/>
              </a:ext>
            </a:extLst>
          </p:cNvPr>
          <p:cNvSpPr>
            <a:spLocks noGrp="1"/>
          </p:cNvSpPr>
          <p:nvPr>
            <p:ph type="body" sz="quarter" idx="10"/>
          </p:nvPr>
        </p:nvSpPr>
        <p:spPr>
          <a:xfrm>
            <a:off x="434038" y="2131166"/>
            <a:ext cx="8566759" cy="3843508"/>
          </a:xfrm>
        </p:spPr>
        <p:txBody>
          <a:bodyPr vert="horz" lIns="91440" tIns="45720" rIns="91440" bIns="45720" rtlCol="0" anchor="t">
            <a:normAutofit fontScale="92500" lnSpcReduction="10000"/>
          </a:bodyPr>
          <a:lstStyle/>
          <a:p>
            <a:pPr marL="0" indent="0" defTabSz="914400">
              <a:buNone/>
            </a:pPr>
            <a:r>
              <a:rPr lang="en-US" sz="1800" b="1" dirty="0">
                <a:solidFill>
                  <a:srgbClr val="002060"/>
                </a:solidFill>
              </a:rPr>
              <a:t>PAY Example Situations</a:t>
            </a:r>
          </a:p>
          <a:p>
            <a:pPr marL="0" indent="0" defTabSz="914400">
              <a:buNone/>
            </a:pPr>
            <a:r>
              <a:rPr lang="en-US" sz="1800" b="1" dirty="0">
                <a:solidFill>
                  <a:srgbClr val="002060"/>
                </a:solidFill>
              </a:rPr>
              <a:t>1. Covered Employee Without POP Benefits</a:t>
            </a:r>
          </a:p>
          <a:p>
            <a:pPr lvl="1" indent="-228600" defTabSz="914400"/>
            <a:r>
              <a:rPr lang="en-US" sz="1800" dirty="0">
                <a:solidFill>
                  <a:srgbClr val="002060"/>
                </a:solidFill>
              </a:rPr>
              <a:t>John is a covered employee who is </a:t>
            </a:r>
            <a:r>
              <a:rPr lang="en-US" sz="1800" b="1" dirty="0">
                <a:solidFill>
                  <a:srgbClr val="002060"/>
                </a:solidFill>
              </a:rPr>
              <a:t>not offered</a:t>
            </a:r>
            <a:r>
              <a:rPr lang="en-US" sz="1800" dirty="0">
                <a:solidFill>
                  <a:srgbClr val="002060"/>
                </a:solidFill>
              </a:rPr>
              <a:t> POP‑compliant health benefits.</a:t>
            </a:r>
          </a:p>
          <a:p>
            <a:pPr lvl="1" indent="-228600" defTabSz="914400"/>
            <a:r>
              <a:rPr lang="en-US" sz="1800" dirty="0">
                <a:solidFill>
                  <a:srgbClr val="002060"/>
                </a:solidFill>
              </a:rPr>
              <a:t>The employer must submit </a:t>
            </a:r>
            <a:r>
              <a:rPr lang="en-US" sz="1800" b="1" dirty="0">
                <a:solidFill>
                  <a:srgbClr val="002060"/>
                </a:solidFill>
              </a:rPr>
              <a:t>weekly PAY entries</a:t>
            </a:r>
            <a:r>
              <a:rPr lang="en-US" sz="1800" dirty="0">
                <a:solidFill>
                  <a:srgbClr val="002060"/>
                </a:solidFill>
              </a:rPr>
              <a:t> by entering John’s </a:t>
            </a:r>
            <a:r>
              <a:rPr lang="en-US" sz="1800" b="1" dirty="0">
                <a:solidFill>
                  <a:srgbClr val="002060"/>
                </a:solidFill>
              </a:rPr>
              <a:t>Total Hours</a:t>
            </a:r>
            <a:r>
              <a:rPr lang="en-US" sz="1800" dirty="0">
                <a:solidFill>
                  <a:srgbClr val="002060"/>
                </a:solidFill>
              </a:rPr>
              <a:t> and </a:t>
            </a:r>
            <a:r>
              <a:rPr lang="en-US" sz="1800" b="1" dirty="0">
                <a:solidFill>
                  <a:srgbClr val="002060"/>
                </a:solidFill>
              </a:rPr>
              <a:t>Hours Worked</a:t>
            </a:r>
            <a:r>
              <a:rPr lang="en-US" sz="1800" dirty="0">
                <a:solidFill>
                  <a:srgbClr val="002060"/>
                </a:solidFill>
              </a:rPr>
              <a:t> in B2Gnow under the Workforce Audit List.</a:t>
            </a:r>
          </a:p>
          <a:p>
            <a:pPr marL="0" indent="0" defTabSz="914400">
              <a:buNone/>
            </a:pPr>
            <a:r>
              <a:rPr lang="en-US" sz="1800" b="1" dirty="0">
                <a:solidFill>
                  <a:srgbClr val="002060"/>
                </a:solidFill>
              </a:rPr>
              <a:t>2. Covered Employee With Spousal Insurance</a:t>
            </a:r>
          </a:p>
          <a:p>
            <a:pPr lvl="1" indent="-228600" defTabSz="914400"/>
            <a:r>
              <a:rPr lang="en-US" sz="1800" dirty="0">
                <a:solidFill>
                  <a:srgbClr val="002060"/>
                </a:solidFill>
              </a:rPr>
              <a:t>John is a covered employee who has </a:t>
            </a:r>
            <a:r>
              <a:rPr lang="en-US" sz="1800" b="1" dirty="0">
                <a:solidFill>
                  <a:srgbClr val="002060"/>
                </a:solidFill>
              </a:rPr>
              <a:t>health insurance through his spouse</a:t>
            </a:r>
            <a:r>
              <a:rPr lang="en-US" sz="1800" dirty="0">
                <a:solidFill>
                  <a:srgbClr val="002060"/>
                </a:solidFill>
              </a:rPr>
              <a:t>.</a:t>
            </a:r>
          </a:p>
          <a:p>
            <a:pPr lvl="1" indent="-228600" defTabSz="914400"/>
            <a:r>
              <a:rPr lang="en-US" sz="1800" dirty="0">
                <a:solidFill>
                  <a:srgbClr val="002060"/>
                </a:solidFill>
              </a:rPr>
              <a:t>The employer must submit a </a:t>
            </a:r>
            <a:r>
              <a:rPr lang="en-US" sz="1800" b="1" dirty="0">
                <a:solidFill>
                  <a:srgbClr val="002060"/>
                </a:solidFill>
              </a:rPr>
              <a:t>completed and notarized POP 8 form</a:t>
            </a:r>
            <a:r>
              <a:rPr lang="en-US" sz="1800" dirty="0">
                <a:solidFill>
                  <a:srgbClr val="002060"/>
                </a:solidFill>
              </a:rPr>
              <a:t> with proof of coverage to the POP Coordinator for review and approval.</a:t>
            </a:r>
          </a:p>
          <a:p>
            <a:pPr marL="0" indent="0" defTabSz="914400">
              <a:buNone/>
            </a:pPr>
            <a:r>
              <a:rPr lang="en-US" sz="1800" b="1" dirty="0">
                <a:solidFill>
                  <a:srgbClr val="002060"/>
                </a:solidFill>
              </a:rPr>
              <a:t>3. Covered Employee Who Accepts POP‑Compliant Benefits</a:t>
            </a:r>
          </a:p>
          <a:p>
            <a:pPr lvl="1" indent="-228600" defTabSz="914400"/>
            <a:r>
              <a:rPr lang="en-US" sz="1800" dirty="0">
                <a:solidFill>
                  <a:srgbClr val="002060"/>
                </a:solidFill>
              </a:rPr>
              <a:t>John accepts the employer’s </a:t>
            </a:r>
            <a:r>
              <a:rPr lang="en-US" sz="1800" b="1" dirty="0">
                <a:solidFill>
                  <a:srgbClr val="002060"/>
                </a:solidFill>
              </a:rPr>
              <a:t>POP‑compliant health insurance</a:t>
            </a:r>
            <a:r>
              <a:rPr lang="en-US" sz="1800" dirty="0">
                <a:solidFill>
                  <a:srgbClr val="002060"/>
                </a:solidFill>
              </a:rPr>
              <a:t>.</a:t>
            </a:r>
          </a:p>
          <a:p>
            <a:pPr lvl="1" indent="-228600" defTabSz="914400"/>
            <a:r>
              <a:rPr lang="en-US" sz="1800" dirty="0">
                <a:solidFill>
                  <a:srgbClr val="002060"/>
                </a:solidFill>
              </a:rPr>
              <a:t>John is classified as a </a:t>
            </a:r>
            <a:r>
              <a:rPr lang="en-US" sz="1800" b="1" dirty="0">
                <a:solidFill>
                  <a:srgbClr val="002060"/>
                </a:solidFill>
              </a:rPr>
              <a:t>PLAY</a:t>
            </a:r>
            <a:r>
              <a:rPr lang="en-US" sz="1800" dirty="0">
                <a:solidFill>
                  <a:srgbClr val="002060"/>
                </a:solidFill>
              </a:rPr>
              <a:t> employee, and </a:t>
            </a:r>
            <a:r>
              <a:rPr lang="en-US" sz="1800" b="1" dirty="0">
                <a:solidFill>
                  <a:srgbClr val="002060"/>
                </a:solidFill>
              </a:rPr>
              <a:t>weekly hour submissions are not required</a:t>
            </a:r>
            <a:r>
              <a:rPr lang="en-US" sz="1800" dirty="0">
                <a:solidFill>
                  <a:srgbClr val="002060"/>
                </a:solidFill>
              </a:rPr>
              <a:t>.</a:t>
            </a:r>
          </a:p>
          <a:p>
            <a:pPr marL="0" indent="-228600" defTabSz="914400"/>
            <a:endParaRPr lang="en-US" sz="1000" dirty="0">
              <a:solidFill>
                <a:schemeClr val="tx1"/>
              </a:solidFill>
            </a:endParaRPr>
          </a:p>
          <a:p>
            <a:pPr marL="0" indent="-228600" defTabSz="914400"/>
            <a:endParaRPr lang="en-US" sz="1000" dirty="0">
              <a:solidFill>
                <a:schemeClr val="tx1"/>
              </a:solidFill>
            </a:endParaRPr>
          </a:p>
        </p:txBody>
      </p:sp>
    </p:spTree>
    <p:extLst>
      <p:ext uri="{BB962C8B-B14F-4D97-AF65-F5344CB8AC3E}">
        <p14:creationId xmlns:p14="http://schemas.microsoft.com/office/powerpoint/2010/main" val="14549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How to Submit PAY: Total and Work Hours</a:t>
            </a:r>
          </a:p>
        </p:txBody>
      </p:sp>
      <p:pic>
        <p:nvPicPr>
          <p:cNvPr id="3" name="Picture 2"/>
          <p:cNvPicPr>
            <a:picLocks noChangeAspect="1"/>
          </p:cNvPicPr>
          <p:nvPr/>
        </p:nvPicPr>
        <p:blipFill>
          <a:blip r:embed="rId3"/>
          <a:stretch>
            <a:fillRect/>
          </a:stretch>
        </p:blipFill>
        <p:spPr>
          <a:xfrm>
            <a:off x="4777316" y="1122397"/>
            <a:ext cx="6780700" cy="4610876"/>
          </a:xfrm>
          <a:prstGeom prst="rect">
            <a:avLst/>
          </a:prstGeom>
        </p:spPr>
      </p:pic>
    </p:spTree>
    <p:extLst>
      <p:ext uri="{BB962C8B-B14F-4D97-AF65-F5344CB8AC3E}">
        <p14:creationId xmlns:p14="http://schemas.microsoft.com/office/powerpoint/2010/main" val="35634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D92D-A654-CF41-396C-0D83908A6F01}"/>
              </a:ext>
            </a:extLst>
          </p:cNvPr>
          <p:cNvSpPr>
            <a:spLocks noGrp="1"/>
          </p:cNvSpPr>
          <p:nvPr>
            <p:ph type="title"/>
          </p:nvPr>
        </p:nvSpPr>
        <p:spPr>
          <a:xfrm>
            <a:off x="775092" y="1250414"/>
            <a:ext cx="10335360" cy="1401183"/>
          </a:xfrm>
        </p:spPr>
        <p:txBody>
          <a:bodyPr vert="horz" lIns="91440" tIns="45720" rIns="91440" bIns="45720" rtlCol="0" anchor="t">
            <a:normAutofit/>
          </a:bodyPr>
          <a:lstStyle/>
          <a:p>
            <a:pPr defTabSz="914400"/>
            <a:r>
              <a:rPr lang="en-US" sz="2800" kern="1200" dirty="0">
                <a:solidFill>
                  <a:srgbClr val="002060"/>
                </a:solidFill>
                <a:latin typeface="+mj-lt"/>
                <a:ea typeface="+mj-ea"/>
                <a:cs typeface="+mj-cs"/>
              </a:rPr>
              <a:t>PLAY – Healthcare Requirements for POP Program</a:t>
            </a:r>
            <a:endParaRPr lang="en-US" sz="2800" b="0" kern="1200" dirty="0">
              <a:solidFill>
                <a:srgbClr val="002060"/>
              </a:solidFill>
              <a:latin typeface="+mj-lt"/>
              <a:ea typeface="+mj-ea"/>
              <a:cs typeface="+mj-cs"/>
            </a:endParaRPr>
          </a:p>
          <a:p>
            <a:pPr defTabSz="914400"/>
            <a:endParaRPr lang="en-US" sz="3000" kern="1200" dirty="0">
              <a:solidFill>
                <a:schemeClr val="tx1"/>
              </a:solidFill>
              <a:latin typeface="+mj-lt"/>
              <a:ea typeface="+mj-ea"/>
              <a:cs typeface="+mj-cs"/>
            </a:endParaRPr>
          </a:p>
        </p:txBody>
      </p:sp>
      <p:cxnSp>
        <p:nvCxnSpPr>
          <p:cNvPr id="16" name="Straight Connector 15">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A2D2A26-3FCD-7638-A738-19C34DB7A27C}"/>
              </a:ext>
            </a:extLst>
          </p:cNvPr>
          <p:cNvSpPr>
            <a:spLocks noGrp="1"/>
          </p:cNvSpPr>
          <p:nvPr>
            <p:ph type="body" sz="quarter" idx="10"/>
          </p:nvPr>
        </p:nvSpPr>
        <p:spPr>
          <a:xfrm>
            <a:off x="393601" y="1971676"/>
            <a:ext cx="10716850" cy="4419600"/>
          </a:xfrm>
        </p:spPr>
        <p:txBody>
          <a:bodyPr vert="horz" lIns="91440" tIns="45720" rIns="91440" bIns="45720" rtlCol="0">
            <a:normAutofit/>
          </a:bodyPr>
          <a:lstStyle/>
          <a:p>
            <a:pPr marL="0" indent="0">
              <a:buNone/>
            </a:pPr>
            <a:r>
              <a:rPr lang="en-US" sz="1400" b="1" dirty="0"/>
              <a:t>Contractors may elect to PLAY by providing acceptable documented proof of health benefits for all covered employees. To qualify, the health plan must meet the following:</a:t>
            </a:r>
          </a:p>
          <a:p>
            <a:pPr lvl="1"/>
            <a:r>
              <a:rPr lang="en-US" sz="1400" dirty="0"/>
              <a:t>Employer pays </a:t>
            </a:r>
            <a:r>
              <a:rPr lang="en-US" sz="1400" b="1" dirty="0"/>
              <a:t>at least 75%</a:t>
            </a:r>
            <a:r>
              <a:rPr lang="en-US" sz="1400" dirty="0"/>
              <a:t> of the monthly premium</a:t>
            </a:r>
          </a:p>
          <a:p>
            <a:pPr lvl="1"/>
            <a:r>
              <a:rPr lang="en-US" sz="1400" dirty="0"/>
              <a:t>Employee pays </a:t>
            </a:r>
            <a:r>
              <a:rPr lang="en-US" sz="1400" b="1" dirty="0"/>
              <a:t>no more than 25%</a:t>
            </a:r>
            <a:r>
              <a:rPr lang="en-US" sz="1400" dirty="0"/>
              <a:t> of the monthly premium</a:t>
            </a:r>
          </a:p>
          <a:p>
            <a:pPr marL="0" indent="0">
              <a:buNone/>
            </a:pPr>
            <a:r>
              <a:rPr lang="en-US" sz="1400" b="1" dirty="0"/>
              <a:t>Contractors may be asked to submit Verification Documentation</a:t>
            </a:r>
          </a:p>
          <a:p>
            <a:pPr lvl="1"/>
            <a:r>
              <a:rPr lang="en-US" sz="1400" dirty="0"/>
              <a:t>PLAY Eligibility Verification Form</a:t>
            </a:r>
          </a:p>
          <a:p>
            <a:pPr lvl="1"/>
            <a:r>
              <a:rPr lang="en-US" sz="1400" dirty="0"/>
              <a:t>Current Pre‑Printed Health Benefits Program / Employee Guide</a:t>
            </a:r>
          </a:p>
          <a:p>
            <a:pPr marL="0" indent="0">
              <a:buNone/>
            </a:pPr>
            <a:r>
              <a:rPr lang="en-US" sz="1400" b="1" dirty="0"/>
              <a:t>Important Notes</a:t>
            </a:r>
          </a:p>
          <a:p>
            <a:pPr lvl="1"/>
            <a:r>
              <a:rPr lang="en-US" sz="1400" dirty="0"/>
              <a:t>If requirements are </a:t>
            </a:r>
            <a:r>
              <a:rPr lang="en-US" sz="1400" b="1" dirty="0"/>
              <a:t>not met</a:t>
            </a:r>
            <a:r>
              <a:rPr lang="en-US" sz="1400" dirty="0"/>
              <a:t>, the contractor will be reclassified as </a:t>
            </a:r>
            <a:r>
              <a:rPr lang="en-US" sz="1400" b="1" dirty="0"/>
              <a:t>PAY</a:t>
            </a:r>
            <a:r>
              <a:rPr lang="en-US" sz="1400" dirty="0"/>
              <a:t>.</a:t>
            </a:r>
          </a:p>
          <a:p>
            <a:pPr lvl="1"/>
            <a:r>
              <a:rPr lang="en-US" sz="1400" dirty="0"/>
              <a:t>HCDD may request verification documents, including the Eligibility Verification Form and the company’s benefits package.</a:t>
            </a:r>
          </a:p>
          <a:p>
            <a:pPr lvl="1"/>
            <a:r>
              <a:rPr lang="en-US" sz="1400" b="1" dirty="0"/>
              <a:t>Insurance cards are not accepted</a:t>
            </a:r>
            <a:r>
              <a:rPr lang="en-US" sz="1400" dirty="0"/>
              <a:t> as proof of coverage for quarterly submissions.</a:t>
            </a:r>
          </a:p>
          <a:p>
            <a:pPr marL="0" indent="0">
              <a:buNone/>
            </a:pPr>
            <a:r>
              <a:rPr lang="en-US" sz="1400" b="1" dirty="0"/>
              <a:t>What’s Not Required</a:t>
            </a:r>
          </a:p>
          <a:p>
            <a:pPr lvl="1"/>
            <a:r>
              <a:rPr lang="en-US" sz="1400" dirty="0"/>
              <a:t>PLAY contractors/subcontractors </a:t>
            </a:r>
            <a:r>
              <a:rPr lang="en-US" sz="1400" b="1" dirty="0"/>
              <a:t>do not</a:t>
            </a:r>
            <a:r>
              <a:rPr lang="en-US" sz="1400" dirty="0"/>
              <a:t> enter weekly workforce hours.</a:t>
            </a:r>
          </a:p>
          <a:p>
            <a:pPr lvl="1"/>
            <a:r>
              <a:rPr lang="en-US" sz="1400" dirty="0"/>
              <a:t>For additional details, please refer to the </a:t>
            </a:r>
            <a:r>
              <a:rPr lang="en-US" sz="1400" b="1" dirty="0"/>
              <a:t>POP FAQs</a:t>
            </a:r>
            <a:r>
              <a:rPr lang="en-US" sz="1400" dirty="0"/>
              <a:t>.</a:t>
            </a:r>
          </a:p>
          <a:p>
            <a:pPr marL="457200" indent="-228600" defTabSz="914400"/>
            <a:r>
              <a:rPr lang="en-US" sz="1400" dirty="0">
                <a:solidFill>
                  <a:srgbClr val="002060"/>
                </a:solidFill>
                <a:highlight>
                  <a:srgbClr val="FFFF00"/>
                </a:highlight>
              </a:rPr>
              <a:t>Please See the POP FAQ's for more information.</a:t>
            </a:r>
            <a:endParaRPr lang="en-US" sz="1400" dirty="0">
              <a:solidFill>
                <a:srgbClr val="002060"/>
              </a:solidFill>
            </a:endParaRPr>
          </a:p>
        </p:txBody>
      </p:sp>
      <p:pic>
        <p:nvPicPr>
          <p:cNvPr id="4" name="Picture 3">
            <a:extLst>
              <a:ext uri="{FF2B5EF4-FFF2-40B4-BE49-F238E27FC236}">
                <a16:creationId xmlns:a16="http://schemas.microsoft.com/office/drawing/2014/main" id="{81A12C1A-17D2-26BD-AE68-DDF2645E63AF}"/>
              </a:ext>
            </a:extLst>
          </p:cNvPr>
          <p:cNvPicPr>
            <a:picLocks noChangeAspect="1"/>
          </p:cNvPicPr>
          <p:nvPr/>
        </p:nvPicPr>
        <p:blipFill>
          <a:blip r:embed="rId3"/>
          <a:stretch>
            <a:fillRect/>
          </a:stretch>
        </p:blipFill>
        <p:spPr>
          <a:xfrm>
            <a:off x="8469523" y="2219325"/>
            <a:ext cx="3624151" cy="2093597"/>
          </a:xfrm>
          <a:prstGeom prst="ellipse">
            <a:avLst/>
          </a:prstGeom>
          <a:ln>
            <a:noFill/>
          </a:ln>
          <a:effectLst>
            <a:softEdge rad="112500"/>
          </a:effectLst>
        </p:spPr>
      </p:pic>
    </p:spTree>
    <p:extLst>
      <p:ext uri="{BB962C8B-B14F-4D97-AF65-F5344CB8AC3E}">
        <p14:creationId xmlns:p14="http://schemas.microsoft.com/office/powerpoint/2010/main" val="371974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E6B2-79A8-C719-B570-4DCF3D39EBBE}"/>
              </a:ext>
            </a:extLst>
          </p:cNvPr>
          <p:cNvSpPr>
            <a:spLocks noGrp="1"/>
          </p:cNvSpPr>
          <p:nvPr>
            <p:ph type="title"/>
          </p:nvPr>
        </p:nvSpPr>
        <p:spPr>
          <a:xfrm>
            <a:off x="392815" y="1420514"/>
            <a:ext cx="11406369" cy="590264"/>
          </a:xfrm>
        </p:spPr>
        <p:txBody>
          <a:bodyPr vert="horz" lIns="91440" tIns="45720" rIns="91440" bIns="45720" rtlCol="0" anchor="t">
            <a:noAutofit/>
          </a:bodyPr>
          <a:lstStyle/>
          <a:p>
            <a:pPr algn="ctr"/>
            <a:r>
              <a:rPr lang="en-US" sz="3200" dirty="0">
                <a:solidFill>
                  <a:schemeClr val="bg1"/>
                </a:solidFill>
                <a:latin typeface="Arial"/>
                <a:cs typeface="Arial"/>
              </a:rPr>
              <a:t>PLAY - Quarterly Workforce Submissions Deadline</a:t>
            </a:r>
            <a:endParaRPr lang="en-US" sz="3200" b="0" dirty="0">
              <a:solidFill>
                <a:schemeClr val="bg1"/>
              </a:solidFill>
              <a:latin typeface="Arial"/>
              <a:cs typeface="Arial"/>
            </a:endParaRPr>
          </a:p>
          <a:p>
            <a:endParaRPr lang="en-US" sz="2800" b="0" dirty="0">
              <a:solidFill>
                <a:schemeClr val="bg1"/>
              </a:solidFill>
              <a:latin typeface="Arial"/>
              <a:cs typeface="Arial"/>
            </a:endParaRPr>
          </a:p>
          <a:p>
            <a:endParaRPr lang="en-US" sz="2800" b="0" dirty="0">
              <a:solidFill>
                <a:schemeClr val="bg1"/>
              </a:solidFill>
            </a:endParaRPr>
          </a:p>
        </p:txBody>
      </p:sp>
      <p:sp>
        <p:nvSpPr>
          <p:cNvPr id="3" name="Content Placeholder 2">
            <a:extLst>
              <a:ext uri="{FF2B5EF4-FFF2-40B4-BE49-F238E27FC236}">
                <a16:creationId xmlns:a16="http://schemas.microsoft.com/office/drawing/2014/main" id="{92DBE3BE-A3E9-3BC3-430E-EA7A36500D85}"/>
              </a:ext>
            </a:extLst>
          </p:cNvPr>
          <p:cNvSpPr>
            <a:spLocks noGrp="1"/>
          </p:cNvSpPr>
          <p:nvPr>
            <p:ph type="body" sz="quarter" idx="10"/>
          </p:nvPr>
        </p:nvSpPr>
        <p:spPr>
          <a:xfrm>
            <a:off x="666750" y="2176238"/>
            <a:ext cx="10868025" cy="3110137"/>
          </a:xfrm>
        </p:spPr>
        <p:txBody>
          <a:bodyPr vert="horz" lIns="91440" tIns="45720" rIns="91440" bIns="45720" rtlCol="0" anchor="t">
            <a:normAutofit/>
          </a:bodyPr>
          <a:lstStyle/>
          <a:p>
            <a:pPr marL="0" indent="0" algn="ctr">
              <a:buNone/>
            </a:pPr>
            <a:r>
              <a:rPr lang="en-US" sz="2400" dirty="0"/>
              <a:t>Due in the B2Gnow database </a:t>
            </a:r>
            <a:r>
              <a:rPr lang="en-US" sz="2400" b="1" u="sng" dirty="0"/>
              <a:t>by the end of the following months</a:t>
            </a:r>
            <a:r>
              <a:rPr lang="en-US" sz="2400" b="1" dirty="0"/>
              <a:t> </a:t>
            </a:r>
            <a:r>
              <a:rPr lang="en-US" sz="2400" dirty="0"/>
              <a:t>as follows:</a:t>
            </a:r>
          </a:p>
          <a:p>
            <a:pPr marL="0" indent="0" algn="ctr">
              <a:buNone/>
            </a:pPr>
            <a:endParaRPr lang="en-US" dirty="0">
              <a:solidFill>
                <a:srgbClr val="002060"/>
              </a:solidFill>
              <a:ea typeface="+mn-lt"/>
              <a:cs typeface="+mn-lt"/>
            </a:endParaRPr>
          </a:p>
          <a:p>
            <a:pPr marL="285750" indent="-285750"/>
            <a:r>
              <a:rPr lang="en-US" dirty="0">
                <a:solidFill>
                  <a:srgbClr val="002060"/>
                </a:solidFill>
                <a:ea typeface="+mn-lt"/>
                <a:cs typeface="+mn-lt"/>
              </a:rPr>
              <a:t>1st Qtr. Months  (January, February, and  March) – Due by  April 30</a:t>
            </a:r>
          </a:p>
          <a:p>
            <a:pPr marL="285115" indent="-285115">
              <a:buFont typeface="Arial"/>
              <a:buChar char="•"/>
            </a:pPr>
            <a:r>
              <a:rPr lang="en-US" dirty="0">
                <a:solidFill>
                  <a:srgbClr val="002060"/>
                </a:solidFill>
                <a:ea typeface="+mn-lt"/>
                <a:cs typeface="+mn-lt"/>
              </a:rPr>
              <a:t>2nd Qtr. Months (April, May, and  June) – Due July 31</a:t>
            </a:r>
          </a:p>
          <a:p>
            <a:pPr marL="285115" indent="-285115">
              <a:buFont typeface="Arial"/>
              <a:buChar char="•"/>
            </a:pPr>
            <a:r>
              <a:rPr lang="en-US" dirty="0">
                <a:solidFill>
                  <a:srgbClr val="002060"/>
                </a:solidFill>
                <a:ea typeface="+mn-lt"/>
                <a:cs typeface="+mn-lt"/>
              </a:rPr>
              <a:t>3rd Qtr. Months (July, August, and  September) – Due October 31</a:t>
            </a:r>
          </a:p>
          <a:p>
            <a:pPr marL="285115" indent="-285115">
              <a:buFont typeface="Arial"/>
              <a:buChar char="•"/>
            </a:pPr>
            <a:r>
              <a:rPr lang="en-US" dirty="0">
                <a:solidFill>
                  <a:srgbClr val="002060"/>
                </a:solidFill>
                <a:ea typeface="+mn-lt"/>
                <a:cs typeface="+mn-lt"/>
              </a:rPr>
              <a:t>4th Qtr. Months (October, November and  December) – Due January 31</a:t>
            </a:r>
          </a:p>
        </p:txBody>
      </p:sp>
    </p:spTree>
    <p:extLst>
      <p:ext uri="{BB962C8B-B14F-4D97-AF65-F5344CB8AC3E}">
        <p14:creationId xmlns:p14="http://schemas.microsoft.com/office/powerpoint/2010/main" val="5034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10;&#10;AI-generated content may be incorrect.">
            <a:extLst>
              <a:ext uri="{FF2B5EF4-FFF2-40B4-BE49-F238E27FC236}">
                <a16:creationId xmlns:a16="http://schemas.microsoft.com/office/drawing/2014/main" id="{2F96DA7E-E193-A5FE-30A2-A80F05107B0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194898" y="1982763"/>
            <a:ext cx="2458009" cy="1622285"/>
          </a:xfrm>
          <a:prstGeom prst="rect">
            <a:avLst/>
          </a:prstGeom>
          <a:ln>
            <a:noFill/>
          </a:ln>
          <a:effectLst>
            <a:softEdge rad="112500"/>
          </a:effectLst>
        </p:spPr>
      </p:pic>
      <p:sp>
        <p:nvSpPr>
          <p:cNvPr id="2" name="Title 1">
            <a:extLst>
              <a:ext uri="{FF2B5EF4-FFF2-40B4-BE49-F238E27FC236}">
                <a16:creationId xmlns:a16="http://schemas.microsoft.com/office/drawing/2014/main" id="{145B359E-D247-4D94-A06E-6B0FE585578E}"/>
              </a:ext>
            </a:extLst>
          </p:cNvPr>
          <p:cNvSpPr>
            <a:spLocks noGrp="1"/>
          </p:cNvSpPr>
          <p:nvPr>
            <p:ph type="title"/>
          </p:nvPr>
        </p:nvSpPr>
        <p:spPr>
          <a:xfrm>
            <a:off x="688976" y="1392499"/>
            <a:ext cx="11259477" cy="590264"/>
          </a:xfrm>
        </p:spPr>
        <p:txBody>
          <a:bodyPr vert="horz" lIns="91440" tIns="45720" rIns="91440" bIns="45720" rtlCol="0" anchor="t">
            <a:noAutofit/>
          </a:bodyPr>
          <a:lstStyle/>
          <a:p>
            <a:r>
              <a:rPr lang="en-US" sz="3200" dirty="0">
                <a:solidFill>
                  <a:srgbClr val="002060"/>
                </a:solidFill>
              </a:rPr>
              <a:t>Quarterly Workforce Audits for PLAY Contractors</a:t>
            </a:r>
          </a:p>
        </p:txBody>
      </p:sp>
      <p:sp>
        <p:nvSpPr>
          <p:cNvPr id="3" name="Text Placeholder 2">
            <a:extLst>
              <a:ext uri="{FF2B5EF4-FFF2-40B4-BE49-F238E27FC236}">
                <a16:creationId xmlns:a16="http://schemas.microsoft.com/office/drawing/2014/main" id="{B41028A0-9C36-4499-9077-058FE042EF16}"/>
              </a:ext>
            </a:extLst>
          </p:cNvPr>
          <p:cNvSpPr>
            <a:spLocks noGrp="1"/>
          </p:cNvSpPr>
          <p:nvPr>
            <p:ph type="body" sz="quarter" idx="10"/>
          </p:nvPr>
        </p:nvSpPr>
        <p:spPr>
          <a:xfrm>
            <a:off x="539093" y="2156305"/>
            <a:ext cx="9140935" cy="4141075"/>
          </a:xfrm>
        </p:spPr>
        <p:txBody>
          <a:bodyPr vert="horz" lIns="91440" tIns="45720" rIns="91440" bIns="45720" rtlCol="0" anchor="t">
            <a:normAutofit/>
          </a:bodyPr>
          <a:lstStyle/>
          <a:p>
            <a:pPr marL="0" indent="0">
              <a:buNone/>
            </a:pPr>
            <a:r>
              <a:rPr lang="en-US" sz="1800" b="1" dirty="0">
                <a:cs typeface="Arial" panose="020B0604020202020204"/>
              </a:rPr>
              <a:t>PLAY contractors </a:t>
            </a:r>
            <a:r>
              <a:rPr lang="en-US" sz="1800" b="1" dirty="0">
                <a:ea typeface="+mn-lt"/>
                <a:cs typeface="+mn-lt"/>
              </a:rPr>
              <a:t>will complete Quarterly Workforce Audits</a:t>
            </a:r>
            <a:r>
              <a:rPr lang="en-US" sz="1800" b="1" dirty="0">
                <a:cs typeface="Arial" panose="020B0604020202020204"/>
              </a:rPr>
              <a:t> as follows:</a:t>
            </a:r>
          </a:p>
          <a:p>
            <a:r>
              <a:rPr lang="en-US" sz="1800" b="1" dirty="0"/>
              <a:t>Upload POP 7 Form</a:t>
            </a:r>
            <a:endParaRPr lang="en-US" sz="1800" dirty="0"/>
          </a:p>
          <a:p>
            <a:pPr lvl="1"/>
            <a:r>
              <a:rPr lang="en-US" sz="1800" dirty="0"/>
              <a:t>Submit the POP 7 form in B2Gnow, listing the same active covered employees.</a:t>
            </a:r>
          </a:p>
          <a:p>
            <a:r>
              <a:rPr lang="en-US" sz="1800" b="1" dirty="0"/>
              <a:t>Provide Required Health Documentation</a:t>
            </a:r>
            <a:endParaRPr lang="en-US" sz="1800" dirty="0"/>
          </a:p>
          <a:p>
            <a:pPr lvl="1"/>
            <a:r>
              <a:rPr lang="en-US" sz="1800" dirty="0"/>
              <a:t>Upload supporting company health documents (insurance summaries and invoices) showing: • Employee names • Cost of coverage for each employee • Coverage details for all three months of the reporting quarter</a:t>
            </a:r>
          </a:p>
          <a:p>
            <a:r>
              <a:rPr lang="en-US" sz="1800" b="1" dirty="0"/>
              <a:t>Submission Requirements</a:t>
            </a:r>
          </a:p>
          <a:p>
            <a:r>
              <a:rPr lang="en-US" sz="1800" dirty="0"/>
              <a:t>All documents must be uploaded to B2Gnow for the audit to be considered complete.</a:t>
            </a:r>
          </a:p>
          <a:p>
            <a:r>
              <a:rPr lang="en-US" sz="1800" b="1" dirty="0"/>
              <a:t>Insurance cards are not accepted</a:t>
            </a:r>
            <a:r>
              <a:rPr lang="en-US" sz="1800" dirty="0"/>
              <a:t> as proof of healthcare coverage for quarterly submissions.</a:t>
            </a:r>
            <a:endParaRPr lang="en-US" sz="1800" dirty="0">
              <a:effectLst/>
            </a:endParaRPr>
          </a:p>
        </p:txBody>
      </p:sp>
    </p:spTree>
    <p:extLst>
      <p:ext uri="{BB962C8B-B14F-4D97-AF65-F5344CB8AC3E}">
        <p14:creationId xmlns:p14="http://schemas.microsoft.com/office/powerpoint/2010/main" val="9020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fontScale="90000"/>
          </a:bodyPr>
          <a:lstStyle/>
          <a:p>
            <a:r>
              <a:rPr lang="en-US" sz="3600">
                <a:latin typeface="Arial"/>
                <a:cs typeface="Arial"/>
              </a:rPr>
              <a:t>How to Submit PLAY: Quarterly Submission</a:t>
            </a:r>
          </a:p>
        </p:txBody>
      </p:sp>
      <p:pic>
        <p:nvPicPr>
          <p:cNvPr id="4" name="Picture 4">
            <a:extLst>
              <a:ext uri="{FF2B5EF4-FFF2-40B4-BE49-F238E27FC236}">
                <a16:creationId xmlns:a16="http://schemas.microsoft.com/office/drawing/2014/main" id="{33777317-5F8F-BB38-543D-B8634A15E733}"/>
              </a:ext>
            </a:extLst>
          </p:cNvPr>
          <p:cNvPicPr>
            <a:picLocks noChangeAspect="1"/>
          </p:cNvPicPr>
          <p:nvPr/>
        </p:nvPicPr>
        <p:blipFill>
          <a:blip r:embed="rId3"/>
          <a:stretch>
            <a:fillRect/>
          </a:stretch>
        </p:blipFill>
        <p:spPr>
          <a:xfrm>
            <a:off x="2857294" y="1497591"/>
            <a:ext cx="6835438" cy="4080609"/>
          </a:xfrm>
          <a:prstGeom prst="rect">
            <a:avLst/>
          </a:prstGeom>
        </p:spPr>
      </p:pic>
      <p:sp>
        <p:nvSpPr>
          <p:cNvPr id="5" name="Rectangle 4">
            <a:extLst>
              <a:ext uri="{FF2B5EF4-FFF2-40B4-BE49-F238E27FC236}">
                <a16:creationId xmlns:a16="http://schemas.microsoft.com/office/drawing/2014/main" id="{F6DBA56F-37C0-21DE-045D-96B742F96C28}"/>
              </a:ext>
            </a:extLst>
          </p:cNvPr>
          <p:cNvSpPr/>
          <p:nvPr/>
        </p:nvSpPr>
        <p:spPr>
          <a:xfrm>
            <a:off x="5508811" y="4928347"/>
            <a:ext cx="1389531" cy="425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600123"/>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3374384"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548600" y="4144574"/>
            <a:ext cx="2362200" cy="1090750"/>
          </a:xfrm>
        </p:spPr>
        <p:txBody>
          <a:bodyPr/>
          <a:lstStyle/>
          <a:p>
            <a:pPr marL="0" indent="0">
              <a:spcBef>
                <a:spcPts val="0"/>
              </a:spcBef>
              <a:buClrTx/>
            </a:pPr>
            <a:r>
              <a:rPr lang="en-US" dirty="0">
                <a:solidFill>
                  <a:schemeClr val="tx2"/>
                </a:solidFill>
                <a:latin typeface="Arial" panose="020B0604020202020204" pitchFamily="34" charset="0"/>
                <a:cs typeface="Arial" panose="020B0604020202020204" pitchFamily="34" charset="0"/>
              </a:rPr>
              <a:t>Chrystal Boyce </a:t>
            </a:r>
            <a:r>
              <a:rPr lang="en-US" sz="1400" b="0" dirty="0">
                <a:solidFill>
                  <a:schemeClr val="tx2"/>
                </a:solidFill>
                <a:latin typeface="Arial" panose="020B0604020202020204" pitchFamily="34" charset="0"/>
                <a:cs typeface="Arial" panose="020B0604020202020204" pitchFamily="34" charset="0"/>
              </a:rPr>
              <a:t>Compliance Manager</a:t>
            </a:r>
          </a:p>
          <a:p>
            <a:endParaRPr lang="en-US" dirty="0"/>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3464859" y="1951863"/>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672042"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u="sng">
                <a:solidFill>
                  <a:schemeClr val="tx2"/>
                </a:solidFill>
              </a:rPr>
              <a:t>www.houstontx.gov/housing</a:t>
            </a:r>
          </a:p>
        </p:txBody>
      </p:sp>
    </p:spTree>
    <p:extLst>
      <p:ext uri="{BB962C8B-B14F-4D97-AF65-F5344CB8AC3E}">
        <p14:creationId xmlns:p14="http://schemas.microsoft.com/office/powerpoint/2010/main" val="84496866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F5E1-9BCE-8C56-FFE8-A19D91F1C41C}"/>
              </a:ext>
            </a:extLst>
          </p:cNvPr>
          <p:cNvSpPr>
            <a:spLocks noGrp="1"/>
          </p:cNvSpPr>
          <p:nvPr>
            <p:ph type="title"/>
          </p:nvPr>
        </p:nvSpPr>
        <p:spPr>
          <a:xfrm>
            <a:off x="869959" y="1644761"/>
            <a:ext cx="5226041" cy="628787"/>
          </a:xfrm>
        </p:spPr>
        <p:txBody>
          <a:bodyPr vert="horz" lIns="91440" tIns="45720" rIns="91440" bIns="45720" rtlCol="0" anchor="t">
            <a:normAutofit fontScale="90000"/>
          </a:bodyPr>
          <a:lstStyle/>
          <a:p>
            <a:r>
              <a:rPr lang="en-US">
                <a:latin typeface="Arial"/>
                <a:cs typeface="Arial"/>
              </a:rPr>
              <a:t>POP  7 Quarterly Play Option Report </a:t>
            </a:r>
          </a:p>
        </p:txBody>
      </p:sp>
      <p:sp>
        <p:nvSpPr>
          <p:cNvPr id="6" name="Text Placeholder 5">
            <a:extLst>
              <a:ext uri="{FF2B5EF4-FFF2-40B4-BE49-F238E27FC236}">
                <a16:creationId xmlns:a16="http://schemas.microsoft.com/office/drawing/2014/main" id="{05CE74ED-B2ED-68C0-8E48-1F7196FCD437}"/>
              </a:ext>
            </a:extLst>
          </p:cNvPr>
          <p:cNvSpPr>
            <a:spLocks noGrp="1"/>
          </p:cNvSpPr>
          <p:nvPr>
            <p:ph idx="22"/>
          </p:nvPr>
        </p:nvSpPr>
        <p:spPr>
          <a:xfrm>
            <a:off x="519258" y="2863961"/>
            <a:ext cx="6152407" cy="4762197"/>
          </a:xfrm>
        </p:spPr>
        <p:txBody>
          <a:bodyPr vert="horz" lIns="91440" tIns="45720" rIns="91440" bIns="45720" rtlCol="0" anchor="t">
            <a:normAutofit/>
          </a:bodyPr>
          <a:lstStyle/>
          <a:p>
            <a:pPr marL="227965" indent="-227965"/>
            <a:r>
              <a:rPr lang="en-US" dirty="0">
                <a:solidFill>
                  <a:schemeClr val="tx2"/>
                </a:solidFill>
                <a:cs typeface="Arial"/>
              </a:rPr>
              <a:t>  Must be uploaded in B2Gnow along with Company health insurance invoices that detail the cost of coverage for PLAY employees. </a:t>
            </a:r>
          </a:p>
        </p:txBody>
      </p:sp>
      <p:pic>
        <p:nvPicPr>
          <p:cNvPr id="8" name="Picture 8">
            <a:extLst>
              <a:ext uri="{FF2B5EF4-FFF2-40B4-BE49-F238E27FC236}">
                <a16:creationId xmlns:a16="http://schemas.microsoft.com/office/drawing/2014/main" id="{F37A5F18-3FE2-15F3-E60F-7F54923A4A2F}"/>
              </a:ext>
            </a:extLst>
          </p:cNvPr>
          <p:cNvPicPr>
            <a:picLocks noChangeAspect="1"/>
          </p:cNvPicPr>
          <p:nvPr/>
        </p:nvPicPr>
        <p:blipFill>
          <a:blip r:embed="rId3"/>
          <a:stretch>
            <a:fillRect/>
          </a:stretch>
        </p:blipFill>
        <p:spPr>
          <a:xfrm>
            <a:off x="6779033" y="683374"/>
            <a:ext cx="4804063" cy="5886451"/>
          </a:xfrm>
          <a:prstGeom prst="rect">
            <a:avLst/>
          </a:prstGeom>
        </p:spPr>
      </p:pic>
    </p:spTree>
    <p:extLst>
      <p:ext uri="{BB962C8B-B14F-4D97-AF65-F5344CB8AC3E}">
        <p14:creationId xmlns:p14="http://schemas.microsoft.com/office/powerpoint/2010/main" val="386121496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845858" y="1259967"/>
            <a:ext cx="8633791" cy="590264"/>
          </a:xfrm>
        </p:spPr>
        <p:txBody>
          <a:bodyPr vert="horz" lIns="91440" tIns="45720" rIns="91440" bIns="45720" rtlCol="0" anchor="t">
            <a:noAutofit/>
          </a:bodyPr>
          <a:lstStyle/>
          <a:p>
            <a:r>
              <a:rPr lang="en-US" sz="3200" dirty="0">
                <a:solidFill>
                  <a:schemeClr val="bg1"/>
                </a:solidFill>
                <a:latin typeface="Arial"/>
                <a:cs typeface="Arial"/>
              </a:rPr>
              <a:t>POP 8 Form - Employee Waiver Request</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48878" y="1850231"/>
            <a:ext cx="11094243" cy="4397496"/>
          </a:xfrm>
        </p:spPr>
        <p:txBody>
          <a:bodyPr vert="horz" lIns="91440" tIns="45720" rIns="91440" bIns="45720" rtlCol="0" anchor="t">
            <a:normAutofit/>
          </a:bodyPr>
          <a:lstStyle/>
          <a:p>
            <a:pPr marL="0" indent="0">
              <a:buNone/>
            </a:pPr>
            <a:r>
              <a:rPr lang="en-US" sz="1800" dirty="0"/>
              <a:t>An employee may be considered </a:t>
            </a:r>
            <a:r>
              <a:rPr lang="en-US" sz="1800" b="1" dirty="0"/>
              <a:t>exempt </a:t>
            </a:r>
            <a:r>
              <a:rPr lang="en-US" sz="1800" dirty="0"/>
              <a:t>  if a covered employee has acquired healthcare coverage on their own or if they have refused  POP applicable healthcare coverage through their employer for one of the following conditions:</a:t>
            </a:r>
          </a:p>
          <a:p>
            <a:pPr marL="0" indent="0">
              <a:buNone/>
            </a:pPr>
            <a:endParaRPr lang="en-US" sz="1800" dirty="0"/>
          </a:p>
          <a:p>
            <a:pPr lvl="1"/>
            <a:r>
              <a:rPr lang="en-US" sz="1800" dirty="0"/>
              <a:t>The employee is </a:t>
            </a:r>
            <a:r>
              <a:rPr lang="en-US" sz="1800" b="1" dirty="0"/>
              <a:t>under the age of 18</a:t>
            </a:r>
            <a:r>
              <a:rPr lang="en-US" sz="1800" dirty="0"/>
              <a:t>.</a:t>
            </a:r>
          </a:p>
          <a:p>
            <a:pPr lvl="1"/>
            <a:r>
              <a:rPr lang="en-US" sz="1800" dirty="0"/>
              <a:t>The employee has </a:t>
            </a:r>
            <a:r>
              <a:rPr lang="en-US" sz="1800" b="1" dirty="0"/>
              <a:t>health insurance coverage through a spouse, Medicaid, or Medicare</a:t>
            </a:r>
            <a:r>
              <a:rPr lang="en-US" sz="1800" dirty="0"/>
              <a:t> (proof of coverage is required).</a:t>
            </a:r>
          </a:p>
          <a:p>
            <a:pPr lvl="1"/>
            <a:r>
              <a:rPr lang="en-US" sz="1800" dirty="0"/>
              <a:t>The employee </a:t>
            </a:r>
            <a:r>
              <a:rPr lang="en-US" sz="1800" b="1" dirty="0"/>
              <a:t>declines the company’s health insurance</a:t>
            </a:r>
            <a:r>
              <a:rPr lang="en-US" sz="1800" dirty="0"/>
              <a:t> that meets the City of Houston POP requirements.</a:t>
            </a:r>
          </a:p>
          <a:p>
            <a:pPr lvl="1"/>
            <a:r>
              <a:rPr lang="en-US" sz="1800" dirty="0"/>
              <a:t>A contractor may request an exemption for an employee by submitting a </a:t>
            </a:r>
            <a:r>
              <a:rPr lang="en-US" sz="1800" b="1" dirty="0"/>
              <a:t>completed and notarized POP‑8 Waiver Form</a:t>
            </a:r>
            <a:r>
              <a:rPr lang="en-US" sz="1800" dirty="0"/>
              <a:t> to the POP Coordinator via email for review and approval. An employee is not considered exempt unless an </a:t>
            </a:r>
            <a:r>
              <a:rPr lang="en-US" sz="1800" b="1" dirty="0"/>
              <a:t>OBO‑approved POP‑8 Waiver</a:t>
            </a:r>
            <a:r>
              <a:rPr lang="en-US" sz="1800" dirty="0"/>
              <a:t> is on file.</a:t>
            </a:r>
          </a:p>
          <a:p>
            <a:pPr marL="0" indent="0">
              <a:buNone/>
            </a:pPr>
            <a:r>
              <a:rPr lang="en-US" sz="1800" b="1" dirty="0"/>
              <a:t>Please note:</a:t>
            </a:r>
            <a:r>
              <a:rPr lang="en-US" sz="1800" dirty="0"/>
              <a:t> Approved POP‑8 Exemption Waiver forms are valid for </a:t>
            </a:r>
            <a:r>
              <a:rPr lang="en-US" sz="1800" b="1" dirty="0"/>
              <a:t>one year</a:t>
            </a:r>
            <a:r>
              <a:rPr lang="en-US" sz="1800" dirty="0"/>
              <a:t> from the approval date. Contractors must </a:t>
            </a:r>
            <a:r>
              <a:rPr lang="en-US" sz="1800" b="1" dirty="0"/>
              <a:t>resubmit the waiver annually</a:t>
            </a:r>
            <a:r>
              <a:rPr lang="en-US" sz="1800" dirty="0"/>
              <a:t> for each year they continue performing work on a POP‑applicable contract.</a:t>
            </a:r>
          </a:p>
          <a:p>
            <a:pPr marL="227965" indent="-227965"/>
            <a:endParaRPr lang="en-US" sz="1800" dirty="0">
              <a:cs typeface="Arial" panose="020B0604020202020204"/>
            </a:endParaRPr>
          </a:p>
          <a:p>
            <a:pPr marL="0" indent="0">
              <a:buNone/>
            </a:pPr>
            <a:endParaRPr lang="en-US" sz="1800" dirty="0">
              <a:cs typeface="Arial" panose="020B0604020202020204"/>
            </a:endParaRPr>
          </a:p>
        </p:txBody>
      </p:sp>
    </p:spTree>
    <p:extLst>
      <p:ext uri="{BB962C8B-B14F-4D97-AF65-F5344CB8AC3E}">
        <p14:creationId xmlns:p14="http://schemas.microsoft.com/office/powerpoint/2010/main" val="117459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600" kern="1200">
                <a:solidFill>
                  <a:srgbClr val="FFFFFF"/>
                </a:solidFill>
                <a:latin typeface="+mj-lt"/>
                <a:ea typeface="+mj-ea"/>
                <a:cs typeface="+mj-cs"/>
              </a:rPr>
              <a:t>POP 8</a:t>
            </a:r>
            <a:br>
              <a:rPr lang="en-US" sz="3600" kern="1200">
                <a:solidFill>
                  <a:srgbClr val="FFFFFF"/>
                </a:solidFill>
                <a:latin typeface="+mj-lt"/>
                <a:ea typeface="+mj-ea"/>
                <a:cs typeface="+mj-cs"/>
              </a:rPr>
            </a:br>
            <a:r>
              <a:rPr lang="en-US" sz="3600" kern="1200">
                <a:solidFill>
                  <a:srgbClr val="FFFFFF"/>
                </a:solidFill>
                <a:latin typeface="+mj-lt"/>
                <a:ea typeface="+mj-ea"/>
                <a:cs typeface="+mj-cs"/>
              </a:rPr>
              <a:t>Employee Waiver Request</a:t>
            </a:r>
          </a:p>
        </p:txBody>
      </p:sp>
      <p:pic>
        <p:nvPicPr>
          <p:cNvPr id="5" name="Picture 4">
            <a:extLst>
              <a:ext uri="{FF2B5EF4-FFF2-40B4-BE49-F238E27FC236}">
                <a16:creationId xmlns:a16="http://schemas.microsoft.com/office/drawing/2014/main" id="{46E7F174-9B29-FC21-EF70-04656842E463}"/>
              </a:ext>
            </a:extLst>
          </p:cNvPr>
          <p:cNvPicPr>
            <a:picLocks noChangeAspect="1"/>
          </p:cNvPicPr>
          <p:nvPr/>
        </p:nvPicPr>
        <p:blipFill>
          <a:blip r:embed="rId3"/>
          <a:stretch>
            <a:fillRect/>
          </a:stretch>
        </p:blipFill>
        <p:spPr>
          <a:xfrm>
            <a:off x="6096000" y="535311"/>
            <a:ext cx="4638555" cy="5985233"/>
          </a:xfrm>
          <a:prstGeom prst="rect">
            <a:avLst/>
          </a:prstGeom>
        </p:spPr>
      </p:pic>
    </p:spTree>
    <p:extLst>
      <p:ext uri="{BB962C8B-B14F-4D97-AF65-F5344CB8AC3E}">
        <p14:creationId xmlns:p14="http://schemas.microsoft.com/office/powerpoint/2010/main" val="3436854713"/>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whiteboard&#10;&#10;AI-generated content may be incorrect.">
            <a:extLst>
              <a:ext uri="{FF2B5EF4-FFF2-40B4-BE49-F238E27FC236}">
                <a16:creationId xmlns:a16="http://schemas.microsoft.com/office/drawing/2014/main" id="{298041D2-A341-951E-761D-1EA10F076D0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39198" y="2864438"/>
            <a:ext cx="2816773" cy="1878788"/>
          </a:xfrm>
          <a:prstGeom prst="rect">
            <a:avLst/>
          </a:prstGeom>
          <a:ln>
            <a:noFill/>
          </a:ln>
          <a:effectLst>
            <a:softEdge rad="112500"/>
          </a:effectLst>
        </p:spPr>
      </p:pic>
      <p:sp>
        <p:nvSpPr>
          <p:cNvPr id="2" name="Title 1">
            <a:extLst>
              <a:ext uri="{FF2B5EF4-FFF2-40B4-BE49-F238E27FC236}">
                <a16:creationId xmlns:a16="http://schemas.microsoft.com/office/drawing/2014/main" id="{BA8A30A2-B8E1-97AC-B2D1-CABCC72E230E}"/>
              </a:ext>
            </a:extLst>
          </p:cNvPr>
          <p:cNvSpPr>
            <a:spLocks noGrp="1"/>
          </p:cNvSpPr>
          <p:nvPr>
            <p:ph type="title"/>
          </p:nvPr>
        </p:nvSpPr>
        <p:spPr>
          <a:xfrm>
            <a:off x="595241" y="1415949"/>
            <a:ext cx="11594388" cy="590264"/>
          </a:xfrm>
        </p:spPr>
        <p:txBody>
          <a:bodyPr vert="horz" lIns="91440" tIns="45720" rIns="91440" bIns="45720" rtlCol="0" anchor="t"/>
          <a:lstStyle/>
          <a:p>
            <a:r>
              <a:rPr lang="en-US" sz="3200" dirty="0">
                <a:solidFill>
                  <a:schemeClr val="bg1"/>
                </a:solidFill>
                <a:latin typeface="Arial"/>
                <a:cs typeface="Arial"/>
              </a:rPr>
              <a:t>POP 9 Form - Self- Insured Contractor Request </a:t>
            </a:r>
            <a:endParaRPr lang="en-US" sz="3200" b="0" dirty="0">
              <a:solidFill>
                <a:schemeClr val="bg1"/>
              </a:solidFill>
              <a:latin typeface="Arial"/>
              <a:cs typeface="Arial"/>
            </a:endParaRPr>
          </a:p>
          <a:p>
            <a:endParaRPr lang="en-US" dirty="0">
              <a:solidFill>
                <a:schemeClr val="bg1"/>
              </a:solidFill>
            </a:endParaRPr>
          </a:p>
        </p:txBody>
      </p:sp>
      <p:sp>
        <p:nvSpPr>
          <p:cNvPr id="3" name="Text Placeholder 2">
            <a:extLst>
              <a:ext uri="{FF2B5EF4-FFF2-40B4-BE49-F238E27FC236}">
                <a16:creationId xmlns:a16="http://schemas.microsoft.com/office/drawing/2014/main" id="{9F67789E-F2DD-4FA2-C1F8-C41E6D40A670}"/>
              </a:ext>
            </a:extLst>
          </p:cNvPr>
          <p:cNvSpPr>
            <a:spLocks noGrp="1"/>
          </p:cNvSpPr>
          <p:nvPr>
            <p:ph type="body" sz="quarter" idx="10"/>
          </p:nvPr>
        </p:nvSpPr>
        <p:spPr>
          <a:xfrm>
            <a:off x="681757" y="2312286"/>
            <a:ext cx="8252035" cy="4267190"/>
          </a:xfrm>
        </p:spPr>
        <p:txBody>
          <a:bodyPr vert="horz" lIns="91440" tIns="45720" rIns="91440" bIns="45720" rtlCol="0" anchor="t">
            <a:normAutofit/>
          </a:bodyPr>
          <a:lstStyle/>
          <a:p>
            <a:pPr marL="0" indent="0">
              <a:buNone/>
            </a:pPr>
            <a:r>
              <a:rPr lang="en-US" sz="1800" dirty="0"/>
              <a:t>Contractors may request a </a:t>
            </a:r>
            <a:r>
              <a:rPr lang="en-US" sz="1800" b="1" dirty="0"/>
              <a:t>POP‑9 – Self‑Insured Contract Request Form</a:t>
            </a:r>
            <a:r>
              <a:rPr lang="en-US" sz="1800" dirty="0"/>
              <a:t> if the employer uses company funds to cover employees’ health insurance claims. This form is </a:t>
            </a:r>
            <a:r>
              <a:rPr lang="en-US" sz="1800" b="1" dirty="0"/>
              <a:t>available only upon request</a:t>
            </a:r>
            <a:r>
              <a:rPr lang="en-US" sz="1800" dirty="0"/>
              <a:t>.</a:t>
            </a:r>
          </a:p>
          <a:p>
            <a:pPr lvl="1"/>
            <a:r>
              <a:rPr lang="en-US" sz="1800" dirty="0"/>
              <a:t>The completed </a:t>
            </a:r>
            <a:r>
              <a:rPr lang="en-US" sz="1800" b="1" dirty="0"/>
              <a:t>POP‑9 Self‑Insured Contract Request Form</a:t>
            </a:r>
            <a:r>
              <a:rPr lang="en-US" sz="1800" dirty="0"/>
              <a:t>, along with all required supporting documents, must be emailed to the </a:t>
            </a:r>
            <a:r>
              <a:rPr lang="en-US" sz="1800" b="1" dirty="0"/>
              <a:t>POP Administrative Coordinator</a:t>
            </a:r>
            <a:r>
              <a:rPr lang="en-US" sz="1800" dirty="0"/>
              <a:t> for review and approval.</a:t>
            </a:r>
          </a:p>
          <a:p>
            <a:pPr lvl="1"/>
            <a:r>
              <a:rPr lang="en-US" sz="1800" dirty="0"/>
              <a:t>Contractors approved for </a:t>
            </a:r>
            <a:r>
              <a:rPr lang="en-US" sz="1800" b="1" dirty="0"/>
              <a:t>Self‑Insured status</a:t>
            </a:r>
            <a:r>
              <a:rPr lang="en-US" sz="1800" dirty="0"/>
              <a:t> will be classified as </a:t>
            </a:r>
            <a:r>
              <a:rPr lang="en-US" sz="1800" b="1" dirty="0"/>
              <a:t>PLAY participants</a:t>
            </a:r>
            <a:r>
              <a:rPr lang="en-US" sz="1800" dirty="0"/>
              <a:t> and are required to report </a:t>
            </a:r>
            <a:r>
              <a:rPr lang="en-US" sz="1800" b="1" dirty="0"/>
              <a:t>once per year</a:t>
            </a:r>
            <a:r>
              <a:rPr lang="en-US" sz="1800" dirty="0"/>
              <a:t>.</a:t>
            </a:r>
          </a:p>
          <a:p>
            <a:pPr lvl="1"/>
            <a:r>
              <a:rPr lang="en-US" sz="1800" dirty="0"/>
              <a:t>To qualify as self‑insured, a contractor must have an </a:t>
            </a:r>
            <a:r>
              <a:rPr lang="en-US" sz="1800" b="1" dirty="0"/>
              <a:t>OBO‑approved POP‑9 form</a:t>
            </a:r>
            <a:r>
              <a:rPr lang="en-US" sz="1800" dirty="0"/>
              <a:t> on file. Only approved POP‑9 forms and required documents should be uploaded into </a:t>
            </a:r>
            <a:r>
              <a:rPr lang="en-US" sz="1800" b="1" dirty="0"/>
              <a:t>LCPTracker</a:t>
            </a:r>
            <a:r>
              <a:rPr lang="en-US" sz="1800" dirty="0"/>
              <a:t>.</a:t>
            </a:r>
          </a:p>
          <a:p>
            <a:pPr marL="0" indent="0">
              <a:buNone/>
            </a:pPr>
            <a:r>
              <a:rPr lang="en-US" sz="1800" dirty="0"/>
              <a:t>Approved POP‑9 forms are valid for </a:t>
            </a:r>
            <a:r>
              <a:rPr lang="en-US" sz="1800" b="1" dirty="0"/>
              <a:t>one year</a:t>
            </a:r>
            <a:r>
              <a:rPr lang="en-US" sz="1800" dirty="0"/>
              <a:t> from the date of approval. Contractors must </a:t>
            </a:r>
            <a:r>
              <a:rPr lang="en-US" sz="1800" b="1" dirty="0"/>
              <a:t>resubmit the POP‑9 form annually</a:t>
            </a:r>
            <a:r>
              <a:rPr lang="en-US" sz="1800" dirty="0"/>
              <a:t> for each year they continue performing work under a POP‑applicable contract.</a:t>
            </a:r>
          </a:p>
          <a:p>
            <a:pPr marL="227965" indent="-227965"/>
            <a:endParaRPr lang="en-US" dirty="0">
              <a:cs typeface="Arial"/>
            </a:endParaRPr>
          </a:p>
        </p:txBody>
      </p:sp>
    </p:spTree>
    <p:extLst>
      <p:ext uri="{BB962C8B-B14F-4D97-AF65-F5344CB8AC3E}">
        <p14:creationId xmlns:p14="http://schemas.microsoft.com/office/powerpoint/2010/main" val="16326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60963-3D17-FD8A-1005-64F83F2B8543}"/>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297ABA3D-226A-0A40-A76B-6B331BCC7F94}"/>
              </a:ext>
            </a:extLst>
          </p:cNvPr>
          <p:cNvSpPr>
            <a:spLocks noGrp="1"/>
          </p:cNvSpPr>
          <p:nvPr>
            <p:ph type="body" sz="quarter" idx="10"/>
          </p:nvPr>
        </p:nvSpPr>
        <p:spPr>
          <a:xfrm>
            <a:off x="1233197" y="2527837"/>
            <a:ext cx="10503371" cy="3599693"/>
          </a:xfrm>
        </p:spPr>
        <p:txBody>
          <a:bodyPr vert="horz" lIns="91440" tIns="45720" rIns="91440" bIns="45720" rtlCol="0" anchor="t">
            <a:normAutofit/>
          </a:bodyPr>
          <a:lstStyle/>
          <a:p>
            <a:r>
              <a:rPr lang="en-US"/>
              <a:t>POP SUBMISSIONS IN B2Gnow</a:t>
            </a:r>
          </a:p>
        </p:txBody>
      </p:sp>
    </p:spTree>
    <p:extLst>
      <p:ext uri="{BB962C8B-B14F-4D97-AF65-F5344CB8AC3E}">
        <p14:creationId xmlns:p14="http://schemas.microsoft.com/office/powerpoint/2010/main" val="2477238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75092" y="1451304"/>
            <a:ext cx="9428365" cy="984666"/>
          </a:xfrm>
        </p:spPr>
        <p:txBody>
          <a:bodyPr vert="horz" lIns="91440" tIns="45720" rIns="91440" bIns="45720" rtlCol="0" anchor="t">
            <a:normAutofit/>
          </a:bodyPr>
          <a:lstStyle/>
          <a:p>
            <a:pPr defTabSz="914400"/>
            <a:r>
              <a:rPr lang="en-US" sz="3000" kern="1200">
                <a:solidFill>
                  <a:srgbClr val="002060"/>
                </a:solidFill>
                <a:latin typeface="+mj-lt"/>
                <a:ea typeface="+mj-ea"/>
                <a:cs typeface="+mj-cs"/>
              </a:rPr>
              <a:t>B2Gnow - Pay or Play (POP) Management System</a:t>
            </a:r>
          </a:p>
        </p:txBody>
      </p:sp>
      <p:cxnSp>
        <p:nvCxnSpPr>
          <p:cNvPr id="25" name="Straight Connector 2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406878" y="2080260"/>
            <a:ext cx="6611142" cy="4194810"/>
          </a:xfrm>
        </p:spPr>
        <p:txBody>
          <a:bodyPr vert="horz" lIns="91440" tIns="45720" rIns="91440" bIns="45720" rtlCol="0">
            <a:normAutofit fontScale="85000" lnSpcReduction="20000"/>
          </a:bodyPr>
          <a:lstStyle/>
          <a:p>
            <a:pPr marL="0" indent="-228600" defTabSz="914400"/>
            <a:endParaRPr lang="en-US" sz="1000" dirty="0">
              <a:solidFill>
                <a:schemeClr val="tx1"/>
              </a:solidFill>
            </a:endParaRPr>
          </a:p>
          <a:p>
            <a:pPr marL="227965" indent="-228600" defTabSz="914400"/>
            <a:r>
              <a:rPr lang="en-US" sz="1900" dirty="0">
                <a:solidFill>
                  <a:srgbClr val="002060"/>
                </a:solidFill>
              </a:rPr>
              <a:t>B2Gnow is the management system for all POP workforce audit submissions. </a:t>
            </a:r>
            <a:br>
              <a:rPr lang="en-US" sz="1900" dirty="0">
                <a:solidFill>
                  <a:srgbClr val="002060"/>
                </a:solidFill>
              </a:rPr>
            </a:br>
            <a:endParaRPr lang="en-US" sz="1900" dirty="0">
              <a:solidFill>
                <a:srgbClr val="002060"/>
              </a:solidFill>
            </a:endParaRPr>
          </a:p>
          <a:p>
            <a:pPr marL="227965" indent="-228600" defTabSz="914400"/>
            <a:r>
              <a:rPr lang="en-US" sz="1800" dirty="0">
                <a:solidFill>
                  <a:srgbClr val="002060"/>
                </a:solidFill>
              </a:rPr>
              <a:t>POP 7 forms and supporting documents will be submitted as workforce     audits in B2Gnow quarterly.</a:t>
            </a:r>
          </a:p>
          <a:p>
            <a:pPr marL="0" indent="-228600" defTabSz="914400"/>
            <a:endParaRPr lang="en-US" sz="1800" dirty="0">
              <a:solidFill>
                <a:srgbClr val="002060"/>
              </a:solidFill>
            </a:endParaRPr>
          </a:p>
          <a:p>
            <a:pPr marL="227965" indent="-228600" defTabSz="914400"/>
            <a:r>
              <a:rPr lang="en-US" sz="1800" dirty="0">
                <a:solidFill>
                  <a:srgbClr val="002060"/>
                </a:solidFill>
              </a:rPr>
              <a:t>PAY weekly workforce audits are required to be submitted in B2Gnow for review and approval through an online Workforce Utilization Module. </a:t>
            </a:r>
          </a:p>
          <a:p>
            <a:pPr marL="227965" indent="-228600" defTabSz="914400"/>
            <a:r>
              <a:rPr lang="en-US" sz="1800" dirty="0">
                <a:solidFill>
                  <a:srgbClr val="002060"/>
                </a:solidFill>
              </a:rPr>
              <a:t>After the Weekly Workforce audits receive approval from the POP Administrator, monthly invoices will be generated and distributed to the contractor or subcontractor. </a:t>
            </a:r>
          </a:p>
          <a:p>
            <a:pPr marL="227965" indent="-228600" defTabSz="914400"/>
            <a:r>
              <a:rPr lang="en-US" sz="1800" dirty="0">
                <a:solidFill>
                  <a:srgbClr val="002060"/>
                </a:solidFill>
              </a:rPr>
              <a:t>Utilize Paymentus payment portal in B2Gnow to pay all POP invoices. Partial payments to POP will not be accepted. Invoices must be paid in full. </a:t>
            </a:r>
          </a:p>
          <a:p>
            <a:pPr marL="227965" indent="-228600" defTabSz="914400"/>
            <a:r>
              <a:rPr lang="en-US" sz="1800" dirty="0"/>
              <a:t>To ensure consistency in workforce audits, all B2Gnow users must use their own individual login credentials when completing POP workforce audits to prevent unauthorized access.</a:t>
            </a:r>
            <a:endParaRPr lang="en-US" sz="1800" dirty="0">
              <a:solidFill>
                <a:srgbClr val="002060"/>
              </a:solidFill>
            </a:endParaRPr>
          </a:p>
          <a:p>
            <a:pPr marL="0" indent="0" defTabSz="914400">
              <a:buNone/>
            </a:pPr>
            <a:r>
              <a:rPr lang="en-US" sz="1800" b="1" dirty="0">
                <a:solidFill>
                  <a:srgbClr val="002060"/>
                </a:solidFill>
              </a:rPr>
              <a:t>B2Gnow website link - </a:t>
            </a:r>
            <a:r>
              <a:rPr lang="en-US" sz="1800" b="1" u="sng" dirty="0">
                <a:solidFill>
                  <a:srgbClr val="002060"/>
                </a:solidFill>
              </a:rPr>
              <a:t> https://houston.mwdbe.com/</a:t>
            </a:r>
          </a:p>
        </p:txBody>
      </p:sp>
      <p:pic>
        <p:nvPicPr>
          <p:cNvPr id="5" name="Picture 4" descr="Graphical user interface, website&#10;&#10;Description automatically generated">
            <a:extLst>
              <a:ext uri="{FF2B5EF4-FFF2-40B4-BE49-F238E27FC236}">
                <a16:creationId xmlns:a16="http://schemas.microsoft.com/office/drawing/2014/main" id="{CE3F9E5B-55F4-F951-F237-9660A1C3CEE1}"/>
              </a:ext>
            </a:extLst>
          </p:cNvPr>
          <p:cNvPicPr>
            <a:picLocks noChangeAspect="1"/>
          </p:cNvPicPr>
          <p:nvPr/>
        </p:nvPicPr>
        <p:blipFill>
          <a:blip r:embed="rId3"/>
          <a:stretch>
            <a:fillRect/>
          </a:stretch>
        </p:blipFill>
        <p:spPr>
          <a:xfrm>
            <a:off x="7018020" y="2772135"/>
            <a:ext cx="4796906" cy="2474235"/>
          </a:xfrm>
          <a:prstGeom prst="rect">
            <a:avLst/>
          </a:prstGeom>
          <a:ln>
            <a:noFill/>
          </a:ln>
          <a:effectLst>
            <a:softEdge rad="112500"/>
          </a:effectLst>
        </p:spPr>
      </p:pic>
    </p:spTree>
    <p:extLst>
      <p:ext uri="{BB962C8B-B14F-4D97-AF65-F5344CB8AC3E}">
        <p14:creationId xmlns:p14="http://schemas.microsoft.com/office/powerpoint/2010/main" val="37867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prstGeom prst="rect">
            <a:avLst/>
          </a:prstGeom>
        </p:spPr>
        <p:txBody>
          <a:bodyPr lIns="91440" tIns="45720" rIns="91440" bIns="45720" anchor="t">
            <a:noAutofit/>
          </a:bodyPr>
          <a:lstStyle/>
          <a:p>
            <a:r>
              <a:rPr lang="en-US" sz="3600">
                <a:solidFill>
                  <a:schemeClr val="bg1"/>
                </a:solidFill>
                <a:latin typeface="Arial"/>
                <a:cs typeface="Arial"/>
              </a:rPr>
              <a:t>B2Gnow Overview</a:t>
            </a:r>
            <a:br>
              <a:rPr lang="en-US" sz="3600">
                <a:solidFill>
                  <a:schemeClr val="bg1"/>
                </a:solidFill>
                <a:latin typeface="Arial"/>
                <a:cs typeface="Arial"/>
              </a:rPr>
            </a:br>
            <a:br>
              <a:rPr lang="en-US" sz="3600"/>
            </a:br>
            <a:endParaRPr lang="en-US" sz="3600">
              <a:solidFill>
                <a:schemeClr val="bg1"/>
              </a:solidFill>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77500" lnSpcReduction="20000"/>
          </a:bodyPr>
          <a:lstStyle/>
          <a:p>
            <a:pPr marL="227965" indent="-227965"/>
            <a:endParaRPr lang="en-US" sz="2800"/>
          </a:p>
          <a:p>
            <a:pPr marL="227965" indent="-227965"/>
            <a:r>
              <a:rPr lang="en-US" sz="2800"/>
              <a:t>Viewing POP Contracts in B2Gnow</a:t>
            </a:r>
            <a:endParaRPr lang="en-US" sz="2800">
              <a:cs typeface="Arial"/>
            </a:endParaRPr>
          </a:p>
          <a:p>
            <a:pPr marL="227965" indent="-227965"/>
            <a:r>
              <a:rPr lang="en-US" sz="2800"/>
              <a:t>Adding Employees to B2Gnow</a:t>
            </a:r>
            <a:endParaRPr lang="en-US" sz="2800">
              <a:cs typeface="Arial"/>
            </a:endParaRPr>
          </a:p>
          <a:p>
            <a:pPr marL="227965" indent="-227965"/>
            <a:r>
              <a:rPr lang="en-US" sz="2800"/>
              <a:t>Assigning Employees to a Contract</a:t>
            </a:r>
            <a:endParaRPr lang="en-US" sz="2800">
              <a:cs typeface="Arial"/>
            </a:endParaRPr>
          </a:p>
          <a:p>
            <a:pPr marL="227965" indent="-227965"/>
            <a:r>
              <a:rPr lang="en-US" sz="2800"/>
              <a:t>Submitting Weekly Workforce Audits (PAY)</a:t>
            </a:r>
            <a:endParaRPr lang="en-US" sz="2800">
              <a:cs typeface="Arial"/>
            </a:endParaRPr>
          </a:p>
          <a:p>
            <a:pPr marL="227965" indent="-227965"/>
            <a:r>
              <a:rPr lang="en-US" sz="2800"/>
              <a:t>Filling in Weekly Hourly Audits</a:t>
            </a:r>
            <a:endParaRPr lang="en-US" sz="2800">
              <a:cs typeface="Arial"/>
            </a:endParaRPr>
          </a:p>
          <a:p>
            <a:pPr marL="227965" indent="-227965"/>
            <a:r>
              <a:rPr lang="en-US" sz="2800"/>
              <a:t>Saving and Certifying Audits</a:t>
            </a:r>
            <a:endParaRPr lang="en-US" sz="2800">
              <a:cs typeface="Arial"/>
            </a:endParaRPr>
          </a:p>
          <a:p>
            <a:pPr marL="227965" indent="-227965"/>
            <a:r>
              <a:rPr lang="en-US" sz="2800">
                <a:ea typeface="+mn-lt"/>
                <a:cs typeface="+mn-lt"/>
              </a:rPr>
              <a:t>Submitting Quarterly Workforce Audits (PLAY)</a:t>
            </a:r>
          </a:p>
          <a:p>
            <a:pPr marL="227965" indent="-227965"/>
            <a:r>
              <a:rPr lang="en-US" sz="2800">
                <a:ea typeface="+mn-lt"/>
                <a:cs typeface="+mn-lt"/>
              </a:rPr>
              <a:t>Uploading and Attaching documents for Audits</a:t>
            </a:r>
          </a:p>
          <a:p>
            <a:pPr marL="227965" indent="-227965"/>
            <a:endParaRPr lang="en-US" sz="2800">
              <a:ea typeface="+mn-lt"/>
              <a:cs typeface="+mn-lt"/>
            </a:endParaRPr>
          </a:p>
          <a:p>
            <a:pPr marL="0" indent="0">
              <a:buNone/>
            </a:pPr>
            <a:r>
              <a:rPr lang="en-US" sz="2400">
                <a:highlight>
                  <a:srgbClr val="FFFF00"/>
                </a:highlight>
                <a:ea typeface="+mn-lt"/>
                <a:cs typeface="+mn-lt"/>
              </a:rPr>
              <a:t>Please See the POP FAQ for more information</a:t>
            </a:r>
            <a:endParaRPr lang="en-US" sz="2400">
              <a:ea typeface="+mn-lt"/>
              <a:cs typeface="+mn-lt"/>
            </a:endParaRPr>
          </a:p>
          <a:p>
            <a:pPr marL="227965" indent="-227965"/>
            <a:endParaRPr lang="en-US" sz="2800">
              <a:cs typeface="Arial"/>
            </a:endParaRPr>
          </a:p>
          <a:p>
            <a:pPr marL="227965" indent="-227965"/>
            <a:endParaRPr lang="en-US" sz="2800">
              <a:cs typeface="Arial"/>
            </a:endParaRPr>
          </a:p>
          <a:p>
            <a:pPr marL="0" indent="0">
              <a:buNone/>
            </a:pPr>
            <a:endParaRPr lang="en-US" sz="2800">
              <a:cs typeface="Arial"/>
            </a:endParaRPr>
          </a:p>
          <a:p>
            <a:pPr marL="0" indent="0">
              <a:buNone/>
            </a:pPr>
            <a:endParaRPr lang="en-US">
              <a:cs typeface="Arial" panose="020B0604020202020204"/>
            </a:endParaRPr>
          </a:p>
        </p:txBody>
      </p:sp>
      <p:pic>
        <p:nvPicPr>
          <p:cNvPr id="1026" name="Picture 2" descr="Good Overview in IELTS Writing Task ...">
            <a:extLst>
              <a:ext uri="{FF2B5EF4-FFF2-40B4-BE49-F238E27FC236}">
                <a16:creationId xmlns:a16="http://schemas.microsoft.com/office/drawing/2014/main" id="{471575C5-6764-F336-D666-01851325C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743" y="2306609"/>
            <a:ext cx="4893225" cy="29733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4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5505709"/>
            <a:ext cx="7015500" cy="1019449"/>
          </a:xfrm>
        </p:spPr>
        <p:txBody>
          <a:bodyPr vert="horz" lIns="91440" tIns="45720" rIns="91440" bIns="45720" rtlCol="0" anchor="ctr">
            <a:normAutofit/>
          </a:bodyPr>
          <a:lstStyle/>
          <a:p>
            <a:pPr defTabSz="914400"/>
            <a:r>
              <a:rPr lang="en-US" sz="3700">
                <a:latin typeface="+mj-lt"/>
                <a:cs typeface="+mj-cs"/>
              </a:rPr>
              <a:t>Step 1: Select POP Contract </a:t>
            </a:r>
          </a:p>
        </p:txBody>
      </p:sp>
      <p:pic>
        <p:nvPicPr>
          <p:cNvPr id="3" name="Picture 2">
            <a:extLst>
              <a:ext uri="{FF2B5EF4-FFF2-40B4-BE49-F238E27FC236}">
                <a16:creationId xmlns:a16="http://schemas.microsoft.com/office/drawing/2014/main" id="{695BA092-E101-124C-8DDC-ABE92B483CE5}"/>
              </a:ext>
            </a:extLst>
          </p:cNvPr>
          <p:cNvPicPr>
            <a:picLocks noChangeAspect="1"/>
          </p:cNvPicPr>
          <p:nvPr/>
        </p:nvPicPr>
        <p:blipFill rotWithShape="1">
          <a:blip r:embed="rId3"/>
          <a:srcRect b="35422"/>
          <a:stretch/>
        </p:blipFill>
        <p:spPr>
          <a:xfrm>
            <a:off x="20" y="10"/>
            <a:ext cx="12191979" cy="5137387"/>
          </a:xfrm>
          <a:prstGeom prst="rect">
            <a:avLst/>
          </a:prstGeom>
          <a:effectLst>
            <a:outerShdw blurRad="190500" dist="63500" dir="5400000" sx="98000" sy="98000" algn="t" rotWithShape="0">
              <a:prstClr val="black">
                <a:alpha val="40000"/>
              </a:prstClr>
            </a:outerShdw>
          </a:effectLst>
        </p:spPr>
      </p:pic>
    </p:spTree>
    <p:extLst>
      <p:ext uri="{BB962C8B-B14F-4D97-AF65-F5344CB8AC3E}">
        <p14:creationId xmlns:p14="http://schemas.microsoft.com/office/powerpoint/2010/main" val="208823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244742"/>
            <a:ext cx="7015498"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2 : Select POP Contract</a:t>
            </a:r>
          </a:p>
        </p:txBody>
      </p:sp>
      <p:pic>
        <p:nvPicPr>
          <p:cNvPr id="3" name="Picture 2"/>
          <p:cNvPicPr>
            <a:picLocks noChangeAspect="1"/>
          </p:cNvPicPr>
          <p:nvPr/>
        </p:nvPicPr>
        <p:blipFill>
          <a:blip r:embed="rId3"/>
          <a:stretch>
            <a:fillRect/>
          </a:stretch>
        </p:blipFill>
        <p:spPr>
          <a:xfrm>
            <a:off x="761801" y="2213915"/>
            <a:ext cx="10668003" cy="3937168"/>
          </a:xfrm>
          <a:prstGeom prst="rect">
            <a:avLst/>
          </a:prstGeom>
          <a:effectLst/>
        </p:spPr>
      </p:pic>
    </p:spTree>
    <p:extLst>
      <p:ext uri="{BB962C8B-B14F-4D97-AF65-F5344CB8AC3E}">
        <p14:creationId xmlns:p14="http://schemas.microsoft.com/office/powerpoint/2010/main" val="3350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 name="Rectangle 7">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244742"/>
            <a:ext cx="9832636"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3: B2Gnow - Add Employees</a:t>
            </a:r>
          </a:p>
        </p:txBody>
      </p:sp>
      <p:pic>
        <p:nvPicPr>
          <p:cNvPr id="5" name="Picture 4">
            <a:extLst>
              <a:ext uri="{FF2B5EF4-FFF2-40B4-BE49-F238E27FC236}">
                <a16:creationId xmlns:a16="http://schemas.microsoft.com/office/drawing/2014/main" id="{432FDFFD-9E72-E44E-9C54-79609688D04A}"/>
              </a:ext>
            </a:extLst>
          </p:cNvPr>
          <p:cNvPicPr>
            <a:picLocks noChangeAspect="1"/>
          </p:cNvPicPr>
          <p:nvPr/>
        </p:nvPicPr>
        <p:blipFill rotWithShape="1">
          <a:blip r:embed="rId3"/>
          <a:srcRect r="1429" b="15812"/>
          <a:stretch/>
        </p:blipFill>
        <p:spPr>
          <a:xfrm>
            <a:off x="761801" y="2771362"/>
            <a:ext cx="10668003" cy="3052311"/>
          </a:xfrm>
          <a:prstGeom prst="rect">
            <a:avLst/>
          </a:prstGeom>
          <a:effectLst/>
        </p:spPr>
      </p:pic>
    </p:spTree>
    <p:extLst>
      <p:ext uri="{BB962C8B-B14F-4D97-AF65-F5344CB8AC3E}">
        <p14:creationId xmlns:p14="http://schemas.microsoft.com/office/powerpoint/2010/main" val="24337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3485629" y="934488"/>
            <a:ext cx="8633791" cy="628787"/>
          </a:xfrm>
        </p:spPr>
        <p:txBody>
          <a:bodyPr vert="horz" lIns="91440" tIns="45720" rIns="91440" bIns="45720" rtlCol="0" anchor="t">
            <a:normAutofit/>
          </a:bodyPr>
          <a:lstStyle/>
          <a:p>
            <a:r>
              <a:rPr lang="en-US" sz="3600" dirty="0">
                <a:solidFill>
                  <a:schemeClr val="tx2"/>
                </a:solidFill>
                <a:latin typeface="Arial"/>
                <a:cs typeface="Arial"/>
              </a:rPr>
              <a:t>Pre-Award and POP Team</a:t>
            </a:r>
          </a:p>
        </p:txBody>
      </p:sp>
      <p:pic>
        <p:nvPicPr>
          <p:cNvPr id="5" name="Picture 6">
            <a:extLst>
              <a:ext uri="{FF2B5EF4-FFF2-40B4-BE49-F238E27FC236}">
                <a16:creationId xmlns:a16="http://schemas.microsoft.com/office/drawing/2014/main" id="{64D99966-2BC8-FC0F-FE37-9688524EA733}"/>
              </a:ext>
            </a:extLst>
          </p:cNvPr>
          <p:cNvPicPr>
            <a:picLocks noGrp="1" noChangeAspect="1"/>
          </p:cNvPicPr>
          <p:nvPr>
            <p:ph type="pic" sz="quarter" idx="18"/>
          </p:nvPr>
        </p:nvPicPr>
        <p:blipFill rotWithShape="1">
          <a:blip r:embed="rId3"/>
          <a:srcRect l="1382" t="1382" r="1382" b="1382"/>
          <a:stretch>
            <a:fillRect/>
          </a:stretch>
        </p:blipFill>
        <p:spPr>
          <a:xfrm>
            <a:off x="5196799" y="1488805"/>
            <a:ext cx="1463040" cy="1828800"/>
          </a:xfrm>
        </p:spPr>
      </p:pic>
      <p:sp>
        <p:nvSpPr>
          <p:cNvPr id="17" name="Text Placeholder 2">
            <a:extLst>
              <a:ext uri="{FF2B5EF4-FFF2-40B4-BE49-F238E27FC236}">
                <a16:creationId xmlns:a16="http://schemas.microsoft.com/office/drawing/2014/main" id="{3940DDEE-8710-4544-B3AF-CE01C9DDCD1E}"/>
              </a:ext>
            </a:extLst>
          </p:cNvPr>
          <p:cNvSpPr txBox="1">
            <a:spLocks/>
          </p:cNvSpPr>
          <p:nvPr/>
        </p:nvSpPr>
        <p:spPr>
          <a:xfrm>
            <a:off x="4351351" y="3516062"/>
            <a:ext cx="3153937" cy="968139"/>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a:solidFill>
                  <a:schemeClr val="tx2"/>
                </a:solidFill>
                <a:latin typeface="Arial"/>
                <a:cs typeface="Arial"/>
              </a:rPr>
              <a:t>Lakesha Tates</a:t>
            </a:r>
          </a:p>
          <a:p>
            <a:pPr marL="0" indent="0">
              <a:spcBef>
                <a:spcPts val="0"/>
              </a:spcBef>
              <a:buClrTx/>
            </a:pPr>
            <a:r>
              <a:rPr lang="en-US" sz="900">
                <a:solidFill>
                  <a:schemeClr val="tx2"/>
                </a:solidFill>
                <a:latin typeface="Arial"/>
                <a:cs typeface="Arial"/>
              </a:rPr>
              <a:t>Staff Analyst</a:t>
            </a:r>
          </a:p>
          <a:p>
            <a:pPr marL="0" indent="0">
              <a:spcBef>
                <a:spcPts val="0"/>
              </a:spcBef>
              <a:buClrTx/>
            </a:pPr>
            <a:r>
              <a:rPr lang="en-US" sz="900">
                <a:solidFill>
                  <a:schemeClr val="tx2"/>
                </a:solidFill>
                <a:latin typeface="Arial"/>
                <a:cs typeface="Arial"/>
                <a:hlinkClick r:id="rId4">
                  <a:extLst>
                    <a:ext uri="{A12FA001-AC4F-418D-AE19-62706E023703}">
                      <ahyp:hlinkClr xmlns:ahyp="http://schemas.microsoft.com/office/drawing/2018/hyperlinkcolor" val="tx"/>
                    </a:ext>
                  </a:extLst>
                </a:hlinkClick>
              </a:rPr>
              <a:t>Lakesha.Tates@Houstontx.gov</a:t>
            </a:r>
            <a:endParaRPr lang="en-US" sz="900">
              <a:solidFill>
                <a:schemeClr val="tx2"/>
              </a:solidFill>
              <a:latin typeface="Arial"/>
              <a:cs typeface="Arial"/>
            </a:endParaRPr>
          </a:p>
          <a:p>
            <a:pPr marL="0" indent="0">
              <a:spcBef>
                <a:spcPts val="0"/>
              </a:spcBef>
              <a:buClrTx/>
            </a:pPr>
            <a:r>
              <a:rPr lang="en-US" sz="900">
                <a:solidFill>
                  <a:schemeClr val="tx2"/>
                </a:solidFill>
                <a:latin typeface="Arial"/>
                <a:cs typeface="Arial"/>
              </a:rPr>
              <a:t>Office: 832-394-6345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
        <p:nvSpPr>
          <p:cNvPr id="4" name="Text Placeholder 2">
            <a:extLst>
              <a:ext uri="{FF2B5EF4-FFF2-40B4-BE49-F238E27FC236}">
                <a16:creationId xmlns:a16="http://schemas.microsoft.com/office/drawing/2014/main" id="{10E2F184-8726-064C-DB4B-7B67C8E30E85}"/>
              </a:ext>
            </a:extLst>
          </p:cNvPr>
          <p:cNvSpPr txBox="1">
            <a:spLocks/>
          </p:cNvSpPr>
          <p:nvPr/>
        </p:nvSpPr>
        <p:spPr>
          <a:xfrm>
            <a:off x="2093062" y="5271815"/>
            <a:ext cx="2978854" cy="797732"/>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dirty="0">
                <a:solidFill>
                  <a:schemeClr val="tx2"/>
                </a:solidFill>
                <a:latin typeface="Arial"/>
                <a:cs typeface="Arial"/>
              </a:rPr>
              <a:t>La Quinta Jones  </a:t>
            </a:r>
          </a:p>
          <a:p>
            <a:pPr marL="0" indent="0">
              <a:spcBef>
                <a:spcPts val="0"/>
              </a:spcBef>
              <a:buClrTx/>
            </a:pPr>
            <a:r>
              <a:rPr lang="en-US" sz="900" dirty="0">
                <a:solidFill>
                  <a:schemeClr val="tx2"/>
                </a:solidFill>
                <a:latin typeface="Arial"/>
                <a:cs typeface="Arial"/>
              </a:rPr>
              <a:t>Administrative Coordinator</a:t>
            </a:r>
          </a:p>
          <a:p>
            <a:pPr marL="0" indent="0">
              <a:spcBef>
                <a:spcPts val="0"/>
              </a:spcBef>
              <a:buClrTx/>
            </a:pPr>
            <a:r>
              <a:rPr lang="en-US" sz="900" dirty="0">
                <a:solidFill>
                  <a:schemeClr val="tx2"/>
                </a:solidFill>
                <a:latin typeface="Arial"/>
                <a:cs typeface="Arial"/>
                <a:hlinkClick r:id="rId4">
                  <a:extLst>
                    <a:ext uri="{A12FA001-AC4F-418D-AE19-62706E023703}">
                      <ahyp:hlinkClr xmlns:ahyp="http://schemas.microsoft.com/office/drawing/2018/hyperlinkcolor" val="tx"/>
                    </a:ext>
                  </a:extLst>
                </a:hlinkClick>
              </a:rPr>
              <a:t>LaQuinta.Jones@Houstontx.gov</a:t>
            </a:r>
            <a:endParaRPr lang="en-US" sz="900" dirty="0">
              <a:solidFill>
                <a:schemeClr val="tx2"/>
              </a:solidFill>
              <a:latin typeface="Arial"/>
              <a:cs typeface="Arial"/>
            </a:endParaRPr>
          </a:p>
          <a:p>
            <a:pPr marL="0" indent="0">
              <a:spcBef>
                <a:spcPts val="0"/>
              </a:spcBef>
              <a:buClrTx/>
            </a:pPr>
            <a:r>
              <a:rPr lang="en-US" sz="900" dirty="0">
                <a:solidFill>
                  <a:schemeClr val="tx2"/>
                </a:solidFill>
                <a:latin typeface="Arial"/>
                <a:cs typeface="Arial"/>
              </a:rPr>
              <a:t>Office: 832-394-5385</a:t>
            </a:r>
          </a:p>
          <a:p>
            <a:pPr marL="0" indent="0">
              <a:spcBef>
                <a:spcPts val="0"/>
              </a:spcBef>
              <a:buClrTx/>
            </a:pPr>
            <a:endParaRPr lang="en-US" sz="1400" dirty="0">
              <a:solidFill>
                <a:schemeClr val="tx2"/>
              </a:solidFill>
              <a:latin typeface="Arial"/>
              <a:cs typeface="Arial"/>
            </a:endParaRPr>
          </a:p>
          <a:p>
            <a:pPr mar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pic>
        <p:nvPicPr>
          <p:cNvPr id="6" name="Picture 6">
            <a:extLst>
              <a:ext uri="{FF2B5EF4-FFF2-40B4-BE49-F238E27FC236}">
                <a16:creationId xmlns:a16="http://schemas.microsoft.com/office/drawing/2014/main" id="{E69A803F-8348-D142-E0BF-84C406A5DC11}"/>
              </a:ext>
            </a:extLst>
          </p:cNvPr>
          <p:cNvPicPr>
            <a:picLocks noChangeAspect="1"/>
          </p:cNvPicPr>
          <p:nvPr/>
        </p:nvPicPr>
        <p:blipFill rotWithShape="1">
          <a:blip r:embed="rId5"/>
          <a:srcRect/>
          <a:stretch>
            <a:fillRect/>
          </a:stretch>
        </p:blipFill>
        <p:spPr>
          <a:xfrm>
            <a:off x="2850969" y="3232391"/>
            <a:ext cx="1463040" cy="1828800"/>
          </a:xfrm>
          <a:prstGeom prst="ellipse">
            <a:avLst/>
          </a:prstGeom>
        </p:spPr>
      </p:pic>
      <p:pic>
        <p:nvPicPr>
          <p:cNvPr id="10" name="Picture 9">
            <a:extLst>
              <a:ext uri="{FF2B5EF4-FFF2-40B4-BE49-F238E27FC236}">
                <a16:creationId xmlns:a16="http://schemas.microsoft.com/office/drawing/2014/main" id="{1187DDB9-A093-4B98-BF1D-AC7973E64713}"/>
              </a:ext>
            </a:extLst>
          </p:cNvPr>
          <p:cNvPicPr>
            <a:picLocks noChangeAspect="1"/>
          </p:cNvPicPr>
          <p:nvPr/>
        </p:nvPicPr>
        <p:blipFill rotWithShape="1">
          <a:blip r:embed="rId6"/>
          <a:srcRect/>
          <a:stretch>
            <a:fillRect/>
          </a:stretch>
        </p:blipFill>
        <p:spPr>
          <a:xfrm>
            <a:off x="648916" y="1488805"/>
            <a:ext cx="1463041" cy="1828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 Placeholder 2">
            <a:extLst>
              <a:ext uri="{FF2B5EF4-FFF2-40B4-BE49-F238E27FC236}">
                <a16:creationId xmlns:a16="http://schemas.microsoft.com/office/drawing/2014/main" id="{9AAF562F-EFC3-2297-E19A-B1230125B953}"/>
              </a:ext>
            </a:extLst>
          </p:cNvPr>
          <p:cNvSpPr txBox="1">
            <a:spLocks/>
          </p:cNvSpPr>
          <p:nvPr/>
        </p:nvSpPr>
        <p:spPr>
          <a:xfrm>
            <a:off x="395384" y="3516062"/>
            <a:ext cx="1970104" cy="824865"/>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a:solidFill>
                  <a:schemeClr val="tx2"/>
                </a:solidFill>
                <a:latin typeface="Arial"/>
                <a:cs typeface="Arial"/>
              </a:rPr>
              <a:t>John McGee</a:t>
            </a:r>
          </a:p>
          <a:p>
            <a:pPr marL="0" indent="0">
              <a:spcBef>
                <a:spcPts val="0"/>
              </a:spcBef>
              <a:buClrTx/>
            </a:pPr>
            <a:r>
              <a:rPr lang="en-US" sz="900" b="0">
                <a:solidFill>
                  <a:schemeClr val="tx2"/>
                </a:solidFill>
                <a:latin typeface="Arial"/>
                <a:cs typeface="Arial"/>
              </a:rPr>
              <a:t>Management Analyst III</a:t>
            </a:r>
          </a:p>
          <a:p>
            <a:pPr marL="0" indent="0">
              <a:spcBef>
                <a:spcPts val="0"/>
              </a:spcBef>
              <a:buClrTx/>
            </a:pPr>
            <a:r>
              <a:rPr lang="en-US" sz="900">
                <a:solidFill>
                  <a:schemeClr val="tx2"/>
                </a:solidFill>
                <a:cs typeface="Arial"/>
              </a:rPr>
              <a:t>Contract Compliance Section</a:t>
            </a:r>
          </a:p>
          <a:p>
            <a:pPr marL="0" indent="0">
              <a:spcBef>
                <a:spcPts val="0"/>
              </a:spcBef>
              <a:buClrTx/>
            </a:pPr>
            <a:r>
              <a:rPr lang="en-US" sz="900">
                <a:solidFill>
                  <a:schemeClr val="tx2"/>
                </a:solidFill>
                <a:latin typeface="Arial"/>
                <a:cs typeface="Arial"/>
                <a:hlinkClick r:id="rId7">
                  <a:extLst>
                    <a:ext uri="{A12FA001-AC4F-418D-AE19-62706E023703}">
                      <ahyp:hlinkClr xmlns:ahyp="http://schemas.microsoft.com/office/drawing/2018/hyperlinkcolor" val="tx"/>
                    </a:ext>
                  </a:extLst>
                </a:hlinkClick>
              </a:rPr>
              <a:t>John.McGee@houstontx.gov</a:t>
            </a:r>
            <a:endParaRPr lang="en-US" sz="900">
              <a:solidFill>
                <a:schemeClr val="tx2"/>
              </a:solidFill>
              <a:latin typeface="Arial"/>
              <a:cs typeface="Arial"/>
            </a:endParaRPr>
          </a:p>
          <a:p>
            <a:pPr marL="0" indent="0">
              <a:spcBef>
                <a:spcPts val="0"/>
              </a:spcBef>
              <a:buClrTx/>
            </a:pPr>
            <a:r>
              <a:rPr lang="en-US" sz="900">
                <a:solidFill>
                  <a:schemeClr val="tx2"/>
                </a:solidFill>
                <a:latin typeface="Arial"/>
                <a:cs typeface="Arial"/>
              </a:rPr>
              <a:t>Office: 832-394-0054</a:t>
            </a: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pic>
        <p:nvPicPr>
          <p:cNvPr id="12" name="Picture 11">
            <a:extLst>
              <a:ext uri="{FF2B5EF4-FFF2-40B4-BE49-F238E27FC236}">
                <a16:creationId xmlns:a16="http://schemas.microsoft.com/office/drawing/2014/main" id="{50EE4F6B-F9D6-CFC5-561A-6FF1C29CE623}"/>
              </a:ext>
            </a:extLst>
          </p:cNvPr>
          <p:cNvPicPr>
            <a:picLocks noChangeAspect="1"/>
          </p:cNvPicPr>
          <p:nvPr/>
        </p:nvPicPr>
        <p:blipFill rotWithShape="1">
          <a:blip r:embed="rId8"/>
          <a:srcRect l="1521" t="1521" r="1521" b="1521"/>
          <a:stretch>
            <a:fillRect/>
          </a:stretch>
        </p:blipFill>
        <p:spPr>
          <a:xfrm>
            <a:off x="7654343" y="3232391"/>
            <a:ext cx="1463040" cy="1828800"/>
          </a:xfrm>
          <a:prstGeom prst="ellipse">
            <a:avLst/>
          </a:prstGeom>
        </p:spPr>
      </p:pic>
      <p:pic>
        <p:nvPicPr>
          <p:cNvPr id="14" name="Picture Placeholder 5">
            <a:extLst>
              <a:ext uri="{FF2B5EF4-FFF2-40B4-BE49-F238E27FC236}">
                <a16:creationId xmlns:a16="http://schemas.microsoft.com/office/drawing/2014/main" id="{A8CDBAC3-7FA0-9602-DDC5-2E393E50D73F}"/>
              </a:ext>
            </a:extLst>
          </p:cNvPr>
          <p:cNvPicPr>
            <a:picLocks noChangeAspect="1"/>
          </p:cNvPicPr>
          <p:nvPr/>
        </p:nvPicPr>
        <p:blipFill rotWithShape="1">
          <a:blip r:embed="rId9"/>
          <a:srcRect l="1453" t="1453" r="1453" b="1453"/>
          <a:stretch>
            <a:fillRect/>
          </a:stretch>
        </p:blipFill>
        <p:spPr>
          <a:xfrm>
            <a:off x="9850426" y="1488805"/>
            <a:ext cx="1463040" cy="1828800"/>
          </a:xfrm>
          <a:prstGeom prst="ellipse">
            <a:avLst/>
          </a:prstGeom>
        </p:spPr>
      </p:pic>
      <p:sp>
        <p:nvSpPr>
          <p:cNvPr id="15" name="Text Placeholder 2">
            <a:extLst>
              <a:ext uri="{FF2B5EF4-FFF2-40B4-BE49-F238E27FC236}">
                <a16:creationId xmlns:a16="http://schemas.microsoft.com/office/drawing/2014/main" id="{3AC16417-EC60-54F0-61DA-046BCC22C810}"/>
              </a:ext>
            </a:extLst>
          </p:cNvPr>
          <p:cNvSpPr txBox="1">
            <a:spLocks/>
          </p:cNvSpPr>
          <p:nvPr/>
        </p:nvSpPr>
        <p:spPr>
          <a:xfrm>
            <a:off x="7400811" y="5258249"/>
            <a:ext cx="1970104" cy="824865"/>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dirty="0">
                <a:solidFill>
                  <a:schemeClr val="tx2"/>
                </a:solidFill>
                <a:latin typeface="Arial"/>
                <a:cs typeface="Arial"/>
              </a:rPr>
              <a:t>Nicole Joseph</a:t>
            </a:r>
          </a:p>
          <a:p>
            <a:pPr marL="0" indent="0">
              <a:spcBef>
                <a:spcPts val="0"/>
              </a:spcBef>
              <a:buClrTx/>
            </a:pPr>
            <a:r>
              <a:rPr lang="en-US" sz="900" b="0" dirty="0">
                <a:solidFill>
                  <a:schemeClr val="tx2"/>
                </a:solidFill>
                <a:latin typeface="Arial"/>
                <a:cs typeface="Arial"/>
              </a:rPr>
              <a:t>Administrative Coordinator</a:t>
            </a:r>
          </a:p>
          <a:p>
            <a:pPr marL="0" indent="0">
              <a:spcBef>
                <a:spcPts val="0"/>
              </a:spcBef>
              <a:buClrTx/>
            </a:pPr>
            <a:r>
              <a:rPr lang="en-US" sz="900" dirty="0">
                <a:solidFill>
                  <a:schemeClr val="tx2"/>
                </a:solidFill>
                <a:cs typeface="Arial"/>
              </a:rPr>
              <a:t>Contract Compliance Section</a:t>
            </a:r>
          </a:p>
          <a:p>
            <a:pPr marL="0" indent="0">
              <a:spcBef>
                <a:spcPts val="0"/>
              </a:spcBef>
              <a:buClrTx/>
            </a:pPr>
            <a:r>
              <a:rPr lang="en-US" sz="900" dirty="0">
                <a:solidFill>
                  <a:schemeClr val="tx2"/>
                </a:solidFill>
                <a:latin typeface="Arial"/>
                <a:cs typeface="Arial"/>
                <a:hlinkClick r:id="rId7">
                  <a:extLst>
                    <a:ext uri="{A12FA001-AC4F-418D-AE19-62706E023703}">
                      <ahyp:hlinkClr xmlns:ahyp="http://schemas.microsoft.com/office/drawing/2018/hyperlinkcolor" val="tx"/>
                    </a:ext>
                  </a:extLst>
                </a:hlinkClick>
              </a:rPr>
              <a:t>Nicole.Joseph@houstontx.gov</a:t>
            </a:r>
            <a:endParaRPr lang="en-US" sz="900" dirty="0">
              <a:solidFill>
                <a:schemeClr val="tx2"/>
              </a:solidFill>
              <a:latin typeface="Arial"/>
              <a:cs typeface="Arial"/>
            </a:endParaRPr>
          </a:p>
          <a:p>
            <a:pPr marL="0" indent="0">
              <a:spcBef>
                <a:spcPts val="0"/>
              </a:spcBef>
              <a:buClrTx/>
            </a:pPr>
            <a:r>
              <a:rPr lang="en-US" sz="900" dirty="0">
                <a:solidFill>
                  <a:schemeClr val="tx2"/>
                </a:solidFill>
                <a:latin typeface="Arial"/>
                <a:cs typeface="Arial"/>
              </a:rPr>
              <a:t>Office: 832-394-6147</a:t>
            </a: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sp>
        <p:nvSpPr>
          <p:cNvPr id="19" name="Text Placeholder 2">
            <a:extLst>
              <a:ext uri="{FF2B5EF4-FFF2-40B4-BE49-F238E27FC236}">
                <a16:creationId xmlns:a16="http://schemas.microsoft.com/office/drawing/2014/main" id="{B2A64D53-338B-EB30-A565-630A1465BD23}"/>
              </a:ext>
            </a:extLst>
          </p:cNvPr>
          <p:cNvSpPr txBox="1">
            <a:spLocks/>
          </p:cNvSpPr>
          <p:nvPr/>
        </p:nvSpPr>
        <p:spPr>
          <a:xfrm>
            <a:off x="9596894" y="3516062"/>
            <a:ext cx="1970104" cy="824865"/>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dirty="0">
                <a:solidFill>
                  <a:schemeClr val="tx2"/>
                </a:solidFill>
                <a:latin typeface="Arial"/>
                <a:cs typeface="Arial"/>
              </a:rPr>
              <a:t>Carolyn Seals</a:t>
            </a:r>
          </a:p>
          <a:p>
            <a:pPr marL="0" indent="0">
              <a:spcBef>
                <a:spcPts val="0"/>
              </a:spcBef>
              <a:buClrTx/>
            </a:pPr>
            <a:r>
              <a:rPr lang="en-US" sz="900" b="0" dirty="0">
                <a:solidFill>
                  <a:schemeClr val="tx2"/>
                </a:solidFill>
                <a:latin typeface="Arial"/>
                <a:cs typeface="Arial"/>
              </a:rPr>
              <a:t>Contract Administrator</a:t>
            </a:r>
          </a:p>
          <a:p>
            <a:pPr marL="0" indent="0">
              <a:spcBef>
                <a:spcPts val="0"/>
              </a:spcBef>
              <a:buClrTx/>
            </a:pPr>
            <a:r>
              <a:rPr lang="en-US" sz="900" dirty="0">
                <a:solidFill>
                  <a:schemeClr val="tx2"/>
                </a:solidFill>
                <a:cs typeface="Arial"/>
              </a:rPr>
              <a:t>Contract Compliance Section</a:t>
            </a:r>
          </a:p>
          <a:p>
            <a:pPr marL="0" indent="0">
              <a:spcBef>
                <a:spcPts val="0"/>
              </a:spcBef>
              <a:buClrTx/>
            </a:pPr>
            <a:r>
              <a:rPr lang="en-US" sz="900" dirty="0">
                <a:solidFill>
                  <a:schemeClr val="tx2"/>
                </a:solidFill>
                <a:latin typeface="Arial"/>
                <a:cs typeface="Arial"/>
                <a:hlinkClick r:id="rId10">
                  <a:extLst>
                    <a:ext uri="{A12FA001-AC4F-418D-AE19-62706E023703}">
                      <ahyp:hlinkClr xmlns:ahyp="http://schemas.microsoft.com/office/drawing/2018/hyperlinkcolor" val="tx"/>
                    </a:ext>
                  </a:extLst>
                </a:hlinkClick>
              </a:rPr>
              <a:t>Carolyn.Seals@houstontx.gov</a:t>
            </a:r>
            <a:endParaRPr lang="en-US" sz="900" dirty="0">
              <a:solidFill>
                <a:schemeClr val="tx2"/>
              </a:solidFill>
              <a:latin typeface="Arial"/>
              <a:cs typeface="Arial"/>
            </a:endParaRPr>
          </a:p>
          <a:p>
            <a:pPr marL="0" indent="0">
              <a:spcBef>
                <a:spcPts val="0"/>
              </a:spcBef>
              <a:buClrTx/>
            </a:pPr>
            <a:r>
              <a:rPr lang="en-US" sz="900" dirty="0">
                <a:solidFill>
                  <a:schemeClr val="tx2"/>
                </a:solidFill>
                <a:latin typeface="Arial"/>
                <a:cs typeface="Arial"/>
              </a:rPr>
              <a:t>Office: 832-394-6342</a:t>
            </a: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spTree>
    <p:extLst>
      <p:ext uri="{BB962C8B-B14F-4D97-AF65-F5344CB8AC3E}">
        <p14:creationId xmlns:p14="http://schemas.microsoft.com/office/powerpoint/2010/main" val="248994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7" y="244742"/>
            <a:ext cx="10579887"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3.1 : B2Gnow - Add Employees Cont.</a:t>
            </a:r>
          </a:p>
        </p:txBody>
      </p:sp>
      <p:pic>
        <p:nvPicPr>
          <p:cNvPr id="4" name="Picture 3">
            <a:extLst>
              <a:ext uri="{FF2B5EF4-FFF2-40B4-BE49-F238E27FC236}">
                <a16:creationId xmlns:a16="http://schemas.microsoft.com/office/drawing/2014/main" id="{013EAE8C-B9E0-D54A-83BA-D6B03315FCDE}"/>
              </a:ext>
            </a:extLst>
          </p:cNvPr>
          <p:cNvPicPr>
            <a:picLocks noChangeAspect="1"/>
          </p:cNvPicPr>
          <p:nvPr/>
        </p:nvPicPr>
        <p:blipFill rotWithShape="1">
          <a:blip r:embed="rId3"/>
          <a:srcRect b="4403"/>
          <a:stretch/>
        </p:blipFill>
        <p:spPr>
          <a:xfrm>
            <a:off x="934329" y="2325337"/>
            <a:ext cx="10495475" cy="3527418"/>
          </a:xfrm>
          <a:prstGeom prst="rect">
            <a:avLst/>
          </a:prstGeom>
          <a:effectLst/>
        </p:spPr>
      </p:pic>
    </p:spTree>
    <p:extLst>
      <p:ext uri="{BB962C8B-B14F-4D97-AF65-F5344CB8AC3E}">
        <p14:creationId xmlns:p14="http://schemas.microsoft.com/office/powerpoint/2010/main" val="86001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244742"/>
            <a:ext cx="9989952"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3.2: B2Gnow - </a:t>
            </a:r>
            <a:r>
              <a:rPr lang="en-US" sz="3600">
                <a:latin typeface="+mj-lt"/>
                <a:cs typeface="+mj-cs"/>
              </a:rPr>
              <a:t>“EDIT EMPLOYEE” page</a:t>
            </a:r>
          </a:p>
        </p:txBody>
      </p:sp>
      <p:pic>
        <p:nvPicPr>
          <p:cNvPr id="5" name="Picture 4">
            <a:extLst>
              <a:ext uri="{FF2B5EF4-FFF2-40B4-BE49-F238E27FC236}">
                <a16:creationId xmlns:a16="http://schemas.microsoft.com/office/drawing/2014/main" id="{18EB7517-D971-83AA-8587-D679CACF0362}"/>
              </a:ext>
            </a:extLst>
          </p:cNvPr>
          <p:cNvPicPr>
            <a:picLocks noChangeAspect="1"/>
          </p:cNvPicPr>
          <p:nvPr/>
        </p:nvPicPr>
        <p:blipFill>
          <a:blip r:embed="rId3"/>
          <a:srcRect t="-1554" b="3597"/>
          <a:stretch/>
        </p:blipFill>
        <p:spPr>
          <a:xfrm>
            <a:off x="43937" y="1724709"/>
            <a:ext cx="12104121" cy="4715420"/>
          </a:xfrm>
          <a:prstGeom prst="rect">
            <a:avLst/>
          </a:prstGeom>
        </p:spPr>
      </p:pic>
    </p:spTree>
    <p:extLst>
      <p:ext uri="{BB962C8B-B14F-4D97-AF65-F5344CB8AC3E}">
        <p14:creationId xmlns:p14="http://schemas.microsoft.com/office/powerpoint/2010/main" val="160428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4805"/>
            <a:ext cx="10515600" cy="1505883"/>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4: Assign Employee to Contract</a:t>
            </a:r>
          </a:p>
        </p:txBody>
      </p:sp>
      <p:pic>
        <p:nvPicPr>
          <p:cNvPr id="5" name="Picture 4">
            <a:extLst>
              <a:ext uri="{FF2B5EF4-FFF2-40B4-BE49-F238E27FC236}">
                <a16:creationId xmlns:a16="http://schemas.microsoft.com/office/drawing/2014/main" id="{8654E2AD-EB7E-FA32-A2CE-835609239D45}"/>
              </a:ext>
            </a:extLst>
          </p:cNvPr>
          <p:cNvPicPr>
            <a:picLocks noChangeAspect="1"/>
          </p:cNvPicPr>
          <p:nvPr/>
        </p:nvPicPr>
        <p:blipFill>
          <a:blip r:embed="rId3"/>
          <a:srcRect r="1122"/>
          <a:stretch/>
        </p:blipFill>
        <p:spPr>
          <a:xfrm>
            <a:off x="359800" y="1525186"/>
            <a:ext cx="11261929" cy="4726745"/>
          </a:xfrm>
          <a:prstGeom prst="rect">
            <a:avLst/>
          </a:prstGeom>
        </p:spPr>
      </p:pic>
    </p:spTree>
    <p:extLst>
      <p:ext uri="{BB962C8B-B14F-4D97-AF65-F5344CB8AC3E}">
        <p14:creationId xmlns:p14="http://schemas.microsoft.com/office/powerpoint/2010/main" val="326398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836676" y="0"/>
            <a:ext cx="10515600" cy="1505883"/>
          </a:xfrm>
        </p:spPr>
        <p:txBody>
          <a:bodyPr vert="horz" lIns="91440" tIns="45720" rIns="91440" bIns="45720" rtlCol="0" anchor="ctr">
            <a:normAutofit/>
          </a:bodyPr>
          <a:lstStyle/>
          <a:p>
            <a:pPr defTabSz="914400"/>
            <a:r>
              <a:rPr lang="en-US" kern="1200">
                <a:solidFill>
                  <a:schemeClr val="tx1"/>
                </a:solidFill>
                <a:latin typeface="+mj-lt"/>
                <a:ea typeface="+mj-ea"/>
                <a:cs typeface="+mj-cs"/>
              </a:rPr>
              <a:t>Step 4.1: - Assign Employees/Add Craft</a:t>
            </a:r>
          </a:p>
        </p:txBody>
      </p:sp>
      <p:pic>
        <p:nvPicPr>
          <p:cNvPr id="4" name="Picture 3">
            <a:extLst>
              <a:ext uri="{FF2B5EF4-FFF2-40B4-BE49-F238E27FC236}">
                <a16:creationId xmlns:a16="http://schemas.microsoft.com/office/drawing/2014/main" id="{F312735B-DB6C-55DE-A222-3E2D828BB58C}"/>
              </a:ext>
            </a:extLst>
          </p:cNvPr>
          <p:cNvPicPr>
            <a:picLocks noChangeAspect="1"/>
          </p:cNvPicPr>
          <p:nvPr/>
        </p:nvPicPr>
        <p:blipFill>
          <a:blip r:embed="rId3"/>
          <a:stretch>
            <a:fillRect/>
          </a:stretch>
        </p:blipFill>
        <p:spPr>
          <a:xfrm>
            <a:off x="227920" y="1306272"/>
            <a:ext cx="11733112" cy="5366923"/>
          </a:xfrm>
          <a:prstGeom prst="rect">
            <a:avLst/>
          </a:prstGeom>
        </p:spPr>
      </p:pic>
    </p:spTree>
    <p:extLst>
      <p:ext uri="{BB962C8B-B14F-4D97-AF65-F5344CB8AC3E}">
        <p14:creationId xmlns:p14="http://schemas.microsoft.com/office/powerpoint/2010/main" val="372220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1F9FF2-3B49-973E-A92E-CB8E0C88A791}"/>
              </a:ext>
            </a:extLst>
          </p:cNvPr>
          <p:cNvSpPr>
            <a:spLocks noGrp="1"/>
          </p:cNvSpPr>
          <p:nvPr>
            <p:ph idx="10"/>
          </p:nvPr>
        </p:nvSpPr>
        <p:spPr/>
        <p:txBody>
          <a:bodyPr vert="horz" lIns="91440" tIns="45720" rIns="91440" bIns="45720" rtlCol="0" anchor="t">
            <a:normAutofit/>
          </a:bodyPr>
          <a:lstStyle/>
          <a:p>
            <a:pPr algn="ctr"/>
            <a:endParaRPr lang="en-US" sz="4000" b="1">
              <a:solidFill>
                <a:schemeClr val="bg1"/>
              </a:solidFill>
              <a:cs typeface="Arial"/>
            </a:endParaRPr>
          </a:p>
          <a:p>
            <a:pPr algn="ctr"/>
            <a:endParaRPr lang="en-US" sz="4000" b="1">
              <a:solidFill>
                <a:schemeClr val="bg1"/>
              </a:solidFill>
              <a:cs typeface="Arial"/>
            </a:endParaRPr>
          </a:p>
          <a:p>
            <a:pPr algn="ctr"/>
            <a:r>
              <a:rPr lang="en-US" sz="3600" b="1">
                <a:solidFill>
                  <a:schemeClr val="bg1"/>
                </a:solidFill>
                <a:cs typeface="Arial"/>
              </a:rPr>
              <a:t>PAY</a:t>
            </a:r>
            <a:r>
              <a:rPr lang="en-US" sz="3600" b="1">
                <a:solidFill>
                  <a:schemeClr val="bg1"/>
                </a:solidFill>
                <a:latin typeface="Arial"/>
                <a:ea typeface="+mj-ea"/>
                <a:cs typeface="Arial"/>
              </a:rPr>
              <a:t> -  Weekly (Hourly) Workforce Audit Submissions</a:t>
            </a:r>
          </a:p>
        </p:txBody>
      </p:sp>
    </p:spTree>
    <p:extLst>
      <p:ext uri="{BB962C8B-B14F-4D97-AF65-F5344CB8AC3E}">
        <p14:creationId xmlns:p14="http://schemas.microsoft.com/office/powerpoint/2010/main" val="20510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922251" y="498173"/>
            <a:ext cx="10269749" cy="628787"/>
          </a:xfrm>
        </p:spPr>
        <p:txBody>
          <a:bodyPr vert="horz" lIns="91440" tIns="45720" rIns="91440" bIns="45720" rtlCol="0" anchor="t">
            <a:normAutofit/>
          </a:bodyPr>
          <a:lstStyle/>
          <a:p>
            <a:r>
              <a:rPr lang="en-US" sz="3200">
                <a:latin typeface="Arial"/>
                <a:cs typeface="Arial"/>
              </a:rPr>
              <a:t> Step 1: Select the Workforce Audits List Tab</a:t>
            </a:r>
          </a:p>
        </p:txBody>
      </p:sp>
      <p:pic>
        <p:nvPicPr>
          <p:cNvPr id="4" name="Picture 3">
            <a:extLst>
              <a:ext uri="{FF2B5EF4-FFF2-40B4-BE49-F238E27FC236}">
                <a16:creationId xmlns:a16="http://schemas.microsoft.com/office/drawing/2014/main" id="{96061868-0FEA-C74B-8CF8-9C7BEF25D18F}"/>
              </a:ext>
            </a:extLst>
          </p:cNvPr>
          <p:cNvPicPr>
            <a:picLocks noChangeAspect="1"/>
          </p:cNvPicPr>
          <p:nvPr/>
        </p:nvPicPr>
        <p:blipFill rotWithShape="1">
          <a:blip r:embed="rId3"/>
          <a:srcRect b="-1672"/>
          <a:stretch/>
        </p:blipFill>
        <p:spPr>
          <a:xfrm>
            <a:off x="2812831" y="1629103"/>
            <a:ext cx="6829750" cy="2793480"/>
          </a:xfrm>
          <a:prstGeom prst="rect">
            <a:avLst/>
          </a:prstGeom>
        </p:spPr>
      </p:pic>
    </p:spTree>
    <p:extLst>
      <p:ext uri="{BB962C8B-B14F-4D97-AF65-F5344CB8AC3E}">
        <p14:creationId xmlns:p14="http://schemas.microsoft.com/office/powerpoint/2010/main" val="180421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090416" y="512041"/>
            <a:ext cx="8923131" cy="628787"/>
          </a:xfrm>
        </p:spPr>
        <p:txBody>
          <a:bodyPr vert="horz" lIns="91440" tIns="45720" rIns="91440" bIns="45720" rtlCol="0" anchor="t">
            <a:normAutofit fontScale="90000"/>
          </a:bodyPr>
          <a:lstStyle/>
          <a:p>
            <a:r>
              <a:rPr lang="en-US" sz="3600">
                <a:latin typeface="Arial"/>
                <a:cs typeface="Arial"/>
              </a:rPr>
              <a:t>Step 2: PAY Workforce Audits Submissions</a:t>
            </a:r>
            <a:endParaRPr lang="en-US" sz="3600"/>
          </a:p>
        </p:txBody>
      </p:sp>
      <p:pic>
        <p:nvPicPr>
          <p:cNvPr id="3" name="Picture 2"/>
          <p:cNvPicPr>
            <a:picLocks noChangeAspect="1"/>
          </p:cNvPicPr>
          <p:nvPr/>
        </p:nvPicPr>
        <p:blipFill>
          <a:blip r:embed="rId3"/>
          <a:stretch>
            <a:fillRect/>
          </a:stretch>
        </p:blipFill>
        <p:spPr>
          <a:xfrm>
            <a:off x="2846765" y="1498206"/>
            <a:ext cx="6834263" cy="2232966"/>
          </a:xfrm>
          <a:prstGeom prst="rect">
            <a:avLst/>
          </a:prstGeom>
        </p:spPr>
      </p:pic>
    </p:spTree>
    <p:extLst>
      <p:ext uri="{BB962C8B-B14F-4D97-AF65-F5344CB8AC3E}">
        <p14:creationId xmlns:p14="http://schemas.microsoft.com/office/powerpoint/2010/main" val="166596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353175" y="327684"/>
            <a:ext cx="8923131" cy="628787"/>
          </a:xfrm>
        </p:spPr>
        <p:txBody>
          <a:bodyPr vert="horz" lIns="91440" tIns="45720" rIns="91440" bIns="45720" rtlCol="0" anchor="t">
            <a:normAutofit/>
          </a:bodyPr>
          <a:lstStyle/>
          <a:p>
            <a:r>
              <a:rPr lang="en-US" sz="3600">
                <a:latin typeface="Arial"/>
                <a:cs typeface="Arial"/>
              </a:rPr>
              <a:t>Step 3: Fill In PAY Workforce Audit</a:t>
            </a:r>
            <a:endParaRPr lang="en-US" sz="3600"/>
          </a:p>
        </p:txBody>
      </p:sp>
      <p:pic>
        <p:nvPicPr>
          <p:cNvPr id="3" name="Picture 2">
            <a:extLst>
              <a:ext uri="{FF2B5EF4-FFF2-40B4-BE49-F238E27FC236}">
                <a16:creationId xmlns:a16="http://schemas.microsoft.com/office/drawing/2014/main" id="{9EAF6256-618A-AA88-8A45-C8A8E7664851}"/>
              </a:ext>
            </a:extLst>
          </p:cNvPr>
          <p:cNvPicPr>
            <a:picLocks noChangeAspect="1"/>
          </p:cNvPicPr>
          <p:nvPr/>
        </p:nvPicPr>
        <p:blipFill>
          <a:blip r:embed="rId3"/>
          <a:stretch>
            <a:fillRect/>
          </a:stretch>
        </p:blipFill>
        <p:spPr>
          <a:xfrm>
            <a:off x="2840804" y="1505638"/>
            <a:ext cx="6785814" cy="4149688"/>
          </a:xfrm>
          <a:prstGeom prst="rect">
            <a:avLst/>
          </a:prstGeom>
        </p:spPr>
      </p:pic>
    </p:spTree>
    <p:extLst>
      <p:ext uri="{BB962C8B-B14F-4D97-AF65-F5344CB8AC3E}">
        <p14:creationId xmlns:p14="http://schemas.microsoft.com/office/powerpoint/2010/main" val="296492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626900" y="491021"/>
            <a:ext cx="8923131" cy="628787"/>
          </a:xfrm>
        </p:spPr>
        <p:txBody>
          <a:bodyPr>
            <a:normAutofit/>
          </a:bodyPr>
          <a:lstStyle/>
          <a:p>
            <a:r>
              <a:rPr lang="en-US" sz="3600"/>
              <a:t>Step 4: Add Total and Work Hours</a:t>
            </a:r>
          </a:p>
        </p:txBody>
      </p:sp>
      <p:pic>
        <p:nvPicPr>
          <p:cNvPr id="5" name="Picture 4">
            <a:extLst>
              <a:ext uri="{FF2B5EF4-FFF2-40B4-BE49-F238E27FC236}">
                <a16:creationId xmlns:a16="http://schemas.microsoft.com/office/drawing/2014/main" id="{C7D63C13-8598-AA53-52CD-A328BCA81D08}"/>
              </a:ext>
            </a:extLst>
          </p:cNvPr>
          <p:cNvPicPr>
            <a:picLocks noChangeAspect="1"/>
          </p:cNvPicPr>
          <p:nvPr/>
        </p:nvPicPr>
        <p:blipFill>
          <a:blip r:embed="rId3"/>
          <a:stretch>
            <a:fillRect/>
          </a:stretch>
        </p:blipFill>
        <p:spPr>
          <a:xfrm>
            <a:off x="2840400" y="1496457"/>
            <a:ext cx="6768261" cy="4168050"/>
          </a:xfrm>
          <a:prstGeom prst="rect">
            <a:avLst/>
          </a:prstGeom>
        </p:spPr>
      </p:pic>
    </p:spTree>
    <p:extLst>
      <p:ext uri="{BB962C8B-B14F-4D97-AF65-F5344CB8AC3E}">
        <p14:creationId xmlns:p14="http://schemas.microsoft.com/office/powerpoint/2010/main" val="9330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3078389" y="385917"/>
            <a:ext cx="8923131" cy="628787"/>
          </a:xfrm>
        </p:spPr>
        <p:txBody>
          <a:bodyPr lIns="91440" tIns="45720" rIns="91440" bIns="45720" anchor="t">
            <a:normAutofit/>
          </a:bodyPr>
          <a:lstStyle/>
          <a:p>
            <a:r>
              <a:rPr lang="en-US" sz="3600">
                <a:latin typeface="Arial"/>
                <a:cs typeface="Arial"/>
              </a:rPr>
              <a:t>Step 5: Edit, Save, or Certify Audit</a:t>
            </a:r>
          </a:p>
        </p:txBody>
      </p:sp>
      <p:pic>
        <p:nvPicPr>
          <p:cNvPr id="3" name="Picture 2">
            <a:extLst>
              <a:ext uri="{FF2B5EF4-FFF2-40B4-BE49-F238E27FC236}">
                <a16:creationId xmlns:a16="http://schemas.microsoft.com/office/drawing/2014/main" id="{2A487801-2278-0F17-CDC3-2A1B2C51C9BE}"/>
              </a:ext>
            </a:extLst>
          </p:cNvPr>
          <p:cNvPicPr>
            <a:picLocks noChangeAspect="1"/>
          </p:cNvPicPr>
          <p:nvPr/>
        </p:nvPicPr>
        <p:blipFill>
          <a:blip r:embed="rId3"/>
          <a:stretch>
            <a:fillRect/>
          </a:stretch>
        </p:blipFill>
        <p:spPr>
          <a:xfrm>
            <a:off x="2797925" y="1487277"/>
            <a:ext cx="6844030" cy="4168050"/>
          </a:xfrm>
          <a:prstGeom prst="rect">
            <a:avLst/>
          </a:prstGeom>
        </p:spPr>
      </p:pic>
    </p:spTree>
    <p:extLst>
      <p:ext uri="{BB962C8B-B14F-4D97-AF65-F5344CB8AC3E}">
        <p14:creationId xmlns:p14="http://schemas.microsoft.com/office/powerpoint/2010/main" val="28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a:xfrm>
            <a:off x="6103658" y="741391"/>
            <a:ext cx="5219307" cy="1616203"/>
          </a:xfrm>
        </p:spPr>
        <p:txBody>
          <a:bodyPr vert="horz" lIns="91440" tIns="45720" rIns="91440" bIns="45720" rtlCol="0" anchor="b">
            <a:normAutofit/>
          </a:bodyPr>
          <a:lstStyle/>
          <a:p>
            <a:pPr defTabSz="914400"/>
            <a:r>
              <a:rPr lang="en-US" sz="3200" kern="1200">
                <a:solidFill>
                  <a:srgbClr val="002060"/>
                </a:solidFill>
                <a:latin typeface="+mj-lt"/>
                <a:ea typeface="+mj-ea"/>
                <a:cs typeface="+mj-cs"/>
              </a:rPr>
              <a:t>Discussion Topics </a:t>
            </a:r>
          </a:p>
        </p:txBody>
      </p:sp>
      <p:pic>
        <p:nvPicPr>
          <p:cNvPr id="6" name="Picture 5">
            <a:extLst>
              <a:ext uri="{FF2B5EF4-FFF2-40B4-BE49-F238E27FC236}">
                <a16:creationId xmlns:a16="http://schemas.microsoft.com/office/drawing/2014/main" id="{4BA54B5E-D8F8-7103-62BC-BE8E45AD861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7114" y="2272771"/>
            <a:ext cx="4408730" cy="2204365"/>
          </a:xfrm>
          <a:prstGeom prst="rect">
            <a:avLst/>
          </a:prstGeom>
        </p:spPr>
      </p:pic>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a:xfrm>
            <a:off x="6103657" y="2533475"/>
            <a:ext cx="5219307" cy="3448225"/>
          </a:xfrm>
        </p:spPr>
        <p:txBody>
          <a:bodyPr vert="horz" lIns="91440" tIns="45720" rIns="91440" bIns="45720" rtlCol="0" anchor="t">
            <a:normAutofit/>
          </a:bodyPr>
          <a:lstStyle/>
          <a:p>
            <a:pPr indent="-228600" defTabSz="914400"/>
            <a:r>
              <a:rPr lang="en-US" dirty="0">
                <a:solidFill>
                  <a:srgbClr val="002060"/>
                </a:solidFill>
              </a:rPr>
              <a:t>POP Program Overview</a:t>
            </a:r>
          </a:p>
          <a:p>
            <a:pPr indent="-228600" defTabSz="914400"/>
            <a:r>
              <a:rPr lang="en-US" dirty="0">
                <a:solidFill>
                  <a:srgbClr val="002060"/>
                </a:solidFill>
              </a:rPr>
              <a:t>POP Program Definitions</a:t>
            </a:r>
          </a:p>
          <a:p>
            <a:pPr indent="-228600" defTabSz="914400"/>
            <a:r>
              <a:rPr lang="en-US" dirty="0">
                <a:solidFill>
                  <a:srgbClr val="002060"/>
                </a:solidFill>
              </a:rPr>
              <a:t>POP Program Requirements</a:t>
            </a:r>
          </a:p>
          <a:p>
            <a:pPr indent="-228600" defTabSz="914400"/>
            <a:r>
              <a:rPr lang="en-US" dirty="0">
                <a:solidFill>
                  <a:srgbClr val="002060"/>
                </a:solidFill>
              </a:rPr>
              <a:t>POP Submissions in B2Gnow </a:t>
            </a:r>
          </a:p>
          <a:p>
            <a:pPr indent="-228600" defTabSz="914400"/>
            <a:r>
              <a:rPr lang="en-US" dirty="0">
                <a:solidFill>
                  <a:srgbClr val="002060"/>
                </a:solidFill>
              </a:rPr>
              <a:t>Final POP Compliance Review</a:t>
            </a:r>
          </a:p>
          <a:p>
            <a:pPr indent="-228600" defTabSz="914400"/>
            <a:r>
              <a:rPr lang="en-US" dirty="0">
                <a:solidFill>
                  <a:srgbClr val="002060"/>
                </a:solidFill>
              </a:rPr>
              <a:t>POP FAQs</a:t>
            </a:r>
          </a:p>
          <a:p>
            <a:pPr indent="-228600" defTabSz="914400"/>
            <a:r>
              <a:rPr lang="en-US" dirty="0">
                <a:solidFill>
                  <a:srgbClr val="002060"/>
                </a:solidFill>
              </a:rPr>
              <a:t>Additional Resources</a:t>
            </a:r>
          </a:p>
          <a:p>
            <a:pPr indent="-228600" defTabSz="914400"/>
            <a:endParaRPr lang="en-US" dirty="0">
              <a:solidFill>
                <a:schemeClr val="tx1"/>
              </a:solidFill>
            </a:endParaRPr>
          </a:p>
          <a:p>
            <a:pPr indent="-228600" defTabSz="914400"/>
            <a:endParaRPr lang="en-US" dirty="0">
              <a:solidFill>
                <a:schemeClr val="tx1"/>
              </a:solidFill>
            </a:endParaRPr>
          </a:p>
          <a:p>
            <a:pPr indent="-228600" defTabSz="914400"/>
            <a:endParaRPr lang="en-US" dirty="0">
              <a:solidFill>
                <a:schemeClr val="tx1"/>
              </a:solidFill>
            </a:endParaRPr>
          </a:p>
        </p:txBody>
      </p:sp>
      <p:grpSp>
        <p:nvGrpSpPr>
          <p:cNvPr id="11" name="Group 1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014062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5924-3C07-EBBC-DF7A-4B0EFAD2AF38}"/>
              </a:ext>
            </a:extLst>
          </p:cNvPr>
          <p:cNvSpPr>
            <a:spLocks noGrp="1"/>
          </p:cNvSpPr>
          <p:nvPr>
            <p:ph type="title"/>
          </p:nvPr>
        </p:nvSpPr>
        <p:spPr/>
        <p:txBody>
          <a:bodyPr lIns="91440" tIns="45720" rIns="91440" bIns="45720" anchor="t"/>
          <a:lstStyle/>
          <a:p>
            <a:r>
              <a:rPr lang="en-US">
                <a:latin typeface="Arial"/>
                <a:cs typeface="Arial"/>
              </a:rPr>
              <a:t>Step 6: Certify, Review Certification </a:t>
            </a:r>
            <a:endParaRPr lang="en-US"/>
          </a:p>
        </p:txBody>
      </p:sp>
      <p:pic>
        <p:nvPicPr>
          <p:cNvPr id="4" name="Content Placeholder 3">
            <a:extLst>
              <a:ext uri="{FF2B5EF4-FFF2-40B4-BE49-F238E27FC236}">
                <a16:creationId xmlns:a16="http://schemas.microsoft.com/office/drawing/2014/main" id="{6C183E7C-BC01-C021-D7C9-BC800EBF6A2D}"/>
              </a:ext>
            </a:extLst>
          </p:cNvPr>
          <p:cNvPicPr>
            <a:picLocks noGrp="1" noChangeAspect="1"/>
          </p:cNvPicPr>
          <p:nvPr>
            <p:ph idx="10"/>
          </p:nvPr>
        </p:nvPicPr>
        <p:blipFill>
          <a:blip r:embed="rId2"/>
          <a:stretch>
            <a:fillRect/>
          </a:stretch>
        </p:blipFill>
        <p:spPr>
          <a:xfrm>
            <a:off x="2817413" y="1451113"/>
            <a:ext cx="6854963" cy="4194315"/>
          </a:xfrm>
        </p:spPr>
      </p:pic>
    </p:spTree>
    <p:extLst>
      <p:ext uri="{BB962C8B-B14F-4D97-AF65-F5344CB8AC3E}">
        <p14:creationId xmlns:p14="http://schemas.microsoft.com/office/powerpoint/2010/main" val="1442508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B4D4E-D241-4CA7-BE0A-97EBF947DE0F}"/>
              </a:ext>
            </a:extLst>
          </p:cNvPr>
          <p:cNvSpPr>
            <a:spLocks noGrp="1"/>
          </p:cNvSpPr>
          <p:nvPr>
            <p:ph idx="10"/>
          </p:nvPr>
        </p:nvSpPr>
        <p:spPr/>
        <p:txBody>
          <a:bodyPr vert="horz" lIns="91440" tIns="45720" rIns="91440" bIns="45720" rtlCol="0" anchor="t">
            <a:normAutofit/>
          </a:bodyPr>
          <a:lstStyle/>
          <a:p>
            <a:pPr algn="ctr"/>
            <a:endParaRPr lang="en-US" sz="3600" b="1">
              <a:solidFill>
                <a:schemeClr val="bg1"/>
              </a:solidFill>
              <a:ea typeface="+mn-lt"/>
              <a:cs typeface="+mn-lt"/>
            </a:endParaRPr>
          </a:p>
          <a:p>
            <a:pPr algn="ctr"/>
            <a:endParaRPr lang="en-US" sz="3600" b="1">
              <a:solidFill>
                <a:schemeClr val="bg1"/>
              </a:solidFill>
              <a:ea typeface="+mn-lt"/>
              <a:cs typeface="+mn-lt"/>
            </a:endParaRPr>
          </a:p>
          <a:p>
            <a:pPr algn="ctr"/>
            <a:r>
              <a:rPr lang="en-US" sz="3600" b="1">
                <a:solidFill>
                  <a:schemeClr val="bg1"/>
                </a:solidFill>
                <a:ea typeface="+mn-lt"/>
                <a:cs typeface="+mn-lt"/>
              </a:rPr>
              <a:t>PLAY</a:t>
            </a:r>
            <a:r>
              <a:rPr lang="en-US" sz="3600" b="1">
                <a:solidFill>
                  <a:schemeClr val="bg1"/>
                </a:solidFill>
                <a:cs typeface="Arial"/>
              </a:rPr>
              <a:t> -  Quarterly (Insurance) Workforce Audit Submissions</a:t>
            </a:r>
            <a:endParaRPr lang="en-US" sz="3600">
              <a:solidFill>
                <a:schemeClr val="bg1"/>
              </a:solidFill>
              <a:ea typeface="+mn-lt"/>
              <a:cs typeface="+mn-lt"/>
            </a:endParaRPr>
          </a:p>
          <a:p>
            <a:endParaRPr lang="en-US" sz="3600">
              <a:cs typeface="Arial"/>
            </a:endParaRPr>
          </a:p>
        </p:txBody>
      </p:sp>
    </p:spTree>
    <p:extLst>
      <p:ext uri="{BB962C8B-B14F-4D97-AF65-F5344CB8AC3E}">
        <p14:creationId xmlns:p14="http://schemas.microsoft.com/office/powerpoint/2010/main" val="73990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3BAB24-E5F7-831A-21E2-0B0145F0CFE8}"/>
            </a:ext>
          </a:extLst>
        </p:cNvPr>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129A3B-D491-CD91-DA2C-80FC2CFA0448}"/>
              </a:ext>
            </a:extLst>
          </p:cNvPr>
          <p:cNvSpPr>
            <a:spLocks noGrp="1"/>
          </p:cNvSpPr>
          <p:nvPr>
            <p:ph type="title"/>
          </p:nvPr>
        </p:nvSpPr>
        <p:spPr>
          <a:xfrm>
            <a:off x="814230" y="1967266"/>
            <a:ext cx="3138338" cy="2547257"/>
          </a:xfrm>
          <a:noFill/>
        </p:spPr>
        <p:txBody>
          <a:bodyPr vert="horz" lIns="91440" tIns="45720" rIns="91440" bIns="45720" rtlCol="0" anchor="ctr">
            <a:normAutofit/>
          </a:bodyPr>
          <a:lstStyle/>
          <a:p>
            <a:pPr algn="ctr" defTabSz="914400"/>
            <a:r>
              <a:rPr lang="en-US" sz="3200" kern="1200">
                <a:solidFill>
                  <a:srgbClr val="FFFFFF"/>
                </a:solidFill>
                <a:latin typeface="+mj-lt"/>
                <a:ea typeface="+mj-ea"/>
                <a:cs typeface="+mj-cs"/>
              </a:rPr>
              <a:t>Step 1: Select  Workforce Employee List </a:t>
            </a:r>
          </a:p>
        </p:txBody>
      </p:sp>
      <p:pic>
        <p:nvPicPr>
          <p:cNvPr id="4" name="Picture 3">
            <a:extLst>
              <a:ext uri="{FF2B5EF4-FFF2-40B4-BE49-F238E27FC236}">
                <a16:creationId xmlns:a16="http://schemas.microsoft.com/office/drawing/2014/main" id="{FCE4580A-69DD-73C1-41A7-3245A3F93CC8}"/>
              </a:ext>
            </a:extLst>
          </p:cNvPr>
          <p:cNvPicPr>
            <a:picLocks noChangeAspect="1"/>
          </p:cNvPicPr>
          <p:nvPr/>
        </p:nvPicPr>
        <p:blipFill>
          <a:blip r:embed="rId3"/>
          <a:stretch>
            <a:fillRect/>
          </a:stretch>
        </p:blipFill>
        <p:spPr>
          <a:xfrm>
            <a:off x="5032276" y="884904"/>
            <a:ext cx="6345494" cy="5283513"/>
          </a:xfrm>
          <a:prstGeom prst="rect">
            <a:avLst/>
          </a:prstGeom>
        </p:spPr>
      </p:pic>
    </p:spTree>
    <p:extLst>
      <p:ext uri="{BB962C8B-B14F-4D97-AF65-F5344CB8AC3E}">
        <p14:creationId xmlns:p14="http://schemas.microsoft.com/office/powerpoint/2010/main" val="145321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620612" y="1829613"/>
            <a:ext cx="3402294" cy="2644064"/>
          </a:xfrm>
          <a:noFill/>
        </p:spPr>
        <p:txBody>
          <a:bodyPr vert="horz" lIns="91440" tIns="45720" rIns="91440" bIns="45720" rtlCol="0" anchor="ctr">
            <a:normAutofit/>
          </a:bodyPr>
          <a:lstStyle/>
          <a:p>
            <a:pPr algn="ctr" defTabSz="914400"/>
            <a:r>
              <a:rPr lang="en-US" sz="3000" kern="1200">
                <a:solidFill>
                  <a:srgbClr val="FFFFFF"/>
                </a:solidFill>
                <a:latin typeface="+mj-lt"/>
                <a:ea typeface="+mj-ea"/>
                <a:cs typeface="+mj-cs"/>
              </a:rPr>
              <a:t>Step 2: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Select PLAY Employees ONLY &amp;  Choose </a:t>
            </a:r>
            <a:r>
              <a:rPr lang="en-US" sz="3000">
                <a:solidFill>
                  <a:srgbClr val="FFFFFF"/>
                </a:solidFill>
                <a:latin typeface="+mj-lt"/>
                <a:cs typeface="+mj-cs"/>
              </a:rPr>
              <a:t>F</a:t>
            </a:r>
            <a:r>
              <a:rPr lang="en-US" sz="3000" kern="1200">
                <a:solidFill>
                  <a:srgbClr val="FFFFFF"/>
                </a:solidFill>
                <a:latin typeface="+mj-lt"/>
                <a:ea typeface="+mj-ea"/>
                <a:cs typeface="+mj-cs"/>
              </a:rPr>
              <a:t>ile Tab</a:t>
            </a:r>
          </a:p>
        </p:txBody>
      </p:sp>
      <p:pic>
        <p:nvPicPr>
          <p:cNvPr id="12" name="Picture 11">
            <a:extLst>
              <a:ext uri="{FF2B5EF4-FFF2-40B4-BE49-F238E27FC236}">
                <a16:creationId xmlns:a16="http://schemas.microsoft.com/office/drawing/2014/main" id="{EC525C47-62ED-CEB4-FD2C-72584706876F}"/>
              </a:ext>
            </a:extLst>
          </p:cNvPr>
          <p:cNvPicPr>
            <a:picLocks noChangeAspect="1"/>
          </p:cNvPicPr>
          <p:nvPr/>
        </p:nvPicPr>
        <p:blipFill>
          <a:blip r:embed="rId3"/>
          <a:srcRect l="-334" r="3620"/>
          <a:stretch/>
        </p:blipFill>
        <p:spPr>
          <a:xfrm>
            <a:off x="4366609" y="855406"/>
            <a:ext cx="7217733" cy="4896465"/>
          </a:xfrm>
          <a:prstGeom prst="rect">
            <a:avLst/>
          </a:prstGeom>
        </p:spPr>
      </p:pic>
    </p:spTree>
    <p:extLst>
      <p:ext uri="{BB962C8B-B14F-4D97-AF65-F5344CB8AC3E}">
        <p14:creationId xmlns:p14="http://schemas.microsoft.com/office/powerpoint/2010/main" val="321992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2" y="1967266"/>
            <a:ext cx="3097494" cy="2547257"/>
          </a:xfrm>
          <a:noFill/>
        </p:spPr>
        <p:txBody>
          <a:bodyPr vert="horz" lIns="91440" tIns="45720" rIns="91440" bIns="45720" rtlCol="0" anchor="ctr">
            <a:noAutofit/>
          </a:bodyPr>
          <a:lstStyle/>
          <a:p>
            <a:pPr algn="ctr" defTabSz="914400"/>
            <a:r>
              <a:rPr lang="en-US" sz="3000" kern="1200">
                <a:solidFill>
                  <a:srgbClr val="FFFFFF"/>
                </a:solidFill>
                <a:latin typeface="+mj-lt"/>
                <a:ea typeface="+mj-ea"/>
                <a:cs typeface="+mj-cs"/>
              </a:rPr>
              <a:t>Step 3: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Select PLAY</a:t>
            </a:r>
            <a:r>
              <a:rPr lang="en-US" sz="3000">
                <a:solidFill>
                  <a:srgbClr val="FFFFFF"/>
                </a:solidFill>
                <a:latin typeface="+mj-lt"/>
                <a:cs typeface="+mj-cs"/>
              </a:rPr>
              <a:t> Documents for</a:t>
            </a:r>
            <a:r>
              <a:rPr lang="en-US" sz="3000" kern="1200">
                <a:solidFill>
                  <a:srgbClr val="FFFFFF"/>
                </a:solidFill>
                <a:latin typeface="+mj-lt"/>
                <a:ea typeface="+mj-ea"/>
                <a:cs typeface="+mj-cs"/>
              </a:rPr>
              <a:t> Quarterly Submission</a:t>
            </a:r>
          </a:p>
        </p:txBody>
      </p:sp>
      <p:pic>
        <p:nvPicPr>
          <p:cNvPr id="5" name="Picture 5">
            <a:extLst>
              <a:ext uri="{FF2B5EF4-FFF2-40B4-BE49-F238E27FC236}">
                <a16:creationId xmlns:a16="http://schemas.microsoft.com/office/drawing/2014/main" id="{600F828B-0506-FDA2-C3DC-E0B817F7DAF2}"/>
              </a:ext>
            </a:extLst>
          </p:cNvPr>
          <p:cNvPicPr>
            <a:picLocks noChangeAspect="1"/>
          </p:cNvPicPr>
          <p:nvPr/>
        </p:nvPicPr>
        <p:blipFill rotWithShape="1">
          <a:blip r:embed="rId3"/>
          <a:srcRect l="744" r="-124" b="-145"/>
          <a:stretch/>
        </p:blipFill>
        <p:spPr>
          <a:xfrm>
            <a:off x="5018834" y="643466"/>
            <a:ext cx="6297664" cy="5568739"/>
          </a:xfrm>
          <a:prstGeom prst="rect">
            <a:avLst/>
          </a:prstGeom>
        </p:spPr>
      </p:pic>
    </p:spTree>
    <p:extLst>
      <p:ext uri="{BB962C8B-B14F-4D97-AF65-F5344CB8AC3E}">
        <p14:creationId xmlns:p14="http://schemas.microsoft.com/office/powerpoint/2010/main" val="381399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904568" y="1967266"/>
            <a:ext cx="2753032" cy="2634231"/>
          </a:xfrm>
          <a:noFill/>
        </p:spPr>
        <p:txBody>
          <a:bodyPr vert="horz" lIns="91440" tIns="45720" rIns="91440" bIns="45720" rtlCol="0" anchor="ctr">
            <a:normAutofit fontScale="90000"/>
          </a:bodyPr>
          <a:lstStyle/>
          <a:p>
            <a:pPr algn="ctr" defTabSz="914400"/>
            <a:r>
              <a:rPr lang="en-US" sz="3300" kern="1200">
                <a:solidFill>
                  <a:srgbClr val="FFFFFF"/>
                </a:solidFill>
                <a:latin typeface="+mj-lt"/>
                <a:ea typeface="+mj-ea"/>
                <a:cs typeface="+mj-cs"/>
              </a:rPr>
              <a:t>Step 4: </a:t>
            </a:r>
            <a:r>
              <a:rPr lang="en-US" sz="3300">
                <a:solidFill>
                  <a:srgbClr val="FFFFFF"/>
                </a:solidFill>
                <a:latin typeface="+mj-lt"/>
                <a:cs typeface="+mj-cs"/>
              </a:rPr>
              <a:t>Upload &amp; Submit </a:t>
            </a:r>
            <a:r>
              <a:rPr lang="en-US" sz="3300" kern="1200">
                <a:solidFill>
                  <a:srgbClr val="FFFFFF"/>
                </a:solidFill>
                <a:latin typeface="+mj-lt"/>
                <a:ea typeface="+mj-ea"/>
                <a:cs typeface="+mj-cs"/>
              </a:rPr>
              <a:t>PLAY  Quarterly Documents</a:t>
            </a:r>
          </a:p>
        </p:txBody>
      </p:sp>
      <p:pic>
        <p:nvPicPr>
          <p:cNvPr id="4" name="Picture 5">
            <a:extLst>
              <a:ext uri="{FF2B5EF4-FFF2-40B4-BE49-F238E27FC236}">
                <a16:creationId xmlns:a16="http://schemas.microsoft.com/office/drawing/2014/main" id="{93D9579C-5F46-0E8E-F7FB-826E13511E47}"/>
              </a:ext>
            </a:extLst>
          </p:cNvPr>
          <p:cNvPicPr>
            <a:picLocks noChangeAspect="1"/>
          </p:cNvPicPr>
          <p:nvPr/>
        </p:nvPicPr>
        <p:blipFill>
          <a:blip r:embed="rId3"/>
          <a:stretch>
            <a:fillRect/>
          </a:stretch>
        </p:blipFill>
        <p:spPr>
          <a:xfrm>
            <a:off x="4920588" y="643466"/>
            <a:ext cx="6494156" cy="5568739"/>
          </a:xfrm>
          <a:prstGeom prst="rect">
            <a:avLst/>
          </a:prstGeom>
        </p:spPr>
      </p:pic>
      <p:sp>
        <p:nvSpPr>
          <p:cNvPr id="3" name="Rectangle 2">
            <a:extLst>
              <a:ext uri="{FF2B5EF4-FFF2-40B4-BE49-F238E27FC236}">
                <a16:creationId xmlns:a16="http://schemas.microsoft.com/office/drawing/2014/main" id="{78948A50-B7BE-D9BA-20DA-30570086B9F4}"/>
              </a:ext>
            </a:extLst>
          </p:cNvPr>
          <p:cNvSpPr/>
          <p:nvPr/>
        </p:nvSpPr>
        <p:spPr>
          <a:xfrm>
            <a:off x="7266039" y="3618271"/>
            <a:ext cx="1081548" cy="3736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590831-A3D9-87FB-A8EE-15A1D56F38FC}"/>
              </a:ext>
            </a:extLst>
          </p:cNvPr>
          <p:cNvSpPr/>
          <p:nvPr/>
        </p:nvSpPr>
        <p:spPr>
          <a:xfrm>
            <a:off x="6985685" y="5147054"/>
            <a:ext cx="280354" cy="3152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5DE4F7-A40F-1879-4CB2-B16282EF9BC3}"/>
              </a:ext>
            </a:extLst>
          </p:cNvPr>
          <p:cNvSpPr/>
          <p:nvPr/>
        </p:nvSpPr>
        <p:spPr>
          <a:xfrm>
            <a:off x="7562335" y="5807676"/>
            <a:ext cx="785252" cy="3054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42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2" y="1967266"/>
            <a:ext cx="2940178" cy="2547257"/>
          </a:xfrm>
          <a:noFill/>
        </p:spPr>
        <p:txBody>
          <a:bodyPr vert="horz" lIns="91440" tIns="45720" rIns="91440" bIns="45720" rtlCol="0" anchor="ctr">
            <a:normAutofit fontScale="90000"/>
          </a:bodyPr>
          <a:lstStyle/>
          <a:p>
            <a:pPr algn="ctr" defTabSz="914400"/>
            <a:r>
              <a:rPr lang="en-US" sz="3300" kern="1200">
                <a:solidFill>
                  <a:srgbClr val="FFFFFF"/>
                </a:solidFill>
                <a:latin typeface="+mj-lt"/>
                <a:ea typeface="+mj-ea"/>
                <a:cs typeface="+mj-cs"/>
              </a:rPr>
              <a:t>Step 5: PLAY Quarterly Submission </a:t>
            </a:r>
            <a:r>
              <a:rPr lang="en-US" sz="3300">
                <a:solidFill>
                  <a:srgbClr val="FFFFFF"/>
                </a:solidFill>
                <a:latin typeface="+mj-lt"/>
                <a:cs typeface="+mj-cs"/>
              </a:rPr>
              <a:t>Save &amp; </a:t>
            </a:r>
            <a:r>
              <a:rPr lang="en-US" sz="3300" kern="1200">
                <a:solidFill>
                  <a:srgbClr val="FFFFFF"/>
                </a:solidFill>
                <a:latin typeface="+mj-lt"/>
                <a:ea typeface="+mj-ea"/>
                <a:cs typeface="+mj-cs"/>
              </a:rPr>
              <a:t>Update Records </a:t>
            </a:r>
          </a:p>
        </p:txBody>
      </p:sp>
      <p:pic>
        <p:nvPicPr>
          <p:cNvPr id="6" name="Picture 6">
            <a:extLst>
              <a:ext uri="{FF2B5EF4-FFF2-40B4-BE49-F238E27FC236}">
                <a16:creationId xmlns:a16="http://schemas.microsoft.com/office/drawing/2014/main" id="{807EBC16-155B-FE44-6B6D-4968CF2E4684}"/>
              </a:ext>
            </a:extLst>
          </p:cNvPr>
          <p:cNvPicPr>
            <a:picLocks noChangeAspect="1"/>
          </p:cNvPicPr>
          <p:nvPr/>
        </p:nvPicPr>
        <p:blipFill>
          <a:blip r:embed="rId3"/>
          <a:stretch>
            <a:fillRect/>
          </a:stretch>
        </p:blipFill>
        <p:spPr>
          <a:xfrm>
            <a:off x="5230762" y="430994"/>
            <a:ext cx="5665586" cy="5781211"/>
          </a:xfrm>
          <a:prstGeom prst="rect">
            <a:avLst/>
          </a:prstGeom>
        </p:spPr>
      </p:pic>
    </p:spTree>
    <p:extLst>
      <p:ext uri="{BB962C8B-B14F-4D97-AF65-F5344CB8AC3E}">
        <p14:creationId xmlns:p14="http://schemas.microsoft.com/office/powerpoint/2010/main" val="203311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2" y="1770971"/>
            <a:ext cx="3273797" cy="2939845"/>
          </a:xfrm>
          <a:noFill/>
        </p:spPr>
        <p:txBody>
          <a:bodyPr vert="horz" lIns="91440" tIns="45720" rIns="91440" bIns="45720" rtlCol="0" anchor="ctr">
            <a:normAutofit/>
          </a:bodyPr>
          <a:lstStyle/>
          <a:p>
            <a:pPr algn="ctr" defTabSz="914400"/>
            <a:r>
              <a:rPr lang="en-US" sz="3000" kern="1200">
                <a:solidFill>
                  <a:srgbClr val="FFFFFF"/>
                </a:solidFill>
                <a:latin typeface="+mj-lt"/>
                <a:ea typeface="+mj-ea"/>
                <a:cs typeface="+mj-cs"/>
              </a:rPr>
              <a:t>Step 6: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Exit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PLAY Quarterly Submission Page </a:t>
            </a:r>
          </a:p>
        </p:txBody>
      </p:sp>
      <p:pic>
        <p:nvPicPr>
          <p:cNvPr id="3" name="Picture 3">
            <a:extLst>
              <a:ext uri="{FF2B5EF4-FFF2-40B4-BE49-F238E27FC236}">
                <a16:creationId xmlns:a16="http://schemas.microsoft.com/office/drawing/2014/main" id="{E35AE635-F764-15F2-8F12-BB9603590E3A}"/>
              </a:ext>
            </a:extLst>
          </p:cNvPr>
          <p:cNvPicPr>
            <a:picLocks noChangeAspect="1"/>
          </p:cNvPicPr>
          <p:nvPr/>
        </p:nvPicPr>
        <p:blipFill>
          <a:blip r:embed="rId3"/>
          <a:stretch>
            <a:fillRect/>
          </a:stretch>
        </p:blipFill>
        <p:spPr>
          <a:xfrm>
            <a:off x="4948742" y="643466"/>
            <a:ext cx="6437848" cy="5568739"/>
          </a:xfrm>
          <a:prstGeom prst="rect">
            <a:avLst/>
          </a:prstGeom>
        </p:spPr>
      </p:pic>
    </p:spTree>
    <p:extLst>
      <p:ext uri="{BB962C8B-B14F-4D97-AF65-F5344CB8AC3E}">
        <p14:creationId xmlns:p14="http://schemas.microsoft.com/office/powerpoint/2010/main" val="1561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1" y="1868129"/>
            <a:ext cx="2989339" cy="2674373"/>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Step 7: </a:t>
            </a:r>
            <a:br>
              <a:rPr lang="en-US" sz="3300" kern="1200">
                <a:solidFill>
                  <a:srgbClr val="FFFFFF"/>
                </a:solidFill>
                <a:latin typeface="+mj-lt"/>
                <a:ea typeface="+mj-ea"/>
                <a:cs typeface="+mj-cs"/>
              </a:rPr>
            </a:br>
            <a:r>
              <a:rPr lang="en-US" sz="3300" kern="1200">
                <a:solidFill>
                  <a:srgbClr val="FFFFFF"/>
                </a:solidFill>
                <a:latin typeface="+mj-lt"/>
                <a:ea typeface="+mj-ea"/>
                <a:cs typeface="+mj-cs"/>
              </a:rPr>
              <a:t>PLAY Quarterly Submission Confirmation</a:t>
            </a:r>
          </a:p>
        </p:txBody>
      </p:sp>
      <p:pic>
        <p:nvPicPr>
          <p:cNvPr id="3" name="Picture 3">
            <a:extLst>
              <a:ext uri="{FF2B5EF4-FFF2-40B4-BE49-F238E27FC236}">
                <a16:creationId xmlns:a16="http://schemas.microsoft.com/office/drawing/2014/main" id="{4759B734-35E4-D5C6-E703-CDA7BAC0A09B}"/>
              </a:ext>
            </a:extLst>
          </p:cNvPr>
          <p:cNvPicPr>
            <a:picLocks noChangeAspect="1"/>
          </p:cNvPicPr>
          <p:nvPr/>
        </p:nvPicPr>
        <p:blipFill>
          <a:blip r:embed="rId3"/>
          <a:stretch>
            <a:fillRect/>
          </a:stretch>
        </p:blipFill>
        <p:spPr>
          <a:xfrm>
            <a:off x="4976411" y="643466"/>
            <a:ext cx="6382509" cy="5568739"/>
          </a:xfrm>
          <a:prstGeom prst="rect">
            <a:avLst/>
          </a:prstGeom>
        </p:spPr>
      </p:pic>
    </p:spTree>
    <p:extLst>
      <p:ext uri="{BB962C8B-B14F-4D97-AF65-F5344CB8AC3E}">
        <p14:creationId xmlns:p14="http://schemas.microsoft.com/office/powerpoint/2010/main" val="327440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 Step 8: PLAY Quarterly Submitted</a:t>
            </a:r>
          </a:p>
        </p:txBody>
      </p:sp>
      <p:pic>
        <p:nvPicPr>
          <p:cNvPr id="3" name="Picture 3">
            <a:extLst>
              <a:ext uri="{FF2B5EF4-FFF2-40B4-BE49-F238E27FC236}">
                <a16:creationId xmlns:a16="http://schemas.microsoft.com/office/drawing/2014/main" id="{B1FDCAFF-2BB8-3950-17D2-469CE1B91D77}"/>
              </a:ext>
            </a:extLst>
          </p:cNvPr>
          <p:cNvPicPr>
            <a:picLocks noChangeAspect="1"/>
          </p:cNvPicPr>
          <p:nvPr/>
        </p:nvPicPr>
        <p:blipFill rotWithShape="1">
          <a:blip r:embed="rId3"/>
          <a:srcRect r="-123" b="1875"/>
          <a:stretch/>
        </p:blipFill>
        <p:spPr>
          <a:xfrm>
            <a:off x="4777316" y="1035496"/>
            <a:ext cx="6780700" cy="4784679"/>
          </a:xfrm>
          <a:prstGeom prst="rect">
            <a:avLst/>
          </a:prstGeom>
        </p:spPr>
      </p:pic>
    </p:spTree>
    <p:extLst>
      <p:ext uri="{BB962C8B-B14F-4D97-AF65-F5344CB8AC3E}">
        <p14:creationId xmlns:p14="http://schemas.microsoft.com/office/powerpoint/2010/main" val="187194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6A1A7E-CC56-2479-11FD-C3742C745804}"/>
              </a:ext>
            </a:extLst>
          </p:cNvPr>
          <p:cNvPicPr>
            <a:picLocks noChangeAspect="1"/>
          </p:cNvPicPr>
          <p:nvPr/>
        </p:nvPicPr>
        <p:blipFill>
          <a:blip r:embed="rId3"/>
          <a:stretch>
            <a:fillRect/>
          </a:stretch>
        </p:blipFill>
        <p:spPr>
          <a:xfrm>
            <a:off x="8932957" y="1138701"/>
            <a:ext cx="2561011" cy="2680824"/>
          </a:xfrm>
          <a:prstGeom prst="ellipse">
            <a:avLst/>
          </a:prstGeom>
          <a:ln>
            <a:noFill/>
          </a:ln>
          <a:effectLst>
            <a:softEdge rad="112500"/>
          </a:effectLst>
        </p:spPr>
      </p:pic>
      <p:sp>
        <p:nvSpPr>
          <p:cNvPr id="2" name="Title 1">
            <a:extLst>
              <a:ext uri="{FF2B5EF4-FFF2-40B4-BE49-F238E27FC236}">
                <a16:creationId xmlns:a16="http://schemas.microsoft.com/office/drawing/2014/main" id="{FC47FE22-3B8D-1649-AB26-FB01CCF763FF}"/>
              </a:ext>
            </a:extLst>
          </p:cNvPr>
          <p:cNvSpPr>
            <a:spLocks noGrp="1"/>
          </p:cNvSpPr>
          <p:nvPr>
            <p:ph type="title"/>
          </p:nvPr>
        </p:nvSpPr>
        <p:spPr>
          <a:xfrm>
            <a:off x="574207" y="1367301"/>
            <a:ext cx="8633791" cy="590264"/>
          </a:xfrm>
        </p:spPr>
        <p:txBody>
          <a:bodyPr>
            <a:normAutofit fontScale="90000"/>
          </a:bodyPr>
          <a:lstStyle/>
          <a:p>
            <a:r>
              <a:rPr lang="en-US">
                <a:solidFill>
                  <a:schemeClr val="bg1"/>
                </a:solidFill>
              </a:rPr>
              <a:t>Pay or Play Program Overview</a:t>
            </a:r>
          </a:p>
        </p:txBody>
      </p:sp>
      <p:sp>
        <p:nvSpPr>
          <p:cNvPr id="3" name="Text Placeholder 2">
            <a:extLst>
              <a:ext uri="{FF2B5EF4-FFF2-40B4-BE49-F238E27FC236}">
                <a16:creationId xmlns:a16="http://schemas.microsoft.com/office/drawing/2014/main" id="{4F8669EE-1453-A04D-B936-BC3C627DC7F7}"/>
              </a:ext>
            </a:extLst>
          </p:cNvPr>
          <p:cNvSpPr>
            <a:spLocks noGrp="1"/>
          </p:cNvSpPr>
          <p:nvPr>
            <p:ph type="body" sz="quarter" idx="10"/>
          </p:nvPr>
        </p:nvSpPr>
        <p:spPr>
          <a:xfrm>
            <a:off x="570198" y="2328158"/>
            <a:ext cx="9259602" cy="4055169"/>
          </a:xfrm>
        </p:spPr>
        <p:txBody>
          <a:bodyPr vert="horz" wrap="square" lIns="91440" tIns="45720" rIns="91440" bIns="45720" rtlCol="0" anchor="t">
            <a:normAutofit fontScale="92500" lnSpcReduction="10000"/>
          </a:bodyPr>
          <a:lstStyle/>
          <a:p>
            <a:endParaRPr lang="en-US" dirty="0"/>
          </a:p>
          <a:p>
            <a:r>
              <a:rPr lang="en-US" sz="2400" dirty="0"/>
              <a:t>Office of Business Opportunity oversees POP Program.</a:t>
            </a:r>
            <a:br>
              <a:rPr lang="en-US" sz="2400" dirty="0"/>
            </a:br>
            <a:endParaRPr lang="en-US" sz="2400" dirty="0">
              <a:cs typeface="Arial"/>
            </a:endParaRPr>
          </a:p>
          <a:p>
            <a:pPr algn="just"/>
            <a:r>
              <a:rPr lang="en-US" sz="2400" dirty="0"/>
              <a:t>Established on July 1, 2017under Ordinance 2007-534 and governed by Executive Order 1-7</a:t>
            </a:r>
          </a:p>
          <a:p>
            <a:r>
              <a:rPr lang="en-US" sz="2400" dirty="0"/>
              <a:t>Levels the playing field between contractors who offer employee health benefits and those who do not, while helping offset healthcare costs for uninsured residents in the Houston/Harris County area. </a:t>
            </a:r>
            <a:br>
              <a:rPr lang="en-US" sz="2400" dirty="0"/>
            </a:br>
            <a:endParaRPr lang="en-US" sz="2400" dirty="0">
              <a:cs typeface="Arial"/>
            </a:endParaRPr>
          </a:p>
          <a:p>
            <a:pPr marL="0" indent="0">
              <a:buNone/>
            </a:pPr>
            <a:r>
              <a:rPr lang="en-US" sz="2400" dirty="0"/>
              <a:t>See </a:t>
            </a:r>
            <a:r>
              <a:rPr lang="en-US" sz="2400" b="1" dirty="0"/>
              <a:t>Executive Order 1-7 </a:t>
            </a:r>
            <a:r>
              <a:rPr lang="en-US" sz="2400" dirty="0"/>
              <a:t>for more information.</a:t>
            </a:r>
          </a:p>
          <a:p>
            <a:pPr marL="0" indent="0">
              <a:buNone/>
            </a:pPr>
            <a:endParaRPr lang="en-US" sz="2400" dirty="0"/>
          </a:p>
          <a:p>
            <a:pPr marL="0" indent="0">
              <a:buNone/>
            </a:pPr>
            <a:r>
              <a:rPr lang="en-US" sz="2400" b="1" dirty="0"/>
              <a:t>https://www.houstontx.gov/execorders/1-7.pdf</a:t>
            </a:r>
            <a:endParaRPr lang="en-US" sz="2400" b="1" dirty="0">
              <a:cs typeface="Arial"/>
            </a:endParaRPr>
          </a:p>
          <a:p>
            <a:endParaRPr lang="en-US" sz="2800" dirty="0">
              <a:cs typeface="Arial"/>
            </a:endParaRPr>
          </a:p>
        </p:txBody>
      </p:sp>
    </p:spTree>
    <p:extLst>
      <p:ext uri="{BB962C8B-B14F-4D97-AF65-F5344CB8AC3E}">
        <p14:creationId xmlns:p14="http://schemas.microsoft.com/office/powerpoint/2010/main" val="3774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4562D14-ECAF-7F20-B756-81E070B8DAEC}"/>
              </a:ext>
            </a:extLst>
          </p:cNvPr>
          <p:cNvPicPr>
            <a:picLocks noChangeAspect="1"/>
          </p:cNvPicPr>
          <p:nvPr/>
        </p:nvPicPr>
        <p:blipFill>
          <a:blip r:embed="rId2"/>
          <a:srcRect t="6736"/>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F35BA-C532-3493-8FFA-629A72729716}"/>
              </a:ext>
            </a:extLst>
          </p:cNvPr>
          <p:cNvSpPr>
            <a:spLocks noGrp="1"/>
          </p:cNvSpPr>
          <p:nvPr>
            <p:ph type="title"/>
          </p:nvPr>
        </p:nvSpPr>
        <p:spPr>
          <a:xfrm>
            <a:off x="589556" y="5746071"/>
            <a:ext cx="7015499" cy="852260"/>
          </a:xfrm>
        </p:spPr>
        <p:txBody>
          <a:bodyPr vert="horz" lIns="91440" tIns="45720" rIns="91440" bIns="45720" rtlCol="0" anchor="ctr">
            <a:normAutofit/>
          </a:bodyPr>
          <a:lstStyle/>
          <a:p>
            <a:pPr defTabSz="914400"/>
            <a:r>
              <a:rPr lang="en-US" sz="2500">
                <a:latin typeface="+mj-lt"/>
                <a:cs typeface="+mj-cs"/>
              </a:rPr>
              <a:t> POP Monthly Compliance Status (CSR) Report: </a:t>
            </a:r>
          </a:p>
        </p:txBody>
      </p:sp>
    </p:spTree>
    <p:extLst>
      <p:ext uri="{BB962C8B-B14F-4D97-AF65-F5344CB8AC3E}">
        <p14:creationId xmlns:p14="http://schemas.microsoft.com/office/powerpoint/2010/main" val="1459546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A450B2-118F-5C0F-555C-E4C4D79C7738}"/>
              </a:ext>
            </a:extLst>
          </p:cNvPr>
          <p:cNvSpPr/>
          <p:nvPr/>
        </p:nvSpPr>
        <p:spPr>
          <a:xfrm>
            <a:off x="0" y="1975945"/>
            <a:ext cx="12192000" cy="27537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74CBACD-FBE3-EA49-B0A8-17619F0F4F69}"/>
              </a:ext>
            </a:extLst>
          </p:cNvPr>
          <p:cNvSpPr>
            <a:spLocks noGrp="1"/>
          </p:cNvSpPr>
          <p:nvPr>
            <p:ph type="body" sz="quarter" idx="10"/>
          </p:nvPr>
        </p:nvSpPr>
        <p:spPr>
          <a:xfrm>
            <a:off x="3801208" y="2136876"/>
            <a:ext cx="4892675" cy="2584247"/>
          </a:xfrm>
        </p:spPr>
        <p:txBody>
          <a:bodyPr vert="horz" lIns="91440" tIns="45720" rIns="91440" bIns="45720" rtlCol="0" anchor="t">
            <a:normAutofit/>
          </a:bodyPr>
          <a:lstStyle/>
          <a:p>
            <a:r>
              <a:rPr lang="en-US"/>
              <a:t>Final POP Compliance Review</a:t>
            </a:r>
            <a:endParaRPr lang="en-US">
              <a:cs typeface="Arial"/>
            </a:endParaRPr>
          </a:p>
        </p:txBody>
      </p:sp>
    </p:spTree>
    <p:extLst>
      <p:ext uri="{BB962C8B-B14F-4D97-AF65-F5344CB8AC3E}">
        <p14:creationId xmlns:p14="http://schemas.microsoft.com/office/powerpoint/2010/main" val="91231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2633323" y="907536"/>
            <a:ext cx="8613296" cy="918245"/>
          </a:xfrm>
        </p:spPr>
        <p:txBody>
          <a:bodyPr vert="horz" lIns="91440" tIns="45720" rIns="91440" bIns="45720" rtlCol="0" anchor="b">
            <a:normAutofit/>
          </a:bodyPr>
          <a:lstStyle/>
          <a:p>
            <a:pPr defTabSz="914400"/>
            <a:r>
              <a:rPr lang="en-US" sz="3200" b="0" kern="1200">
                <a:solidFill>
                  <a:srgbClr val="002060"/>
                </a:solidFill>
                <a:latin typeface="+mj-lt"/>
                <a:ea typeface="+mj-ea"/>
                <a:cs typeface="+mj-cs"/>
              </a:rPr>
              <a:t>Final POP Compliance Review</a:t>
            </a:r>
            <a:endParaRPr lang="en-US" sz="3200" kern="1200">
              <a:solidFill>
                <a:srgbClr val="002060"/>
              </a:solidFill>
              <a:latin typeface="+mj-lt"/>
              <a:ea typeface="+mj-ea"/>
              <a:cs typeface="+mj-cs"/>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1189984" y="1683460"/>
            <a:ext cx="10547137" cy="5052289"/>
          </a:xfrm>
        </p:spPr>
        <p:txBody>
          <a:bodyPr vert="horz" lIns="91440" tIns="45720" rIns="91440" bIns="45720" rtlCol="0" anchor="t">
            <a:noAutofit/>
          </a:bodyPr>
          <a:lstStyle/>
          <a:p>
            <a:pPr marL="0" indent="0" defTabSz="914400">
              <a:buNone/>
            </a:pPr>
            <a:endParaRPr lang="en-US" sz="1400">
              <a:solidFill>
                <a:srgbClr val="002060"/>
              </a:solidFill>
            </a:endParaRPr>
          </a:p>
          <a:p>
            <a:pPr marL="0" marR="0" indent="0" defTabSz="914400">
              <a:buNone/>
            </a:pPr>
            <a:r>
              <a:rPr lang="en-US" sz="1400">
                <a:solidFill>
                  <a:srgbClr val="002060"/>
                </a:solidFill>
                <a:effectLst/>
              </a:rPr>
              <a:t>To ensure full compliance with POP regulations for the FINAL POP Closeout for all projects, please ensure the following requirements are met:</a:t>
            </a:r>
            <a:endParaRPr lang="en-US"/>
          </a:p>
          <a:p>
            <a:pPr marL="227965" indent="-228600" defTabSz="914400" fontAlgn="ctr"/>
            <a:r>
              <a:rPr lang="en-US" sz="1400" b="1" i="0">
                <a:solidFill>
                  <a:srgbClr val="002060"/>
                </a:solidFill>
                <a:effectLst/>
              </a:rPr>
              <a:t>POP Forms</a:t>
            </a:r>
            <a:r>
              <a:rPr lang="en-US" sz="1400" b="0" i="0">
                <a:solidFill>
                  <a:srgbClr val="002060"/>
                </a:solidFill>
                <a:effectLst/>
              </a:rPr>
              <a:t>: Upload all applicable B2Gnow, POP 1, POP 2, and POP 3 forms into LCP Tracker under the "POP Documents" category.</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Approved Forms</a:t>
            </a:r>
            <a:r>
              <a:rPr lang="en-US" sz="1400" b="0" i="0">
                <a:solidFill>
                  <a:srgbClr val="002060"/>
                </a:solidFill>
                <a:effectLst/>
              </a:rPr>
              <a:t>: Upload any approved POP 8, POP 9 forms, or notarized 1099 letters (if applicable) into LCP Tracker under the "POP Documents" category.</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Notices</a:t>
            </a:r>
            <a:r>
              <a:rPr lang="en-US" sz="1400" b="0" i="0">
                <a:solidFill>
                  <a:srgbClr val="002060"/>
                </a:solidFill>
                <a:effectLst/>
              </a:rPr>
              <a:t>: Ensure that all contractors upload the Start of Work notice, Termination of Work notice, and any applicable Work on Hold notices into LCP Tracker under the "Shared Compliance" category.</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PLAY Quarterly Workforce Audits</a:t>
            </a:r>
            <a:r>
              <a:rPr lang="en-US" sz="1400" b="0" i="0">
                <a:solidFill>
                  <a:srgbClr val="002060"/>
                </a:solidFill>
                <a:effectLst/>
              </a:rPr>
              <a:t>: Submit all required PLAY quarterly workforce audits into B2Gnow, covering the period from the start of work to the end of the contract term.</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PAY Weekly Workforce Audits</a:t>
            </a:r>
            <a:r>
              <a:rPr lang="en-US" sz="1400" b="0" i="0">
                <a:solidFill>
                  <a:srgbClr val="002060"/>
                </a:solidFill>
                <a:effectLst/>
              </a:rPr>
              <a:t>: Submit all weekly workforce audits required, ensuring the final week is marked as FINAL.</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Invoice Completion</a:t>
            </a:r>
            <a:r>
              <a:rPr lang="en-US" sz="1400" b="0" i="0">
                <a:solidFill>
                  <a:srgbClr val="002060"/>
                </a:solidFill>
                <a:effectLst/>
              </a:rPr>
              <a:t>: Verify that all PAY invoices are fully paid by all PAY contractors that performed work on your project.</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Additional Documentation</a:t>
            </a:r>
            <a:r>
              <a:rPr lang="en-US" sz="1400" b="0" i="0">
                <a:solidFill>
                  <a:srgbClr val="002060"/>
                </a:solidFill>
                <a:effectLst/>
              </a:rPr>
              <a:t>: Provide any information requested by the POP Administrator for verification or clarification purposes related to the contract (e.g., letters of explanation, check stubs, notarized statements, etc.).</a:t>
            </a:r>
            <a:endParaRPr lang="en-US" sz="1400">
              <a:solidFill>
                <a:srgbClr val="002060"/>
              </a:solidFill>
              <a:effectLst/>
              <a:cs typeface="Arial"/>
            </a:endParaRPr>
          </a:p>
          <a:p>
            <a:pPr marL="0" marR="0" indent="0" defTabSz="914400">
              <a:buNone/>
            </a:pPr>
            <a:r>
              <a:rPr lang="en-US" sz="1400">
                <a:solidFill>
                  <a:srgbClr val="002060"/>
                </a:solidFill>
                <a:effectLst/>
              </a:rPr>
              <a:t>Failure to meet these POP requirements and provide the necessary documentation will result in retainage payment being withheld until the contract achieves full compliance with POP regulations.</a:t>
            </a:r>
            <a:endParaRPr lang="en-US" sz="1400">
              <a:solidFill>
                <a:srgbClr val="002060"/>
              </a:solidFill>
              <a:effectLst/>
              <a:cs typeface="Arial"/>
            </a:endParaRPr>
          </a:p>
          <a:p>
            <a:pPr marL="227965" indent="-228600" defTabSz="914400"/>
            <a:endParaRPr lang="en-US" sz="1200">
              <a:solidFill>
                <a:srgbClr val="002060"/>
              </a:solidFill>
            </a:endParaRPr>
          </a:p>
        </p:txBody>
      </p:sp>
      <p:pic>
        <p:nvPicPr>
          <p:cNvPr id="4102" name="Picture 6" descr="compliance checks and reduce costs ...">
            <a:extLst>
              <a:ext uri="{FF2B5EF4-FFF2-40B4-BE49-F238E27FC236}">
                <a16:creationId xmlns:a16="http://schemas.microsoft.com/office/drawing/2014/main" id="{52C65D42-6FB7-1B05-5EFB-D0BF0EDD10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835" y="5994"/>
            <a:ext cx="2999777" cy="1679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104" name="Group 4103">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4108" name="Rectangle 4107">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Rectangle 4105">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370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CEF9AB-1C4D-0C0E-4C34-9023FC1F4C7D}"/>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825C700-6D9D-964E-AFAB-4A9A1C8C3FA4}"/>
              </a:ext>
            </a:extLst>
          </p:cNvPr>
          <p:cNvSpPr>
            <a:spLocks noGrp="1"/>
          </p:cNvSpPr>
          <p:nvPr>
            <p:ph type="body" sz="quarter" idx="10"/>
          </p:nvPr>
        </p:nvSpPr>
        <p:spPr>
          <a:xfrm>
            <a:off x="3649662" y="2569879"/>
            <a:ext cx="4892675" cy="2584247"/>
          </a:xfrm>
        </p:spPr>
        <p:txBody>
          <a:bodyPr/>
          <a:lstStyle/>
          <a:p>
            <a:r>
              <a:rPr lang="en-US"/>
              <a:t>FAQ SECTION</a:t>
            </a:r>
          </a:p>
        </p:txBody>
      </p:sp>
    </p:spTree>
    <p:extLst>
      <p:ext uri="{BB962C8B-B14F-4D97-AF65-F5344CB8AC3E}">
        <p14:creationId xmlns:p14="http://schemas.microsoft.com/office/powerpoint/2010/main" val="274887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6A9556-2EA2-9846-9D3B-F7D87AD54BA5}"/>
              </a:ext>
            </a:extLst>
          </p:cNvPr>
          <p:cNvSpPr>
            <a:spLocks noGrp="1"/>
          </p:cNvSpPr>
          <p:nvPr>
            <p:ph type="title"/>
          </p:nvPr>
        </p:nvSpPr>
        <p:spPr>
          <a:xfrm>
            <a:off x="655693" y="1112521"/>
            <a:ext cx="5115337" cy="628787"/>
          </a:xfrm>
        </p:spPr>
        <p:txBody>
          <a:bodyPr/>
          <a:lstStyle/>
          <a:p>
            <a:pPr algn="ctr"/>
            <a:r>
              <a:rPr lang="en-US" sz="6000"/>
              <a:t>FAQ</a:t>
            </a:r>
          </a:p>
        </p:txBody>
      </p:sp>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499412" y="1289120"/>
            <a:ext cx="5284302" cy="4750905"/>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ALL employees who work on the City Contract, whether onsite or in the office, must be included in the workforce audit employee list and accounted for during the audit.</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834310" y="2509027"/>
            <a:ext cx="5103157"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1. </a:t>
            </a:r>
            <a:r>
              <a:rPr lang="en-US" sz="2600">
                <a:solidFill>
                  <a:schemeClr val="tx2"/>
                </a:solidFill>
                <a:ea typeface="+mn-lt"/>
                <a:cs typeface="+mn-lt"/>
              </a:rPr>
              <a:t>Are only employees working on the job site required to be listed on the workforce audit employee list?</a:t>
            </a:r>
            <a:endParaRPr lang="en-US" sz="2600" b="1">
              <a:solidFill>
                <a:schemeClr val="tx2"/>
              </a:solidFill>
              <a:cs typeface="Arial"/>
            </a:endParaRPr>
          </a:p>
          <a:p>
            <a:endParaRPr lang="en-US"/>
          </a:p>
          <a:p>
            <a:endParaRPr lang="en-US"/>
          </a:p>
        </p:txBody>
      </p:sp>
    </p:spTree>
    <p:extLst>
      <p:ext uri="{BB962C8B-B14F-4D97-AF65-F5344CB8AC3E}">
        <p14:creationId xmlns:p14="http://schemas.microsoft.com/office/powerpoint/2010/main" val="11510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242302" y="1616610"/>
            <a:ext cx="5474802" cy="4493170"/>
          </a:xfrm>
        </p:spPr>
        <p:txBody>
          <a:bodyPr vert="horz" lIns="91440" tIns="45720" rIns="91440" bIns="45720" rtlCol="0" anchor="t">
            <a:normAutofit/>
          </a:bodyPr>
          <a:lstStyle/>
          <a:p>
            <a:pPr marL="342265" indent="-342265"/>
            <a:endParaRPr lang="en-US" sz="2800">
              <a:cs typeface="Arial" panose="020B0604020202020204"/>
            </a:endParaRPr>
          </a:p>
          <a:p>
            <a:pPr marL="342265" indent="-342265"/>
            <a:r>
              <a:rPr lang="en-US" sz="2600">
                <a:ea typeface="+mn-lt"/>
                <a:cs typeface="+mn-lt"/>
              </a:rPr>
              <a:t>Yes. You must submit a completed and notarized POP 8 form, along with proof of healthcare insurance. This is the only time a copy of an employee's insurance card will be accepted. Email the form along with the insurance card to the POP Administrator for review and approval.</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88555" y="2187535"/>
            <a:ext cx="502471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2.</a:t>
            </a:r>
            <a:r>
              <a:rPr lang="en-US" sz="2600" b="1">
                <a:solidFill>
                  <a:schemeClr val="tx2"/>
                </a:solidFill>
                <a:ea typeface="+mn-lt"/>
                <a:cs typeface="+mn-lt"/>
              </a:rPr>
              <a:t> </a:t>
            </a:r>
            <a:r>
              <a:rPr lang="en-US" sz="2600">
                <a:solidFill>
                  <a:schemeClr val="tx2"/>
                </a:solidFill>
                <a:ea typeface="+mn-lt"/>
                <a:cs typeface="+mn-lt"/>
              </a:rPr>
              <a:t>My employee has his or her own insurance, and my company does not pay for it; does this mean he or she must submit a notarized POP 8 form for exemption?</a:t>
            </a:r>
          </a:p>
        </p:txBody>
      </p:sp>
      <p:sp>
        <p:nvSpPr>
          <p:cNvPr id="6" name="Title 3">
            <a:extLst>
              <a:ext uri="{FF2B5EF4-FFF2-40B4-BE49-F238E27FC236}">
                <a16:creationId xmlns:a16="http://schemas.microsoft.com/office/drawing/2014/main" id="{4D8D62A6-64C3-20DD-1633-9374F7F45F5B}"/>
              </a:ext>
            </a:extLst>
          </p:cNvPr>
          <p:cNvSpPr>
            <a:spLocks noGrp="1"/>
          </p:cNvSpPr>
          <p:nvPr>
            <p:ph type="title"/>
          </p:nvPr>
        </p:nvSpPr>
        <p:spPr>
          <a:xfrm>
            <a:off x="554840" y="1224580"/>
            <a:ext cx="5115337" cy="628787"/>
          </a:xfrm>
        </p:spPr>
        <p:txBody>
          <a:bodyPr/>
          <a:lstStyle/>
          <a:p>
            <a:pPr algn="ctr"/>
            <a:r>
              <a:rPr lang="en-US" sz="6000"/>
              <a:t>FAQ</a:t>
            </a:r>
          </a:p>
        </p:txBody>
      </p:sp>
    </p:spTree>
    <p:extLst>
      <p:ext uri="{BB962C8B-B14F-4D97-AF65-F5344CB8AC3E}">
        <p14:creationId xmlns:p14="http://schemas.microsoft.com/office/powerpoint/2010/main" val="10626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51749" y="1669008"/>
            <a:ext cx="5284302" cy="4750905"/>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Please upload your Termination of Work (TOW) Notice in LCP Tracker with the date your contract is completed, and then submit FINAL in the B2Gnow database during your final workforce audit week.</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8986" y="2755557"/>
            <a:ext cx="513677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3. I am a subcontractor on a City of Houston POP contract, and my contract ends before the Prime Contractor finishes the job, do I still have to submit POP submissions?</a:t>
            </a:r>
          </a:p>
        </p:txBody>
      </p:sp>
      <p:sp>
        <p:nvSpPr>
          <p:cNvPr id="6" name="Title 3">
            <a:extLst>
              <a:ext uri="{FF2B5EF4-FFF2-40B4-BE49-F238E27FC236}">
                <a16:creationId xmlns:a16="http://schemas.microsoft.com/office/drawing/2014/main" id="{1E1B84D5-A62B-0390-CC37-F7ABB0CDF04F}"/>
              </a:ext>
            </a:extLst>
          </p:cNvPr>
          <p:cNvSpPr>
            <a:spLocks noGrp="1"/>
          </p:cNvSpPr>
          <p:nvPr>
            <p:ph type="title"/>
          </p:nvPr>
        </p:nvSpPr>
        <p:spPr>
          <a:xfrm>
            <a:off x="633282" y="1493521"/>
            <a:ext cx="5115337" cy="628787"/>
          </a:xfrm>
        </p:spPr>
        <p:txBody>
          <a:bodyPr/>
          <a:lstStyle/>
          <a:p>
            <a:pPr algn="ctr"/>
            <a:r>
              <a:rPr lang="en-US" sz="6000"/>
              <a:t>FAQ</a:t>
            </a:r>
          </a:p>
        </p:txBody>
      </p:sp>
    </p:spTree>
    <p:extLst>
      <p:ext uri="{BB962C8B-B14F-4D97-AF65-F5344CB8AC3E}">
        <p14:creationId xmlns:p14="http://schemas.microsoft.com/office/powerpoint/2010/main" val="314687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188529" y="2040888"/>
            <a:ext cx="5284302" cy="3058817"/>
          </a:xfrm>
        </p:spPr>
        <p:txBody>
          <a:bodyPr vert="horz" lIns="91440" tIns="45720" rIns="91440" bIns="45720" rtlCol="0" anchor="t">
            <a:normAutofit fontScale="92500"/>
          </a:bodyPr>
          <a:lstStyle/>
          <a:p>
            <a:pPr marL="342265" indent="-342265"/>
            <a:endParaRPr lang="en-US" sz="2800">
              <a:cs typeface="Arial" panose="020B0604020202020204"/>
            </a:endParaRPr>
          </a:p>
          <a:p>
            <a:pPr marL="342265" indent="-342265" algn="ctr"/>
            <a:r>
              <a:rPr lang="en-US" sz="2600">
                <a:ea typeface="+mn-lt"/>
                <a:cs typeface="+mn-lt"/>
              </a:rPr>
              <a:t>Yes. All subcontractors with a professional service, construction, or general service contractor whose contract amount meets or exceeds the $200,000 are required to comply with POP requirements. </a:t>
            </a:r>
            <a:r>
              <a:rPr lang="en-US" sz="2800">
                <a:ea typeface="+mn-lt"/>
                <a:cs typeface="+mn-lt"/>
              </a:rPr>
              <a:t> </a:t>
            </a:r>
            <a:endParaRPr lang="en-US" sz="2800">
              <a:cs typeface="Arial"/>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8986" y="2755557"/>
            <a:ext cx="5338482"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4. </a:t>
            </a:r>
            <a:r>
              <a:rPr lang="en-US" sz="2600">
                <a:solidFill>
                  <a:schemeClr val="tx2"/>
                </a:solidFill>
                <a:ea typeface="+mn-lt"/>
                <a:cs typeface="+mn-lt"/>
              </a:rPr>
              <a:t>Are subcontractors required to comply with the POP program if they are not MWSBE or Section 3?</a:t>
            </a:r>
          </a:p>
        </p:txBody>
      </p:sp>
      <p:sp>
        <p:nvSpPr>
          <p:cNvPr id="6" name="Title 3">
            <a:extLst>
              <a:ext uri="{FF2B5EF4-FFF2-40B4-BE49-F238E27FC236}">
                <a16:creationId xmlns:a16="http://schemas.microsoft.com/office/drawing/2014/main" id="{8F4078CB-0408-919A-4679-5E06C8CAAC2D}"/>
              </a:ext>
            </a:extLst>
          </p:cNvPr>
          <p:cNvSpPr>
            <a:spLocks noGrp="1"/>
          </p:cNvSpPr>
          <p:nvPr>
            <p:ph type="title"/>
          </p:nvPr>
        </p:nvSpPr>
        <p:spPr>
          <a:xfrm>
            <a:off x="599664" y="1728845"/>
            <a:ext cx="5115337" cy="628787"/>
          </a:xfrm>
        </p:spPr>
        <p:txBody>
          <a:bodyPr/>
          <a:lstStyle/>
          <a:p>
            <a:pPr algn="ctr"/>
            <a:r>
              <a:rPr lang="en-US" sz="6000"/>
              <a:t>FAQ</a:t>
            </a:r>
          </a:p>
        </p:txBody>
      </p:sp>
    </p:spTree>
    <p:extLst>
      <p:ext uri="{BB962C8B-B14F-4D97-AF65-F5344CB8AC3E}">
        <p14:creationId xmlns:p14="http://schemas.microsoft.com/office/powerpoint/2010/main" val="24394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08034" y="1201838"/>
            <a:ext cx="5284302" cy="4750905"/>
          </a:xfrm>
        </p:spPr>
        <p:txBody>
          <a:bodyPr vert="horz" lIns="91440" tIns="45720" rIns="91440" bIns="45720" rtlCol="0" anchor="t">
            <a:noAutofit/>
          </a:bodyPr>
          <a:lstStyle/>
          <a:p>
            <a:pPr marL="342265" indent="-342265"/>
            <a:r>
              <a:rPr lang="en-US" sz="2600"/>
              <a:t>No. The POP payments are deposited </a:t>
            </a:r>
            <a:r>
              <a:rPr lang="en-US" sz="2600">
                <a:ea typeface="+mn-lt"/>
                <a:cs typeface="+mn-lt"/>
              </a:rPr>
              <a:t>to the Contractor Responsibility Fund (CRF), which shall not be used for any other purpose except to assist in providing healthcare services to uninsured persons in the Houston area.</a:t>
            </a:r>
            <a:endParaRPr lang="en-US">
              <a:cs typeface="Arial" panose="020B0604020202020204"/>
            </a:endParaRPr>
          </a:p>
          <a:p>
            <a:pPr marL="0" indent="0">
              <a:buNone/>
            </a:pPr>
            <a:r>
              <a:rPr lang="en-US" sz="1800"/>
              <a:t>To learn more, please see the Office of Business Opportunity website at: </a:t>
            </a:r>
            <a:r>
              <a:rPr lang="en-US" sz="1600" b="1" u="sng"/>
              <a:t>https://www.houstontx.gov/obo/popforms.html</a:t>
            </a:r>
            <a:endParaRPr lang="en-US" sz="1600" b="1" u="sng">
              <a:cs typeface="Arial"/>
            </a:endParaRPr>
          </a:p>
          <a:p>
            <a:pPr marL="342265" indent="-342265"/>
            <a:endParaRPr lang="en-US" sz="2400">
              <a:cs typeface="Arial" panose="020B0604020202020204"/>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55016" y="2374557"/>
            <a:ext cx="5103158"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5. </a:t>
            </a:r>
            <a:r>
              <a:rPr lang="en-US" sz="2600">
                <a:solidFill>
                  <a:schemeClr val="tx2"/>
                </a:solidFill>
                <a:ea typeface="+mn-lt"/>
                <a:cs typeface="+mn-lt"/>
              </a:rPr>
              <a:t>Do any of the POP Workforce Invoice payments benefit my company?</a:t>
            </a:r>
          </a:p>
        </p:txBody>
      </p:sp>
      <p:sp>
        <p:nvSpPr>
          <p:cNvPr id="6" name="Title 3">
            <a:extLst>
              <a:ext uri="{FF2B5EF4-FFF2-40B4-BE49-F238E27FC236}">
                <a16:creationId xmlns:a16="http://schemas.microsoft.com/office/drawing/2014/main" id="{25578DD6-15DE-51BF-B3AC-10B9B816F007}"/>
              </a:ext>
            </a:extLst>
          </p:cNvPr>
          <p:cNvSpPr>
            <a:spLocks noGrp="1"/>
          </p:cNvSpPr>
          <p:nvPr>
            <p:ph type="title"/>
          </p:nvPr>
        </p:nvSpPr>
        <p:spPr>
          <a:xfrm>
            <a:off x="599664" y="1000463"/>
            <a:ext cx="5115337" cy="628787"/>
          </a:xfrm>
        </p:spPr>
        <p:txBody>
          <a:bodyPr/>
          <a:lstStyle/>
          <a:p>
            <a:pPr algn="ctr"/>
            <a:r>
              <a:rPr lang="en-US" sz="6000"/>
              <a:t>FAQ</a:t>
            </a:r>
          </a:p>
        </p:txBody>
      </p:sp>
    </p:spTree>
    <p:extLst>
      <p:ext uri="{BB962C8B-B14F-4D97-AF65-F5344CB8AC3E}">
        <p14:creationId xmlns:p14="http://schemas.microsoft.com/office/powerpoint/2010/main" val="423160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55313-E412-5CD4-8BFA-38BFE692F6D2}"/>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141FCE2-8E80-644C-BA91-3820E7F12609}"/>
              </a:ext>
            </a:extLst>
          </p:cNvPr>
          <p:cNvSpPr>
            <a:spLocks noGrp="1"/>
          </p:cNvSpPr>
          <p:nvPr>
            <p:ph type="body" sz="quarter" idx="10"/>
          </p:nvPr>
        </p:nvSpPr>
        <p:spPr>
          <a:xfrm>
            <a:off x="1888327" y="2620351"/>
            <a:ext cx="8643040" cy="2584247"/>
          </a:xfrm>
        </p:spPr>
        <p:txBody>
          <a:bodyPr/>
          <a:lstStyle/>
          <a:p>
            <a:r>
              <a:rPr lang="en-US"/>
              <a:t>ADDITIONAL RESOURCES</a:t>
            </a:r>
          </a:p>
        </p:txBody>
      </p:sp>
    </p:spTree>
    <p:extLst>
      <p:ext uri="{BB962C8B-B14F-4D97-AF65-F5344CB8AC3E}">
        <p14:creationId xmlns:p14="http://schemas.microsoft.com/office/powerpoint/2010/main" val="3177271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D74042-1833-28DC-A827-9E1E9167081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06DCCFF-2C08-284F-AC00-C02069845BCD}"/>
              </a:ext>
            </a:extLst>
          </p:cNvPr>
          <p:cNvSpPr>
            <a:spLocks noGrp="1"/>
          </p:cNvSpPr>
          <p:nvPr>
            <p:ph type="body" sz="quarter" idx="10"/>
          </p:nvPr>
        </p:nvSpPr>
        <p:spPr>
          <a:xfrm>
            <a:off x="1448311" y="2734777"/>
            <a:ext cx="9919905" cy="2207925"/>
          </a:xfrm>
        </p:spPr>
        <p:txBody>
          <a:bodyPr/>
          <a:lstStyle/>
          <a:p>
            <a:r>
              <a:rPr lang="en-US"/>
              <a:t>POP PROGRAM DEFINITIONS</a:t>
            </a:r>
          </a:p>
        </p:txBody>
      </p:sp>
    </p:spTree>
    <p:extLst>
      <p:ext uri="{BB962C8B-B14F-4D97-AF65-F5344CB8AC3E}">
        <p14:creationId xmlns:p14="http://schemas.microsoft.com/office/powerpoint/2010/main" val="42036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66109F-303B-4145-9D6A-1BF19C731BDE}"/>
              </a:ext>
            </a:extLst>
          </p:cNvPr>
          <p:cNvSpPr>
            <a:spLocks noGrp="1"/>
          </p:cNvSpPr>
          <p:nvPr>
            <p:ph type="title"/>
          </p:nvPr>
        </p:nvSpPr>
        <p:spPr>
          <a:xfrm>
            <a:off x="761802" y="240241"/>
            <a:ext cx="10760054" cy="1228299"/>
          </a:xfrm>
        </p:spPr>
        <p:txBody>
          <a:bodyPr vert="horz" lIns="91440" tIns="45720" rIns="91440" bIns="45720" rtlCol="0" anchor="ctr">
            <a:normAutofit/>
          </a:bodyPr>
          <a:lstStyle/>
          <a:p>
            <a:pPr defTabSz="914400"/>
            <a:r>
              <a:rPr lang="en-US" sz="2800" b="0" kern="1200">
                <a:solidFill>
                  <a:schemeClr val="tx1"/>
                </a:solidFill>
                <a:latin typeface="+mj-lt"/>
                <a:ea typeface="+mj-ea"/>
                <a:cs typeface="+mj-cs"/>
              </a:rPr>
              <a:t>If you would like to request a copy of the POP Frequently Asked Questions, please send an email to your POP Liaison. </a:t>
            </a:r>
            <a:endParaRPr lang="en-US" sz="28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2EAC2205-E36E-4889-91ED-88F96F630BC6}"/>
              </a:ext>
            </a:extLst>
          </p:cNvPr>
          <p:cNvSpPr>
            <a:spLocks noGrp="1"/>
          </p:cNvSpPr>
          <p:nvPr>
            <p:ph type="body" sz="half" idx="1"/>
          </p:nvPr>
        </p:nvSpPr>
        <p:spPr>
          <a:xfrm>
            <a:off x="289732" y="2061062"/>
            <a:ext cx="4864875" cy="3850724"/>
          </a:xfrm>
        </p:spPr>
        <p:txBody>
          <a:bodyPr vert="horz" lIns="91440" tIns="45720" rIns="91440" bIns="45720" rtlCol="0" anchor="ctr">
            <a:normAutofit/>
          </a:bodyPr>
          <a:lstStyle/>
          <a:p>
            <a:pPr marL="0" indent="-228600" defTabSz="914400"/>
            <a:r>
              <a:rPr lang="en-US" sz="1700">
                <a:solidFill>
                  <a:schemeClr val="tx1"/>
                </a:solidFill>
              </a:rPr>
              <a:t>POP FAQ's</a:t>
            </a:r>
          </a:p>
          <a:p>
            <a:pPr marL="342265" indent="-228600" defTabSz="914400"/>
            <a:r>
              <a:rPr lang="en-US" sz="1700">
                <a:solidFill>
                  <a:schemeClr val="tx1"/>
                </a:solidFill>
              </a:rPr>
              <a:t>Where should POP Forms 1-3 be submitted?</a:t>
            </a:r>
          </a:p>
          <a:p>
            <a:pPr marL="0" indent="-228600" defTabSz="914400"/>
            <a:endParaRPr lang="en-US" sz="1700">
              <a:solidFill>
                <a:schemeClr val="tx1"/>
              </a:solidFill>
            </a:endParaRPr>
          </a:p>
          <a:p>
            <a:pPr marL="342265" indent="-228600" defTabSz="914400"/>
            <a:r>
              <a:rPr lang="en-US" sz="1700">
                <a:solidFill>
                  <a:schemeClr val="tx1"/>
                </a:solidFill>
              </a:rPr>
              <a:t>How to submit POP 8  Form (Exemption Waiver)?</a:t>
            </a:r>
          </a:p>
          <a:p>
            <a:pPr marL="0" indent="-228600" defTabSz="914400"/>
            <a:endParaRPr lang="en-US" sz="1700">
              <a:solidFill>
                <a:schemeClr val="tx1"/>
              </a:solidFill>
            </a:endParaRPr>
          </a:p>
          <a:p>
            <a:pPr marL="342265" indent="-228600" defTabSz="914400"/>
            <a:r>
              <a:rPr lang="en-US" sz="1700">
                <a:solidFill>
                  <a:schemeClr val="tx1"/>
                </a:solidFill>
              </a:rPr>
              <a:t>How Do I submit PLAY submissions?</a:t>
            </a:r>
          </a:p>
          <a:p>
            <a:pPr marL="0" indent="-228600" defTabSz="914400"/>
            <a:endParaRPr lang="en-US" sz="1700">
              <a:solidFill>
                <a:schemeClr val="tx1"/>
              </a:solidFill>
            </a:endParaRPr>
          </a:p>
          <a:p>
            <a:pPr marL="342265" indent="-228600" defTabSz="914400"/>
            <a:r>
              <a:rPr lang="en-US" sz="1700">
                <a:solidFill>
                  <a:schemeClr val="tx1"/>
                </a:solidFill>
              </a:rPr>
              <a:t>How do I submit PAY Workforce Audit?</a:t>
            </a:r>
          </a:p>
          <a:p>
            <a:pPr marL="0" indent="-228600" defTabSz="914400"/>
            <a:endParaRPr lang="en-US" sz="1700">
              <a:solidFill>
                <a:schemeClr val="tx1"/>
              </a:solidFill>
            </a:endParaRPr>
          </a:p>
          <a:p>
            <a:pPr marL="342265" indent="-228600" defTabSz="914400"/>
            <a:r>
              <a:rPr lang="en-US" sz="1700">
                <a:solidFill>
                  <a:schemeClr val="tx1"/>
                </a:solidFill>
              </a:rPr>
              <a:t>How can I pay my POP Invoice?</a:t>
            </a:r>
          </a:p>
          <a:p>
            <a:pPr marL="0" indent="-228600" defTabSz="914400"/>
            <a:endParaRPr lang="en-US" sz="1700">
              <a:solidFill>
                <a:schemeClr val="tx1"/>
              </a:solidFill>
            </a:endParaRPr>
          </a:p>
        </p:txBody>
      </p:sp>
      <p:pic>
        <p:nvPicPr>
          <p:cNvPr id="6" name="Picture 5">
            <a:extLst>
              <a:ext uri="{FF2B5EF4-FFF2-40B4-BE49-F238E27FC236}">
                <a16:creationId xmlns:a16="http://schemas.microsoft.com/office/drawing/2014/main" id="{17C9F8A4-8E66-E9EC-4EE8-370E7AF09110}"/>
              </a:ext>
            </a:extLst>
          </p:cNvPr>
          <p:cNvPicPr>
            <a:picLocks noChangeAspect="1"/>
          </p:cNvPicPr>
          <p:nvPr/>
        </p:nvPicPr>
        <p:blipFill rotWithShape="1">
          <a:blip r:embed="rId3"/>
          <a:srcRect l="743" r="646"/>
          <a:stretch/>
        </p:blipFill>
        <p:spPr>
          <a:xfrm>
            <a:off x="5329085" y="1380298"/>
            <a:ext cx="6692502" cy="5124012"/>
          </a:xfrm>
          <a:prstGeom prst="rect">
            <a:avLst/>
          </a:prstGeom>
        </p:spPr>
      </p:pic>
    </p:spTree>
    <p:extLst>
      <p:ext uri="{BB962C8B-B14F-4D97-AF65-F5344CB8AC3E}">
        <p14:creationId xmlns:p14="http://schemas.microsoft.com/office/powerpoint/2010/main" val="1437615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RATIONAL IGNORANCE IN CONTRACTS">
            <a:extLst>
              <a:ext uri="{FF2B5EF4-FFF2-40B4-BE49-F238E27FC236}">
                <a16:creationId xmlns:a16="http://schemas.microsoft.com/office/drawing/2014/main" id="{BD5E04CB-C25C-CE6F-F699-F2F9067948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62925" y="1898554"/>
            <a:ext cx="3815077" cy="21364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47544" y="1448476"/>
            <a:ext cx="10463381" cy="1048901"/>
          </a:xfrm>
        </p:spPr>
        <p:txBody>
          <a:bodyPr vert="horz" lIns="91440" tIns="45720" rIns="91440" bIns="45720" rtlCol="0" anchor="t">
            <a:normAutofit/>
          </a:bodyPr>
          <a:lstStyle/>
          <a:p>
            <a:pPr defTabSz="914400"/>
            <a:r>
              <a:rPr lang="en-US" sz="2800" kern="1200" dirty="0">
                <a:solidFill>
                  <a:srgbClr val="002060"/>
                </a:solidFill>
                <a:latin typeface="+mj-lt"/>
                <a:ea typeface="+mj-ea"/>
                <a:cs typeface="+mj-cs"/>
              </a:rPr>
              <a:t>Contracts applicable to Pay or Play (POP) requirements: </a:t>
            </a:r>
          </a:p>
        </p:txBody>
      </p:sp>
      <p:cxnSp>
        <p:nvCxnSpPr>
          <p:cNvPr id="2068" name="Straight Connector 206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467766" y="2072170"/>
            <a:ext cx="7952334" cy="4338155"/>
          </a:xfrm>
        </p:spPr>
        <p:txBody>
          <a:bodyPr vert="horz" lIns="91440" tIns="45720" rIns="91440" bIns="45720" rtlCol="0">
            <a:normAutofit lnSpcReduction="10000"/>
          </a:bodyPr>
          <a:lstStyle/>
          <a:p>
            <a:pPr marL="227965" indent="-228600" defTabSz="914400"/>
            <a:r>
              <a:rPr lang="en-US" dirty="0">
                <a:solidFill>
                  <a:srgbClr val="002060"/>
                </a:solidFill>
              </a:rPr>
              <a:t>Prime Contracts valued at or above </a:t>
            </a:r>
            <a:r>
              <a:rPr lang="en-US" b="1" dirty="0">
                <a:solidFill>
                  <a:srgbClr val="002060"/>
                </a:solidFill>
              </a:rPr>
              <a:t>$100,000 </a:t>
            </a:r>
            <a:r>
              <a:rPr lang="en-US" dirty="0">
                <a:solidFill>
                  <a:srgbClr val="002060"/>
                </a:solidFill>
              </a:rPr>
              <a:t> or Related Subcontracts valued at or above </a:t>
            </a:r>
            <a:r>
              <a:rPr lang="en-US" b="1" dirty="0">
                <a:solidFill>
                  <a:srgbClr val="002060"/>
                </a:solidFill>
              </a:rPr>
              <a:t>$200,000</a:t>
            </a:r>
            <a:br>
              <a:rPr lang="en-US" dirty="0">
                <a:solidFill>
                  <a:srgbClr val="002060"/>
                </a:solidFill>
              </a:rPr>
            </a:br>
            <a:endParaRPr lang="en-US" dirty="0">
              <a:solidFill>
                <a:srgbClr val="002060"/>
              </a:solidFill>
            </a:endParaRPr>
          </a:p>
          <a:p>
            <a:pPr marL="227965" indent="-228600" defTabSz="914400"/>
            <a:r>
              <a:rPr lang="en-US" dirty="0">
                <a:solidFill>
                  <a:srgbClr val="002060"/>
                </a:solidFill>
              </a:rPr>
              <a:t>Professional Service, Construction and Service type Contracts</a:t>
            </a:r>
            <a:br>
              <a:rPr lang="en-US" dirty="0">
                <a:solidFill>
                  <a:srgbClr val="002060"/>
                </a:solidFill>
              </a:rPr>
            </a:br>
            <a:endParaRPr lang="en-US" dirty="0">
              <a:solidFill>
                <a:srgbClr val="002060"/>
              </a:solidFill>
            </a:endParaRPr>
          </a:p>
          <a:p>
            <a:pPr marL="227965" indent="-228600" defTabSz="914400"/>
            <a:r>
              <a:rPr lang="en-US" dirty="0">
                <a:solidFill>
                  <a:srgbClr val="002060"/>
                </a:solidFill>
              </a:rPr>
              <a:t>On-Call, Work Order and Job Order Solicitations. (</a:t>
            </a:r>
            <a:r>
              <a:rPr lang="en-US" b="1" dirty="0">
                <a:solidFill>
                  <a:srgbClr val="002060"/>
                </a:solidFill>
              </a:rPr>
              <a:t>See Executive Order 1-7</a:t>
            </a:r>
            <a:r>
              <a:rPr lang="en-US" dirty="0">
                <a:solidFill>
                  <a:srgbClr val="002060"/>
                </a:solidFill>
              </a:rPr>
              <a:t>)</a:t>
            </a:r>
          </a:p>
          <a:p>
            <a:pPr marL="227965" indent="-228600" defTabSz="914400"/>
            <a:r>
              <a:rPr lang="en-US" dirty="0"/>
              <a:t>This includes contingencies, amendments, supplemental terms and/or change orders equal or exceeding the above amounts</a:t>
            </a:r>
          </a:p>
          <a:p>
            <a:r>
              <a:rPr lang="en-US" dirty="0"/>
              <a:t>Subcontracts that </a:t>
            </a:r>
            <a:r>
              <a:rPr lang="en-US" b="1" dirty="0"/>
              <a:t>start below $200,000</a:t>
            </a:r>
            <a:r>
              <a:rPr lang="en-US" dirty="0"/>
              <a:t> but later reach or exceed the threshold—through adjustments or payments—become </a:t>
            </a:r>
            <a:r>
              <a:rPr lang="en-US" b="1" dirty="0"/>
              <a:t>POP‑covered.</a:t>
            </a:r>
          </a:p>
          <a:p>
            <a:r>
              <a:rPr lang="en-US" dirty="0"/>
              <a:t>The Prime contractor is responsible to the City for compliance of covered employees of covered subcontractors.</a:t>
            </a:r>
          </a:p>
          <a:p>
            <a:pPr marL="227965" indent="-228600" defTabSz="914400"/>
            <a:endParaRPr lang="en-US" dirty="0">
              <a:solidFill>
                <a:srgbClr val="002060"/>
              </a:solidFill>
            </a:endParaRPr>
          </a:p>
          <a:p>
            <a:pPr marL="227965" indent="-228600" defTabSz="914400"/>
            <a:endParaRPr lang="en-US" dirty="0">
              <a:solidFill>
                <a:schemeClr val="tx1"/>
              </a:solidFill>
            </a:endParaRPr>
          </a:p>
          <a:p>
            <a:pPr marL="227965" indent="-228600" defTabSz="914400"/>
            <a:endParaRPr lang="en-US" dirty="0">
              <a:solidFill>
                <a:schemeClr val="tx1"/>
              </a:solidFill>
            </a:endParaRPr>
          </a:p>
          <a:p>
            <a:pPr marL="227965" indent="-228600" defTabSz="914400"/>
            <a:endParaRPr lang="en-US" dirty="0">
              <a:solidFill>
                <a:schemeClr val="tx1"/>
              </a:solidFill>
            </a:endParaRPr>
          </a:p>
        </p:txBody>
      </p:sp>
    </p:spTree>
    <p:extLst>
      <p:ext uri="{BB962C8B-B14F-4D97-AF65-F5344CB8AC3E}">
        <p14:creationId xmlns:p14="http://schemas.microsoft.com/office/powerpoint/2010/main" val="377884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818651" y="1314607"/>
            <a:ext cx="8633791" cy="590264"/>
          </a:xfrm>
        </p:spPr>
        <p:txBody>
          <a:bodyPr>
            <a:noAutofit/>
          </a:bodyPr>
          <a:lstStyle/>
          <a:p>
            <a:r>
              <a:rPr lang="en-US" sz="3600">
                <a:solidFill>
                  <a:schemeClr val="bg1"/>
                </a:solidFill>
              </a:rPr>
              <a:t>POP – Program Does Not Apply</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66737" y="2130222"/>
            <a:ext cx="11058525" cy="4055169"/>
          </a:xfrm>
        </p:spPr>
        <p:txBody>
          <a:bodyPr vert="horz" lIns="91440" tIns="45720" rIns="91440" bIns="45720" rtlCol="0" anchor="t">
            <a:normAutofit fontScale="77500" lnSpcReduction="20000"/>
          </a:bodyPr>
          <a:lstStyle/>
          <a:p>
            <a:pPr marL="227965" indent="-227965"/>
            <a:r>
              <a:rPr lang="en-US" sz="2800"/>
              <a:t>Supply / Procurement contracts (</a:t>
            </a:r>
            <a:r>
              <a:rPr lang="en-US" sz="2800" b="1"/>
              <a:t>51% or more rule</a:t>
            </a:r>
            <a:r>
              <a:rPr lang="en-US" sz="2800"/>
              <a:t>)</a:t>
            </a:r>
            <a:br>
              <a:rPr lang="en-US" sz="2800"/>
            </a:br>
            <a:endParaRPr lang="en-US" sz="2800">
              <a:cs typeface="Arial" panose="020B0604020202020204"/>
            </a:endParaRPr>
          </a:p>
          <a:p>
            <a:pPr marL="227965" indent="-227965"/>
            <a:r>
              <a:rPr lang="en-US" sz="2800"/>
              <a:t>Intergovernmental contracts/Interlocal agreements, bulk purchasing</a:t>
            </a:r>
            <a:br>
              <a:rPr lang="en-US" sz="2800"/>
            </a:br>
            <a:endParaRPr lang="en-US" sz="2800">
              <a:cs typeface="Arial" panose="020B0604020202020204"/>
            </a:endParaRPr>
          </a:p>
          <a:p>
            <a:pPr marL="227965" indent="-227965"/>
            <a:r>
              <a:rPr lang="en-US" sz="2800">
                <a:ea typeface="+mn-lt"/>
                <a:cs typeface="+mn-lt"/>
              </a:rPr>
              <a:t>Any contract for which the City of Houston has not expended funds, regardless of funding</a:t>
            </a:r>
            <a:r>
              <a:rPr lang="en-US" sz="2800"/>
              <a:t>.</a:t>
            </a:r>
            <a:endParaRPr lang="en-US" sz="2800">
              <a:cs typeface="Arial"/>
            </a:endParaRPr>
          </a:p>
          <a:p>
            <a:pPr marL="227965" indent="-227965"/>
            <a:endParaRPr lang="en-US" sz="2800">
              <a:cs typeface="Arial"/>
            </a:endParaRPr>
          </a:p>
          <a:p>
            <a:pPr marL="227965" indent="-227965"/>
            <a:r>
              <a:rPr lang="en-US" sz="2800">
                <a:ea typeface="+mn-lt"/>
                <a:cs typeface="+mn-lt"/>
              </a:rPr>
              <a:t>Contracts with an approved POP 4 Exemption from OBO, that was obtained prior to the contract award approval.</a:t>
            </a:r>
          </a:p>
          <a:p>
            <a:pPr marL="227965" indent="-227965"/>
            <a:endParaRPr lang="en-US" sz="2800">
              <a:ea typeface="+mn-lt"/>
              <a:cs typeface="+mn-lt"/>
            </a:endParaRPr>
          </a:p>
          <a:p>
            <a:pPr marL="227965" indent="-227965" algn="just"/>
            <a:r>
              <a:rPr lang="en-US" sz="2800">
                <a:ea typeface="+mn-lt"/>
                <a:cs typeface="+mn-lt"/>
              </a:rPr>
              <a:t>Contractors that utilize self-employed, owner/operator individuals to complete services (e.g., Truck Drivers, Day Laborers, 1099 independent contractors, etc.) are POP exempt. </a:t>
            </a:r>
            <a:endParaRPr lang="en-US" sz="2800">
              <a:cs typeface="Arial"/>
            </a:endParaRPr>
          </a:p>
        </p:txBody>
      </p:sp>
    </p:spTree>
    <p:extLst>
      <p:ext uri="{BB962C8B-B14F-4D97-AF65-F5344CB8AC3E}">
        <p14:creationId xmlns:p14="http://schemas.microsoft.com/office/powerpoint/2010/main" val="4887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88403" y="1506335"/>
            <a:ext cx="10615194" cy="797170"/>
          </a:xfrm>
        </p:spPr>
        <p:txBody>
          <a:bodyPr vert="horz" lIns="91440" tIns="45720" rIns="91440" bIns="45720" rtlCol="0" anchor="t">
            <a:normAutofit/>
          </a:bodyPr>
          <a:lstStyle/>
          <a:p>
            <a:pPr defTabSz="914400"/>
            <a:r>
              <a:rPr lang="en-US" sz="3200" kern="1200">
                <a:solidFill>
                  <a:srgbClr val="002060"/>
                </a:solidFill>
                <a:latin typeface="+mj-lt"/>
                <a:ea typeface="+mj-ea"/>
                <a:cs typeface="+mj-cs"/>
              </a:rPr>
              <a:t>Pay or Play (POP) “Covered” Employees</a:t>
            </a:r>
          </a:p>
        </p:txBody>
      </p:sp>
      <p:cxnSp>
        <p:nvCxnSpPr>
          <p:cNvPr id="1031" name="Straight Connector 103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96503" y="2227327"/>
            <a:ext cx="6372128" cy="3602935"/>
          </a:xfrm>
        </p:spPr>
        <p:txBody>
          <a:bodyPr vert="horz" lIns="91440" tIns="45720" rIns="91440" bIns="45720" rtlCol="0">
            <a:normAutofit/>
          </a:bodyPr>
          <a:lstStyle/>
          <a:p>
            <a:r>
              <a:rPr lang="en-US" sz="1800" dirty="0"/>
              <a:t>All employees of a covered contractor or subcontractor working </a:t>
            </a:r>
            <a:r>
              <a:rPr lang="en-US" sz="1800" b="1" dirty="0"/>
              <a:t>onsite or in the office</a:t>
            </a:r>
            <a:r>
              <a:rPr lang="en-US" sz="1800" dirty="0"/>
              <a:t>, including </a:t>
            </a:r>
            <a:r>
              <a:rPr lang="en-US" sz="1800" b="1" dirty="0"/>
              <a:t>contract labor</a:t>
            </a:r>
            <a:endParaRPr lang="en-US" sz="1800" dirty="0"/>
          </a:p>
          <a:p>
            <a:r>
              <a:rPr lang="en-US" sz="1800" dirty="0"/>
              <a:t>Employees </a:t>
            </a:r>
            <a:r>
              <a:rPr lang="en-US" sz="1800" b="1" dirty="0"/>
              <a:t>18 years of age or older</a:t>
            </a:r>
            <a:endParaRPr lang="en-US" sz="1800" dirty="0"/>
          </a:p>
          <a:p>
            <a:r>
              <a:rPr lang="en-US" sz="1800" dirty="0"/>
              <a:t>Employees working </a:t>
            </a:r>
            <a:r>
              <a:rPr lang="en-US" sz="1800" b="1" dirty="0"/>
              <a:t>30+ hours per week</a:t>
            </a:r>
            <a:r>
              <a:rPr lang="en-US" sz="1800" dirty="0"/>
              <a:t> with </a:t>
            </a:r>
            <a:r>
              <a:rPr lang="en-US" sz="1800" b="1" dirty="0"/>
              <a:t>any time</a:t>
            </a:r>
            <a:r>
              <a:rPr lang="en-US" sz="1800" dirty="0"/>
              <a:t> charged to the covered contract</a:t>
            </a:r>
          </a:p>
          <a:p>
            <a:pPr marL="0" indent="0">
              <a:buNone/>
            </a:pPr>
            <a:r>
              <a:rPr lang="en-US" sz="1800" dirty="0"/>
              <a:t>All active employees (including exempt staff)  working on the City project must be listed in the </a:t>
            </a:r>
            <a:r>
              <a:rPr lang="en-US" sz="1800" b="1" dirty="0"/>
              <a:t>Workforce Employee List</a:t>
            </a:r>
            <a:r>
              <a:rPr lang="en-US" sz="1800" dirty="0"/>
              <a:t>, in </a:t>
            </a:r>
            <a:r>
              <a:rPr lang="en-US" sz="1800" b="1" dirty="0"/>
              <a:t>B2Gnow.</a:t>
            </a:r>
            <a:endParaRPr lang="en-US" sz="1800" dirty="0"/>
          </a:p>
          <a:p>
            <a:pPr indent="-228600" defTabSz="914400"/>
            <a:endParaRPr lang="en-US" sz="1800" dirty="0">
              <a:solidFill>
                <a:srgbClr val="002060"/>
              </a:solidFill>
            </a:endParaRPr>
          </a:p>
        </p:txBody>
      </p:sp>
      <p:pic>
        <p:nvPicPr>
          <p:cNvPr id="1026" name="Picture 2" descr="Field and Office Communication: 9 ...">
            <a:extLst>
              <a:ext uri="{FF2B5EF4-FFF2-40B4-BE49-F238E27FC236}">
                <a16:creationId xmlns:a16="http://schemas.microsoft.com/office/drawing/2014/main" id="{F844D0F0-9BF2-8A74-5CF4-6FF161F479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02781" y="2437944"/>
            <a:ext cx="4491173" cy="25150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5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3D0B40F438B84DA9FE14CED4E636E8" ma:contentTypeVersion="17" ma:contentTypeDescription="Create a new document." ma:contentTypeScope="" ma:versionID="a93ac328d2add096b6f4240e9997ed1d">
  <xsd:schema xmlns:xsd="http://www.w3.org/2001/XMLSchema" xmlns:xs="http://www.w3.org/2001/XMLSchema" xmlns:p="http://schemas.microsoft.com/office/2006/metadata/properties" xmlns:ns2="5bd9d4f8-2a8e-4ab0-a3d5-e3e0e0ee5f46" xmlns:ns3="436a88e5-7107-435c-b097-e44e3d535eeb" xmlns:ns4="86311b0f-eb99-43ab-8a35-6ad278ce8d5b" targetNamespace="http://schemas.microsoft.com/office/2006/metadata/properties" ma:root="true" ma:fieldsID="105f17686a4455562a27a84d3da0e631" ns2:_="" ns3:_="" ns4:_="">
    <xsd:import namespace="5bd9d4f8-2a8e-4ab0-a3d5-e3e0e0ee5f46"/>
    <xsd:import namespace="436a88e5-7107-435c-b097-e44e3d535eeb"/>
    <xsd:import namespace="86311b0f-eb99-43ab-8a35-6ad278ce8d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9d4f8-2a8e-4ab0-a3d5-e3e0e0ee5f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6a88e5-7107-435c-b097-e44e3d535ee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311b0f-eb99-43ab-8a35-6ad278ce8d5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4fa5139-8fd4-425b-802e-940a662e4144}" ma:internalName="TaxCatchAll" ma:showField="CatchAllData" ma:web="86311b0f-eb99-43ab-8a35-6ad278ce8d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6311b0f-eb99-43ab-8a35-6ad278ce8d5b" xsi:nil="true"/>
    <lcf76f155ced4ddcb4097134ff3c332f xmlns="5bd9d4f8-2a8e-4ab0-a3d5-e3e0e0ee5f46">
      <Terms xmlns="http://schemas.microsoft.com/office/infopath/2007/PartnerControls"/>
    </lcf76f155ced4ddcb4097134ff3c332f>
    <SharedWithUsers xmlns="436a88e5-7107-435c-b097-e44e3d535eeb">
      <UserInfo>
        <DisplayName>Joseph, Leslie - HCD</DisplayName>
        <AccountId>780</AccountId>
        <AccountType/>
      </UserInfo>
    </SharedWithUsers>
  </documentManagement>
</p:properties>
</file>

<file path=customXml/itemProps1.xml><?xml version="1.0" encoding="utf-8"?>
<ds:datastoreItem xmlns:ds="http://schemas.openxmlformats.org/officeDocument/2006/customXml" ds:itemID="{09694393-5D63-4720-8CD3-54EEDC62BE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d9d4f8-2a8e-4ab0-a3d5-e3e0e0ee5f46"/>
    <ds:schemaRef ds:uri="436a88e5-7107-435c-b097-e44e3d535eeb"/>
    <ds:schemaRef ds:uri="86311b0f-eb99-43ab-8a35-6ad278ce8d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70B504-67E9-44ED-A8DD-203F85BC4E89}">
  <ds:schemaRefs>
    <ds:schemaRef ds:uri="http://schemas.microsoft.com/sharepoint/v3/contenttype/forms"/>
  </ds:schemaRefs>
</ds:datastoreItem>
</file>

<file path=customXml/itemProps3.xml><?xml version="1.0" encoding="utf-8"?>
<ds:datastoreItem xmlns:ds="http://schemas.openxmlformats.org/officeDocument/2006/customXml" ds:itemID="{C1BDDBAF-BF89-432D-8F9F-FB1D793504B3}">
  <ds:schemaRefs>
    <ds:schemaRef ds:uri="http://purl.org/dc/dcmitype/"/>
    <ds:schemaRef ds:uri="http://purl.org/dc/elements/1.1/"/>
    <ds:schemaRef ds:uri="http://schemas.microsoft.com/office/2006/documentManagement/types"/>
    <ds:schemaRef ds:uri="http://www.w3.org/XML/1998/namespace"/>
    <ds:schemaRef ds:uri="cff70267-8640-46e6-a663-87c68ca84757"/>
    <ds:schemaRef ds:uri="http://schemas.microsoft.com/office/infopath/2007/PartnerControls"/>
    <ds:schemaRef ds:uri="http://schemas.openxmlformats.org/package/2006/metadata/core-properties"/>
    <ds:schemaRef ds:uri="330978db-9002-42a3-b053-398f32afd2c2"/>
    <ds:schemaRef ds:uri="http://schemas.microsoft.com/office/2006/metadata/properties"/>
    <ds:schemaRef ds:uri="http://purl.org/dc/terms/"/>
    <ds:schemaRef ds:uri="86311b0f-eb99-43ab-8a35-6ad278ce8d5b"/>
    <ds:schemaRef ds:uri="5bd9d4f8-2a8e-4ab0-a3d5-e3e0e0ee5f46"/>
    <ds:schemaRef ds:uri="436a88e5-7107-435c-b097-e44e3d535eeb"/>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3586</TotalTime>
  <Words>2931</Words>
  <Application>Microsoft Macintosh PowerPoint</Application>
  <PresentationFormat>Widescreen</PresentationFormat>
  <Paragraphs>343</Paragraphs>
  <Slides>62</Slides>
  <Notes>55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72 Black</vt:lpstr>
      <vt:lpstr>Arial</vt:lpstr>
      <vt:lpstr>Calibri</vt:lpstr>
      <vt:lpstr>Montserrat Black</vt:lpstr>
      <vt:lpstr>Segoe UI</vt:lpstr>
      <vt:lpstr>2_Office Theme</vt:lpstr>
      <vt:lpstr>PowerPoint Presentation</vt:lpstr>
      <vt:lpstr>Division Contact Information</vt:lpstr>
      <vt:lpstr>Pre-Award and POP Team</vt:lpstr>
      <vt:lpstr>Discussion Topics </vt:lpstr>
      <vt:lpstr>Pay or Play Program Overview</vt:lpstr>
      <vt:lpstr>PowerPoint Presentation</vt:lpstr>
      <vt:lpstr>Contracts applicable to Pay or Play (POP) requirements: </vt:lpstr>
      <vt:lpstr>POP – Program Does Not Apply</vt:lpstr>
      <vt:lpstr>Pay or Play (POP) “Covered” Employees</vt:lpstr>
      <vt:lpstr>  Pay or Play (POP)  Required Documentation </vt:lpstr>
      <vt:lpstr>POP 2 Form (Required by Prime and Sub)</vt:lpstr>
      <vt:lpstr>PowerPoint Presentation</vt:lpstr>
      <vt:lpstr>PAY -  Pay or Play (POP) Program Requirements</vt:lpstr>
      <vt:lpstr>PAY Requirements Explained - for POP Program </vt:lpstr>
      <vt:lpstr>How to Submit PAY: Total and Work Hours</vt:lpstr>
      <vt:lpstr>PLAY – Healthcare Requirements for POP Program </vt:lpstr>
      <vt:lpstr>PLAY - Quarterly Workforce Submissions Deadline  </vt:lpstr>
      <vt:lpstr>Quarterly Workforce Audits for PLAY Contractors</vt:lpstr>
      <vt:lpstr>How to Submit PLAY: Quarterly Submission</vt:lpstr>
      <vt:lpstr>POP  7 Quarterly Play Option Report </vt:lpstr>
      <vt:lpstr>POP 8 Form - Employee Waiver Request</vt:lpstr>
      <vt:lpstr>POP 8 Employee Waiver Request</vt:lpstr>
      <vt:lpstr>POP 9 Form - Self- Insured Contractor Request  </vt:lpstr>
      <vt:lpstr>PowerPoint Presentation</vt:lpstr>
      <vt:lpstr>B2Gnow - Pay or Play (POP) Management System</vt:lpstr>
      <vt:lpstr>B2Gnow Overview  </vt:lpstr>
      <vt:lpstr>Step 1: Select POP Contract </vt:lpstr>
      <vt:lpstr>Step 2 : Select POP Contract</vt:lpstr>
      <vt:lpstr>Step 3: B2Gnow - Add Employees</vt:lpstr>
      <vt:lpstr>Step 3.1 : B2Gnow - Add Employees Cont.</vt:lpstr>
      <vt:lpstr>Step 3.2: B2Gnow - “EDIT EMPLOYEE” page</vt:lpstr>
      <vt:lpstr>Step 4: Assign Employee to Contract</vt:lpstr>
      <vt:lpstr>Step 4.1: - Assign Employees/Add Craft</vt:lpstr>
      <vt:lpstr>PowerPoint Presentation</vt:lpstr>
      <vt:lpstr> Step 1: Select the Workforce Audits List Tab</vt:lpstr>
      <vt:lpstr>Step 2: PAY Workforce Audits Submissions</vt:lpstr>
      <vt:lpstr>Step 3: Fill In PAY Workforce Audit</vt:lpstr>
      <vt:lpstr>Step 4: Add Total and Work Hours</vt:lpstr>
      <vt:lpstr>Step 5: Edit, Save, or Certify Audit</vt:lpstr>
      <vt:lpstr>Step 6: Certify, Review Certification </vt:lpstr>
      <vt:lpstr>PowerPoint Presentation</vt:lpstr>
      <vt:lpstr>Step 1: Select  Workforce Employee List </vt:lpstr>
      <vt:lpstr>Step 2:   Select PLAY Employees ONLY &amp;  Choose File Tab</vt:lpstr>
      <vt:lpstr>Step 3:  Select PLAY Documents for Quarterly Submission</vt:lpstr>
      <vt:lpstr>Step 4: Upload &amp; Submit PLAY  Quarterly Documents</vt:lpstr>
      <vt:lpstr>Step 5: PLAY Quarterly Submission Save &amp; Update Records </vt:lpstr>
      <vt:lpstr>Step 6:  Exit  PLAY Quarterly Submission Page </vt:lpstr>
      <vt:lpstr>Step 7:  PLAY Quarterly Submission Confirmation</vt:lpstr>
      <vt:lpstr> Step 8: PLAY Quarterly Submitted</vt:lpstr>
      <vt:lpstr> POP Monthly Compliance Status (CSR) Report: </vt:lpstr>
      <vt:lpstr>PowerPoint Presentation</vt:lpstr>
      <vt:lpstr>Final POP Compliance Review</vt:lpstr>
      <vt:lpstr>PowerPoint Presentation</vt:lpstr>
      <vt:lpstr>FAQ</vt:lpstr>
      <vt:lpstr>FAQ</vt:lpstr>
      <vt:lpstr>FAQ</vt:lpstr>
      <vt:lpstr>FAQ</vt:lpstr>
      <vt:lpstr>FAQ</vt:lpstr>
      <vt:lpstr>PowerPoint Presentation</vt:lpstr>
      <vt:lpstr>If you would like to request a copy of the POP Frequently Asked Questions, please send an email to your POP Liaison. </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Johnson, Matthew - HCD</cp:lastModifiedBy>
  <cp:revision>5</cp:revision>
  <cp:lastPrinted>2023-04-18T21:51:33Z</cp:lastPrinted>
  <dcterms:created xsi:type="dcterms:W3CDTF">2022-01-17T22:33:15Z</dcterms:created>
  <dcterms:modified xsi:type="dcterms:W3CDTF">2026-01-30T20:07:32Z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0x010100043D0B40F438B84DA9FE14CED4E636E8</vt:lpwstr>
  </property>
  <property fmtid="{D5CDD505-2E9C-101B-9397-08002B2CF9AE}" pid="3" name="MediaServiceImageTags">
    <vt:lpwstr/>
  </property>
</Properties>
</file>