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13.xml" ContentType="application/vnd.openxmlformats-officedocument.presentationml.notesSlide+xml"/>
  <Override PartName="/ppt/ink/ink4.xml" ContentType="application/inkml+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3" r:id="rId4"/>
  </p:sldMasterIdLst>
  <p:notesMasterIdLst>
    <p:notesMasterId r:id="rId71"/>
  </p:notesMasterIdLst>
  <p:sldIdLst>
    <p:sldId id="256" r:id="rId5"/>
    <p:sldId id="997" r:id="rId6"/>
    <p:sldId id="630" r:id="rId7"/>
    <p:sldId id="808" r:id="rId8"/>
    <p:sldId id="261" r:id="rId9"/>
    <p:sldId id="811" r:id="rId10"/>
    <p:sldId id="947" r:id="rId11"/>
    <p:sldId id="854" r:id="rId12"/>
    <p:sldId id="812" r:id="rId13"/>
    <p:sldId id="1012" r:id="rId14"/>
    <p:sldId id="976" r:id="rId15"/>
    <p:sldId id="1011" r:id="rId16"/>
    <p:sldId id="1013" r:id="rId17"/>
    <p:sldId id="1014" r:id="rId18"/>
    <p:sldId id="953" r:id="rId19"/>
    <p:sldId id="855" r:id="rId20"/>
    <p:sldId id="972" r:id="rId21"/>
    <p:sldId id="975" r:id="rId22"/>
    <p:sldId id="981" r:id="rId23"/>
    <p:sldId id="995" r:id="rId24"/>
    <p:sldId id="971" r:id="rId25"/>
    <p:sldId id="982" r:id="rId26"/>
    <p:sldId id="980" r:id="rId27"/>
    <p:sldId id="856" r:id="rId28"/>
    <p:sldId id="969" r:id="rId29"/>
    <p:sldId id="994" r:id="rId30"/>
    <p:sldId id="954" r:id="rId31"/>
    <p:sldId id="859" r:id="rId32"/>
    <p:sldId id="858" r:id="rId33"/>
    <p:sldId id="860" r:id="rId34"/>
    <p:sldId id="861" r:id="rId35"/>
    <p:sldId id="862" r:id="rId36"/>
    <p:sldId id="863" r:id="rId37"/>
    <p:sldId id="883" r:id="rId38"/>
    <p:sldId id="884" r:id="rId39"/>
    <p:sldId id="864" r:id="rId40"/>
    <p:sldId id="990" r:id="rId41"/>
    <p:sldId id="865" r:id="rId42"/>
    <p:sldId id="885" r:id="rId43"/>
    <p:sldId id="866" r:id="rId44"/>
    <p:sldId id="867" r:id="rId45"/>
    <p:sldId id="886" r:id="rId46"/>
    <p:sldId id="999" r:id="rId47"/>
    <p:sldId id="1015" r:id="rId48"/>
    <p:sldId id="993" r:id="rId49"/>
    <p:sldId id="1009" r:id="rId50"/>
    <p:sldId id="983" r:id="rId51"/>
    <p:sldId id="984" r:id="rId52"/>
    <p:sldId id="985" r:id="rId53"/>
    <p:sldId id="986" r:id="rId54"/>
    <p:sldId id="987" r:id="rId55"/>
    <p:sldId id="989" r:id="rId56"/>
    <p:sldId id="988" r:id="rId57"/>
    <p:sldId id="998" r:id="rId58"/>
    <p:sldId id="962" r:id="rId59"/>
    <p:sldId id="813" r:id="rId60"/>
    <p:sldId id="961" r:id="rId61"/>
    <p:sldId id="868" r:id="rId62"/>
    <p:sldId id="965" r:id="rId63"/>
    <p:sldId id="966" r:id="rId64"/>
    <p:sldId id="967" r:id="rId65"/>
    <p:sldId id="968" r:id="rId66"/>
    <p:sldId id="963" r:id="rId67"/>
    <p:sldId id="973" r:id="rId68"/>
    <p:sldId id="902" r:id="rId69"/>
    <p:sldId id="996" r:id="rId7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C0CC04E-DD05-4C05-B1B8-575B290974AB}">
          <p14:sldIdLst>
            <p14:sldId id="256"/>
            <p14:sldId id="997"/>
            <p14:sldId id="630"/>
            <p14:sldId id="808"/>
            <p14:sldId id="261"/>
            <p14:sldId id="811"/>
            <p14:sldId id="947"/>
            <p14:sldId id="854"/>
            <p14:sldId id="812"/>
            <p14:sldId id="1012"/>
            <p14:sldId id="976"/>
            <p14:sldId id="1011"/>
            <p14:sldId id="1013"/>
            <p14:sldId id="1014"/>
            <p14:sldId id="953"/>
            <p14:sldId id="855"/>
            <p14:sldId id="972"/>
            <p14:sldId id="975"/>
            <p14:sldId id="981"/>
            <p14:sldId id="995"/>
            <p14:sldId id="971"/>
            <p14:sldId id="982"/>
            <p14:sldId id="980"/>
            <p14:sldId id="856"/>
            <p14:sldId id="969"/>
            <p14:sldId id="994"/>
            <p14:sldId id="954"/>
            <p14:sldId id="859"/>
            <p14:sldId id="858"/>
            <p14:sldId id="860"/>
            <p14:sldId id="861"/>
            <p14:sldId id="862"/>
            <p14:sldId id="863"/>
            <p14:sldId id="883"/>
            <p14:sldId id="884"/>
            <p14:sldId id="864"/>
            <p14:sldId id="990"/>
            <p14:sldId id="865"/>
            <p14:sldId id="885"/>
            <p14:sldId id="866"/>
            <p14:sldId id="867"/>
            <p14:sldId id="886"/>
            <p14:sldId id="999"/>
            <p14:sldId id="1015"/>
            <p14:sldId id="993"/>
            <p14:sldId id="1009"/>
            <p14:sldId id="983"/>
            <p14:sldId id="984"/>
            <p14:sldId id="985"/>
            <p14:sldId id="986"/>
            <p14:sldId id="987"/>
            <p14:sldId id="989"/>
            <p14:sldId id="988"/>
            <p14:sldId id="998"/>
            <p14:sldId id="962"/>
            <p14:sldId id="813"/>
            <p14:sldId id="961"/>
            <p14:sldId id="868"/>
            <p14:sldId id="965"/>
            <p14:sldId id="966"/>
            <p14:sldId id="967"/>
            <p14:sldId id="968"/>
            <p14:sldId id="963"/>
            <p14:sldId id="973"/>
            <p14:sldId id="902"/>
            <p14:sldId id="996"/>
          </p14:sldIdLst>
        </p14:section>
        <p14:section name="Untitled Section" id="{1CFE8FAA-DFC8-475C-97C5-695A489B7BE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6BE11CD-DC63-E795-0F94-7BC9A1259112}" name="Burton, LaQuinta - HCD" initials="BH" userId="S::laquinta.burton@houstontx.gov::b3ec775e-58c9-4ca1-88a2-63fb41126d3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EEE165-6ADF-407E-8F87-45A6E21DE4AB}" v="15" dt="2026-07-22T16:02:54.198"/>
  </p1510:revLst>
</p1510:revInfo>
</file>

<file path=ppt/tableStyles.xml><?xml version="1.0" encoding="utf-8"?>
<a:tblStyleLst xmlns:a="http://schemas.openxmlformats.org/drawingml/2006/main" def="{793D81CF-94F2-401A-BA57-92F5A7B2D0C5}">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8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2T15:14:48.67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2T15:15:42.40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1 154,'1323'0,"-1307"-1,0-1,0-1,0 0,0-1,22-9,-21 7,0 1,0 0,1 1,21-2,369 4,-200 5,-36-1,186-5,-254-9,19-2,-88 12,0-3,54-13,-56 10,-1 2,1 1,41-2,1162 9,-966-15,-6-1,1358 15,-1594-1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2T15:16:46.70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28,'70'2,"89"15,-71-9,158-7,-106-4,1216 3,-1337-1,-1-1,1-1,0-1,-1-1,18-6,-17 4,0 2,1 0,0 1,27-1,410 6,-435-1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2T15:16:11.26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7010 12 0,'-7010'0'0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6243C53-A465-EF4B-A0FF-60D833E9238A}" type="datetimeFigureOut">
              <a:rPr lang="en-US" smtClean="0"/>
              <a:t>7/22/26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389BF64-155B-134B-BBA2-DBD57FA605BB}" type="slidenum">
              <a:rPr lang="en-US" smtClean="0"/>
              <a:t>‹#›</a:t>
            </a:fld>
            <a:endParaRPr lang="en-US"/>
          </a:p>
        </p:txBody>
      </p:sp>
    </p:spTree>
    <p:extLst>
      <p:ext uri="{BB962C8B-B14F-4D97-AF65-F5344CB8AC3E}">
        <p14:creationId xmlns:p14="http://schemas.microsoft.com/office/powerpoint/2010/main" val="1781600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a:t>
            </a:fld>
            <a:endParaRPr lang="en-US"/>
          </a:p>
        </p:txBody>
      </p:sp>
    </p:spTree>
    <p:extLst>
      <p:ext uri="{BB962C8B-B14F-4D97-AF65-F5344CB8AC3E}">
        <p14:creationId xmlns:p14="http://schemas.microsoft.com/office/powerpoint/2010/main" val="105411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11</a:t>
            </a:fld>
            <a:endParaRPr lang="en-US"/>
          </a:p>
        </p:txBody>
      </p:sp>
    </p:spTree>
    <p:extLst>
      <p:ext uri="{BB962C8B-B14F-4D97-AF65-F5344CB8AC3E}">
        <p14:creationId xmlns:p14="http://schemas.microsoft.com/office/powerpoint/2010/main" val="3058740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261B4-DFAB-DFD2-1FC8-142E93EBD3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E6FECE-91D4-CD57-8D10-F6659D8FE965}"/>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687F9727-11D4-C131-DD13-7353F2CD414A}"/>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09B87F74-A75C-64D5-2EAE-2C5DA53C74E0}"/>
              </a:ext>
            </a:extLst>
          </p:cNvPr>
          <p:cNvSpPr>
            <a:spLocks noGrp="1"/>
          </p:cNvSpPr>
          <p:nvPr>
            <p:ph type="sldNum" sz="quarter" idx="5"/>
          </p:nvPr>
        </p:nvSpPr>
        <p:spPr/>
        <p:txBody>
          <a:bodyPr/>
          <a:lstStyle/>
          <a:p>
            <a:fld id="{7389BF64-155B-134B-BBA2-DBD57FA605BB}" type="slidenum">
              <a:rPr lang="en-US" smtClean="0"/>
              <a:t>12</a:t>
            </a:fld>
            <a:endParaRPr lang="en-US"/>
          </a:p>
        </p:txBody>
      </p:sp>
    </p:spTree>
    <p:extLst>
      <p:ext uri="{BB962C8B-B14F-4D97-AF65-F5344CB8AC3E}">
        <p14:creationId xmlns:p14="http://schemas.microsoft.com/office/powerpoint/2010/main" val="804294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3B6BD-4B6A-53E1-579C-AF6C115196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70CA37-427A-9523-AA4C-AC2CF15F9B19}"/>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D603EDB1-310B-3451-E6A7-73F11DF91AAE}"/>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9A3D770C-74B9-52C9-BCD0-189125A44D48}"/>
              </a:ext>
            </a:extLst>
          </p:cNvPr>
          <p:cNvSpPr>
            <a:spLocks noGrp="1"/>
          </p:cNvSpPr>
          <p:nvPr>
            <p:ph type="sldNum" sz="quarter" idx="5"/>
          </p:nvPr>
        </p:nvSpPr>
        <p:spPr/>
        <p:txBody>
          <a:bodyPr/>
          <a:lstStyle/>
          <a:p>
            <a:fld id="{7389BF64-155B-134B-BBA2-DBD57FA605BB}" type="slidenum">
              <a:rPr lang="en-US" smtClean="0"/>
              <a:t>13</a:t>
            </a:fld>
            <a:endParaRPr lang="en-US"/>
          </a:p>
        </p:txBody>
      </p:sp>
    </p:spTree>
    <p:extLst>
      <p:ext uri="{BB962C8B-B14F-4D97-AF65-F5344CB8AC3E}">
        <p14:creationId xmlns:p14="http://schemas.microsoft.com/office/powerpoint/2010/main" val="793434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57B95-EA42-ECC7-CC52-CD6F631728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FC0CB3-85B5-F089-1B78-8BC6B4A7D49E}"/>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D0ED5FA2-DBA4-28B0-BEC1-2893B0312C35}"/>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133D8414-DDA9-BBDD-38B3-F52F9F00D722}"/>
              </a:ext>
            </a:extLst>
          </p:cNvPr>
          <p:cNvSpPr>
            <a:spLocks noGrp="1"/>
          </p:cNvSpPr>
          <p:nvPr>
            <p:ph type="sldNum" sz="quarter" idx="5"/>
          </p:nvPr>
        </p:nvSpPr>
        <p:spPr/>
        <p:txBody>
          <a:bodyPr/>
          <a:lstStyle/>
          <a:p>
            <a:fld id="{7389BF64-155B-134B-BBA2-DBD57FA605BB}" type="slidenum">
              <a:rPr lang="en-US" smtClean="0"/>
              <a:t>14</a:t>
            </a:fld>
            <a:endParaRPr lang="en-US"/>
          </a:p>
        </p:txBody>
      </p:sp>
    </p:spTree>
    <p:extLst>
      <p:ext uri="{BB962C8B-B14F-4D97-AF65-F5344CB8AC3E}">
        <p14:creationId xmlns:p14="http://schemas.microsoft.com/office/powerpoint/2010/main" val="15132449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15</a:t>
            </a:fld>
            <a:endParaRPr lang="en-US"/>
          </a:p>
        </p:txBody>
      </p:sp>
    </p:spTree>
    <p:extLst>
      <p:ext uri="{BB962C8B-B14F-4D97-AF65-F5344CB8AC3E}">
        <p14:creationId xmlns:p14="http://schemas.microsoft.com/office/powerpoint/2010/main" val="36192414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cs typeface="Calibri"/>
              </a:rPr>
              <a:t>    </a:t>
            </a:r>
            <a:endParaRPr lang="en-US"/>
          </a:p>
        </p:txBody>
      </p:sp>
      <p:sp>
        <p:nvSpPr>
          <p:cNvPr id="4" name="Slide Number Placeholder 3"/>
          <p:cNvSpPr>
            <a:spLocks noGrp="1"/>
          </p:cNvSpPr>
          <p:nvPr>
            <p:ph type="sldNum" sz="quarter" idx="5"/>
          </p:nvPr>
        </p:nvSpPr>
        <p:spPr/>
        <p:txBody>
          <a:bodyPr/>
          <a:lstStyle/>
          <a:p>
            <a:fld id="{7389BF64-155B-134B-BBA2-DBD57FA605BB}" type="slidenum">
              <a:rPr lang="en-US" smtClean="0"/>
              <a:t>16</a:t>
            </a:fld>
            <a:endParaRPr lang="en-US"/>
          </a:p>
        </p:txBody>
      </p:sp>
    </p:spTree>
    <p:extLst>
      <p:ext uri="{BB962C8B-B14F-4D97-AF65-F5344CB8AC3E}">
        <p14:creationId xmlns:p14="http://schemas.microsoft.com/office/powerpoint/2010/main" val="32796139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7389BF64-155B-134B-BBA2-DBD57FA605BB}" type="slidenum">
              <a:rPr lang="en-US" smtClean="0"/>
              <a:t>17</a:t>
            </a:fld>
            <a:endParaRPr lang="en-US"/>
          </a:p>
        </p:txBody>
      </p:sp>
    </p:spTree>
    <p:extLst>
      <p:ext uri="{BB962C8B-B14F-4D97-AF65-F5344CB8AC3E}">
        <p14:creationId xmlns:p14="http://schemas.microsoft.com/office/powerpoint/2010/main" val="2286001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18</a:t>
            </a:fld>
            <a:endParaRPr lang="en-US"/>
          </a:p>
        </p:txBody>
      </p:sp>
    </p:spTree>
    <p:extLst>
      <p:ext uri="{BB962C8B-B14F-4D97-AF65-F5344CB8AC3E}">
        <p14:creationId xmlns:p14="http://schemas.microsoft.com/office/powerpoint/2010/main" val="6606016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7389BF64-155B-134B-BBA2-DBD57FA605BB}" type="slidenum">
              <a:rPr lang="en-US" smtClean="0"/>
              <a:t>19</a:t>
            </a:fld>
            <a:endParaRPr lang="en-US"/>
          </a:p>
        </p:txBody>
      </p:sp>
    </p:spTree>
    <p:extLst>
      <p:ext uri="{BB962C8B-B14F-4D97-AF65-F5344CB8AC3E}">
        <p14:creationId xmlns:p14="http://schemas.microsoft.com/office/powerpoint/2010/main" val="27292292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ctr">
              <a:lnSpc>
                <a:spcPct val="90000"/>
              </a:lnSpc>
              <a:spcBef>
                <a:spcPts val="1000"/>
              </a:spcBef>
            </a:pPr>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20</a:t>
            </a:fld>
            <a:endParaRPr lang="en-US"/>
          </a:p>
        </p:txBody>
      </p:sp>
    </p:spTree>
    <p:extLst>
      <p:ext uri="{BB962C8B-B14F-4D97-AF65-F5344CB8AC3E}">
        <p14:creationId xmlns:p14="http://schemas.microsoft.com/office/powerpoint/2010/main" val="3704503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just"/>
            <a:endParaRPr lang="en-US" dirty="0"/>
          </a:p>
          <a:p>
            <a:pPr algn="just"/>
            <a:endParaRPr lang="en-US" dirty="0"/>
          </a:p>
          <a:p>
            <a:pPr algn="just"/>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a:t>
            </a:fld>
            <a:endParaRPr lang="en-US"/>
          </a:p>
        </p:txBody>
      </p:sp>
    </p:spTree>
    <p:extLst>
      <p:ext uri="{BB962C8B-B14F-4D97-AF65-F5344CB8AC3E}">
        <p14:creationId xmlns:p14="http://schemas.microsoft.com/office/powerpoint/2010/main" val="24695310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7389BF64-155B-134B-BBA2-DBD57FA605BB}" type="slidenum">
              <a:rPr lang="en-US" smtClean="0"/>
              <a:t>21</a:t>
            </a:fld>
            <a:endParaRPr lang="en-US"/>
          </a:p>
        </p:txBody>
      </p:sp>
    </p:spTree>
    <p:extLst>
      <p:ext uri="{BB962C8B-B14F-4D97-AF65-F5344CB8AC3E}">
        <p14:creationId xmlns:p14="http://schemas.microsoft.com/office/powerpoint/2010/main" val="4532467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22</a:t>
            </a:fld>
            <a:endParaRPr lang="en-US"/>
          </a:p>
        </p:txBody>
      </p:sp>
    </p:spTree>
    <p:extLst>
      <p:ext uri="{BB962C8B-B14F-4D97-AF65-F5344CB8AC3E}">
        <p14:creationId xmlns:p14="http://schemas.microsoft.com/office/powerpoint/2010/main" val="2377552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23</a:t>
            </a:fld>
            <a:endParaRPr lang="en-US"/>
          </a:p>
        </p:txBody>
      </p:sp>
    </p:spTree>
    <p:extLst>
      <p:ext uri="{BB962C8B-B14F-4D97-AF65-F5344CB8AC3E}">
        <p14:creationId xmlns:p14="http://schemas.microsoft.com/office/powerpoint/2010/main" val="15818181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just"/>
            <a:r>
              <a:rPr lang="en-US"/>
              <a:t> </a:t>
            </a:r>
          </a:p>
          <a:p>
            <a:pPr marL="0"/>
            <a:endParaRPr lang="en-US">
              <a:cs typeface="Calibri" panose="020F0502020204030204"/>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24</a:t>
            </a:fld>
            <a:endParaRPr lang="en-US"/>
          </a:p>
        </p:txBody>
      </p:sp>
    </p:spTree>
    <p:extLst>
      <p:ext uri="{BB962C8B-B14F-4D97-AF65-F5344CB8AC3E}">
        <p14:creationId xmlns:p14="http://schemas.microsoft.com/office/powerpoint/2010/main" val="17874108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just"/>
            <a:endParaRPr lang="en-US">
              <a:cs typeface="Calibri"/>
            </a:endParaRPr>
          </a:p>
          <a:p>
            <a:pPr algn="just"/>
            <a:endParaRPr lang="en-US">
              <a:cs typeface="Calibri"/>
            </a:endParaRPr>
          </a:p>
          <a:p>
            <a:pPr algn="just"/>
            <a:endParaRPr lang="en-US">
              <a:cs typeface="Calibri"/>
            </a:endParaRPr>
          </a:p>
          <a:p>
            <a:pPr algn="just"/>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25</a:t>
            </a:fld>
            <a:endParaRPr lang="en-US"/>
          </a:p>
        </p:txBody>
      </p:sp>
    </p:spTree>
    <p:extLst>
      <p:ext uri="{BB962C8B-B14F-4D97-AF65-F5344CB8AC3E}">
        <p14:creationId xmlns:p14="http://schemas.microsoft.com/office/powerpoint/2010/main" val="22213740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26</a:t>
            </a:fld>
            <a:endParaRPr lang="en-US"/>
          </a:p>
        </p:txBody>
      </p:sp>
    </p:spTree>
    <p:extLst>
      <p:ext uri="{BB962C8B-B14F-4D97-AF65-F5344CB8AC3E}">
        <p14:creationId xmlns:p14="http://schemas.microsoft.com/office/powerpoint/2010/main" val="3489535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27</a:t>
            </a:fld>
            <a:endParaRPr lang="en-US"/>
          </a:p>
        </p:txBody>
      </p:sp>
    </p:spTree>
    <p:extLst>
      <p:ext uri="{BB962C8B-B14F-4D97-AF65-F5344CB8AC3E}">
        <p14:creationId xmlns:p14="http://schemas.microsoft.com/office/powerpoint/2010/main" val="13467374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7389BF64-155B-134B-BBA2-DBD57FA605BB}" type="slidenum">
              <a:rPr lang="en-US" smtClean="0"/>
              <a:t>28</a:t>
            </a:fld>
            <a:endParaRPr lang="en-US"/>
          </a:p>
        </p:txBody>
      </p:sp>
    </p:spTree>
    <p:extLst>
      <p:ext uri="{BB962C8B-B14F-4D97-AF65-F5344CB8AC3E}">
        <p14:creationId xmlns:p14="http://schemas.microsoft.com/office/powerpoint/2010/main" val="12744136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7389BF64-155B-134B-BBA2-DBD57FA605BB}" type="slidenum">
              <a:rPr lang="en-US" smtClean="0"/>
              <a:t>29</a:t>
            </a:fld>
            <a:endParaRPr lang="en-US"/>
          </a:p>
        </p:txBody>
      </p:sp>
    </p:spTree>
    <p:extLst>
      <p:ext uri="{BB962C8B-B14F-4D97-AF65-F5344CB8AC3E}">
        <p14:creationId xmlns:p14="http://schemas.microsoft.com/office/powerpoint/2010/main" val="584695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30</a:t>
            </a:fld>
            <a:endParaRPr lang="en-US"/>
          </a:p>
        </p:txBody>
      </p:sp>
    </p:spTree>
    <p:extLst>
      <p:ext uri="{BB962C8B-B14F-4D97-AF65-F5344CB8AC3E}">
        <p14:creationId xmlns:p14="http://schemas.microsoft.com/office/powerpoint/2010/main" val="3361572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a:t>
            </a:fld>
            <a:endParaRPr lang="en-US"/>
          </a:p>
        </p:txBody>
      </p:sp>
    </p:spTree>
    <p:extLst>
      <p:ext uri="{BB962C8B-B14F-4D97-AF65-F5344CB8AC3E}">
        <p14:creationId xmlns:p14="http://schemas.microsoft.com/office/powerpoint/2010/main" val="6803086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31</a:t>
            </a:fld>
            <a:endParaRPr lang="en-US"/>
          </a:p>
        </p:txBody>
      </p:sp>
    </p:spTree>
    <p:extLst>
      <p:ext uri="{BB962C8B-B14F-4D97-AF65-F5344CB8AC3E}">
        <p14:creationId xmlns:p14="http://schemas.microsoft.com/office/powerpoint/2010/main" val="9583238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a:t>
            </a:r>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32</a:t>
            </a:fld>
            <a:endParaRPr lang="en-US"/>
          </a:p>
        </p:txBody>
      </p:sp>
    </p:spTree>
    <p:extLst>
      <p:ext uri="{BB962C8B-B14F-4D97-AF65-F5344CB8AC3E}">
        <p14:creationId xmlns:p14="http://schemas.microsoft.com/office/powerpoint/2010/main" val="41689735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33</a:t>
            </a:fld>
            <a:endParaRPr lang="en-US"/>
          </a:p>
        </p:txBody>
      </p:sp>
    </p:spTree>
    <p:extLst>
      <p:ext uri="{BB962C8B-B14F-4D97-AF65-F5344CB8AC3E}">
        <p14:creationId xmlns:p14="http://schemas.microsoft.com/office/powerpoint/2010/main" val="37099992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34</a:t>
            </a:fld>
            <a:endParaRPr lang="en-US"/>
          </a:p>
        </p:txBody>
      </p:sp>
    </p:spTree>
    <p:extLst>
      <p:ext uri="{BB962C8B-B14F-4D97-AF65-F5344CB8AC3E}">
        <p14:creationId xmlns:p14="http://schemas.microsoft.com/office/powerpoint/2010/main" val="539604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35</a:t>
            </a:fld>
            <a:endParaRPr lang="en-US"/>
          </a:p>
        </p:txBody>
      </p:sp>
    </p:spTree>
    <p:extLst>
      <p:ext uri="{BB962C8B-B14F-4D97-AF65-F5344CB8AC3E}">
        <p14:creationId xmlns:p14="http://schemas.microsoft.com/office/powerpoint/2010/main" val="4114309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36</a:t>
            </a:fld>
            <a:endParaRPr lang="en-US"/>
          </a:p>
        </p:txBody>
      </p:sp>
    </p:spTree>
    <p:extLst>
      <p:ext uri="{BB962C8B-B14F-4D97-AF65-F5344CB8AC3E}">
        <p14:creationId xmlns:p14="http://schemas.microsoft.com/office/powerpoint/2010/main" val="33568633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38</a:t>
            </a:fld>
            <a:endParaRPr lang="en-US"/>
          </a:p>
        </p:txBody>
      </p:sp>
    </p:spTree>
    <p:extLst>
      <p:ext uri="{BB962C8B-B14F-4D97-AF65-F5344CB8AC3E}">
        <p14:creationId xmlns:p14="http://schemas.microsoft.com/office/powerpoint/2010/main" val="25612523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39</a:t>
            </a:fld>
            <a:endParaRPr lang="en-US"/>
          </a:p>
        </p:txBody>
      </p:sp>
    </p:spTree>
    <p:extLst>
      <p:ext uri="{BB962C8B-B14F-4D97-AF65-F5344CB8AC3E}">
        <p14:creationId xmlns:p14="http://schemas.microsoft.com/office/powerpoint/2010/main" val="39290447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40</a:t>
            </a:fld>
            <a:endParaRPr lang="en-US"/>
          </a:p>
        </p:txBody>
      </p:sp>
    </p:spTree>
    <p:extLst>
      <p:ext uri="{BB962C8B-B14F-4D97-AF65-F5344CB8AC3E}">
        <p14:creationId xmlns:p14="http://schemas.microsoft.com/office/powerpoint/2010/main" val="22114155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41</a:t>
            </a:fld>
            <a:endParaRPr lang="en-US"/>
          </a:p>
        </p:txBody>
      </p:sp>
    </p:spTree>
    <p:extLst>
      <p:ext uri="{BB962C8B-B14F-4D97-AF65-F5344CB8AC3E}">
        <p14:creationId xmlns:p14="http://schemas.microsoft.com/office/powerpoint/2010/main" val="1289171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just"/>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a:t>
            </a:fld>
            <a:endParaRPr lang="en-US"/>
          </a:p>
        </p:txBody>
      </p:sp>
    </p:spTree>
    <p:extLst>
      <p:ext uri="{BB962C8B-B14F-4D97-AF65-F5344CB8AC3E}">
        <p14:creationId xmlns:p14="http://schemas.microsoft.com/office/powerpoint/2010/main" val="13018196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42</a:t>
            </a:fld>
            <a:endParaRPr lang="en-US"/>
          </a:p>
        </p:txBody>
      </p:sp>
    </p:spTree>
    <p:extLst>
      <p:ext uri="{BB962C8B-B14F-4D97-AF65-F5344CB8AC3E}">
        <p14:creationId xmlns:p14="http://schemas.microsoft.com/office/powerpoint/2010/main" val="6765469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5647A-1939-A380-105E-AC2F92B46E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ADA7C4-A720-DDD2-7EB3-768B0A9D59C1}"/>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5A026219-D3F6-F696-0502-065C8A13DA7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5185BD42-EB09-A372-74DC-9269C5C5BE54}"/>
              </a:ext>
            </a:extLst>
          </p:cNvPr>
          <p:cNvSpPr>
            <a:spLocks noGrp="1"/>
          </p:cNvSpPr>
          <p:nvPr>
            <p:ph type="sldNum" sz="quarter" idx="5"/>
          </p:nvPr>
        </p:nvSpPr>
        <p:spPr/>
        <p:txBody>
          <a:bodyPr/>
          <a:lstStyle/>
          <a:p>
            <a:fld id="{7389BF64-155B-134B-BBA2-DBD57FA605BB}" type="slidenum">
              <a:rPr lang="en-US" smtClean="0"/>
              <a:t>46</a:t>
            </a:fld>
            <a:endParaRPr lang="en-US"/>
          </a:p>
        </p:txBody>
      </p:sp>
    </p:spTree>
    <p:extLst>
      <p:ext uri="{BB962C8B-B14F-4D97-AF65-F5344CB8AC3E}">
        <p14:creationId xmlns:p14="http://schemas.microsoft.com/office/powerpoint/2010/main" val="29830815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nSpc>
                <a:spcPct val="90000"/>
              </a:lnSpc>
              <a:spcBef>
                <a:spcPts val="1000"/>
              </a:spcBef>
            </a:pP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47</a:t>
            </a:fld>
            <a:endParaRPr lang="en-US"/>
          </a:p>
        </p:txBody>
      </p:sp>
    </p:spTree>
    <p:extLst>
      <p:ext uri="{BB962C8B-B14F-4D97-AF65-F5344CB8AC3E}">
        <p14:creationId xmlns:p14="http://schemas.microsoft.com/office/powerpoint/2010/main" val="33380646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nSpc>
                <a:spcPct val="90000"/>
              </a:lnSpc>
              <a:spcBef>
                <a:spcPts val="1000"/>
              </a:spcBef>
            </a:pPr>
            <a:endParaRPr lang="en-US">
              <a:cs typeface="Calibri"/>
            </a:endParaRPr>
          </a:p>
          <a:p>
            <a:pPr>
              <a:lnSpc>
                <a:spcPct val="90000"/>
              </a:lnSpc>
              <a:spcBef>
                <a:spcPts val="1000"/>
              </a:spcBef>
            </a:pPr>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48</a:t>
            </a:fld>
            <a:endParaRPr lang="en-US"/>
          </a:p>
        </p:txBody>
      </p:sp>
    </p:spTree>
    <p:extLst>
      <p:ext uri="{BB962C8B-B14F-4D97-AF65-F5344CB8AC3E}">
        <p14:creationId xmlns:p14="http://schemas.microsoft.com/office/powerpoint/2010/main" val="19614241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nSpc>
                <a:spcPct val="90000"/>
              </a:lnSpc>
              <a:spcBef>
                <a:spcPts val="1000"/>
              </a:spcBef>
            </a:pPr>
            <a:endParaRPr lang="en-US" i="1">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49</a:t>
            </a:fld>
            <a:endParaRPr lang="en-US"/>
          </a:p>
        </p:txBody>
      </p:sp>
    </p:spTree>
    <p:extLst>
      <p:ext uri="{BB962C8B-B14F-4D97-AF65-F5344CB8AC3E}">
        <p14:creationId xmlns:p14="http://schemas.microsoft.com/office/powerpoint/2010/main" val="14169769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50</a:t>
            </a:fld>
            <a:endParaRPr lang="en-US"/>
          </a:p>
        </p:txBody>
      </p:sp>
    </p:spTree>
    <p:extLst>
      <p:ext uri="{BB962C8B-B14F-4D97-AF65-F5344CB8AC3E}">
        <p14:creationId xmlns:p14="http://schemas.microsoft.com/office/powerpoint/2010/main" val="27575054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51</a:t>
            </a:fld>
            <a:endParaRPr lang="en-US"/>
          </a:p>
        </p:txBody>
      </p:sp>
    </p:spTree>
    <p:extLst>
      <p:ext uri="{BB962C8B-B14F-4D97-AF65-F5344CB8AC3E}">
        <p14:creationId xmlns:p14="http://schemas.microsoft.com/office/powerpoint/2010/main" val="20717192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52</a:t>
            </a:fld>
            <a:endParaRPr lang="en-US"/>
          </a:p>
        </p:txBody>
      </p:sp>
    </p:spTree>
    <p:extLst>
      <p:ext uri="{BB962C8B-B14F-4D97-AF65-F5344CB8AC3E}">
        <p14:creationId xmlns:p14="http://schemas.microsoft.com/office/powerpoint/2010/main" val="18483655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53</a:t>
            </a:fld>
            <a:endParaRPr lang="en-US"/>
          </a:p>
        </p:txBody>
      </p:sp>
    </p:spTree>
    <p:extLst>
      <p:ext uri="{BB962C8B-B14F-4D97-AF65-F5344CB8AC3E}">
        <p14:creationId xmlns:p14="http://schemas.microsoft.com/office/powerpoint/2010/main" val="9000896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cs typeface="Calibri"/>
              </a:rPr>
              <a:t> </a:t>
            </a:r>
          </a:p>
        </p:txBody>
      </p:sp>
      <p:sp>
        <p:nvSpPr>
          <p:cNvPr id="4" name="Slide Number Placeholder 3"/>
          <p:cNvSpPr>
            <a:spLocks noGrp="1"/>
          </p:cNvSpPr>
          <p:nvPr>
            <p:ph type="sldNum" sz="quarter" idx="5"/>
          </p:nvPr>
        </p:nvSpPr>
        <p:spPr/>
        <p:txBody>
          <a:bodyPr/>
          <a:lstStyle/>
          <a:p>
            <a:fld id="{7389BF64-155B-134B-BBA2-DBD57FA605BB}" type="slidenum">
              <a:rPr lang="en-US" smtClean="0"/>
              <a:t>55</a:t>
            </a:fld>
            <a:endParaRPr lang="en-US"/>
          </a:p>
        </p:txBody>
      </p:sp>
    </p:spTree>
    <p:extLst>
      <p:ext uri="{BB962C8B-B14F-4D97-AF65-F5344CB8AC3E}">
        <p14:creationId xmlns:p14="http://schemas.microsoft.com/office/powerpoint/2010/main" val="2184071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cs typeface="Calibri"/>
              </a:rPr>
              <a:t> </a:t>
            </a:r>
          </a:p>
        </p:txBody>
      </p:sp>
      <p:sp>
        <p:nvSpPr>
          <p:cNvPr id="4" name="Slide Number Placeholder 3"/>
          <p:cNvSpPr>
            <a:spLocks noGrp="1"/>
          </p:cNvSpPr>
          <p:nvPr>
            <p:ph type="sldNum" sz="quarter" idx="5"/>
          </p:nvPr>
        </p:nvSpPr>
        <p:spPr/>
        <p:txBody>
          <a:bodyPr/>
          <a:lstStyle/>
          <a:p>
            <a:fld id="{7389BF64-155B-134B-BBA2-DBD57FA605BB}" type="slidenum">
              <a:rPr lang="en-US" smtClean="0"/>
              <a:t>5</a:t>
            </a:fld>
            <a:endParaRPr lang="en-US"/>
          </a:p>
        </p:txBody>
      </p:sp>
    </p:spTree>
    <p:extLst>
      <p:ext uri="{BB962C8B-B14F-4D97-AF65-F5344CB8AC3E}">
        <p14:creationId xmlns:p14="http://schemas.microsoft.com/office/powerpoint/2010/main" val="42784697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56</a:t>
            </a:fld>
            <a:endParaRPr lang="en-US"/>
          </a:p>
        </p:txBody>
      </p:sp>
    </p:spTree>
    <p:extLst>
      <p:ext uri="{BB962C8B-B14F-4D97-AF65-F5344CB8AC3E}">
        <p14:creationId xmlns:p14="http://schemas.microsoft.com/office/powerpoint/2010/main" val="16776833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cs typeface="Calibri"/>
              </a:rPr>
              <a:t> </a:t>
            </a:r>
          </a:p>
        </p:txBody>
      </p:sp>
      <p:sp>
        <p:nvSpPr>
          <p:cNvPr id="4" name="Slide Number Placeholder 3"/>
          <p:cNvSpPr>
            <a:spLocks noGrp="1"/>
          </p:cNvSpPr>
          <p:nvPr>
            <p:ph type="sldNum" sz="quarter" idx="5"/>
          </p:nvPr>
        </p:nvSpPr>
        <p:spPr/>
        <p:txBody>
          <a:bodyPr/>
          <a:lstStyle/>
          <a:p>
            <a:fld id="{7389BF64-155B-134B-BBA2-DBD57FA605BB}" type="slidenum">
              <a:rPr lang="en-US" smtClean="0"/>
              <a:t>57</a:t>
            </a:fld>
            <a:endParaRPr lang="en-US"/>
          </a:p>
        </p:txBody>
      </p:sp>
    </p:spTree>
    <p:extLst>
      <p:ext uri="{BB962C8B-B14F-4D97-AF65-F5344CB8AC3E}">
        <p14:creationId xmlns:p14="http://schemas.microsoft.com/office/powerpoint/2010/main" val="28878695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R </a:t>
            </a:r>
          </a:p>
        </p:txBody>
      </p:sp>
      <p:sp>
        <p:nvSpPr>
          <p:cNvPr id="4" name="Slide Number Placeholder 3"/>
          <p:cNvSpPr>
            <a:spLocks noGrp="1"/>
          </p:cNvSpPr>
          <p:nvPr>
            <p:ph type="sldNum" sz="quarter" idx="5"/>
          </p:nvPr>
        </p:nvSpPr>
        <p:spPr/>
        <p:txBody>
          <a:bodyPr/>
          <a:lstStyle/>
          <a:p>
            <a:fld id="{7389BF64-155B-134B-BBA2-DBD57FA605BB}" type="slidenum">
              <a:rPr lang="en-US" smtClean="0"/>
              <a:t>58</a:t>
            </a:fld>
            <a:endParaRPr lang="en-US"/>
          </a:p>
        </p:txBody>
      </p:sp>
    </p:spTree>
    <p:extLst>
      <p:ext uri="{BB962C8B-B14F-4D97-AF65-F5344CB8AC3E}">
        <p14:creationId xmlns:p14="http://schemas.microsoft.com/office/powerpoint/2010/main" val="19943460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7389BF64-155B-134B-BBA2-DBD57FA605BB}" type="slidenum">
              <a:rPr lang="en-US" smtClean="0"/>
              <a:t>59</a:t>
            </a:fld>
            <a:endParaRPr lang="en-US"/>
          </a:p>
        </p:txBody>
      </p:sp>
    </p:spTree>
    <p:extLst>
      <p:ext uri="{BB962C8B-B14F-4D97-AF65-F5344CB8AC3E}">
        <p14:creationId xmlns:p14="http://schemas.microsoft.com/office/powerpoint/2010/main" val="168706393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cs typeface="Calibri"/>
              </a:rPr>
              <a:t> </a:t>
            </a:r>
          </a:p>
        </p:txBody>
      </p:sp>
      <p:sp>
        <p:nvSpPr>
          <p:cNvPr id="4" name="Slide Number Placeholder 3"/>
          <p:cNvSpPr>
            <a:spLocks noGrp="1"/>
          </p:cNvSpPr>
          <p:nvPr>
            <p:ph type="sldNum" sz="quarter" idx="5"/>
          </p:nvPr>
        </p:nvSpPr>
        <p:spPr/>
        <p:txBody>
          <a:bodyPr/>
          <a:lstStyle/>
          <a:p>
            <a:fld id="{7389BF64-155B-134B-BBA2-DBD57FA605BB}" type="slidenum">
              <a:rPr lang="en-US" smtClean="0"/>
              <a:t>63</a:t>
            </a:fld>
            <a:endParaRPr lang="en-US"/>
          </a:p>
        </p:txBody>
      </p:sp>
    </p:spTree>
    <p:extLst>
      <p:ext uri="{BB962C8B-B14F-4D97-AF65-F5344CB8AC3E}">
        <p14:creationId xmlns:p14="http://schemas.microsoft.com/office/powerpoint/2010/main" val="64171314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64</a:t>
            </a:fld>
            <a:endParaRPr lang="en-US"/>
          </a:p>
        </p:txBody>
      </p:sp>
    </p:spTree>
    <p:extLst>
      <p:ext uri="{BB962C8B-B14F-4D97-AF65-F5344CB8AC3E}">
        <p14:creationId xmlns:p14="http://schemas.microsoft.com/office/powerpoint/2010/main" val="39500944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65</a:t>
            </a:fld>
            <a:endParaRPr lang="en-US"/>
          </a:p>
        </p:txBody>
      </p:sp>
    </p:spTree>
    <p:extLst>
      <p:ext uri="{BB962C8B-B14F-4D97-AF65-F5344CB8AC3E}">
        <p14:creationId xmlns:p14="http://schemas.microsoft.com/office/powerpoint/2010/main" val="47573760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pPr algn="just"/>
            <a:endParaRPr lang="en-US">
              <a:cs typeface="Calibri"/>
            </a:endParaRPr>
          </a:p>
          <a:p>
            <a:endParaRPr lang="en-US"/>
          </a:p>
          <a:p>
            <a:endParaRPr lang="en-US">
              <a:cs typeface="Calibri"/>
            </a:endParaRPr>
          </a:p>
        </p:txBody>
      </p:sp>
      <p:sp>
        <p:nvSpPr>
          <p:cNvPr id="4" name="Slide Number Placeholder 3"/>
          <p:cNvSpPr>
            <a:spLocks noGrp="1"/>
          </p:cNvSpPr>
          <p:nvPr>
            <p:ph type="sldNum" sz="quarter" idx="10"/>
          </p:nvPr>
        </p:nvSpPr>
        <p:spPr/>
        <p:txBody>
          <a:bodyPr/>
          <a:lstStyle/>
          <a:p>
            <a:fld id="{6746C664-6F0F-47A9-A954-113EE617D5DF}" type="slidenum">
              <a:rPr lang="en-US" smtClean="0"/>
              <a:pPr/>
              <a:t>66</a:t>
            </a:fld>
            <a:endParaRPr lang="en-US"/>
          </a:p>
        </p:txBody>
      </p:sp>
    </p:spTree>
    <p:extLst>
      <p:ext uri="{BB962C8B-B14F-4D97-AF65-F5344CB8AC3E}">
        <p14:creationId xmlns:p14="http://schemas.microsoft.com/office/powerpoint/2010/main" val="1244304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6</a:t>
            </a:fld>
            <a:endParaRPr lang="en-US"/>
          </a:p>
        </p:txBody>
      </p:sp>
    </p:spTree>
    <p:extLst>
      <p:ext uri="{BB962C8B-B14F-4D97-AF65-F5344CB8AC3E}">
        <p14:creationId xmlns:p14="http://schemas.microsoft.com/office/powerpoint/2010/main" val="4162867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just"/>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7</a:t>
            </a:fld>
            <a:endParaRPr lang="en-US"/>
          </a:p>
        </p:txBody>
      </p:sp>
    </p:spTree>
    <p:extLst>
      <p:ext uri="{BB962C8B-B14F-4D97-AF65-F5344CB8AC3E}">
        <p14:creationId xmlns:p14="http://schemas.microsoft.com/office/powerpoint/2010/main" val="465531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just"/>
            <a:endParaRPr lang="en-US"/>
          </a:p>
          <a:p>
            <a:pPr algn="just"/>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8</a:t>
            </a:fld>
            <a:endParaRPr lang="en-US"/>
          </a:p>
        </p:txBody>
      </p:sp>
    </p:spTree>
    <p:extLst>
      <p:ext uri="{BB962C8B-B14F-4D97-AF65-F5344CB8AC3E}">
        <p14:creationId xmlns:p14="http://schemas.microsoft.com/office/powerpoint/2010/main" val="228295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9</a:t>
            </a:fld>
            <a:endParaRPr lang="en-US"/>
          </a:p>
        </p:txBody>
      </p:sp>
    </p:spTree>
    <p:extLst>
      <p:ext uri="{BB962C8B-B14F-4D97-AF65-F5344CB8AC3E}">
        <p14:creationId xmlns:p14="http://schemas.microsoft.com/office/powerpoint/2010/main" val="26140588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2.png"/><Relationship Id="rId4" Type="http://schemas.openxmlformats.org/officeDocument/2006/relationships/image" Target="../media/image11.jpeg"/></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3.jpeg"/></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4.jpeg"/></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5.jpeg"/></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6.jpeg"/></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2.png"/><Relationship Id="rId4" Type="http://schemas.openxmlformats.org/officeDocument/2006/relationships/image" Target="../media/image17.jpeg"/></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8.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9.jpe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descr="A blue and orange sign with white text&#10;&#10;Description automatically generated">
            <a:extLst>
              <a:ext uri="{FF2B5EF4-FFF2-40B4-BE49-F238E27FC236}">
                <a16:creationId xmlns:a16="http://schemas.microsoft.com/office/drawing/2014/main" id="{A700B0E6-CA9F-7A53-8A05-1A8A3508A6E0}"/>
              </a:ext>
            </a:extLst>
          </p:cNvPr>
          <p:cNvPicPr>
            <a:picLocks noChangeAspect="1"/>
          </p:cNvPicPr>
          <p:nvPr userDrawn="1"/>
        </p:nvPicPr>
        <p:blipFill>
          <a:blip r:embed="rId2"/>
          <a:stretch>
            <a:fillRect/>
          </a:stretch>
        </p:blipFill>
        <p:spPr>
          <a:xfrm>
            <a:off x="0" y="-6625"/>
            <a:ext cx="12192000" cy="6864626"/>
          </a:xfrm>
          <a:prstGeom prst="rect">
            <a:avLst/>
          </a:prstGeom>
        </p:spPr>
      </p:pic>
      <p:sp>
        <p:nvSpPr>
          <p:cNvPr id="10" name="Text Placeholder 9">
            <a:extLst>
              <a:ext uri="{FF2B5EF4-FFF2-40B4-BE49-F238E27FC236}">
                <a16:creationId xmlns:a16="http://schemas.microsoft.com/office/drawing/2014/main" id="{8FC694D7-2ADD-184A-8218-B61FB80AA7E4}"/>
              </a:ext>
            </a:extLst>
          </p:cNvPr>
          <p:cNvSpPr>
            <a:spLocks noGrp="1"/>
          </p:cNvSpPr>
          <p:nvPr>
            <p:ph type="body" sz="quarter" idx="10"/>
          </p:nvPr>
        </p:nvSpPr>
        <p:spPr>
          <a:xfrm>
            <a:off x="1809612" y="2782956"/>
            <a:ext cx="8056631" cy="1739422"/>
          </a:xfrm>
          <a:prstGeom prst="rect">
            <a:avLst/>
          </a:prstGeom>
        </p:spPr>
        <p:txBody>
          <a:bodyPr/>
          <a:lstStyle>
            <a:lvl1pPr marL="0" indent="0" algn="ctr">
              <a:buNone/>
              <a:defRPr sz="6000" b="1">
                <a:solidFill>
                  <a:schemeClr val="tx2"/>
                </a:solidFill>
              </a:defRPr>
            </a:lvl1pPr>
            <a:lvl2pPr marL="457189" indent="0">
              <a:buNone/>
              <a:defRPr>
                <a:solidFill>
                  <a:schemeClr val="tx2"/>
                </a:solidFill>
              </a:defRPr>
            </a:lvl2pPr>
            <a:lvl3pPr marL="914377" indent="0">
              <a:buNone/>
              <a:defRPr>
                <a:solidFill>
                  <a:schemeClr val="tx2"/>
                </a:solidFill>
              </a:defRPr>
            </a:lvl3pPr>
            <a:lvl4pPr marL="1371566" indent="0">
              <a:buNone/>
              <a:defRPr>
                <a:solidFill>
                  <a:schemeClr val="tx2"/>
                </a:solidFill>
              </a:defRPr>
            </a:lvl4pPr>
            <a:lvl5pPr marL="1828754" indent="0">
              <a:buNone/>
              <a:defRPr>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2621063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pic>
        <p:nvPicPr>
          <p:cNvPr id="6" name="Picture 5" descr="A white background with circles&#10;&#10;Description automatically generated">
            <a:extLst>
              <a:ext uri="{FF2B5EF4-FFF2-40B4-BE49-F238E27FC236}">
                <a16:creationId xmlns:a16="http://schemas.microsoft.com/office/drawing/2014/main" id="{C5EB686A-9136-6322-ABAA-EB6530E1FEB7}"/>
              </a:ext>
            </a:extLst>
          </p:cNvPr>
          <p:cNvPicPr>
            <a:picLocks noChangeAspect="1"/>
          </p:cNvPicPr>
          <p:nvPr userDrawn="1"/>
        </p:nvPicPr>
        <p:blipFill>
          <a:blip r:embed="rId2"/>
          <a:stretch>
            <a:fillRect/>
          </a:stretch>
        </p:blipFill>
        <p:spPr>
          <a:xfrm>
            <a:off x="0" y="9941"/>
            <a:ext cx="12192000" cy="6858000"/>
          </a:xfrm>
          <a:prstGeom prst="rect">
            <a:avLst/>
          </a:prstGeom>
        </p:spPr>
      </p:pic>
      <p:sp>
        <p:nvSpPr>
          <p:cNvPr id="3" name="Title 8">
            <a:extLst>
              <a:ext uri="{FF2B5EF4-FFF2-40B4-BE49-F238E27FC236}">
                <a16:creationId xmlns:a16="http://schemas.microsoft.com/office/drawing/2014/main" id="{1683BB10-8E06-F649-85BD-86E746C6B124}"/>
              </a:ext>
            </a:extLst>
          </p:cNvPr>
          <p:cNvSpPr>
            <a:spLocks noGrp="1"/>
          </p:cNvSpPr>
          <p:nvPr>
            <p:ph type="title"/>
          </p:nvPr>
        </p:nvSpPr>
        <p:spPr>
          <a:xfrm>
            <a:off x="2511286" y="301834"/>
            <a:ext cx="8923131" cy="628787"/>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pic>
        <p:nvPicPr>
          <p:cNvPr id="4" name="Picture 3">
            <a:extLst>
              <a:ext uri="{FF2B5EF4-FFF2-40B4-BE49-F238E27FC236}">
                <a16:creationId xmlns:a16="http://schemas.microsoft.com/office/drawing/2014/main" id="{2A7A2D4D-BF32-5246-B32D-D3DF5A3DCE51}"/>
              </a:ext>
            </a:extLst>
          </p:cNvPr>
          <p:cNvPicPr>
            <a:picLocks noChangeAspect="1"/>
          </p:cNvPicPr>
          <p:nvPr userDrawn="1"/>
        </p:nvPicPr>
        <p:blipFill>
          <a:blip r:embed="rId3"/>
          <a:stretch>
            <a:fillRect/>
          </a:stretch>
        </p:blipFill>
        <p:spPr>
          <a:xfrm>
            <a:off x="2281030" y="1212572"/>
            <a:ext cx="7923160" cy="5174626"/>
          </a:xfrm>
          <a:prstGeom prst="rect">
            <a:avLst/>
          </a:prstGeom>
        </p:spPr>
      </p:pic>
      <p:sp>
        <p:nvSpPr>
          <p:cNvPr id="5" name="Content Placeholder 2">
            <a:extLst>
              <a:ext uri="{FF2B5EF4-FFF2-40B4-BE49-F238E27FC236}">
                <a16:creationId xmlns:a16="http://schemas.microsoft.com/office/drawing/2014/main" id="{FE21F5FE-976C-9846-A7C6-F422E719D485}"/>
              </a:ext>
            </a:extLst>
          </p:cNvPr>
          <p:cNvSpPr>
            <a:spLocks noGrp="1"/>
          </p:cNvSpPr>
          <p:nvPr>
            <p:ph idx="10"/>
          </p:nvPr>
        </p:nvSpPr>
        <p:spPr>
          <a:xfrm>
            <a:off x="2809460" y="1451113"/>
            <a:ext cx="6870869" cy="4194315"/>
          </a:xfrm>
          <a:prstGeom prst="rect">
            <a:avLst/>
          </a:prstGeom>
        </p:spPr>
        <p:txBody>
          <a:bodyPr>
            <a:normAutofit/>
          </a:bodyPr>
          <a:lstStyle>
            <a:lvl1pPr marL="0" indent="0">
              <a:buClr>
                <a:srgbClr val="A0C65C"/>
              </a:buClr>
              <a:buNone/>
              <a:defRPr sz="1200">
                <a:solidFill>
                  <a:schemeClr val="tx1">
                    <a:lumMod val="65000"/>
                    <a:lumOff val="35000"/>
                  </a:schemeClr>
                </a:solidFill>
              </a:defRPr>
            </a:lvl1pPr>
            <a:lvl2pPr marL="742932" indent="-285744">
              <a:buClr>
                <a:srgbClr val="A0C65C"/>
              </a:buClr>
              <a:buFont typeface="Arial" panose="020B0604020202020204" pitchFamily="34" charset="0"/>
              <a:buChar char="•"/>
              <a:defRPr>
                <a:solidFill>
                  <a:schemeClr val="tx1">
                    <a:lumMod val="65000"/>
                    <a:lumOff val="35000"/>
                  </a:schemeClr>
                </a:solidFill>
              </a:defRPr>
            </a:lvl2pPr>
            <a:lvl3pPr marL="1142971" indent="-228594">
              <a:buClr>
                <a:srgbClr val="A0C65C"/>
              </a:buClr>
              <a:buFont typeface="Arial" panose="020B0604020202020204" pitchFamily="34" charset="0"/>
              <a:buChar char="•"/>
              <a:defRPr>
                <a:solidFill>
                  <a:schemeClr val="tx1">
                    <a:lumMod val="65000"/>
                    <a:lumOff val="35000"/>
                  </a:schemeClr>
                </a:solidFill>
              </a:defRPr>
            </a:lvl3pPr>
            <a:lvl4pPr marL="1600160" indent="-228594">
              <a:buClr>
                <a:srgbClr val="A0C65C"/>
              </a:buClr>
              <a:buFont typeface="Arial" panose="020B0604020202020204" pitchFamily="34" charset="0"/>
              <a:buChar char="•"/>
              <a:defRPr>
                <a:solidFill>
                  <a:schemeClr val="tx1">
                    <a:lumMod val="65000"/>
                    <a:lumOff val="35000"/>
                  </a:schemeClr>
                </a:solidFill>
              </a:defRPr>
            </a:lvl4pPr>
            <a:lvl5pPr marL="2057349" indent="-228594">
              <a:buClr>
                <a:srgbClr val="A0C65C"/>
              </a:buClr>
              <a:buFont typeface="Arial" panose="020B0604020202020204" pitchFamily="34" charset="0"/>
              <a:buChar char="•"/>
              <a:defRPr>
                <a:solidFill>
                  <a:schemeClr val="tx1">
                    <a:lumMod val="65000"/>
                    <a:lumOff val="35000"/>
                  </a:schemeClr>
                </a:solidFill>
              </a:defRPr>
            </a:lvl5pPr>
          </a:lstStyle>
          <a:p>
            <a:pPr lvl="0"/>
            <a:r>
              <a:rPr lang="en-US"/>
              <a:t>Click to edit Master text styles</a:t>
            </a:r>
          </a:p>
        </p:txBody>
      </p:sp>
    </p:spTree>
    <p:extLst>
      <p:ext uri="{BB962C8B-B14F-4D97-AF65-F5344CB8AC3E}">
        <p14:creationId xmlns:p14="http://schemas.microsoft.com/office/powerpoint/2010/main" val="1121815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pic>
        <p:nvPicPr>
          <p:cNvPr id="4" name="Picture 3" descr="A close-up of a red and white background&#10;&#10;Description automatically generated">
            <a:extLst>
              <a:ext uri="{FF2B5EF4-FFF2-40B4-BE49-F238E27FC236}">
                <a16:creationId xmlns:a16="http://schemas.microsoft.com/office/drawing/2014/main" id="{263882DB-A79F-A523-A229-E3A74AB179BA}"/>
              </a:ext>
            </a:extLst>
          </p:cNvPr>
          <p:cNvPicPr>
            <a:picLocks noChangeAspect="1"/>
          </p:cNvPicPr>
          <p:nvPr userDrawn="1"/>
        </p:nvPicPr>
        <p:blipFill>
          <a:blip r:embed="rId2"/>
          <a:stretch>
            <a:fillRect/>
          </a:stretch>
        </p:blipFill>
        <p:spPr>
          <a:xfrm>
            <a:off x="0" y="0"/>
            <a:ext cx="12192000" cy="6864626"/>
          </a:xfrm>
          <a:prstGeom prst="rect">
            <a:avLst/>
          </a:prstGeom>
        </p:spPr>
      </p:pic>
      <p:sp>
        <p:nvSpPr>
          <p:cNvPr id="10" name="Title 8">
            <a:extLst>
              <a:ext uri="{FF2B5EF4-FFF2-40B4-BE49-F238E27FC236}">
                <a16:creationId xmlns:a16="http://schemas.microsoft.com/office/drawing/2014/main" id="{984E430B-306E-7E4D-8C45-7A41B88C840C}"/>
              </a:ext>
            </a:extLst>
          </p:cNvPr>
          <p:cNvSpPr>
            <a:spLocks noGrp="1"/>
          </p:cNvSpPr>
          <p:nvPr>
            <p:ph type="title"/>
          </p:nvPr>
        </p:nvSpPr>
        <p:spPr>
          <a:xfrm>
            <a:off x="430698" y="593727"/>
            <a:ext cx="5115337" cy="628787"/>
          </a:xfrm>
          <a:prstGeom prst="rect">
            <a:avLst/>
          </a:prstGeom>
        </p:spPr>
        <p:txBody>
          <a:bodyPr/>
          <a:lstStyle>
            <a:lvl1pPr>
              <a:defRPr sz="40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2">
            <a:extLst>
              <a:ext uri="{FF2B5EF4-FFF2-40B4-BE49-F238E27FC236}">
                <a16:creationId xmlns:a16="http://schemas.microsoft.com/office/drawing/2014/main" id="{4D6226A0-7C1A-5C47-9B09-3B2AFEC270BB}"/>
              </a:ext>
            </a:extLst>
          </p:cNvPr>
          <p:cNvSpPr>
            <a:spLocks noGrp="1"/>
          </p:cNvSpPr>
          <p:nvPr>
            <p:ph type="body" sz="half" idx="1"/>
          </p:nvPr>
        </p:nvSpPr>
        <p:spPr>
          <a:xfrm>
            <a:off x="430699" y="1948073"/>
            <a:ext cx="5284302" cy="4750905"/>
          </a:xfrm>
          <a:prstGeom prst="rect">
            <a:avLst/>
          </a:prstGeom>
        </p:spPr>
        <p:txBody>
          <a:bodyPr/>
          <a:lstStyle>
            <a:lvl1pPr marL="342891" indent="-342891">
              <a:buClr>
                <a:srgbClr val="A0C65C"/>
              </a:buClr>
              <a:buFont typeface="Arial" panose="020B0604020202020204" pitchFamily="34" charset="0"/>
              <a:buChar char="•"/>
              <a:defRPr sz="2000">
                <a:solidFill>
                  <a:schemeClr val="bg1"/>
                </a:solidFill>
              </a:defRPr>
            </a:lvl1pPr>
            <a:lvl2pPr marL="742932" indent="-285744">
              <a:buClr>
                <a:srgbClr val="A0C65C"/>
              </a:buClr>
              <a:buFont typeface="Arial" panose="020B0604020202020204" pitchFamily="34" charset="0"/>
              <a:buChar char="•"/>
              <a:defRPr sz="2000">
                <a:solidFill>
                  <a:schemeClr val="bg1"/>
                </a:solidFill>
              </a:defRPr>
            </a:lvl2pPr>
            <a:lvl3pPr marL="1142971" indent="-228594">
              <a:buClr>
                <a:srgbClr val="A0C65C"/>
              </a:buClr>
              <a:buFont typeface="Arial" panose="020B0604020202020204" pitchFamily="34" charset="0"/>
              <a:buChar char="•"/>
              <a:defRPr sz="2000">
                <a:solidFill>
                  <a:schemeClr val="bg1"/>
                </a:solidFill>
              </a:defRPr>
            </a:lvl3pPr>
            <a:lvl4pPr marL="1600160" indent="-228594">
              <a:buClr>
                <a:srgbClr val="A0C65C"/>
              </a:buClr>
              <a:buFont typeface="Arial" panose="020B0604020202020204" pitchFamily="34" charset="0"/>
              <a:buChar char="•"/>
              <a:defRPr sz="2000">
                <a:solidFill>
                  <a:schemeClr val="bg1"/>
                </a:solidFill>
              </a:defRPr>
            </a:lvl4pPr>
            <a:lvl5pPr marL="2057349" indent="-228594">
              <a:buClr>
                <a:srgbClr val="A0C65C"/>
              </a:buClr>
              <a:buFont typeface="Arial" panose="020B0604020202020204" pitchFamily="34" charset="0"/>
              <a:buChar char="•"/>
              <a:defRPr sz="20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FAAB7A9-CF53-814A-A3F4-DBA033131A6E}"/>
              </a:ext>
            </a:extLst>
          </p:cNvPr>
          <p:cNvSpPr>
            <a:spLocks noGrp="1"/>
          </p:cNvSpPr>
          <p:nvPr>
            <p:ph idx="22" hasCustomPrompt="1"/>
          </p:nvPr>
        </p:nvSpPr>
        <p:spPr>
          <a:xfrm>
            <a:off x="6329569" y="593728"/>
            <a:ext cx="5431732" cy="5846830"/>
          </a:xfrm>
          <a:prstGeom prst="rect">
            <a:avLst/>
          </a:prstGeom>
        </p:spPr>
        <p:txBody>
          <a:bodyPr/>
          <a:lstStyle>
            <a:lvl1pPr>
              <a:buClr>
                <a:srgbClr val="A0C65C"/>
              </a:buClr>
              <a:buNone/>
              <a:defRPr>
                <a:solidFill>
                  <a:schemeClr val="bg1"/>
                </a:solidFill>
              </a:defRPr>
            </a:lvl1pPr>
            <a:lvl2pPr marL="742932" indent="-285744">
              <a:buClr>
                <a:srgbClr val="A0C65C"/>
              </a:buClr>
              <a:buFont typeface="Arial" panose="020B0604020202020204" pitchFamily="34" charset="0"/>
              <a:buNone/>
              <a:defRPr>
                <a:solidFill>
                  <a:schemeClr val="tx1">
                    <a:lumMod val="65000"/>
                    <a:lumOff val="35000"/>
                  </a:schemeClr>
                </a:solidFill>
              </a:defRPr>
            </a:lvl2pPr>
            <a:lvl3pPr marL="1142971" indent="-228594">
              <a:buClr>
                <a:srgbClr val="A0C65C"/>
              </a:buClr>
              <a:buFont typeface="Arial" panose="020B0604020202020204" pitchFamily="34" charset="0"/>
              <a:buNone/>
              <a:defRPr>
                <a:solidFill>
                  <a:schemeClr val="tx1">
                    <a:lumMod val="65000"/>
                    <a:lumOff val="35000"/>
                  </a:schemeClr>
                </a:solidFill>
              </a:defRPr>
            </a:lvl3pPr>
            <a:lvl4pPr marL="1600160" indent="-228594">
              <a:buClr>
                <a:srgbClr val="A0C65C"/>
              </a:buClr>
              <a:buFont typeface="Arial" panose="020B0604020202020204" pitchFamily="34" charset="0"/>
              <a:buNone/>
              <a:defRPr>
                <a:solidFill>
                  <a:schemeClr val="tx1">
                    <a:lumMod val="65000"/>
                    <a:lumOff val="35000"/>
                  </a:schemeClr>
                </a:solidFill>
              </a:defRPr>
            </a:lvl4pPr>
            <a:lvl5pPr marL="2057349" indent="-228594">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Tree>
    <p:extLst>
      <p:ext uri="{BB962C8B-B14F-4D97-AF65-F5344CB8AC3E}">
        <p14:creationId xmlns:p14="http://schemas.microsoft.com/office/powerpoint/2010/main" val="3434941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FA074F43-B91A-D1C3-769C-E356919D6AC6}"/>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16179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3" name="Picture 2" descr="Diagram&#10;&#10;Description automatically generated with medium confidence">
            <a:extLst>
              <a:ext uri="{FF2B5EF4-FFF2-40B4-BE49-F238E27FC236}">
                <a16:creationId xmlns:a16="http://schemas.microsoft.com/office/drawing/2014/main" id="{42C53E9B-FEB0-25DD-9752-9FB18D141FF2}"/>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11" name="Text Placeholder 10">
            <a:extLst>
              <a:ext uri="{FF2B5EF4-FFF2-40B4-BE49-F238E27FC236}">
                <a16:creationId xmlns:a16="http://schemas.microsoft.com/office/drawing/2014/main" id="{BD032773-228B-2747-BF7F-F064050D1245}"/>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a:extLst>
              <a:ext uri="{FF2B5EF4-FFF2-40B4-BE49-F238E27FC236}">
                <a16:creationId xmlns:a16="http://schemas.microsoft.com/office/drawing/2014/main" id="{6C9E7675-822D-BE43-BD47-5044A337123B}"/>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21" name="TextBox 20">
            <a:extLst>
              <a:ext uri="{FF2B5EF4-FFF2-40B4-BE49-F238E27FC236}">
                <a16:creationId xmlns:a16="http://schemas.microsoft.com/office/drawing/2014/main" id="{92BAEABA-7DD5-004A-A866-ADA00AC32738}"/>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22" name="TextBox 21">
            <a:extLst>
              <a:ext uri="{FF2B5EF4-FFF2-40B4-BE49-F238E27FC236}">
                <a16:creationId xmlns:a16="http://schemas.microsoft.com/office/drawing/2014/main" id="{7C38CA06-E130-A144-BA99-74308B25A54B}"/>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23" name="TextBox 22">
            <a:extLst>
              <a:ext uri="{FF2B5EF4-FFF2-40B4-BE49-F238E27FC236}">
                <a16:creationId xmlns:a16="http://schemas.microsoft.com/office/drawing/2014/main" id="{741613DF-0F72-D048-B68E-8EA60ABFC74A}"/>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25" name="Text Placeholder 24">
            <a:extLst>
              <a:ext uri="{FF2B5EF4-FFF2-40B4-BE49-F238E27FC236}">
                <a16:creationId xmlns:a16="http://schemas.microsoft.com/office/drawing/2014/main" id="{9C9C1A34-654E-2C40-AD58-24EEDB70C17E}"/>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6" name="Text Placeholder 24">
            <a:extLst>
              <a:ext uri="{FF2B5EF4-FFF2-40B4-BE49-F238E27FC236}">
                <a16:creationId xmlns:a16="http://schemas.microsoft.com/office/drawing/2014/main" id="{A548377A-94E8-984A-B56A-2C0B9C6F2B6D}"/>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7" name="Text Placeholder 24">
            <a:extLst>
              <a:ext uri="{FF2B5EF4-FFF2-40B4-BE49-F238E27FC236}">
                <a16:creationId xmlns:a16="http://schemas.microsoft.com/office/drawing/2014/main" id="{E06ADF28-EAEC-164F-9F9A-8A5644D3DDA4}"/>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8" name="Text Placeholder 24">
            <a:extLst>
              <a:ext uri="{FF2B5EF4-FFF2-40B4-BE49-F238E27FC236}">
                <a16:creationId xmlns:a16="http://schemas.microsoft.com/office/drawing/2014/main" id="{200CCF54-04D0-D241-AADD-4BAC92B1D85F}"/>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2" name="Family Feud Theme Song.mp3" descr="Family Feud Theme Song.mp3">
            <a:hlinkClick r:id="" action="ppaction://media"/>
            <a:extLst>
              <a:ext uri="{FF2B5EF4-FFF2-40B4-BE49-F238E27FC236}">
                <a16:creationId xmlns:a16="http://schemas.microsoft.com/office/drawing/2014/main" id="{583AC79A-BB69-2244-B66E-8BC0D7B181FD}"/>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65469" y="5218956"/>
            <a:ext cx="812800" cy="812800"/>
          </a:xfrm>
          <a:prstGeom prst="rect">
            <a:avLst/>
          </a:prstGeom>
        </p:spPr>
      </p:pic>
    </p:spTree>
    <p:extLst>
      <p:ext uri="{BB962C8B-B14F-4D97-AF65-F5344CB8AC3E}">
        <p14:creationId xmlns:p14="http://schemas.microsoft.com/office/powerpoint/2010/main" val="330648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2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A4AD5801-8AAD-4F7D-CA41-E080F6CD5600}"/>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10" name="Text Placeholder 10">
            <a:extLst>
              <a:ext uri="{FF2B5EF4-FFF2-40B4-BE49-F238E27FC236}">
                <a16:creationId xmlns:a16="http://schemas.microsoft.com/office/drawing/2014/main" id="{CCF02D4D-C3D6-2E42-AD0C-0052B6137DBB}"/>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60E480E7-47C5-A142-BC1E-2BA46C3B3719}"/>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12" name="TextBox 11">
            <a:extLst>
              <a:ext uri="{FF2B5EF4-FFF2-40B4-BE49-F238E27FC236}">
                <a16:creationId xmlns:a16="http://schemas.microsoft.com/office/drawing/2014/main" id="{20A8D032-F72A-D446-B61C-8949742DBCA3}"/>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13" name="TextBox 12">
            <a:extLst>
              <a:ext uri="{FF2B5EF4-FFF2-40B4-BE49-F238E27FC236}">
                <a16:creationId xmlns:a16="http://schemas.microsoft.com/office/drawing/2014/main" id="{6B5E7C0A-5598-D44D-B9AE-7D9F25C1CFDB}"/>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14" name="TextBox 13">
            <a:extLst>
              <a:ext uri="{FF2B5EF4-FFF2-40B4-BE49-F238E27FC236}">
                <a16:creationId xmlns:a16="http://schemas.microsoft.com/office/drawing/2014/main" id="{FBF396B3-1DEA-6043-AE35-76EFCF7F46F5}"/>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20" name="Text Placeholder 24">
            <a:extLst>
              <a:ext uri="{FF2B5EF4-FFF2-40B4-BE49-F238E27FC236}">
                <a16:creationId xmlns:a16="http://schemas.microsoft.com/office/drawing/2014/main" id="{3DF3516E-D1B2-2A48-A361-25309F83E781}"/>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1" name="Text Placeholder 24">
            <a:extLst>
              <a:ext uri="{FF2B5EF4-FFF2-40B4-BE49-F238E27FC236}">
                <a16:creationId xmlns:a16="http://schemas.microsoft.com/office/drawing/2014/main" id="{97203ECE-D0D0-CB48-A510-FBC7FB5311DA}"/>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2" name="Text Placeholder 24">
            <a:extLst>
              <a:ext uri="{FF2B5EF4-FFF2-40B4-BE49-F238E27FC236}">
                <a16:creationId xmlns:a16="http://schemas.microsoft.com/office/drawing/2014/main" id="{0F77331B-30D3-7E4C-8532-1D9744E0DF7D}"/>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3" name="Text Placeholder 24">
            <a:extLst>
              <a:ext uri="{FF2B5EF4-FFF2-40B4-BE49-F238E27FC236}">
                <a16:creationId xmlns:a16="http://schemas.microsoft.com/office/drawing/2014/main" id="{8C53E10C-5C9B-C945-B632-3071C7B40047}"/>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5" name="Family Feud Reveal Sound Effect 1.mp3" descr="Family Feud Reveal Sound Effect 1.mp3">
            <a:hlinkClick r:id="" action="ppaction://media"/>
            <a:extLst>
              <a:ext uri="{FF2B5EF4-FFF2-40B4-BE49-F238E27FC236}">
                <a16:creationId xmlns:a16="http://schemas.microsoft.com/office/drawing/2014/main" id="{67BBD614-D45C-F341-8DD7-54F067496A4D}"/>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59301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3" name="Picture 2" descr="Diagram&#10;&#10;Description automatically generated with medium confidence">
            <a:extLst>
              <a:ext uri="{FF2B5EF4-FFF2-40B4-BE49-F238E27FC236}">
                <a16:creationId xmlns:a16="http://schemas.microsoft.com/office/drawing/2014/main" id="{CE769444-75E1-7FCE-EA05-DEB6027E35A9}"/>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9" name="Text Placeholder 10">
            <a:extLst>
              <a:ext uri="{FF2B5EF4-FFF2-40B4-BE49-F238E27FC236}">
                <a16:creationId xmlns:a16="http://schemas.microsoft.com/office/drawing/2014/main" id="{B0896F28-3F1B-D14B-AE91-198BE40BEDE0}"/>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4598E60B-D1F3-EF41-A2B7-5F63B4C98B8A}"/>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11" name="TextBox 10">
            <a:extLst>
              <a:ext uri="{FF2B5EF4-FFF2-40B4-BE49-F238E27FC236}">
                <a16:creationId xmlns:a16="http://schemas.microsoft.com/office/drawing/2014/main" id="{7309CCB6-55E9-694C-A5BA-F161E8C4590A}"/>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12" name="TextBox 11">
            <a:extLst>
              <a:ext uri="{FF2B5EF4-FFF2-40B4-BE49-F238E27FC236}">
                <a16:creationId xmlns:a16="http://schemas.microsoft.com/office/drawing/2014/main" id="{6646423E-0F82-3647-A167-7BFE1125D5DB}"/>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13" name="TextBox 12">
            <a:extLst>
              <a:ext uri="{FF2B5EF4-FFF2-40B4-BE49-F238E27FC236}">
                <a16:creationId xmlns:a16="http://schemas.microsoft.com/office/drawing/2014/main" id="{1FB2E11A-DC3A-574E-94A2-EA812F07E8A7}"/>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14" name="Text Placeholder 24">
            <a:extLst>
              <a:ext uri="{FF2B5EF4-FFF2-40B4-BE49-F238E27FC236}">
                <a16:creationId xmlns:a16="http://schemas.microsoft.com/office/drawing/2014/main" id="{4A586A5D-5DF4-D04C-983E-8E4FFF78E16D}"/>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5" name="Text Placeholder 24">
            <a:extLst>
              <a:ext uri="{FF2B5EF4-FFF2-40B4-BE49-F238E27FC236}">
                <a16:creationId xmlns:a16="http://schemas.microsoft.com/office/drawing/2014/main" id="{F9727731-0D3B-224E-9539-895E398F9762}"/>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957BCAE9-380A-B240-8754-6B135CFF4103}"/>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7" name="Text Placeholder 24">
            <a:extLst>
              <a:ext uri="{FF2B5EF4-FFF2-40B4-BE49-F238E27FC236}">
                <a16:creationId xmlns:a16="http://schemas.microsoft.com/office/drawing/2014/main" id="{63D8B5A5-D70B-E045-8841-4D6AFA31C0D0}"/>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8" name="Family Feud Reveal Sound Effect 1.mp3" descr="Family Feud Reveal Sound Effect 1.mp3">
            <a:hlinkClick r:id="" action="ppaction://media"/>
            <a:extLst>
              <a:ext uri="{FF2B5EF4-FFF2-40B4-BE49-F238E27FC236}">
                <a16:creationId xmlns:a16="http://schemas.microsoft.com/office/drawing/2014/main" id="{7210D89C-C527-6040-8874-202DCAC5C7B5}"/>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1334454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E6177B43-0005-79AE-5EEF-D84186EAD124}"/>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9" name="Text Placeholder 10">
            <a:extLst>
              <a:ext uri="{FF2B5EF4-FFF2-40B4-BE49-F238E27FC236}">
                <a16:creationId xmlns:a16="http://schemas.microsoft.com/office/drawing/2014/main" id="{06EF498C-10F4-F443-9BCF-B525E42E45FA}"/>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162A4C08-2448-C243-BEA3-F2AA2AB7BA5F}"/>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11" name="TextBox 10">
            <a:extLst>
              <a:ext uri="{FF2B5EF4-FFF2-40B4-BE49-F238E27FC236}">
                <a16:creationId xmlns:a16="http://schemas.microsoft.com/office/drawing/2014/main" id="{A6AC1DC6-DBDF-AF47-B742-CCE098F3F217}"/>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12" name="TextBox 11">
            <a:extLst>
              <a:ext uri="{FF2B5EF4-FFF2-40B4-BE49-F238E27FC236}">
                <a16:creationId xmlns:a16="http://schemas.microsoft.com/office/drawing/2014/main" id="{D0355477-AD12-FC42-8BEA-6ED34BAB14BE}"/>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13" name="TextBox 12">
            <a:extLst>
              <a:ext uri="{FF2B5EF4-FFF2-40B4-BE49-F238E27FC236}">
                <a16:creationId xmlns:a16="http://schemas.microsoft.com/office/drawing/2014/main" id="{E1C50511-38C5-BB47-8955-34B468265E0E}"/>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14" name="Text Placeholder 24">
            <a:extLst>
              <a:ext uri="{FF2B5EF4-FFF2-40B4-BE49-F238E27FC236}">
                <a16:creationId xmlns:a16="http://schemas.microsoft.com/office/drawing/2014/main" id="{EC2056EE-C0F3-9E4A-B1FF-1BE272DE9E70}"/>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5" name="Text Placeholder 24">
            <a:extLst>
              <a:ext uri="{FF2B5EF4-FFF2-40B4-BE49-F238E27FC236}">
                <a16:creationId xmlns:a16="http://schemas.microsoft.com/office/drawing/2014/main" id="{1515F629-C4EF-EA4C-845D-E3078BAA0004}"/>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F1339AC2-6309-A544-9145-69AFF265A055}"/>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7" name="Text Placeholder 24">
            <a:extLst>
              <a:ext uri="{FF2B5EF4-FFF2-40B4-BE49-F238E27FC236}">
                <a16:creationId xmlns:a16="http://schemas.microsoft.com/office/drawing/2014/main" id="{B53E4435-0D40-334A-A18E-FA09D620E67C}"/>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8" name="Family Feud Reveal Sound Effect 1.mp3" descr="Family Feud Reveal Sound Effect 1.mp3">
            <a:hlinkClick r:id="" action="ppaction://media"/>
            <a:extLst>
              <a:ext uri="{FF2B5EF4-FFF2-40B4-BE49-F238E27FC236}">
                <a16:creationId xmlns:a16="http://schemas.microsoft.com/office/drawing/2014/main" id="{3716741E-4C82-124A-9266-6FE6CCF08E6A}"/>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1865527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pic>
        <p:nvPicPr>
          <p:cNvPr id="4" name="Picture 3" descr="Diagram&#10;&#10;Description automatically generated with low confidence">
            <a:extLst>
              <a:ext uri="{FF2B5EF4-FFF2-40B4-BE49-F238E27FC236}">
                <a16:creationId xmlns:a16="http://schemas.microsoft.com/office/drawing/2014/main" id="{F280A484-1949-70C1-27F9-F83E4CAF34F9}"/>
              </a:ext>
            </a:extLst>
          </p:cNvPr>
          <p:cNvPicPr>
            <a:picLocks noChangeAspect="1"/>
          </p:cNvPicPr>
          <p:nvPr userDrawn="1"/>
        </p:nvPicPr>
        <p:blipFill>
          <a:blip r:embed="rId4"/>
          <a:stretch>
            <a:fillRect/>
          </a:stretch>
        </p:blipFill>
        <p:spPr>
          <a:xfrm>
            <a:off x="2" y="-727"/>
            <a:ext cx="12193292" cy="6858727"/>
          </a:xfrm>
          <a:prstGeom prst="rect">
            <a:avLst/>
          </a:prstGeom>
        </p:spPr>
      </p:pic>
      <p:sp>
        <p:nvSpPr>
          <p:cNvPr id="5" name="Text Placeholder 10">
            <a:extLst>
              <a:ext uri="{FF2B5EF4-FFF2-40B4-BE49-F238E27FC236}">
                <a16:creationId xmlns:a16="http://schemas.microsoft.com/office/drawing/2014/main" id="{01380A0F-B970-F948-9C88-EAC6F141FAC4}"/>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3233A9C9-964C-DA4E-957C-6BC487183E35}"/>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7" name="TextBox 6">
            <a:extLst>
              <a:ext uri="{FF2B5EF4-FFF2-40B4-BE49-F238E27FC236}">
                <a16:creationId xmlns:a16="http://schemas.microsoft.com/office/drawing/2014/main" id="{7FB582A1-E503-434B-9E65-632BDDC09CD3}"/>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9" name="TextBox 8">
            <a:extLst>
              <a:ext uri="{FF2B5EF4-FFF2-40B4-BE49-F238E27FC236}">
                <a16:creationId xmlns:a16="http://schemas.microsoft.com/office/drawing/2014/main" id="{C79A2BAC-C183-E04A-8BFA-6F6FEC839881}"/>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10" name="TextBox 9">
            <a:extLst>
              <a:ext uri="{FF2B5EF4-FFF2-40B4-BE49-F238E27FC236}">
                <a16:creationId xmlns:a16="http://schemas.microsoft.com/office/drawing/2014/main" id="{546041FB-977E-9145-A5E6-C431CE471254}"/>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11" name="Text Placeholder 24">
            <a:extLst>
              <a:ext uri="{FF2B5EF4-FFF2-40B4-BE49-F238E27FC236}">
                <a16:creationId xmlns:a16="http://schemas.microsoft.com/office/drawing/2014/main" id="{D2BEA3EE-3AFF-7845-B252-883C31CBF61B}"/>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2" name="Text Placeholder 24">
            <a:extLst>
              <a:ext uri="{FF2B5EF4-FFF2-40B4-BE49-F238E27FC236}">
                <a16:creationId xmlns:a16="http://schemas.microsoft.com/office/drawing/2014/main" id="{D5EB62B3-BED4-6F4E-8793-F42650BA2CE7}"/>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3" name="Text Placeholder 24">
            <a:extLst>
              <a:ext uri="{FF2B5EF4-FFF2-40B4-BE49-F238E27FC236}">
                <a16:creationId xmlns:a16="http://schemas.microsoft.com/office/drawing/2014/main" id="{845293C8-F5B1-2A44-A1C6-CC77E3AB9A7B}"/>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4" name="Text Placeholder 24">
            <a:extLst>
              <a:ext uri="{FF2B5EF4-FFF2-40B4-BE49-F238E27FC236}">
                <a16:creationId xmlns:a16="http://schemas.microsoft.com/office/drawing/2014/main" id="{B84ECFD3-EADE-C94E-BDBC-632F0DA23E29}"/>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5" name="Family Feud Reveal Sound Effect 1.mp3" descr="Family Feud Reveal Sound Effect 1.mp3">
            <a:hlinkClick r:id="" action="ppaction://media"/>
            <a:extLst>
              <a:ext uri="{FF2B5EF4-FFF2-40B4-BE49-F238E27FC236}">
                <a16:creationId xmlns:a16="http://schemas.microsoft.com/office/drawing/2014/main" id="{C83ED8DC-DD87-9547-8B1C-00BD26CC953A}"/>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64519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pic>
        <p:nvPicPr>
          <p:cNvPr id="3" name="Picture 2" descr="A picture containing polygon&#10;&#10;Description automatically generated">
            <a:extLst>
              <a:ext uri="{FF2B5EF4-FFF2-40B4-BE49-F238E27FC236}">
                <a16:creationId xmlns:a16="http://schemas.microsoft.com/office/drawing/2014/main" id="{C767FB0F-12C8-CB68-15E2-B48DD28CD08F}"/>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7" name="Text Placeholder 10">
            <a:extLst>
              <a:ext uri="{FF2B5EF4-FFF2-40B4-BE49-F238E27FC236}">
                <a16:creationId xmlns:a16="http://schemas.microsoft.com/office/drawing/2014/main" id="{89FAB236-F78D-D34F-9715-AF55BF2F907A}"/>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D697C78F-01E6-0A48-BBF2-CE36A9ED672A}"/>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T</a:t>
            </a:r>
          </a:p>
        </p:txBody>
      </p:sp>
      <p:sp>
        <p:nvSpPr>
          <p:cNvPr id="10" name="TextBox 9">
            <a:extLst>
              <a:ext uri="{FF2B5EF4-FFF2-40B4-BE49-F238E27FC236}">
                <a16:creationId xmlns:a16="http://schemas.microsoft.com/office/drawing/2014/main" id="{7BAEAB7F-C814-624B-91F0-B6781D285085}"/>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F</a:t>
            </a:r>
          </a:p>
        </p:txBody>
      </p:sp>
      <p:sp>
        <p:nvSpPr>
          <p:cNvPr id="12" name="Text Placeholder 24">
            <a:extLst>
              <a:ext uri="{FF2B5EF4-FFF2-40B4-BE49-F238E27FC236}">
                <a16:creationId xmlns:a16="http://schemas.microsoft.com/office/drawing/2014/main" id="{DD65C5BB-289B-674F-8E39-EB3DE093D6EB}"/>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3" name="Text Placeholder 24">
            <a:extLst>
              <a:ext uri="{FF2B5EF4-FFF2-40B4-BE49-F238E27FC236}">
                <a16:creationId xmlns:a16="http://schemas.microsoft.com/office/drawing/2014/main" id="{CB899627-A619-C244-B731-8042584C02B4}"/>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8" name="Family Feud Theme Song.mp3" descr="Family Feud Theme Song.mp3">
            <a:hlinkClick r:id="" action="ppaction://media"/>
            <a:extLst>
              <a:ext uri="{FF2B5EF4-FFF2-40B4-BE49-F238E27FC236}">
                <a16:creationId xmlns:a16="http://schemas.microsoft.com/office/drawing/2014/main" id="{05B6FE72-EF4C-FE4F-9350-BAB728FF8A7F}"/>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65469" y="5218956"/>
            <a:ext cx="812800" cy="812800"/>
          </a:xfrm>
          <a:prstGeom prst="rect">
            <a:avLst/>
          </a:prstGeom>
        </p:spPr>
      </p:pic>
    </p:spTree>
    <p:extLst>
      <p:ext uri="{BB962C8B-B14F-4D97-AF65-F5344CB8AC3E}">
        <p14:creationId xmlns:p14="http://schemas.microsoft.com/office/powerpoint/2010/main" val="256241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2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pic>
        <p:nvPicPr>
          <p:cNvPr id="10" name="Picture 9" descr="A picture containing chart&#10;&#10;Description automatically generated">
            <a:extLst>
              <a:ext uri="{FF2B5EF4-FFF2-40B4-BE49-F238E27FC236}">
                <a16:creationId xmlns:a16="http://schemas.microsoft.com/office/drawing/2014/main" id="{10BA91FC-C746-5214-8730-4DD62B2B37A7}"/>
              </a:ext>
            </a:extLst>
          </p:cNvPr>
          <p:cNvPicPr>
            <a:picLocks noChangeAspect="1"/>
          </p:cNvPicPr>
          <p:nvPr userDrawn="1"/>
        </p:nvPicPr>
        <p:blipFill>
          <a:blip r:embed="rId4"/>
          <a:stretch>
            <a:fillRect/>
          </a:stretch>
        </p:blipFill>
        <p:spPr>
          <a:xfrm>
            <a:off x="0" y="-21949"/>
            <a:ext cx="12192000" cy="6858000"/>
          </a:xfrm>
          <a:prstGeom prst="rect">
            <a:avLst/>
          </a:prstGeom>
        </p:spPr>
      </p:pic>
      <p:sp>
        <p:nvSpPr>
          <p:cNvPr id="4" name="Text Placeholder 10">
            <a:extLst>
              <a:ext uri="{FF2B5EF4-FFF2-40B4-BE49-F238E27FC236}">
                <a16:creationId xmlns:a16="http://schemas.microsoft.com/office/drawing/2014/main" id="{E770A2F0-F138-5C46-8801-C4949A816990}"/>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id="{02479DCD-4258-7E48-9092-CE18B35B3DDB}"/>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T</a:t>
            </a:r>
          </a:p>
        </p:txBody>
      </p:sp>
      <p:sp>
        <p:nvSpPr>
          <p:cNvPr id="6" name="TextBox 5">
            <a:extLst>
              <a:ext uri="{FF2B5EF4-FFF2-40B4-BE49-F238E27FC236}">
                <a16:creationId xmlns:a16="http://schemas.microsoft.com/office/drawing/2014/main" id="{EEB538DE-C5C1-B640-90C5-299916CFB428}"/>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F</a:t>
            </a:r>
          </a:p>
        </p:txBody>
      </p:sp>
      <p:sp>
        <p:nvSpPr>
          <p:cNvPr id="7" name="Text Placeholder 24">
            <a:extLst>
              <a:ext uri="{FF2B5EF4-FFF2-40B4-BE49-F238E27FC236}">
                <a16:creationId xmlns:a16="http://schemas.microsoft.com/office/drawing/2014/main" id="{26E55115-9728-2A41-AAA7-033545725DEF}"/>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8" name="Text Placeholder 24">
            <a:extLst>
              <a:ext uri="{FF2B5EF4-FFF2-40B4-BE49-F238E27FC236}">
                <a16:creationId xmlns:a16="http://schemas.microsoft.com/office/drawing/2014/main" id="{1650228F-D666-7148-B387-4871136A6CA8}"/>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9" name="Family Feud Reveal Sound Effect 1.mp3" descr="Family Feud Reveal Sound Effect 1.mp3">
            <a:hlinkClick r:id="" action="ppaction://media"/>
            <a:extLst>
              <a:ext uri="{FF2B5EF4-FFF2-40B4-BE49-F238E27FC236}">
                <a16:creationId xmlns:a16="http://schemas.microsoft.com/office/drawing/2014/main" id="{16A264BC-3BF9-7D47-830B-57CC0585F08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1161601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FC694D7-2ADD-184A-8218-B61FB80AA7E4}"/>
              </a:ext>
            </a:extLst>
          </p:cNvPr>
          <p:cNvSpPr>
            <a:spLocks noGrp="1"/>
          </p:cNvSpPr>
          <p:nvPr>
            <p:ph type="body" sz="quarter" idx="10"/>
          </p:nvPr>
        </p:nvSpPr>
        <p:spPr>
          <a:xfrm>
            <a:off x="805760" y="1560886"/>
            <a:ext cx="4892675" cy="2584247"/>
          </a:xfrm>
          <a:prstGeom prst="rect">
            <a:avLst/>
          </a:prstGeom>
        </p:spPr>
        <p:txBody>
          <a:bodyPr/>
          <a:lstStyle>
            <a:lvl1pPr marL="0" indent="0" algn="ctr">
              <a:buNone/>
              <a:defRPr sz="6000" b="1">
                <a:solidFill>
                  <a:schemeClr val="tx2"/>
                </a:solidFill>
              </a:defRPr>
            </a:lvl1pPr>
            <a:lvl2pPr marL="457189" indent="0">
              <a:buNone/>
              <a:defRPr>
                <a:solidFill>
                  <a:schemeClr val="tx2"/>
                </a:solidFill>
              </a:defRPr>
            </a:lvl2pPr>
            <a:lvl3pPr marL="914377" indent="0">
              <a:buNone/>
              <a:defRPr>
                <a:solidFill>
                  <a:schemeClr val="tx2"/>
                </a:solidFill>
              </a:defRPr>
            </a:lvl3pPr>
            <a:lvl4pPr marL="1371566" indent="0">
              <a:buNone/>
              <a:defRPr>
                <a:solidFill>
                  <a:schemeClr val="tx2"/>
                </a:solidFill>
              </a:defRPr>
            </a:lvl4pPr>
            <a:lvl5pPr marL="1828754" indent="0">
              <a:buNone/>
              <a:defRPr>
                <a:solidFill>
                  <a:schemeClr val="tx2"/>
                </a:solidFill>
              </a:defRPr>
            </a:lvl5pPr>
          </a:lstStyle>
          <a:p>
            <a:pPr lvl="0"/>
            <a:r>
              <a:rPr lang="en-US"/>
              <a:t>Click to edit Master text styles</a:t>
            </a:r>
          </a:p>
        </p:txBody>
      </p:sp>
      <p:sp>
        <p:nvSpPr>
          <p:cNvPr id="4" name="Text Placeholder 3">
            <a:extLst>
              <a:ext uri="{FF2B5EF4-FFF2-40B4-BE49-F238E27FC236}">
                <a16:creationId xmlns:a16="http://schemas.microsoft.com/office/drawing/2014/main" id="{D50411B1-E839-2A4E-8DF7-3FDF723DB121}"/>
              </a:ext>
            </a:extLst>
          </p:cNvPr>
          <p:cNvSpPr>
            <a:spLocks noGrp="1"/>
          </p:cNvSpPr>
          <p:nvPr>
            <p:ph type="body" sz="quarter" idx="11" hasCustomPrompt="1"/>
          </p:nvPr>
        </p:nvSpPr>
        <p:spPr>
          <a:xfrm>
            <a:off x="1623395" y="4361879"/>
            <a:ext cx="3455505" cy="762000"/>
          </a:xfrm>
          <a:prstGeom prst="rect">
            <a:avLst/>
          </a:prstGeom>
        </p:spPr>
        <p:txBody>
          <a:bodyPr/>
          <a:lstStyle>
            <a:lvl1pPr algn="l">
              <a:buNone/>
              <a:defRPr sz="2200" b="1">
                <a:solidFill>
                  <a:schemeClr val="tx2"/>
                </a:solidFill>
              </a:defRPr>
            </a:lvl1pPr>
            <a:lvl2pPr>
              <a:buNone/>
              <a:defRPr sz="1800" b="1">
                <a:solidFill>
                  <a:schemeClr val="bg1"/>
                </a:solidFill>
              </a:defRPr>
            </a:lvl2pPr>
            <a:lvl3pPr>
              <a:buNone/>
              <a:defRPr sz="1800" b="1">
                <a:solidFill>
                  <a:schemeClr val="bg1"/>
                </a:solidFill>
              </a:defRPr>
            </a:lvl3pPr>
            <a:lvl4pPr>
              <a:buNone/>
              <a:defRPr sz="1800" b="1">
                <a:solidFill>
                  <a:schemeClr val="bg1"/>
                </a:solidFill>
              </a:defRPr>
            </a:lvl4pPr>
            <a:lvl5pPr>
              <a:buNone/>
              <a:defRPr sz="1800" b="1">
                <a:solidFill>
                  <a:schemeClr val="bg1"/>
                </a:solidFill>
              </a:defRPr>
            </a:lvl5pPr>
          </a:lstStyle>
          <a:p>
            <a:pPr lvl="0"/>
            <a:r>
              <a:rPr lang="en-US"/>
              <a:t>Click to edit subtitle</a:t>
            </a:r>
          </a:p>
        </p:txBody>
      </p:sp>
      <p:sp>
        <p:nvSpPr>
          <p:cNvPr id="5" name="Text Placeholder 3">
            <a:extLst>
              <a:ext uri="{FF2B5EF4-FFF2-40B4-BE49-F238E27FC236}">
                <a16:creationId xmlns:a16="http://schemas.microsoft.com/office/drawing/2014/main" id="{981806BA-5DE7-9846-8629-13F04D50F320}"/>
              </a:ext>
            </a:extLst>
          </p:cNvPr>
          <p:cNvSpPr>
            <a:spLocks noGrp="1"/>
          </p:cNvSpPr>
          <p:nvPr>
            <p:ph type="body" sz="quarter" idx="12" hasCustomPrompt="1"/>
          </p:nvPr>
        </p:nvSpPr>
        <p:spPr>
          <a:xfrm>
            <a:off x="1623395" y="5297114"/>
            <a:ext cx="3455505" cy="762000"/>
          </a:xfrm>
          <a:prstGeom prst="rect">
            <a:avLst/>
          </a:prstGeom>
        </p:spPr>
        <p:txBody>
          <a:bodyPr/>
          <a:lstStyle>
            <a:lvl1pPr algn="l">
              <a:buNone/>
              <a:defRPr sz="2200" b="1">
                <a:solidFill>
                  <a:srgbClr val="009EDC"/>
                </a:solidFill>
              </a:defRPr>
            </a:lvl1pPr>
            <a:lvl2pPr>
              <a:buNone/>
              <a:defRPr sz="1800" b="1">
                <a:solidFill>
                  <a:schemeClr val="bg1"/>
                </a:solidFill>
              </a:defRPr>
            </a:lvl2pPr>
            <a:lvl3pPr>
              <a:buNone/>
              <a:defRPr sz="1800" b="1">
                <a:solidFill>
                  <a:schemeClr val="bg1"/>
                </a:solidFill>
              </a:defRPr>
            </a:lvl3pPr>
            <a:lvl4pPr>
              <a:buNone/>
              <a:defRPr sz="1800" b="1">
                <a:solidFill>
                  <a:schemeClr val="bg1"/>
                </a:solidFill>
              </a:defRPr>
            </a:lvl4pPr>
            <a:lvl5pPr>
              <a:buNone/>
              <a:defRPr sz="1800" b="1">
                <a:solidFill>
                  <a:schemeClr val="bg1"/>
                </a:solidFill>
              </a:defRPr>
            </a:lvl5pPr>
          </a:lstStyle>
          <a:p>
            <a:pPr lvl="0"/>
            <a:r>
              <a:rPr lang="en-US"/>
              <a:t>Click to edit subtitle</a:t>
            </a:r>
          </a:p>
        </p:txBody>
      </p:sp>
      <p:pic>
        <p:nvPicPr>
          <p:cNvPr id="6" name="Picture 5" descr="A blue background with white text&#10;&#10;Description automatically generated">
            <a:extLst>
              <a:ext uri="{FF2B5EF4-FFF2-40B4-BE49-F238E27FC236}">
                <a16:creationId xmlns:a16="http://schemas.microsoft.com/office/drawing/2014/main" id="{3A2D682C-4C16-A870-7C4C-36F023618CDA}"/>
              </a:ext>
            </a:extLst>
          </p:cNvPr>
          <p:cNvPicPr>
            <a:picLocks noChangeAspect="1"/>
          </p:cNvPicPr>
          <p:nvPr userDrawn="1"/>
        </p:nvPicPr>
        <p:blipFill>
          <a:blip r:embed="rId2"/>
          <a:stretch>
            <a:fillRect/>
          </a:stretch>
        </p:blipFill>
        <p:spPr>
          <a:xfrm>
            <a:off x="0" y="0"/>
            <a:ext cx="12180232" cy="6858000"/>
          </a:xfrm>
          <a:prstGeom prst="rect">
            <a:avLst/>
          </a:prstGeom>
        </p:spPr>
      </p:pic>
    </p:spTree>
    <p:extLst>
      <p:ext uri="{BB962C8B-B14F-4D97-AF65-F5344CB8AC3E}">
        <p14:creationId xmlns:p14="http://schemas.microsoft.com/office/powerpoint/2010/main" val="494697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pic>
        <p:nvPicPr>
          <p:cNvPr id="10" name="Picture 9" descr="A picture containing icon&#10;&#10;Description automatically generated">
            <a:extLst>
              <a:ext uri="{FF2B5EF4-FFF2-40B4-BE49-F238E27FC236}">
                <a16:creationId xmlns:a16="http://schemas.microsoft.com/office/drawing/2014/main" id="{EAC4C029-72F3-E7B7-9564-DC6BDF48478F}"/>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4" name="Text Placeholder 10">
            <a:extLst>
              <a:ext uri="{FF2B5EF4-FFF2-40B4-BE49-F238E27FC236}">
                <a16:creationId xmlns:a16="http://schemas.microsoft.com/office/drawing/2014/main" id="{EC2E3BBE-0F7C-FC4A-B2CC-88FDE782B55C}"/>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id="{F8F18374-35D7-7442-AA13-A681C1D7C5FD}"/>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T</a:t>
            </a:r>
          </a:p>
        </p:txBody>
      </p:sp>
      <p:sp>
        <p:nvSpPr>
          <p:cNvPr id="6" name="TextBox 5">
            <a:extLst>
              <a:ext uri="{FF2B5EF4-FFF2-40B4-BE49-F238E27FC236}">
                <a16:creationId xmlns:a16="http://schemas.microsoft.com/office/drawing/2014/main" id="{0419BF7F-6ADC-D04A-AED5-0D376F662003}"/>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F</a:t>
            </a:r>
          </a:p>
        </p:txBody>
      </p:sp>
      <p:sp>
        <p:nvSpPr>
          <p:cNvPr id="7" name="Text Placeholder 24">
            <a:extLst>
              <a:ext uri="{FF2B5EF4-FFF2-40B4-BE49-F238E27FC236}">
                <a16:creationId xmlns:a16="http://schemas.microsoft.com/office/drawing/2014/main" id="{DF58F1D0-6196-C040-B77A-49E8E793F169}"/>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8" name="Text Placeholder 24">
            <a:extLst>
              <a:ext uri="{FF2B5EF4-FFF2-40B4-BE49-F238E27FC236}">
                <a16:creationId xmlns:a16="http://schemas.microsoft.com/office/drawing/2014/main" id="{D33285BC-C08E-9048-8DD6-7A5D33A1C7A7}"/>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9" name="Family Feud Reveal Sound Effect 1.mp3" descr="Family Feud Reveal Sound Effect 1.mp3">
            <a:hlinkClick r:id="" action="ppaction://media"/>
            <a:extLst>
              <a:ext uri="{FF2B5EF4-FFF2-40B4-BE49-F238E27FC236}">
                <a16:creationId xmlns:a16="http://schemas.microsoft.com/office/drawing/2014/main" id="{8CC23744-82EE-B348-8FD9-92797255F1F6}"/>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2502591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Vertical Title and Text">
    <p:spTree>
      <p:nvGrpSpPr>
        <p:cNvPr id="1" name=""/>
        <p:cNvGrpSpPr/>
        <p:nvPr/>
      </p:nvGrpSpPr>
      <p:grpSpPr>
        <a:xfrm>
          <a:off x="0" y="0"/>
          <a:ext cx="0" cy="0"/>
          <a:chOff x="0" y="0"/>
          <a:chExt cx="0" cy="0"/>
        </a:xfrm>
      </p:grpSpPr>
      <p:pic>
        <p:nvPicPr>
          <p:cNvPr id="4" name="Picture 3" descr="A blue business card with white text&#10;&#10;Description automatically generated">
            <a:extLst>
              <a:ext uri="{FF2B5EF4-FFF2-40B4-BE49-F238E27FC236}">
                <a16:creationId xmlns:a16="http://schemas.microsoft.com/office/drawing/2014/main" id="{7AA2DF9D-2711-2A4E-0C6C-96613A129192}"/>
              </a:ext>
            </a:extLst>
          </p:cNvPr>
          <p:cNvPicPr>
            <a:picLocks noChangeAspect="1"/>
          </p:cNvPicPr>
          <p:nvPr userDrawn="1"/>
        </p:nvPicPr>
        <p:blipFill>
          <a:blip r:embed="rId2"/>
          <a:stretch>
            <a:fillRect/>
          </a:stretch>
        </p:blipFill>
        <p:spPr>
          <a:xfrm>
            <a:off x="0" y="0"/>
            <a:ext cx="12192000" cy="6864626"/>
          </a:xfrm>
          <a:prstGeom prst="rect">
            <a:avLst/>
          </a:prstGeom>
        </p:spPr>
      </p:pic>
    </p:spTree>
    <p:extLst>
      <p:ext uri="{BB962C8B-B14F-4D97-AF65-F5344CB8AC3E}">
        <p14:creationId xmlns:p14="http://schemas.microsoft.com/office/powerpoint/2010/main" val="31068663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82758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FC694D7-2ADD-184A-8218-B61FB80AA7E4}"/>
              </a:ext>
            </a:extLst>
          </p:cNvPr>
          <p:cNvSpPr>
            <a:spLocks noGrp="1"/>
          </p:cNvSpPr>
          <p:nvPr>
            <p:ph type="body" sz="quarter" idx="10"/>
          </p:nvPr>
        </p:nvSpPr>
        <p:spPr>
          <a:xfrm>
            <a:off x="805760" y="1560886"/>
            <a:ext cx="4892675" cy="2584247"/>
          </a:xfrm>
          <a:prstGeom prst="rect">
            <a:avLst/>
          </a:prstGeom>
        </p:spPr>
        <p:txBody>
          <a:bodyPr/>
          <a:lstStyle>
            <a:lvl1pPr marL="0" indent="0" algn="ctr">
              <a:buNone/>
              <a:defRPr sz="6000" b="1">
                <a:solidFill>
                  <a:schemeClr val="tx2"/>
                </a:solidFill>
              </a:defRPr>
            </a:lvl1pPr>
            <a:lvl2pPr marL="457189" indent="0">
              <a:buNone/>
              <a:defRPr>
                <a:solidFill>
                  <a:schemeClr val="tx2"/>
                </a:solidFill>
              </a:defRPr>
            </a:lvl2pPr>
            <a:lvl3pPr marL="914377" indent="0">
              <a:buNone/>
              <a:defRPr>
                <a:solidFill>
                  <a:schemeClr val="tx2"/>
                </a:solidFill>
              </a:defRPr>
            </a:lvl3pPr>
            <a:lvl4pPr marL="1371566" indent="0">
              <a:buNone/>
              <a:defRPr>
                <a:solidFill>
                  <a:schemeClr val="tx2"/>
                </a:solidFill>
              </a:defRPr>
            </a:lvl4pPr>
            <a:lvl5pPr marL="1828754" indent="0">
              <a:buNone/>
              <a:defRPr>
                <a:solidFill>
                  <a:schemeClr val="tx2"/>
                </a:solidFill>
              </a:defRPr>
            </a:lvl5pPr>
          </a:lstStyle>
          <a:p>
            <a:pPr lvl="0"/>
            <a:r>
              <a:rPr lang="en-US"/>
              <a:t>Click to edit Master text styles</a:t>
            </a:r>
          </a:p>
        </p:txBody>
      </p:sp>
      <p:sp>
        <p:nvSpPr>
          <p:cNvPr id="4" name="Text Placeholder 3">
            <a:extLst>
              <a:ext uri="{FF2B5EF4-FFF2-40B4-BE49-F238E27FC236}">
                <a16:creationId xmlns:a16="http://schemas.microsoft.com/office/drawing/2014/main" id="{D50411B1-E839-2A4E-8DF7-3FDF723DB121}"/>
              </a:ext>
            </a:extLst>
          </p:cNvPr>
          <p:cNvSpPr>
            <a:spLocks noGrp="1"/>
          </p:cNvSpPr>
          <p:nvPr>
            <p:ph type="body" sz="quarter" idx="11" hasCustomPrompt="1"/>
          </p:nvPr>
        </p:nvSpPr>
        <p:spPr>
          <a:xfrm>
            <a:off x="1623395" y="4361879"/>
            <a:ext cx="3455505" cy="762000"/>
          </a:xfrm>
          <a:prstGeom prst="rect">
            <a:avLst/>
          </a:prstGeom>
        </p:spPr>
        <p:txBody>
          <a:bodyPr/>
          <a:lstStyle>
            <a:lvl1pPr algn="l">
              <a:buNone/>
              <a:defRPr sz="2200" b="1">
                <a:solidFill>
                  <a:schemeClr val="tx2"/>
                </a:solidFill>
              </a:defRPr>
            </a:lvl1pPr>
            <a:lvl2pPr>
              <a:buNone/>
              <a:defRPr sz="1800" b="1">
                <a:solidFill>
                  <a:schemeClr val="bg1"/>
                </a:solidFill>
              </a:defRPr>
            </a:lvl2pPr>
            <a:lvl3pPr>
              <a:buNone/>
              <a:defRPr sz="1800" b="1">
                <a:solidFill>
                  <a:schemeClr val="bg1"/>
                </a:solidFill>
              </a:defRPr>
            </a:lvl3pPr>
            <a:lvl4pPr>
              <a:buNone/>
              <a:defRPr sz="1800" b="1">
                <a:solidFill>
                  <a:schemeClr val="bg1"/>
                </a:solidFill>
              </a:defRPr>
            </a:lvl4pPr>
            <a:lvl5pPr>
              <a:buNone/>
              <a:defRPr sz="1800" b="1">
                <a:solidFill>
                  <a:schemeClr val="bg1"/>
                </a:solidFill>
              </a:defRPr>
            </a:lvl5pPr>
          </a:lstStyle>
          <a:p>
            <a:pPr lvl="0"/>
            <a:r>
              <a:rPr lang="en-US"/>
              <a:t>Click to edit subtitle</a:t>
            </a:r>
          </a:p>
        </p:txBody>
      </p:sp>
      <p:sp>
        <p:nvSpPr>
          <p:cNvPr id="5" name="Text Placeholder 3">
            <a:extLst>
              <a:ext uri="{FF2B5EF4-FFF2-40B4-BE49-F238E27FC236}">
                <a16:creationId xmlns:a16="http://schemas.microsoft.com/office/drawing/2014/main" id="{981806BA-5DE7-9846-8629-13F04D50F320}"/>
              </a:ext>
            </a:extLst>
          </p:cNvPr>
          <p:cNvSpPr>
            <a:spLocks noGrp="1"/>
          </p:cNvSpPr>
          <p:nvPr>
            <p:ph type="body" sz="quarter" idx="12" hasCustomPrompt="1"/>
          </p:nvPr>
        </p:nvSpPr>
        <p:spPr>
          <a:xfrm>
            <a:off x="1623395" y="5297114"/>
            <a:ext cx="3455505" cy="762000"/>
          </a:xfrm>
          <a:prstGeom prst="rect">
            <a:avLst/>
          </a:prstGeom>
        </p:spPr>
        <p:txBody>
          <a:bodyPr/>
          <a:lstStyle>
            <a:lvl1pPr algn="l">
              <a:buNone/>
              <a:defRPr sz="2200" b="1">
                <a:solidFill>
                  <a:srgbClr val="009EDC"/>
                </a:solidFill>
              </a:defRPr>
            </a:lvl1pPr>
            <a:lvl2pPr>
              <a:buNone/>
              <a:defRPr sz="1800" b="1">
                <a:solidFill>
                  <a:schemeClr val="bg1"/>
                </a:solidFill>
              </a:defRPr>
            </a:lvl2pPr>
            <a:lvl3pPr>
              <a:buNone/>
              <a:defRPr sz="1800" b="1">
                <a:solidFill>
                  <a:schemeClr val="bg1"/>
                </a:solidFill>
              </a:defRPr>
            </a:lvl3pPr>
            <a:lvl4pPr>
              <a:buNone/>
              <a:defRPr sz="1800" b="1">
                <a:solidFill>
                  <a:schemeClr val="bg1"/>
                </a:solidFill>
              </a:defRPr>
            </a:lvl4pPr>
            <a:lvl5pPr>
              <a:buNone/>
              <a:defRPr sz="1800" b="1">
                <a:solidFill>
                  <a:schemeClr val="bg1"/>
                </a:solidFill>
              </a:defRPr>
            </a:lvl5pPr>
          </a:lstStyle>
          <a:p>
            <a:pPr lvl="0"/>
            <a:r>
              <a:rPr lang="en-US"/>
              <a:t>Click to edit subtitle</a:t>
            </a:r>
          </a:p>
        </p:txBody>
      </p:sp>
      <p:pic>
        <p:nvPicPr>
          <p:cNvPr id="6" name="Picture 5" descr="A blue background with white text&#10;&#10;Description automatically generated">
            <a:extLst>
              <a:ext uri="{FF2B5EF4-FFF2-40B4-BE49-F238E27FC236}">
                <a16:creationId xmlns:a16="http://schemas.microsoft.com/office/drawing/2014/main" id="{3A2D682C-4C16-A870-7C4C-36F023618CDA}"/>
              </a:ext>
            </a:extLst>
          </p:cNvPr>
          <p:cNvPicPr>
            <a:picLocks noChangeAspect="1"/>
          </p:cNvPicPr>
          <p:nvPr userDrawn="1"/>
        </p:nvPicPr>
        <p:blipFill>
          <a:blip r:embed="rId2"/>
          <a:stretch>
            <a:fillRect/>
          </a:stretch>
        </p:blipFill>
        <p:spPr>
          <a:xfrm>
            <a:off x="0" y="0"/>
            <a:ext cx="12180232" cy="6858000"/>
          </a:xfrm>
          <a:prstGeom prst="rect">
            <a:avLst/>
          </a:prstGeom>
        </p:spPr>
      </p:pic>
      <p:pic>
        <p:nvPicPr>
          <p:cNvPr id="3" name="Picture 2" descr="A white background with circles&#10;&#10;Description automatically generated">
            <a:extLst>
              <a:ext uri="{FF2B5EF4-FFF2-40B4-BE49-F238E27FC236}">
                <a16:creationId xmlns:a16="http://schemas.microsoft.com/office/drawing/2014/main" id="{D7121137-9E1C-B7D6-100E-4A8B9B0526D3}"/>
              </a:ext>
            </a:extLst>
          </p:cNvPr>
          <p:cNvPicPr>
            <a:picLocks noChangeAspect="1"/>
          </p:cNvPicPr>
          <p:nvPr userDrawn="1"/>
        </p:nvPicPr>
        <p:blipFill>
          <a:blip r:embed="rId3"/>
          <a:stretch>
            <a:fillRect/>
          </a:stretch>
        </p:blipFill>
        <p:spPr>
          <a:xfrm>
            <a:off x="247150" y="135843"/>
            <a:ext cx="11697699" cy="6586313"/>
          </a:xfrm>
          <a:prstGeom prst="rect">
            <a:avLst/>
          </a:prstGeom>
        </p:spPr>
      </p:pic>
    </p:spTree>
    <p:extLst>
      <p:ext uri="{BB962C8B-B14F-4D97-AF65-F5344CB8AC3E}">
        <p14:creationId xmlns:p14="http://schemas.microsoft.com/office/powerpoint/2010/main" val="1300987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3" descr="A blue background with white text&#10;&#10;Description automatically generated">
            <a:extLst>
              <a:ext uri="{FF2B5EF4-FFF2-40B4-BE49-F238E27FC236}">
                <a16:creationId xmlns:a16="http://schemas.microsoft.com/office/drawing/2014/main" id="{4A8418C8-60E7-0E13-0DF7-D9E668283C54}"/>
              </a:ext>
            </a:extLst>
          </p:cNvPr>
          <p:cNvPicPr>
            <a:picLocks noChangeAspect="1"/>
          </p:cNvPicPr>
          <p:nvPr userDrawn="1"/>
        </p:nvPicPr>
        <p:blipFill>
          <a:blip r:embed="rId2"/>
          <a:stretch>
            <a:fillRect/>
          </a:stretch>
        </p:blipFill>
        <p:spPr>
          <a:xfrm>
            <a:off x="0" y="0"/>
            <a:ext cx="12180232" cy="6858000"/>
          </a:xfrm>
          <a:prstGeom prst="rect">
            <a:avLst/>
          </a:prstGeom>
        </p:spPr>
      </p:pic>
      <p:sp>
        <p:nvSpPr>
          <p:cNvPr id="9" name="Title 8">
            <a:extLst>
              <a:ext uri="{FF2B5EF4-FFF2-40B4-BE49-F238E27FC236}">
                <a16:creationId xmlns:a16="http://schemas.microsoft.com/office/drawing/2014/main" id="{BD450D3F-E463-C440-A112-610496D00DEC}"/>
              </a:ext>
            </a:extLst>
          </p:cNvPr>
          <p:cNvSpPr>
            <a:spLocks noGrp="1"/>
          </p:cNvSpPr>
          <p:nvPr>
            <p:ph type="title"/>
          </p:nvPr>
        </p:nvSpPr>
        <p:spPr>
          <a:xfrm>
            <a:off x="2032024" y="1022497"/>
            <a:ext cx="8633791" cy="628787"/>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2">
            <a:extLst>
              <a:ext uri="{FF2B5EF4-FFF2-40B4-BE49-F238E27FC236}">
                <a16:creationId xmlns:a16="http://schemas.microsoft.com/office/drawing/2014/main" id="{B9B74096-3146-EF4C-B4A8-9EA93907A66B}"/>
              </a:ext>
            </a:extLst>
          </p:cNvPr>
          <p:cNvSpPr>
            <a:spLocks noGrp="1"/>
          </p:cNvSpPr>
          <p:nvPr>
            <p:ph type="body" idx="1" hasCustomPrompt="1"/>
          </p:nvPr>
        </p:nvSpPr>
        <p:spPr>
          <a:xfrm>
            <a:off x="1019816"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2" name="Text Placeholder 2">
            <a:extLst>
              <a:ext uri="{FF2B5EF4-FFF2-40B4-BE49-F238E27FC236}">
                <a16:creationId xmlns:a16="http://schemas.microsoft.com/office/drawing/2014/main" id="{5A752B42-E3D7-B542-A150-858D03BEEC91}"/>
              </a:ext>
            </a:extLst>
          </p:cNvPr>
          <p:cNvSpPr>
            <a:spLocks noGrp="1"/>
          </p:cNvSpPr>
          <p:nvPr>
            <p:ph type="body" idx="12" hasCustomPrompt="1"/>
          </p:nvPr>
        </p:nvSpPr>
        <p:spPr>
          <a:xfrm>
            <a:off x="3693503"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4" name="Text Placeholder 2">
            <a:extLst>
              <a:ext uri="{FF2B5EF4-FFF2-40B4-BE49-F238E27FC236}">
                <a16:creationId xmlns:a16="http://schemas.microsoft.com/office/drawing/2014/main" id="{06DFB1F0-AB0E-8343-BF74-F4966510A428}"/>
              </a:ext>
            </a:extLst>
          </p:cNvPr>
          <p:cNvSpPr>
            <a:spLocks noGrp="1"/>
          </p:cNvSpPr>
          <p:nvPr>
            <p:ph type="body" idx="14" hasCustomPrompt="1"/>
          </p:nvPr>
        </p:nvSpPr>
        <p:spPr>
          <a:xfrm>
            <a:off x="6348920"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6" name="Text Placeholder 2">
            <a:extLst>
              <a:ext uri="{FF2B5EF4-FFF2-40B4-BE49-F238E27FC236}">
                <a16:creationId xmlns:a16="http://schemas.microsoft.com/office/drawing/2014/main" id="{594541F8-437F-394A-871D-60D91AD9DCCF}"/>
              </a:ext>
            </a:extLst>
          </p:cNvPr>
          <p:cNvSpPr>
            <a:spLocks noGrp="1"/>
          </p:cNvSpPr>
          <p:nvPr>
            <p:ph type="body" idx="16" hasCustomPrompt="1"/>
          </p:nvPr>
        </p:nvSpPr>
        <p:spPr>
          <a:xfrm>
            <a:off x="8995140"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8" name="Picture Placeholder 22">
            <a:extLst>
              <a:ext uri="{FF2B5EF4-FFF2-40B4-BE49-F238E27FC236}">
                <a16:creationId xmlns:a16="http://schemas.microsoft.com/office/drawing/2014/main" id="{29863AAF-C9CE-D24B-9CC4-4BBAD0A9397D}"/>
              </a:ext>
            </a:extLst>
          </p:cNvPr>
          <p:cNvSpPr>
            <a:spLocks noGrp="1"/>
          </p:cNvSpPr>
          <p:nvPr>
            <p:ph type="pic" sz="quarter" idx="18"/>
          </p:nvPr>
        </p:nvSpPr>
        <p:spPr>
          <a:xfrm>
            <a:off x="1135787" y="2605441"/>
            <a:ext cx="2110383" cy="2110107"/>
          </a:xfrm>
          <a:prstGeom prst="ellipse">
            <a:avLst/>
          </a:prstGeom>
        </p:spPr>
        <p:txBody>
          <a:bodyPr>
            <a:normAutofit/>
          </a:bodyPr>
          <a:lstStyle>
            <a:lvl1pPr>
              <a:defRPr sz="3200"/>
            </a:lvl1pPr>
          </a:lstStyle>
          <a:p>
            <a:endParaRPr lang="en-US"/>
          </a:p>
        </p:txBody>
      </p:sp>
      <p:sp>
        <p:nvSpPr>
          <p:cNvPr id="19" name="Picture Placeholder 22">
            <a:extLst>
              <a:ext uri="{FF2B5EF4-FFF2-40B4-BE49-F238E27FC236}">
                <a16:creationId xmlns:a16="http://schemas.microsoft.com/office/drawing/2014/main" id="{61221C0F-AB0D-E649-8D24-670CF4515E5C}"/>
              </a:ext>
            </a:extLst>
          </p:cNvPr>
          <p:cNvSpPr>
            <a:spLocks noGrp="1"/>
          </p:cNvSpPr>
          <p:nvPr>
            <p:ph type="pic" sz="quarter" idx="19"/>
          </p:nvPr>
        </p:nvSpPr>
        <p:spPr>
          <a:xfrm>
            <a:off x="3809474" y="2605441"/>
            <a:ext cx="2110383" cy="2110107"/>
          </a:xfrm>
          <a:prstGeom prst="ellipse">
            <a:avLst/>
          </a:prstGeom>
        </p:spPr>
        <p:txBody>
          <a:bodyPr>
            <a:normAutofit/>
          </a:bodyPr>
          <a:lstStyle>
            <a:lvl1pPr>
              <a:defRPr sz="3200"/>
            </a:lvl1pPr>
          </a:lstStyle>
          <a:p>
            <a:endParaRPr lang="en-US"/>
          </a:p>
        </p:txBody>
      </p:sp>
      <p:sp>
        <p:nvSpPr>
          <p:cNvPr id="20" name="Picture Placeholder 22">
            <a:extLst>
              <a:ext uri="{FF2B5EF4-FFF2-40B4-BE49-F238E27FC236}">
                <a16:creationId xmlns:a16="http://schemas.microsoft.com/office/drawing/2014/main" id="{6A9BC78F-2680-194A-8C7E-B4A6B7C46ECD}"/>
              </a:ext>
            </a:extLst>
          </p:cNvPr>
          <p:cNvSpPr>
            <a:spLocks noGrp="1"/>
          </p:cNvSpPr>
          <p:nvPr>
            <p:ph type="pic" sz="quarter" idx="20"/>
          </p:nvPr>
        </p:nvSpPr>
        <p:spPr>
          <a:xfrm>
            <a:off x="6464891" y="2569882"/>
            <a:ext cx="2110383" cy="2110107"/>
          </a:xfrm>
          <a:prstGeom prst="ellipse">
            <a:avLst/>
          </a:prstGeom>
        </p:spPr>
        <p:txBody>
          <a:bodyPr>
            <a:normAutofit/>
          </a:bodyPr>
          <a:lstStyle>
            <a:lvl1pPr>
              <a:defRPr sz="3200"/>
            </a:lvl1pPr>
          </a:lstStyle>
          <a:p>
            <a:endParaRPr lang="en-US"/>
          </a:p>
        </p:txBody>
      </p:sp>
      <p:sp>
        <p:nvSpPr>
          <p:cNvPr id="21" name="Picture Placeholder 22">
            <a:extLst>
              <a:ext uri="{FF2B5EF4-FFF2-40B4-BE49-F238E27FC236}">
                <a16:creationId xmlns:a16="http://schemas.microsoft.com/office/drawing/2014/main" id="{8AD93952-FE87-FA42-B13B-E5549927DED1}"/>
              </a:ext>
            </a:extLst>
          </p:cNvPr>
          <p:cNvSpPr>
            <a:spLocks noGrp="1"/>
          </p:cNvSpPr>
          <p:nvPr>
            <p:ph type="pic" sz="quarter" idx="21"/>
          </p:nvPr>
        </p:nvSpPr>
        <p:spPr>
          <a:xfrm>
            <a:off x="9138578" y="2605441"/>
            <a:ext cx="2110383" cy="2110107"/>
          </a:xfrm>
          <a:prstGeom prst="ellipse">
            <a:avLst/>
          </a:prstGeom>
        </p:spPr>
        <p:txBody>
          <a:bodyPr>
            <a:normAutofit/>
          </a:bodyPr>
          <a:lstStyle>
            <a:lvl1pPr>
              <a:defRPr sz="3200"/>
            </a:lvl1pPr>
          </a:lstStyle>
          <a:p>
            <a:endParaRPr lang="en-US"/>
          </a:p>
        </p:txBody>
      </p:sp>
    </p:spTree>
    <p:extLst>
      <p:ext uri="{BB962C8B-B14F-4D97-AF65-F5344CB8AC3E}">
        <p14:creationId xmlns:p14="http://schemas.microsoft.com/office/powerpoint/2010/main" val="64040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C5CA9AB5-7799-BFA5-6F4F-591CF81D3D85}"/>
              </a:ext>
            </a:extLst>
          </p:cNvPr>
          <p:cNvPicPr>
            <a:picLocks noChangeAspect="1"/>
          </p:cNvPicPr>
          <p:nvPr userDrawn="1"/>
        </p:nvPicPr>
        <p:blipFill>
          <a:blip r:embed="rId2"/>
          <a:stretch>
            <a:fillRect/>
          </a:stretch>
        </p:blipFill>
        <p:spPr>
          <a:xfrm>
            <a:off x="0" y="0"/>
            <a:ext cx="12192000" cy="6864626"/>
          </a:xfrm>
          <a:prstGeom prst="rect">
            <a:avLst/>
          </a:prstGeom>
        </p:spPr>
      </p:pic>
      <p:sp>
        <p:nvSpPr>
          <p:cNvPr id="3" name="Title 8">
            <a:extLst>
              <a:ext uri="{FF2B5EF4-FFF2-40B4-BE49-F238E27FC236}">
                <a16:creationId xmlns:a16="http://schemas.microsoft.com/office/drawing/2014/main" id="{95921DC8-934C-D343-8075-AF48250B93B1}"/>
              </a:ext>
            </a:extLst>
          </p:cNvPr>
          <p:cNvSpPr>
            <a:spLocks noGrp="1"/>
          </p:cNvSpPr>
          <p:nvPr>
            <p:ph type="title"/>
          </p:nvPr>
        </p:nvSpPr>
        <p:spPr>
          <a:xfrm>
            <a:off x="688976" y="1437323"/>
            <a:ext cx="8633791" cy="590264"/>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Text Placeholder 3">
            <a:extLst>
              <a:ext uri="{FF2B5EF4-FFF2-40B4-BE49-F238E27FC236}">
                <a16:creationId xmlns:a16="http://schemas.microsoft.com/office/drawing/2014/main" id="{24F2E60C-7A3B-7D42-BD06-2F6B17FB85A4}"/>
              </a:ext>
            </a:extLst>
          </p:cNvPr>
          <p:cNvSpPr>
            <a:spLocks noGrp="1"/>
          </p:cNvSpPr>
          <p:nvPr>
            <p:ph type="body" sz="quarter" idx="10"/>
          </p:nvPr>
        </p:nvSpPr>
        <p:spPr>
          <a:xfrm>
            <a:off x="688976" y="2186609"/>
            <a:ext cx="11058525" cy="4055169"/>
          </a:xfrm>
          <a:prstGeom prst="rect">
            <a:avLst/>
          </a:prstGeom>
        </p:spPr>
        <p:txBody>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529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2" name="Picture 1" descr="A blue background with white text&#10;&#10;Description automatically generated">
            <a:extLst>
              <a:ext uri="{FF2B5EF4-FFF2-40B4-BE49-F238E27FC236}">
                <a16:creationId xmlns:a16="http://schemas.microsoft.com/office/drawing/2014/main" id="{C4576E8E-A501-8EC1-1123-1CC0F7426F77}"/>
              </a:ext>
            </a:extLst>
          </p:cNvPr>
          <p:cNvPicPr>
            <a:picLocks noChangeAspect="1"/>
          </p:cNvPicPr>
          <p:nvPr userDrawn="1"/>
        </p:nvPicPr>
        <p:blipFill>
          <a:blip r:embed="rId2"/>
          <a:stretch>
            <a:fillRect/>
          </a:stretch>
        </p:blipFill>
        <p:spPr>
          <a:xfrm>
            <a:off x="0" y="0"/>
            <a:ext cx="12180232" cy="6858000"/>
          </a:xfrm>
          <a:prstGeom prst="rect">
            <a:avLst/>
          </a:prstGeom>
        </p:spPr>
      </p:pic>
      <p:sp>
        <p:nvSpPr>
          <p:cNvPr id="9" name="Title 8">
            <a:extLst>
              <a:ext uri="{FF2B5EF4-FFF2-40B4-BE49-F238E27FC236}">
                <a16:creationId xmlns:a16="http://schemas.microsoft.com/office/drawing/2014/main" id="{BD450D3F-E463-C440-A112-610496D00DEC}"/>
              </a:ext>
            </a:extLst>
          </p:cNvPr>
          <p:cNvSpPr>
            <a:spLocks noGrp="1"/>
          </p:cNvSpPr>
          <p:nvPr>
            <p:ph type="title"/>
          </p:nvPr>
        </p:nvSpPr>
        <p:spPr>
          <a:xfrm>
            <a:off x="1941446" y="1022497"/>
            <a:ext cx="8633791" cy="628787"/>
          </a:xfrm>
          <a:prstGeom prst="rect">
            <a:avLst/>
          </a:prstGeom>
        </p:spPr>
        <p:txBody>
          <a:bodyPr/>
          <a:lstStyle>
            <a:lvl1pPr>
              <a:defRPr sz="40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2">
            <a:extLst>
              <a:ext uri="{FF2B5EF4-FFF2-40B4-BE49-F238E27FC236}">
                <a16:creationId xmlns:a16="http://schemas.microsoft.com/office/drawing/2014/main" id="{B9B74096-3146-EF4C-B4A8-9EA93907A66B}"/>
              </a:ext>
            </a:extLst>
          </p:cNvPr>
          <p:cNvSpPr>
            <a:spLocks noGrp="1"/>
          </p:cNvSpPr>
          <p:nvPr>
            <p:ph type="body" idx="1" hasCustomPrompt="1"/>
          </p:nvPr>
        </p:nvSpPr>
        <p:spPr>
          <a:xfrm>
            <a:off x="1019816"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2" name="Text Placeholder 2">
            <a:extLst>
              <a:ext uri="{FF2B5EF4-FFF2-40B4-BE49-F238E27FC236}">
                <a16:creationId xmlns:a16="http://schemas.microsoft.com/office/drawing/2014/main" id="{5A752B42-E3D7-B542-A150-858D03BEEC91}"/>
              </a:ext>
            </a:extLst>
          </p:cNvPr>
          <p:cNvSpPr>
            <a:spLocks noGrp="1"/>
          </p:cNvSpPr>
          <p:nvPr>
            <p:ph type="body" idx="12" hasCustomPrompt="1"/>
          </p:nvPr>
        </p:nvSpPr>
        <p:spPr>
          <a:xfrm>
            <a:off x="3693503"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4" name="Text Placeholder 2">
            <a:extLst>
              <a:ext uri="{FF2B5EF4-FFF2-40B4-BE49-F238E27FC236}">
                <a16:creationId xmlns:a16="http://schemas.microsoft.com/office/drawing/2014/main" id="{06DFB1F0-AB0E-8343-BF74-F4966510A428}"/>
              </a:ext>
            </a:extLst>
          </p:cNvPr>
          <p:cNvSpPr>
            <a:spLocks noGrp="1"/>
          </p:cNvSpPr>
          <p:nvPr>
            <p:ph type="body" idx="14" hasCustomPrompt="1"/>
          </p:nvPr>
        </p:nvSpPr>
        <p:spPr>
          <a:xfrm>
            <a:off x="6348920"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6" name="Text Placeholder 2">
            <a:extLst>
              <a:ext uri="{FF2B5EF4-FFF2-40B4-BE49-F238E27FC236}">
                <a16:creationId xmlns:a16="http://schemas.microsoft.com/office/drawing/2014/main" id="{594541F8-437F-394A-871D-60D91AD9DCCF}"/>
              </a:ext>
            </a:extLst>
          </p:cNvPr>
          <p:cNvSpPr>
            <a:spLocks noGrp="1"/>
          </p:cNvSpPr>
          <p:nvPr>
            <p:ph type="body" idx="16" hasCustomPrompt="1"/>
          </p:nvPr>
        </p:nvSpPr>
        <p:spPr>
          <a:xfrm>
            <a:off x="8995140"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8" name="Picture Placeholder 22">
            <a:extLst>
              <a:ext uri="{FF2B5EF4-FFF2-40B4-BE49-F238E27FC236}">
                <a16:creationId xmlns:a16="http://schemas.microsoft.com/office/drawing/2014/main" id="{29863AAF-C9CE-D24B-9CC4-4BBAD0A9397D}"/>
              </a:ext>
            </a:extLst>
          </p:cNvPr>
          <p:cNvSpPr>
            <a:spLocks noGrp="1"/>
          </p:cNvSpPr>
          <p:nvPr>
            <p:ph type="pic" sz="quarter" idx="18"/>
          </p:nvPr>
        </p:nvSpPr>
        <p:spPr>
          <a:xfrm>
            <a:off x="1135787" y="2605441"/>
            <a:ext cx="2110383" cy="2110107"/>
          </a:xfrm>
          <a:prstGeom prst="ellipse">
            <a:avLst/>
          </a:prstGeom>
        </p:spPr>
        <p:txBody>
          <a:bodyPr>
            <a:normAutofit/>
          </a:bodyPr>
          <a:lstStyle>
            <a:lvl1pPr>
              <a:defRPr sz="3200"/>
            </a:lvl1pPr>
          </a:lstStyle>
          <a:p>
            <a:endParaRPr lang="en-US"/>
          </a:p>
        </p:txBody>
      </p:sp>
      <p:sp>
        <p:nvSpPr>
          <p:cNvPr id="19" name="Picture Placeholder 22">
            <a:extLst>
              <a:ext uri="{FF2B5EF4-FFF2-40B4-BE49-F238E27FC236}">
                <a16:creationId xmlns:a16="http://schemas.microsoft.com/office/drawing/2014/main" id="{61221C0F-AB0D-E649-8D24-670CF4515E5C}"/>
              </a:ext>
            </a:extLst>
          </p:cNvPr>
          <p:cNvSpPr>
            <a:spLocks noGrp="1"/>
          </p:cNvSpPr>
          <p:nvPr>
            <p:ph type="pic" sz="quarter" idx="19"/>
          </p:nvPr>
        </p:nvSpPr>
        <p:spPr>
          <a:xfrm>
            <a:off x="3809474" y="2605441"/>
            <a:ext cx="2110383" cy="2110107"/>
          </a:xfrm>
          <a:prstGeom prst="ellipse">
            <a:avLst/>
          </a:prstGeom>
        </p:spPr>
        <p:txBody>
          <a:bodyPr>
            <a:normAutofit/>
          </a:bodyPr>
          <a:lstStyle>
            <a:lvl1pPr>
              <a:defRPr sz="3200"/>
            </a:lvl1pPr>
          </a:lstStyle>
          <a:p>
            <a:endParaRPr lang="en-US"/>
          </a:p>
        </p:txBody>
      </p:sp>
      <p:sp>
        <p:nvSpPr>
          <p:cNvPr id="20" name="Picture Placeholder 22">
            <a:extLst>
              <a:ext uri="{FF2B5EF4-FFF2-40B4-BE49-F238E27FC236}">
                <a16:creationId xmlns:a16="http://schemas.microsoft.com/office/drawing/2014/main" id="{6A9BC78F-2680-194A-8C7E-B4A6B7C46ECD}"/>
              </a:ext>
            </a:extLst>
          </p:cNvPr>
          <p:cNvSpPr>
            <a:spLocks noGrp="1"/>
          </p:cNvSpPr>
          <p:nvPr>
            <p:ph type="pic" sz="quarter" idx="20"/>
          </p:nvPr>
        </p:nvSpPr>
        <p:spPr>
          <a:xfrm>
            <a:off x="6464891" y="2569882"/>
            <a:ext cx="2110383" cy="2110107"/>
          </a:xfrm>
          <a:prstGeom prst="ellipse">
            <a:avLst/>
          </a:prstGeom>
        </p:spPr>
        <p:txBody>
          <a:bodyPr>
            <a:normAutofit/>
          </a:bodyPr>
          <a:lstStyle>
            <a:lvl1pPr>
              <a:defRPr sz="3200"/>
            </a:lvl1pPr>
          </a:lstStyle>
          <a:p>
            <a:endParaRPr lang="en-US"/>
          </a:p>
        </p:txBody>
      </p:sp>
      <p:sp>
        <p:nvSpPr>
          <p:cNvPr id="21" name="Picture Placeholder 22">
            <a:extLst>
              <a:ext uri="{FF2B5EF4-FFF2-40B4-BE49-F238E27FC236}">
                <a16:creationId xmlns:a16="http://schemas.microsoft.com/office/drawing/2014/main" id="{8AD93952-FE87-FA42-B13B-E5549927DED1}"/>
              </a:ext>
            </a:extLst>
          </p:cNvPr>
          <p:cNvSpPr>
            <a:spLocks noGrp="1"/>
          </p:cNvSpPr>
          <p:nvPr>
            <p:ph type="pic" sz="quarter" idx="21"/>
          </p:nvPr>
        </p:nvSpPr>
        <p:spPr>
          <a:xfrm>
            <a:off x="9138578" y="2605441"/>
            <a:ext cx="2110383" cy="2110107"/>
          </a:xfrm>
          <a:prstGeom prst="ellipse">
            <a:avLst/>
          </a:prstGeom>
        </p:spPr>
        <p:txBody>
          <a:bodyPr>
            <a:normAutofit/>
          </a:bodyPr>
          <a:lstStyle>
            <a:lvl1pPr>
              <a:defRPr sz="3200"/>
            </a:lvl1pPr>
          </a:lstStyle>
          <a:p>
            <a:endParaRPr lang="en-US"/>
          </a:p>
        </p:txBody>
      </p:sp>
    </p:spTree>
    <p:extLst>
      <p:ext uri="{BB962C8B-B14F-4D97-AF65-F5344CB8AC3E}">
        <p14:creationId xmlns:p14="http://schemas.microsoft.com/office/powerpoint/2010/main" val="3564893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4" name="Picture 3" descr="A blue and orange background&#10;&#10;Description automatically generated">
            <a:extLst>
              <a:ext uri="{FF2B5EF4-FFF2-40B4-BE49-F238E27FC236}">
                <a16:creationId xmlns:a16="http://schemas.microsoft.com/office/drawing/2014/main" id="{928D538F-537F-BFD3-4FDC-36B9CF24D2E2}"/>
              </a:ext>
            </a:extLst>
          </p:cNvPr>
          <p:cNvPicPr>
            <a:picLocks noChangeAspect="1"/>
          </p:cNvPicPr>
          <p:nvPr userDrawn="1"/>
        </p:nvPicPr>
        <p:blipFill>
          <a:blip r:embed="rId2"/>
          <a:stretch>
            <a:fillRect/>
          </a:stretch>
        </p:blipFill>
        <p:spPr>
          <a:xfrm>
            <a:off x="0" y="0"/>
            <a:ext cx="12192000" cy="6864626"/>
          </a:xfrm>
          <a:prstGeom prst="rect">
            <a:avLst/>
          </a:prstGeom>
        </p:spPr>
      </p:pic>
      <p:sp>
        <p:nvSpPr>
          <p:cNvPr id="10" name="Title 8">
            <a:extLst>
              <a:ext uri="{FF2B5EF4-FFF2-40B4-BE49-F238E27FC236}">
                <a16:creationId xmlns:a16="http://schemas.microsoft.com/office/drawing/2014/main" id="{984E430B-306E-7E4D-8C45-7A41B88C840C}"/>
              </a:ext>
            </a:extLst>
          </p:cNvPr>
          <p:cNvSpPr>
            <a:spLocks noGrp="1"/>
          </p:cNvSpPr>
          <p:nvPr>
            <p:ph type="title"/>
          </p:nvPr>
        </p:nvSpPr>
        <p:spPr>
          <a:xfrm>
            <a:off x="430698" y="593727"/>
            <a:ext cx="5562598" cy="628787"/>
          </a:xfrm>
          <a:prstGeom prst="rect">
            <a:avLst/>
          </a:prstGeom>
        </p:spPr>
        <p:txBody>
          <a:bodyPr/>
          <a:lstStyle>
            <a:lvl1pPr>
              <a:defRPr sz="40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2">
            <a:extLst>
              <a:ext uri="{FF2B5EF4-FFF2-40B4-BE49-F238E27FC236}">
                <a16:creationId xmlns:a16="http://schemas.microsoft.com/office/drawing/2014/main" id="{4D6226A0-7C1A-5C47-9B09-3B2AFEC270BB}"/>
              </a:ext>
            </a:extLst>
          </p:cNvPr>
          <p:cNvSpPr>
            <a:spLocks noGrp="1"/>
          </p:cNvSpPr>
          <p:nvPr>
            <p:ph type="body" sz="half" idx="1"/>
          </p:nvPr>
        </p:nvSpPr>
        <p:spPr>
          <a:xfrm>
            <a:off x="430698" y="1948074"/>
            <a:ext cx="5665301" cy="4422910"/>
          </a:xfrm>
          <a:prstGeom prst="rect">
            <a:avLst/>
          </a:prstGeom>
        </p:spPr>
        <p:txBody>
          <a:bodyPr/>
          <a:lstStyle>
            <a:lvl1pPr marL="342891" indent="-342891">
              <a:buClr>
                <a:srgbClr val="A0C65C"/>
              </a:buClr>
              <a:buFont typeface="Arial" panose="020B0604020202020204" pitchFamily="34" charset="0"/>
              <a:buChar char="•"/>
              <a:defRPr sz="2000">
                <a:solidFill>
                  <a:schemeClr val="bg1"/>
                </a:solidFill>
              </a:defRPr>
            </a:lvl1pPr>
            <a:lvl2pPr marL="742932" indent="-285744">
              <a:buClr>
                <a:srgbClr val="A0C65C"/>
              </a:buClr>
              <a:buFont typeface="Arial" panose="020B0604020202020204" pitchFamily="34" charset="0"/>
              <a:buChar char="•"/>
              <a:defRPr sz="2000">
                <a:solidFill>
                  <a:schemeClr val="bg1"/>
                </a:solidFill>
              </a:defRPr>
            </a:lvl2pPr>
            <a:lvl3pPr marL="1142971" indent="-228594">
              <a:buClr>
                <a:srgbClr val="A0C65C"/>
              </a:buClr>
              <a:buFont typeface="Arial" panose="020B0604020202020204" pitchFamily="34" charset="0"/>
              <a:buChar char="•"/>
              <a:defRPr sz="2000">
                <a:solidFill>
                  <a:schemeClr val="bg1"/>
                </a:solidFill>
              </a:defRPr>
            </a:lvl3pPr>
            <a:lvl4pPr marL="1600160" indent="-228594">
              <a:buClr>
                <a:srgbClr val="A0C65C"/>
              </a:buClr>
              <a:buFont typeface="Arial" panose="020B0604020202020204" pitchFamily="34" charset="0"/>
              <a:buChar char="•"/>
              <a:defRPr sz="2000">
                <a:solidFill>
                  <a:schemeClr val="bg1"/>
                </a:solidFill>
              </a:defRPr>
            </a:lvl4pPr>
            <a:lvl5pPr marL="2057349" indent="-228594">
              <a:buClr>
                <a:srgbClr val="A0C65C"/>
              </a:buClr>
              <a:buFont typeface="Arial" panose="020B0604020202020204" pitchFamily="34" charset="0"/>
              <a:buChar char="•"/>
              <a:defRPr sz="20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FAAB7A9-CF53-814A-A3F4-DBA033131A6E}"/>
              </a:ext>
            </a:extLst>
          </p:cNvPr>
          <p:cNvSpPr>
            <a:spLocks noGrp="1"/>
          </p:cNvSpPr>
          <p:nvPr>
            <p:ph idx="22" hasCustomPrompt="1"/>
          </p:nvPr>
        </p:nvSpPr>
        <p:spPr>
          <a:xfrm>
            <a:off x="6418197" y="593727"/>
            <a:ext cx="5451605" cy="5916402"/>
          </a:xfrm>
          <a:prstGeom prst="rect">
            <a:avLst/>
          </a:prstGeom>
        </p:spPr>
        <p:txBody>
          <a:bodyPr/>
          <a:lstStyle>
            <a:lvl1pPr>
              <a:buClr>
                <a:srgbClr val="A0C65C"/>
              </a:buClr>
              <a:buNone/>
              <a:defRPr>
                <a:solidFill>
                  <a:schemeClr val="bg1"/>
                </a:solidFill>
              </a:defRPr>
            </a:lvl1pPr>
            <a:lvl2pPr marL="742932" indent="-285744">
              <a:buClr>
                <a:srgbClr val="A0C65C"/>
              </a:buClr>
              <a:buFont typeface="Arial" panose="020B0604020202020204" pitchFamily="34" charset="0"/>
              <a:buNone/>
              <a:defRPr>
                <a:solidFill>
                  <a:schemeClr val="tx1">
                    <a:lumMod val="65000"/>
                    <a:lumOff val="35000"/>
                  </a:schemeClr>
                </a:solidFill>
              </a:defRPr>
            </a:lvl2pPr>
            <a:lvl3pPr marL="1142971" indent="-228594">
              <a:buClr>
                <a:srgbClr val="A0C65C"/>
              </a:buClr>
              <a:buFont typeface="Arial" panose="020B0604020202020204" pitchFamily="34" charset="0"/>
              <a:buNone/>
              <a:defRPr>
                <a:solidFill>
                  <a:schemeClr val="tx1">
                    <a:lumMod val="65000"/>
                    <a:lumOff val="35000"/>
                  </a:schemeClr>
                </a:solidFill>
              </a:defRPr>
            </a:lvl3pPr>
            <a:lvl4pPr marL="1600160" indent="-228594">
              <a:buClr>
                <a:srgbClr val="A0C65C"/>
              </a:buClr>
              <a:buFont typeface="Arial" panose="020B0604020202020204" pitchFamily="34" charset="0"/>
              <a:buNone/>
              <a:defRPr>
                <a:solidFill>
                  <a:schemeClr val="tx1">
                    <a:lumMod val="65000"/>
                    <a:lumOff val="35000"/>
                  </a:schemeClr>
                </a:solidFill>
              </a:defRPr>
            </a:lvl4pPr>
            <a:lvl5pPr marL="2057349" indent="-228594">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Tree>
    <p:extLst>
      <p:ext uri="{BB962C8B-B14F-4D97-AF65-F5344CB8AC3E}">
        <p14:creationId xmlns:p14="http://schemas.microsoft.com/office/powerpoint/2010/main" val="2401384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4" name="Picture 3" descr="A blue and white flag&#10;&#10;Description automatically generated">
            <a:extLst>
              <a:ext uri="{FF2B5EF4-FFF2-40B4-BE49-F238E27FC236}">
                <a16:creationId xmlns:a16="http://schemas.microsoft.com/office/drawing/2014/main" id="{EBA37594-DD4D-BB9A-50B2-E7A9EF059D8F}"/>
              </a:ext>
            </a:extLst>
          </p:cNvPr>
          <p:cNvPicPr>
            <a:picLocks noChangeAspect="1"/>
          </p:cNvPicPr>
          <p:nvPr userDrawn="1"/>
        </p:nvPicPr>
        <p:blipFill>
          <a:blip r:embed="rId2"/>
          <a:stretch>
            <a:fillRect/>
          </a:stretch>
        </p:blipFill>
        <p:spPr>
          <a:xfrm>
            <a:off x="0" y="0"/>
            <a:ext cx="12180232" cy="6858000"/>
          </a:xfrm>
          <a:prstGeom prst="rect">
            <a:avLst/>
          </a:prstGeom>
        </p:spPr>
      </p:pic>
      <p:sp>
        <p:nvSpPr>
          <p:cNvPr id="10" name="Title 8">
            <a:extLst>
              <a:ext uri="{FF2B5EF4-FFF2-40B4-BE49-F238E27FC236}">
                <a16:creationId xmlns:a16="http://schemas.microsoft.com/office/drawing/2014/main" id="{984E430B-306E-7E4D-8C45-7A41B88C840C}"/>
              </a:ext>
            </a:extLst>
          </p:cNvPr>
          <p:cNvSpPr>
            <a:spLocks noGrp="1"/>
          </p:cNvSpPr>
          <p:nvPr>
            <p:ph type="title"/>
          </p:nvPr>
        </p:nvSpPr>
        <p:spPr>
          <a:xfrm>
            <a:off x="6301409" y="684557"/>
            <a:ext cx="5476461" cy="628787"/>
          </a:xfrm>
          <a:prstGeom prst="rect">
            <a:avLst/>
          </a:prstGeom>
        </p:spPr>
        <p:txBody>
          <a:bodyPr/>
          <a:lstStyle>
            <a:lvl1pPr>
              <a:defRPr sz="40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Text Placeholder 2">
            <a:extLst>
              <a:ext uri="{FF2B5EF4-FFF2-40B4-BE49-F238E27FC236}">
                <a16:creationId xmlns:a16="http://schemas.microsoft.com/office/drawing/2014/main" id="{84B661CC-3A6F-4C40-87B4-71E36647F450}"/>
              </a:ext>
            </a:extLst>
          </p:cNvPr>
          <p:cNvSpPr>
            <a:spLocks noGrp="1"/>
          </p:cNvSpPr>
          <p:nvPr>
            <p:ph type="body" sz="half" idx="1"/>
          </p:nvPr>
        </p:nvSpPr>
        <p:spPr>
          <a:xfrm>
            <a:off x="6301409" y="1828804"/>
            <a:ext cx="5476461" cy="4601813"/>
          </a:xfrm>
          <a:prstGeom prst="rect">
            <a:avLst/>
          </a:prstGeom>
        </p:spPr>
        <p:txBody>
          <a:bodyPr/>
          <a:lstStyle>
            <a:lvl1pPr marL="0" indent="0">
              <a:buClr>
                <a:srgbClr val="A0C65C"/>
              </a:buClr>
              <a:buFont typeface="Arial" panose="020B0604020202020204" pitchFamily="34" charset="0"/>
              <a:buNone/>
              <a:defRPr sz="2000">
                <a:solidFill>
                  <a:schemeClr val="bg1"/>
                </a:solidFill>
              </a:defRPr>
            </a:lvl1pPr>
            <a:lvl2pPr marL="457189" indent="0">
              <a:buClr>
                <a:srgbClr val="A0C65C"/>
              </a:buClr>
              <a:buFont typeface="Arial" panose="020B0604020202020204" pitchFamily="34" charset="0"/>
              <a:buNone/>
              <a:defRPr sz="2000">
                <a:solidFill>
                  <a:schemeClr val="bg1"/>
                </a:solidFill>
              </a:defRPr>
            </a:lvl2pPr>
            <a:lvl3pPr marL="914377" indent="0">
              <a:buClr>
                <a:srgbClr val="A0C65C"/>
              </a:buClr>
              <a:buFont typeface="Arial" panose="020B0604020202020204" pitchFamily="34" charset="0"/>
              <a:buNone/>
              <a:defRPr sz="2000">
                <a:solidFill>
                  <a:schemeClr val="bg1"/>
                </a:solidFill>
              </a:defRPr>
            </a:lvl3pPr>
            <a:lvl4pPr marL="1371566" indent="0">
              <a:buClr>
                <a:srgbClr val="A0C65C"/>
              </a:buClr>
              <a:buFont typeface="Arial" panose="020B0604020202020204" pitchFamily="34" charset="0"/>
              <a:buNone/>
              <a:defRPr sz="2000">
                <a:solidFill>
                  <a:schemeClr val="bg1"/>
                </a:solidFill>
              </a:defRPr>
            </a:lvl4pPr>
            <a:lvl5pPr marL="1828754" indent="0">
              <a:buClr>
                <a:srgbClr val="A0C65C"/>
              </a:buClr>
              <a:buFont typeface="Arial" panose="020B0604020202020204" pitchFamily="34" charset="0"/>
              <a:buNone/>
              <a:defRPr sz="20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D9027EAA-B98C-EF4B-9810-3D125E17A7A5}"/>
              </a:ext>
            </a:extLst>
          </p:cNvPr>
          <p:cNvSpPr>
            <a:spLocks noGrp="1"/>
          </p:cNvSpPr>
          <p:nvPr>
            <p:ph idx="22" hasCustomPrompt="1"/>
          </p:nvPr>
        </p:nvSpPr>
        <p:spPr>
          <a:xfrm>
            <a:off x="375115" y="684557"/>
            <a:ext cx="5715001" cy="5746060"/>
          </a:xfrm>
          <a:prstGeom prst="rect">
            <a:avLst/>
          </a:prstGeom>
        </p:spPr>
        <p:txBody>
          <a:bodyPr/>
          <a:lstStyle>
            <a:lvl1pPr>
              <a:buClr>
                <a:srgbClr val="A0C65C"/>
              </a:buClr>
              <a:buNone/>
              <a:defRPr>
                <a:solidFill>
                  <a:schemeClr val="bg1"/>
                </a:solidFill>
              </a:defRPr>
            </a:lvl1pPr>
            <a:lvl2pPr marL="742932" indent="-285744">
              <a:buClr>
                <a:srgbClr val="A0C65C"/>
              </a:buClr>
              <a:buFont typeface="Arial" panose="020B0604020202020204" pitchFamily="34" charset="0"/>
              <a:buNone/>
              <a:defRPr>
                <a:solidFill>
                  <a:schemeClr val="tx1">
                    <a:lumMod val="65000"/>
                    <a:lumOff val="35000"/>
                  </a:schemeClr>
                </a:solidFill>
              </a:defRPr>
            </a:lvl2pPr>
            <a:lvl3pPr marL="1142971" indent="-228594">
              <a:buClr>
                <a:srgbClr val="A0C65C"/>
              </a:buClr>
              <a:buFont typeface="Arial" panose="020B0604020202020204" pitchFamily="34" charset="0"/>
              <a:buNone/>
              <a:defRPr>
                <a:solidFill>
                  <a:schemeClr val="tx1">
                    <a:lumMod val="65000"/>
                    <a:lumOff val="35000"/>
                  </a:schemeClr>
                </a:solidFill>
              </a:defRPr>
            </a:lvl3pPr>
            <a:lvl4pPr marL="1600160" indent="-228594">
              <a:buClr>
                <a:srgbClr val="A0C65C"/>
              </a:buClr>
              <a:buFont typeface="Arial" panose="020B0604020202020204" pitchFamily="34" charset="0"/>
              <a:buNone/>
              <a:defRPr>
                <a:solidFill>
                  <a:schemeClr val="tx1">
                    <a:lumMod val="65000"/>
                    <a:lumOff val="35000"/>
                  </a:schemeClr>
                </a:solidFill>
              </a:defRPr>
            </a:lvl4pPr>
            <a:lvl5pPr marL="2057349" indent="-228594">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Tree>
    <p:extLst>
      <p:ext uri="{BB962C8B-B14F-4D97-AF65-F5344CB8AC3E}">
        <p14:creationId xmlns:p14="http://schemas.microsoft.com/office/powerpoint/2010/main" val="16081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3" name="Title 8">
            <a:extLst>
              <a:ext uri="{FF2B5EF4-FFF2-40B4-BE49-F238E27FC236}">
                <a16:creationId xmlns:a16="http://schemas.microsoft.com/office/drawing/2014/main" id="{3D73DF93-F4D3-174A-A033-8D0151AC85D6}"/>
              </a:ext>
            </a:extLst>
          </p:cNvPr>
          <p:cNvSpPr>
            <a:spLocks noGrp="1"/>
          </p:cNvSpPr>
          <p:nvPr>
            <p:ph type="title"/>
          </p:nvPr>
        </p:nvSpPr>
        <p:spPr>
          <a:xfrm>
            <a:off x="347871" y="1597230"/>
            <a:ext cx="11668540" cy="628787"/>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Text Placeholder 2">
            <a:extLst>
              <a:ext uri="{FF2B5EF4-FFF2-40B4-BE49-F238E27FC236}">
                <a16:creationId xmlns:a16="http://schemas.microsoft.com/office/drawing/2014/main" id="{C1ECC511-C260-C44A-B3D8-D1B7716EDD77}"/>
              </a:ext>
            </a:extLst>
          </p:cNvPr>
          <p:cNvSpPr>
            <a:spLocks noGrp="1"/>
          </p:cNvSpPr>
          <p:nvPr>
            <p:ph type="body" sz="half" idx="1"/>
          </p:nvPr>
        </p:nvSpPr>
        <p:spPr>
          <a:xfrm>
            <a:off x="347871" y="2345634"/>
            <a:ext cx="11668540" cy="4084982"/>
          </a:xfrm>
          <a:prstGeom prst="rect">
            <a:avLst/>
          </a:prstGeom>
        </p:spPr>
        <p:txBody>
          <a:bodyPr/>
          <a:lstStyle>
            <a:lvl1pPr marL="0" indent="0">
              <a:buClr>
                <a:srgbClr val="A0C65C"/>
              </a:buClr>
              <a:buFont typeface="Arial" panose="020B0604020202020204" pitchFamily="34" charset="0"/>
              <a:buNone/>
              <a:defRPr sz="2000">
                <a:solidFill>
                  <a:schemeClr val="bg1"/>
                </a:solidFill>
              </a:defRPr>
            </a:lvl1pPr>
            <a:lvl2pPr marL="457189" indent="0">
              <a:buClr>
                <a:srgbClr val="A0C65C"/>
              </a:buClr>
              <a:buFont typeface="Arial" panose="020B0604020202020204" pitchFamily="34" charset="0"/>
              <a:buNone/>
              <a:defRPr sz="2000">
                <a:solidFill>
                  <a:schemeClr val="bg1"/>
                </a:solidFill>
              </a:defRPr>
            </a:lvl2pPr>
            <a:lvl3pPr marL="914377" indent="0">
              <a:buClr>
                <a:srgbClr val="A0C65C"/>
              </a:buClr>
              <a:buFont typeface="Arial" panose="020B0604020202020204" pitchFamily="34" charset="0"/>
              <a:buNone/>
              <a:defRPr sz="2000">
                <a:solidFill>
                  <a:schemeClr val="bg1"/>
                </a:solidFill>
              </a:defRPr>
            </a:lvl3pPr>
            <a:lvl4pPr marL="1371566" indent="0">
              <a:buClr>
                <a:srgbClr val="A0C65C"/>
              </a:buClr>
              <a:buFont typeface="Arial" panose="020B0604020202020204" pitchFamily="34" charset="0"/>
              <a:buNone/>
              <a:defRPr sz="2000">
                <a:solidFill>
                  <a:schemeClr val="bg1"/>
                </a:solidFill>
              </a:defRPr>
            </a:lvl4pPr>
            <a:lvl5pPr marL="1828754" indent="0">
              <a:buClr>
                <a:srgbClr val="A0C65C"/>
              </a:buClr>
              <a:buFont typeface="Arial" panose="020B0604020202020204" pitchFamily="34" charset="0"/>
              <a:buNone/>
              <a:defRPr sz="20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1519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2" name="Picture 1" descr="A close-up of a white and blue rectangle&#10;&#10;Description automatically generated">
            <a:extLst>
              <a:ext uri="{FF2B5EF4-FFF2-40B4-BE49-F238E27FC236}">
                <a16:creationId xmlns:a16="http://schemas.microsoft.com/office/drawing/2014/main" id="{F4BE0E7A-B881-FC35-DF3F-67DC3DAADD42}"/>
              </a:ext>
            </a:extLst>
          </p:cNvPr>
          <p:cNvPicPr>
            <a:picLocks noChangeAspect="1"/>
          </p:cNvPicPr>
          <p:nvPr userDrawn="1"/>
        </p:nvPicPr>
        <p:blipFill>
          <a:blip r:embed="rId2"/>
          <a:stretch>
            <a:fillRect/>
          </a:stretch>
        </p:blipFill>
        <p:spPr>
          <a:xfrm>
            <a:off x="0" y="0"/>
            <a:ext cx="12192000" cy="6864626"/>
          </a:xfrm>
          <a:prstGeom prst="rect">
            <a:avLst/>
          </a:prstGeom>
        </p:spPr>
      </p:pic>
      <p:sp>
        <p:nvSpPr>
          <p:cNvPr id="3" name="Title 8">
            <a:extLst>
              <a:ext uri="{FF2B5EF4-FFF2-40B4-BE49-F238E27FC236}">
                <a16:creationId xmlns:a16="http://schemas.microsoft.com/office/drawing/2014/main" id="{1683BB10-8E06-F649-85BD-86E746C6B124}"/>
              </a:ext>
            </a:extLst>
          </p:cNvPr>
          <p:cNvSpPr>
            <a:spLocks noGrp="1"/>
          </p:cNvSpPr>
          <p:nvPr>
            <p:ph type="title"/>
          </p:nvPr>
        </p:nvSpPr>
        <p:spPr>
          <a:xfrm>
            <a:off x="747644" y="1538287"/>
            <a:ext cx="2666999" cy="628787"/>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pic>
        <p:nvPicPr>
          <p:cNvPr id="4" name="Picture 3">
            <a:extLst>
              <a:ext uri="{FF2B5EF4-FFF2-40B4-BE49-F238E27FC236}">
                <a16:creationId xmlns:a16="http://schemas.microsoft.com/office/drawing/2014/main" id="{2A7A2D4D-BF32-5246-B32D-D3DF5A3DCE51}"/>
              </a:ext>
            </a:extLst>
          </p:cNvPr>
          <p:cNvPicPr>
            <a:picLocks noChangeAspect="1"/>
          </p:cNvPicPr>
          <p:nvPr userDrawn="1"/>
        </p:nvPicPr>
        <p:blipFill>
          <a:blip r:embed="rId3"/>
          <a:stretch>
            <a:fillRect/>
          </a:stretch>
        </p:blipFill>
        <p:spPr>
          <a:xfrm>
            <a:off x="4162286" y="1469852"/>
            <a:ext cx="7595705" cy="4960765"/>
          </a:xfrm>
          <a:prstGeom prst="rect">
            <a:avLst/>
          </a:prstGeom>
        </p:spPr>
      </p:pic>
      <p:sp>
        <p:nvSpPr>
          <p:cNvPr id="5" name="Content Placeholder 2">
            <a:extLst>
              <a:ext uri="{FF2B5EF4-FFF2-40B4-BE49-F238E27FC236}">
                <a16:creationId xmlns:a16="http://schemas.microsoft.com/office/drawing/2014/main" id="{FE21F5FE-976C-9846-A7C6-F422E719D485}"/>
              </a:ext>
            </a:extLst>
          </p:cNvPr>
          <p:cNvSpPr>
            <a:spLocks noGrp="1"/>
          </p:cNvSpPr>
          <p:nvPr>
            <p:ph idx="10"/>
          </p:nvPr>
        </p:nvSpPr>
        <p:spPr>
          <a:xfrm>
            <a:off x="4737653" y="1667884"/>
            <a:ext cx="6548331" cy="3997422"/>
          </a:xfrm>
          <a:prstGeom prst="rect">
            <a:avLst/>
          </a:prstGeom>
        </p:spPr>
        <p:txBody>
          <a:bodyPr>
            <a:normAutofit/>
          </a:bodyPr>
          <a:lstStyle>
            <a:lvl1pPr marL="0" indent="0">
              <a:buClr>
                <a:srgbClr val="A0C65C"/>
              </a:buClr>
              <a:buNone/>
              <a:defRPr sz="1200">
                <a:solidFill>
                  <a:schemeClr val="tx1">
                    <a:lumMod val="65000"/>
                    <a:lumOff val="35000"/>
                  </a:schemeClr>
                </a:solidFill>
              </a:defRPr>
            </a:lvl1pPr>
            <a:lvl2pPr marL="742932" indent="-285744">
              <a:buClr>
                <a:srgbClr val="A0C65C"/>
              </a:buClr>
              <a:buFont typeface="Arial" panose="020B0604020202020204" pitchFamily="34" charset="0"/>
              <a:buChar char="•"/>
              <a:defRPr>
                <a:solidFill>
                  <a:schemeClr val="tx1">
                    <a:lumMod val="65000"/>
                    <a:lumOff val="35000"/>
                  </a:schemeClr>
                </a:solidFill>
              </a:defRPr>
            </a:lvl2pPr>
            <a:lvl3pPr marL="1142971" indent="-228594">
              <a:buClr>
                <a:srgbClr val="A0C65C"/>
              </a:buClr>
              <a:buFont typeface="Arial" panose="020B0604020202020204" pitchFamily="34" charset="0"/>
              <a:buChar char="•"/>
              <a:defRPr>
                <a:solidFill>
                  <a:schemeClr val="tx1">
                    <a:lumMod val="65000"/>
                    <a:lumOff val="35000"/>
                  </a:schemeClr>
                </a:solidFill>
              </a:defRPr>
            </a:lvl3pPr>
            <a:lvl4pPr marL="1600160" indent="-228594">
              <a:buClr>
                <a:srgbClr val="A0C65C"/>
              </a:buClr>
              <a:buFont typeface="Arial" panose="020B0604020202020204" pitchFamily="34" charset="0"/>
              <a:buChar char="•"/>
              <a:defRPr>
                <a:solidFill>
                  <a:schemeClr val="tx1">
                    <a:lumMod val="65000"/>
                    <a:lumOff val="35000"/>
                  </a:schemeClr>
                </a:solidFill>
              </a:defRPr>
            </a:lvl4pPr>
            <a:lvl5pPr marL="2057349" indent="-228594">
              <a:buClr>
                <a:srgbClr val="A0C65C"/>
              </a:buClr>
              <a:buFont typeface="Arial" panose="020B0604020202020204" pitchFamily="34" charset="0"/>
              <a:buChar char="•"/>
              <a:defRPr>
                <a:solidFill>
                  <a:schemeClr val="tx1">
                    <a:lumMod val="65000"/>
                    <a:lumOff val="35000"/>
                  </a:schemeClr>
                </a:solidFill>
              </a:defRPr>
            </a:lvl5pPr>
          </a:lstStyle>
          <a:p>
            <a:pPr lvl="0"/>
            <a:r>
              <a:rPr lang="en-US"/>
              <a:t>Click to edit Master text styles</a:t>
            </a:r>
          </a:p>
        </p:txBody>
      </p:sp>
    </p:spTree>
    <p:extLst>
      <p:ext uri="{BB962C8B-B14F-4D97-AF65-F5344CB8AC3E}">
        <p14:creationId xmlns:p14="http://schemas.microsoft.com/office/powerpoint/2010/main" val="2067482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0970391"/>
      </p:ext>
    </p:extLst>
  </p:cSld>
  <p:clrMap bg1="dk1" tx1="lt1" bg2="dk2" tx2="lt2" accent1="accent1" accent2="accent2" accent3="accent3" accent4="accent4" accent5="accent5" accent6="accent6" hlink="hlink" folHlink="folHlink"/>
  <p:sldLayoutIdLst>
    <p:sldLayoutId id="2147483714" r:id="rId1"/>
    <p:sldLayoutId id="2147483741" r:id="rId2"/>
    <p:sldLayoutId id="2147483716" r:id="rId3"/>
    <p:sldLayoutId id="2147483717" r:id="rId4"/>
    <p:sldLayoutId id="2147483718" r:id="rId5"/>
    <p:sldLayoutId id="2147483720" r:id="rId6"/>
    <p:sldLayoutId id="2147483721" r:id="rId7"/>
    <p:sldLayoutId id="2147483722" r:id="rId8"/>
    <p:sldLayoutId id="2147483724" r:id="rId9"/>
    <p:sldLayoutId id="2147483742" r:id="rId10"/>
    <p:sldLayoutId id="2147483743"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 id="2147483740" r:id="rId22"/>
    <p:sldLayoutId id="2147483744" r:id="rId2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2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customXml" Target="../ink/ink1.xml"/><Relationship Id="rId7"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customXml" Target="../ink/ink2.xml"/><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customXml" Target="../ink/ink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hyperlink" Target="https://depositphotos.com/photos/marketing-examples.html"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hyperlink" Target="https://www.barchart.com/futures/quotes/ZF*0/futures-prices"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hyperlink" Target="https://nunamew.blogspot.com/2021/04/individual-self-insured-health.html"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s://bschool.careers360.com/articles/major-topics-for-group-discussion"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22.png"/><Relationship Id="rId4" Type="http://schemas.openxmlformats.org/officeDocument/2006/relationships/notesSlide" Target="../notesSlides/notesSlide5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1471EF-8F24-5D4B-961D-9294836CDF8E}"/>
              </a:ext>
            </a:extLst>
          </p:cNvPr>
          <p:cNvSpPr>
            <a:spLocks noGrp="1"/>
          </p:cNvSpPr>
          <p:nvPr>
            <p:ph type="body" sz="quarter" idx="10"/>
          </p:nvPr>
        </p:nvSpPr>
        <p:spPr/>
        <p:txBody>
          <a:bodyPr vert="horz" lIns="91440" tIns="45720" rIns="91440" bIns="45720" rtlCol="0" anchor="t">
            <a:normAutofit/>
          </a:bodyPr>
          <a:lstStyle/>
          <a:p>
            <a:r>
              <a:rPr lang="en-US" sz="3500" dirty="0"/>
              <a:t>Pay or Play Program (POP) </a:t>
            </a:r>
            <a:br>
              <a:rPr lang="en-US" sz="3500" dirty="0"/>
            </a:br>
            <a:r>
              <a:rPr lang="en-US" sz="3500" dirty="0"/>
              <a:t>Technical Assistance Training for Contractors/Subrecipients </a:t>
            </a:r>
            <a:endParaRPr lang="en-US" dirty="0"/>
          </a:p>
        </p:txBody>
      </p:sp>
      <p:sp>
        <p:nvSpPr>
          <p:cNvPr id="3" name="Rectangle 2">
            <a:extLst>
              <a:ext uri="{FF2B5EF4-FFF2-40B4-BE49-F238E27FC236}">
                <a16:creationId xmlns:a16="http://schemas.microsoft.com/office/drawing/2014/main" id="{E2FBDEF1-2378-37B0-1785-07244AADFAA5}"/>
              </a:ext>
            </a:extLst>
          </p:cNvPr>
          <p:cNvSpPr/>
          <p:nvPr/>
        </p:nvSpPr>
        <p:spPr>
          <a:xfrm>
            <a:off x="0" y="5311298"/>
            <a:ext cx="12192000" cy="1171074"/>
          </a:xfrm>
          <a:prstGeom prst="rect">
            <a:avLst/>
          </a:prstGeom>
          <a:solidFill>
            <a:schemeClr val="accent3"/>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400" b="1" dirty="0">
                <a:solidFill>
                  <a:schemeClr val="tx2"/>
                </a:solidFill>
              </a:rPr>
              <a:t>July 22, 2026</a:t>
            </a:r>
          </a:p>
        </p:txBody>
      </p:sp>
      <p:pic>
        <p:nvPicPr>
          <p:cNvPr id="4" name="ElevatorMusic">
            <a:hlinkClick r:id="" action="ppaction://media"/>
            <a:extLst>
              <a:ext uri="{FF2B5EF4-FFF2-40B4-BE49-F238E27FC236}">
                <a16:creationId xmlns:a16="http://schemas.microsoft.com/office/drawing/2014/main" id="{1E33A557-0E04-D099-3C6B-749E763DB89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flipV="1">
            <a:off x="-419976" y="6438024"/>
            <a:ext cx="419976" cy="419976"/>
          </a:xfrm>
          <a:prstGeom prst="rect">
            <a:avLst/>
          </a:prstGeom>
        </p:spPr>
      </p:pic>
    </p:spTree>
    <p:extLst>
      <p:ext uri="{BB962C8B-B14F-4D97-AF65-F5344CB8AC3E}">
        <p14:creationId xmlns:p14="http://schemas.microsoft.com/office/powerpoint/2010/main" val="3895350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79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46939" showWhenStopped="0">
                <p:cTn id="7"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F852B-0C8C-4C8F-39C4-9A0EEFAF86DB}"/>
              </a:ext>
            </a:extLst>
          </p:cNvPr>
          <p:cNvSpPr>
            <a:spLocks noGrp="1"/>
          </p:cNvSpPr>
          <p:nvPr>
            <p:ph type="title"/>
          </p:nvPr>
        </p:nvSpPr>
        <p:spPr>
          <a:xfrm>
            <a:off x="688976" y="1437323"/>
            <a:ext cx="10969624" cy="590264"/>
          </a:xfrm>
        </p:spPr>
        <p:txBody>
          <a:bodyPr/>
          <a:lstStyle/>
          <a:p>
            <a:r>
              <a:rPr lang="en-US" dirty="0"/>
              <a:t>Public Service Agreements-Subrecipients </a:t>
            </a:r>
          </a:p>
        </p:txBody>
      </p:sp>
      <p:sp>
        <p:nvSpPr>
          <p:cNvPr id="3" name="Text Placeholder 2">
            <a:extLst>
              <a:ext uri="{FF2B5EF4-FFF2-40B4-BE49-F238E27FC236}">
                <a16:creationId xmlns:a16="http://schemas.microsoft.com/office/drawing/2014/main" id="{4A6413EB-3FCA-5E11-E0CC-6618176DD644}"/>
              </a:ext>
            </a:extLst>
          </p:cNvPr>
          <p:cNvSpPr>
            <a:spLocks noGrp="1"/>
          </p:cNvSpPr>
          <p:nvPr>
            <p:ph type="body" sz="quarter" idx="10"/>
          </p:nvPr>
        </p:nvSpPr>
        <p:spPr/>
        <p:txBody>
          <a:bodyPr/>
          <a:lstStyle/>
          <a:p>
            <a:r>
              <a:rPr lang="en-US" sz="1400" b="1" dirty="0"/>
              <a:t>POP-1 Form</a:t>
            </a:r>
            <a:r>
              <a:rPr lang="en-US" sz="1400" dirty="0"/>
              <a:t> – POP Acknowledgement Form </a:t>
            </a:r>
          </a:p>
          <a:p>
            <a:r>
              <a:rPr lang="en-US" sz="1400" b="1" dirty="0"/>
              <a:t>POP-2 Form</a:t>
            </a:r>
            <a:r>
              <a:rPr lang="en-US" sz="1400" dirty="0"/>
              <a:t> – Certification of Compliance </a:t>
            </a:r>
          </a:p>
          <a:p>
            <a:r>
              <a:rPr lang="en-US" sz="1400" b="1" dirty="0"/>
              <a:t>POP-3 Form</a:t>
            </a:r>
            <a:r>
              <a:rPr lang="en-US" sz="1400" dirty="0"/>
              <a:t> – List of Subcontractors (including Tier 2 subcontractors, if applicable) </a:t>
            </a:r>
          </a:p>
          <a:p>
            <a:r>
              <a:rPr lang="en-US" sz="1400" b="1" dirty="0"/>
              <a:t>B2G Access Form</a:t>
            </a:r>
            <a:r>
              <a:rPr lang="en-US" sz="1400" dirty="0"/>
              <a:t> – Required for all POP-covered contractors and subrecipients requiring B2Gnow access </a:t>
            </a:r>
          </a:p>
          <a:p>
            <a:r>
              <a:rPr lang="en-US" sz="1400" b="1" dirty="0"/>
              <a:t>Conflict of Interest Disclosure</a:t>
            </a:r>
            <a:r>
              <a:rPr lang="en-US" sz="1400" dirty="0"/>
              <a:t> – For all non-entities and subcontractors as applicable. </a:t>
            </a:r>
          </a:p>
          <a:p>
            <a:r>
              <a:rPr lang="en-US" sz="1400" b="1" dirty="0"/>
              <a:t>Start of Work Notice-</a:t>
            </a:r>
            <a:r>
              <a:rPr lang="en-US" sz="1400" dirty="0"/>
              <a:t>Required by subrecipient and subcontractors as applicable. </a:t>
            </a:r>
          </a:p>
          <a:p>
            <a:r>
              <a:rPr lang="en-US" sz="1400" b="1" dirty="0"/>
              <a:t>POP-8 Waiver Request</a:t>
            </a:r>
            <a:r>
              <a:rPr lang="en-US" sz="1400" dirty="0"/>
              <a:t> – If requesting an exemption for an eligible employee </a:t>
            </a:r>
          </a:p>
          <a:p>
            <a:r>
              <a:rPr lang="en-US" sz="1400" b="1" dirty="0"/>
              <a:t>Note:</a:t>
            </a:r>
            <a:r>
              <a:rPr lang="en-US" sz="1400" dirty="0"/>
              <a:t> A POP-3 Form is </a:t>
            </a:r>
            <a:r>
              <a:rPr lang="en-US" sz="1400" b="1" dirty="0"/>
              <a:t>not required</a:t>
            </a:r>
            <a:r>
              <a:rPr lang="en-US" sz="1400" dirty="0"/>
              <a:t> for Public Service Agreements with </a:t>
            </a:r>
            <a:r>
              <a:rPr lang="en-US" sz="1400" b="1" dirty="0"/>
              <a:t>no subcontractors</a:t>
            </a:r>
            <a:r>
              <a:rPr lang="en-US" sz="1400" dirty="0"/>
              <a:t>.</a:t>
            </a:r>
          </a:p>
          <a:p>
            <a:r>
              <a:rPr lang="en-US" sz="1400" b="1" dirty="0"/>
              <a:t>Submission Requirements</a:t>
            </a:r>
          </a:p>
          <a:p>
            <a:r>
              <a:rPr lang="en-US" sz="1400" dirty="0"/>
              <a:t>Initial documents (</a:t>
            </a:r>
            <a:r>
              <a:rPr lang="en-US" sz="1400" b="1" dirty="0"/>
              <a:t>POP-1, POP-2, POP-3, Conflict of Interest, and POP-8 Waiver Requests</a:t>
            </a:r>
            <a:r>
              <a:rPr lang="en-US" sz="1400" dirty="0"/>
              <a:t>) must be </a:t>
            </a:r>
            <a:r>
              <a:rPr lang="en-US" sz="1400" b="1" dirty="0"/>
              <a:t>emailed to the POP Administrator</a:t>
            </a:r>
            <a:r>
              <a:rPr lang="en-US" sz="1400" dirty="0"/>
              <a:t> for review. </a:t>
            </a:r>
          </a:p>
          <a:p>
            <a:r>
              <a:rPr lang="en-US" sz="1400" b="1" dirty="0"/>
              <a:t>Workforce compliance documents</a:t>
            </a:r>
            <a:r>
              <a:rPr lang="en-US" sz="1400" dirty="0"/>
              <a:t> (employee lists, workforce audits, and other required compliance submissions) must be </a:t>
            </a:r>
            <a:r>
              <a:rPr lang="en-US" sz="1400" b="1" dirty="0"/>
              <a:t>uploaded in B2Gnow</a:t>
            </a:r>
            <a:r>
              <a:rPr lang="en-US" sz="1400" dirty="0"/>
              <a:t>. </a:t>
            </a:r>
          </a:p>
          <a:p>
            <a:r>
              <a:rPr lang="en-US" sz="1400" dirty="0"/>
              <a:t>POP-covered entities must begin complying with POP requirements </a:t>
            </a:r>
            <a:r>
              <a:rPr lang="en-US" sz="1400" b="1" dirty="0"/>
              <a:t>within 30 calendar days of the Start of Work Notice date</a:t>
            </a:r>
            <a:r>
              <a:rPr lang="en-US" sz="1400" dirty="0"/>
              <a:t>.</a:t>
            </a:r>
          </a:p>
          <a:p>
            <a:endParaRPr lang="en-US" dirty="0"/>
          </a:p>
        </p:txBody>
      </p:sp>
    </p:spTree>
    <p:extLst>
      <p:ext uri="{BB962C8B-B14F-4D97-AF65-F5344CB8AC3E}">
        <p14:creationId xmlns:p14="http://schemas.microsoft.com/office/powerpoint/2010/main" val="1868839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defTabSz="914400"/>
            <a:r>
              <a:rPr lang="en-US" sz="3300" kern="1200" dirty="0">
                <a:solidFill>
                  <a:srgbClr val="FFFFFF"/>
                </a:solidFill>
                <a:latin typeface="+mj-lt"/>
                <a:ea typeface="+mj-ea"/>
                <a:cs typeface="+mj-cs"/>
              </a:rPr>
              <a:t>POP 2 Form (Required by Prime and Sub)</a:t>
            </a:r>
          </a:p>
        </p:txBody>
      </p:sp>
      <p:pic>
        <p:nvPicPr>
          <p:cNvPr id="5" name="Picture 4">
            <a:extLst>
              <a:ext uri="{FF2B5EF4-FFF2-40B4-BE49-F238E27FC236}">
                <a16:creationId xmlns:a16="http://schemas.microsoft.com/office/drawing/2014/main" id="{0C14A831-D559-4937-853D-37B3DD3794B0}"/>
              </a:ext>
            </a:extLst>
          </p:cNvPr>
          <p:cNvPicPr>
            <a:picLocks noChangeAspect="1"/>
          </p:cNvPicPr>
          <p:nvPr/>
        </p:nvPicPr>
        <p:blipFill>
          <a:blip r:embed="rId3"/>
          <a:srcRect r="2016"/>
          <a:stretch/>
        </p:blipFill>
        <p:spPr>
          <a:xfrm>
            <a:off x="5584722" y="147908"/>
            <a:ext cx="4748981" cy="6154569"/>
          </a:xfrm>
          <a:prstGeom prst="rect">
            <a:avLst/>
          </a:prstGeom>
        </p:spPr>
      </p:pic>
    </p:spTree>
    <p:extLst>
      <p:ext uri="{BB962C8B-B14F-4D97-AF65-F5344CB8AC3E}">
        <p14:creationId xmlns:p14="http://schemas.microsoft.com/office/powerpoint/2010/main" val="1408257791"/>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F95FA7-8E1B-A1E3-0B49-FB4FDF67681B}"/>
            </a:ext>
          </a:extLst>
        </p:cNvPr>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A4FFC1-BA2F-18DC-1E18-CF0C36355954}"/>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defTabSz="914400"/>
            <a:r>
              <a:rPr lang="en-US" sz="3300" kern="1200" dirty="0">
                <a:solidFill>
                  <a:srgbClr val="FFFFFF"/>
                </a:solidFill>
                <a:latin typeface="+mj-lt"/>
                <a:ea typeface="+mj-ea"/>
                <a:cs typeface="+mj-cs"/>
              </a:rPr>
              <a:t>POP 3 Form (Required by Prime and Sub)</a:t>
            </a:r>
          </a:p>
        </p:txBody>
      </p:sp>
      <p:pic>
        <p:nvPicPr>
          <p:cNvPr id="4" name="Picture 3">
            <a:extLst>
              <a:ext uri="{FF2B5EF4-FFF2-40B4-BE49-F238E27FC236}">
                <a16:creationId xmlns:a16="http://schemas.microsoft.com/office/drawing/2014/main" id="{530DBB4B-AAE7-5235-AD45-6048F0E3F8F6}"/>
              </a:ext>
            </a:extLst>
          </p:cNvPr>
          <p:cNvPicPr>
            <a:picLocks noChangeAspect="1"/>
          </p:cNvPicPr>
          <p:nvPr/>
        </p:nvPicPr>
        <p:blipFill>
          <a:blip r:embed="rId3"/>
          <a:stretch>
            <a:fillRect/>
          </a:stretch>
        </p:blipFill>
        <p:spPr>
          <a:xfrm>
            <a:off x="4777316" y="601578"/>
            <a:ext cx="6780700" cy="5354053"/>
          </a:xfrm>
          <a:prstGeom prst="rect">
            <a:avLst/>
          </a:prstGeom>
        </p:spPr>
      </p:pic>
    </p:spTree>
    <p:extLst>
      <p:ext uri="{BB962C8B-B14F-4D97-AF65-F5344CB8AC3E}">
        <p14:creationId xmlns:p14="http://schemas.microsoft.com/office/powerpoint/2010/main" val="47882515"/>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90AB3A-1B61-3B3C-495F-22063AB8A2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E9D94F-2BC5-3168-3FC1-5D3453C70A5E}"/>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fontScale="90000"/>
          </a:bodyPr>
          <a:lstStyle/>
          <a:p>
            <a:pPr algn="ctr" defTabSz="914400"/>
            <a:r>
              <a:rPr lang="en-US" sz="2600" kern="1200" dirty="0">
                <a:solidFill>
                  <a:schemeClr val="bg1"/>
                </a:solidFill>
                <a:latin typeface="+mj-lt"/>
                <a:ea typeface="+mj-ea"/>
                <a:cs typeface="+mj-cs"/>
              </a:rPr>
              <a:t>Conflict of Interest Disclosure Form-Contractors</a:t>
            </a: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03CD7136-672B-2651-3008-1E04AF2A3350}"/>
                  </a:ext>
                </a:extLst>
              </p14:cNvPr>
              <p14:cNvContentPartPr/>
              <p14:nvPr/>
            </p14:nvContentPartPr>
            <p14:xfrm>
              <a:off x="1366465" y="2579476"/>
              <a:ext cx="360" cy="360"/>
            </p14:xfrm>
          </p:contentPart>
        </mc:Choice>
        <mc:Fallback xmlns="">
          <p:pic>
            <p:nvPicPr>
              <p:cNvPr id="5" name="Ink 4">
                <a:extLst>
                  <a:ext uri="{FF2B5EF4-FFF2-40B4-BE49-F238E27FC236}">
                    <a16:creationId xmlns:a16="http://schemas.microsoft.com/office/drawing/2014/main" id="{03CD7136-672B-2651-3008-1E04AF2A3350}"/>
                  </a:ext>
                </a:extLst>
              </p:cNvPr>
              <p:cNvPicPr/>
              <p:nvPr/>
            </p:nvPicPr>
            <p:blipFill>
              <a:blip r:embed="rId4"/>
              <a:stretch>
                <a:fillRect/>
              </a:stretch>
            </p:blipFill>
            <p:spPr>
              <a:xfrm>
                <a:off x="1312825" y="2471476"/>
                <a:ext cx="108000" cy="216000"/>
              </a:xfrm>
              <a:prstGeom prst="rect">
                <a:avLst/>
              </a:prstGeom>
            </p:spPr>
          </p:pic>
        </mc:Fallback>
      </mc:AlternateContent>
      <p:pic>
        <p:nvPicPr>
          <p:cNvPr id="7" name="Picture 6">
            <a:extLst>
              <a:ext uri="{FF2B5EF4-FFF2-40B4-BE49-F238E27FC236}">
                <a16:creationId xmlns:a16="http://schemas.microsoft.com/office/drawing/2014/main" id="{F88774FA-BC54-711E-2F8F-96C8ADE57A52}"/>
              </a:ext>
            </a:extLst>
          </p:cNvPr>
          <p:cNvPicPr>
            <a:picLocks noChangeAspect="1"/>
          </p:cNvPicPr>
          <p:nvPr/>
        </p:nvPicPr>
        <p:blipFill>
          <a:blip r:embed="rId5"/>
          <a:stretch>
            <a:fillRect/>
          </a:stretch>
        </p:blipFill>
        <p:spPr>
          <a:xfrm>
            <a:off x="3987795" y="327258"/>
            <a:ext cx="5294438" cy="5794409"/>
          </a:xfrm>
          <a:prstGeom prst="rect">
            <a:avLst/>
          </a:prstGeom>
        </p:spPr>
      </p:pic>
      <mc:AlternateContent xmlns:mc="http://schemas.openxmlformats.org/markup-compatibility/2006" xmlns:p14="http://schemas.microsoft.com/office/powerpoint/2010/main">
        <mc:Choice Requires="p14">
          <p:contentPart p14:bwMode="auto" r:id="rId6">
            <p14:nvContentPartPr>
              <p14:cNvPr id="11" name="Ink 10">
                <a:extLst>
                  <a:ext uri="{FF2B5EF4-FFF2-40B4-BE49-F238E27FC236}">
                    <a16:creationId xmlns:a16="http://schemas.microsoft.com/office/drawing/2014/main" id="{F52D157E-ACE9-0614-C184-9A783FBE092F}"/>
                  </a:ext>
                </a:extLst>
              </p14:cNvPr>
              <p14:cNvContentPartPr/>
              <p14:nvPr/>
            </p14:nvContentPartPr>
            <p14:xfrm>
              <a:off x="4169448" y="932256"/>
              <a:ext cx="2402640" cy="55800"/>
            </p14:xfrm>
          </p:contentPart>
        </mc:Choice>
        <mc:Fallback xmlns="">
          <p:pic>
            <p:nvPicPr>
              <p:cNvPr id="11" name="Ink 10">
                <a:extLst>
                  <a:ext uri="{FF2B5EF4-FFF2-40B4-BE49-F238E27FC236}">
                    <a16:creationId xmlns:a16="http://schemas.microsoft.com/office/drawing/2014/main" id="{F52D157E-ACE9-0614-C184-9A783FBE092F}"/>
                  </a:ext>
                </a:extLst>
              </p:cNvPr>
              <p:cNvPicPr/>
              <p:nvPr/>
            </p:nvPicPr>
            <p:blipFill>
              <a:blip r:embed="rId7"/>
              <a:stretch>
                <a:fillRect/>
              </a:stretch>
            </p:blipFill>
            <p:spPr>
              <a:xfrm>
                <a:off x="4115808" y="824256"/>
                <a:ext cx="2510280" cy="2714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 name="Ink 13">
                <a:extLst>
                  <a:ext uri="{FF2B5EF4-FFF2-40B4-BE49-F238E27FC236}">
                    <a16:creationId xmlns:a16="http://schemas.microsoft.com/office/drawing/2014/main" id="{92D3FFE2-39D2-8214-A945-FD2E9DD39769}"/>
                  </a:ext>
                </a:extLst>
              </p14:cNvPr>
              <p14:cNvContentPartPr/>
              <p14:nvPr/>
            </p14:nvContentPartPr>
            <p14:xfrm>
              <a:off x="4151088" y="931896"/>
              <a:ext cx="1005480" cy="20160"/>
            </p14:xfrm>
          </p:contentPart>
        </mc:Choice>
        <mc:Fallback xmlns="">
          <p:pic>
            <p:nvPicPr>
              <p:cNvPr id="14" name="Ink 13">
                <a:extLst>
                  <a:ext uri="{FF2B5EF4-FFF2-40B4-BE49-F238E27FC236}">
                    <a16:creationId xmlns:a16="http://schemas.microsoft.com/office/drawing/2014/main" id="{92D3FFE2-39D2-8214-A945-FD2E9DD39769}"/>
                  </a:ext>
                </a:extLst>
              </p:cNvPr>
              <p:cNvPicPr/>
              <p:nvPr/>
            </p:nvPicPr>
            <p:blipFill>
              <a:blip r:embed="rId9"/>
              <a:stretch>
                <a:fillRect/>
              </a:stretch>
            </p:blipFill>
            <p:spPr>
              <a:xfrm>
                <a:off x="4097448" y="824256"/>
                <a:ext cx="1113120" cy="235800"/>
              </a:xfrm>
              <a:prstGeom prst="rect">
                <a:avLst/>
              </a:prstGeom>
            </p:spPr>
          </p:pic>
        </mc:Fallback>
      </mc:AlternateContent>
    </p:spTree>
    <p:extLst>
      <p:ext uri="{BB962C8B-B14F-4D97-AF65-F5344CB8AC3E}">
        <p14:creationId xmlns:p14="http://schemas.microsoft.com/office/powerpoint/2010/main" val="2084231684"/>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2A5201-E15B-CB74-ADEB-B52584080C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F27C9B-BD92-7A51-CC88-C84466DC4E30}"/>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fontScale="90000"/>
          </a:bodyPr>
          <a:lstStyle/>
          <a:p>
            <a:pPr algn="ctr" defTabSz="914400"/>
            <a:r>
              <a:rPr lang="en-US" sz="2600" kern="1200" dirty="0">
                <a:solidFill>
                  <a:schemeClr val="bg1"/>
                </a:solidFill>
                <a:latin typeface="+mj-lt"/>
                <a:ea typeface="+mj-ea"/>
                <a:cs typeface="+mj-cs"/>
              </a:rPr>
              <a:t>Conflict of Interest Disclosure Form-</a:t>
            </a:r>
            <a:r>
              <a:rPr lang="en-US" sz="2200" kern="1200" dirty="0">
                <a:solidFill>
                  <a:schemeClr val="bg1"/>
                </a:solidFill>
                <a:latin typeface="+mj-lt"/>
                <a:ea typeface="+mj-ea"/>
                <a:cs typeface="+mj-cs"/>
              </a:rPr>
              <a:t>Subrecipients</a:t>
            </a:r>
          </a:p>
        </p:txBody>
      </p:sp>
      <p:pic>
        <p:nvPicPr>
          <p:cNvPr id="4" name="Picture 3">
            <a:extLst>
              <a:ext uri="{FF2B5EF4-FFF2-40B4-BE49-F238E27FC236}">
                <a16:creationId xmlns:a16="http://schemas.microsoft.com/office/drawing/2014/main" id="{4AD9B480-A473-9069-ECB8-D3EF40F0678A}"/>
              </a:ext>
            </a:extLst>
          </p:cNvPr>
          <p:cNvPicPr>
            <a:picLocks noChangeAspect="1"/>
          </p:cNvPicPr>
          <p:nvPr/>
        </p:nvPicPr>
        <p:blipFill>
          <a:blip r:embed="rId3"/>
          <a:stretch>
            <a:fillRect/>
          </a:stretch>
        </p:blipFill>
        <p:spPr>
          <a:xfrm>
            <a:off x="3694454" y="288757"/>
            <a:ext cx="5322857" cy="5967664"/>
          </a:xfrm>
          <a:prstGeom prst="rect">
            <a:avLst/>
          </a:prstGeom>
        </p:spPr>
      </p:pic>
      <mc:AlternateContent xmlns:mc="http://schemas.openxmlformats.org/markup-compatibility/2006" xmlns:p14="http://schemas.microsoft.com/office/powerpoint/2010/main">
        <mc:Choice Requires="p14">
          <p:contentPart p14:bwMode="auto" r:id="rId4">
            <p14:nvContentPartPr>
              <p14:cNvPr id="9" name="Ink 8">
                <a:extLst>
                  <a:ext uri="{FF2B5EF4-FFF2-40B4-BE49-F238E27FC236}">
                    <a16:creationId xmlns:a16="http://schemas.microsoft.com/office/drawing/2014/main" id="{00860ED5-1823-70FD-3050-9287D81F61C6}"/>
                  </a:ext>
                </a:extLst>
              </p14:cNvPr>
              <p14:cNvContentPartPr/>
              <p14:nvPr/>
            </p14:nvContentPartPr>
            <p14:xfrm>
              <a:off x="3913488" y="932256"/>
              <a:ext cx="2523960" cy="720"/>
            </p14:xfrm>
          </p:contentPart>
        </mc:Choice>
        <mc:Fallback xmlns="">
          <p:pic>
            <p:nvPicPr>
              <p:cNvPr id="9" name="Ink 8">
                <a:extLst>
                  <a:ext uri="{FF2B5EF4-FFF2-40B4-BE49-F238E27FC236}">
                    <a16:creationId xmlns:a16="http://schemas.microsoft.com/office/drawing/2014/main" id="{00860ED5-1823-70FD-3050-9287D81F61C6}"/>
                  </a:ext>
                </a:extLst>
              </p:cNvPr>
              <p:cNvPicPr/>
              <p:nvPr/>
            </p:nvPicPr>
            <p:blipFill>
              <a:blip r:embed="rId5"/>
              <a:stretch>
                <a:fillRect/>
              </a:stretch>
            </p:blipFill>
            <p:spPr>
              <a:xfrm>
                <a:off x="3859488" y="716256"/>
                <a:ext cx="2631600" cy="432000"/>
              </a:xfrm>
              <a:prstGeom prst="rect">
                <a:avLst/>
              </a:prstGeom>
            </p:spPr>
          </p:pic>
        </mc:Fallback>
      </mc:AlternateContent>
    </p:spTree>
    <p:extLst>
      <p:ext uri="{BB962C8B-B14F-4D97-AF65-F5344CB8AC3E}">
        <p14:creationId xmlns:p14="http://schemas.microsoft.com/office/powerpoint/2010/main" val="1919135631"/>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CD29A7-8F86-43DE-5919-07DE696ADA09}"/>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FA81F6D9-04BC-1843-B07A-10756E697E52}"/>
              </a:ext>
            </a:extLst>
          </p:cNvPr>
          <p:cNvSpPr>
            <a:spLocks noGrp="1"/>
          </p:cNvSpPr>
          <p:nvPr>
            <p:ph type="body" sz="quarter" idx="10"/>
          </p:nvPr>
        </p:nvSpPr>
        <p:spPr>
          <a:xfrm>
            <a:off x="1139392" y="2611210"/>
            <a:ext cx="10438889" cy="2047287"/>
          </a:xfrm>
        </p:spPr>
        <p:txBody>
          <a:bodyPr/>
          <a:lstStyle/>
          <a:p>
            <a:r>
              <a:rPr lang="en-US"/>
              <a:t>POP PROGRAM REQUIREMENTS</a:t>
            </a:r>
          </a:p>
        </p:txBody>
      </p:sp>
    </p:spTree>
    <p:extLst>
      <p:ext uri="{BB962C8B-B14F-4D97-AF65-F5344CB8AC3E}">
        <p14:creationId xmlns:p14="http://schemas.microsoft.com/office/powerpoint/2010/main" val="38122727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curtains"/>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543532" y="1494400"/>
            <a:ext cx="11104935" cy="1401183"/>
          </a:xfrm>
        </p:spPr>
        <p:txBody>
          <a:bodyPr vert="horz" lIns="91440" tIns="45720" rIns="91440" bIns="45720" rtlCol="0" anchor="t">
            <a:normAutofit/>
          </a:bodyPr>
          <a:lstStyle/>
          <a:p>
            <a:pPr defTabSz="914400"/>
            <a:r>
              <a:rPr lang="en-US" sz="3200">
                <a:solidFill>
                  <a:schemeClr val="bg1"/>
                </a:solidFill>
                <a:latin typeface="Arial"/>
                <a:cs typeface="Arial"/>
              </a:rPr>
              <a:t>PAY -  Pay or Play (POP) Program Requirements</a:t>
            </a:r>
          </a:p>
        </p:txBody>
      </p:sp>
      <p:cxnSp>
        <p:nvCxnSpPr>
          <p:cNvPr id="10" name="Straight Connector 9">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488615" y="1995840"/>
            <a:ext cx="8196207" cy="3991014"/>
          </a:xfrm>
        </p:spPr>
        <p:txBody>
          <a:bodyPr vert="horz" lIns="91440" tIns="45720" rIns="91440" bIns="45720" rtlCol="0">
            <a:noAutofit/>
          </a:bodyPr>
          <a:lstStyle/>
          <a:p>
            <a:pPr marL="0" indent="0" defTabSz="914400">
              <a:buNone/>
            </a:pPr>
            <a:r>
              <a:rPr lang="en-US" sz="1400" dirty="0">
                <a:solidFill>
                  <a:srgbClr val="002060"/>
                </a:solidFill>
              </a:rPr>
              <a:t>Contractors choosing to </a:t>
            </a:r>
            <a:r>
              <a:rPr lang="en-US" sz="1400" b="1" dirty="0">
                <a:solidFill>
                  <a:srgbClr val="002060"/>
                </a:solidFill>
              </a:rPr>
              <a:t>PAY</a:t>
            </a:r>
            <a:r>
              <a:rPr lang="en-US" sz="1400" dirty="0">
                <a:solidFill>
                  <a:srgbClr val="002060"/>
                </a:solidFill>
              </a:rPr>
              <a:t> must contribute </a:t>
            </a:r>
            <a:r>
              <a:rPr lang="en-US" sz="1400" b="1" dirty="0">
                <a:solidFill>
                  <a:srgbClr val="002060"/>
                </a:solidFill>
              </a:rPr>
              <a:t>$1.00 per hour</a:t>
            </a:r>
            <a:r>
              <a:rPr lang="en-US" sz="1400" dirty="0">
                <a:solidFill>
                  <a:srgbClr val="002060"/>
                </a:solidFill>
              </a:rPr>
              <a:t> for each covered employee working on a POP‑applicable contract </a:t>
            </a:r>
            <a:r>
              <a:rPr lang="en-US" sz="1400" b="1" dirty="0">
                <a:solidFill>
                  <a:srgbClr val="002060"/>
                </a:solidFill>
              </a:rPr>
              <a:t>(maximum $40.00 per employee per week) </a:t>
            </a:r>
            <a:r>
              <a:rPr lang="en-US" sz="1400" dirty="0">
                <a:solidFill>
                  <a:srgbClr val="002060"/>
                </a:solidFill>
              </a:rPr>
              <a:t>by the end of each month. </a:t>
            </a:r>
            <a:br>
              <a:rPr lang="en-US" sz="1400" dirty="0">
                <a:solidFill>
                  <a:srgbClr val="002060"/>
                </a:solidFill>
              </a:rPr>
            </a:br>
            <a:endParaRPr lang="en-US" sz="1400" dirty="0">
              <a:solidFill>
                <a:srgbClr val="002060"/>
              </a:solidFill>
            </a:endParaRPr>
          </a:p>
          <a:p>
            <a:pPr marL="0" indent="-228600" defTabSz="914400"/>
            <a:r>
              <a:rPr lang="en-US" sz="1400" b="1" dirty="0">
                <a:solidFill>
                  <a:srgbClr val="002060"/>
                </a:solidFill>
              </a:rPr>
              <a:t>Workforce Reporting</a:t>
            </a:r>
          </a:p>
          <a:p>
            <a:pPr indent="-228600" defTabSz="914400"/>
            <a:r>
              <a:rPr lang="en-US" sz="1400" dirty="0">
                <a:solidFill>
                  <a:srgbClr val="002060"/>
                </a:solidFill>
              </a:rPr>
              <a:t>Contractors must enter </a:t>
            </a:r>
            <a:r>
              <a:rPr lang="en-US" sz="1400" b="1" dirty="0">
                <a:solidFill>
                  <a:srgbClr val="002060"/>
                </a:solidFill>
              </a:rPr>
              <a:t>both</a:t>
            </a:r>
            <a:r>
              <a:rPr lang="en-US" sz="1400" dirty="0">
                <a:solidFill>
                  <a:srgbClr val="002060"/>
                </a:solidFill>
              </a:rPr>
              <a:t> of the following for each covered employee:</a:t>
            </a:r>
          </a:p>
          <a:p>
            <a:pPr lvl="1" indent="-228600" defTabSz="914400"/>
            <a:r>
              <a:rPr lang="en-US" sz="1400" b="1" dirty="0">
                <a:solidFill>
                  <a:srgbClr val="002060"/>
                </a:solidFill>
              </a:rPr>
              <a:t>Total Hours:</a:t>
            </a:r>
            <a:r>
              <a:rPr lang="en-US" sz="1400" dirty="0">
                <a:solidFill>
                  <a:srgbClr val="002060"/>
                </a:solidFill>
              </a:rPr>
              <a:t> All hours worked for the contractor (their company) that week</a:t>
            </a:r>
          </a:p>
          <a:p>
            <a:pPr lvl="1" indent="-228600" defTabSz="914400"/>
            <a:r>
              <a:rPr lang="en-US" sz="1400" b="1" dirty="0">
                <a:solidFill>
                  <a:srgbClr val="002060"/>
                </a:solidFill>
              </a:rPr>
              <a:t>Hours Worked:</a:t>
            </a:r>
            <a:r>
              <a:rPr lang="en-US" sz="1400" dirty="0">
                <a:solidFill>
                  <a:srgbClr val="002060"/>
                </a:solidFill>
              </a:rPr>
              <a:t> Hours worked specifically on the specific COH contract</a:t>
            </a:r>
          </a:p>
          <a:p>
            <a:r>
              <a:rPr lang="en-US" sz="1400" b="1" i="1" dirty="0"/>
              <a:t>Both columns must be completed. Incomplete fields will result in workforce audit rejection.</a:t>
            </a:r>
            <a:endParaRPr lang="en-US" sz="1400" i="1" dirty="0"/>
          </a:p>
          <a:p>
            <a:pPr marL="0" indent="0" defTabSz="914400">
              <a:buNone/>
            </a:pPr>
            <a:r>
              <a:rPr lang="en-US" sz="1400" b="1" dirty="0">
                <a:solidFill>
                  <a:srgbClr val="002060"/>
                </a:solidFill>
              </a:rPr>
              <a:t>Billing &amp; Payment</a:t>
            </a:r>
          </a:p>
          <a:p>
            <a:pPr indent="-228600" defTabSz="914400"/>
            <a:r>
              <a:rPr lang="en-US" sz="1400" dirty="0">
                <a:solidFill>
                  <a:srgbClr val="002060"/>
                </a:solidFill>
              </a:rPr>
              <a:t>Monthly invoices are generated from Weekly Workforce Audit reports.</a:t>
            </a:r>
          </a:p>
          <a:p>
            <a:pPr indent="-228600" defTabSz="914400"/>
            <a:r>
              <a:rPr lang="en-US" sz="1400" dirty="0">
                <a:solidFill>
                  <a:srgbClr val="002060"/>
                </a:solidFill>
              </a:rPr>
              <a:t>Payments are made through </a:t>
            </a:r>
            <a:r>
              <a:rPr lang="en-US" sz="1400" b="1" dirty="0">
                <a:solidFill>
                  <a:srgbClr val="002060"/>
                </a:solidFill>
              </a:rPr>
              <a:t>Paymentus</a:t>
            </a:r>
            <a:r>
              <a:rPr lang="en-US" sz="1400" dirty="0">
                <a:solidFill>
                  <a:srgbClr val="002060"/>
                </a:solidFill>
              </a:rPr>
              <a:t> and must be paid </a:t>
            </a:r>
            <a:r>
              <a:rPr lang="en-US" sz="1400" b="1" dirty="0">
                <a:solidFill>
                  <a:srgbClr val="002060"/>
                </a:solidFill>
              </a:rPr>
              <a:t>in full</a:t>
            </a:r>
            <a:r>
              <a:rPr lang="en-US" sz="1400" dirty="0">
                <a:solidFill>
                  <a:srgbClr val="002060"/>
                </a:solidFill>
              </a:rPr>
              <a:t>. </a:t>
            </a:r>
            <a:r>
              <a:rPr lang="en-US" sz="1200" dirty="0">
                <a:solidFill>
                  <a:srgbClr val="002060"/>
                </a:solidFill>
              </a:rPr>
              <a:t>(Partial payments are not accepted)</a:t>
            </a:r>
          </a:p>
          <a:p>
            <a:pPr indent="-228600" defTabSz="914400"/>
            <a:r>
              <a:rPr lang="en-US" sz="1400" dirty="0">
                <a:solidFill>
                  <a:srgbClr val="002060"/>
                </a:solidFill>
              </a:rPr>
              <a:t>Payments are due to HCDD </a:t>
            </a:r>
            <a:r>
              <a:rPr lang="en-US" sz="1400" b="1" dirty="0">
                <a:solidFill>
                  <a:srgbClr val="002060"/>
                </a:solidFill>
              </a:rPr>
              <a:t>within 30 business days</a:t>
            </a:r>
            <a:r>
              <a:rPr lang="en-US" sz="1400" dirty="0">
                <a:solidFill>
                  <a:srgbClr val="002060"/>
                </a:solidFill>
              </a:rPr>
              <a:t> of receiving the invoice.</a:t>
            </a:r>
          </a:p>
          <a:p>
            <a:pPr marL="0" indent="0" defTabSz="914400">
              <a:buNone/>
            </a:pPr>
            <a:r>
              <a:rPr lang="en-US" sz="1400" b="1" dirty="0">
                <a:solidFill>
                  <a:srgbClr val="002060"/>
                </a:solidFill>
              </a:rPr>
              <a:t>Verification</a:t>
            </a:r>
          </a:p>
          <a:p>
            <a:pPr indent="-228600" defTabSz="914400"/>
            <a:r>
              <a:rPr lang="en-US" sz="1400" dirty="0">
                <a:solidFill>
                  <a:srgbClr val="002060"/>
                </a:solidFill>
              </a:rPr>
              <a:t>HCDD may request </a:t>
            </a:r>
            <a:r>
              <a:rPr lang="en-US" sz="1400" b="1" dirty="0">
                <a:solidFill>
                  <a:srgbClr val="002060"/>
                </a:solidFill>
              </a:rPr>
              <a:t>certified payroll</a:t>
            </a:r>
            <a:r>
              <a:rPr lang="en-US" sz="1400" dirty="0">
                <a:solidFill>
                  <a:srgbClr val="002060"/>
                </a:solidFill>
              </a:rPr>
              <a:t> or </a:t>
            </a:r>
            <a:r>
              <a:rPr lang="en-US" sz="1400" b="1" dirty="0">
                <a:solidFill>
                  <a:srgbClr val="002060"/>
                </a:solidFill>
              </a:rPr>
              <a:t>timesheets</a:t>
            </a:r>
            <a:r>
              <a:rPr lang="en-US" sz="1400" dirty="0">
                <a:solidFill>
                  <a:srgbClr val="002060"/>
                </a:solidFill>
              </a:rPr>
              <a:t> to verify reported hours for PAY employees.</a:t>
            </a:r>
          </a:p>
        </p:txBody>
      </p:sp>
      <p:pic>
        <p:nvPicPr>
          <p:cNvPr id="5" name="Picture 4">
            <a:extLst>
              <a:ext uri="{FF2B5EF4-FFF2-40B4-BE49-F238E27FC236}">
                <a16:creationId xmlns:a16="http://schemas.microsoft.com/office/drawing/2014/main" id="{EECC3FFF-4887-007A-1ADC-9C6A0C3C0B99}"/>
              </a:ext>
            </a:extLst>
          </p:cNvPr>
          <p:cNvPicPr>
            <a:picLocks noChangeAspect="1"/>
          </p:cNvPicPr>
          <p:nvPr/>
        </p:nvPicPr>
        <p:blipFill>
          <a:blip r:embed="rId3"/>
          <a:srcRect b="2409"/>
          <a:stretch/>
        </p:blipFill>
        <p:spPr>
          <a:xfrm>
            <a:off x="8684822" y="2569477"/>
            <a:ext cx="3050273" cy="3050273"/>
          </a:xfrm>
          <a:custGeom>
            <a:avLst/>
            <a:gdLst/>
            <a:ahLst/>
            <a:cxnLst/>
            <a:rect l="l" t="t" r="r" b="b"/>
            <a:pathLst>
              <a:path w="4810442" h="4810442">
                <a:moveTo>
                  <a:pt x="2405221" y="0"/>
                </a:moveTo>
                <a:cubicBezTo>
                  <a:pt x="3733588" y="0"/>
                  <a:pt x="4810442" y="1076854"/>
                  <a:pt x="4810442" y="2405221"/>
                </a:cubicBezTo>
                <a:cubicBezTo>
                  <a:pt x="4810442" y="3733588"/>
                  <a:pt x="3733588" y="4810442"/>
                  <a:pt x="2405221" y="4810442"/>
                </a:cubicBezTo>
                <a:cubicBezTo>
                  <a:pt x="1076854" y="4810442"/>
                  <a:pt x="0" y="3733588"/>
                  <a:pt x="0" y="2405221"/>
                </a:cubicBezTo>
                <a:cubicBezTo>
                  <a:pt x="0" y="1076854"/>
                  <a:pt x="1076854" y="0"/>
                  <a:pt x="2405221" y="0"/>
                </a:cubicBezTo>
                <a:close/>
              </a:path>
            </a:pathLst>
          </a:custGeom>
        </p:spPr>
      </p:pic>
    </p:spTree>
    <p:extLst>
      <p:ext uri="{BB962C8B-B14F-4D97-AF65-F5344CB8AC3E}">
        <p14:creationId xmlns:p14="http://schemas.microsoft.com/office/powerpoint/2010/main" val="288744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8BA54-1555-4006-B512-3758F5A162BB}"/>
              </a:ext>
            </a:extLst>
          </p:cNvPr>
          <p:cNvSpPr>
            <a:spLocks noGrp="1"/>
          </p:cNvSpPr>
          <p:nvPr>
            <p:ph type="title"/>
          </p:nvPr>
        </p:nvSpPr>
        <p:spPr>
          <a:xfrm>
            <a:off x="688976" y="1423817"/>
            <a:ext cx="8633791" cy="590264"/>
          </a:xfrm>
        </p:spPr>
        <p:txBody>
          <a:bodyPr vert="horz" lIns="91440" tIns="45720" rIns="91440" bIns="45720" rtlCol="0" anchor="t">
            <a:normAutofit/>
          </a:bodyPr>
          <a:lstStyle/>
          <a:p>
            <a:r>
              <a:rPr lang="en-US" sz="2800">
                <a:solidFill>
                  <a:schemeClr val="bg1"/>
                </a:solidFill>
                <a:latin typeface="Arial"/>
                <a:cs typeface="Arial"/>
              </a:rPr>
              <a:t>PAY Requirements Explained - </a:t>
            </a:r>
            <a:r>
              <a:rPr lang="en-US" sz="2800" kern="1200">
                <a:solidFill>
                  <a:srgbClr val="002060"/>
                </a:solidFill>
                <a:latin typeface="+mj-lt"/>
                <a:ea typeface="+mj-ea"/>
                <a:cs typeface="+mj-cs"/>
              </a:rPr>
              <a:t>for POP Program</a:t>
            </a:r>
            <a:endParaRPr lang="en-US" sz="2800" b="0">
              <a:solidFill>
                <a:schemeClr val="bg1"/>
              </a:solidFill>
              <a:latin typeface="Arial"/>
              <a:cs typeface="Arial"/>
            </a:endParaRPr>
          </a:p>
          <a:p>
            <a:endParaRPr lang="en-US">
              <a:solidFill>
                <a:schemeClr val="bg1"/>
              </a:solidFill>
            </a:endParaRPr>
          </a:p>
        </p:txBody>
      </p:sp>
      <p:sp>
        <p:nvSpPr>
          <p:cNvPr id="3" name="Text Placeholder 2">
            <a:extLst>
              <a:ext uri="{FF2B5EF4-FFF2-40B4-BE49-F238E27FC236}">
                <a16:creationId xmlns:a16="http://schemas.microsoft.com/office/drawing/2014/main" id="{386309FE-842B-44A8-8EA8-F00CC11B8674}"/>
              </a:ext>
            </a:extLst>
          </p:cNvPr>
          <p:cNvSpPr>
            <a:spLocks noGrp="1"/>
          </p:cNvSpPr>
          <p:nvPr>
            <p:ph type="body" sz="quarter" idx="10"/>
          </p:nvPr>
        </p:nvSpPr>
        <p:spPr>
          <a:xfrm>
            <a:off x="688976" y="2014081"/>
            <a:ext cx="8094746" cy="3634088"/>
          </a:xfrm>
        </p:spPr>
        <p:txBody>
          <a:bodyPr vert="horz" lIns="91440" tIns="45720" rIns="91440" bIns="45720" rtlCol="0" anchor="t">
            <a:noAutofit/>
          </a:bodyPr>
          <a:lstStyle/>
          <a:p>
            <a:pPr marL="227965" indent="-227965">
              <a:buNone/>
            </a:pPr>
            <a:r>
              <a:rPr lang="en-US" sz="1800" b="1" dirty="0">
                <a:solidFill>
                  <a:srgbClr val="002060"/>
                </a:solidFill>
                <a:ea typeface="+mn-lt"/>
                <a:cs typeface="+mn-lt"/>
              </a:rPr>
              <a:t>PAY Example Situations:</a:t>
            </a:r>
            <a:endParaRPr lang="en-US" sz="1800" dirty="0">
              <a:solidFill>
                <a:srgbClr val="002060"/>
              </a:solidFill>
              <a:cs typeface="Arial"/>
            </a:endParaRPr>
          </a:p>
          <a:p>
            <a:pPr marL="457200" indent="-457200">
              <a:buAutoNum type="arabicPeriod"/>
            </a:pPr>
            <a:r>
              <a:rPr lang="en-US" sz="1800" b="1" dirty="0">
                <a:solidFill>
                  <a:srgbClr val="002060"/>
                </a:solidFill>
                <a:ea typeface="+mn-lt"/>
                <a:cs typeface="+mn-lt"/>
              </a:rPr>
              <a:t>John is a “covered” employee who is NOT offered POP benefits:</a:t>
            </a:r>
            <a:endParaRPr lang="en-US" sz="1800" dirty="0">
              <a:solidFill>
                <a:srgbClr val="002060"/>
              </a:solidFill>
              <a:ea typeface="+mn-lt"/>
              <a:cs typeface="+mn-lt"/>
            </a:endParaRPr>
          </a:p>
          <a:p>
            <a:pPr marL="970915" lvl="1" indent="-285750">
              <a:buFont typeface="Arial"/>
              <a:buChar char="•"/>
            </a:pPr>
            <a:r>
              <a:rPr lang="en-US" sz="1800" dirty="0">
                <a:solidFill>
                  <a:srgbClr val="002060"/>
                </a:solidFill>
                <a:ea typeface="+mn-lt"/>
                <a:cs typeface="+mn-lt"/>
              </a:rPr>
              <a:t>The employer must submit weekly PAY submissions by entering John’s Total Hours and Hours Worked into B2Gnow under the Workforce Audit List every week.</a:t>
            </a:r>
          </a:p>
          <a:p>
            <a:pPr marL="457200" indent="-457200">
              <a:buAutoNum type="arabicPeriod"/>
            </a:pPr>
            <a:r>
              <a:rPr lang="en-US" sz="1800" b="1" dirty="0">
                <a:solidFill>
                  <a:srgbClr val="002060"/>
                </a:solidFill>
                <a:ea typeface="+mn-lt"/>
                <a:cs typeface="+mn-lt"/>
              </a:rPr>
              <a:t>John is a “covered” employee and has insurance through his spouse:</a:t>
            </a:r>
            <a:endParaRPr lang="en-US" sz="1800" dirty="0">
              <a:solidFill>
                <a:srgbClr val="002060"/>
              </a:solidFill>
              <a:cs typeface="Arial"/>
            </a:endParaRPr>
          </a:p>
          <a:p>
            <a:pPr marL="970915" lvl="1" indent="-285750">
              <a:buFont typeface="Arial"/>
              <a:buChar char="•"/>
            </a:pPr>
            <a:r>
              <a:rPr lang="en-US" sz="1800" dirty="0">
                <a:solidFill>
                  <a:srgbClr val="002060"/>
                </a:solidFill>
                <a:ea typeface="+mn-lt"/>
                <a:cs typeface="+mn-lt"/>
              </a:rPr>
              <a:t>The employer should submit a completed and notarized POP 8 form with proof of healthcare insurance for John via email to the POP Coordinator for review and approval.</a:t>
            </a:r>
          </a:p>
          <a:p>
            <a:pPr marL="457200" indent="-457200">
              <a:buAutoNum type="arabicPeriod"/>
            </a:pPr>
            <a:r>
              <a:rPr lang="en-US" sz="1800" b="1" dirty="0">
                <a:solidFill>
                  <a:srgbClr val="002060"/>
                </a:solidFill>
                <a:ea typeface="+mn-lt"/>
                <a:cs typeface="+mn-lt"/>
              </a:rPr>
              <a:t>John is a “covered” employee and ACCEPTS the POP benefits offered to him:</a:t>
            </a:r>
            <a:endParaRPr lang="en-US" sz="1800" dirty="0">
              <a:solidFill>
                <a:srgbClr val="002060"/>
              </a:solidFill>
              <a:ea typeface="+mn-lt"/>
              <a:cs typeface="+mn-lt"/>
            </a:endParaRPr>
          </a:p>
          <a:p>
            <a:pPr marL="970915" lvl="1" indent="-285750">
              <a:buFont typeface="Arial"/>
              <a:buChar char="•"/>
            </a:pPr>
            <a:r>
              <a:rPr lang="en-US" sz="1800" dirty="0">
                <a:solidFill>
                  <a:srgbClr val="002060"/>
                </a:solidFill>
                <a:ea typeface="+mn-lt"/>
                <a:cs typeface="+mn-lt"/>
              </a:rPr>
              <a:t>John will be considered a PLAY employee, not a PAY employee, and hours are not required to be submitted.</a:t>
            </a:r>
          </a:p>
          <a:p>
            <a:pPr marL="0" indent="0">
              <a:buNone/>
            </a:pPr>
            <a:endParaRPr lang="en-US" sz="1800" dirty="0">
              <a:cs typeface="Arial" panose="020B0604020202020204"/>
            </a:endParaRPr>
          </a:p>
          <a:p>
            <a:pPr marL="0" indent="0">
              <a:buNone/>
            </a:pPr>
            <a:endParaRPr lang="en-US" sz="1800" dirty="0">
              <a:cs typeface="Arial" panose="020B0604020202020204"/>
            </a:endParaRPr>
          </a:p>
        </p:txBody>
      </p:sp>
      <p:pic>
        <p:nvPicPr>
          <p:cNvPr id="4" name="Picture 3" descr="Text&#10;&#10;AI-generated content may be incorrect.">
            <a:extLst>
              <a:ext uri="{FF2B5EF4-FFF2-40B4-BE49-F238E27FC236}">
                <a16:creationId xmlns:a16="http://schemas.microsoft.com/office/drawing/2014/main" id="{420073D8-57EE-7FC7-CB61-0BA8922CC8E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400264" y="2444005"/>
            <a:ext cx="3565595" cy="1969990"/>
          </a:xfrm>
          <a:prstGeom prst="ellipse">
            <a:avLst/>
          </a:prstGeom>
          <a:ln>
            <a:noFill/>
          </a:ln>
          <a:effectLst>
            <a:softEdge rad="112500"/>
          </a:effectLst>
        </p:spPr>
      </p:pic>
    </p:spTree>
    <p:extLst>
      <p:ext uri="{BB962C8B-B14F-4D97-AF65-F5344CB8AC3E}">
        <p14:creationId xmlns:p14="http://schemas.microsoft.com/office/powerpoint/2010/main" val="1454960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defTabSz="914400"/>
            <a:r>
              <a:rPr lang="en-US" sz="3300" kern="1200">
                <a:solidFill>
                  <a:srgbClr val="FFFFFF"/>
                </a:solidFill>
                <a:latin typeface="+mj-lt"/>
                <a:ea typeface="+mj-ea"/>
                <a:cs typeface="+mj-cs"/>
              </a:rPr>
              <a:t>How to Submit PAY: Total and Work Hours</a:t>
            </a:r>
          </a:p>
        </p:txBody>
      </p:sp>
      <p:pic>
        <p:nvPicPr>
          <p:cNvPr id="3" name="Picture 2"/>
          <p:cNvPicPr>
            <a:picLocks noChangeAspect="1"/>
          </p:cNvPicPr>
          <p:nvPr/>
        </p:nvPicPr>
        <p:blipFill>
          <a:blip r:embed="rId3"/>
          <a:stretch>
            <a:fillRect/>
          </a:stretch>
        </p:blipFill>
        <p:spPr>
          <a:xfrm>
            <a:off x="4777316" y="1122397"/>
            <a:ext cx="6780700" cy="4610876"/>
          </a:xfrm>
          <a:prstGeom prst="rect">
            <a:avLst/>
          </a:prstGeom>
        </p:spPr>
      </p:pic>
    </p:spTree>
    <p:extLst>
      <p:ext uri="{BB962C8B-B14F-4D97-AF65-F5344CB8AC3E}">
        <p14:creationId xmlns:p14="http://schemas.microsoft.com/office/powerpoint/2010/main" val="3563461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6D92D-A654-CF41-396C-0D83908A6F01}"/>
              </a:ext>
            </a:extLst>
          </p:cNvPr>
          <p:cNvSpPr>
            <a:spLocks noGrp="1"/>
          </p:cNvSpPr>
          <p:nvPr>
            <p:ph type="title"/>
          </p:nvPr>
        </p:nvSpPr>
        <p:spPr>
          <a:xfrm>
            <a:off x="775092" y="1374239"/>
            <a:ext cx="10335360" cy="1401183"/>
          </a:xfrm>
        </p:spPr>
        <p:txBody>
          <a:bodyPr vert="horz" lIns="91440" tIns="45720" rIns="91440" bIns="45720" rtlCol="0" anchor="t">
            <a:normAutofit/>
          </a:bodyPr>
          <a:lstStyle/>
          <a:p>
            <a:pPr defTabSz="914400"/>
            <a:r>
              <a:rPr lang="en-US" sz="3000" kern="1200">
                <a:solidFill>
                  <a:srgbClr val="002060"/>
                </a:solidFill>
                <a:latin typeface="+mj-lt"/>
                <a:ea typeface="+mj-ea"/>
                <a:cs typeface="+mj-cs"/>
              </a:rPr>
              <a:t>PLAY – Healthcare Requirements for POP Program</a:t>
            </a:r>
            <a:endParaRPr lang="en-US" sz="3000" b="0" kern="1200">
              <a:solidFill>
                <a:srgbClr val="002060"/>
              </a:solidFill>
              <a:latin typeface="+mj-lt"/>
              <a:ea typeface="+mj-ea"/>
              <a:cs typeface="+mj-cs"/>
            </a:endParaRPr>
          </a:p>
          <a:p>
            <a:pPr defTabSz="914400"/>
            <a:endParaRPr lang="en-US" sz="3000" kern="1200">
              <a:solidFill>
                <a:schemeClr val="tx1"/>
              </a:solidFill>
              <a:latin typeface="+mj-lt"/>
              <a:ea typeface="+mj-ea"/>
              <a:cs typeface="+mj-cs"/>
            </a:endParaRPr>
          </a:p>
        </p:txBody>
      </p:sp>
      <p:cxnSp>
        <p:nvCxnSpPr>
          <p:cNvPr id="16" name="Straight Connector 15">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FA2D2A26-3FCD-7638-A738-19C34DB7A27C}"/>
              </a:ext>
            </a:extLst>
          </p:cNvPr>
          <p:cNvSpPr>
            <a:spLocks noGrp="1"/>
          </p:cNvSpPr>
          <p:nvPr>
            <p:ph type="body" sz="quarter" idx="10"/>
          </p:nvPr>
        </p:nvSpPr>
        <p:spPr>
          <a:xfrm>
            <a:off x="560172" y="1880265"/>
            <a:ext cx="8174253" cy="4559864"/>
          </a:xfrm>
        </p:spPr>
        <p:txBody>
          <a:bodyPr vert="horz" lIns="91440" tIns="45720" rIns="91440" bIns="45720" rtlCol="0">
            <a:normAutofit/>
          </a:bodyPr>
          <a:lstStyle/>
          <a:p>
            <a:pPr marL="0" indent="0">
              <a:buNone/>
            </a:pPr>
            <a:r>
              <a:rPr lang="en-US" sz="1400" b="1" dirty="0"/>
              <a:t>Contractors may elect to PLAY by providing acceptable documented proof of health benefits for all covered employees. To qualify, the health plan must meet the following:</a:t>
            </a:r>
          </a:p>
          <a:p>
            <a:pPr lvl="1"/>
            <a:r>
              <a:rPr lang="en-US" sz="1400" dirty="0"/>
              <a:t>Employer pays </a:t>
            </a:r>
            <a:r>
              <a:rPr lang="en-US" sz="1400" b="1" dirty="0"/>
              <a:t>at least 75%</a:t>
            </a:r>
            <a:r>
              <a:rPr lang="en-US" sz="1400" dirty="0"/>
              <a:t> of the monthly premium</a:t>
            </a:r>
          </a:p>
          <a:p>
            <a:pPr lvl="1"/>
            <a:r>
              <a:rPr lang="en-US" sz="1400" dirty="0"/>
              <a:t>Employee pays </a:t>
            </a:r>
            <a:r>
              <a:rPr lang="en-US" sz="1400" b="1" dirty="0"/>
              <a:t>no more than 25%</a:t>
            </a:r>
            <a:r>
              <a:rPr lang="en-US" sz="1400" dirty="0"/>
              <a:t> of the monthly premium</a:t>
            </a:r>
          </a:p>
          <a:p>
            <a:pPr marL="0" indent="0">
              <a:buNone/>
            </a:pPr>
            <a:r>
              <a:rPr lang="en-US" sz="1400" b="1" dirty="0"/>
              <a:t>Contractors may be asked to submit Verification Documentation</a:t>
            </a:r>
          </a:p>
          <a:p>
            <a:pPr lvl="1"/>
            <a:r>
              <a:rPr lang="en-US" sz="1400" dirty="0"/>
              <a:t>PLAY Eligibility Verification Form</a:t>
            </a:r>
          </a:p>
          <a:p>
            <a:pPr lvl="1"/>
            <a:r>
              <a:rPr lang="en-US" sz="1400" dirty="0"/>
              <a:t>Current Pre‑Printed Health Benefits Program / Employee Guide</a:t>
            </a:r>
          </a:p>
          <a:p>
            <a:pPr marL="0" indent="0">
              <a:buNone/>
            </a:pPr>
            <a:r>
              <a:rPr lang="en-US" sz="1400" b="1" dirty="0"/>
              <a:t>Important Notes</a:t>
            </a:r>
          </a:p>
          <a:p>
            <a:pPr lvl="1"/>
            <a:r>
              <a:rPr lang="en-US" sz="1400" dirty="0"/>
              <a:t>If requirements are </a:t>
            </a:r>
            <a:r>
              <a:rPr lang="en-US" sz="1400" b="1" dirty="0"/>
              <a:t>not met</a:t>
            </a:r>
            <a:r>
              <a:rPr lang="en-US" sz="1400" dirty="0"/>
              <a:t>, the contractor will be reclassified as </a:t>
            </a:r>
            <a:r>
              <a:rPr lang="en-US" sz="1400" b="1" dirty="0"/>
              <a:t>PAY</a:t>
            </a:r>
            <a:r>
              <a:rPr lang="en-US" sz="1400" dirty="0"/>
              <a:t>.</a:t>
            </a:r>
          </a:p>
          <a:p>
            <a:pPr lvl="1"/>
            <a:r>
              <a:rPr lang="en-US" sz="1400" dirty="0"/>
              <a:t>HCDD may request verification documents, including the Eligibility Verification Form and the company’s benefits package.</a:t>
            </a:r>
          </a:p>
          <a:p>
            <a:pPr lvl="1"/>
            <a:r>
              <a:rPr lang="en-US" sz="1400" b="1" dirty="0"/>
              <a:t>Insurance cards are not accepted</a:t>
            </a:r>
            <a:r>
              <a:rPr lang="en-US" sz="1400" dirty="0"/>
              <a:t> as proof of coverage for quarterly submissions.</a:t>
            </a:r>
          </a:p>
          <a:p>
            <a:pPr marL="0" indent="0">
              <a:buNone/>
            </a:pPr>
            <a:r>
              <a:rPr lang="en-US" sz="1400" b="1" dirty="0"/>
              <a:t>What’s Not Required</a:t>
            </a:r>
          </a:p>
          <a:p>
            <a:pPr lvl="1"/>
            <a:r>
              <a:rPr lang="en-US" sz="1400" dirty="0"/>
              <a:t>PLAY contractors/subcontractors </a:t>
            </a:r>
            <a:r>
              <a:rPr lang="en-US" sz="1400" b="1" dirty="0"/>
              <a:t>do not</a:t>
            </a:r>
            <a:r>
              <a:rPr lang="en-US" sz="1400" dirty="0"/>
              <a:t> enter weekly workforce hours.</a:t>
            </a:r>
          </a:p>
          <a:p>
            <a:pPr lvl="1"/>
            <a:r>
              <a:rPr lang="en-US" sz="1400" dirty="0"/>
              <a:t>For additional details, please refer to the </a:t>
            </a:r>
            <a:r>
              <a:rPr lang="en-US" sz="1400" b="1" dirty="0"/>
              <a:t>POP FAQs</a:t>
            </a:r>
            <a:r>
              <a:rPr lang="en-US" sz="1400" dirty="0"/>
              <a:t>.</a:t>
            </a:r>
          </a:p>
          <a:p>
            <a:pPr marL="457200" indent="-228600" defTabSz="914400"/>
            <a:r>
              <a:rPr lang="en-US" sz="1400" dirty="0">
                <a:solidFill>
                  <a:srgbClr val="002060"/>
                </a:solidFill>
                <a:highlight>
                  <a:srgbClr val="FFFF00"/>
                </a:highlight>
              </a:rPr>
              <a:t>Please See the POP FAQ's for more information.</a:t>
            </a:r>
            <a:endParaRPr lang="en-US" sz="1400" dirty="0">
              <a:solidFill>
                <a:srgbClr val="002060"/>
              </a:solidFill>
            </a:endParaRPr>
          </a:p>
        </p:txBody>
      </p:sp>
      <p:pic>
        <p:nvPicPr>
          <p:cNvPr id="4" name="Picture 3">
            <a:extLst>
              <a:ext uri="{FF2B5EF4-FFF2-40B4-BE49-F238E27FC236}">
                <a16:creationId xmlns:a16="http://schemas.microsoft.com/office/drawing/2014/main" id="{81A12C1A-17D2-26BD-AE68-DDF2645E63AF}"/>
              </a:ext>
            </a:extLst>
          </p:cNvPr>
          <p:cNvPicPr>
            <a:picLocks noChangeAspect="1"/>
          </p:cNvPicPr>
          <p:nvPr/>
        </p:nvPicPr>
        <p:blipFill>
          <a:blip r:embed="rId3"/>
          <a:stretch>
            <a:fillRect/>
          </a:stretch>
        </p:blipFill>
        <p:spPr>
          <a:xfrm>
            <a:off x="7884032" y="1926317"/>
            <a:ext cx="3975328" cy="1893208"/>
          </a:xfrm>
          <a:prstGeom prst="ellipse">
            <a:avLst/>
          </a:prstGeom>
          <a:ln>
            <a:noFill/>
          </a:ln>
          <a:effectLst>
            <a:softEdge rad="112500"/>
          </a:effectLst>
        </p:spPr>
      </p:pic>
    </p:spTree>
    <p:extLst>
      <p:ext uri="{BB962C8B-B14F-4D97-AF65-F5344CB8AC3E}">
        <p14:creationId xmlns:p14="http://schemas.microsoft.com/office/powerpoint/2010/main" val="3719749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9DF34-A488-374E-98F9-97071A1A9226}"/>
              </a:ext>
            </a:extLst>
          </p:cNvPr>
          <p:cNvSpPr>
            <a:spLocks noGrp="1"/>
          </p:cNvSpPr>
          <p:nvPr>
            <p:ph type="title"/>
          </p:nvPr>
        </p:nvSpPr>
        <p:spPr>
          <a:xfrm>
            <a:off x="2810500" y="1022496"/>
            <a:ext cx="8633791" cy="628787"/>
          </a:xfrm>
        </p:spPr>
        <p:txBody>
          <a:bodyPr/>
          <a:lstStyle/>
          <a:p>
            <a:r>
              <a:rPr lang="en-US">
                <a:solidFill>
                  <a:schemeClr val="tx2"/>
                </a:solidFill>
              </a:rPr>
              <a:t>Division Contact Information</a:t>
            </a:r>
          </a:p>
        </p:txBody>
      </p:sp>
      <p:sp>
        <p:nvSpPr>
          <p:cNvPr id="3" name="Text Placeholder 2">
            <a:extLst>
              <a:ext uri="{FF2B5EF4-FFF2-40B4-BE49-F238E27FC236}">
                <a16:creationId xmlns:a16="http://schemas.microsoft.com/office/drawing/2014/main" id="{AF59200E-FB9B-AD45-9C9E-4CE3738933CD}"/>
              </a:ext>
            </a:extLst>
          </p:cNvPr>
          <p:cNvSpPr>
            <a:spLocks noGrp="1"/>
          </p:cNvSpPr>
          <p:nvPr>
            <p:ph type="body" idx="1"/>
          </p:nvPr>
        </p:nvSpPr>
        <p:spPr>
          <a:xfrm>
            <a:off x="4001913" y="4144574"/>
            <a:ext cx="2362200" cy="1090750"/>
          </a:xfrm>
        </p:spPr>
        <p:txBody>
          <a:bodyPr vert="horz" lIns="91440" tIns="45720" rIns="91440" bIns="45720" numCol="1" rtlCol="0" anchor="t">
            <a:normAutofit/>
          </a:bodyPr>
          <a:lstStyle/>
          <a:p>
            <a:pPr marL="0" indent="0">
              <a:spcBef>
                <a:spcPts val="0"/>
              </a:spcBef>
              <a:buClrTx/>
            </a:pPr>
            <a:r>
              <a:rPr lang="en-US">
                <a:solidFill>
                  <a:schemeClr val="tx2"/>
                </a:solidFill>
                <a:cs typeface="Arial"/>
              </a:rPr>
              <a:t>Kennisha London</a:t>
            </a:r>
          </a:p>
          <a:p>
            <a:pPr marL="0" indent="0">
              <a:spcBef>
                <a:spcPts val="0"/>
              </a:spcBef>
              <a:buClrTx/>
            </a:pPr>
            <a:r>
              <a:rPr lang="en-US" sz="1400" b="0">
                <a:solidFill>
                  <a:schemeClr val="tx2"/>
                </a:solidFill>
                <a:cs typeface="Arial"/>
              </a:rPr>
              <a:t>Deputy Director</a:t>
            </a:r>
          </a:p>
          <a:p>
            <a:endParaRPr lang="en-US"/>
          </a:p>
        </p:txBody>
      </p:sp>
      <p:sp>
        <p:nvSpPr>
          <p:cNvPr id="4" name="Text Placeholder 3">
            <a:extLst>
              <a:ext uri="{FF2B5EF4-FFF2-40B4-BE49-F238E27FC236}">
                <a16:creationId xmlns:a16="http://schemas.microsoft.com/office/drawing/2014/main" id="{813F7566-AA79-FD4A-BF63-5FD3B093A12C}"/>
              </a:ext>
            </a:extLst>
          </p:cNvPr>
          <p:cNvSpPr>
            <a:spLocks noGrp="1"/>
          </p:cNvSpPr>
          <p:nvPr>
            <p:ph type="body" idx="12"/>
          </p:nvPr>
        </p:nvSpPr>
        <p:spPr>
          <a:xfrm>
            <a:off x="6675600" y="4144574"/>
            <a:ext cx="2362200" cy="1090750"/>
          </a:xfrm>
        </p:spPr>
        <p:txBody>
          <a:bodyPr lIns="91440" tIns="45720" rIns="91440" bIns="45720" numCol="1" anchor="t">
            <a:normAutofit/>
          </a:bodyPr>
          <a:lstStyle/>
          <a:p>
            <a:pPr marL="0" indent="0">
              <a:spcBef>
                <a:spcPts val="0"/>
              </a:spcBef>
              <a:buClrTx/>
            </a:pPr>
            <a:r>
              <a:rPr lang="en-US" dirty="0">
                <a:solidFill>
                  <a:schemeClr val="tx2"/>
                </a:solidFill>
                <a:latin typeface="Arial"/>
                <a:cs typeface="Arial"/>
              </a:rPr>
              <a:t>Chrystal Boyce </a:t>
            </a:r>
            <a:r>
              <a:rPr lang="en-US" sz="1400" b="0" dirty="0">
                <a:solidFill>
                  <a:schemeClr val="tx2"/>
                </a:solidFill>
                <a:latin typeface="Arial"/>
                <a:cs typeface="Arial"/>
              </a:rPr>
              <a:t>Compliance Manager</a:t>
            </a:r>
          </a:p>
          <a:p>
            <a:pPr marL="342265" indent="-342265"/>
            <a:endParaRPr lang="en-US">
              <a:cs typeface="Arial" panose="020B0604020202020204"/>
            </a:endParaRPr>
          </a:p>
        </p:txBody>
      </p:sp>
      <p:pic>
        <p:nvPicPr>
          <p:cNvPr id="12" name="Picture Placeholder 11" descr="Kennisha London.PNG">
            <a:extLst>
              <a:ext uri="{FF2B5EF4-FFF2-40B4-BE49-F238E27FC236}">
                <a16:creationId xmlns:a16="http://schemas.microsoft.com/office/drawing/2014/main" id="{3C70E774-D27D-634B-9000-582589935414}"/>
              </a:ext>
            </a:extLst>
          </p:cNvPr>
          <p:cNvPicPr>
            <a:picLocks noGrp="1" noChangeAspect="1"/>
          </p:cNvPicPr>
          <p:nvPr>
            <p:ph type="pic" sz="quarter" idx="18"/>
          </p:nvPr>
        </p:nvPicPr>
        <p:blipFill rotWithShape="1">
          <a:blip r:embed="rId3"/>
          <a:srcRect l="1923" t="13021" r="9615" b="13021"/>
          <a:stretch/>
        </p:blipFill>
        <p:spPr>
          <a:xfrm>
            <a:off x="4114800" y="1936922"/>
            <a:ext cx="2103120" cy="2096441"/>
          </a:xfrm>
          <a:ln>
            <a:solidFill>
              <a:schemeClr val="accent1"/>
            </a:solidFill>
          </a:ln>
        </p:spPr>
      </p:pic>
      <p:pic>
        <p:nvPicPr>
          <p:cNvPr id="14" name="Picture Placeholder 13" descr="A person smiling for the camera&#10;&#10;Description automatically generated with medium confidence">
            <a:extLst>
              <a:ext uri="{FF2B5EF4-FFF2-40B4-BE49-F238E27FC236}">
                <a16:creationId xmlns:a16="http://schemas.microsoft.com/office/drawing/2014/main" id="{FBF6E603-888C-5A4A-8A9F-8C12845A3F51}"/>
              </a:ext>
            </a:extLst>
          </p:cNvPr>
          <p:cNvPicPr>
            <a:picLocks noGrp="1" noChangeAspect="1"/>
          </p:cNvPicPr>
          <p:nvPr>
            <p:ph type="pic" sz="quarter" idx="19"/>
          </p:nvPr>
        </p:nvPicPr>
        <p:blipFill rotWithShape="1">
          <a:blip r:embed="rId4"/>
          <a:srcRect l="1918" t="10213" r="1918" b="10213"/>
          <a:stretch/>
        </p:blipFill>
        <p:spPr>
          <a:xfrm>
            <a:off x="6791571" y="1936922"/>
            <a:ext cx="2110383" cy="2110107"/>
          </a:xfrm>
        </p:spPr>
      </p:pic>
      <p:sp>
        <p:nvSpPr>
          <p:cNvPr id="15" name="Text Placeholder 4">
            <a:extLst>
              <a:ext uri="{FF2B5EF4-FFF2-40B4-BE49-F238E27FC236}">
                <a16:creationId xmlns:a16="http://schemas.microsoft.com/office/drawing/2014/main" id="{01B02ADB-B630-1B4F-B0D4-D9C8A5FFD1D3}"/>
              </a:ext>
            </a:extLst>
          </p:cNvPr>
          <p:cNvSpPr txBox="1">
            <a:spLocks/>
          </p:cNvSpPr>
          <p:nvPr/>
        </p:nvSpPr>
        <p:spPr>
          <a:xfrm>
            <a:off x="2340748" y="5385039"/>
            <a:ext cx="8304419" cy="7047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a:solidFill>
                  <a:schemeClr val="tx2"/>
                </a:solidFill>
              </a:rPr>
              <a:t>2100 Travis, 9th Floor, Houston, TX 77002</a:t>
            </a:r>
          </a:p>
          <a:p>
            <a:pPr marL="0" indent="0" algn="ctr">
              <a:buNone/>
            </a:pPr>
            <a:r>
              <a:rPr lang="en-US" sz="1800" b="1" err="1">
                <a:solidFill>
                  <a:schemeClr val="tx2"/>
                </a:solidFill>
              </a:rPr>
              <a:t>www.houstontx.gov</a:t>
            </a:r>
            <a:r>
              <a:rPr lang="en-US" sz="1800" b="1">
                <a:solidFill>
                  <a:schemeClr val="tx2"/>
                </a:solidFill>
              </a:rPr>
              <a:t>/housing</a:t>
            </a:r>
          </a:p>
        </p:txBody>
      </p:sp>
    </p:spTree>
    <p:extLst>
      <p:ext uri="{BB962C8B-B14F-4D97-AF65-F5344CB8AC3E}">
        <p14:creationId xmlns:p14="http://schemas.microsoft.com/office/powerpoint/2010/main" val="4257363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8E6B2-79A8-C719-B570-4DCF3D39EBBE}"/>
              </a:ext>
            </a:extLst>
          </p:cNvPr>
          <p:cNvSpPr>
            <a:spLocks noGrp="1"/>
          </p:cNvSpPr>
          <p:nvPr>
            <p:ph type="title"/>
          </p:nvPr>
        </p:nvSpPr>
        <p:spPr>
          <a:xfrm>
            <a:off x="942482" y="1515764"/>
            <a:ext cx="11406369" cy="590264"/>
          </a:xfrm>
        </p:spPr>
        <p:txBody>
          <a:bodyPr vert="horz" lIns="91440" tIns="45720" rIns="91440" bIns="45720" rtlCol="0" anchor="t">
            <a:noAutofit/>
          </a:bodyPr>
          <a:lstStyle/>
          <a:p>
            <a:r>
              <a:rPr lang="en-US" sz="3600">
                <a:solidFill>
                  <a:schemeClr val="bg1"/>
                </a:solidFill>
                <a:latin typeface="Arial"/>
                <a:cs typeface="Arial"/>
              </a:rPr>
              <a:t>PLAY - Quarterly Work Force Submissions</a:t>
            </a:r>
            <a:endParaRPr lang="en-US" sz="3600" b="0">
              <a:solidFill>
                <a:schemeClr val="bg1"/>
              </a:solidFill>
              <a:latin typeface="Arial"/>
              <a:cs typeface="Arial"/>
            </a:endParaRPr>
          </a:p>
          <a:p>
            <a:endParaRPr lang="en-US" sz="2800" b="0">
              <a:solidFill>
                <a:schemeClr val="bg1"/>
              </a:solidFill>
              <a:latin typeface="Arial"/>
              <a:cs typeface="Arial"/>
            </a:endParaRPr>
          </a:p>
          <a:p>
            <a:endParaRPr lang="en-US" sz="2800" b="0">
              <a:solidFill>
                <a:schemeClr val="bg1"/>
              </a:solidFill>
            </a:endParaRPr>
          </a:p>
        </p:txBody>
      </p:sp>
      <p:sp>
        <p:nvSpPr>
          <p:cNvPr id="3" name="Content Placeholder 2">
            <a:extLst>
              <a:ext uri="{FF2B5EF4-FFF2-40B4-BE49-F238E27FC236}">
                <a16:creationId xmlns:a16="http://schemas.microsoft.com/office/drawing/2014/main" id="{92DBE3BE-A3E9-3BC3-430E-EA7A36500D85}"/>
              </a:ext>
            </a:extLst>
          </p:cNvPr>
          <p:cNvSpPr>
            <a:spLocks noGrp="1"/>
          </p:cNvSpPr>
          <p:nvPr>
            <p:ph type="body" sz="quarter" idx="10"/>
          </p:nvPr>
        </p:nvSpPr>
        <p:spPr>
          <a:xfrm>
            <a:off x="790575" y="2271488"/>
            <a:ext cx="10620375" cy="3987134"/>
          </a:xfrm>
        </p:spPr>
        <p:txBody>
          <a:bodyPr vert="horz" lIns="91440" tIns="45720" rIns="91440" bIns="45720" rtlCol="0" anchor="t">
            <a:normAutofit/>
          </a:bodyPr>
          <a:lstStyle/>
          <a:p>
            <a:pPr marL="0" indent="0" algn="ctr">
              <a:buNone/>
            </a:pPr>
            <a:r>
              <a:rPr lang="en-US" dirty="0"/>
              <a:t>Due in the B2Gnow database </a:t>
            </a:r>
            <a:r>
              <a:rPr lang="en-US" b="1" u="sng" dirty="0"/>
              <a:t>by the end of the following months</a:t>
            </a:r>
            <a:r>
              <a:rPr lang="en-US" b="1" dirty="0"/>
              <a:t> </a:t>
            </a:r>
            <a:r>
              <a:rPr lang="en-US" dirty="0"/>
              <a:t>as follows:</a:t>
            </a:r>
          </a:p>
          <a:p>
            <a:pPr marL="0" indent="0" algn="ctr">
              <a:buNone/>
            </a:pPr>
            <a:endParaRPr lang="en-US" dirty="0">
              <a:solidFill>
                <a:srgbClr val="002060"/>
              </a:solidFill>
              <a:ea typeface="+mn-lt"/>
              <a:cs typeface="+mn-lt"/>
            </a:endParaRPr>
          </a:p>
          <a:p>
            <a:pPr marL="285750" indent="-285750"/>
            <a:r>
              <a:rPr lang="en-US" dirty="0">
                <a:solidFill>
                  <a:srgbClr val="002060"/>
                </a:solidFill>
                <a:ea typeface="+mn-lt"/>
                <a:cs typeface="+mn-lt"/>
              </a:rPr>
              <a:t>1st Qtr. Months  (January, February, and  March) – Due by  April 30</a:t>
            </a:r>
          </a:p>
          <a:p>
            <a:pPr marL="285115" indent="-285115">
              <a:buFont typeface="Arial"/>
              <a:buChar char="•"/>
            </a:pPr>
            <a:r>
              <a:rPr lang="en-US" dirty="0">
                <a:solidFill>
                  <a:srgbClr val="002060"/>
                </a:solidFill>
                <a:ea typeface="+mn-lt"/>
                <a:cs typeface="+mn-lt"/>
              </a:rPr>
              <a:t>2nd Qtr. Months (April, May, and  June) – Due July 31</a:t>
            </a:r>
          </a:p>
          <a:p>
            <a:pPr marL="285115" indent="-285115">
              <a:buFont typeface="Arial"/>
              <a:buChar char="•"/>
            </a:pPr>
            <a:r>
              <a:rPr lang="en-US" dirty="0">
                <a:solidFill>
                  <a:srgbClr val="002060"/>
                </a:solidFill>
                <a:ea typeface="+mn-lt"/>
                <a:cs typeface="+mn-lt"/>
              </a:rPr>
              <a:t>3rd Qtr. Months (July, August, and  September) – Due October 31</a:t>
            </a:r>
          </a:p>
          <a:p>
            <a:pPr marL="285115" indent="-285115">
              <a:buFont typeface="Arial"/>
              <a:buChar char="•"/>
            </a:pPr>
            <a:r>
              <a:rPr lang="en-US" dirty="0">
                <a:solidFill>
                  <a:srgbClr val="002060"/>
                </a:solidFill>
                <a:ea typeface="+mn-lt"/>
                <a:cs typeface="+mn-lt"/>
              </a:rPr>
              <a:t>4th Qtr. Months (October, November and  December) – Due January 31</a:t>
            </a:r>
          </a:p>
        </p:txBody>
      </p:sp>
    </p:spTree>
    <p:extLst>
      <p:ext uri="{BB962C8B-B14F-4D97-AF65-F5344CB8AC3E}">
        <p14:creationId xmlns:p14="http://schemas.microsoft.com/office/powerpoint/2010/main" val="503427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B359E-D247-4D94-A06E-6B0FE585578E}"/>
              </a:ext>
            </a:extLst>
          </p:cNvPr>
          <p:cNvSpPr>
            <a:spLocks noGrp="1"/>
          </p:cNvSpPr>
          <p:nvPr>
            <p:ph type="title"/>
          </p:nvPr>
        </p:nvSpPr>
        <p:spPr>
          <a:xfrm>
            <a:off x="688976" y="1392499"/>
            <a:ext cx="11259477" cy="590264"/>
          </a:xfrm>
        </p:spPr>
        <p:txBody>
          <a:bodyPr vert="horz" lIns="91440" tIns="45720" rIns="91440" bIns="45720" rtlCol="0" anchor="t">
            <a:noAutofit/>
          </a:bodyPr>
          <a:lstStyle/>
          <a:p>
            <a:r>
              <a:rPr lang="en-US" sz="3600" dirty="0">
                <a:solidFill>
                  <a:schemeClr val="bg1"/>
                </a:solidFill>
                <a:latin typeface="Arial"/>
                <a:cs typeface="Arial"/>
              </a:rPr>
              <a:t>PLAY – Quarterly Workforce Submissions</a:t>
            </a:r>
            <a:endParaRPr lang="en-US" sz="3600" b="0" dirty="0">
              <a:solidFill>
                <a:schemeClr val="bg1"/>
              </a:solidFill>
              <a:latin typeface="Arial"/>
              <a:cs typeface="Arial"/>
            </a:endParaRPr>
          </a:p>
          <a:p>
            <a:endParaRPr lang="en-US" dirty="0">
              <a:solidFill>
                <a:schemeClr val="bg1"/>
              </a:solidFill>
            </a:endParaRPr>
          </a:p>
        </p:txBody>
      </p:sp>
      <p:sp>
        <p:nvSpPr>
          <p:cNvPr id="3" name="Text Placeholder 2">
            <a:extLst>
              <a:ext uri="{FF2B5EF4-FFF2-40B4-BE49-F238E27FC236}">
                <a16:creationId xmlns:a16="http://schemas.microsoft.com/office/drawing/2014/main" id="{B41028A0-9C36-4499-9077-058FE042EF16}"/>
              </a:ext>
            </a:extLst>
          </p:cNvPr>
          <p:cNvSpPr>
            <a:spLocks noGrp="1"/>
          </p:cNvSpPr>
          <p:nvPr>
            <p:ph type="body" sz="quarter" idx="10"/>
          </p:nvPr>
        </p:nvSpPr>
        <p:spPr>
          <a:xfrm>
            <a:off x="450852" y="2186609"/>
            <a:ext cx="10588624" cy="4204666"/>
          </a:xfrm>
        </p:spPr>
        <p:txBody>
          <a:bodyPr vert="horz" lIns="91440" tIns="45720" rIns="91440" bIns="45720" rtlCol="0" anchor="t">
            <a:normAutofit/>
          </a:bodyPr>
          <a:lstStyle/>
          <a:p>
            <a:pPr marL="0" indent="0">
              <a:buNone/>
            </a:pPr>
            <a:r>
              <a:rPr lang="en-US" sz="1800" b="1" dirty="0">
                <a:cs typeface="Arial" panose="020B0604020202020204"/>
              </a:rPr>
              <a:t>PLAY contractors </a:t>
            </a:r>
            <a:r>
              <a:rPr lang="en-US" sz="1800" b="1" dirty="0">
                <a:ea typeface="+mn-lt"/>
                <a:cs typeface="+mn-lt"/>
              </a:rPr>
              <a:t>will complete Quarterly Workforce Audits</a:t>
            </a:r>
            <a:r>
              <a:rPr lang="en-US" sz="1800" b="1" dirty="0">
                <a:cs typeface="Arial" panose="020B0604020202020204"/>
              </a:rPr>
              <a:t> as follows:</a:t>
            </a:r>
          </a:p>
          <a:p>
            <a:r>
              <a:rPr lang="en-US" sz="1800" b="1" dirty="0"/>
              <a:t>Upload POP 7 Form</a:t>
            </a:r>
            <a:endParaRPr lang="en-US" sz="1800" dirty="0"/>
          </a:p>
          <a:p>
            <a:pPr lvl="1"/>
            <a:r>
              <a:rPr lang="en-US" sz="1800" dirty="0"/>
              <a:t>Submit the POP 7 form in B2Gnow, listing the same active covered employees.</a:t>
            </a:r>
          </a:p>
          <a:p>
            <a:r>
              <a:rPr lang="en-US" sz="1800" b="1" dirty="0"/>
              <a:t>Provide Required Health Documentation</a:t>
            </a:r>
            <a:endParaRPr lang="en-US" sz="1800" dirty="0"/>
          </a:p>
          <a:p>
            <a:pPr lvl="1"/>
            <a:r>
              <a:rPr lang="en-US" sz="1800" dirty="0"/>
              <a:t>Upload supporting company health documents (insurance summaries and invoices) showing: • Employee names • Cost of coverage for each employee • Coverage details for all three months of the reporting quarter</a:t>
            </a:r>
          </a:p>
          <a:p>
            <a:r>
              <a:rPr lang="en-US" sz="1800" b="1" dirty="0"/>
              <a:t>Submission Requirements</a:t>
            </a:r>
          </a:p>
          <a:p>
            <a:r>
              <a:rPr lang="en-US" sz="1800" dirty="0">
                <a:highlight>
                  <a:srgbClr val="FFFF00"/>
                </a:highlight>
              </a:rPr>
              <a:t>All documents must be uploaded to B2Gnow for the audit to be considered complete.</a:t>
            </a:r>
          </a:p>
          <a:p>
            <a:r>
              <a:rPr lang="en-US" sz="1800" b="1" dirty="0"/>
              <a:t>Insurance cards are not accepted</a:t>
            </a:r>
            <a:r>
              <a:rPr lang="en-US" sz="1800" dirty="0"/>
              <a:t> as proof of healthcare coverage for quarterly submissions.</a:t>
            </a:r>
          </a:p>
        </p:txBody>
      </p:sp>
      <p:pic>
        <p:nvPicPr>
          <p:cNvPr id="4" name="Picture 3" descr="A picture containing text, businesscard&#10;&#10;AI-generated content may be incorrect.">
            <a:extLst>
              <a:ext uri="{FF2B5EF4-FFF2-40B4-BE49-F238E27FC236}">
                <a16:creationId xmlns:a16="http://schemas.microsoft.com/office/drawing/2014/main" id="{D19E8B35-7F41-71F0-C9A5-87B54C91C84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715500" y="1982764"/>
            <a:ext cx="1937407" cy="1278688"/>
          </a:xfrm>
          <a:prstGeom prst="rect">
            <a:avLst/>
          </a:prstGeom>
          <a:ln>
            <a:noFill/>
          </a:ln>
          <a:effectLst>
            <a:softEdge rad="112500"/>
          </a:effectLst>
        </p:spPr>
      </p:pic>
    </p:spTree>
    <p:extLst>
      <p:ext uri="{BB962C8B-B14F-4D97-AF65-F5344CB8AC3E}">
        <p14:creationId xmlns:p14="http://schemas.microsoft.com/office/powerpoint/2010/main" val="902007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p:txBody>
          <a:bodyPr vert="horz" lIns="91440" tIns="45720" rIns="91440" bIns="45720" rtlCol="0" anchor="t">
            <a:normAutofit fontScale="90000"/>
          </a:bodyPr>
          <a:lstStyle/>
          <a:p>
            <a:r>
              <a:rPr lang="en-US" sz="3600">
                <a:latin typeface="Arial"/>
                <a:cs typeface="Arial"/>
              </a:rPr>
              <a:t>How to Submit PLAY: Quarterly Submission</a:t>
            </a:r>
          </a:p>
        </p:txBody>
      </p:sp>
      <p:pic>
        <p:nvPicPr>
          <p:cNvPr id="4" name="Picture 4">
            <a:extLst>
              <a:ext uri="{FF2B5EF4-FFF2-40B4-BE49-F238E27FC236}">
                <a16:creationId xmlns:a16="http://schemas.microsoft.com/office/drawing/2014/main" id="{33777317-5F8F-BB38-543D-B8634A15E733}"/>
              </a:ext>
            </a:extLst>
          </p:cNvPr>
          <p:cNvPicPr>
            <a:picLocks noChangeAspect="1"/>
          </p:cNvPicPr>
          <p:nvPr/>
        </p:nvPicPr>
        <p:blipFill>
          <a:blip r:embed="rId3"/>
          <a:stretch>
            <a:fillRect/>
          </a:stretch>
        </p:blipFill>
        <p:spPr>
          <a:xfrm>
            <a:off x="2857294" y="1497591"/>
            <a:ext cx="6835438" cy="4080609"/>
          </a:xfrm>
          <a:prstGeom prst="rect">
            <a:avLst/>
          </a:prstGeom>
        </p:spPr>
      </p:pic>
      <p:sp>
        <p:nvSpPr>
          <p:cNvPr id="5" name="Rectangle 4">
            <a:extLst>
              <a:ext uri="{FF2B5EF4-FFF2-40B4-BE49-F238E27FC236}">
                <a16:creationId xmlns:a16="http://schemas.microsoft.com/office/drawing/2014/main" id="{F6DBA56F-37C0-21DE-045D-96B742F96C28}"/>
              </a:ext>
            </a:extLst>
          </p:cNvPr>
          <p:cNvSpPr/>
          <p:nvPr/>
        </p:nvSpPr>
        <p:spPr>
          <a:xfrm>
            <a:off x="5508811" y="4928347"/>
            <a:ext cx="1389531" cy="42582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2600123"/>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3F5E1-9BCE-8C56-FFE8-A19D91F1C41C}"/>
              </a:ext>
            </a:extLst>
          </p:cNvPr>
          <p:cNvSpPr>
            <a:spLocks noGrp="1"/>
          </p:cNvSpPr>
          <p:nvPr>
            <p:ph type="title"/>
          </p:nvPr>
        </p:nvSpPr>
        <p:spPr>
          <a:xfrm>
            <a:off x="869959" y="1644761"/>
            <a:ext cx="5226041" cy="628787"/>
          </a:xfrm>
        </p:spPr>
        <p:txBody>
          <a:bodyPr vert="horz" lIns="91440" tIns="45720" rIns="91440" bIns="45720" rtlCol="0" anchor="t">
            <a:normAutofit fontScale="90000"/>
          </a:bodyPr>
          <a:lstStyle/>
          <a:p>
            <a:r>
              <a:rPr lang="en-US">
                <a:latin typeface="Arial"/>
                <a:cs typeface="Arial"/>
              </a:rPr>
              <a:t>POP  7 Quarterly Play Option Report </a:t>
            </a:r>
          </a:p>
        </p:txBody>
      </p:sp>
      <p:sp>
        <p:nvSpPr>
          <p:cNvPr id="6" name="Text Placeholder 5">
            <a:extLst>
              <a:ext uri="{FF2B5EF4-FFF2-40B4-BE49-F238E27FC236}">
                <a16:creationId xmlns:a16="http://schemas.microsoft.com/office/drawing/2014/main" id="{05CE74ED-B2ED-68C0-8E48-1F7196FCD437}"/>
              </a:ext>
            </a:extLst>
          </p:cNvPr>
          <p:cNvSpPr>
            <a:spLocks noGrp="1"/>
          </p:cNvSpPr>
          <p:nvPr>
            <p:ph idx="22"/>
          </p:nvPr>
        </p:nvSpPr>
        <p:spPr>
          <a:xfrm>
            <a:off x="519258" y="2863961"/>
            <a:ext cx="6152407" cy="4762197"/>
          </a:xfrm>
        </p:spPr>
        <p:txBody>
          <a:bodyPr vert="horz" lIns="91440" tIns="45720" rIns="91440" bIns="45720" rtlCol="0" anchor="t">
            <a:normAutofit/>
          </a:bodyPr>
          <a:lstStyle/>
          <a:p>
            <a:pPr marL="227965" indent="-227965"/>
            <a:r>
              <a:rPr lang="en-US">
                <a:solidFill>
                  <a:schemeClr val="tx2"/>
                </a:solidFill>
                <a:cs typeface="Arial"/>
              </a:rPr>
              <a:t>  Must be uploaded in B2Gnow along with Company health insurance invoices that detail the cost of coverage for PLAY employees. </a:t>
            </a:r>
          </a:p>
        </p:txBody>
      </p:sp>
      <p:pic>
        <p:nvPicPr>
          <p:cNvPr id="8" name="Picture 8">
            <a:extLst>
              <a:ext uri="{FF2B5EF4-FFF2-40B4-BE49-F238E27FC236}">
                <a16:creationId xmlns:a16="http://schemas.microsoft.com/office/drawing/2014/main" id="{F37A5F18-3FE2-15F3-E60F-7F54923A4A2F}"/>
              </a:ext>
            </a:extLst>
          </p:cNvPr>
          <p:cNvPicPr>
            <a:picLocks noChangeAspect="1"/>
          </p:cNvPicPr>
          <p:nvPr/>
        </p:nvPicPr>
        <p:blipFill>
          <a:blip r:embed="rId3"/>
          <a:stretch>
            <a:fillRect/>
          </a:stretch>
        </p:blipFill>
        <p:spPr>
          <a:xfrm>
            <a:off x="6779033" y="683374"/>
            <a:ext cx="4804063" cy="5886451"/>
          </a:xfrm>
          <a:prstGeom prst="rect">
            <a:avLst/>
          </a:prstGeom>
        </p:spPr>
      </p:pic>
    </p:spTree>
    <p:extLst>
      <p:ext uri="{BB962C8B-B14F-4D97-AF65-F5344CB8AC3E}">
        <p14:creationId xmlns:p14="http://schemas.microsoft.com/office/powerpoint/2010/main" val="3861214960"/>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683933" y="1393317"/>
            <a:ext cx="8633791" cy="590264"/>
          </a:xfrm>
        </p:spPr>
        <p:txBody>
          <a:bodyPr vert="horz" lIns="91440" tIns="45720" rIns="91440" bIns="45720" rtlCol="0" anchor="t">
            <a:noAutofit/>
          </a:bodyPr>
          <a:lstStyle/>
          <a:p>
            <a:r>
              <a:rPr lang="en-US" sz="3200">
                <a:solidFill>
                  <a:schemeClr val="bg1"/>
                </a:solidFill>
                <a:latin typeface="Arial"/>
                <a:cs typeface="Arial"/>
              </a:rPr>
              <a:t>POP 8 Form - Employee Waiver Request</a:t>
            </a: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548878" y="1983581"/>
            <a:ext cx="11094243" cy="4397496"/>
          </a:xfrm>
        </p:spPr>
        <p:txBody>
          <a:bodyPr vert="horz" lIns="91440" tIns="45720" rIns="91440" bIns="45720" rtlCol="0" anchor="t">
            <a:normAutofit/>
          </a:bodyPr>
          <a:lstStyle/>
          <a:p>
            <a:pPr marL="0" indent="0">
              <a:buNone/>
            </a:pPr>
            <a:r>
              <a:rPr lang="en-US" sz="1800" dirty="0"/>
              <a:t>An employee may be considered </a:t>
            </a:r>
            <a:r>
              <a:rPr lang="en-US" sz="1800" b="1" dirty="0"/>
              <a:t>exempt </a:t>
            </a:r>
            <a:r>
              <a:rPr lang="en-US" sz="1800" dirty="0"/>
              <a:t>  if a covered employee has acquired healthcare coverage on their own or if they have refused  POP applicable healthcare coverage through their employer for one of the following conditions:</a:t>
            </a:r>
          </a:p>
          <a:p>
            <a:pPr marL="0" indent="0">
              <a:buNone/>
            </a:pPr>
            <a:endParaRPr lang="en-US" sz="1800" dirty="0"/>
          </a:p>
          <a:p>
            <a:pPr lvl="1"/>
            <a:r>
              <a:rPr lang="en-US" sz="1800" dirty="0"/>
              <a:t>The employee is </a:t>
            </a:r>
            <a:r>
              <a:rPr lang="en-US" sz="1800" b="1" dirty="0"/>
              <a:t>under the age of 18</a:t>
            </a:r>
            <a:r>
              <a:rPr lang="en-US" sz="1800" dirty="0"/>
              <a:t>.</a:t>
            </a:r>
          </a:p>
          <a:p>
            <a:pPr lvl="1"/>
            <a:r>
              <a:rPr lang="en-US" sz="1800" dirty="0"/>
              <a:t>The employee has </a:t>
            </a:r>
            <a:r>
              <a:rPr lang="en-US" sz="1800" b="1" dirty="0"/>
              <a:t>health insurance coverage through a spouse, Medicaid, or Medicare</a:t>
            </a:r>
            <a:r>
              <a:rPr lang="en-US" sz="1800" dirty="0"/>
              <a:t> (proof of coverage is required).</a:t>
            </a:r>
          </a:p>
          <a:p>
            <a:pPr lvl="1"/>
            <a:r>
              <a:rPr lang="en-US" sz="1800" dirty="0"/>
              <a:t>The employee </a:t>
            </a:r>
            <a:r>
              <a:rPr lang="en-US" sz="1800" b="1" dirty="0"/>
              <a:t>declines the company’s health insurance</a:t>
            </a:r>
            <a:r>
              <a:rPr lang="en-US" sz="1800" dirty="0"/>
              <a:t> that meets the City of Houston POP requirements.</a:t>
            </a:r>
          </a:p>
          <a:p>
            <a:pPr lvl="1"/>
            <a:r>
              <a:rPr lang="en-US" sz="1800" dirty="0"/>
              <a:t>A contractor may request an exemption for an employee by submitting a </a:t>
            </a:r>
            <a:r>
              <a:rPr lang="en-US" sz="1800" b="1" dirty="0"/>
              <a:t>completed and notarized POP‑8 Waiver Form</a:t>
            </a:r>
            <a:r>
              <a:rPr lang="en-US" sz="1800" dirty="0"/>
              <a:t> to the POP Coordinator via email for review and approval. An employee is not considered exempt unless an </a:t>
            </a:r>
            <a:r>
              <a:rPr lang="en-US" sz="1800" b="1" dirty="0"/>
              <a:t>OBO‑approved POP‑8 Waiver</a:t>
            </a:r>
            <a:r>
              <a:rPr lang="en-US" sz="1800" dirty="0"/>
              <a:t> is on file.</a:t>
            </a:r>
          </a:p>
          <a:p>
            <a:pPr marL="0" indent="0">
              <a:buNone/>
            </a:pPr>
            <a:r>
              <a:rPr lang="en-US" sz="1800" b="1" dirty="0"/>
              <a:t>Please note:</a:t>
            </a:r>
            <a:r>
              <a:rPr lang="en-US" sz="1800" dirty="0"/>
              <a:t> Approved POP‑8 Exemption Waiver forms are valid for </a:t>
            </a:r>
            <a:r>
              <a:rPr lang="en-US" sz="1800" b="1" dirty="0"/>
              <a:t>one year</a:t>
            </a:r>
            <a:r>
              <a:rPr lang="en-US" sz="1800" dirty="0"/>
              <a:t> from the approval date. Contractors must </a:t>
            </a:r>
            <a:r>
              <a:rPr lang="en-US" sz="1800" b="1" dirty="0"/>
              <a:t>resubmit the waiver annually</a:t>
            </a:r>
            <a:r>
              <a:rPr lang="en-US" sz="1800" dirty="0"/>
              <a:t> for each year they continue performing work on a POP‑applicable contract.</a:t>
            </a:r>
          </a:p>
          <a:p>
            <a:pPr marL="227965" indent="-227965"/>
            <a:endParaRPr lang="en-US" sz="1800" dirty="0">
              <a:cs typeface="Arial" panose="020B0604020202020204"/>
            </a:endParaRPr>
          </a:p>
          <a:p>
            <a:pPr marL="0" indent="0">
              <a:buNone/>
            </a:pPr>
            <a:endParaRPr lang="en-US" sz="1800" dirty="0">
              <a:cs typeface="Arial" panose="020B0604020202020204"/>
            </a:endParaRPr>
          </a:p>
        </p:txBody>
      </p:sp>
    </p:spTree>
    <p:extLst>
      <p:ext uri="{BB962C8B-B14F-4D97-AF65-F5344CB8AC3E}">
        <p14:creationId xmlns:p14="http://schemas.microsoft.com/office/powerpoint/2010/main" val="1174594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8700" y="1967266"/>
            <a:ext cx="2628900" cy="2547257"/>
          </a:xfrm>
          <a:noFill/>
        </p:spPr>
        <p:txBody>
          <a:bodyPr vert="horz" lIns="91440" tIns="45720" rIns="91440" bIns="45720" rtlCol="0" anchor="ctr">
            <a:normAutofit/>
          </a:bodyPr>
          <a:lstStyle/>
          <a:p>
            <a:pPr algn="ctr" defTabSz="914400"/>
            <a:r>
              <a:rPr lang="en-US" sz="3600" kern="1200">
                <a:solidFill>
                  <a:srgbClr val="FFFFFF"/>
                </a:solidFill>
                <a:latin typeface="+mj-lt"/>
                <a:ea typeface="+mj-ea"/>
                <a:cs typeface="+mj-cs"/>
              </a:rPr>
              <a:t>POP 8</a:t>
            </a:r>
            <a:br>
              <a:rPr lang="en-US" sz="3600" kern="1200">
                <a:solidFill>
                  <a:srgbClr val="FFFFFF"/>
                </a:solidFill>
                <a:latin typeface="+mj-lt"/>
                <a:ea typeface="+mj-ea"/>
                <a:cs typeface="+mj-cs"/>
              </a:rPr>
            </a:br>
            <a:r>
              <a:rPr lang="en-US" sz="3600" kern="1200">
                <a:solidFill>
                  <a:srgbClr val="FFFFFF"/>
                </a:solidFill>
                <a:latin typeface="+mj-lt"/>
                <a:ea typeface="+mj-ea"/>
                <a:cs typeface="+mj-cs"/>
              </a:rPr>
              <a:t>Employee Waiver Request</a:t>
            </a:r>
          </a:p>
        </p:txBody>
      </p:sp>
      <p:pic>
        <p:nvPicPr>
          <p:cNvPr id="5" name="Picture 4">
            <a:extLst>
              <a:ext uri="{FF2B5EF4-FFF2-40B4-BE49-F238E27FC236}">
                <a16:creationId xmlns:a16="http://schemas.microsoft.com/office/drawing/2014/main" id="{46E7F174-9B29-FC21-EF70-04656842E463}"/>
              </a:ext>
            </a:extLst>
          </p:cNvPr>
          <p:cNvPicPr>
            <a:picLocks noChangeAspect="1"/>
          </p:cNvPicPr>
          <p:nvPr/>
        </p:nvPicPr>
        <p:blipFill>
          <a:blip r:embed="rId3"/>
          <a:stretch>
            <a:fillRect/>
          </a:stretch>
        </p:blipFill>
        <p:spPr>
          <a:xfrm>
            <a:off x="6096000" y="535311"/>
            <a:ext cx="4638555" cy="5985233"/>
          </a:xfrm>
          <a:prstGeom prst="rect">
            <a:avLst/>
          </a:prstGeom>
        </p:spPr>
      </p:pic>
    </p:spTree>
    <p:extLst>
      <p:ext uri="{BB962C8B-B14F-4D97-AF65-F5344CB8AC3E}">
        <p14:creationId xmlns:p14="http://schemas.microsoft.com/office/powerpoint/2010/main" val="3436854713"/>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A30A2-B8E1-97AC-B2D1-CABCC72E230E}"/>
              </a:ext>
            </a:extLst>
          </p:cNvPr>
          <p:cNvSpPr>
            <a:spLocks noGrp="1"/>
          </p:cNvSpPr>
          <p:nvPr>
            <p:ph type="title"/>
          </p:nvPr>
        </p:nvSpPr>
        <p:spPr>
          <a:xfrm>
            <a:off x="595241" y="1415949"/>
            <a:ext cx="11594388" cy="590264"/>
          </a:xfrm>
        </p:spPr>
        <p:txBody>
          <a:bodyPr vert="horz" lIns="91440" tIns="45720" rIns="91440" bIns="45720" rtlCol="0" anchor="t"/>
          <a:lstStyle/>
          <a:p>
            <a:r>
              <a:rPr lang="en-US" sz="3800">
                <a:solidFill>
                  <a:schemeClr val="bg1"/>
                </a:solidFill>
                <a:latin typeface="Arial"/>
                <a:cs typeface="Arial"/>
              </a:rPr>
              <a:t>POP 9 Form - Self- Insured Contractor Request </a:t>
            </a:r>
            <a:endParaRPr lang="en-US" sz="3800" b="0">
              <a:solidFill>
                <a:schemeClr val="bg1"/>
              </a:solidFill>
              <a:latin typeface="Arial"/>
              <a:cs typeface="Arial"/>
            </a:endParaRPr>
          </a:p>
          <a:p>
            <a:endParaRPr lang="en-US">
              <a:solidFill>
                <a:schemeClr val="bg1"/>
              </a:solidFill>
            </a:endParaRPr>
          </a:p>
        </p:txBody>
      </p:sp>
      <p:sp>
        <p:nvSpPr>
          <p:cNvPr id="3" name="Text Placeholder 2">
            <a:extLst>
              <a:ext uri="{FF2B5EF4-FFF2-40B4-BE49-F238E27FC236}">
                <a16:creationId xmlns:a16="http://schemas.microsoft.com/office/drawing/2014/main" id="{9F67789E-F2DD-4FA2-C1F8-C41E6D40A670}"/>
              </a:ext>
            </a:extLst>
          </p:cNvPr>
          <p:cNvSpPr>
            <a:spLocks noGrp="1"/>
          </p:cNvSpPr>
          <p:nvPr>
            <p:ph type="body" sz="quarter" idx="10"/>
          </p:nvPr>
        </p:nvSpPr>
        <p:spPr>
          <a:xfrm>
            <a:off x="681757" y="2312285"/>
            <a:ext cx="7909794" cy="3878965"/>
          </a:xfrm>
        </p:spPr>
        <p:txBody>
          <a:bodyPr vert="horz" lIns="91440" tIns="45720" rIns="91440" bIns="45720" rtlCol="0" anchor="t">
            <a:normAutofit fontScale="92500" lnSpcReduction="10000"/>
          </a:bodyPr>
          <a:lstStyle/>
          <a:p>
            <a:pPr marL="227965" indent="-227965" algn="just"/>
            <a:r>
              <a:rPr lang="en-US" sz="1900" b="1" dirty="0"/>
              <a:t>Contractors may request for a POP 9 – Self- Insured Contract Request form</a:t>
            </a:r>
            <a:r>
              <a:rPr lang="en-US" sz="1900" dirty="0">
                <a:cs typeface="Arial"/>
              </a:rPr>
              <a:t> to be emailed to them if the employer is using their own money to cover their employees' claims. </a:t>
            </a:r>
            <a:r>
              <a:rPr lang="en-US" sz="1900" b="1" i="1" dirty="0">
                <a:cs typeface="Arial"/>
              </a:rPr>
              <a:t>(only available upon request) </a:t>
            </a:r>
            <a:endParaRPr lang="en-US" sz="1900" dirty="0"/>
          </a:p>
          <a:p>
            <a:pPr marL="227965" indent="-227965" algn="just"/>
            <a:r>
              <a:rPr lang="en-US" sz="1900" dirty="0">
                <a:cs typeface="Arial"/>
              </a:rPr>
              <a:t>The </a:t>
            </a:r>
            <a:r>
              <a:rPr lang="en-US" sz="1900" dirty="0">
                <a:ea typeface="+mn-lt"/>
                <a:cs typeface="+mn-lt"/>
              </a:rPr>
              <a:t>POP 9 – Self-Insured Contract Request and all required documents must be emailed to the POP Administrative Coordinator for review and approval. </a:t>
            </a:r>
            <a:endParaRPr lang="en-US" sz="1900" dirty="0">
              <a:cs typeface="Arial"/>
            </a:endParaRPr>
          </a:p>
          <a:p>
            <a:pPr marL="227965" indent="-227965" algn="just"/>
            <a:r>
              <a:rPr lang="en-US" sz="1900" dirty="0">
                <a:cs typeface="Arial"/>
              </a:rPr>
              <a:t>Contractors awarded Self-Insured status will be PLAY participants and required to report once a year. </a:t>
            </a:r>
          </a:p>
          <a:p>
            <a:pPr marL="227965" indent="-227965"/>
            <a:r>
              <a:rPr lang="en-US" sz="1900" dirty="0"/>
              <a:t>To qualify as self-insured, a contractor must have an OBO-approved POP 9 form on file. Contractors are required to upload only approved POP 9 forms, along with required documents into LCP Tracker.</a:t>
            </a:r>
          </a:p>
          <a:p>
            <a:pPr marL="227965" indent="-227965"/>
            <a:r>
              <a:rPr lang="en-US" sz="1900" b="1" dirty="0">
                <a:ea typeface="+mn-lt"/>
                <a:cs typeface="+mn-lt"/>
              </a:rPr>
              <a:t>Approved POP 9 Forms remain valid for one year from the date of approval. However, they must be resubmitted annually for each year your company continues to work under a POP-applicable contract.</a:t>
            </a:r>
          </a:p>
          <a:p>
            <a:pPr marL="227965" indent="-227965"/>
            <a:endParaRPr lang="en-US" dirty="0">
              <a:cs typeface="Arial"/>
            </a:endParaRPr>
          </a:p>
        </p:txBody>
      </p:sp>
      <p:pic>
        <p:nvPicPr>
          <p:cNvPr id="4" name="Picture 3" descr="Text, whiteboard&#10;&#10;AI-generated content may be incorrect.">
            <a:extLst>
              <a:ext uri="{FF2B5EF4-FFF2-40B4-BE49-F238E27FC236}">
                <a16:creationId xmlns:a16="http://schemas.microsoft.com/office/drawing/2014/main" id="{7E8AC00F-6B70-87F5-61BA-D8CCD209B72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762998" y="2274174"/>
            <a:ext cx="2816773" cy="1878788"/>
          </a:xfrm>
          <a:prstGeom prst="rect">
            <a:avLst/>
          </a:prstGeom>
          <a:ln>
            <a:noFill/>
          </a:ln>
          <a:effectLst>
            <a:softEdge rad="112500"/>
          </a:effectLst>
        </p:spPr>
      </p:pic>
    </p:spTree>
    <p:extLst>
      <p:ext uri="{BB962C8B-B14F-4D97-AF65-F5344CB8AC3E}">
        <p14:creationId xmlns:p14="http://schemas.microsoft.com/office/powerpoint/2010/main" val="1632655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060963-3D17-FD8A-1005-64F83F2B8543}"/>
              </a:ext>
            </a:extLst>
          </p:cNvPr>
          <p:cNvSpPr/>
          <p:nvPr/>
        </p:nvSpPr>
        <p:spPr>
          <a:xfrm>
            <a:off x="0" y="2236076"/>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297ABA3D-226A-0A40-A76B-6B331BCC7F94}"/>
              </a:ext>
            </a:extLst>
          </p:cNvPr>
          <p:cNvSpPr>
            <a:spLocks noGrp="1"/>
          </p:cNvSpPr>
          <p:nvPr>
            <p:ph type="body" sz="quarter" idx="10"/>
          </p:nvPr>
        </p:nvSpPr>
        <p:spPr>
          <a:xfrm>
            <a:off x="1233197" y="2527837"/>
            <a:ext cx="10503371" cy="3599693"/>
          </a:xfrm>
        </p:spPr>
        <p:txBody>
          <a:bodyPr vert="horz" lIns="91440" tIns="45720" rIns="91440" bIns="45720" rtlCol="0" anchor="t">
            <a:normAutofit/>
          </a:bodyPr>
          <a:lstStyle/>
          <a:p>
            <a:r>
              <a:rPr lang="en-US"/>
              <a:t>POP SUBMISSIONS IN B2Gnow</a:t>
            </a:r>
          </a:p>
        </p:txBody>
      </p:sp>
    </p:spTree>
    <p:extLst>
      <p:ext uri="{BB962C8B-B14F-4D97-AF65-F5344CB8AC3E}">
        <p14:creationId xmlns:p14="http://schemas.microsoft.com/office/powerpoint/2010/main" val="24772385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curtains"/>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775092" y="1451304"/>
            <a:ext cx="9428365" cy="984666"/>
          </a:xfrm>
        </p:spPr>
        <p:txBody>
          <a:bodyPr vert="horz" lIns="91440" tIns="45720" rIns="91440" bIns="45720" rtlCol="0" anchor="t">
            <a:normAutofit/>
          </a:bodyPr>
          <a:lstStyle/>
          <a:p>
            <a:pPr defTabSz="914400"/>
            <a:r>
              <a:rPr lang="en-US" sz="3000" kern="1200">
                <a:solidFill>
                  <a:srgbClr val="002060"/>
                </a:solidFill>
                <a:latin typeface="+mj-lt"/>
                <a:ea typeface="+mj-ea"/>
                <a:cs typeface="+mj-cs"/>
              </a:rPr>
              <a:t>B2Gnow - Pay or Play (POP) Management System</a:t>
            </a:r>
          </a:p>
        </p:txBody>
      </p:sp>
      <p:cxnSp>
        <p:nvCxnSpPr>
          <p:cNvPr id="25" name="Straight Connector 24">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406879" y="2016216"/>
            <a:ext cx="5901515" cy="3970638"/>
          </a:xfrm>
        </p:spPr>
        <p:txBody>
          <a:bodyPr vert="horz" lIns="91440" tIns="45720" rIns="91440" bIns="45720" rtlCol="0">
            <a:normAutofit fontScale="92500" lnSpcReduction="20000"/>
          </a:bodyPr>
          <a:lstStyle/>
          <a:p>
            <a:pPr marL="0" indent="-228600" defTabSz="914400"/>
            <a:endParaRPr lang="en-US" sz="1000" dirty="0">
              <a:solidFill>
                <a:schemeClr val="tx1"/>
              </a:solidFill>
            </a:endParaRPr>
          </a:p>
          <a:p>
            <a:pPr marL="227965" indent="-228600" defTabSz="914400"/>
            <a:r>
              <a:rPr lang="en-US" sz="1900" dirty="0">
                <a:solidFill>
                  <a:srgbClr val="002060"/>
                </a:solidFill>
              </a:rPr>
              <a:t>B2Gnow is the management system for all POP workforce audit submissions. </a:t>
            </a:r>
          </a:p>
          <a:p>
            <a:pPr marL="227965" indent="-228600" defTabSz="914400"/>
            <a:r>
              <a:rPr lang="en-US" sz="1800" dirty="0">
                <a:solidFill>
                  <a:srgbClr val="002060"/>
                </a:solidFill>
              </a:rPr>
              <a:t>POP 7 forms and supporting documents will be submitted as workforce audits in B2Gnow quarterly.</a:t>
            </a:r>
          </a:p>
          <a:p>
            <a:pPr marL="227965" indent="-228600" defTabSz="914400"/>
            <a:r>
              <a:rPr lang="en-US" sz="1800" dirty="0">
                <a:solidFill>
                  <a:srgbClr val="002060"/>
                </a:solidFill>
              </a:rPr>
              <a:t>PAY weekly workforce audits are required to be submitted in B2Gnow for review and approval through an online Workforce Utilization Module. </a:t>
            </a:r>
          </a:p>
          <a:p>
            <a:pPr marL="227965" indent="-228600" defTabSz="914400"/>
            <a:r>
              <a:rPr lang="en-US" sz="1800" dirty="0">
                <a:solidFill>
                  <a:srgbClr val="002060"/>
                </a:solidFill>
              </a:rPr>
              <a:t>After the Weekly Workforce audits receive approval from the POP Administrator, monthly invoices will be generated and distributed to the contractor or subcontractor. </a:t>
            </a:r>
          </a:p>
          <a:p>
            <a:pPr marL="227965" indent="-228600" defTabSz="914400"/>
            <a:r>
              <a:rPr lang="en-US" sz="1800" dirty="0">
                <a:solidFill>
                  <a:srgbClr val="002060"/>
                </a:solidFill>
              </a:rPr>
              <a:t>Utilize </a:t>
            </a:r>
            <a:r>
              <a:rPr lang="en-US" sz="1800" dirty="0" err="1">
                <a:solidFill>
                  <a:srgbClr val="002060"/>
                </a:solidFill>
              </a:rPr>
              <a:t>Paymentus</a:t>
            </a:r>
            <a:r>
              <a:rPr lang="en-US" sz="1800" dirty="0">
                <a:solidFill>
                  <a:srgbClr val="002060"/>
                </a:solidFill>
              </a:rPr>
              <a:t> payment portal in B2Gnow to pay all POP invoices. Partial payments to POP will not be accepted. Invoices must be paid in full. </a:t>
            </a:r>
          </a:p>
          <a:p>
            <a:pPr marL="0" indent="0" defTabSz="914400">
              <a:buNone/>
            </a:pPr>
            <a:r>
              <a:rPr lang="en-US" sz="1800" b="1" dirty="0">
                <a:solidFill>
                  <a:srgbClr val="002060"/>
                </a:solidFill>
              </a:rPr>
              <a:t>B2Gnow website link - </a:t>
            </a:r>
            <a:r>
              <a:rPr lang="en-US" sz="1800" b="1" u="sng" dirty="0">
                <a:solidFill>
                  <a:srgbClr val="002060"/>
                </a:solidFill>
              </a:rPr>
              <a:t> https://houston.mwdbe.com/</a:t>
            </a:r>
          </a:p>
        </p:txBody>
      </p:sp>
      <p:pic>
        <p:nvPicPr>
          <p:cNvPr id="5" name="Picture 4" descr="Graphical user interface, website&#10;&#10;Description automatically generated">
            <a:extLst>
              <a:ext uri="{FF2B5EF4-FFF2-40B4-BE49-F238E27FC236}">
                <a16:creationId xmlns:a16="http://schemas.microsoft.com/office/drawing/2014/main" id="{CE3F9E5B-55F4-F951-F237-9660A1C3CEE1}"/>
              </a:ext>
            </a:extLst>
          </p:cNvPr>
          <p:cNvPicPr>
            <a:picLocks noChangeAspect="1"/>
          </p:cNvPicPr>
          <p:nvPr/>
        </p:nvPicPr>
        <p:blipFill>
          <a:blip r:embed="rId3"/>
          <a:stretch>
            <a:fillRect/>
          </a:stretch>
        </p:blipFill>
        <p:spPr>
          <a:xfrm>
            <a:off x="6296932" y="2784389"/>
            <a:ext cx="5334160" cy="2751350"/>
          </a:xfrm>
          <a:prstGeom prst="rect">
            <a:avLst/>
          </a:prstGeom>
        </p:spPr>
      </p:pic>
    </p:spTree>
    <p:extLst>
      <p:ext uri="{BB962C8B-B14F-4D97-AF65-F5344CB8AC3E}">
        <p14:creationId xmlns:p14="http://schemas.microsoft.com/office/powerpoint/2010/main" val="3786733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prstGeom prst="rect">
            <a:avLst/>
          </a:prstGeom>
        </p:spPr>
        <p:txBody>
          <a:bodyPr lIns="91440" tIns="45720" rIns="91440" bIns="45720" anchor="t">
            <a:noAutofit/>
          </a:bodyPr>
          <a:lstStyle/>
          <a:p>
            <a:r>
              <a:rPr lang="en-US" sz="3600">
                <a:solidFill>
                  <a:schemeClr val="bg1"/>
                </a:solidFill>
                <a:latin typeface="Arial"/>
                <a:cs typeface="Arial"/>
              </a:rPr>
              <a:t>B2Gnow Overview</a:t>
            </a:r>
            <a:br>
              <a:rPr lang="en-US" sz="3600">
                <a:solidFill>
                  <a:schemeClr val="bg1"/>
                </a:solidFill>
                <a:latin typeface="Arial"/>
                <a:cs typeface="Arial"/>
              </a:rPr>
            </a:br>
            <a:br>
              <a:rPr lang="en-US" sz="3600"/>
            </a:br>
            <a:endParaRPr lang="en-US" sz="3600">
              <a:solidFill>
                <a:schemeClr val="bg1"/>
              </a:solidFill>
            </a:endParaRP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p:txBody>
          <a:bodyPr vert="horz" lIns="91440" tIns="45720" rIns="91440" bIns="45720" rtlCol="0" anchor="t">
            <a:normAutofit fontScale="77500" lnSpcReduction="20000"/>
          </a:bodyPr>
          <a:lstStyle/>
          <a:p>
            <a:pPr marL="227965" indent="-227965"/>
            <a:endParaRPr lang="en-US" sz="2800"/>
          </a:p>
          <a:p>
            <a:pPr marL="227965" indent="-227965"/>
            <a:r>
              <a:rPr lang="en-US" sz="2800"/>
              <a:t>Viewing POP Contracts in B2Gnow</a:t>
            </a:r>
            <a:endParaRPr lang="en-US" sz="2800">
              <a:cs typeface="Arial"/>
            </a:endParaRPr>
          </a:p>
          <a:p>
            <a:pPr marL="227965" indent="-227965"/>
            <a:r>
              <a:rPr lang="en-US" sz="2800"/>
              <a:t>Adding Employees to B2Gnow</a:t>
            </a:r>
            <a:endParaRPr lang="en-US" sz="2800">
              <a:cs typeface="Arial"/>
            </a:endParaRPr>
          </a:p>
          <a:p>
            <a:pPr marL="227965" indent="-227965"/>
            <a:r>
              <a:rPr lang="en-US" sz="2800"/>
              <a:t>Assigning Employees to a Contract</a:t>
            </a:r>
            <a:endParaRPr lang="en-US" sz="2800">
              <a:cs typeface="Arial"/>
            </a:endParaRPr>
          </a:p>
          <a:p>
            <a:pPr marL="227965" indent="-227965"/>
            <a:r>
              <a:rPr lang="en-US" sz="2800"/>
              <a:t>Submitting Weekly Workforce Audits (PAY)</a:t>
            </a:r>
            <a:endParaRPr lang="en-US" sz="2800">
              <a:cs typeface="Arial"/>
            </a:endParaRPr>
          </a:p>
          <a:p>
            <a:pPr marL="227965" indent="-227965"/>
            <a:r>
              <a:rPr lang="en-US" sz="2800"/>
              <a:t>Filling in Weekly Hourly Audits</a:t>
            </a:r>
            <a:endParaRPr lang="en-US" sz="2800">
              <a:cs typeface="Arial"/>
            </a:endParaRPr>
          </a:p>
          <a:p>
            <a:pPr marL="227965" indent="-227965"/>
            <a:r>
              <a:rPr lang="en-US" sz="2800"/>
              <a:t>Saving and Certifying Audits</a:t>
            </a:r>
            <a:endParaRPr lang="en-US" sz="2800">
              <a:cs typeface="Arial"/>
            </a:endParaRPr>
          </a:p>
          <a:p>
            <a:pPr marL="227965" indent="-227965"/>
            <a:r>
              <a:rPr lang="en-US" sz="2800">
                <a:ea typeface="+mn-lt"/>
                <a:cs typeface="+mn-lt"/>
              </a:rPr>
              <a:t>Submitting Quarterly Workforce Audits (PLAY)</a:t>
            </a:r>
          </a:p>
          <a:p>
            <a:pPr marL="227965" indent="-227965"/>
            <a:r>
              <a:rPr lang="en-US" sz="2800">
                <a:ea typeface="+mn-lt"/>
                <a:cs typeface="+mn-lt"/>
              </a:rPr>
              <a:t>Uploading and Attaching documents for Audits</a:t>
            </a:r>
          </a:p>
          <a:p>
            <a:pPr marL="227965" indent="-227965"/>
            <a:endParaRPr lang="en-US" sz="2800">
              <a:ea typeface="+mn-lt"/>
              <a:cs typeface="+mn-lt"/>
            </a:endParaRPr>
          </a:p>
          <a:p>
            <a:pPr marL="0" indent="0">
              <a:buNone/>
            </a:pPr>
            <a:r>
              <a:rPr lang="en-US" sz="2400">
                <a:highlight>
                  <a:srgbClr val="FFFF00"/>
                </a:highlight>
                <a:ea typeface="+mn-lt"/>
                <a:cs typeface="+mn-lt"/>
              </a:rPr>
              <a:t>Please See the POP FAQ for more information</a:t>
            </a:r>
            <a:endParaRPr lang="en-US" sz="2400">
              <a:ea typeface="+mn-lt"/>
              <a:cs typeface="+mn-lt"/>
            </a:endParaRPr>
          </a:p>
          <a:p>
            <a:pPr marL="227965" indent="-227965"/>
            <a:endParaRPr lang="en-US" sz="2800">
              <a:cs typeface="Arial"/>
            </a:endParaRPr>
          </a:p>
          <a:p>
            <a:pPr marL="227965" indent="-227965"/>
            <a:endParaRPr lang="en-US" sz="2800">
              <a:cs typeface="Arial"/>
            </a:endParaRPr>
          </a:p>
          <a:p>
            <a:pPr marL="0" indent="0">
              <a:buNone/>
            </a:pPr>
            <a:endParaRPr lang="en-US" sz="2800">
              <a:cs typeface="Arial"/>
            </a:endParaRPr>
          </a:p>
          <a:p>
            <a:pPr marL="0" indent="0">
              <a:buNone/>
            </a:pPr>
            <a:endParaRPr lang="en-US">
              <a:cs typeface="Arial" panose="020B0604020202020204"/>
            </a:endParaRPr>
          </a:p>
        </p:txBody>
      </p:sp>
      <p:pic>
        <p:nvPicPr>
          <p:cNvPr id="1026" name="Picture 2" descr="Good Overview in IELTS Writing Task ...">
            <a:extLst>
              <a:ext uri="{FF2B5EF4-FFF2-40B4-BE49-F238E27FC236}">
                <a16:creationId xmlns:a16="http://schemas.microsoft.com/office/drawing/2014/main" id="{471575C5-6764-F336-D666-01851325C0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1743" y="2306609"/>
            <a:ext cx="4893225" cy="297331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8495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627D3-1A67-1746-A0D8-35767C2546A2}"/>
              </a:ext>
            </a:extLst>
          </p:cNvPr>
          <p:cNvSpPr>
            <a:spLocks noGrp="1"/>
          </p:cNvSpPr>
          <p:nvPr>
            <p:ph type="title"/>
          </p:nvPr>
        </p:nvSpPr>
        <p:spPr>
          <a:xfrm>
            <a:off x="6103658" y="741391"/>
            <a:ext cx="5219307" cy="1616203"/>
          </a:xfrm>
        </p:spPr>
        <p:txBody>
          <a:bodyPr vert="horz" lIns="91440" tIns="45720" rIns="91440" bIns="45720" rtlCol="0" anchor="b">
            <a:normAutofit/>
          </a:bodyPr>
          <a:lstStyle/>
          <a:p>
            <a:pPr defTabSz="914400"/>
            <a:r>
              <a:rPr lang="en-US" sz="3200" kern="1200">
                <a:solidFill>
                  <a:srgbClr val="002060"/>
                </a:solidFill>
                <a:latin typeface="+mj-lt"/>
                <a:ea typeface="+mj-ea"/>
                <a:cs typeface="+mj-cs"/>
              </a:rPr>
              <a:t>Discussion Topics </a:t>
            </a:r>
          </a:p>
        </p:txBody>
      </p:sp>
      <p:pic>
        <p:nvPicPr>
          <p:cNvPr id="6" name="Picture 5">
            <a:extLst>
              <a:ext uri="{FF2B5EF4-FFF2-40B4-BE49-F238E27FC236}">
                <a16:creationId xmlns:a16="http://schemas.microsoft.com/office/drawing/2014/main" id="{4BA54B5E-D8F8-7103-62BC-BE8E45AD861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7114" y="2272771"/>
            <a:ext cx="4408730" cy="2204365"/>
          </a:xfrm>
          <a:prstGeom prst="rect">
            <a:avLst/>
          </a:prstGeom>
        </p:spPr>
      </p:pic>
      <p:sp>
        <p:nvSpPr>
          <p:cNvPr id="3" name="Text Placeholder 2">
            <a:extLst>
              <a:ext uri="{FF2B5EF4-FFF2-40B4-BE49-F238E27FC236}">
                <a16:creationId xmlns:a16="http://schemas.microsoft.com/office/drawing/2014/main" id="{2DBF02D4-992E-C94E-88AB-BB1050F3B670}"/>
              </a:ext>
            </a:extLst>
          </p:cNvPr>
          <p:cNvSpPr>
            <a:spLocks noGrp="1"/>
          </p:cNvSpPr>
          <p:nvPr>
            <p:ph type="body" sz="quarter" idx="10"/>
          </p:nvPr>
        </p:nvSpPr>
        <p:spPr>
          <a:xfrm>
            <a:off x="6103657" y="2533475"/>
            <a:ext cx="5219307" cy="3448225"/>
          </a:xfrm>
        </p:spPr>
        <p:txBody>
          <a:bodyPr vert="horz" lIns="91440" tIns="45720" rIns="91440" bIns="45720" rtlCol="0" anchor="t">
            <a:normAutofit/>
          </a:bodyPr>
          <a:lstStyle/>
          <a:p>
            <a:pPr indent="-228600" defTabSz="914400"/>
            <a:r>
              <a:rPr lang="en-US" dirty="0">
                <a:solidFill>
                  <a:srgbClr val="002060"/>
                </a:solidFill>
              </a:rPr>
              <a:t>POP Program Overview</a:t>
            </a:r>
          </a:p>
          <a:p>
            <a:pPr indent="-228600" defTabSz="914400"/>
            <a:r>
              <a:rPr lang="en-US" dirty="0">
                <a:solidFill>
                  <a:srgbClr val="002060"/>
                </a:solidFill>
              </a:rPr>
              <a:t>POP Program Definitions</a:t>
            </a:r>
          </a:p>
          <a:p>
            <a:pPr indent="-228600" defTabSz="914400"/>
            <a:r>
              <a:rPr lang="en-US" dirty="0">
                <a:solidFill>
                  <a:srgbClr val="002060"/>
                </a:solidFill>
              </a:rPr>
              <a:t>POP Program Requirements</a:t>
            </a:r>
          </a:p>
          <a:p>
            <a:pPr indent="-228600" defTabSz="914400"/>
            <a:r>
              <a:rPr lang="en-US" dirty="0">
                <a:solidFill>
                  <a:srgbClr val="002060"/>
                </a:solidFill>
              </a:rPr>
              <a:t>POP Submissions in B2Gnow </a:t>
            </a:r>
          </a:p>
          <a:p>
            <a:pPr indent="-228600" defTabSz="914400"/>
            <a:r>
              <a:rPr lang="en-US" dirty="0">
                <a:solidFill>
                  <a:srgbClr val="002060"/>
                </a:solidFill>
              </a:rPr>
              <a:t>Final POP Compliance Review</a:t>
            </a:r>
          </a:p>
          <a:p>
            <a:pPr indent="-228600" defTabSz="914400"/>
            <a:r>
              <a:rPr lang="en-US" dirty="0">
                <a:solidFill>
                  <a:srgbClr val="002060"/>
                </a:solidFill>
              </a:rPr>
              <a:t>POP FAQs</a:t>
            </a:r>
          </a:p>
          <a:p>
            <a:pPr indent="-228600" defTabSz="914400"/>
            <a:r>
              <a:rPr lang="en-US" dirty="0">
                <a:solidFill>
                  <a:srgbClr val="002060"/>
                </a:solidFill>
              </a:rPr>
              <a:t>Additional Resources</a:t>
            </a:r>
            <a:endParaRPr lang="en-US" dirty="0">
              <a:solidFill>
                <a:schemeClr val="tx1"/>
              </a:solidFill>
            </a:endParaRPr>
          </a:p>
          <a:p>
            <a:pPr indent="-228600" defTabSz="914400"/>
            <a:endParaRPr lang="en-US" dirty="0">
              <a:solidFill>
                <a:schemeClr val="tx1"/>
              </a:solidFill>
            </a:endParaRPr>
          </a:p>
          <a:p>
            <a:pPr indent="-228600" defTabSz="914400"/>
            <a:endParaRPr lang="en-US" dirty="0">
              <a:solidFill>
                <a:schemeClr val="tx1"/>
              </a:solidFill>
            </a:endParaRPr>
          </a:p>
        </p:txBody>
      </p:sp>
      <p:grpSp>
        <p:nvGrpSpPr>
          <p:cNvPr id="11" name="Group 10">
            <a:extLst>
              <a:ext uri="{FF2B5EF4-FFF2-40B4-BE49-F238E27FC236}">
                <a16:creationId xmlns:a16="http://schemas.microsoft.com/office/drawing/2014/main" id="{16C73AF9-0D33-5C66-5D79-0D0129904B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2" name="Rectangle 11">
              <a:extLst>
                <a:ext uri="{FF2B5EF4-FFF2-40B4-BE49-F238E27FC236}">
                  <a16:creationId xmlns:a16="http://schemas.microsoft.com/office/drawing/2014/main" id="{ED96FD6F-5EE9-36C7-C200-3111EF6D0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2A39BB2-02C1-8A8B-8021-68446E0474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70140622"/>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Slide Background">
            <a:extLst>
              <a:ext uri="{FF2B5EF4-FFF2-40B4-BE49-F238E27FC236}">
                <a16:creationId xmlns:a16="http://schemas.microsoft.com/office/drawing/2014/main" id="{7B1AB9FE-36F5-4FD1-9850-DB5C5AD48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137397"/>
            <a:ext cx="12192000" cy="1720601"/>
          </a:xfrm>
          <a:prstGeom prst="rect">
            <a:avLst/>
          </a:prstGeom>
          <a:ln>
            <a:noFill/>
          </a:ln>
          <a:effectLst>
            <a:outerShdw blurRad="254000" dist="127000" dir="5460000"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589558" y="5505709"/>
            <a:ext cx="7015500" cy="1019449"/>
          </a:xfrm>
        </p:spPr>
        <p:txBody>
          <a:bodyPr vert="horz" lIns="91440" tIns="45720" rIns="91440" bIns="45720" rtlCol="0" anchor="ctr">
            <a:normAutofit/>
          </a:bodyPr>
          <a:lstStyle/>
          <a:p>
            <a:pPr defTabSz="914400"/>
            <a:r>
              <a:rPr lang="en-US" sz="3700">
                <a:latin typeface="+mj-lt"/>
                <a:cs typeface="+mj-cs"/>
              </a:rPr>
              <a:t>Step 1: Select POP Contract </a:t>
            </a:r>
          </a:p>
        </p:txBody>
      </p:sp>
      <p:pic>
        <p:nvPicPr>
          <p:cNvPr id="3" name="Picture 2">
            <a:extLst>
              <a:ext uri="{FF2B5EF4-FFF2-40B4-BE49-F238E27FC236}">
                <a16:creationId xmlns:a16="http://schemas.microsoft.com/office/drawing/2014/main" id="{695BA092-E101-124C-8DDC-ABE92B483CE5}"/>
              </a:ext>
            </a:extLst>
          </p:cNvPr>
          <p:cNvPicPr>
            <a:picLocks noChangeAspect="1"/>
          </p:cNvPicPr>
          <p:nvPr/>
        </p:nvPicPr>
        <p:blipFill rotWithShape="1">
          <a:blip r:embed="rId3"/>
          <a:srcRect b="35422"/>
          <a:stretch/>
        </p:blipFill>
        <p:spPr>
          <a:xfrm>
            <a:off x="20" y="10"/>
            <a:ext cx="12191979" cy="5137387"/>
          </a:xfrm>
          <a:prstGeom prst="rect">
            <a:avLst/>
          </a:prstGeom>
          <a:effectLst>
            <a:outerShdw blurRad="190500" dist="63500" dir="5400000" sx="98000" sy="98000" algn="t" rotWithShape="0">
              <a:prstClr val="black">
                <a:alpha val="40000"/>
              </a:prstClr>
            </a:outerShdw>
          </a:effectLst>
        </p:spPr>
      </p:pic>
    </p:spTree>
    <p:extLst>
      <p:ext uri="{BB962C8B-B14F-4D97-AF65-F5344CB8AC3E}">
        <p14:creationId xmlns:p14="http://schemas.microsoft.com/office/powerpoint/2010/main" val="2088234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Slide Background">
            <a:extLst>
              <a:ext uri="{FF2B5EF4-FFF2-40B4-BE49-F238E27FC236}">
                <a16:creationId xmlns:a16="http://schemas.microsoft.com/office/drawing/2014/main" id="{5F637E18-EF26-4327-9077-7FFC67B98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3EED6667-6BE8-A2AB-422A-5A1D89727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589558" y="244742"/>
            <a:ext cx="7015498" cy="1235225"/>
          </a:xfrm>
        </p:spPr>
        <p:txBody>
          <a:bodyPr vert="horz" lIns="91440" tIns="45720" rIns="91440" bIns="45720" rtlCol="0" anchor="ctr">
            <a:normAutofit/>
          </a:bodyPr>
          <a:lstStyle/>
          <a:p>
            <a:pPr defTabSz="914400"/>
            <a:r>
              <a:rPr lang="en-US" sz="3600" kern="1200">
                <a:solidFill>
                  <a:schemeClr val="tx1"/>
                </a:solidFill>
                <a:latin typeface="+mj-lt"/>
                <a:ea typeface="+mj-ea"/>
                <a:cs typeface="+mj-cs"/>
              </a:rPr>
              <a:t>Step 2 : Select POP Contract</a:t>
            </a:r>
          </a:p>
        </p:txBody>
      </p:sp>
      <p:pic>
        <p:nvPicPr>
          <p:cNvPr id="3" name="Picture 2"/>
          <p:cNvPicPr>
            <a:picLocks noChangeAspect="1"/>
          </p:cNvPicPr>
          <p:nvPr/>
        </p:nvPicPr>
        <p:blipFill>
          <a:blip r:embed="rId3"/>
          <a:stretch>
            <a:fillRect/>
          </a:stretch>
        </p:blipFill>
        <p:spPr>
          <a:xfrm>
            <a:off x="761801" y="2213915"/>
            <a:ext cx="10668003" cy="3937168"/>
          </a:xfrm>
          <a:prstGeom prst="rect">
            <a:avLst/>
          </a:prstGeom>
          <a:effectLst/>
        </p:spPr>
      </p:pic>
    </p:spTree>
    <p:extLst>
      <p:ext uri="{BB962C8B-B14F-4D97-AF65-F5344CB8AC3E}">
        <p14:creationId xmlns:p14="http://schemas.microsoft.com/office/powerpoint/2010/main" val="335098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lide Background">
            <a:extLst>
              <a:ext uri="{FF2B5EF4-FFF2-40B4-BE49-F238E27FC236}">
                <a16:creationId xmlns:a16="http://schemas.microsoft.com/office/drawing/2014/main" id="{5F637E18-EF26-4327-9077-7FFC67B98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8" name="Rectangle 7">
            <a:extLst>
              <a:ext uri="{FF2B5EF4-FFF2-40B4-BE49-F238E27FC236}">
                <a16:creationId xmlns:a16="http://schemas.microsoft.com/office/drawing/2014/main" id="{3EED6667-6BE8-A2AB-422A-5A1D89727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589558" y="244742"/>
            <a:ext cx="9832636" cy="1235225"/>
          </a:xfrm>
        </p:spPr>
        <p:txBody>
          <a:bodyPr vert="horz" lIns="91440" tIns="45720" rIns="91440" bIns="45720" rtlCol="0" anchor="ctr">
            <a:normAutofit/>
          </a:bodyPr>
          <a:lstStyle/>
          <a:p>
            <a:pPr defTabSz="914400"/>
            <a:r>
              <a:rPr lang="en-US" sz="3600" kern="1200">
                <a:solidFill>
                  <a:schemeClr val="tx1"/>
                </a:solidFill>
                <a:latin typeface="+mj-lt"/>
                <a:ea typeface="+mj-ea"/>
                <a:cs typeface="+mj-cs"/>
              </a:rPr>
              <a:t>Step 3: B2Gnow - Add Employees</a:t>
            </a:r>
          </a:p>
        </p:txBody>
      </p:sp>
      <p:pic>
        <p:nvPicPr>
          <p:cNvPr id="5" name="Picture 4">
            <a:extLst>
              <a:ext uri="{FF2B5EF4-FFF2-40B4-BE49-F238E27FC236}">
                <a16:creationId xmlns:a16="http://schemas.microsoft.com/office/drawing/2014/main" id="{432FDFFD-9E72-E44E-9C54-79609688D04A}"/>
              </a:ext>
            </a:extLst>
          </p:cNvPr>
          <p:cNvPicPr>
            <a:picLocks noChangeAspect="1"/>
          </p:cNvPicPr>
          <p:nvPr/>
        </p:nvPicPr>
        <p:blipFill rotWithShape="1">
          <a:blip r:embed="rId3"/>
          <a:srcRect r="1429" b="15812"/>
          <a:stretch/>
        </p:blipFill>
        <p:spPr>
          <a:xfrm>
            <a:off x="761801" y="2771362"/>
            <a:ext cx="10668003" cy="3052311"/>
          </a:xfrm>
          <a:prstGeom prst="rect">
            <a:avLst/>
          </a:prstGeom>
          <a:effectLst/>
        </p:spPr>
      </p:pic>
    </p:spTree>
    <p:extLst>
      <p:ext uri="{BB962C8B-B14F-4D97-AF65-F5344CB8AC3E}">
        <p14:creationId xmlns:p14="http://schemas.microsoft.com/office/powerpoint/2010/main" val="2433727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lide Background">
            <a:extLst>
              <a:ext uri="{FF2B5EF4-FFF2-40B4-BE49-F238E27FC236}">
                <a16:creationId xmlns:a16="http://schemas.microsoft.com/office/drawing/2014/main" id="{5F637E18-EF26-4327-9077-7FFC67B98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3EED6667-6BE8-A2AB-422A-5A1D89727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589557" y="244742"/>
            <a:ext cx="10579887" cy="1235225"/>
          </a:xfrm>
        </p:spPr>
        <p:txBody>
          <a:bodyPr vert="horz" lIns="91440" tIns="45720" rIns="91440" bIns="45720" rtlCol="0" anchor="ctr">
            <a:normAutofit/>
          </a:bodyPr>
          <a:lstStyle/>
          <a:p>
            <a:pPr defTabSz="914400"/>
            <a:r>
              <a:rPr lang="en-US" sz="3600" kern="1200">
                <a:solidFill>
                  <a:schemeClr val="tx1"/>
                </a:solidFill>
                <a:latin typeface="+mj-lt"/>
                <a:ea typeface="+mj-ea"/>
                <a:cs typeface="+mj-cs"/>
              </a:rPr>
              <a:t>Step 3.1 : B2Gnow - Add Employees Cont.</a:t>
            </a:r>
          </a:p>
        </p:txBody>
      </p:sp>
      <p:pic>
        <p:nvPicPr>
          <p:cNvPr id="4" name="Picture 3">
            <a:extLst>
              <a:ext uri="{FF2B5EF4-FFF2-40B4-BE49-F238E27FC236}">
                <a16:creationId xmlns:a16="http://schemas.microsoft.com/office/drawing/2014/main" id="{013EAE8C-B9E0-D54A-83BA-D6B03315FCDE}"/>
              </a:ext>
            </a:extLst>
          </p:cNvPr>
          <p:cNvPicPr>
            <a:picLocks noChangeAspect="1"/>
          </p:cNvPicPr>
          <p:nvPr/>
        </p:nvPicPr>
        <p:blipFill rotWithShape="1">
          <a:blip r:embed="rId3"/>
          <a:srcRect b="4403"/>
          <a:stretch/>
        </p:blipFill>
        <p:spPr>
          <a:xfrm>
            <a:off x="934329" y="2325337"/>
            <a:ext cx="10495475" cy="3527418"/>
          </a:xfrm>
          <a:prstGeom prst="rect">
            <a:avLst/>
          </a:prstGeom>
          <a:effectLst/>
        </p:spPr>
      </p:pic>
    </p:spTree>
    <p:extLst>
      <p:ext uri="{BB962C8B-B14F-4D97-AF65-F5344CB8AC3E}">
        <p14:creationId xmlns:p14="http://schemas.microsoft.com/office/powerpoint/2010/main" val="860018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Slide Background">
            <a:extLst>
              <a:ext uri="{FF2B5EF4-FFF2-40B4-BE49-F238E27FC236}">
                <a16:creationId xmlns:a16="http://schemas.microsoft.com/office/drawing/2014/main" id="{5F637E18-EF26-4327-9077-7FFC67B98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3EED6667-6BE8-A2AB-422A-5A1D89727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589558" y="244742"/>
            <a:ext cx="9989952" cy="1235225"/>
          </a:xfrm>
        </p:spPr>
        <p:txBody>
          <a:bodyPr vert="horz" lIns="91440" tIns="45720" rIns="91440" bIns="45720" rtlCol="0" anchor="ctr">
            <a:normAutofit/>
          </a:bodyPr>
          <a:lstStyle/>
          <a:p>
            <a:pPr defTabSz="914400"/>
            <a:r>
              <a:rPr lang="en-US" sz="3600" kern="1200">
                <a:solidFill>
                  <a:schemeClr val="tx1"/>
                </a:solidFill>
                <a:latin typeface="+mj-lt"/>
                <a:ea typeface="+mj-ea"/>
                <a:cs typeface="+mj-cs"/>
              </a:rPr>
              <a:t>Step 3.2: B2Gnow - </a:t>
            </a:r>
            <a:r>
              <a:rPr lang="en-US" sz="3600">
                <a:latin typeface="+mj-lt"/>
                <a:cs typeface="+mj-cs"/>
              </a:rPr>
              <a:t>“EDIT EMPLOYEE” page</a:t>
            </a:r>
          </a:p>
        </p:txBody>
      </p:sp>
      <p:pic>
        <p:nvPicPr>
          <p:cNvPr id="5" name="Picture 4">
            <a:extLst>
              <a:ext uri="{FF2B5EF4-FFF2-40B4-BE49-F238E27FC236}">
                <a16:creationId xmlns:a16="http://schemas.microsoft.com/office/drawing/2014/main" id="{18EB7517-D971-83AA-8587-D679CACF0362}"/>
              </a:ext>
            </a:extLst>
          </p:cNvPr>
          <p:cNvPicPr>
            <a:picLocks noChangeAspect="1"/>
          </p:cNvPicPr>
          <p:nvPr/>
        </p:nvPicPr>
        <p:blipFill>
          <a:blip r:embed="rId3"/>
          <a:srcRect t="-1554" b="3597"/>
          <a:stretch/>
        </p:blipFill>
        <p:spPr>
          <a:xfrm>
            <a:off x="43937" y="1724709"/>
            <a:ext cx="12104121" cy="4715420"/>
          </a:xfrm>
          <a:prstGeom prst="rect">
            <a:avLst/>
          </a:prstGeom>
        </p:spPr>
      </p:pic>
    </p:spTree>
    <p:extLst>
      <p:ext uri="{BB962C8B-B14F-4D97-AF65-F5344CB8AC3E}">
        <p14:creationId xmlns:p14="http://schemas.microsoft.com/office/powerpoint/2010/main" val="1604287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184805"/>
            <a:ext cx="10515600" cy="1505883"/>
          </a:xfrm>
        </p:spPr>
        <p:txBody>
          <a:bodyPr vert="horz" lIns="91440" tIns="45720" rIns="91440" bIns="45720" rtlCol="0" anchor="ctr">
            <a:normAutofit/>
          </a:bodyPr>
          <a:lstStyle/>
          <a:p>
            <a:pPr defTabSz="914400"/>
            <a:r>
              <a:rPr lang="en-US" sz="3600" kern="1200">
                <a:solidFill>
                  <a:schemeClr val="tx1"/>
                </a:solidFill>
                <a:latin typeface="+mj-lt"/>
                <a:ea typeface="+mj-ea"/>
                <a:cs typeface="+mj-cs"/>
              </a:rPr>
              <a:t>Step 4: Assign Employee to Contract</a:t>
            </a:r>
          </a:p>
        </p:txBody>
      </p:sp>
      <p:pic>
        <p:nvPicPr>
          <p:cNvPr id="5" name="Picture 4">
            <a:extLst>
              <a:ext uri="{FF2B5EF4-FFF2-40B4-BE49-F238E27FC236}">
                <a16:creationId xmlns:a16="http://schemas.microsoft.com/office/drawing/2014/main" id="{8654E2AD-EB7E-FA32-A2CE-835609239D45}"/>
              </a:ext>
            </a:extLst>
          </p:cNvPr>
          <p:cNvPicPr>
            <a:picLocks noChangeAspect="1"/>
          </p:cNvPicPr>
          <p:nvPr/>
        </p:nvPicPr>
        <p:blipFill>
          <a:blip r:embed="rId3"/>
          <a:srcRect r="1122"/>
          <a:stretch/>
        </p:blipFill>
        <p:spPr>
          <a:xfrm>
            <a:off x="359800" y="1525186"/>
            <a:ext cx="11261929" cy="4726745"/>
          </a:xfrm>
          <a:prstGeom prst="rect">
            <a:avLst/>
          </a:prstGeom>
        </p:spPr>
      </p:pic>
    </p:spTree>
    <p:extLst>
      <p:ext uri="{BB962C8B-B14F-4D97-AF65-F5344CB8AC3E}">
        <p14:creationId xmlns:p14="http://schemas.microsoft.com/office/powerpoint/2010/main" val="3263988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836676" y="0"/>
            <a:ext cx="10515600" cy="1505883"/>
          </a:xfrm>
        </p:spPr>
        <p:txBody>
          <a:bodyPr vert="horz" lIns="91440" tIns="45720" rIns="91440" bIns="45720" rtlCol="0" anchor="ctr">
            <a:normAutofit/>
          </a:bodyPr>
          <a:lstStyle/>
          <a:p>
            <a:pPr defTabSz="914400"/>
            <a:r>
              <a:rPr lang="en-US" kern="1200">
                <a:solidFill>
                  <a:schemeClr val="tx1"/>
                </a:solidFill>
                <a:latin typeface="+mj-lt"/>
                <a:ea typeface="+mj-ea"/>
                <a:cs typeface="+mj-cs"/>
              </a:rPr>
              <a:t>Step 4.1: - Assign Employees/Add Craft</a:t>
            </a:r>
          </a:p>
        </p:txBody>
      </p:sp>
      <p:pic>
        <p:nvPicPr>
          <p:cNvPr id="4" name="Picture 3">
            <a:extLst>
              <a:ext uri="{FF2B5EF4-FFF2-40B4-BE49-F238E27FC236}">
                <a16:creationId xmlns:a16="http://schemas.microsoft.com/office/drawing/2014/main" id="{F312735B-DB6C-55DE-A222-3E2D828BB58C}"/>
              </a:ext>
            </a:extLst>
          </p:cNvPr>
          <p:cNvPicPr>
            <a:picLocks noChangeAspect="1"/>
          </p:cNvPicPr>
          <p:nvPr/>
        </p:nvPicPr>
        <p:blipFill>
          <a:blip r:embed="rId3"/>
          <a:stretch>
            <a:fillRect/>
          </a:stretch>
        </p:blipFill>
        <p:spPr>
          <a:xfrm>
            <a:off x="227920" y="1306272"/>
            <a:ext cx="11733112" cy="5366923"/>
          </a:xfrm>
          <a:prstGeom prst="rect">
            <a:avLst/>
          </a:prstGeom>
        </p:spPr>
      </p:pic>
    </p:spTree>
    <p:extLst>
      <p:ext uri="{BB962C8B-B14F-4D97-AF65-F5344CB8AC3E}">
        <p14:creationId xmlns:p14="http://schemas.microsoft.com/office/powerpoint/2010/main" val="3722209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1F9FF2-3B49-973E-A92E-CB8E0C88A791}"/>
              </a:ext>
            </a:extLst>
          </p:cNvPr>
          <p:cNvSpPr>
            <a:spLocks noGrp="1"/>
          </p:cNvSpPr>
          <p:nvPr>
            <p:ph idx="10"/>
          </p:nvPr>
        </p:nvSpPr>
        <p:spPr/>
        <p:txBody>
          <a:bodyPr vert="horz" lIns="91440" tIns="45720" rIns="91440" bIns="45720" rtlCol="0" anchor="t">
            <a:normAutofit/>
          </a:bodyPr>
          <a:lstStyle/>
          <a:p>
            <a:pPr algn="ctr"/>
            <a:endParaRPr lang="en-US" sz="4000" b="1">
              <a:solidFill>
                <a:schemeClr val="bg1"/>
              </a:solidFill>
              <a:cs typeface="Arial"/>
            </a:endParaRPr>
          </a:p>
          <a:p>
            <a:pPr algn="ctr"/>
            <a:endParaRPr lang="en-US" sz="4000" b="1">
              <a:solidFill>
                <a:schemeClr val="bg1"/>
              </a:solidFill>
              <a:cs typeface="Arial"/>
            </a:endParaRPr>
          </a:p>
          <a:p>
            <a:pPr algn="ctr"/>
            <a:r>
              <a:rPr lang="en-US" sz="3600" b="1">
                <a:solidFill>
                  <a:schemeClr val="bg1"/>
                </a:solidFill>
                <a:cs typeface="Arial"/>
              </a:rPr>
              <a:t>PAY</a:t>
            </a:r>
            <a:r>
              <a:rPr lang="en-US" sz="3600" b="1">
                <a:solidFill>
                  <a:schemeClr val="bg1"/>
                </a:solidFill>
                <a:latin typeface="Arial"/>
                <a:ea typeface="+mj-ea"/>
                <a:cs typeface="Arial"/>
              </a:rPr>
              <a:t> -  Weekly (Hourly) Workforce Audit Submissions</a:t>
            </a:r>
          </a:p>
        </p:txBody>
      </p:sp>
    </p:spTree>
    <p:extLst>
      <p:ext uri="{BB962C8B-B14F-4D97-AF65-F5344CB8AC3E}">
        <p14:creationId xmlns:p14="http://schemas.microsoft.com/office/powerpoint/2010/main" val="2051038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fallOver"/>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1922251" y="498173"/>
            <a:ext cx="10269749" cy="628787"/>
          </a:xfrm>
        </p:spPr>
        <p:txBody>
          <a:bodyPr vert="horz" lIns="91440" tIns="45720" rIns="91440" bIns="45720" rtlCol="0" anchor="t">
            <a:normAutofit/>
          </a:bodyPr>
          <a:lstStyle/>
          <a:p>
            <a:r>
              <a:rPr lang="en-US" sz="3200">
                <a:latin typeface="Arial"/>
                <a:cs typeface="Arial"/>
              </a:rPr>
              <a:t> Step 1: Select the Workforce Audits List Tab</a:t>
            </a:r>
          </a:p>
        </p:txBody>
      </p:sp>
      <p:pic>
        <p:nvPicPr>
          <p:cNvPr id="4" name="Picture 3">
            <a:extLst>
              <a:ext uri="{FF2B5EF4-FFF2-40B4-BE49-F238E27FC236}">
                <a16:creationId xmlns:a16="http://schemas.microsoft.com/office/drawing/2014/main" id="{96061868-0FEA-C74B-8CF8-9C7BEF25D18F}"/>
              </a:ext>
            </a:extLst>
          </p:cNvPr>
          <p:cNvPicPr>
            <a:picLocks noChangeAspect="1"/>
          </p:cNvPicPr>
          <p:nvPr/>
        </p:nvPicPr>
        <p:blipFill rotWithShape="1">
          <a:blip r:embed="rId3"/>
          <a:srcRect b="-1672"/>
          <a:stretch/>
        </p:blipFill>
        <p:spPr>
          <a:xfrm>
            <a:off x="2812831" y="1629103"/>
            <a:ext cx="6829750" cy="2793480"/>
          </a:xfrm>
          <a:prstGeom prst="rect">
            <a:avLst/>
          </a:prstGeom>
        </p:spPr>
      </p:pic>
    </p:spTree>
    <p:extLst>
      <p:ext uri="{BB962C8B-B14F-4D97-AF65-F5344CB8AC3E}">
        <p14:creationId xmlns:p14="http://schemas.microsoft.com/office/powerpoint/2010/main" val="1804215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2090416" y="512041"/>
            <a:ext cx="8923131" cy="628787"/>
          </a:xfrm>
        </p:spPr>
        <p:txBody>
          <a:bodyPr vert="horz" lIns="91440" tIns="45720" rIns="91440" bIns="45720" rtlCol="0" anchor="t">
            <a:normAutofit fontScale="90000"/>
          </a:bodyPr>
          <a:lstStyle/>
          <a:p>
            <a:r>
              <a:rPr lang="en-US" sz="3600">
                <a:latin typeface="Arial"/>
                <a:cs typeface="Arial"/>
              </a:rPr>
              <a:t>Step 2: PAY Workforce Audits Submissions</a:t>
            </a:r>
            <a:endParaRPr lang="en-US" sz="3600"/>
          </a:p>
        </p:txBody>
      </p:sp>
      <p:pic>
        <p:nvPicPr>
          <p:cNvPr id="3" name="Picture 2"/>
          <p:cNvPicPr>
            <a:picLocks noChangeAspect="1"/>
          </p:cNvPicPr>
          <p:nvPr/>
        </p:nvPicPr>
        <p:blipFill>
          <a:blip r:embed="rId3"/>
          <a:stretch>
            <a:fillRect/>
          </a:stretch>
        </p:blipFill>
        <p:spPr>
          <a:xfrm>
            <a:off x="2846765" y="1498206"/>
            <a:ext cx="6834263" cy="2232966"/>
          </a:xfrm>
          <a:prstGeom prst="rect">
            <a:avLst/>
          </a:prstGeom>
        </p:spPr>
      </p:pic>
    </p:spTree>
    <p:extLst>
      <p:ext uri="{BB962C8B-B14F-4D97-AF65-F5344CB8AC3E}">
        <p14:creationId xmlns:p14="http://schemas.microsoft.com/office/powerpoint/2010/main" val="1665967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7FE22-3B8D-1649-AB26-FB01CCF763FF}"/>
              </a:ext>
            </a:extLst>
          </p:cNvPr>
          <p:cNvSpPr>
            <a:spLocks noGrp="1"/>
          </p:cNvSpPr>
          <p:nvPr>
            <p:ph type="title"/>
          </p:nvPr>
        </p:nvSpPr>
        <p:spPr>
          <a:xfrm>
            <a:off x="574207" y="1367301"/>
            <a:ext cx="8633791" cy="590264"/>
          </a:xfrm>
        </p:spPr>
        <p:txBody>
          <a:bodyPr>
            <a:normAutofit fontScale="90000"/>
          </a:bodyPr>
          <a:lstStyle/>
          <a:p>
            <a:r>
              <a:rPr lang="en-US">
                <a:solidFill>
                  <a:schemeClr val="bg1"/>
                </a:solidFill>
              </a:rPr>
              <a:t>Pay or Play Program Overview</a:t>
            </a:r>
          </a:p>
        </p:txBody>
      </p:sp>
      <p:sp>
        <p:nvSpPr>
          <p:cNvPr id="3" name="Text Placeholder 2">
            <a:extLst>
              <a:ext uri="{FF2B5EF4-FFF2-40B4-BE49-F238E27FC236}">
                <a16:creationId xmlns:a16="http://schemas.microsoft.com/office/drawing/2014/main" id="{4F8669EE-1453-A04D-B936-BC3C627DC7F7}"/>
              </a:ext>
            </a:extLst>
          </p:cNvPr>
          <p:cNvSpPr>
            <a:spLocks noGrp="1"/>
          </p:cNvSpPr>
          <p:nvPr>
            <p:ph type="body" sz="quarter" idx="10"/>
          </p:nvPr>
        </p:nvSpPr>
        <p:spPr>
          <a:xfrm>
            <a:off x="574207" y="2166233"/>
            <a:ext cx="9982163" cy="4055169"/>
          </a:xfrm>
        </p:spPr>
        <p:txBody>
          <a:bodyPr vert="horz" wrap="square" lIns="91440" tIns="45720" rIns="91440" bIns="45720" rtlCol="0" anchor="t">
            <a:normAutofit fontScale="85000" lnSpcReduction="20000"/>
          </a:bodyPr>
          <a:lstStyle/>
          <a:p>
            <a:endParaRPr lang="en-US" dirty="0"/>
          </a:p>
          <a:p>
            <a:r>
              <a:rPr lang="en-US" sz="2800" dirty="0"/>
              <a:t>Office of Business Opportunity oversees POP Program.</a:t>
            </a:r>
            <a:br>
              <a:rPr lang="en-US" sz="2800" dirty="0"/>
            </a:br>
            <a:endParaRPr lang="en-US" sz="2800" dirty="0">
              <a:cs typeface="Arial"/>
            </a:endParaRPr>
          </a:p>
          <a:p>
            <a:pPr algn="just"/>
            <a:r>
              <a:rPr lang="en-US" sz="2800" dirty="0"/>
              <a:t>Established on July 1, 2017, under Ordinance 2007-534 and governed by Executive Order 1-7</a:t>
            </a:r>
          </a:p>
          <a:p>
            <a:r>
              <a:rPr lang="en-US" sz="2800" dirty="0"/>
              <a:t>Levels the playing field between contractors who offer employee health benefits and those who do not, while helping offset healthcare costs for uninsured residents in the Houston/Harris County area. </a:t>
            </a:r>
            <a:br>
              <a:rPr lang="en-US" sz="2800" dirty="0"/>
            </a:br>
            <a:endParaRPr lang="en-US" sz="2800" dirty="0">
              <a:cs typeface="Arial"/>
            </a:endParaRPr>
          </a:p>
          <a:p>
            <a:pPr marL="0" indent="0">
              <a:buNone/>
            </a:pPr>
            <a:r>
              <a:rPr lang="en-US" sz="2800" dirty="0"/>
              <a:t>See </a:t>
            </a:r>
            <a:r>
              <a:rPr lang="en-US" sz="2800" b="1" dirty="0"/>
              <a:t>Executive Order 1-7 </a:t>
            </a:r>
            <a:r>
              <a:rPr lang="en-US" sz="2800" dirty="0"/>
              <a:t>for more information.</a:t>
            </a:r>
          </a:p>
          <a:p>
            <a:pPr marL="0" indent="0">
              <a:buNone/>
            </a:pPr>
            <a:endParaRPr lang="en-US" sz="2800" dirty="0"/>
          </a:p>
          <a:p>
            <a:pPr marL="0" indent="0">
              <a:buNone/>
            </a:pPr>
            <a:r>
              <a:rPr lang="en-US" sz="2800" b="1" dirty="0"/>
              <a:t>https://www.houstontx.gov/execorders/1-7.pdf</a:t>
            </a:r>
            <a:endParaRPr lang="en-US" sz="2800" b="1" dirty="0">
              <a:cs typeface="Arial"/>
            </a:endParaRPr>
          </a:p>
          <a:p>
            <a:endParaRPr lang="en-US" sz="2800" dirty="0">
              <a:cs typeface="Arial"/>
            </a:endParaRPr>
          </a:p>
        </p:txBody>
      </p:sp>
      <p:pic>
        <p:nvPicPr>
          <p:cNvPr id="4" name="Picture 3">
            <a:extLst>
              <a:ext uri="{FF2B5EF4-FFF2-40B4-BE49-F238E27FC236}">
                <a16:creationId xmlns:a16="http://schemas.microsoft.com/office/drawing/2014/main" id="{766A1A7E-CC56-2479-11FD-C3742C745804}"/>
              </a:ext>
            </a:extLst>
          </p:cNvPr>
          <p:cNvPicPr>
            <a:picLocks noChangeAspect="1"/>
          </p:cNvPicPr>
          <p:nvPr/>
        </p:nvPicPr>
        <p:blipFill>
          <a:blip r:embed="rId3"/>
          <a:stretch>
            <a:fillRect/>
          </a:stretch>
        </p:blipFill>
        <p:spPr>
          <a:xfrm>
            <a:off x="9093229" y="996708"/>
            <a:ext cx="2046720" cy="2142473"/>
          </a:xfrm>
          <a:prstGeom prst="ellipse">
            <a:avLst/>
          </a:prstGeom>
          <a:ln>
            <a:noFill/>
          </a:ln>
          <a:effectLst>
            <a:softEdge rad="112500"/>
          </a:effectLst>
        </p:spPr>
      </p:pic>
    </p:spTree>
    <p:extLst>
      <p:ext uri="{BB962C8B-B14F-4D97-AF65-F5344CB8AC3E}">
        <p14:creationId xmlns:p14="http://schemas.microsoft.com/office/powerpoint/2010/main" val="3774346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2353175" y="327684"/>
            <a:ext cx="8923131" cy="628787"/>
          </a:xfrm>
        </p:spPr>
        <p:txBody>
          <a:bodyPr vert="horz" lIns="91440" tIns="45720" rIns="91440" bIns="45720" rtlCol="0" anchor="t">
            <a:normAutofit/>
          </a:bodyPr>
          <a:lstStyle/>
          <a:p>
            <a:r>
              <a:rPr lang="en-US" sz="3600">
                <a:latin typeface="Arial"/>
                <a:cs typeface="Arial"/>
              </a:rPr>
              <a:t>Step 3: Fill In PAY Workforce Audit</a:t>
            </a:r>
            <a:endParaRPr lang="en-US" sz="3600"/>
          </a:p>
        </p:txBody>
      </p:sp>
      <p:pic>
        <p:nvPicPr>
          <p:cNvPr id="3" name="Picture 2">
            <a:extLst>
              <a:ext uri="{FF2B5EF4-FFF2-40B4-BE49-F238E27FC236}">
                <a16:creationId xmlns:a16="http://schemas.microsoft.com/office/drawing/2014/main" id="{9EAF6256-618A-AA88-8A45-C8A8E7664851}"/>
              </a:ext>
            </a:extLst>
          </p:cNvPr>
          <p:cNvPicPr>
            <a:picLocks noChangeAspect="1"/>
          </p:cNvPicPr>
          <p:nvPr/>
        </p:nvPicPr>
        <p:blipFill>
          <a:blip r:embed="rId3"/>
          <a:stretch>
            <a:fillRect/>
          </a:stretch>
        </p:blipFill>
        <p:spPr>
          <a:xfrm>
            <a:off x="2840804" y="1505638"/>
            <a:ext cx="6785814" cy="4149688"/>
          </a:xfrm>
          <a:prstGeom prst="rect">
            <a:avLst/>
          </a:prstGeom>
        </p:spPr>
      </p:pic>
    </p:spTree>
    <p:extLst>
      <p:ext uri="{BB962C8B-B14F-4D97-AF65-F5344CB8AC3E}">
        <p14:creationId xmlns:p14="http://schemas.microsoft.com/office/powerpoint/2010/main" val="2964920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2626900" y="491021"/>
            <a:ext cx="8923131" cy="628787"/>
          </a:xfrm>
        </p:spPr>
        <p:txBody>
          <a:bodyPr>
            <a:normAutofit/>
          </a:bodyPr>
          <a:lstStyle/>
          <a:p>
            <a:r>
              <a:rPr lang="en-US" sz="3600"/>
              <a:t>Step 4: Add Total and Work Hours</a:t>
            </a:r>
          </a:p>
        </p:txBody>
      </p:sp>
      <p:pic>
        <p:nvPicPr>
          <p:cNvPr id="5" name="Picture 4">
            <a:extLst>
              <a:ext uri="{FF2B5EF4-FFF2-40B4-BE49-F238E27FC236}">
                <a16:creationId xmlns:a16="http://schemas.microsoft.com/office/drawing/2014/main" id="{C7D63C13-8598-AA53-52CD-A328BCA81D08}"/>
              </a:ext>
            </a:extLst>
          </p:cNvPr>
          <p:cNvPicPr>
            <a:picLocks noChangeAspect="1"/>
          </p:cNvPicPr>
          <p:nvPr/>
        </p:nvPicPr>
        <p:blipFill>
          <a:blip r:embed="rId3"/>
          <a:stretch>
            <a:fillRect/>
          </a:stretch>
        </p:blipFill>
        <p:spPr>
          <a:xfrm>
            <a:off x="2840400" y="1496457"/>
            <a:ext cx="6768261" cy="4168050"/>
          </a:xfrm>
          <a:prstGeom prst="rect">
            <a:avLst/>
          </a:prstGeom>
        </p:spPr>
      </p:pic>
    </p:spTree>
    <p:extLst>
      <p:ext uri="{BB962C8B-B14F-4D97-AF65-F5344CB8AC3E}">
        <p14:creationId xmlns:p14="http://schemas.microsoft.com/office/powerpoint/2010/main" val="933024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3078389" y="385917"/>
            <a:ext cx="8923131" cy="628787"/>
          </a:xfrm>
        </p:spPr>
        <p:txBody>
          <a:bodyPr lIns="91440" tIns="45720" rIns="91440" bIns="45720" anchor="t">
            <a:normAutofit/>
          </a:bodyPr>
          <a:lstStyle/>
          <a:p>
            <a:r>
              <a:rPr lang="en-US" sz="3600">
                <a:latin typeface="Arial"/>
                <a:cs typeface="Arial"/>
              </a:rPr>
              <a:t>Step 5: Edit, Save, or Certify Audit</a:t>
            </a:r>
          </a:p>
        </p:txBody>
      </p:sp>
      <p:pic>
        <p:nvPicPr>
          <p:cNvPr id="3" name="Picture 2">
            <a:extLst>
              <a:ext uri="{FF2B5EF4-FFF2-40B4-BE49-F238E27FC236}">
                <a16:creationId xmlns:a16="http://schemas.microsoft.com/office/drawing/2014/main" id="{2A487801-2278-0F17-CDC3-2A1B2C51C9BE}"/>
              </a:ext>
            </a:extLst>
          </p:cNvPr>
          <p:cNvPicPr>
            <a:picLocks noChangeAspect="1"/>
          </p:cNvPicPr>
          <p:nvPr/>
        </p:nvPicPr>
        <p:blipFill>
          <a:blip r:embed="rId3"/>
          <a:stretch>
            <a:fillRect/>
          </a:stretch>
        </p:blipFill>
        <p:spPr>
          <a:xfrm>
            <a:off x="2797925" y="1487277"/>
            <a:ext cx="6844030" cy="4168050"/>
          </a:xfrm>
          <a:prstGeom prst="rect">
            <a:avLst/>
          </a:prstGeom>
        </p:spPr>
      </p:pic>
    </p:spTree>
    <p:extLst>
      <p:ext uri="{BB962C8B-B14F-4D97-AF65-F5344CB8AC3E}">
        <p14:creationId xmlns:p14="http://schemas.microsoft.com/office/powerpoint/2010/main" val="289661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45924-3C07-EBBC-DF7A-4B0EFAD2AF38}"/>
              </a:ext>
            </a:extLst>
          </p:cNvPr>
          <p:cNvSpPr>
            <a:spLocks noGrp="1"/>
          </p:cNvSpPr>
          <p:nvPr>
            <p:ph type="title"/>
          </p:nvPr>
        </p:nvSpPr>
        <p:spPr/>
        <p:txBody>
          <a:bodyPr lIns="91440" tIns="45720" rIns="91440" bIns="45720" anchor="t"/>
          <a:lstStyle/>
          <a:p>
            <a:r>
              <a:rPr lang="en-US">
                <a:latin typeface="Arial"/>
                <a:cs typeface="Arial"/>
              </a:rPr>
              <a:t>Step 6: Certify, Review Certification </a:t>
            </a:r>
            <a:endParaRPr lang="en-US"/>
          </a:p>
        </p:txBody>
      </p:sp>
      <p:pic>
        <p:nvPicPr>
          <p:cNvPr id="4" name="Content Placeholder 3">
            <a:extLst>
              <a:ext uri="{FF2B5EF4-FFF2-40B4-BE49-F238E27FC236}">
                <a16:creationId xmlns:a16="http://schemas.microsoft.com/office/drawing/2014/main" id="{6C183E7C-BC01-C021-D7C9-BC800EBF6A2D}"/>
              </a:ext>
            </a:extLst>
          </p:cNvPr>
          <p:cNvPicPr>
            <a:picLocks noGrp="1" noChangeAspect="1"/>
          </p:cNvPicPr>
          <p:nvPr>
            <p:ph idx="10"/>
          </p:nvPr>
        </p:nvPicPr>
        <p:blipFill>
          <a:blip r:embed="rId2"/>
          <a:stretch>
            <a:fillRect/>
          </a:stretch>
        </p:blipFill>
        <p:spPr>
          <a:xfrm>
            <a:off x="2817413" y="1451113"/>
            <a:ext cx="6854963" cy="4194315"/>
          </a:xfrm>
        </p:spPr>
      </p:pic>
    </p:spTree>
    <p:extLst>
      <p:ext uri="{BB962C8B-B14F-4D97-AF65-F5344CB8AC3E}">
        <p14:creationId xmlns:p14="http://schemas.microsoft.com/office/powerpoint/2010/main" val="14425080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FADE3-D6D1-93D9-9A1C-85BD3551AD04}"/>
              </a:ext>
            </a:extLst>
          </p:cNvPr>
          <p:cNvSpPr>
            <a:spLocks noGrp="1"/>
          </p:cNvSpPr>
          <p:nvPr>
            <p:ph type="title"/>
          </p:nvPr>
        </p:nvSpPr>
        <p:spPr/>
        <p:txBody>
          <a:bodyPr/>
          <a:lstStyle/>
          <a:p>
            <a:r>
              <a:rPr lang="en-US" dirty="0"/>
              <a:t>Certified Payroll &amp; Timesheets</a:t>
            </a:r>
          </a:p>
        </p:txBody>
      </p:sp>
      <p:sp>
        <p:nvSpPr>
          <p:cNvPr id="3" name="Text Placeholder 2">
            <a:extLst>
              <a:ext uri="{FF2B5EF4-FFF2-40B4-BE49-F238E27FC236}">
                <a16:creationId xmlns:a16="http://schemas.microsoft.com/office/drawing/2014/main" id="{37EA6D16-EA44-9DA4-76E0-5F2B043791A9}"/>
              </a:ext>
            </a:extLst>
          </p:cNvPr>
          <p:cNvSpPr>
            <a:spLocks noGrp="1"/>
          </p:cNvSpPr>
          <p:nvPr>
            <p:ph type="body" sz="quarter" idx="10"/>
          </p:nvPr>
        </p:nvSpPr>
        <p:spPr/>
        <p:txBody>
          <a:bodyPr/>
          <a:lstStyle/>
          <a:p>
            <a:r>
              <a:rPr lang="en-US" sz="1800" b="1" dirty="0"/>
              <a:t>DBRA (Davis-Bacon) Projects</a:t>
            </a:r>
            <a:endParaRPr lang="en-US" sz="1800" dirty="0"/>
          </a:p>
          <a:p>
            <a:pPr>
              <a:buFont typeface="Courier New" panose="02070309020205020404" pitchFamily="49" charset="0"/>
              <a:buChar char="o"/>
            </a:pPr>
            <a:r>
              <a:rPr lang="en-US" sz="1800" dirty="0"/>
              <a:t>Upload </a:t>
            </a:r>
            <a:r>
              <a:rPr lang="en-US" sz="1800" b="1" dirty="0"/>
              <a:t>weekly Certified Payroll Reports</a:t>
            </a:r>
            <a:r>
              <a:rPr lang="en-US" sz="1800" dirty="0"/>
              <a:t> to </a:t>
            </a:r>
            <a:r>
              <a:rPr lang="en-US" sz="1800" b="1" dirty="0" err="1"/>
              <a:t>LCPTracker</a:t>
            </a:r>
            <a:r>
              <a:rPr lang="en-US" sz="1800" dirty="0"/>
              <a:t>. </a:t>
            </a:r>
          </a:p>
          <a:p>
            <a:pPr>
              <a:buFont typeface="Courier New" panose="02070309020205020404" pitchFamily="49" charset="0"/>
              <a:buChar char="o"/>
            </a:pPr>
            <a:r>
              <a:rPr lang="en-US" sz="1800" dirty="0"/>
              <a:t>Ensure all payroll submissions are complete, accurate, and submitted in accordance with project requirements. </a:t>
            </a:r>
          </a:p>
          <a:p>
            <a:r>
              <a:rPr lang="en-US" sz="1800" b="1" dirty="0"/>
              <a:t>Non-DBRA Projects</a:t>
            </a:r>
            <a:endParaRPr lang="en-US" sz="1800" dirty="0"/>
          </a:p>
          <a:p>
            <a:pPr>
              <a:buFont typeface="Courier New" panose="02070309020205020404" pitchFamily="49" charset="0"/>
              <a:buChar char="o"/>
            </a:pPr>
            <a:r>
              <a:rPr lang="en-US" sz="1800" dirty="0"/>
              <a:t>Upload </a:t>
            </a:r>
            <a:r>
              <a:rPr lang="en-US" sz="1800" b="1" dirty="0"/>
              <a:t>weekly employee timesheets</a:t>
            </a:r>
            <a:r>
              <a:rPr lang="en-US" sz="1800" dirty="0"/>
              <a:t> to the applicable workforce audit in </a:t>
            </a:r>
            <a:r>
              <a:rPr lang="en-US" sz="1800" b="1" dirty="0"/>
              <a:t>B2Gnow</a:t>
            </a:r>
            <a:r>
              <a:rPr lang="en-US" sz="1800" dirty="0"/>
              <a:t>. </a:t>
            </a:r>
          </a:p>
          <a:p>
            <a:pPr>
              <a:buFont typeface="Courier New" panose="02070309020205020404" pitchFamily="49" charset="0"/>
              <a:buChar char="o"/>
            </a:pPr>
            <a:r>
              <a:rPr lang="en-US" sz="1800" dirty="0"/>
              <a:t>Timesheets are required for </a:t>
            </a:r>
            <a:r>
              <a:rPr lang="en-US" sz="1800" b="1" dirty="0"/>
              <a:t>audit and reporting purposes</a:t>
            </a:r>
            <a:r>
              <a:rPr lang="en-US" sz="1800" dirty="0"/>
              <a:t> and will be used to </a:t>
            </a:r>
            <a:r>
              <a:rPr lang="en-US" sz="1800" b="1" dirty="0"/>
              <a:t>verify PAY Program employee time submissions</a:t>
            </a:r>
            <a:r>
              <a:rPr lang="en-US" sz="1800" dirty="0"/>
              <a:t>. </a:t>
            </a:r>
          </a:p>
          <a:p>
            <a:pPr>
              <a:buFont typeface="Courier New" panose="02070309020205020404" pitchFamily="49" charset="0"/>
              <a:buChar char="o"/>
            </a:pPr>
            <a:r>
              <a:rPr lang="en-US" sz="1800" b="1" dirty="0"/>
              <a:t>Important Reminder</a:t>
            </a:r>
            <a:endParaRPr lang="en-US" sz="1800" dirty="0"/>
          </a:p>
          <a:p>
            <a:pPr>
              <a:buFont typeface="Courier New" panose="02070309020205020404" pitchFamily="49" charset="0"/>
              <a:buChar char="o"/>
            </a:pPr>
            <a:r>
              <a:rPr lang="en-US" sz="1800" dirty="0"/>
              <a:t>Weekly payroll documentation must accurately correspond to the reported workforce for each project. </a:t>
            </a:r>
          </a:p>
          <a:p>
            <a:pPr>
              <a:buFont typeface="Courier New" panose="02070309020205020404" pitchFamily="49" charset="0"/>
              <a:buChar char="o"/>
            </a:pPr>
            <a:r>
              <a:rPr lang="en-US" sz="1800" dirty="0"/>
              <a:t>Maintain separate records for each program and contract to support compliance reviews and audits.</a:t>
            </a:r>
          </a:p>
          <a:p>
            <a:endParaRPr lang="en-US" dirty="0"/>
          </a:p>
        </p:txBody>
      </p:sp>
    </p:spTree>
    <p:extLst>
      <p:ext uri="{BB962C8B-B14F-4D97-AF65-F5344CB8AC3E}">
        <p14:creationId xmlns:p14="http://schemas.microsoft.com/office/powerpoint/2010/main" val="20140329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AB4D4E-D241-4CA7-BE0A-97EBF947DE0F}"/>
              </a:ext>
            </a:extLst>
          </p:cNvPr>
          <p:cNvSpPr>
            <a:spLocks noGrp="1"/>
          </p:cNvSpPr>
          <p:nvPr>
            <p:ph idx="10"/>
          </p:nvPr>
        </p:nvSpPr>
        <p:spPr/>
        <p:txBody>
          <a:bodyPr vert="horz" lIns="91440" tIns="45720" rIns="91440" bIns="45720" rtlCol="0" anchor="t">
            <a:normAutofit/>
          </a:bodyPr>
          <a:lstStyle/>
          <a:p>
            <a:pPr algn="ctr"/>
            <a:endParaRPr lang="en-US" sz="3600" b="1">
              <a:solidFill>
                <a:schemeClr val="bg1"/>
              </a:solidFill>
              <a:ea typeface="+mn-lt"/>
              <a:cs typeface="+mn-lt"/>
            </a:endParaRPr>
          </a:p>
          <a:p>
            <a:pPr algn="ctr"/>
            <a:endParaRPr lang="en-US" sz="3600" b="1">
              <a:solidFill>
                <a:schemeClr val="bg1"/>
              </a:solidFill>
              <a:ea typeface="+mn-lt"/>
              <a:cs typeface="+mn-lt"/>
            </a:endParaRPr>
          </a:p>
          <a:p>
            <a:pPr algn="ctr"/>
            <a:r>
              <a:rPr lang="en-US" sz="3600" b="1">
                <a:solidFill>
                  <a:schemeClr val="bg1"/>
                </a:solidFill>
                <a:ea typeface="+mn-lt"/>
                <a:cs typeface="+mn-lt"/>
              </a:rPr>
              <a:t>PLAY</a:t>
            </a:r>
            <a:r>
              <a:rPr lang="en-US" sz="3600" b="1">
                <a:solidFill>
                  <a:schemeClr val="bg1"/>
                </a:solidFill>
                <a:cs typeface="Arial"/>
              </a:rPr>
              <a:t> -  Quarterly (Insurance) Workforce Audit Submissions</a:t>
            </a:r>
            <a:endParaRPr lang="en-US" sz="3600">
              <a:solidFill>
                <a:schemeClr val="bg1"/>
              </a:solidFill>
              <a:ea typeface="+mn-lt"/>
              <a:cs typeface="+mn-lt"/>
            </a:endParaRPr>
          </a:p>
          <a:p>
            <a:endParaRPr lang="en-US" sz="3600">
              <a:cs typeface="Arial"/>
            </a:endParaRPr>
          </a:p>
        </p:txBody>
      </p:sp>
    </p:spTree>
    <p:extLst>
      <p:ext uri="{BB962C8B-B14F-4D97-AF65-F5344CB8AC3E}">
        <p14:creationId xmlns:p14="http://schemas.microsoft.com/office/powerpoint/2010/main" val="7399055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fallOver"/>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3BAB24-E5F7-831A-21E2-0B0145F0CFE8}"/>
            </a:ext>
          </a:extLst>
        </p:cNvPr>
        <p:cNvGrpSpPr/>
        <p:nvPr/>
      </p:nvGrpSpPr>
      <p:grpSpPr>
        <a:xfrm>
          <a:off x="0" y="0"/>
          <a:ext cx="0" cy="0"/>
          <a:chOff x="0" y="0"/>
          <a:chExt cx="0" cy="0"/>
        </a:xfrm>
      </p:grpSpPr>
      <p:sp>
        <p:nvSpPr>
          <p:cNvPr id="24"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129A3B-D491-CD91-DA2C-80FC2CFA0448}"/>
              </a:ext>
            </a:extLst>
          </p:cNvPr>
          <p:cNvSpPr>
            <a:spLocks noGrp="1"/>
          </p:cNvSpPr>
          <p:nvPr>
            <p:ph type="title"/>
          </p:nvPr>
        </p:nvSpPr>
        <p:spPr>
          <a:xfrm>
            <a:off x="814230" y="1967266"/>
            <a:ext cx="3138338" cy="2547257"/>
          </a:xfrm>
          <a:noFill/>
        </p:spPr>
        <p:txBody>
          <a:bodyPr vert="horz" lIns="91440" tIns="45720" rIns="91440" bIns="45720" rtlCol="0" anchor="ctr">
            <a:normAutofit/>
          </a:bodyPr>
          <a:lstStyle/>
          <a:p>
            <a:pPr algn="ctr" defTabSz="914400"/>
            <a:r>
              <a:rPr lang="en-US" sz="3200" kern="1200">
                <a:solidFill>
                  <a:srgbClr val="FFFFFF"/>
                </a:solidFill>
                <a:latin typeface="+mj-lt"/>
                <a:ea typeface="+mj-ea"/>
                <a:cs typeface="+mj-cs"/>
              </a:rPr>
              <a:t>Step 1: Select  Workforce Employee List </a:t>
            </a:r>
          </a:p>
        </p:txBody>
      </p:sp>
      <p:pic>
        <p:nvPicPr>
          <p:cNvPr id="4" name="Picture 3">
            <a:extLst>
              <a:ext uri="{FF2B5EF4-FFF2-40B4-BE49-F238E27FC236}">
                <a16:creationId xmlns:a16="http://schemas.microsoft.com/office/drawing/2014/main" id="{FCE4580A-69DD-73C1-41A7-3245A3F93CC8}"/>
              </a:ext>
            </a:extLst>
          </p:cNvPr>
          <p:cNvPicPr>
            <a:picLocks noChangeAspect="1"/>
          </p:cNvPicPr>
          <p:nvPr/>
        </p:nvPicPr>
        <p:blipFill>
          <a:blip r:embed="rId3"/>
          <a:stretch>
            <a:fillRect/>
          </a:stretch>
        </p:blipFill>
        <p:spPr>
          <a:xfrm>
            <a:off x="5032276" y="884904"/>
            <a:ext cx="6345494" cy="5283513"/>
          </a:xfrm>
          <a:prstGeom prst="rect">
            <a:avLst/>
          </a:prstGeom>
        </p:spPr>
      </p:pic>
    </p:spTree>
    <p:extLst>
      <p:ext uri="{BB962C8B-B14F-4D97-AF65-F5344CB8AC3E}">
        <p14:creationId xmlns:p14="http://schemas.microsoft.com/office/powerpoint/2010/main" val="1453214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620612" y="1829613"/>
            <a:ext cx="3402294" cy="2644064"/>
          </a:xfrm>
          <a:noFill/>
        </p:spPr>
        <p:txBody>
          <a:bodyPr vert="horz" lIns="91440" tIns="45720" rIns="91440" bIns="45720" rtlCol="0" anchor="ctr">
            <a:normAutofit/>
          </a:bodyPr>
          <a:lstStyle/>
          <a:p>
            <a:pPr algn="ctr" defTabSz="914400"/>
            <a:r>
              <a:rPr lang="en-US" sz="3000" kern="1200">
                <a:solidFill>
                  <a:srgbClr val="FFFFFF"/>
                </a:solidFill>
                <a:latin typeface="+mj-lt"/>
                <a:ea typeface="+mj-ea"/>
                <a:cs typeface="+mj-cs"/>
              </a:rPr>
              <a:t>Step 2:  </a:t>
            </a:r>
            <a:br>
              <a:rPr lang="en-US" sz="3000" kern="1200">
                <a:solidFill>
                  <a:srgbClr val="FFFFFF"/>
                </a:solidFill>
                <a:latin typeface="+mj-lt"/>
                <a:ea typeface="+mj-ea"/>
                <a:cs typeface="+mj-cs"/>
              </a:rPr>
            </a:br>
            <a:r>
              <a:rPr lang="en-US" sz="3000" kern="1200">
                <a:solidFill>
                  <a:srgbClr val="FFFFFF"/>
                </a:solidFill>
                <a:latin typeface="+mj-lt"/>
                <a:ea typeface="+mj-ea"/>
                <a:cs typeface="+mj-cs"/>
              </a:rPr>
              <a:t>Select PLAY Employees ONLY &amp;  Choose </a:t>
            </a:r>
            <a:r>
              <a:rPr lang="en-US" sz="3000">
                <a:solidFill>
                  <a:srgbClr val="FFFFFF"/>
                </a:solidFill>
                <a:latin typeface="+mj-lt"/>
                <a:cs typeface="+mj-cs"/>
              </a:rPr>
              <a:t>F</a:t>
            </a:r>
            <a:r>
              <a:rPr lang="en-US" sz="3000" kern="1200">
                <a:solidFill>
                  <a:srgbClr val="FFFFFF"/>
                </a:solidFill>
                <a:latin typeface="+mj-lt"/>
                <a:ea typeface="+mj-ea"/>
                <a:cs typeface="+mj-cs"/>
              </a:rPr>
              <a:t>ile Tab</a:t>
            </a:r>
          </a:p>
        </p:txBody>
      </p:sp>
      <p:pic>
        <p:nvPicPr>
          <p:cNvPr id="12" name="Picture 11">
            <a:extLst>
              <a:ext uri="{FF2B5EF4-FFF2-40B4-BE49-F238E27FC236}">
                <a16:creationId xmlns:a16="http://schemas.microsoft.com/office/drawing/2014/main" id="{EC525C47-62ED-CEB4-FD2C-72584706876F}"/>
              </a:ext>
            </a:extLst>
          </p:cNvPr>
          <p:cNvPicPr>
            <a:picLocks noChangeAspect="1"/>
          </p:cNvPicPr>
          <p:nvPr/>
        </p:nvPicPr>
        <p:blipFill>
          <a:blip r:embed="rId3"/>
          <a:srcRect l="-334" r="3620"/>
          <a:stretch/>
        </p:blipFill>
        <p:spPr>
          <a:xfrm>
            <a:off x="4366609" y="855406"/>
            <a:ext cx="7217733" cy="4896465"/>
          </a:xfrm>
          <a:prstGeom prst="rect">
            <a:avLst/>
          </a:prstGeom>
        </p:spPr>
      </p:pic>
    </p:spTree>
    <p:extLst>
      <p:ext uri="{BB962C8B-B14F-4D97-AF65-F5344CB8AC3E}">
        <p14:creationId xmlns:p14="http://schemas.microsoft.com/office/powerpoint/2010/main" val="3219920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717422" y="1967266"/>
            <a:ext cx="3097494" cy="2547257"/>
          </a:xfrm>
          <a:noFill/>
        </p:spPr>
        <p:txBody>
          <a:bodyPr vert="horz" lIns="91440" tIns="45720" rIns="91440" bIns="45720" rtlCol="0" anchor="ctr">
            <a:noAutofit/>
          </a:bodyPr>
          <a:lstStyle/>
          <a:p>
            <a:pPr algn="ctr" defTabSz="914400"/>
            <a:r>
              <a:rPr lang="en-US" sz="3000" kern="1200">
                <a:solidFill>
                  <a:srgbClr val="FFFFFF"/>
                </a:solidFill>
                <a:latin typeface="+mj-lt"/>
                <a:ea typeface="+mj-ea"/>
                <a:cs typeface="+mj-cs"/>
              </a:rPr>
              <a:t>Step 3: </a:t>
            </a:r>
            <a:br>
              <a:rPr lang="en-US" sz="3000" kern="1200">
                <a:solidFill>
                  <a:srgbClr val="FFFFFF"/>
                </a:solidFill>
                <a:latin typeface="+mj-lt"/>
                <a:ea typeface="+mj-ea"/>
                <a:cs typeface="+mj-cs"/>
              </a:rPr>
            </a:br>
            <a:r>
              <a:rPr lang="en-US" sz="3000" kern="1200">
                <a:solidFill>
                  <a:srgbClr val="FFFFFF"/>
                </a:solidFill>
                <a:latin typeface="+mj-lt"/>
                <a:ea typeface="+mj-ea"/>
                <a:cs typeface="+mj-cs"/>
              </a:rPr>
              <a:t>Select PLAY</a:t>
            </a:r>
            <a:r>
              <a:rPr lang="en-US" sz="3000">
                <a:solidFill>
                  <a:srgbClr val="FFFFFF"/>
                </a:solidFill>
                <a:latin typeface="+mj-lt"/>
                <a:cs typeface="+mj-cs"/>
              </a:rPr>
              <a:t> Documents for</a:t>
            </a:r>
            <a:r>
              <a:rPr lang="en-US" sz="3000" kern="1200">
                <a:solidFill>
                  <a:srgbClr val="FFFFFF"/>
                </a:solidFill>
                <a:latin typeface="+mj-lt"/>
                <a:ea typeface="+mj-ea"/>
                <a:cs typeface="+mj-cs"/>
              </a:rPr>
              <a:t> Quarterly Submission</a:t>
            </a:r>
          </a:p>
        </p:txBody>
      </p:sp>
      <p:pic>
        <p:nvPicPr>
          <p:cNvPr id="5" name="Picture 5">
            <a:extLst>
              <a:ext uri="{FF2B5EF4-FFF2-40B4-BE49-F238E27FC236}">
                <a16:creationId xmlns:a16="http://schemas.microsoft.com/office/drawing/2014/main" id="{600F828B-0506-FDA2-C3DC-E0B817F7DAF2}"/>
              </a:ext>
            </a:extLst>
          </p:cNvPr>
          <p:cNvPicPr>
            <a:picLocks noChangeAspect="1"/>
          </p:cNvPicPr>
          <p:nvPr/>
        </p:nvPicPr>
        <p:blipFill rotWithShape="1">
          <a:blip r:embed="rId3"/>
          <a:srcRect l="744" r="-124" b="-145"/>
          <a:stretch/>
        </p:blipFill>
        <p:spPr>
          <a:xfrm>
            <a:off x="5018834" y="643466"/>
            <a:ext cx="6297664" cy="5568739"/>
          </a:xfrm>
          <a:prstGeom prst="rect">
            <a:avLst/>
          </a:prstGeom>
        </p:spPr>
      </p:pic>
    </p:spTree>
    <p:extLst>
      <p:ext uri="{BB962C8B-B14F-4D97-AF65-F5344CB8AC3E}">
        <p14:creationId xmlns:p14="http://schemas.microsoft.com/office/powerpoint/2010/main" val="3813993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904568" y="1967266"/>
            <a:ext cx="2753032" cy="2634231"/>
          </a:xfrm>
          <a:noFill/>
        </p:spPr>
        <p:txBody>
          <a:bodyPr vert="horz" lIns="91440" tIns="45720" rIns="91440" bIns="45720" rtlCol="0" anchor="ctr">
            <a:normAutofit fontScale="90000"/>
          </a:bodyPr>
          <a:lstStyle/>
          <a:p>
            <a:pPr algn="ctr" defTabSz="914400"/>
            <a:r>
              <a:rPr lang="en-US" sz="3300" kern="1200">
                <a:solidFill>
                  <a:srgbClr val="FFFFFF"/>
                </a:solidFill>
                <a:latin typeface="+mj-lt"/>
                <a:ea typeface="+mj-ea"/>
                <a:cs typeface="+mj-cs"/>
              </a:rPr>
              <a:t>Step 4: </a:t>
            </a:r>
            <a:r>
              <a:rPr lang="en-US" sz="3300">
                <a:solidFill>
                  <a:srgbClr val="FFFFFF"/>
                </a:solidFill>
                <a:latin typeface="+mj-lt"/>
                <a:cs typeface="+mj-cs"/>
              </a:rPr>
              <a:t>Upload &amp; Submit </a:t>
            </a:r>
            <a:r>
              <a:rPr lang="en-US" sz="3300" kern="1200">
                <a:solidFill>
                  <a:srgbClr val="FFFFFF"/>
                </a:solidFill>
                <a:latin typeface="+mj-lt"/>
                <a:ea typeface="+mj-ea"/>
                <a:cs typeface="+mj-cs"/>
              </a:rPr>
              <a:t>PLAY  Quarterly Documents</a:t>
            </a:r>
          </a:p>
        </p:txBody>
      </p:sp>
      <p:pic>
        <p:nvPicPr>
          <p:cNvPr id="4" name="Picture 5">
            <a:extLst>
              <a:ext uri="{FF2B5EF4-FFF2-40B4-BE49-F238E27FC236}">
                <a16:creationId xmlns:a16="http://schemas.microsoft.com/office/drawing/2014/main" id="{93D9579C-5F46-0E8E-F7FB-826E13511E47}"/>
              </a:ext>
            </a:extLst>
          </p:cNvPr>
          <p:cNvPicPr>
            <a:picLocks noChangeAspect="1"/>
          </p:cNvPicPr>
          <p:nvPr/>
        </p:nvPicPr>
        <p:blipFill>
          <a:blip r:embed="rId3"/>
          <a:stretch>
            <a:fillRect/>
          </a:stretch>
        </p:blipFill>
        <p:spPr>
          <a:xfrm>
            <a:off x="4920588" y="643466"/>
            <a:ext cx="6494156" cy="5568739"/>
          </a:xfrm>
          <a:prstGeom prst="rect">
            <a:avLst/>
          </a:prstGeom>
        </p:spPr>
      </p:pic>
      <p:sp>
        <p:nvSpPr>
          <p:cNvPr id="3" name="Rectangle 2">
            <a:extLst>
              <a:ext uri="{FF2B5EF4-FFF2-40B4-BE49-F238E27FC236}">
                <a16:creationId xmlns:a16="http://schemas.microsoft.com/office/drawing/2014/main" id="{78948A50-B7BE-D9BA-20DA-30570086B9F4}"/>
              </a:ext>
            </a:extLst>
          </p:cNvPr>
          <p:cNvSpPr/>
          <p:nvPr/>
        </p:nvSpPr>
        <p:spPr>
          <a:xfrm>
            <a:off x="7266039" y="3618271"/>
            <a:ext cx="1081548" cy="37362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C590831-A3D9-87FB-A8EE-15A1D56F38FC}"/>
              </a:ext>
            </a:extLst>
          </p:cNvPr>
          <p:cNvSpPr/>
          <p:nvPr/>
        </p:nvSpPr>
        <p:spPr>
          <a:xfrm>
            <a:off x="6985685" y="5147054"/>
            <a:ext cx="280354" cy="31529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A5DE4F7-A40F-1879-4CB2-B16282EF9BC3}"/>
              </a:ext>
            </a:extLst>
          </p:cNvPr>
          <p:cNvSpPr/>
          <p:nvPr/>
        </p:nvSpPr>
        <p:spPr>
          <a:xfrm>
            <a:off x="7562335" y="5807676"/>
            <a:ext cx="785252" cy="30546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2422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D74042-1833-28DC-A827-9E1E9167081A}"/>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06DCCFF-2C08-284F-AC00-C02069845BCD}"/>
              </a:ext>
            </a:extLst>
          </p:cNvPr>
          <p:cNvSpPr>
            <a:spLocks noGrp="1"/>
          </p:cNvSpPr>
          <p:nvPr>
            <p:ph type="body" sz="quarter" idx="10"/>
          </p:nvPr>
        </p:nvSpPr>
        <p:spPr>
          <a:xfrm>
            <a:off x="1448311" y="2734777"/>
            <a:ext cx="9919905" cy="2207925"/>
          </a:xfrm>
        </p:spPr>
        <p:txBody>
          <a:bodyPr/>
          <a:lstStyle/>
          <a:p>
            <a:r>
              <a:rPr lang="en-US"/>
              <a:t>POP PROGRAM DEFINITIONS</a:t>
            </a:r>
          </a:p>
        </p:txBody>
      </p:sp>
    </p:spTree>
    <p:extLst>
      <p:ext uri="{BB962C8B-B14F-4D97-AF65-F5344CB8AC3E}">
        <p14:creationId xmlns:p14="http://schemas.microsoft.com/office/powerpoint/2010/main" val="4203654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curtains"/>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717422" y="1967266"/>
            <a:ext cx="2940178" cy="2547257"/>
          </a:xfrm>
          <a:noFill/>
        </p:spPr>
        <p:txBody>
          <a:bodyPr vert="horz" lIns="91440" tIns="45720" rIns="91440" bIns="45720" rtlCol="0" anchor="ctr">
            <a:normAutofit fontScale="90000"/>
          </a:bodyPr>
          <a:lstStyle/>
          <a:p>
            <a:pPr algn="ctr" defTabSz="914400"/>
            <a:r>
              <a:rPr lang="en-US" sz="3300" kern="1200">
                <a:solidFill>
                  <a:srgbClr val="FFFFFF"/>
                </a:solidFill>
                <a:latin typeface="+mj-lt"/>
                <a:ea typeface="+mj-ea"/>
                <a:cs typeface="+mj-cs"/>
              </a:rPr>
              <a:t>Step 5: PLAY Quarterly Submission </a:t>
            </a:r>
            <a:r>
              <a:rPr lang="en-US" sz="3300">
                <a:solidFill>
                  <a:srgbClr val="FFFFFF"/>
                </a:solidFill>
                <a:latin typeface="+mj-lt"/>
                <a:cs typeface="+mj-cs"/>
              </a:rPr>
              <a:t>Save &amp; </a:t>
            </a:r>
            <a:r>
              <a:rPr lang="en-US" sz="3300" kern="1200">
                <a:solidFill>
                  <a:srgbClr val="FFFFFF"/>
                </a:solidFill>
                <a:latin typeface="+mj-lt"/>
                <a:ea typeface="+mj-ea"/>
                <a:cs typeface="+mj-cs"/>
              </a:rPr>
              <a:t>Update Records </a:t>
            </a:r>
          </a:p>
        </p:txBody>
      </p:sp>
      <p:pic>
        <p:nvPicPr>
          <p:cNvPr id="6" name="Picture 6">
            <a:extLst>
              <a:ext uri="{FF2B5EF4-FFF2-40B4-BE49-F238E27FC236}">
                <a16:creationId xmlns:a16="http://schemas.microsoft.com/office/drawing/2014/main" id="{807EBC16-155B-FE44-6B6D-4968CF2E4684}"/>
              </a:ext>
            </a:extLst>
          </p:cNvPr>
          <p:cNvPicPr>
            <a:picLocks noChangeAspect="1"/>
          </p:cNvPicPr>
          <p:nvPr/>
        </p:nvPicPr>
        <p:blipFill>
          <a:blip r:embed="rId3"/>
          <a:stretch>
            <a:fillRect/>
          </a:stretch>
        </p:blipFill>
        <p:spPr>
          <a:xfrm>
            <a:off x="5230762" y="430994"/>
            <a:ext cx="5665586" cy="5781211"/>
          </a:xfrm>
          <a:prstGeom prst="rect">
            <a:avLst/>
          </a:prstGeom>
        </p:spPr>
      </p:pic>
    </p:spTree>
    <p:extLst>
      <p:ext uri="{BB962C8B-B14F-4D97-AF65-F5344CB8AC3E}">
        <p14:creationId xmlns:p14="http://schemas.microsoft.com/office/powerpoint/2010/main" val="2033117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717422" y="1770971"/>
            <a:ext cx="3273797" cy="2939845"/>
          </a:xfrm>
          <a:noFill/>
        </p:spPr>
        <p:txBody>
          <a:bodyPr vert="horz" lIns="91440" tIns="45720" rIns="91440" bIns="45720" rtlCol="0" anchor="ctr">
            <a:normAutofit/>
          </a:bodyPr>
          <a:lstStyle/>
          <a:p>
            <a:pPr algn="ctr" defTabSz="914400"/>
            <a:r>
              <a:rPr lang="en-US" sz="3000" kern="1200">
                <a:solidFill>
                  <a:srgbClr val="FFFFFF"/>
                </a:solidFill>
                <a:latin typeface="+mj-lt"/>
                <a:ea typeface="+mj-ea"/>
                <a:cs typeface="+mj-cs"/>
              </a:rPr>
              <a:t>Step 6: </a:t>
            </a:r>
            <a:br>
              <a:rPr lang="en-US" sz="3000" kern="1200">
                <a:solidFill>
                  <a:srgbClr val="FFFFFF"/>
                </a:solidFill>
                <a:latin typeface="+mj-lt"/>
                <a:ea typeface="+mj-ea"/>
                <a:cs typeface="+mj-cs"/>
              </a:rPr>
            </a:br>
            <a:r>
              <a:rPr lang="en-US" sz="3000" kern="1200">
                <a:solidFill>
                  <a:srgbClr val="FFFFFF"/>
                </a:solidFill>
                <a:latin typeface="+mj-lt"/>
                <a:ea typeface="+mj-ea"/>
                <a:cs typeface="+mj-cs"/>
              </a:rPr>
              <a:t>Exit </a:t>
            </a:r>
            <a:br>
              <a:rPr lang="en-US" sz="3000" kern="1200">
                <a:solidFill>
                  <a:srgbClr val="FFFFFF"/>
                </a:solidFill>
                <a:latin typeface="+mj-lt"/>
                <a:ea typeface="+mj-ea"/>
                <a:cs typeface="+mj-cs"/>
              </a:rPr>
            </a:br>
            <a:r>
              <a:rPr lang="en-US" sz="3000" kern="1200">
                <a:solidFill>
                  <a:srgbClr val="FFFFFF"/>
                </a:solidFill>
                <a:latin typeface="+mj-lt"/>
                <a:ea typeface="+mj-ea"/>
                <a:cs typeface="+mj-cs"/>
              </a:rPr>
              <a:t>PLAY Quarterly Submission Page </a:t>
            </a:r>
          </a:p>
        </p:txBody>
      </p:sp>
      <p:pic>
        <p:nvPicPr>
          <p:cNvPr id="3" name="Picture 3">
            <a:extLst>
              <a:ext uri="{FF2B5EF4-FFF2-40B4-BE49-F238E27FC236}">
                <a16:creationId xmlns:a16="http://schemas.microsoft.com/office/drawing/2014/main" id="{E35AE635-F764-15F2-8F12-BB9603590E3A}"/>
              </a:ext>
            </a:extLst>
          </p:cNvPr>
          <p:cNvPicPr>
            <a:picLocks noChangeAspect="1"/>
          </p:cNvPicPr>
          <p:nvPr/>
        </p:nvPicPr>
        <p:blipFill>
          <a:blip r:embed="rId3"/>
          <a:stretch>
            <a:fillRect/>
          </a:stretch>
        </p:blipFill>
        <p:spPr>
          <a:xfrm>
            <a:off x="4948742" y="643466"/>
            <a:ext cx="6437848" cy="5568739"/>
          </a:xfrm>
          <a:prstGeom prst="rect">
            <a:avLst/>
          </a:prstGeom>
        </p:spPr>
      </p:pic>
    </p:spTree>
    <p:extLst>
      <p:ext uri="{BB962C8B-B14F-4D97-AF65-F5344CB8AC3E}">
        <p14:creationId xmlns:p14="http://schemas.microsoft.com/office/powerpoint/2010/main" val="156116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717421" y="1868129"/>
            <a:ext cx="2989339" cy="2674373"/>
          </a:xfrm>
          <a:noFill/>
        </p:spPr>
        <p:txBody>
          <a:bodyPr vert="horz" lIns="91440" tIns="45720" rIns="91440" bIns="45720" rtlCol="0" anchor="ctr">
            <a:normAutofit/>
          </a:bodyPr>
          <a:lstStyle/>
          <a:p>
            <a:pPr algn="ctr" defTabSz="914400"/>
            <a:r>
              <a:rPr lang="en-US" sz="3300" kern="1200">
                <a:solidFill>
                  <a:srgbClr val="FFFFFF"/>
                </a:solidFill>
                <a:latin typeface="+mj-lt"/>
                <a:ea typeface="+mj-ea"/>
                <a:cs typeface="+mj-cs"/>
              </a:rPr>
              <a:t>Step 7: </a:t>
            </a:r>
            <a:br>
              <a:rPr lang="en-US" sz="3300" kern="1200">
                <a:solidFill>
                  <a:srgbClr val="FFFFFF"/>
                </a:solidFill>
                <a:latin typeface="+mj-lt"/>
                <a:ea typeface="+mj-ea"/>
                <a:cs typeface="+mj-cs"/>
              </a:rPr>
            </a:br>
            <a:r>
              <a:rPr lang="en-US" sz="3300" kern="1200">
                <a:solidFill>
                  <a:srgbClr val="FFFFFF"/>
                </a:solidFill>
                <a:latin typeface="+mj-lt"/>
                <a:ea typeface="+mj-ea"/>
                <a:cs typeface="+mj-cs"/>
              </a:rPr>
              <a:t>PLAY Quarterly Submission Confirmation</a:t>
            </a:r>
          </a:p>
        </p:txBody>
      </p:sp>
      <p:pic>
        <p:nvPicPr>
          <p:cNvPr id="3" name="Picture 3">
            <a:extLst>
              <a:ext uri="{FF2B5EF4-FFF2-40B4-BE49-F238E27FC236}">
                <a16:creationId xmlns:a16="http://schemas.microsoft.com/office/drawing/2014/main" id="{4759B734-35E4-D5C6-E703-CDA7BAC0A09B}"/>
              </a:ext>
            </a:extLst>
          </p:cNvPr>
          <p:cNvPicPr>
            <a:picLocks noChangeAspect="1"/>
          </p:cNvPicPr>
          <p:nvPr/>
        </p:nvPicPr>
        <p:blipFill>
          <a:blip r:embed="rId3"/>
          <a:stretch>
            <a:fillRect/>
          </a:stretch>
        </p:blipFill>
        <p:spPr>
          <a:xfrm>
            <a:off x="4976411" y="643466"/>
            <a:ext cx="6382509" cy="5568739"/>
          </a:xfrm>
          <a:prstGeom prst="rect">
            <a:avLst/>
          </a:prstGeom>
        </p:spPr>
      </p:pic>
    </p:spTree>
    <p:extLst>
      <p:ext uri="{BB962C8B-B14F-4D97-AF65-F5344CB8AC3E}">
        <p14:creationId xmlns:p14="http://schemas.microsoft.com/office/powerpoint/2010/main" val="3274408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defTabSz="914400"/>
            <a:r>
              <a:rPr lang="en-US" sz="3300" kern="1200">
                <a:solidFill>
                  <a:srgbClr val="FFFFFF"/>
                </a:solidFill>
                <a:latin typeface="+mj-lt"/>
                <a:ea typeface="+mj-ea"/>
                <a:cs typeface="+mj-cs"/>
              </a:rPr>
              <a:t> Step 8: PLAY Quarterly Submitted</a:t>
            </a:r>
          </a:p>
        </p:txBody>
      </p:sp>
      <p:pic>
        <p:nvPicPr>
          <p:cNvPr id="3" name="Picture 3">
            <a:extLst>
              <a:ext uri="{FF2B5EF4-FFF2-40B4-BE49-F238E27FC236}">
                <a16:creationId xmlns:a16="http://schemas.microsoft.com/office/drawing/2014/main" id="{B1FDCAFF-2BB8-3950-17D2-469CE1B91D77}"/>
              </a:ext>
            </a:extLst>
          </p:cNvPr>
          <p:cNvPicPr>
            <a:picLocks noChangeAspect="1"/>
          </p:cNvPicPr>
          <p:nvPr/>
        </p:nvPicPr>
        <p:blipFill rotWithShape="1">
          <a:blip r:embed="rId3"/>
          <a:srcRect r="-123" b="1875"/>
          <a:stretch/>
        </p:blipFill>
        <p:spPr>
          <a:xfrm>
            <a:off x="4777316" y="1035496"/>
            <a:ext cx="6780700" cy="4784679"/>
          </a:xfrm>
          <a:prstGeom prst="rect">
            <a:avLst/>
          </a:prstGeom>
        </p:spPr>
      </p:pic>
    </p:spTree>
    <p:extLst>
      <p:ext uri="{BB962C8B-B14F-4D97-AF65-F5344CB8AC3E}">
        <p14:creationId xmlns:p14="http://schemas.microsoft.com/office/powerpoint/2010/main" val="1871941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Slide Background">
            <a:extLst>
              <a:ext uri="{FF2B5EF4-FFF2-40B4-BE49-F238E27FC236}">
                <a16:creationId xmlns:a16="http://schemas.microsoft.com/office/drawing/2014/main" id="{7B1AB9FE-36F5-4FD1-9850-DB5C5AD48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4562D14-ECAF-7F20-B756-81E070B8DAEC}"/>
              </a:ext>
            </a:extLst>
          </p:cNvPr>
          <p:cNvPicPr>
            <a:picLocks noChangeAspect="1"/>
          </p:cNvPicPr>
          <p:nvPr/>
        </p:nvPicPr>
        <p:blipFill>
          <a:blip r:embed="rId2"/>
          <a:srcRect t="6736"/>
          <a:stretch/>
        </p:blipFill>
        <p:spPr>
          <a:xfrm>
            <a:off x="20" y="10"/>
            <a:ext cx="12191979" cy="5486390"/>
          </a:xfrm>
          <a:prstGeom prst="rect">
            <a:avLst/>
          </a:prstGeom>
          <a:effectLst>
            <a:outerShdw blurRad="596900" dist="330200" dir="8820000" sx="87000" sy="87000" algn="ctr" rotWithShape="0">
              <a:srgbClr val="000000">
                <a:alpha val="29000"/>
              </a:srgbClr>
            </a:outerShdw>
          </a:effectLst>
        </p:spPr>
      </p:pic>
      <p:sp useBgFill="1">
        <p:nvSpPr>
          <p:cNvPr id="11" name="Rectangle 10">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2"/>
            <a:ext cx="12192000" cy="1371598"/>
          </a:xfrm>
          <a:prstGeom prst="rect">
            <a:avLst/>
          </a:prstGeom>
          <a:ln>
            <a:noFill/>
          </a:ln>
          <a:effectLst>
            <a:outerShdw blurRad="254000" dist="114300" dir="20340000" sx="89000" sy="89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EF35BA-C532-3493-8FFA-629A72729716}"/>
              </a:ext>
            </a:extLst>
          </p:cNvPr>
          <p:cNvSpPr>
            <a:spLocks noGrp="1"/>
          </p:cNvSpPr>
          <p:nvPr>
            <p:ph type="title"/>
          </p:nvPr>
        </p:nvSpPr>
        <p:spPr>
          <a:xfrm>
            <a:off x="589556" y="5746071"/>
            <a:ext cx="7015499" cy="852260"/>
          </a:xfrm>
        </p:spPr>
        <p:txBody>
          <a:bodyPr vert="horz" lIns="91440" tIns="45720" rIns="91440" bIns="45720" rtlCol="0" anchor="ctr">
            <a:normAutofit/>
          </a:bodyPr>
          <a:lstStyle/>
          <a:p>
            <a:pPr defTabSz="914400"/>
            <a:r>
              <a:rPr lang="en-US" sz="2500">
                <a:latin typeface="+mj-lt"/>
                <a:cs typeface="+mj-cs"/>
              </a:rPr>
              <a:t> POP Monthly Compliance Status (CSR) Report: </a:t>
            </a:r>
          </a:p>
        </p:txBody>
      </p:sp>
    </p:spTree>
    <p:extLst>
      <p:ext uri="{BB962C8B-B14F-4D97-AF65-F5344CB8AC3E}">
        <p14:creationId xmlns:p14="http://schemas.microsoft.com/office/powerpoint/2010/main" val="14595466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8A450B2-118F-5C0F-555C-E4C4D79C7738}"/>
              </a:ext>
            </a:extLst>
          </p:cNvPr>
          <p:cNvSpPr/>
          <p:nvPr/>
        </p:nvSpPr>
        <p:spPr>
          <a:xfrm>
            <a:off x="0" y="1975945"/>
            <a:ext cx="12192000" cy="275371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274CBACD-FBE3-EA49-B0A8-17619F0F4F69}"/>
              </a:ext>
            </a:extLst>
          </p:cNvPr>
          <p:cNvSpPr>
            <a:spLocks noGrp="1"/>
          </p:cNvSpPr>
          <p:nvPr>
            <p:ph type="body" sz="quarter" idx="10"/>
          </p:nvPr>
        </p:nvSpPr>
        <p:spPr>
          <a:xfrm>
            <a:off x="3801208" y="2136876"/>
            <a:ext cx="4892675" cy="2584247"/>
          </a:xfrm>
        </p:spPr>
        <p:txBody>
          <a:bodyPr vert="horz" lIns="91440" tIns="45720" rIns="91440" bIns="45720" rtlCol="0" anchor="t">
            <a:normAutofit/>
          </a:bodyPr>
          <a:lstStyle/>
          <a:p>
            <a:r>
              <a:rPr lang="en-US"/>
              <a:t>Final POP Compliance Review</a:t>
            </a:r>
            <a:endParaRPr lang="en-US">
              <a:cs typeface="Arial"/>
            </a:endParaRPr>
          </a:p>
        </p:txBody>
      </p:sp>
    </p:spTree>
    <p:extLst>
      <p:ext uri="{BB962C8B-B14F-4D97-AF65-F5344CB8AC3E}">
        <p14:creationId xmlns:p14="http://schemas.microsoft.com/office/powerpoint/2010/main" val="9123179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curtains"/>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2633323" y="907536"/>
            <a:ext cx="8613296" cy="918245"/>
          </a:xfrm>
        </p:spPr>
        <p:txBody>
          <a:bodyPr vert="horz" lIns="91440" tIns="45720" rIns="91440" bIns="45720" rtlCol="0" anchor="b">
            <a:normAutofit/>
          </a:bodyPr>
          <a:lstStyle/>
          <a:p>
            <a:pPr defTabSz="914400"/>
            <a:r>
              <a:rPr lang="en-US" sz="3200" b="0" kern="1200">
                <a:solidFill>
                  <a:srgbClr val="002060"/>
                </a:solidFill>
                <a:latin typeface="+mj-lt"/>
                <a:ea typeface="+mj-ea"/>
                <a:cs typeface="+mj-cs"/>
              </a:rPr>
              <a:t>Final POP Compliance Review</a:t>
            </a:r>
            <a:endParaRPr lang="en-US" sz="3200" kern="1200">
              <a:solidFill>
                <a:srgbClr val="002060"/>
              </a:solidFill>
              <a:latin typeface="+mj-lt"/>
              <a:ea typeface="+mj-ea"/>
              <a:cs typeface="+mj-cs"/>
            </a:endParaRP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1189984" y="1683460"/>
            <a:ext cx="10547137" cy="5052289"/>
          </a:xfrm>
        </p:spPr>
        <p:txBody>
          <a:bodyPr vert="horz" lIns="91440" tIns="45720" rIns="91440" bIns="45720" rtlCol="0" anchor="t">
            <a:noAutofit/>
          </a:bodyPr>
          <a:lstStyle/>
          <a:p>
            <a:pPr marL="0" indent="0" defTabSz="914400">
              <a:buNone/>
            </a:pPr>
            <a:endParaRPr lang="en-US" sz="1400">
              <a:solidFill>
                <a:srgbClr val="002060"/>
              </a:solidFill>
            </a:endParaRPr>
          </a:p>
          <a:p>
            <a:pPr marL="0" marR="0" indent="0" defTabSz="914400">
              <a:buNone/>
            </a:pPr>
            <a:r>
              <a:rPr lang="en-US" sz="1400">
                <a:solidFill>
                  <a:srgbClr val="002060"/>
                </a:solidFill>
                <a:effectLst/>
              </a:rPr>
              <a:t>To ensure full compliance with POP regulations for the FINAL POP Closeout for all projects, please ensure the following requirements are met:</a:t>
            </a:r>
            <a:endParaRPr lang="en-US"/>
          </a:p>
          <a:p>
            <a:pPr marL="227965" indent="-228600" defTabSz="914400" fontAlgn="ctr"/>
            <a:r>
              <a:rPr lang="en-US" sz="1400" b="1" i="0">
                <a:solidFill>
                  <a:srgbClr val="002060"/>
                </a:solidFill>
                <a:effectLst/>
              </a:rPr>
              <a:t>POP Forms</a:t>
            </a:r>
            <a:r>
              <a:rPr lang="en-US" sz="1400" b="0" i="0">
                <a:solidFill>
                  <a:srgbClr val="002060"/>
                </a:solidFill>
                <a:effectLst/>
              </a:rPr>
              <a:t>: Upload all applicable B2Gnow, POP 1, POP 2, and POP 3 forms into LCP Tracker under the "POP Documents" category.</a:t>
            </a:r>
            <a:endParaRPr lang="en-US" sz="1400" b="1" i="0">
              <a:solidFill>
                <a:srgbClr val="002060"/>
              </a:solidFill>
              <a:effectLst/>
              <a:cs typeface="Arial" panose="020B0604020202020204"/>
            </a:endParaRPr>
          </a:p>
          <a:p>
            <a:pPr marL="227965" indent="-228600" defTabSz="914400" fontAlgn="ctr"/>
            <a:r>
              <a:rPr lang="en-US" sz="1400" b="1" i="0">
                <a:solidFill>
                  <a:srgbClr val="002060"/>
                </a:solidFill>
                <a:effectLst/>
              </a:rPr>
              <a:t>Approved Forms</a:t>
            </a:r>
            <a:r>
              <a:rPr lang="en-US" sz="1400" b="0" i="0">
                <a:solidFill>
                  <a:srgbClr val="002060"/>
                </a:solidFill>
                <a:effectLst/>
              </a:rPr>
              <a:t>: Upload any approved POP 8, POP 9 forms, or notarized 1099 letters (if applicable) into LCP Tracker under the "POP Documents" category.</a:t>
            </a:r>
            <a:endParaRPr lang="en-US" sz="1400" b="1" i="0">
              <a:solidFill>
                <a:srgbClr val="002060"/>
              </a:solidFill>
              <a:effectLst/>
              <a:cs typeface="Arial" panose="020B0604020202020204"/>
            </a:endParaRPr>
          </a:p>
          <a:p>
            <a:pPr marL="227965" indent="-228600" defTabSz="914400" fontAlgn="ctr"/>
            <a:r>
              <a:rPr lang="en-US" sz="1400" b="1" i="0">
                <a:solidFill>
                  <a:srgbClr val="002060"/>
                </a:solidFill>
                <a:effectLst/>
              </a:rPr>
              <a:t>Notices</a:t>
            </a:r>
            <a:r>
              <a:rPr lang="en-US" sz="1400" b="0" i="0">
                <a:solidFill>
                  <a:srgbClr val="002060"/>
                </a:solidFill>
                <a:effectLst/>
              </a:rPr>
              <a:t>: Ensure that all contractors upload the Start of Work notice, Termination of Work notice, and any applicable Work on Hold notices into LCP Tracker under the "Shared Compliance" category.</a:t>
            </a:r>
            <a:endParaRPr lang="en-US" sz="1400" b="1" i="0">
              <a:solidFill>
                <a:srgbClr val="002060"/>
              </a:solidFill>
              <a:effectLst/>
              <a:cs typeface="Arial" panose="020B0604020202020204"/>
            </a:endParaRPr>
          </a:p>
          <a:p>
            <a:pPr marL="227965" indent="-228600" defTabSz="914400" fontAlgn="ctr"/>
            <a:r>
              <a:rPr lang="en-US" sz="1400" b="1" i="0">
                <a:solidFill>
                  <a:srgbClr val="002060"/>
                </a:solidFill>
                <a:effectLst/>
              </a:rPr>
              <a:t>PLAY Quarterly Workforce Audits</a:t>
            </a:r>
            <a:r>
              <a:rPr lang="en-US" sz="1400" b="0" i="0">
                <a:solidFill>
                  <a:srgbClr val="002060"/>
                </a:solidFill>
                <a:effectLst/>
              </a:rPr>
              <a:t>: Submit all required PLAY quarterly workforce audits into B2Gnow, covering the period from the start of work to the end of the contract term.</a:t>
            </a:r>
            <a:endParaRPr lang="en-US" sz="1400" b="1" i="0">
              <a:solidFill>
                <a:srgbClr val="002060"/>
              </a:solidFill>
              <a:effectLst/>
              <a:cs typeface="Arial" panose="020B0604020202020204"/>
            </a:endParaRPr>
          </a:p>
          <a:p>
            <a:pPr marL="227965" indent="-228600" defTabSz="914400" fontAlgn="ctr"/>
            <a:r>
              <a:rPr lang="en-US" sz="1400" b="1" i="0">
                <a:solidFill>
                  <a:srgbClr val="002060"/>
                </a:solidFill>
                <a:effectLst/>
              </a:rPr>
              <a:t>PAY Weekly Workforce Audits</a:t>
            </a:r>
            <a:r>
              <a:rPr lang="en-US" sz="1400" b="0" i="0">
                <a:solidFill>
                  <a:srgbClr val="002060"/>
                </a:solidFill>
                <a:effectLst/>
              </a:rPr>
              <a:t>: Submit all weekly workforce audits required, ensuring the final week is marked as FINAL.</a:t>
            </a:r>
            <a:endParaRPr lang="en-US" sz="1400" b="1" i="0">
              <a:solidFill>
                <a:srgbClr val="002060"/>
              </a:solidFill>
              <a:effectLst/>
              <a:cs typeface="Arial" panose="020B0604020202020204"/>
            </a:endParaRPr>
          </a:p>
          <a:p>
            <a:pPr marL="227965" indent="-228600" defTabSz="914400" fontAlgn="ctr"/>
            <a:r>
              <a:rPr lang="en-US" sz="1400" b="1" i="0">
                <a:solidFill>
                  <a:srgbClr val="002060"/>
                </a:solidFill>
                <a:effectLst/>
              </a:rPr>
              <a:t>Invoice Completion</a:t>
            </a:r>
            <a:r>
              <a:rPr lang="en-US" sz="1400" b="0" i="0">
                <a:solidFill>
                  <a:srgbClr val="002060"/>
                </a:solidFill>
                <a:effectLst/>
              </a:rPr>
              <a:t>: Verify that all PAY invoices are fully paid by all PAY contractors that performed work on your project.</a:t>
            </a:r>
            <a:endParaRPr lang="en-US" sz="1400" b="1" i="0">
              <a:solidFill>
                <a:srgbClr val="002060"/>
              </a:solidFill>
              <a:effectLst/>
              <a:cs typeface="Arial" panose="020B0604020202020204"/>
            </a:endParaRPr>
          </a:p>
          <a:p>
            <a:pPr marL="227965" indent="-228600" defTabSz="914400" fontAlgn="ctr"/>
            <a:r>
              <a:rPr lang="en-US" sz="1400" b="1" i="0">
                <a:solidFill>
                  <a:srgbClr val="002060"/>
                </a:solidFill>
                <a:effectLst/>
              </a:rPr>
              <a:t>Additional Documentation</a:t>
            </a:r>
            <a:r>
              <a:rPr lang="en-US" sz="1400" b="0" i="0">
                <a:solidFill>
                  <a:srgbClr val="002060"/>
                </a:solidFill>
                <a:effectLst/>
              </a:rPr>
              <a:t>: Provide any information requested by the POP Administrator for verification or clarification purposes related to the contract (e.g., letters of explanation, check stubs, notarized statements, etc.).</a:t>
            </a:r>
            <a:endParaRPr lang="en-US" sz="1400">
              <a:solidFill>
                <a:srgbClr val="002060"/>
              </a:solidFill>
              <a:effectLst/>
              <a:cs typeface="Arial"/>
            </a:endParaRPr>
          </a:p>
          <a:p>
            <a:pPr marL="0" marR="0" indent="0" defTabSz="914400">
              <a:buNone/>
            </a:pPr>
            <a:r>
              <a:rPr lang="en-US" sz="1400">
                <a:solidFill>
                  <a:srgbClr val="002060"/>
                </a:solidFill>
                <a:effectLst/>
              </a:rPr>
              <a:t>Failure to meet these POP requirements and provide the necessary documentation will result in retainage payment being withheld until the contract achieves full compliance with POP regulations.</a:t>
            </a:r>
            <a:endParaRPr lang="en-US" sz="1400">
              <a:solidFill>
                <a:srgbClr val="002060"/>
              </a:solidFill>
              <a:effectLst/>
              <a:cs typeface="Arial"/>
            </a:endParaRPr>
          </a:p>
          <a:p>
            <a:pPr marL="227965" indent="-228600" defTabSz="914400"/>
            <a:endParaRPr lang="en-US" sz="1200">
              <a:solidFill>
                <a:srgbClr val="002060"/>
              </a:solidFill>
            </a:endParaRPr>
          </a:p>
        </p:txBody>
      </p:sp>
      <p:pic>
        <p:nvPicPr>
          <p:cNvPr id="4102" name="Picture 6" descr="compliance checks and reduce costs ...">
            <a:extLst>
              <a:ext uri="{FF2B5EF4-FFF2-40B4-BE49-F238E27FC236}">
                <a16:creationId xmlns:a16="http://schemas.microsoft.com/office/drawing/2014/main" id="{52C65D42-6FB7-1B05-5EFB-D0BF0EDD107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60835" y="5994"/>
            <a:ext cx="2999777" cy="16798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4104" name="Group 4103">
            <a:extLst>
              <a:ext uri="{FF2B5EF4-FFF2-40B4-BE49-F238E27FC236}">
                <a16:creationId xmlns:a16="http://schemas.microsoft.com/office/drawing/2014/main" id="{C54A2A4D-19EF-3552-F383-6AD9587C8A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4108" name="Rectangle 4107">
              <a:extLst>
                <a:ext uri="{FF2B5EF4-FFF2-40B4-BE49-F238E27FC236}">
                  <a16:creationId xmlns:a16="http://schemas.microsoft.com/office/drawing/2014/main" id="{A9208F0F-2734-3945-8FD0-EEB19CF41A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6" name="Rectangle 4105">
              <a:extLst>
                <a:ext uri="{FF2B5EF4-FFF2-40B4-BE49-F238E27FC236}">
                  <a16:creationId xmlns:a16="http://schemas.microsoft.com/office/drawing/2014/main" id="{62CFF5D9-43B9-9D58-6F3F-25041716D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83703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3CEF9AB-1C4D-0C0E-4C34-9023FC1F4C7D}"/>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2825C700-6D9D-964E-AFAB-4A9A1C8C3FA4}"/>
              </a:ext>
            </a:extLst>
          </p:cNvPr>
          <p:cNvSpPr>
            <a:spLocks noGrp="1"/>
          </p:cNvSpPr>
          <p:nvPr>
            <p:ph type="body" sz="quarter" idx="10"/>
          </p:nvPr>
        </p:nvSpPr>
        <p:spPr>
          <a:xfrm>
            <a:off x="3649662" y="2569879"/>
            <a:ext cx="4892675" cy="2584247"/>
          </a:xfrm>
        </p:spPr>
        <p:txBody>
          <a:bodyPr/>
          <a:lstStyle/>
          <a:p>
            <a:r>
              <a:rPr lang="en-US"/>
              <a:t>FAQ SECTION</a:t>
            </a:r>
          </a:p>
        </p:txBody>
      </p:sp>
    </p:spTree>
    <p:extLst>
      <p:ext uri="{BB962C8B-B14F-4D97-AF65-F5344CB8AC3E}">
        <p14:creationId xmlns:p14="http://schemas.microsoft.com/office/powerpoint/2010/main" val="27488714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curtains"/>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6A9556-2EA2-9846-9D3B-F7D87AD54BA5}"/>
              </a:ext>
            </a:extLst>
          </p:cNvPr>
          <p:cNvSpPr>
            <a:spLocks noGrp="1"/>
          </p:cNvSpPr>
          <p:nvPr>
            <p:ph type="title"/>
          </p:nvPr>
        </p:nvSpPr>
        <p:spPr>
          <a:xfrm>
            <a:off x="655693" y="1112521"/>
            <a:ext cx="5115337" cy="628787"/>
          </a:xfrm>
        </p:spPr>
        <p:txBody>
          <a:bodyPr/>
          <a:lstStyle/>
          <a:p>
            <a:pPr algn="ctr"/>
            <a:r>
              <a:rPr lang="en-US" sz="6000"/>
              <a:t>FAQ</a:t>
            </a:r>
          </a:p>
        </p:txBody>
      </p:sp>
      <p:sp>
        <p:nvSpPr>
          <p:cNvPr id="8" name="Text Placeholder 7">
            <a:extLst>
              <a:ext uri="{FF2B5EF4-FFF2-40B4-BE49-F238E27FC236}">
                <a16:creationId xmlns:a16="http://schemas.microsoft.com/office/drawing/2014/main" id="{F55E825D-EEBE-D346-A0BA-0150357B949E}"/>
              </a:ext>
            </a:extLst>
          </p:cNvPr>
          <p:cNvSpPr>
            <a:spLocks noGrp="1"/>
          </p:cNvSpPr>
          <p:nvPr>
            <p:ph type="body" sz="half" idx="1"/>
          </p:nvPr>
        </p:nvSpPr>
        <p:spPr>
          <a:xfrm>
            <a:off x="6499412" y="1289120"/>
            <a:ext cx="5284302" cy="4750905"/>
          </a:xfrm>
        </p:spPr>
        <p:txBody>
          <a:bodyPr vert="horz" lIns="91440" tIns="45720" rIns="91440" bIns="45720" rtlCol="0" anchor="t">
            <a:normAutofit/>
          </a:bodyPr>
          <a:lstStyle/>
          <a:p>
            <a:pPr marL="342265" indent="-342265"/>
            <a:endParaRPr lang="en-US" sz="2800">
              <a:cs typeface="Arial" panose="020B0604020202020204"/>
            </a:endParaRPr>
          </a:p>
          <a:p>
            <a:pPr marL="342265" indent="-342265"/>
            <a:endParaRPr lang="en-US" sz="2800">
              <a:cs typeface="Arial" panose="020B0604020202020204"/>
            </a:endParaRPr>
          </a:p>
          <a:p>
            <a:pPr marL="342265" indent="-342265"/>
            <a:r>
              <a:rPr lang="en-US" sz="2600">
                <a:ea typeface="+mn-lt"/>
                <a:cs typeface="+mn-lt"/>
              </a:rPr>
              <a:t>No. ALL employees who work on the City Contract, whether onsite or in the office, must be included in the workforce audit employee list and accounted for during the audit.</a:t>
            </a:r>
          </a:p>
        </p:txBody>
      </p:sp>
      <p:sp>
        <p:nvSpPr>
          <p:cNvPr id="9" name="Text Placeholder 1">
            <a:extLst>
              <a:ext uri="{FF2B5EF4-FFF2-40B4-BE49-F238E27FC236}">
                <a16:creationId xmlns:a16="http://schemas.microsoft.com/office/drawing/2014/main" id="{9F386CB5-0B1C-2347-957D-68F8A6D7E79C}"/>
              </a:ext>
            </a:extLst>
          </p:cNvPr>
          <p:cNvSpPr txBox="1">
            <a:spLocks/>
          </p:cNvSpPr>
          <p:nvPr/>
        </p:nvSpPr>
        <p:spPr>
          <a:xfrm>
            <a:off x="834310" y="2509027"/>
            <a:ext cx="5103157" cy="3352800"/>
          </a:xfrm>
          <a:prstGeom prst="rect">
            <a:avLst/>
          </a:prstGeom>
        </p:spPr>
        <p:txBody>
          <a:bodyPr lIns="91440" tIns="45720" rIns="91440" bIns="45720" anchor="t"/>
          <a:lstStyle>
            <a:lvl1pPr marL="0" indent="0" algn="l" defTabSz="914400" rtl="0" eaLnBrk="1" latinLnBrk="0" hangingPunct="1">
              <a:lnSpc>
                <a:spcPct val="90000"/>
              </a:lnSpc>
              <a:spcBef>
                <a:spcPts val="1000"/>
              </a:spcBef>
              <a:buClr>
                <a:srgbClr val="A0C65C"/>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600" b="1">
                <a:solidFill>
                  <a:schemeClr val="tx2"/>
                </a:solidFill>
              </a:rPr>
              <a:t>1. </a:t>
            </a:r>
            <a:r>
              <a:rPr lang="en-US" sz="2600">
                <a:solidFill>
                  <a:schemeClr val="tx2"/>
                </a:solidFill>
                <a:ea typeface="+mn-lt"/>
                <a:cs typeface="+mn-lt"/>
              </a:rPr>
              <a:t>Are only employees working on the job site required to be listed on the workforce audit employee list?</a:t>
            </a:r>
            <a:endParaRPr lang="en-US" sz="2600" b="1">
              <a:solidFill>
                <a:schemeClr val="tx2"/>
              </a:solidFill>
              <a:cs typeface="Arial"/>
            </a:endParaRPr>
          </a:p>
          <a:p>
            <a:endParaRPr lang="en-US"/>
          </a:p>
          <a:p>
            <a:endParaRPr lang="en-US"/>
          </a:p>
        </p:txBody>
      </p:sp>
    </p:spTree>
    <p:extLst>
      <p:ext uri="{BB962C8B-B14F-4D97-AF65-F5344CB8AC3E}">
        <p14:creationId xmlns:p14="http://schemas.microsoft.com/office/powerpoint/2010/main" val="11510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55E825D-EEBE-D346-A0BA-0150357B949E}"/>
              </a:ext>
            </a:extLst>
          </p:cNvPr>
          <p:cNvSpPr>
            <a:spLocks noGrp="1"/>
          </p:cNvSpPr>
          <p:nvPr>
            <p:ph type="body" sz="half" idx="1"/>
          </p:nvPr>
        </p:nvSpPr>
        <p:spPr>
          <a:xfrm>
            <a:off x="6242302" y="1616610"/>
            <a:ext cx="5474802" cy="4493170"/>
          </a:xfrm>
        </p:spPr>
        <p:txBody>
          <a:bodyPr vert="horz" lIns="91440" tIns="45720" rIns="91440" bIns="45720" rtlCol="0" anchor="t">
            <a:normAutofit/>
          </a:bodyPr>
          <a:lstStyle/>
          <a:p>
            <a:pPr marL="342265" indent="-342265"/>
            <a:endParaRPr lang="en-US" sz="2800">
              <a:cs typeface="Arial" panose="020B0604020202020204"/>
            </a:endParaRPr>
          </a:p>
          <a:p>
            <a:pPr marL="342265" indent="-342265"/>
            <a:r>
              <a:rPr lang="en-US" sz="2600">
                <a:ea typeface="+mn-lt"/>
                <a:cs typeface="+mn-lt"/>
              </a:rPr>
              <a:t>Yes. You must submit a completed and notarized POP 8 form, along with proof of healthcare insurance. This is the only time a copy of an employee's insurance card will be accepted. Email the form along with the insurance card to the POP Administrator for review and approval.</a:t>
            </a:r>
          </a:p>
        </p:txBody>
      </p:sp>
      <p:sp>
        <p:nvSpPr>
          <p:cNvPr id="9" name="Text Placeholder 1">
            <a:extLst>
              <a:ext uri="{FF2B5EF4-FFF2-40B4-BE49-F238E27FC236}">
                <a16:creationId xmlns:a16="http://schemas.microsoft.com/office/drawing/2014/main" id="{9F386CB5-0B1C-2347-957D-68F8A6D7E79C}"/>
              </a:ext>
            </a:extLst>
          </p:cNvPr>
          <p:cNvSpPr txBox="1">
            <a:spLocks/>
          </p:cNvSpPr>
          <p:nvPr/>
        </p:nvSpPr>
        <p:spPr>
          <a:xfrm>
            <a:off x="688555" y="2187535"/>
            <a:ext cx="5024716" cy="3352800"/>
          </a:xfrm>
          <a:prstGeom prst="rect">
            <a:avLst/>
          </a:prstGeom>
        </p:spPr>
        <p:txBody>
          <a:bodyPr lIns="91440" tIns="45720" rIns="91440" bIns="45720" anchor="t"/>
          <a:lstStyle>
            <a:lvl1pPr marL="0" indent="0" algn="l" defTabSz="914400" rtl="0" eaLnBrk="1" latinLnBrk="0" hangingPunct="1">
              <a:lnSpc>
                <a:spcPct val="90000"/>
              </a:lnSpc>
              <a:spcBef>
                <a:spcPts val="1000"/>
              </a:spcBef>
              <a:buClr>
                <a:srgbClr val="A0C65C"/>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600" b="1">
                <a:solidFill>
                  <a:schemeClr val="tx2"/>
                </a:solidFill>
              </a:rPr>
              <a:t>2.</a:t>
            </a:r>
            <a:r>
              <a:rPr lang="en-US" sz="2600" b="1">
                <a:solidFill>
                  <a:schemeClr val="tx2"/>
                </a:solidFill>
                <a:ea typeface="+mn-lt"/>
                <a:cs typeface="+mn-lt"/>
              </a:rPr>
              <a:t> </a:t>
            </a:r>
            <a:r>
              <a:rPr lang="en-US" sz="2600">
                <a:solidFill>
                  <a:schemeClr val="tx2"/>
                </a:solidFill>
                <a:ea typeface="+mn-lt"/>
                <a:cs typeface="+mn-lt"/>
              </a:rPr>
              <a:t>My employee has his or her own insurance, and my company does not pay for it; does this mean he or she must submit a notarized POP 8 form for exemption?</a:t>
            </a:r>
          </a:p>
        </p:txBody>
      </p:sp>
      <p:sp>
        <p:nvSpPr>
          <p:cNvPr id="6" name="Title 3">
            <a:extLst>
              <a:ext uri="{FF2B5EF4-FFF2-40B4-BE49-F238E27FC236}">
                <a16:creationId xmlns:a16="http://schemas.microsoft.com/office/drawing/2014/main" id="{4D8D62A6-64C3-20DD-1633-9374F7F45F5B}"/>
              </a:ext>
            </a:extLst>
          </p:cNvPr>
          <p:cNvSpPr>
            <a:spLocks noGrp="1"/>
          </p:cNvSpPr>
          <p:nvPr>
            <p:ph type="title"/>
          </p:nvPr>
        </p:nvSpPr>
        <p:spPr>
          <a:xfrm>
            <a:off x="554840" y="1224580"/>
            <a:ext cx="5115337" cy="628787"/>
          </a:xfrm>
        </p:spPr>
        <p:txBody>
          <a:bodyPr/>
          <a:lstStyle/>
          <a:p>
            <a:pPr algn="ctr"/>
            <a:r>
              <a:rPr lang="en-US" sz="6000"/>
              <a:t>FAQ</a:t>
            </a:r>
          </a:p>
        </p:txBody>
      </p:sp>
    </p:spTree>
    <p:extLst>
      <p:ext uri="{BB962C8B-B14F-4D97-AF65-F5344CB8AC3E}">
        <p14:creationId xmlns:p14="http://schemas.microsoft.com/office/powerpoint/2010/main" val="1062611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747544" y="1448476"/>
            <a:ext cx="9058195" cy="1048901"/>
          </a:xfrm>
        </p:spPr>
        <p:txBody>
          <a:bodyPr vert="horz" lIns="91440" tIns="45720" rIns="91440" bIns="45720" rtlCol="0" anchor="t">
            <a:normAutofit/>
          </a:bodyPr>
          <a:lstStyle/>
          <a:p>
            <a:pPr defTabSz="914400"/>
            <a:r>
              <a:rPr lang="en-US" sz="3200" kern="1200">
                <a:solidFill>
                  <a:srgbClr val="002060"/>
                </a:solidFill>
                <a:latin typeface="+mj-lt"/>
                <a:ea typeface="+mj-ea"/>
                <a:cs typeface="+mj-cs"/>
              </a:rPr>
              <a:t>Pay or Play (POP) “Covered Contracts”</a:t>
            </a:r>
          </a:p>
        </p:txBody>
      </p:sp>
      <p:cxnSp>
        <p:nvCxnSpPr>
          <p:cNvPr id="2068" name="Straight Connector 2067">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052" name="Picture 4" descr="RATIONAL IGNORANCE IN CONTRACTS">
            <a:extLst>
              <a:ext uri="{FF2B5EF4-FFF2-40B4-BE49-F238E27FC236}">
                <a16:creationId xmlns:a16="http://schemas.microsoft.com/office/drawing/2014/main" id="{BD5E04CB-C25C-CE6F-F699-F2F9067948A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367192" y="1972926"/>
            <a:ext cx="3290367" cy="1842605"/>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534441" y="2367354"/>
            <a:ext cx="7699770" cy="3619500"/>
          </a:xfrm>
        </p:spPr>
        <p:txBody>
          <a:bodyPr vert="horz" lIns="91440" tIns="45720" rIns="91440" bIns="45720" rtlCol="0">
            <a:normAutofit fontScale="92500" lnSpcReduction="20000"/>
          </a:bodyPr>
          <a:lstStyle/>
          <a:p>
            <a:pPr marL="227965" indent="-228600" defTabSz="914400"/>
            <a:r>
              <a:rPr lang="en-US" dirty="0">
                <a:solidFill>
                  <a:srgbClr val="002060"/>
                </a:solidFill>
              </a:rPr>
              <a:t>Prime Contracts valued at or above </a:t>
            </a:r>
            <a:r>
              <a:rPr lang="en-US" b="1" dirty="0">
                <a:solidFill>
                  <a:srgbClr val="002060"/>
                </a:solidFill>
              </a:rPr>
              <a:t>$100,000 </a:t>
            </a:r>
            <a:r>
              <a:rPr lang="en-US" dirty="0">
                <a:solidFill>
                  <a:srgbClr val="002060"/>
                </a:solidFill>
              </a:rPr>
              <a:t> or Related Subcontracts valued at or above </a:t>
            </a:r>
            <a:r>
              <a:rPr lang="en-US" b="1" dirty="0">
                <a:solidFill>
                  <a:srgbClr val="002060"/>
                </a:solidFill>
              </a:rPr>
              <a:t>$200,000</a:t>
            </a:r>
            <a:br>
              <a:rPr lang="en-US" dirty="0">
                <a:solidFill>
                  <a:srgbClr val="002060"/>
                </a:solidFill>
              </a:rPr>
            </a:br>
            <a:endParaRPr lang="en-US" dirty="0">
              <a:solidFill>
                <a:srgbClr val="002060"/>
              </a:solidFill>
            </a:endParaRPr>
          </a:p>
          <a:p>
            <a:pPr marL="227965" indent="-228600" defTabSz="914400"/>
            <a:r>
              <a:rPr lang="en-US" dirty="0">
                <a:solidFill>
                  <a:srgbClr val="002060"/>
                </a:solidFill>
              </a:rPr>
              <a:t>Professional Service, Construction and Service type Contracts</a:t>
            </a:r>
            <a:br>
              <a:rPr lang="en-US" dirty="0">
                <a:solidFill>
                  <a:srgbClr val="002060"/>
                </a:solidFill>
              </a:rPr>
            </a:br>
            <a:endParaRPr lang="en-US" dirty="0">
              <a:solidFill>
                <a:srgbClr val="002060"/>
              </a:solidFill>
            </a:endParaRPr>
          </a:p>
          <a:p>
            <a:pPr marL="227965" indent="-228600" defTabSz="914400"/>
            <a:r>
              <a:rPr lang="en-US" dirty="0">
                <a:solidFill>
                  <a:srgbClr val="002060"/>
                </a:solidFill>
              </a:rPr>
              <a:t>On-Call, Work Order and Job Order Solicitations. (</a:t>
            </a:r>
            <a:r>
              <a:rPr lang="en-US" b="1" dirty="0">
                <a:solidFill>
                  <a:srgbClr val="002060"/>
                </a:solidFill>
              </a:rPr>
              <a:t>See Executive Order 1-7</a:t>
            </a:r>
            <a:r>
              <a:rPr lang="en-US" dirty="0">
                <a:solidFill>
                  <a:srgbClr val="002060"/>
                </a:solidFill>
              </a:rPr>
              <a:t>)</a:t>
            </a:r>
          </a:p>
          <a:p>
            <a:pPr marL="227965" indent="-228600" defTabSz="914400"/>
            <a:r>
              <a:rPr lang="en-US" dirty="0"/>
              <a:t>This includes contingencies, amendments, supplemental terms and/or change orders equal or exceeding the above amounts</a:t>
            </a:r>
          </a:p>
          <a:p>
            <a:r>
              <a:rPr lang="en-US" dirty="0"/>
              <a:t>Subcontracts that </a:t>
            </a:r>
            <a:r>
              <a:rPr lang="en-US" b="1" dirty="0"/>
              <a:t>start below $200,000</a:t>
            </a:r>
            <a:r>
              <a:rPr lang="en-US" dirty="0"/>
              <a:t> but later reach or exceed the threshold—through adjustments or payments—become </a:t>
            </a:r>
            <a:r>
              <a:rPr lang="en-US" b="1" dirty="0"/>
              <a:t>POP‑covered.</a:t>
            </a:r>
          </a:p>
          <a:p>
            <a:r>
              <a:rPr lang="en-US" dirty="0"/>
              <a:t>The Prime contractor is responsible to the City for compliance of covered employees of covered subcontractors.</a:t>
            </a:r>
          </a:p>
          <a:p>
            <a:pPr marL="227965" indent="-228600" defTabSz="914400"/>
            <a:endParaRPr lang="en-US" dirty="0">
              <a:solidFill>
                <a:schemeClr val="tx1"/>
              </a:solidFill>
            </a:endParaRPr>
          </a:p>
          <a:p>
            <a:pPr marL="227965" indent="-228600" defTabSz="914400"/>
            <a:endParaRPr lang="en-US" dirty="0">
              <a:solidFill>
                <a:schemeClr val="tx1"/>
              </a:solidFill>
            </a:endParaRPr>
          </a:p>
          <a:p>
            <a:pPr marL="227965" indent="-228600" defTabSz="914400"/>
            <a:endParaRPr lang="en-US" dirty="0">
              <a:solidFill>
                <a:schemeClr val="tx1"/>
              </a:solidFill>
            </a:endParaRPr>
          </a:p>
        </p:txBody>
      </p:sp>
    </p:spTree>
    <p:extLst>
      <p:ext uri="{BB962C8B-B14F-4D97-AF65-F5344CB8AC3E}">
        <p14:creationId xmlns:p14="http://schemas.microsoft.com/office/powerpoint/2010/main" val="3778841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55E825D-EEBE-D346-A0BA-0150357B949E}"/>
              </a:ext>
            </a:extLst>
          </p:cNvPr>
          <p:cNvSpPr>
            <a:spLocks noGrp="1"/>
          </p:cNvSpPr>
          <p:nvPr>
            <p:ph type="body" sz="half" idx="1"/>
          </p:nvPr>
        </p:nvSpPr>
        <p:spPr>
          <a:xfrm>
            <a:off x="6351749" y="1669008"/>
            <a:ext cx="5284302" cy="4750905"/>
          </a:xfrm>
        </p:spPr>
        <p:txBody>
          <a:bodyPr vert="horz" lIns="91440" tIns="45720" rIns="91440" bIns="45720" rtlCol="0" anchor="t">
            <a:normAutofit/>
          </a:bodyPr>
          <a:lstStyle/>
          <a:p>
            <a:pPr marL="342265" indent="-342265"/>
            <a:endParaRPr lang="en-US" sz="2800">
              <a:cs typeface="Arial" panose="020B0604020202020204"/>
            </a:endParaRPr>
          </a:p>
          <a:p>
            <a:pPr marL="342265" indent="-342265"/>
            <a:endParaRPr lang="en-US" sz="2800">
              <a:cs typeface="Arial" panose="020B0604020202020204"/>
            </a:endParaRPr>
          </a:p>
          <a:p>
            <a:pPr marL="342265" indent="-342265"/>
            <a:r>
              <a:rPr lang="en-US" sz="2600">
                <a:ea typeface="+mn-lt"/>
                <a:cs typeface="+mn-lt"/>
              </a:rPr>
              <a:t>No. Please upload your Termination of Work (TOW) Notice in LCP Tracker with the date your contract is completed, and then submit FINAL in the B2Gnow database during your final workforce audit week.</a:t>
            </a:r>
          </a:p>
        </p:txBody>
      </p:sp>
      <p:sp>
        <p:nvSpPr>
          <p:cNvPr id="9" name="Text Placeholder 1">
            <a:extLst>
              <a:ext uri="{FF2B5EF4-FFF2-40B4-BE49-F238E27FC236}">
                <a16:creationId xmlns:a16="http://schemas.microsoft.com/office/drawing/2014/main" id="{9F386CB5-0B1C-2347-957D-68F8A6D7E79C}"/>
              </a:ext>
            </a:extLst>
          </p:cNvPr>
          <p:cNvSpPr txBox="1">
            <a:spLocks/>
          </p:cNvSpPr>
          <p:nvPr/>
        </p:nvSpPr>
        <p:spPr>
          <a:xfrm>
            <a:off x="598986" y="2755557"/>
            <a:ext cx="5136776" cy="3352800"/>
          </a:xfrm>
          <a:prstGeom prst="rect">
            <a:avLst/>
          </a:prstGeom>
        </p:spPr>
        <p:txBody>
          <a:bodyPr lIns="91440" tIns="45720" rIns="91440" bIns="45720" anchor="t"/>
          <a:lstStyle>
            <a:lvl1pPr marL="0" indent="0" algn="l" defTabSz="914400" rtl="0" eaLnBrk="1" latinLnBrk="0" hangingPunct="1">
              <a:lnSpc>
                <a:spcPct val="90000"/>
              </a:lnSpc>
              <a:spcBef>
                <a:spcPts val="1000"/>
              </a:spcBef>
              <a:buClr>
                <a:srgbClr val="A0C65C"/>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600" b="1">
                <a:solidFill>
                  <a:schemeClr val="tx2"/>
                </a:solidFill>
              </a:rPr>
              <a:t>3. I am a subcontractor on a City of Houston POP contract, and my contract ends before the Prime Contractor finishes the job, do I still have to submit POP submissions?</a:t>
            </a:r>
          </a:p>
        </p:txBody>
      </p:sp>
      <p:sp>
        <p:nvSpPr>
          <p:cNvPr id="6" name="Title 3">
            <a:extLst>
              <a:ext uri="{FF2B5EF4-FFF2-40B4-BE49-F238E27FC236}">
                <a16:creationId xmlns:a16="http://schemas.microsoft.com/office/drawing/2014/main" id="{1E1B84D5-A62B-0390-CC37-F7ABB0CDF04F}"/>
              </a:ext>
            </a:extLst>
          </p:cNvPr>
          <p:cNvSpPr>
            <a:spLocks noGrp="1"/>
          </p:cNvSpPr>
          <p:nvPr>
            <p:ph type="title"/>
          </p:nvPr>
        </p:nvSpPr>
        <p:spPr>
          <a:xfrm>
            <a:off x="633282" y="1493521"/>
            <a:ext cx="5115337" cy="628787"/>
          </a:xfrm>
        </p:spPr>
        <p:txBody>
          <a:bodyPr/>
          <a:lstStyle/>
          <a:p>
            <a:pPr algn="ctr"/>
            <a:r>
              <a:rPr lang="en-US" sz="6000"/>
              <a:t>FAQ</a:t>
            </a:r>
          </a:p>
        </p:txBody>
      </p:sp>
    </p:spTree>
    <p:extLst>
      <p:ext uri="{BB962C8B-B14F-4D97-AF65-F5344CB8AC3E}">
        <p14:creationId xmlns:p14="http://schemas.microsoft.com/office/powerpoint/2010/main" val="314687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55E825D-EEBE-D346-A0BA-0150357B949E}"/>
              </a:ext>
            </a:extLst>
          </p:cNvPr>
          <p:cNvSpPr>
            <a:spLocks noGrp="1"/>
          </p:cNvSpPr>
          <p:nvPr>
            <p:ph type="body" sz="half" idx="1"/>
          </p:nvPr>
        </p:nvSpPr>
        <p:spPr>
          <a:xfrm>
            <a:off x="6188529" y="2040888"/>
            <a:ext cx="5284302" cy="3058817"/>
          </a:xfrm>
        </p:spPr>
        <p:txBody>
          <a:bodyPr vert="horz" lIns="91440" tIns="45720" rIns="91440" bIns="45720" rtlCol="0" anchor="t">
            <a:normAutofit fontScale="92500"/>
          </a:bodyPr>
          <a:lstStyle/>
          <a:p>
            <a:pPr marL="342265" indent="-342265"/>
            <a:endParaRPr lang="en-US" sz="2800">
              <a:cs typeface="Arial" panose="020B0604020202020204"/>
            </a:endParaRPr>
          </a:p>
          <a:p>
            <a:pPr marL="342265" indent="-342265" algn="ctr"/>
            <a:r>
              <a:rPr lang="en-US" sz="2600">
                <a:ea typeface="+mn-lt"/>
                <a:cs typeface="+mn-lt"/>
              </a:rPr>
              <a:t>Yes. All subcontractors with a professional service, construction, or general service contractor whose contract amount meets or exceeds the $200,000 are required to comply with POP requirements. </a:t>
            </a:r>
            <a:r>
              <a:rPr lang="en-US" sz="2800">
                <a:ea typeface="+mn-lt"/>
                <a:cs typeface="+mn-lt"/>
              </a:rPr>
              <a:t> </a:t>
            </a:r>
            <a:endParaRPr lang="en-US" sz="2800">
              <a:cs typeface="Arial"/>
            </a:endParaRPr>
          </a:p>
        </p:txBody>
      </p:sp>
      <p:sp>
        <p:nvSpPr>
          <p:cNvPr id="9" name="Text Placeholder 1">
            <a:extLst>
              <a:ext uri="{FF2B5EF4-FFF2-40B4-BE49-F238E27FC236}">
                <a16:creationId xmlns:a16="http://schemas.microsoft.com/office/drawing/2014/main" id="{9F386CB5-0B1C-2347-957D-68F8A6D7E79C}"/>
              </a:ext>
            </a:extLst>
          </p:cNvPr>
          <p:cNvSpPr txBox="1">
            <a:spLocks/>
          </p:cNvSpPr>
          <p:nvPr/>
        </p:nvSpPr>
        <p:spPr>
          <a:xfrm>
            <a:off x="598986" y="2755557"/>
            <a:ext cx="5338482" cy="3352800"/>
          </a:xfrm>
          <a:prstGeom prst="rect">
            <a:avLst/>
          </a:prstGeom>
        </p:spPr>
        <p:txBody>
          <a:bodyPr lIns="91440" tIns="45720" rIns="91440" bIns="45720" anchor="t"/>
          <a:lstStyle>
            <a:lvl1pPr marL="0" indent="0" algn="l" defTabSz="914400" rtl="0" eaLnBrk="1" latinLnBrk="0" hangingPunct="1">
              <a:lnSpc>
                <a:spcPct val="90000"/>
              </a:lnSpc>
              <a:spcBef>
                <a:spcPts val="1000"/>
              </a:spcBef>
              <a:buClr>
                <a:srgbClr val="A0C65C"/>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600" b="1">
                <a:solidFill>
                  <a:schemeClr val="tx2"/>
                </a:solidFill>
              </a:rPr>
              <a:t>4. </a:t>
            </a:r>
            <a:r>
              <a:rPr lang="en-US" sz="2600">
                <a:solidFill>
                  <a:schemeClr val="tx2"/>
                </a:solidFill>
                <a:ea typeface="+mn-lt"/>
                <a:cs typeface="+mn-lt"/>
              </a:rPr>
              <a:t>Are subcontractors required to comply with the POP program if they are not MWSBE or Section 3?</a:t>
            </a:r>
          </a:p>
        </p:txBody>
      </p:sp>
      <p:sp>
        <p:nvSpPr>
          <p:cNvPr id="6" name="Title 3">
            <a:extLst>
              <a:ext uri="{FF2B5EF4-FFF2-40B4-BE49-F238E27FC236}">
                <a16:creationId xmlns:a16="http://schemas.microsoft.com/office/drawing/2014/main" id="{8F4078CB-0408-919A-4679-5E06C8CAAC2D}"/>
              </a:ext>
            </a:extLst>
          </p:cNvPr>
          <p:cNvSpPr>
            <a:spLocks noGrp="1"/>
          </p:cNvSpPr>
          <p:nvPr>
            <p:ph type="title"/>
          </p:nvPr>
        </p:nvSpPr>
        <p:spPr>
          <a:xfrm>
            <a:off x="599664" y="1728845"/>
            <a:ext cx="5115337" cy="628787"/>
          </a:xfrm>
        </p:spPr>
        <p:txBody>
          <a:bodyPr/>
          <a:lstStyle/>
          <a:p>
            <a:pPr algn="ctr"/>
            <a:r>
              <a:rPr lang="en-US" sz="6000"/>
              <a:t>FAQ</a:t>
            </a:r>
          </a:p>
        </p:txBody>
      </p:sp>
    </p:spTree>
    <p:extLst>
      <p:ext uri="{BB962C8B-B14F-4D97-AF65-F5344CB8AC3E}">
        <p14:creationId xmlns:p14="http://schemas.microsoft.com/office/powerpoint/2010/main" val="2439466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55E825D-EEBE-D346-A0BA-0150357B949E}"/>
              </a:ext>
            </a:extLst>
          </p:cNvPr>
          <p:cNvSpPr>
            <a:spLocks noGrp="1"/>
          </p:cNvSpPr>
          <p:nvPr>
            <p:ph type="body" sz="half" idx="1"/>
          </p:nvPr>
        </p:nvSpPr>
        <p:spPr>
          <a:xfrm>
            <a:off x="6308034" y="1201838"/>
            <a:ext cx="5284302" cy="4750905"/>
          </a:xfrm>
        </p:spPr>
        <p:txBody>
          <a:bodyPr vert="horz" lIns="91440" tIns="45720" rIns="91440" bIns="45720" rtlCol="0" anchor="t">
            <a:noAutofit/>
          </a:bodyPr>
          <a:lstStyle/>
          <a:p>
            <a:pPr marL="342265" indent="-342265"/>
            <a:r>
              <a:rPr lang="en-US" sz="2600"/>
              <a:t>No. The POP payments are deposited </a:t>
            </a:r>
            <a:r>
              <a:rPr lang="en-US" sz="2600">
                <a:ea typeface="+mn-lt"/>
                <a:cs typeface="+mn-lt"/>
              </a:rPr>
              <a:t>to the Contractor Responsibility Fund (CRF), which shall not be used for any other purpose except to assist in providing healthcare services to uninsured persons in the Houston area.</a:t>
            </a:r>
            <a:endParaRPr lang="en-US">
              <a:cs typeface="Arial" panose="020B0604020202020204"/>
            </a:endParaRPr>
          </a:p>
          <a:p>
            <a:pPr marL="0" indent="0">
              <a:buNone/>
            </a:pPr>
            <a:r>
              <a:rPr lang="en-US" sz="1800"/>
              <a:t>To learn more, please see the Office of Business Opportunity website at: </a:t>
            </a:r>
            <a:r>
              <a:rPr lang="en-US" sz="1600" b="1" u="sng"/>
              <a:t>https://www.houstontx.gov/obo/popforms.html</a:t>
            </a:r>
            <a:endParaRPr lang="en-US" sz="1600" b="1" u="sng">
              <a:cs typeface="Arial"/>
            </a:endParaRPr>
          </a:p>
          <a:p>
            <a:pPr marL="342265" indent="-342265"/>
            <a:endParaRPr lang="en-US" sz="2400">
              <a:cs typeface="Arial" panose="020B0604020202020204"/>
            </a:endParaRPr>
          </a:p>
        </p:txBody>
      </p:sp>
      <p:sp>
        <p:nvSpPr>
          <p:cNvPr id="9" name="Text Placeholder 1">
            <a:extLst>
              <a:ext uri="{FF2B5EF4-FFF2-40B4-BE49-F238E27FC236}">
                <a16:creationId xmlns:a16="http://schemas.microsoft.com/office/drawing/2014/main" id="{9F386CB5-0B1C-2347-957D-68F8A6D7E79C}"/>
              </a:ext>
            </a:extLst>
          </p:cNvPr>
          <p:cNvSpPr txBox="1">
            <a:spLocks/>
          </p:cNvSpPr>
          <p:nvPr/>
        </p:nvSpPr>
        <p:spPr>
          <a:xfrm>
            <a:off x="655016" y="2374557"/>
            <a:ext cx="5103158" cy="3352800"/>
          </a:xfrm>
          <a:prstGeom prst="rect">
            <a:avLst/>
          </a:prstGeom>
        </p:spPr>
        <p:txBody>
          <a:bodyPr lIns="91440" tIns="45720" rIns="91440" bIns="45720" anchor="t"/>
          <a:lstStyle>
            <a:lvl1pPr marL="0" indent="0" algn="l" defTabSz="914400" rtl="0" eaLnBrk="1" latinLnBrk="0" hangingPunct="1">
              <a:lnSpc>
                <a:spcPct val="90000"/>
              </a:lnSpc>
              <a:spcBef>
                <a:spcPts val="1000"/>
              </a:spcBef>
              <a:buClr>
                <a:srgbClr val="A0C65C"/>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600" b="1">
                <a:solidFill>
                  <a:schemeClr val="tx2"/>
                </a:solidFill>
              </a:rPr>
              <a:t>5. </a:t>
            </a:r>
            <a:r>
              <a:rPr lang="en-US" sz="2600">
                <a:solidFill>
                  <a:schemeClr val="tx2"/>
                </a:solidFill>
                <a:ea typeface="+mn-lt"/>
                <a:cs typeface="+mn-lt"/>
              </a:rPr>
              <a:t>Do any of the POP Workforce Invoice payments benefit my company?</a:t>
            </a:r>
          </a:p>
        </p:txBody>
      </p:sp>
      <p:sp>
        <p:nvSpPr>
          <p:cNvPr id="6" name="Title 3">
            <a:extLst>
              <a:ext uri="{FF2B5EF4-FFF2-40B4-BE49-F238E27FC236}">
                <a16:creationId xmlns:a16="http://schemas.microsoft.com/office/drawing/2014/main" id="{25578DD6-15DE-51BF-B3AC-10B9B816F007}"/>
              </a:ext>
            </a:extLst>
          </p:cNvPr>
          <p:cNvSpPr>
            <a:spLocks noGrp="1"/>
          </p:cNvSpPr>
          <p:nvPr>
            <p:ph type="title"/>
          </p:nvPr>
        </p:nvSpPr>
        <p:spPr>
          <a:xfrm>
            <a:off x="599664" y="1000463"/>
            <a:ext cx="5115337" cy="628787"/>
          </a:xfrm>
        </p:spPr>
        <p:txBody>
          <a:bodyPr/>
          <a:lstStyle/>
          <a:p>
            <a:pPr algn="ctr"/>
            <a:r>
              <a:rPr lang="en-US" sz="6000"/>
              <a:t>FAQ</a:t>
            </a:r>
          </a:p>
        </p:txBody>
      </p:sp>
    </p:spTree>
    <p:extLst>
      <p:ext uri="{BB962C8B-B14F-4D97-AF65-F5344CB8AC3E}">
        <p14:creationId xmlns:p14="http://schemas.microsoft.com/office/powerpoint/2010/main" val="4231602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A55313-E412-5CD4-8BFA-38BFE692F6D2}"/>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141FCE2-8E80-644C-BA91-3820E7F12609}"/>
              </a:ext>
            </a:extLst>
          </p:cNvPr>
          <p:cNvSpPr>
            <a:spLocks noGrp="1"/>
          </p:cNvSpPr>
          <p:nvPr>
            <p:ph type="body" sz="quarter" idx="10"/>
          </p:nvPr>
        </p:nvSpPr>
        <p:spPr>
          <a:xfrm>
            <a:off x="1888327" y="2620351"/>
            <a:ext cx="8643040" cy="2584247"/>
          </a:xfrm>
        </p:spPr>
        <p:txBody>
          <a:bodyPr/>
          <a:lstStyle/>
          <a:p>
            <a:r>
              <a:rPr lang="en-US"/>
              <a:t>ADDITIONAL RESOURCES</a:t>
            </a:r>
          </a:p>
        </p:txBody>
      </p:sp>
    </p:spTree>
    <p:extLst>
      <p:ext uri="{BB962C8B-B14F-4D97-AF65-F5344CB8AC3E}">
        <p14:creationId xmlns:p14="http://schemas.microsoft.com/office/powerpoint/2010/main" val="3177271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curtains"/>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Slide Background">
            <a:extLst>
              <a:ext uri="{FF2B5EF4-FFF2-40B4-BE49-F238E27FC236}">
                <a16:creationId xmlns:a16="http://schemas.microsoft.com/office/drawing/2014/main" id="{AF6CB648-9554-488A-B457-99CAAD1DA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E3ADCBE7-9330-1CDA-00EB-CDD12DB72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90"/>
            <a:ext cx="12192000"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66109F-303B-4145-9D6A-1BF19C731BDE}"/>
              </a:ext>
            </a:extLst>
          </p:cNvPr>
          <p:cNvSpPr>
            <a:spLocks noGrp="1"/>
          </p:cNvSpPr>
          <p:nvPr>
            <p:ph type="title"/>
          </p:nvPr>
        </p:nvSpPr>
        <p:spPr>
          <a:xfrm>
            <a:off x="761802" y="240241"/>
            <a:ext cx="10760054" cy="1228299"/>
          </a:xfrm>
        </p:spPr>
        <p:txBody>
          <a:bodyPr vert="horz" lIns="91440" tIns="45720" rIns="91440" bIns="45720" rtlCol="0" anchor="ctr">
            <a:normAutofit/>
          </a:bodyPr>
          <a:lstStyle/>
          <a:p>
            <a:pPr defTabSz="914400"/>
            <a:r>
              <a:rPr lang="en-US" sz="2800" b="0" kern="1200">
                <a:solidFill>
                  <a:schemeClr val="tx1"/>
                </a:solidFill>
                <a:latin typeface="+mj-lt"/>
                <a:ea typeface="+mj-ea"/>
                <a:cs typeface="+mj-cs"/>
              </a:rPr>
              <a:t>If you would like to request a copy of the POP Frequently Asked Questions, please send an email to your POP Liaison. </a:t>
            </a:r>
            <a:endParaRPr lang="en-US" sz="2800"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2EAC2205-E36E-4889-91ED-88F96F630BC6}"/>
              </a:ext>
            </a:extLst>
          </p:cNvPr>
          <p:cNvSpPr>
            <a:spLocks noGrp="1"/>
          </p:cNvSpPr>
          <p:nvPr>
            <p:ph type="body" sz="half" idx="1"/>
          </p:nvPr>
        </p:nvSpPr>
        <p:spPr>
          <a:xfrm>
            <a:off x="289732" y="2061062"/>
            <a:ext cx="4864875" cy="3850724"/>
          </a:xfrm>
        </p:spPr>
        <p:txBody>
          <a:bodyPr vert="horz" lIns="91440" tIns="45720" rIns="91440" bIns="45720" rtlCol="0" anchor="ctr">
            <a:normAutofit/>
          </a:bodyPr>
          <a:lstStyle/>
          <a:p>
            <a:pPr marL="0" indent="-228600" defTabSz="914400"/>
            <a:r>
              <a:rPr lang="en-US" sz="1700">
                <a:solidFill>
                  <a:schemeClr val="tx1"/>
                </a:solidFill>
              </a:rPr>
              <a:t>POP FAQ's</a:t>
            </a:r>
          </a:p>
          <a:p>
            <a:pPr marL="342265" indent="-228600" defTabSz="914400"/>
            <a:r>
              <a:rPr lang="en-US" sz="1700">
                <a:solidFill>
                  <a:schemeClr val="tx1"/>
                </a:solidFill>
              </a:rPr>
              <a:t>Where should POP Forms 1-3 be submitted?</a:t>
            </a:r>
          </a:p>
          <a:p>
            <a:pPr marL="0" indent="-228600" defTabSz="914400"/>
            <a:endParaRPr lang="en-US" sz="1700">
              <a:solidFill>
                <a:schemeClr val="tx1"/>
              </a:solidFill>
            </a:endParaRPr>
          </a:p>
          <a:p>
            <a:pPr marL="342265" indent="-228600" defTabSz="914400"/>
            <a:r>
              <a:rPr lang="en-US" sz="1700">
                <a:solidFill>
                  <a:schemeClr val="tx1"/>
                </a:solidFill>
              </a:rPr>
              <a:t>How to submit POP 8  Form (Exemption Waiver)?</a:t>
            </a:r>
          </a:p>
          <a:p>
            <a:pPr marL="0" indent="-228600" defTabSz="914400"/>
            <a:endParaRPr lang="en-US" sz="1700">
              <a:solidFill>
                <a:schemeClr val="tx1"/>
              </a:solidFill>
            </a:endParaRPr>
          </a:p>
          <a:p>
            <a:pPr marL="342265" indent="-228600" defTabSz="914400"/>
            <a:r>
              <a:rPr lang="en-US" sz="1700">
                <a:solidFill>
                  <a:schemeClr val="tx1"/>
                </a:solidFill>
              </a:rPr>
              <a:t>How Do I submit PLAY submissions?</a:t>
            </a:r>
          </a:p>
          <a:p>
            <a:pPr marL="0" indent="-228600" defTabSz="914400"/>
            <a:endParaRPr lang="en-US" sz="1700">
              <a:solidFill>
                <a:schemeClr val="tx1"/>
              </a:solidFill>
            </a:endParaRPr>
          </a:p>
          <a:p>
            <a:pPr marL="342265" indent="-228600" defTabSz="914400"/>
            <a:r>
              <a:rPr lang="en-US" sz="1700">
                <a:solidFill>
                  <a:schemeClr val="tx1"/>
                </a:solidFill>
              </a:rPr>
              <a:t>How do I submit PAY Workforce Audit?</a:t>
            </a:r>
          </a:p>
          <a:p>
            <a:pPr marL="0" indent="-228600" defTabSz="914400"/>
            <a:endParaRPr lang="en-US" sz="1700">
              <a:solidFill>
                <a:schemeClr val="tx1"/>
              </a:solidFill>
            </a:endParaRPr>
          </a:p>
          <a:p>
            <a:pPr marL="342265" indent="-228600" defTabSz="914400"/>
            <a:r>
              <a:rPr lang="en-US" sz="1700">
                <a:solidFill>
                  <a:schemeClr val="tx1"/>
                </a:solidFill>
              </a:rPr>
              <a:t>How can I pay my POP Invoice?</a:t>
            </a:r>
          </a:p>
          <a:p>
            <a:pPr marL="0" indent="-228600" defTabSz="914400"/>
            <a:endParaRPr lang="en-US" sz="1700">
              <a:solidFill>
                <a:schemeClr val="tx1"/>
              </a:solidFill>
            </a:endParaRPr>
          </a:p>
        </p:txBody>
      </p:sp>
      <p:pic>
        <p:nvPicPr>
          <p:cNvPr id="6" name="Picture 5">
            <a:extLst>
              <a:ext uri="{FF2B5EF4-FFF2-40B4-BE49-F238E27FC236}">
                <a16:creationId xmlns:a16="http://schemas.microsoft.com/office/drawing/2014/main" id="{17C9F8A4-8E66-E9EC-4EE8-370E7AF09110}"/>
              </a:ext>
            </a:extLst>
          </p:cNvPr>
          <p:cNvPicPr>
            <a:picLocks noChangeAspect="1"/>
          </p:cNvPicPr>
          <p:nvPr/>
        </p:nvPicPr>
        <p:blipFill rotWithShape="1">
          <a:blip r:embed="rId3"/>
          <a:srcRect l="743" r="646"/>
          <a:stretch/>
        </p:blipFill>
        <p:spPr>
          <a:xfrm>
            <a:off x="5329085" y="1380298"/>
            <a:ext cx="6692502" cy="5124012"/>
          </a:xfrm>
          <a:prstGeom prst="rect">
            <a:avLst/>
          </a:prstGeom>
        </p:spPr>
      </p:pic>
    </p:spTree>
    <p:extLst>
      <p:ext uri="{BB962C8B-B14F-4D97-AF65-F5344CB8AC3E}">
        <p14:creationId xmlns:p14="http://schemas.microsoft.com/office/powerpoint/2010/main" val="14376158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2921517-0CFA-9B44-AC5A-C443393917AC}"/>
              </a:ext>
            </a:extLst>
          </p:cNvPr>
          <p:cNvSpPr>
            <a:spLocks noGrp="1"/>
          </p:cNvSpPr>
          <p:nvPr>
            <p:ph type="title" idx="4294967295"/>
          </p:nvPr>
        </p:nvSpPr>
        <p:spPr>
          <a:xfrm>
            <a:off x="3142267" y="1507743"/>
            <a:ext cx="8634413" cy="588962"/>
          </a:xfrm>
          <a:prstGeom prst="rect">
            <a:avLst/>
          </a:prstGeom>
        </p:spPr>
        <p:txBody>
          <a:bodyPr/>
          <a:lstStyle/>
          <a:p>
            <a:r>
              <a:rPr lang="en-US">
                <a:solidFill>
                  <a:schemeClr val="tx2"/>
                </a:solidFill>
              </a:rPr>
              <a:t>Comments &amp; Questions</a:t>
            </a:r>
          </a:p>
        </p:txBody>
      </p:sp>
      <p:grpSp>
        <p:nvGrpSpPr>
          <p:cNvPr id="4" name="Group 3">
            <a:extLst>
              <a:ext uri="{FF2B5EF4-FFF2-40B4-BE49-F238E27FC236}">
                <a16:creationId xmlns:a16="http://schemas.microsoft.com/office/drawing/2014/main" id="{508B4B84-8ED5-374E-93BE-D31C0BD78B92}"/>
              </a:ext>
            </a:extLst>
          </p:cNvPr>
          <p:cNvGrpSpPr/>
          <p:nvPr/>
        </p:nvGrpSpPr>
        <p:grpSpPr>
          <a:xfrm>
            <a:off x="3142267" y="2690648"/>
            <a:ext cx="6454929" cy="2237710"/>
            <a:chOff x="1752600" y="1657350"/>
            <a:chExt cx="5715001" cy="1981200"/>
          </a:xfrm>
        </p:grpSpPr>
        <p:pic>
          <p:nvPicPr>
            <p:cNvPr id="6" name="Picture 5">
              <a:extLst>
                <a:ext uri="{FF2B5EF4-FFF2-40B4-BE49-F238E27FC236}">
                  <a16:creationId xmlns:a16="http://schemas.microsoft.com/office/drawing/2014/main" id="{50166C14-E502-4246-9F0F-7129DC74AB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52600" y="1657350"/>
              <a:ext cx="1981200" cy="1981200"/>
            </a:xfrm>
            <a:prstGeom prst="rect">
              <a:avLst/>
            </a:prstGeom>
          </p:spPr>
        </p:pic>
        <p:pic>
          <p:nvPicPr>
            <p:cNvPr id="8" name="Picture 7">
              <a:extLst>
                <a:ext uri="{FF2B5EF4-FFF2-40B4-BE49-F238E27FC236}">
                  <a16:creationId xmlns:a16="http://schemas.microsoft.com/office/drawing/2014/main" id="{4B44F707-4A55-144A-B372-F8A706833D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19601" y="1711569"/>
              <a:ext cx="3048000" cy="1857375"/>
            </a:xfrm>
            <a:prstGeom prst="rect">
              <a:avLst/>
            </a:prstGeom>
          </p:spPr>
        </p:pic>
      </p:grpSp>
    </p:spTree>
    <p:extLst>
      <p:ext uri="{BB962C8B-B14F-4D97-AF65-F5344CB8AC3E}">
        <p14:creationId xmlns:p14="http://schemas.microsoft.com/office/powerpoint/2010/main" val="3894870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levatorMusic">
            <a:hlinkClick r:id="" action="ppaction://media"/>
            <a:extLst>
              <a:ext uri="{FF2B5EF4-FFF2-40B4-BE49-F238E27FC236}">
                <a16:creationId xmlns:a16="http://schemas.microsoft.com/office/drawing/2014/main" id="{90D4075F-2D32-0BD0-885F-55B0D85260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flipV="1">
            <a:off x="441434" y="6030858"/>
            <a:ext cx="419976" cy="419976"/>
          </a:xfrm>
          <a:prstGeom prst="rect">
            <a:avLst/>
          </a:prstGeom>
        </p:spPr>
      </p:pic>
    </p:spTree>
    <p:extLst>
      <p:ext uri="{BB962C8B-B14F-4D97-AF65-F5344CB8AC3E}">
        <p14:creationId xmlns:p14="http://schemas.microsoft.com/office/powerpoint/2010/main" val="1252055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7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771355" y="1424966"/>
            <a:ext cx="8633791" cy="590264"/>
          </a:xfrm>
        </p:spPr>
        <p:txBody>
          <a:bodyPr>
            <a:noAutofit/>
          </a:bodyPr>
          <a:lstStyle/>
          <a:p>
            <a:r>
              <a:rPr lang="en-US" sz="3600">
                <a:solidFill>
                  <a:schemeClr val="bg1"/>
                </a:solidFill>
              </a:rPr>
              <a:t>POP – Program Does Not Apply</a:t>
            </a: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571858" y="2319408"/>
            <a:ext cx="11058525" cy="4055169"/>
          </a:xfrm>
        </p:spPr>
        <p:txBody>
          <a:bodyPr vert="horz" lIns="91440" tIns="45720" rIns="91440" bIns="45720" rtlCol="0" anchor="t">
            <a:normAutofit fontScale="77500" lnSpcReduction="20000"/>
          </a:bodyPr>
          <a:lstStyle/>
          <a:p>
            <a:pPr marL="227965" indent="-227965"/>
            <a:r>
              <a:rPr lang="en-US" sz="2800" dirty="0"/>
              <a:t>Supply / Procurement contracts (</a:t>
            </a:r>
            <a:r>
              <a:rPr lang="en-US" sz="2800" b="1" dirty="0"/>
              <a:t>51% or more rule</a:t>
            </a:r>
            <a:r>
              <a:rPr lang="en-US" sz="2800" dirty="0"/>
              <a:t>)</a:t>
            </a:r>
            <a:br>
              <a:rPr lang="en-US" sz="2800" dirty="0"/>
            </a:br>
            <a:endParaRPr lang="en-US" sz="2800" dirty="0">
              <a:cs typeface="Arial" panose="020B0604020202020204"/>
            </a:endParaRPr>
          </a:p>
          <a:p>
            <a:pPr marL="227965" indent="-227965"/>
            <a:r>
              <a:rPr lang="en-US" sz="2800" dirty="0"/>
              <a:t>Intergovernmental contracts/Interlocal agreements, bulk purchasing</a:t>
            </a:r>
            <a:br>
              <a:rPr lang="en-US" sz="2800" dirty="0"/>
            </a:br>
            <a:endParaRPr lang="en-US" sz="2800" dirty="0">
              <a:cs typeface="Arial" panose="020B0604020202020204"/>
            </a:endParaRPr>
          </a:p>
          <a:p>
            <a:pPr marL="227965" indent="-227965"/>
            <a:r>
              <a:rPr lang="en-US" sz="2800" dirty="0">
                <a:ea typeface="+mn-lt"/>
                <a:cs typeface="+mn-lt"/>
              </a:rPr>
              <a:t>Any contract for which the City of Houston has not expended funds, regardless of funding</a:t>
            </a:r>
            <a:r>
              <a:rPr lang="en-US" sz="2800" dirty="0"/>
              <a:t>.</a:t>
            </a:r>
            <a:endParaRPr lang="en-US" sz="2800" dirty="0">
              <a:cs typeface="Arial"/>
            </a:endParaRPr>
          </a:p>
          <a:p>
            <a:pPr marL="227965" indent="-227965"/>
            <a:endParaRPr lang="en-US" sz="2800" dirty="0">
              <a:cs typeface="Arial"/>
            </a:endParaRPr>
          </a:p>
          <a:p>
            <a:pPr marL="227965" indent="-227965"/>
            <a:r>
              <a:rPr lang="en-US" sz="2800" dirty="0"/>
              <a:t>A POP 4 form approved by OBO for Exemption</a:t>
            </a:r>
          </a:p>
          <a:p>
            <a:pPr marL="0" indent="0">
              <a:buNone/>
            </a:pPr>
            <a:r>
              <a:rPr lang="en-US" sz="2800" dirty="0"/>
              <a:t>(Must be approved </a:t>
            </a:r>
            <a:r>
              <a:rPr lang="en-US" sz="2800" b="1" dirty="0"/>
              <a:t>prior</a:t>
            </a:r>
            <a:r>
              <a:rPr lang="en-US" sz="2800" dirty="0"/>
              <a:t> to a project going to council)</a:t>
            </a:r>
            <a:endParaRPr lang="en-US" sz="2800" dirty="0">
              <a:cs typeface="Arial"/>
            </a:endParaRPr>
          </a:p>
          <a:p>
            <a:pPr marL="227965" indent="-227965"/>
            <a:endParaRPr lang="en-US" sz="2800" dirty="0">
              <a:ea typeface="+mn-lt"/>
              <a:cs typeface="+mn-lt"/>
            </a:endParaRPr>
          </a:p>
          <a:p>
            <a:pPr marL="227965" indent="-227965" algn="just"/>
            <a:r>
              <a:rPr lang="en-US" sz="2800" dirty="0">
                <a:ea typeface="+mn-lt"/>
                <a:cs typeface="+mn-lt"/>
              </a:rPr>
              <a:t>Contractors that utilize self-employed, owner/operator individuals to complete services (e.g., Truck Drivers, Day Laborers, 1099 independent contractors, etc.) are POP exempt. </a:t>
            </a:r>
            <a:endParaRPr lang="en-US" sz="2800" dirty="0">
              <a:cs typeface="Arial"/>
            </a:endParaRPr>
          </a:p>
        </p:txBody>
      </p:sp>
    </p:spTree>
    <p:extLst>
      <p:ext uri="{BB962C8B-B14F-4D97-AF65-F5344CB8AC3E}">
        <p14:creationId xmlns:p14="http://schemas.microsoft.com/office/powerpoint/2010/main" val="488700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788403" y="1506335"/>
            <a:ext cx="10615194" cy="797170"/>
          </a:xfrm>
        </p:spPr>
        <p:txBody>
          <a:bodyPr vert="horz" lIns="91440" tIns="45720" rIns="91440" bIns="45720" rtlCol="0" anchor="t">
            <a:normAutofit/>
          </a:bodyPr>
          <a:lstStyle/>
          <a:p>
            <a:pPr defTabSz="914400"/>
            <a:r>
              <a:rPr lang="en-US" sz="3200" kern="1200">
                <a:solidFill>
                  <a:srgbClr val="002060"/>
                </a:solidFill>
                <a:latin typeface="+mj-lt"/>
                <a:ea typeface="+mj-ea"/>
                <a:cs typeface="+mj-cs"/>
              </a:rPr>
              <a:t>Pay or Play (POP) “Covered” Employees</a:t>
            </a:r>
          </a:p>
        </p:txBody>
      </p:sp>
      <p:cxnSp>
        <p:nvCxnSpPr>
          <p:cNvPr id="1031" name="Straight Connector 1030">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596502" y="2551177"/>
            <a:ext cx="7461647" cy="3706748"/>
          </a:xfrm>
        </p:spPr>
        <p:txBody>
          <a:bodyPr vert="horz" lIns="91440" tIns="45720" rIns="91440" bIns="45720" rtlCol="0">
            <a:normAutofit/>
          </a:bodyPr>
          <a:lstStyle/>
          <a:p>
            <a:pPr indent="-228600" defTabSz="914400"/>
            <a:r>
              <a:rPr lang="en-US" sz="1800" dirty="0">
                <a:solidFill>
                  <a:srgbClr val="002060"/>
                </a:solidFill>
              </a:rPr>
              <a:t>All Employees of a </a:t>
            </a:r>
            <a:r>
              <a:rPr lang="en-US" sz="1800" b="1" dirty="0">
                <a:solidFill>
                  <a:srgbClr val="002060"/>
                </a:solidFill>
              </a:rPr>
              <a:t>“covered” </a:t>
            </a:r>
            <a:r>
              <a:rPr lang="en-US" sz="1800" dirty="0">
                <a:solidFill>
                  <a:srgbClr val="002060"/>
                </a:solidFill>
              </a:rPr>
              <a:t>contractor or subcontractor working onsite or in the office; including contract labor.</a:t>
            </a:r>
            <a:br>
              <a:rPr lang="en-US" sz="1800" dirty="0">
                <a:solidFill>
                  <a:srgbClr val="002060"/>
                </a:solidFill>
              </a:rPr>
            </a:br>
            <a:endParaRPr lang="en-US" sz="1800" dirty="0">
              <a:solidFill>
                <a:srgbClr val="002060"/>
              </a:solidFill>
            </a:endParaRPr>
          </a:p>
          <a:p>
            <a:pPr indent="-228600" defTabSz="914400"/>
            <a:r>
              <a:rPr lang="en-US" sz="1800" dirty="0">
                <a:solidFill>
                  <a:srgbClr val="002060"/>
                </a:solidFill>
              </a:rPr>
              <a:t>Employees that are over </a:t>
            </a:r>
            <a:r>
              <a:rPr lang="en-US" sz="1800" b="1" dirty="0">
                <a:solidFill>
                  <a:srgbClr val="002060"/>
                </a:solidFill>
              </a:rPr>
              <a:t>18 years </a:t>
            </a:r>
            <a:r>
              <a:rPr lang="en-US" sz="1800" dirty="0">
                <a:solidFill>
                  <a:srgbClr val="002060"/>
                </a:solidFill>
              </a:rPr>
              <a:t>old; and</a:t>
            </a:r>
            <a:br>
              <a:rPr lang="en-US" sz="1800" dirty="0">
                <a:solidFill>
                  <a:srgbClr val="002060"/>
                </a:solidFill>
              </a:rPr>
            </a:br>
            <a:endParaRPr lang="en-US" sz="1800" dirty="0">
              <a:solidFill>
                <a:srgbClr val="002060"/>
              </a:solidFill>
            </a:endParaRPr>
          </a:p>
          <a:p>
            <a:pPr indent="-228600" defTabSz="914400"/>
            <a:r>
              <a:rPr lang="en-US" sz="1800" dirty="0">
                <a:solidFill>
                  <a:srgbClr val="002060"/>
                </a:solidFill>
              </a:rPr>
              <a:t>All Employees that </a:t>
            </a:r>
            <a:r>
              <a:rPr lang="en-US" sz="1800" b="1" dirty="0">
                <a:solidFill>
                  <a:srgbClr val="002060"/>
                </a:solidFill>
              </a:rPr>
              <a:t>work at least 30 hours per week</a:t>
            </a:r>
            <a:r>
              <a:rPr lang="en-US" sz="1800" dirty="0">
                <a:solidFill>
                  <a:srgbClr val="002060"/>
                </a:solidFill>
              </a:rPr>
              <a:t> with </a:t>
            </a:r>
            <a:r>
              <a:rPr lang="en-US" sz="1800" b="1" i="1" u="sng" dirty="0">
                <a:solidFill>
                  <a:srgbClr val="002060"/>
                </a:solidFill>
              </a:rPr>
              <a:t>any amount </a:t>
            </a:r>
            <a:r>
              <a:rPr lang="en-US" sz="1800" dirty="0">
                <a:solidFill>
                  <a:srgbClr val="002060"/>
                </a:solidFill>
              </a:rPr>
              <a:t>of time on the “</a:t>
            </a:r>
            <a:r>
              <a:rPr lang="en-US" sz="1800" b="1" dirty="0">
                <a:solidFill>
                  <a:srgbClr val="002060"/>
                </a:solidFill>
              </a:rPr>
              <a:t>covered”</a:t>
            </a:r>
            <a:r>
              <a:rPr lang="en-US" sz="1800" dirty="0">
                <a:solidFill>
                  <a:srgbClr val="002060"/>
                </a:solidFill>
              </a:rPr>
              <a:t> contract.</a:t>
            </a:r>
            <a:br>
              <a:rPr lang="en-US" sz="1800" dirty="0">
                <a:solidFill>
                  <a:srgbClr val="002060"/>
                </a:solidFill>
              </a:rPr>
            </a:br>
            <a:endParaRPr lang="en-US" sz="1800" dirty="0">
              <a:solidFill>
                <a:srgbClr val="002060"/>
              </a:solidFill>
            </a:endParaRPr>
          </a:p>
          <a:p>
            <a:pPr marL="0" indent="0" defTabSz="914400">
              <a:buNone/>
            </a:pPr>
            <a:r>
              <a:rPr lang="en-US" sz="1800" dirty="0"/>
              <a:t>All active employees (including exempt staff)  working on the City project must be listed in the </a:t>
            </a:r>
            <a:r>
              <a:rPr lang="en-US" sz="1800" b="1" dirty="0"/>
              <a:t>Workforce Employee List</a:t>
            </a:r>
            <a:r>
              <a:rPr lang="en-US" sz="1800" dirty="0"/>
              <a:t>, in </a:t>
            </a:r>
            <a:r>
              <a:rPr lang="en-US" sz="1800" b="1" dirty="0"/>
              <a:t>B2Gnow.</a:t>
            </a:r>
            <a:endParaRPr lang="en-US" sz="1800" dirty="0"/>
          </a:p>
          <a:p>
            <a:pPr indent="-228600" defTabSz="914400"/>
            <a:endParaRPr lang="en-US" sz="1800" dirty="0">
              <a:solidFill>
                <a:srgbClr val="002060"/>
              </a:solidFill>
            </a:endParaRPr>
          </a:p>
        </p:txBody>
      </p:sp>
      <p:pic>
        <p:nvPicPr>
          <p:cNvPr id="1026" name="Picture 2" descr="Field and Office Communication: 9 ...">
            <a:extLst>
              <a:ext uri="{FF2B5EF4-FFF2-40B4-BE49-F238E27FC236}">
                <a16:creationId xmlns:a16="http://schemas.microsoft.com/office/drawing/2014/main" id="{F844D0F0-9BF2-8A74-5CF4-6FF161F479A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058150" y="2437944"/>
            <a:ext cx="3735804" cy="20920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531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403654" y="1326292"/>
            <a:ext cx="11664984" cy="792405"/>
          </a:xfrm>
        </p:spPr>
        <p:txBody>
          <a:bodyPr vert="horz" lIns="91440" tIns="45720" rIns="91440" bIns="45720" rtlCol="0" anchor="b">
            <a:noAutofit/>
          </a:bodyPr>
          <a:lstStyle/>
          <a:p>
            <a:pPr defTabSz="914400"/>
            <a:r>
              <a:rPr lang="en-US" sz="2600">
                <a:solidFill>
                  <a:srgbClr val="002060"/>
                </a:solidFill>
                <a:latin typeface="+mj-lt"/>
                <a:cs typeface="+mj-cs"/>
              </a:rPr>
              <a:t> </a:t>
            </a:r>
            <a:r>
              <a:rPr lang="en-US" sz="2600" kern="1200">
                <a:solidFill>
                  <a:srgbClr val="002060"/>
                </a:solidFill>
                <a:latin typeface="+mj-lt"/>
                <a:ea typeface="+mj-ea"/>
                <a:cs typeface="+mj-cs"/>
              </a:rPr>
              <a:t>Pre-Construction Meeting  - </a:t>
            </a:r>
            <a:r>
              <a:rPr lang="en-US" sz="2600">
                <a:solidFill>
                  <a:srgbClr val="002060"/>
                </a:solidFill>
                <a:latin typeface="+mj-lt"/>
                <a:cs typeface="+mj-cs"/>
              </a:rPr>
              <a:t> Pay or Play (POP) Documentation Required</a:t>
            </a:r>
            <a:r>
              <a:rPr lang="en-US" sz="2600"/>
              <a:t> </a:t>
            </a:r>
            <a:endParaRPr lang="en-US" sz="2600" kern="1200">
              <a:solidFill>
                <a:srgbClr val="002060"/>
              </a:solidFill>
              <a:latin typeface="+mj-lt"/>
              <a:ea typeface="+mj-ea"/>
              <a:cs typeface="+mj-cs"/>
            </a:endParaRP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518983" y="2406993"/>
            <a:ext cx="7018638" cy="3150973"/>
          </a:xfrm>
        </p:spPr>
        <p:txBody>
          <a:bodyPr vert="horz" lIns="91440" tIns="45720" rIns="91440" bIns="45720" rtlCol="0" anchor="t">
            <a:noAutofit/>
          </a:bodyPr>
          <a:lstStyle/>
          <a:p>
            <a:pPr marL="227965" indent="-228600" defTabSz="914400">
              <a:buClr>
                <a:schemeClr val="bg1"/>
              </a:buClr>
            </a:pPr>
            <a:r>
              <a:rPr lang="en-US" sz="1400" b="1" dirty="0">
                <a:solidFill>
                  <a:srgbClr val="002060"/>
                </a:solidFill>
              </a:rPr>
              <a:t>POP 1 Form </a:t>
            </a:r>
            <a:r>
              <a:rPr lang="en-US" sz="1400" dirty="0">
                <a:solidFill>
                  <a:srgbClr val="002060"/>
                </a:solidFill>
              </a:rPr>
              <a:t>–  POP Acknowledgement Form (Both Prime and Sub)</a:t>
            </a:r>
            <a:endParaRPr lang="en-US" sz="1400" dirty="0"/>
          </a:p>
          <a:p>
            <a:pPr marL="227965" indent="-228600" defTabSz="914400">
              <a:buClr>
                <a:schemeClr val="bg1"/>
              </a:buClr>
            </a:pPr>
            <a:r>
              <a:rPr lang="en-US" sz="1400" b="1" dirty="0">
                <a:solidFill>
                  <a:srgbClr val="002060"/>
                </a:solidFill>
              </a:rPr>
              <a:t>POP 2 Form </a:t>
            </a:r>
            <a:r>
              <a:rPr lang="en-US" sz="1400" dirty="0">
                <a:solidFill>
                  <a:srgbClr val="002060"/>
                </a:solidFill>
              </a:rPr>
              <a:t>–  Certification of Compliance (Both Prime and Sub)</a:t>
            </a:r>
          </a:p>
          <a:p>
            <a:pPr marL="227965" indent="-228600" defTabSz="914400">
              <a:buClr>
                <a:schemeClr val="bg1"/>
              </a:buClr>
            </a:pPr>
            <a:r>
              <a:rPr lang="en-US" sz="1400" b="1" dirty="0">
                <a:solidFill>
                  <a:srgbClr val="002060"/>
                </a:solidFill>
              </a:rPr>
              <a:t>POP 3 Form </a:t>
            </a:r>
            <a:r>
              <a:rPr lang="en-US" sz="1400" dirty="0">
                <a:solidFill>
                  <a:srgbClr val="002060"/>
                </a:solidFill>
              </a:rPr>
              <a:t>–  List of Subcontractors (Prime and Subs with Tier 2 Subcontractors)</a:t>
            </a:r>
          </a:p>
          <a:p>
            <a:pPr marL="227965" indent="-228600" defTabSz="914400">
              <a:buClr>
                <a:schemeClr val="bg1"/>
              </a:buClr>
            </a:pPr>
            <a:r>
              <a:rPr lang="en-US" sz="1400" b="1" dirty="0">
                <a:solidFill>
                  <a:srgbClr val="002060"/>
                </a:solidFill>
              </a:rPr>
              <a:t>B2G Access Form </a:t>
            </a:r>
            <a:r>
              <a:rPr lang="en-US" sz="1400" dirty="0">
                <a:solidFill>
                  <a:srgbClr val="002060"/>
                </a:solidFill>
              </a:rPr>
              <a:t>– Access form for B2Gnow (all POP applicable vendors)</a:t>
            </a:r>
            <a:endParaRPr lang="en-US" sz="1400" dirty="0">
              <a:solidFill>
                <a:srgbClr val="002060"/>
              </a:solidFill>
              <a:cs typeface="Arial"/>
            </a:endParaRPr>
          </a:p>
          <a:p>
            <a:r>
              <a:rPr lang="en-US" sz="1400" b="1" dirty="0"/>
              <a:t>Conflict of Interest Disclosure</a:t>
            </a:r>
            <a:r>
              <a:rPr lang="en-US" sz="1400" dirty="0"/>
              <a:t> – For all businesses and subcontractors as applicable. </a:t>
            </a:r>
          </a:p>
          <a:p>
            <a:r>
              <a:rPr lang="en-US" sz="1400" b="1" dirty="0"/>
              <a:t>Start of Work Notice-</a:t>
            </a:r>
            <a:r>
              <a:rPr lang="en-US" sz="1400" dirty="0"/>
              <a:t>Required by subrecipient and subcontractors as applicable. </a:t>
            </a:r>
          </a:p>
          <a:p>
            <a:r>
              <a:rPr lang="en-US" sz="1400" b="1" dirty="0"/>
              <a:t>POP-8 Waiver Request</a:t>
            </a:r>
            <a:r>
              <a:rPr lang="en-US" sz="1400" dirty="0"/>
              <a:t> – If requesting an exemption for an eligible employee </a:t>
            </a:r>
            <a:endParaRPr lang="en-US" sz="1400" dirty="0">
              <a:solidFill>
                <a:srgbClr val="002060"/>
              </a:solidFill>
              <a:cs typeface="Arial"/>
            </a:endParaRPr>
          </a:p>
          <a:p>
            <a:pPr marL="0" indent="0" defTabSz="914400">
              <a:buClr>
                <a:schemeClr val="bg1"/>
              </a:buClr>
              <a:buNone/>
            </a:pPr>
            <a:r>
              <a:rPr lang="en-US" sz="1400" dirty="0">
                <a:solidFill>
                  <a:srgbClr val="002060"/>
                </a:solidFill>
              </a:rPr>
              <a:t>ALL contractors will be given access to LCP Tracker after the Pre-Construction meeting and are required to upload their POP 1-3 forms into the POP Documents folder in LCP Tracker. </a:t>
            </a:r>
            <a:endParaRPr lang="en-US" sz="1400" dirty="0">
              <a:solidFill>
                <a:srgbClr val="002060"/>
              </a:solidFill>
              <a:cs typeface="Arial"/>
            </a:endParaRPr>
          </a:p>
          <a:p>
            <a:pPr marL="0" indent="0" defTabSz="914400">
              <a:buClr>
                <a:schemeClr val="bg1"/>
              </a:buClr>
              <a:buNone/>
            </a:pPr>
            <a:r>
              <a:rPr lang="en-US" sz="1400" b="1" dirty="0">
                <a:solidFill>
                  <a:srgbClr val="002060"/>
                </a:solidFill>
              </a:rPr>
              <a:t>Contractors are required to begin complying with POP within 30 days of your Start  of Work Notice Date. </a:t>
            </a:r>
            <a:endParaRPr lang="en-US" sz="1400" b="1" dirty="0">
              <a:solidFill>
                <a:srgbClr val="002060"/>
              </a:solidFill>
              <a:cs typeface="Arial"/>
            </a:endParaRPr>
          </a:p>
        </p:txBody>
      </p:sp>
      <p:pic>
        <p:nvPicPr>
          <p:cNvPr id="3080" name="Picture 8" descr="Documents Required">
            <a:extLst>
              <a:ext uri="{FF2B5EF4-FFF2-40B4-BE49-F238E27FC236}">
                <a16:creationId xmlns:a16="http://schemas.microsoft.com/office/drawing/2014/main" id="{CC9CF575-6166-0A9B-9FFD-8EEC0E47FDB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176739" y="2466460"/>
            <a:ext cx="3496278" cy="2007997"/>
          </a:xfrm>
          <a:prstGeom prst="rect">
            <a:avLst/>
          </a:prstGeom>
          <a:noFill/>
          <a:extLst>
            <a:ext uri="{909E8E84-426E-40DD-AFC4-6F175D3DCCD1}">
              <a14:hiddenFill xmlns:a14="http://schemas.microsoft.com/office/drawing/2010/main">
                <a:solidFill>
                  <a:srgbClr val="FFFFFF"/>
                </a:solidFill>
              </a14:hiddenFill>
            </a:ext>
          </a:extLst>
        </p:spPr>
      </p:pic>
      <p:grpSp>
        <p:nvGrpSpPr>
          <p:cNvPr id="3089" name="Group 3088">
            <a:extLst>
              <a:ext uri="{FF2B5EF4-FFF2-40B4-BE49-F238E27FC236}">
                <a16:creationId xmlns:a16="http://schemas.microsoft.com/office/drawing/2014/main" id="{C54A2A4D-19EF-3552-F383-6AD9587C8A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3090" name="Rectangle 3089">
              <a:extLst>
                <a:ext uri="{FF2B5EF4-FFF2-40B4-BE49-F238E27FC236}">
                  <a16:creationId xmlns:a16="http://schemas.microsoft.com/office/drawing/2014/main" id="{A9208F0F-2734-3945-8FD0-EEB19CF41A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1" name="Rectangle 3090">
              <a:extLst>
                <a:ext uri="{FF2B5EF4-FFF2-40B4-BE49-F238E27FC236}">
                  <a16:creationId xmlns:a16="http://schemas.microsoft.com/office/drawing/2014/main" id="{62CFF5D9-43B9-9D58-6F3F-25041716D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971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Office Theme">
  <a:themeElements>
    <a:clrScheme name="Custom 2">
      <a:dk1>
        <a:srgbClr val="003160"/>
      </a:dk1>
      <a:lt1>
        <a:srgbClr val="E47E28"/>
      </a:lt1>
      <a:dk2>
        <a:srgbClr val="26A6CB"/>
      </a:dk2>
      <a:lt2>
        <a:srgbClr val="FFFFFF"/>
      </a:lt2>
      <a:accent1>
        <a:srgbClr val="26A6CB"/>
      </a:accent1>
      <a:accent2>
        <a:srgbClr val="003261"/>
      </a:accent2>
      <a:accent3>
        <a:srgbClr val="E47E28"/>
      </a:accent3>
      <a:accent4>
        <a:srgbClr val="FCF9FF"/>
      </a:accent4>
      <a:accent5>
        <a:srgbClr val="26A6CB"/>
      </a:accent5>
      <a:accent6>
        <a:srgbClr val="E47D2A"/>
      </a:accent6>
      <a:hlink>
        <a:srgbClr val="012E5F"/>
      </a:hlink>
      <a:folHlink>
        <a:srgbClr val="26A6C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3D0B40F438B84DA9FE14CED4E636E8" ma:contentTypeVersion="17" ma:contentTypeDescription="Create a new document." ma:contentTypeScope="" ma:versionID="a93ac328d2add096b6f4240e9997ed1d">
  <xsd:schema xmlns:xsd="http://www.w3.org/2001/XMLSchema" xmlns:xs="http://www.w3.org/2001/XMLSchema" xmlns:p="http://schemas.microsoft.com/office/2006/metadata/properties" xmlns:ns2="5bd9d4f8-2a8e-4ab0-a3d5-e3e0e0ee5f46" xmlns:ns3="436a88e5-7107-435c-b097-e44e3d535eeb" xmlns:ns4="86311b0f-eb99-43ab-8a35-6ad278ce8d5b" targetNamespace="http://schemas.microsoft.com/office/2006/metadata/properties" ma:root="true" ma:fieldsID="105f17686a4455562a27a84d3da0e631" ns2:_="" ns3:_="" ns4:_="">
    <xsd:import namespace="5bd9d4f8-2a8e-4ab0-a3d5-e3e0e0ee5f46"/>
    <xsd:import namespace="436a88e5-7107-435c-b097-e44e3d535eeb"/>
    <xsd:import namespace="86311b0f-eb99-43ab-8a35-6ad278ce8d5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d9d4f8-2a8e-4ab0-a3d5-e3e0e0ee5f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5ad4032c-a330-4847-9ce1-ec5da46de39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6a88e5-7107-435c-b097-e44e3d535eeb"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6311b0f-eb99-43ab-8a35-6ad278ce8d5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14fa5139-8fd4-425b-802e-940a662e4144}" ma:internalName="TaxCatchAll" ma:showField="CatchAllData" ma:web="86311b0f-eb99-43ab-8a35-6ad278ce8d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6311b0f-eb99-43ab-8a35-6ad278ce8d5b" xsi:nil="true"/>
    <lcf76f155ced4ddcb4097134ff3c332f xmlns="5bd9d4f8-2a8e-4ab0-a3d5-e3e0e0ee5f46">
      <Terms xmlns="http://schemas.microsoft.com/office/infopath/2007/PartnerControls"/>
    </lcf76f155ced4ddcb4097134ff3c332f>
    <SharedWithUsers xmlns="436a88e5-7107-435c-b097-e44e3d535eeb">
      <UserInfo>
        <DisplayName>Joseph, Leslie - HCD</DisplayName>
        <AccountId>780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ADD1C8-784C-4B63-A424-38488A6B69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d9d4f8-2a8e-4ab0-a3d5-e3e0e0ee5f46"/>
    <ds:schemaRef ds:uri="436a88e5-7107-435c-b097-e44e3d535eeb"/>
    <ds:schemaRef ds:uri="86311b0f-eb99-43ab-8a35-6ad278ce8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1BDDBAF-BF89-432D-8F9F-FB1D793504B3}">
  <ds:schemaRefs>
    <ds:schemaRef ds:uri="http://schemas.microsoft.com/office/2006/metadata/properties"/>
    <ds:schemaRef ds:uri="86311b0f-eb99-43ab-8a35-6ad278ce8d5b"/>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www.w3.org/XML/1998/namespace"/>
    <ds:schemaRef ds:uri="436a88e5-7107-435c-b097-e44e3d535eeb"/>
    <ds:schemaRef ds:uri="5bd9d4f8-2a8e-4ab0-a3d5-e3e0e0ee5f46"/>
    <ds:schemaRef ds:uri="http://purl.org/dc/dcmitype/"/>
    <ds:schemaRef ds:uri="http://purl.org/dc/elements/1.1/"/>
  </ds:schemaRefs>
</ds:datastoreItem>
</file>

<file path=customXml/itemProps3.xml><?xml version="1.0" encoding="utf-8"?>
<ds:datastoreItem xmlns:ds="http://schemas.openxmlformats.org/officeDocument/2006/customXml" ds:itemID="{EE70B504-67E9-44ED-A8DD-203F85BC4E89}">
  <ds:schemaRefs>
    <ds:schemaRef ds:uri="http://schemas.microsoft.com/sharepoint/v3/contenttype/forms"/>
  </ds:schemaRefs>
</ds:datastoreItem>
</file>

<file path=docMetadata/LabelInfo.xml><?xml version="1.0" encoding="utf-8"?>
<clbl:labelList xmlns:clbl="http://schemas.microsoft.com/office/2020/mipLabelMetadata">
  <clbl:label id="{57a85a10-258b-45b4-a519-c96c7721094c}" enabled="0" method="" siteId="{57a85a10-258b-45b4-a519-c96c7721094c}" removed="1"/>
</clbl:labelList>
</file>

<file path=docProps/app.xml><?xml version="1.0" encoding="utf-8"?>
<Properties xmlns="http://schemas.openxmlformats.org/officeDocument/2006/extended-properties" xmlns:vt="http://schemas.openxmlformats.org/officeDocument/2006/docPropsVTypes">
  <Template/>
  <TotalTime>2688</TotalTime>
  <Words>3098</Words>
  <Application>Microsoft Macintosh PowerPoint</Application>
  <PresentationFormat>Widescreen</PresentationFormat>
  <Paragraphs>335</Paragraphs>
  <Slides>66</Slides>
  <Notes>57</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66</vt:i4>
      </vt:variant>
    </vt:vector>
  </HeadingPairs>
  <TitlesOfParts>
    <vt:vector size="71" baseType="lpstr">
      <vt:lpstr>Arial</vt:lpstr>
      <vt:lpstr>Calibri</vt:lpstr>
      <vt:lpstr>Courier New</vt:lpstr>
      <vt:lpstr>Montserrat Black</vt:lpstr>
      <vt:lpstr>2_Office Theme</vt:lpstr>
      <vt:lpstr>PowerPoint Presentation</vt:lpstr>
      <vt:lpstr>Division Contact Information</vt:lpstr>
      <vt:lpstr>Discussion Topics </vt:lpstr>
      <vt:lpstr>Pay or Play Program Overview</vt:lpstr>
      <vt:lpstr>PowerPoint Presentation</vt:lpstr>
      <vt:lpstr>Pay or Play (POP) “Covered Contracts”</vt:lpstr>
      <vt:lpstr>POP – Program Does Not Apply</vt:lpstr>
      <vt:lpstr>Pay or Play (POP) “Covered” Employees</vt:lpstr>
      <vt:lpstr> Pre-Construction Meeting  -  Pay or Play (POP) Documentation Required </vt:lpstr>
      <vt:lpstr>Public Service Agreements-Subrecipients </vt:lpstr>
      <vt:lpstr>POP 2 Form (Required by Prime and Sub)</vt:lpstr>
      <vt:lpstr>POP 3 Form (Required by Prime and Sub)</vt:lpstr>
      <vt:lpstr>Conflict of Interest Disclosure Form-Contractors</vt:lpstr>
      <vt:lpstr>Conflict of Interest Disclosure Form-Subrecipients</vt:lpstr>
      <vt:lpstr>PowerPoint Presentation</vt:lpstr>
      <vt:lpstr>PAY -  Pay or Play (POP) Program Requirements</vt:lpstr>
      <vt:lpstr>PAY Requirements Explained - for POP Program </vt:lpstr>
      <vt:lpstr>How to Submit PAY: Total and Work Hours</vt:lpstr>
      <vt:lpstr>PLAY – Healthcare Requirements for POP Program </vt:lpstr>
      <vt:lpstr>PLAY - Quarterly Work Force Submissions  </vt:lpstr>
      <vt:lpstr>PLAY – Quarterly Workforce Submissions </vt:lpstr>
      <vt:lpstr>How to Submit PLAY: Quarterly Submission</vt:lpstr>
      <vt:lpstr>POP  7 Quarterly Play Option Report </vt:lpstr>
      <vt:lpstr>POP 8 Form - Employee Waiver Request</vt:lpstr>
      <vt:lpstr>POP 8 Employee Waiver Request</vt:lpstr>
      <vt:lpstr>POP 9 Form - Self- Insured Contractor Request  </vt:lpstr>
      <vt:lpstr>PowerPoint Presentation</vt:lpstr>
      <vt:lpstr>B2Gnow - Pay or Play (POP) Management System</vt:lpstr>
      <vt:lpstr>B2Gnow Overview  </vt:lpstr>
      <vt:lpstr>Step 1: Select POP Contract </vt:lpstr>
      <vt:lpstr>Step 2 : Select POP Contract</vt:lpstr>
      <vt:lpstr>Step 3: B2Gnow - Add Employees</vt:lpstr>
      <vt:lpstr>Step 3.1 : B2Gnow - Add Employees Cont.</vt:lpstr>
      <vt:lpstr>Step 3.2: B2Gnow - “EDIT EMPLOYEE” page</vt:lpstr>
      <vt:lpstr>Step 4: Assign Employee to Contract</vt:lpstr>
      <vt:lpstr>Step 4.1: - Assign Employees/Add Craft</vt:lpstr>
      <vt:lpstr>PowerPoint Presentation</vt:lpstr>
      <vt:lpstr> Step 1: Select the Workforce Audits List Tab</vt:lpstr>
      <vt:lpstr>Step 2: PAY Workforce Audits Submissions</vt:lpstr>
      <vt:lpstr>Step 3: Fill In PAY Workforce Audit</vt:lpstr>
      <vt:lpstr>Step 4: Add Total and Work Hours</vt:lpstr>
      <vt:lpstr>Step 5: Edit, Save, or Certify Audit</vt:lpstr>
      <vt:lpstr>Step 6: Certify, Review Certification </vt:lpstr>
      <vt:lpstr>Certified Payroll &amp; Timesheets</vt:lpstr>
      <vt:lpstr>PowerPoint Presentation</vt:lpstr>
      <vt:lpstr>Step 1: Select  Workforce Employee List </vt:lpstr>
      <vt:lpstr>Step 2:   Select PLAY Employees ONLY &amp;  Choose File Tab</vt:lpstr>
      <vt:lpstr>Step 3:  Select PLAY Documents for Quarterly Submission</vt:lpstr>
      <vt:lpstr>Step 4: Upload &amp; Submit PLAY  Quarterly Documents</vt:lpstr>
      <vt:lpstr>Step 5: PLAY Quarterly Submission Save &amp; Update Records </vt:lpstr>
      <vt:lpstr>Step 6:  Exit  PLAY Quarterly Submission Page </vt:lpstr>
      <vt:lpstr>Step 7:  PLAY Quarterly Submission Confirmation</vt:lpstr>
      <vt:lpstr> Step 8: PLAY Quarterly Submitted</vt:lpstr>
      <vt:lpstr> POP Monthly Compliance Status (CSR) Report: </vt:lpstr>
      <vt:lpstr>PowerPoint Presentation</vt:lpstr>
      <vt:lpstr>Final POP Compliance Review</vt:lpstr>
      <vt:lpstr>PowerPoint Presentation</vt:lpstr>
      <vt:lpstr>FAQ</vt:lpstr>
      <vt:lpstr>FAQ</vt:lpstr>
      <vt:lpstr>FAQ</vt:lpstr>
      <vt:lpstr>FAQ</vt:lpstr>
      <vt:lpstr>FAQ</vt:lpstr>
      <vt:lpstr>PowerPoint Presentation</vt:lpstr>
      <vt:lpstr>If you would like to request a copy of the POP Frequently Asked Questions, please send an email to your POP Liaison. </vt:lpstr>
      <vt:lpstr>Comments &amp;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LaStephen Maxwell</dc:creator>
  <cp:lastModifiedBy>Johnson, Matthew - HCD</cp:lastModifiedBy>
  <cp:revision>5</cp:revision>
  <cp:lastPrinted>2023-04-18T21:51:33Z</cp:lastPrinted>
  <dcterms:created xsi:type="dcterms:W3CDTF">2022-01-17T22:33:15Z</dcterms:created>
  <dcterms:modified xsi:type="dcterms:W3CDTF">2026-07-22T19:56:06Z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0x010100043D0B40F438B84DA9FE14CED4E636E8</vt:lpwstr>
  </property>
</Properties>
</file>