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51"/>
  </p:notesMasterIdLst>
  <p:sldIdLst>
    <p:sldId id="973" r:id="rId5"/>
    <p:sldId id="256" r:id="rId6"/>
    <p:sldId id="977" r:id="rId7"/>
    <p:sldId id="978" r:id="rId8"/>
    <p:sldId id="808" r:id="rId9"/>
    <p:sldId id="935" r:id="rId10"/>
    <p:sldId id="615" r:id="rId11"/>
    <p:sldId id="944" r:id="rId12"/>
    <p:sldId id="945" r:id="rId13"/>
    <p:sldId id="970" r:id="rId14"/>
    <p:sldId id="811" r:id="rId15"/>
    <p:sldId id="812" r:id="rId16"/>
    <p:sldId id="906" r:id="rId17"/>
    <p:sldId id="907" r:id="rId18"/>
    <p:sldId id="908" r:id="rId19"/>
    <p:sldId id="941" r:id="rId20"/>
    <p:sldId id="824" r:id="rId21"/>
    <p:sldId id="912" r:id="rId22"/>
    <p:sldId id="913" r:id="rId23"/>
    <p:sldId id="846" r:id="rId24"/>
    <p:sldId id="813" r:id="rId25"/>
    <p:sldId id="924" r:id="rId26"/>
    <p:sldId id="925" r:id="rId27"/>
    <p:sldId id="926" r:id="rId28"/>
    <p:sldId id="928" r:id="rId29"/>
    <p:sldId id="929" r:id="rId30"/>
    <p:sldId id="749" r:id="rId31"/>
    <p:sldId id="1003" r:id="rId32"/>
    <p:sldId id="1002" r:id="rId33"/>
    <p:sldId id="734" r:id="rId34"/>
    <p:sldId id="735" r:id="rId35"/>
    <p:sldId id="997" r:id="rId36"/>
    <p:sldId id="998" r:id="rId37"/>
    <p:sldId id="999" r:id="rId38"/>
    <p:sldId id="1000" r:id="rId39"/>
    <p:sldId id="933" r:id="rId40"/>
    <p:sldId id="936" r:id="rId41"/>
    <p:sldId id="930" r:id="rId42"/>
    <p:sldId id="932" r:id="rId43"/>
    <p:sldId id="842" r:id="rId44"/>
    <p:sldId id="844" r:id="rId45"/>
    <p:sldId id="614" r:id="rId46"/>
    <p:sldId id="972" r:id="rId47"/>
    <p:sldId id="1001" r:id="rId48"/>
    <p:sldId id="902" r:id="rId49"/>
    <p:sldId id="99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93"/>
    <p:restoredTop sz="94652"/>
  </p:normalViewPr>
  <p:slideViewPr>
    <p:cSldViewPr snapToGrid="0">
      <p:cViewPr varScale="1">
        <p:scale>
          <a:sx n="340" d="100"/>
          <a:sy n="340" d="100"/>
        </p:scale>
        <p:origin x="13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43C53-A465-EF4B-A0FF-60D833E9238A}" type="datetimeFigureOut">
              <a:rPr lang="en-US" smtClean="0"/>
              <a:t>1/30/26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9BF64-155B-134B-BBA2-DBD57FA605BB}" type="slidenum">
              <a:rPr lang="en-US" smtClean="0"/>
              <a:t>‹#›</a:t>
            </a:fld>
            <a:endParaRPr lang="en-US"/>
          </a:p>
        </p:txBody>
      </p:sp>
    </p:spTree>
    <p:extLst>
      <p:ext uri="{BB962C8B-B14F-4D97-AF65-F5344CB8AC3E}">
        <p14:creationId xmlns:p14="http://schemas.microsoft.com/office/powerpoint/2010/main" val="178160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r>
              <a:rPr lang="en-US"/>
              <a:t>Kennisha London is the Deputy Director for the Compliance &amp; Grants Administration Division, while Chrystal Boyce is the Division Manager for Contract Compliance. </a:t>
            </a:r>
          </a:p>
          <a:p>
            <a:pPr algn="just"/>
            <a:endParaRPr lang="en-US"/>
          </a:p>
          <a:p>
            <a:pPr algn="just"/>
            <a:r>
              <a:rPr lang="en-US"/>
              <a:t>Chrystal oversees Pre-Award Services and leads a team of professionals who administer Affordable Rental Housing Compliance, Section 3, Pay or Play, and the Minority Women Owned Small Business Enterprise (MWSBE) programs.</a:t>
            </a:r>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a:t>
            </a:fld>
            <a:endParaRPr lang="en-US"/>
          </a:p>
        </p:txBody>
      </p:sp>
    </p:spTree>
    <p:extLst>
      <p:ext uri="{BB962C8B-B14F-4D97-AF65-F5344CB8AC3E}">
        <p14:creationId xmlns:p14="http://schemas.microsoft.com/office/powerpoint/2010/main" val="246953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p>
          <a:p>
            <a:pPr algn="just"/>
            <a:endParaRPr lang="en-US"/>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a:t>
            </a:fld>
            <a:endParaRPr lang="en-US"/>
          </a:p>
        </p:txBody>
      </p:sp>
    </p:spTree>
    <p:extLst>
      <p:ext uri="{BB962C8B-B14F-4D97-AF65-F5344CB8AC3E}">
        <p14:creationId xmlns:p14="http://schemas.microsoft.com/office/powerpoint/2010/main" val="3618672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Pay or Play Program (POP Program) creates a more</a:t>
            </a:r>
          </a:p>
          <a:p>
            <a:r>
              <a:rPr lang="en-US"/>
              <a:t>level playing field and enhances fairness in the bid process between competing contractors</a:t>
            </a:r>
          </a:p>
          <a:p>
            <a:r>
              <a:rPr lang="en-US"/>
              <a:t>that choose to offer health benefits to their workforce and those who do not. The program also</a:t>
            </a:r>
          </a:p>
          <a:p>
            <a:r>
              <a:rPr lang="en-US"/>
              <a:t>recognizes and accounts for the fact that there are cost associated with health care of the</a:t>
            </a:r>
          </a:p>
          <a:p>
            <a:r>
              <a:rPr lang="en-US"/>
              <a:t>uninsured citizens of the Houston and Harris County area. Contracts valued at or above $100,000.00 (contract) and $200,000.00 (sub-contract)</a:t>
            </a:r>
          </a:p>
          <a:p>
            <a:r>
              <a:rPr lang="en-US"/>
              <a:t>including contingencies, amendments, supplemental terms and/or change orders are require to comply with POP requirements.</a:t>
            </a:r>
          </a:p>
        </p:txBody>
      </p:sp>
      <p:sp>
        <p:nvSpPr>
          <p:cNvPr id="4" name="Slide Number Placeholder 3"/>
          <p:cNvSpPr>
            <a:spLocks noGrp="1"/>
          </p:cNvSpPr>
          <p:nvPr>
            <p:ph type="sldNum" sz="quarter" idx="10"/>
          </p:nvPr>
        </p:nvSpPr>
        <p:spPr/>
        <p:txBody>
          <a:bodyPr/>
          <a:lstStyle/>
          <a:p>
            <a:fld id="{6746C664-6F0F-47A9-A954-113EE617D5DF}" type="slidenum">
              <a:rPr lang="en-US" smtClean="0"/>
              <a:pPr/>
              <a:t>21</a:t>
            </a:fld>
            <a:endParaRPr lang="en-US"/>
          </a:p>
        </p:txBody>
      </p:sp>
    </p:spTree>
    <p:extLst>
      <p:ext uri="{BB962C8B-B14F-4D97-AF65-F5344CB8AC3E}">
        <p14:creationId xmlns:p14="http://schemas.microsoft.com/office/powerpoint/2010/main" val="1816824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357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57741E-D686-4876-81BB-2A8985BCAE4A}" type="slidenum">
              <a:rPr lang="en-US" smtClean="0"/>
              <a:t>30</a:t>
            </a:fld>
            <a:endParaRPr lang="en-US"/>
          </a:p>
        </p:txBody>
      </p:sp>
    </p:spTree>
    <p:extLst>
      <p:ext uri="{BB962C8B-B14F-4D97-AF65-F5344CB8AC3E}">
        <p14:creationId xmlns:p14="http://schemas.microsoft.com/office/powerpoint/2010/main" val="4189919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57741E-D686-4876-81BB-2A8985BCAE4A}" type="slidenum">
              <a:rPr lang="en-US" smtClean="0"/>
              <a:t>31</a:t>
            </a:fld>
            <a:endParaRPr lang="en-US"/>
          </a:p>
        </p:txBody>
      </p:sp>
    </p:spTree>
    <p:extLst>
      <p:ext uri="{BB962C8B-B14F-4D97-AF65-F5344CB8AC3E}">
        <p14:creationId xmlns:p14="http://schemas.microsoft.com/office/powerpoint/2010/main" val="601267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45</a:t>
            </a:fld>
            <a:endParaRPr lang="en-US"/>
          </a:p>
        </p:txBody>
      </p:sp>
    </p:spTree>
    <p:extLst>
      <p:ext uri="{BB962C8B-B14F-4D97-AF65-F5344CB8AC3E}">
        <p14:creationId xmlns:p14="http://schemas.microsoft.com/office/powerpoint/2010/main" val="475737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algn="just"/>
            <a:endParaRPr lang="en-US" dirty="0">
              <a:cs typeface="Calibri"/>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6746C664-6F0F-47A9-A954-113EE617D5DF}" type="slidenum">
              <a:rPr lang="en-US" smtClean="0"/>
              <a:pPr/>
              <a:t>46</a:t>
            </a:fld>
            <a:endParaRPr lang="en-US"/>
          </a:p>
        </p:txBody>
      </p:sp>
    </p:spTree>
    <p:extLst>
      <p:ext uri="{BB962C8B-B14F-4D97-AF65-F5344CB8AC3E}">
        <p14:creationId xmlns:p14="http://schemas.microsoft.com/office/powerpoint/2010/main" val="1244304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7.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blue and orange sign with white text&#10;&#10;Description automatically generated">
            <a:extLst>
              <a:ext uri="{FF2B5EF4-FFF2-40B4-BE49-F238E27FC236}">
                <a16:creationId xmlns:a16="http://schemas.microsoft.com/office/drawing/2014/main" id="{A700B0E6-CA9F-7A53-8A05-1A8A3508A6E0}"/>
              </a:ext>
            </a:extLst>
          </p:cNvPr>
          <p:cNvPicPr>
            <a:picLocks noChangeAspect="1"/>
          </p:cNvPicPr>
          <p:nvPr userDrawn="1"/>
        </p:nvPicPr>
        <p:blipFill>
          <a:blip r:embed="rId2"/>
          <a:stretch>
            <a:fillRect/>
          </a:stretch>
        </p:blipFill>
        <p:spPr>
          <a:xfrm>
            <a:off x="0" y="-6625"/>
            <a:ext cx="12192000" cy="6864626"/>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1809612" y="2782956"/>
            <a:ext cx="8056631" cy="1739422"/>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074100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6" name="Picture 5" descr="A white background with circles&#10;&#10;Description automatically generated">
            <a:extLst>
              <a:ext uri="{FF2B5EF4-FFF2-40B4-BE49-F238E27FC236}">
                <a16:creationId xmlns:a16="http://schemas.microsoft.com/office/drawing/2014/main" id="{C5EB686A-9136-6322-ABAA-EB6530E1FEB7}"/>
              </a:ext>
            </a:extLst>
          </p:cNvPr>
          <p:cNvPicPr>
            <a:picLocks noChangeAspect="1"/>
          </p:cNvPicPr>
          <p:nvPr userDrawn="1"/>
        </p:nvPicPr>
        <p:blipFill>
          <a:blip r:embed="rId2"/>
          <a:stretch>
            <a:fillRect/>
          </a:stretch>
        </p:blipFill>
        <p:spPr>
          <a:xfrm>
            <a:off x="0" y="9941"/>
            <a:ext cx="12192000" cy="6858000"/>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2511286" y="301834"/>
            <a:ext cx="892313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2281030" y="1212572"/>
            <a:ext cx="7923160" cy="5174626"/>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2809460" y="1451113"/>
            <a:ext cx="6870869" cy="4194315"/>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1439446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descr="A close-up of a red and white background&#10;&#10;Description automatically generated">
            <a:extLst>
              <a:ext uri="{FF2B5EF4-FFF2-40B4-BE49-F238E27FC236}">
                <a16:creationId xmlns:a16="http://schemas.microsoft.com/office/drawing/2014/main" id="{263882DB-A79F-A523-A229-E3A74AB179B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115337"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9" y="1948073"/>
            <a:ext cx="5284302" cy="4750905"/>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329569" y="593728"/>
            <a:ext cx="5431732" cy="584683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3620068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074F43-B91A-D1C3-769C-E356919D6A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30485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2C53E9B-FEB0-25DD-9752-9FB18D141FF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BD032773-228B-2747-BF7F-F064050D1245}"/>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6C9E7675-822D-BE43-BD47-5044A337123B}"/>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21" name="TextBox 20">
            <a:extLst>
              <a:ext uri="{FF2B5EF4-FFF2-40B4-BE49-F238E27FC236}">
                <a16:creationId xmlns:a16="http://schemas.microsoft.com/office/drawing/2014/main" id="{92BAEABA-7DD5-004A-A866-ADA00AC32738}"/>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22" name="TextBox 21">
            <a:extLst>
              <a:ext uri="{FF2B5EF4-FFF2-40B4-BE49-F238E27FC236}">
                <a16:creationId xmlns:a16="http://schemas.microsoft.com/office/drawing/2014/main" id="{7C38CA06-E130-A144-BA99-74308B25A54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23" name="TextBox 22">
            <a:extLst>
              <a:ext uri="{FF2B5EF4-FFF2-40B4-BE49-F238E27FC236}">
                <a16:creationId xmlns:a16="http://schemas.microsoft.com/office/drawing/2014/main" id="{741613DF-0F72-D048-B68E-8EA60ABFC74A}"/>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5" name="Text Placeholder 24">
            <a:extLst>
              <a:ext uri="{FF2B5EF4-FFF2-40B4-BE49-F238E27FC236}">
                <a16:creationId xmlns:a16="http://schemas.microsoft.com/office/drawing/2014/main" id="{9C9C1A34-654E-2C40-AD58-24EEDB70C17E}"/>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6" name="Text Placeholder 24">
            <a:extLst>
              <a:ext uri="{FF2B5EF4-FFF2-40B4-BE49-F238E27FC236}">
                <a16:creationId xmlns:a16="http://schemas.microsoft.com/office/drawing/2014/main" id="{A548377A-94E8-984A-B56A-2C0B9C6F2B6D}"/>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7" name="Text Placeholder 24">
            <a:extLst>
              <a:ext uri="{FF2B5EF4-FFF2-40B4-BE49-F238E27FC236}">
                <a16:creationId xmlns:a16="http://schemas.microsoft.com/office/drawing/2014/main" id="{E06ADF28-EAEC-164F-9F9A-8A5644D3DDA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00CCF54-04D0-D241-AADD-4BAC92B1D85F}"/>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2" name="Family Feud Theme Song.mp3" descr="Family Feud Theme Song.mp3">
            <a:hlinkClick r:id="" action="ppaction://media"/>
            <a:extLst>
              <a:ext uri="{FF2B5EF4-FFF2-40B4-BE49-F238E27FC236}">
                <a16:creationId xmlns:a16="http://schemas.microsoft.com/office/drawing/2014/main" id="{583AC79A-BB69-2244-B66E-8BC0D7B181F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396632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D5801-8AAD-4F7D-CA41-E080F6CD5600}"/>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 Placeholder 10">
            <a:extLst>
              <a:ext uri="{FF2B5EF4-FFF2-40B4-BE49-F238E27FC236}">
                <a16:creationId xmlns:a16="http://schemas.microsoft.com/office/drawing/2014/main" id="{CCF02D4D-C3D6-2E42-AD0C-0052B6137DBB}"/>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0E480E7-47C5-A142-BC1E-2BA46C3B3719}"/>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2" name="TextBox 11">
            <a:extLst>
              <a:ext uri="{FF2B5EF4-FFF2-40B4-BE49-F238E27FC236}">
                <a16:creationId xmlns:a16="http://schemas.microsoft.com/office/drawing/2014/main" id="{20A8D032-F72A-D446-B61C-8949742DBCA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3" name="TextBox 12">
            <a:extLst>
              <a:ext uri="{FF2B5EF4-FFF2-40B4-BE49-F238E27FC236}">
                <a16:creationId xmlns:a16="http://schemas.microsoft.com/office/drawing/2014/main" id="{6B5E7C0A-5598-D44D-B9AE-7D9F25C1CF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4" name="TextBox 13">
            <a:extLst>
              <a:ext uri="{FF2B5EF4-FFF2-40B4-BE49-F238E27FC236}">
                <a16:creationId xmlns:a16="http://schemas.microsoft.com/office/drawing/2014/main" id="{FBF396B3-1DEA-6043-AE35-76EFCF7F46F5}"/>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0" name="Text Placeholder 24">
            <a:extLst>
              <a:ext uri="{FF2B5EF4-FFF2-40B4-BE49-F238E27FC236}">
                <a16:creationId xmlns:a16="http://schemas.microsoft.com/office/drawing/2014/main" id="{3DF3516E-D1B2-2A48-A361-25309F83E781}"/>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1" name="Text Placeholder 24">
            <a:extLst>
              <a:ext uri="{FF2B5EF4-FFF2-40B4-BE49-F238E27FC236}">
                <a16:creationId xmlns:a16="http://schemas.microsoft.com/office/drawing/2014/main" id="{97203ECE-D0D0-CB48-A510-FBC7FB5311DA}"/>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2" name="Text Placeholder 24">
            <a:extLst>
              <a:ext uri="{FF2B5EF4-FFF2-40B4-BE49-F238E27FC236}">
                <a16:creationId xmlns:a16="http://schemas.microsoft.com/office/drawing/2014/main" id="{0F77331B-30D3-7E4C-8532-1D9744E0DF7D}"/>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3" name="Text Placeholder 24">
            <a:extLst>
              <a:ext uri="{FF2B5EF4-FFF2-40B4-BE49-F238E27FC236}">
                <a16:creationId xmlns:a16="http://schemas.microsoft.com/office/drawing/2014/main" id="{8C53E10C-5C9B-C945-B632-3071C7B40047}"/>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67BBD614-D45C-F341-8DD7-54F067496A4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85645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E769444-75E1-7FCE-EA05-DEB6027E35A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0896F28-3F1B-D14B-AE91-198BE40BEDE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598E60B-D1F3-EF41-A2B7-5F63B4C98B8A}"/>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7309CCB6-55E9-694C-A5BA-F161E8C4590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6646423E-0F82-3647-A167-7BFE1125D5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1FB2E11A-DC3A-574E-94A2-EA812F07E8A7}"/>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4A586A5D-5DF4-D04C-983E-8E4FFF78E16D}"/>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F9727731-0D3B-224E-9539-895E398F9762}"/>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957BCAE9-380A-B240-8754-6B135CFF4103}"/>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63D8B5A5-D70B-E045-8841-4D6AFA31C0D0}"/>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7210D89C-C527-6040-8874-202DCAC5C7B5}"/>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345257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177B43-0005-79AE-5EEF-D84186EAD124}"/>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06EF498C-10F4-F443-9BCF-B525E42E45F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62A4C08-2448-C243-BEA3-F2AA2AB7BA5F}"/>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A6AC1DC6-DBDF-AF47-B742-CCE098F3F217}"/>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D0355477-AD12-FC42-8BEA-6ED34BAB14BE}"/>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E1C50511-38C5-BB47-8955-34B468265E0E}"/>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EC2056EE-C0F3-9E4A-B1FF-1BE272DE9E70}"/>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1515F629-C4EF-EA4C-845D-E3078BAA0004}"/>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F1339AC2-6309-A544-9145-69AFF265A055}"/>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B53E4435-0D40-334A-A18E-FA09D620E67C}"/>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3716741E-4C82-124A-9266-6FE6CCF08E6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83068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280A484-1949-70C1-27F9-F83E4CAF34F9}"/>
              </a:ext>
            </a:extLst>
          </p:cNvPr>
          <p:cNvPicPr>
            <a:picLocks noChangeAspect="1"/>
          </p:cNvPicPr>
          <p:nvPr userDrawn="1"/>
        </p:nvPicPr>
        <p:blipFill>
          <a:blip r:embed="rId4"/>
          <a:stretch>
            <a:fillRect/>
          </a:stretch>
        </p:blipFill>
        <p:spPr>
          <a:xfrm>
            <a:off x="2" y="-727"/>
            <a:ext cx="12193292" cy="6858727"/>
          </a:xfrm>
          <a:prstGeom prst="rect">
            <a:avLst/>
          </a:prstGeom>
        </p:spPr>
      </p:pic>
      <p:sp>
        <p:nvSpPr>
          <p:cNvPr id="5" name="Text Placeholder 10">
            <a:extLst>
              <a:ext uri="{FF2B5EF4-FFF2-40B4-BE49-F238E27FC236}">
                <a16:creationId xmlns:a16="http://schemas.microsoft.com/office/drawing/2014/main" id="{01380A0F-B970-F948-9C88-EAC6F141FAC4}"/>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233A9C9-964C-DA4E-957C-6BC487183E35}"/>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7" name="TextBox 6">
            <a:extLst>
              <a:ext uri="{FF2B5EF4-FFF2-40B4-BE49-F238E27FC236}">
                <a16:creationId xmlns:a16="http://schemas.microsoft.com/office/drawing/2014/main" id="{7FB582A1-E503-434B-9E65-632BDDC09CD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9" name="TextBox 8">
            <a:extLst>
              <a:ext uri="{FF2B5EF4-FFF2-40B4-BE49-F238E27FC236}">
                <a16:creationId xmlns:a16="http://schemas.microsoft.com/office/drawing/2014/main" id="{C79A2BAC-C183-E04A-8BFA-6F6FEC839881}"/>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0" name="TextBox 9">
            <a:extLst>
              <a:ext uri="{FF2B5EF4-FFF2-40B4-BE49-F238E27FC236}">
                <a16:creationId xmlns:a16="http://schemas.microsoft.com/office/drawing/2014/main" id="{546041FB-977E-9145-A5E6-C431CE471254}"/>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1" name="Text Placeholder 24">
            <a:extLst>
              <a:ext uri="{FF2B5EF4-FFF2-40B4-BE49-F238E27FC236}">
                <a16:creationId xmlns:a16="http://schemas.microsoft.com/office/drawing/2014/main" id="{D2BEA3EE-3AFF-7845-B252-883C31CBF61B}"/>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2" name="Text Placeholder 24">
            <a:extLst>
              <a:ext uri="{FF2B5EF4-FFF2-40B4-BE49-F238E27FC236}">
                <a16:creationId xmlns:a16="http://schemas.microsoft.com/office/drawing/2014/main" id="{D5EB62B3-BED4-6F4E-8793-F42650BA2CE7}"/>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845293C8-F5B1-2A44-A1C6-CC77E3AB9A7B}"/>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B84ECFD3-EADE-C94E-BDBC-632F0DA23E29}"/>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C83ED8DC-DD87-9547-8B1C-00BD26CC953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424031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C767FB0F-12C8-CB68-15E2-B48DD28CD0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89FAB236-F78D-D34F-9715-AF55BF2F907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D697C78F-01E6-0A48-BBF2-CE36A9ED672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10" name="TextBox 9">
            <a:extLst>
              <a:ext uri="{FF2B5EF4-FFF2-40B4-BE49-F238E27FC236}">
                <a16:creationId xmlns:a16="http://schemas.microsoft.com/office/drawing/2014/main" id="{7BAEAB7F-C814-624B-91F0-B6781D285085}"/>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12" name="Text Placeholder 24">
            <a:extLst>
              <a:ext uri="{FF2B5EF4-FFF2-40B4-BE49-F238E27FC236}">
                <a16:creationId xmlns:a16="http://schemas.microsoft.com/office/drawing/2014/main" id="{DD65C5BB-289B-674F-8E39-EB3DE093D6EB}"/>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CB899627-A619-C244-B731-8042584C02B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8" name="Family Feud Theme Song.mp3" descr="Family Feud Theme Song.mp3">
            <a:hlinkClick r:id="" action="ppaction://media"/>
            <a:extLst>
              <a:ext uri="{FF2B5EF4-FFF2-40B4-BE49-F238E27FC236}">
                <a16:creationId xmlns:a16="http://schemas.microsoft.com/office/drawing/2014/main" id="{05B6FE72-EF4C-FE4F-9350-BAB728FF8A7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77141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10BA91FC-C746-5214-8730-4DD62B2B37A7}"/>
              </a:ext>
            </a:extLst>
          </p:cNvPr>
          <p:cNvPicPr>
            <a:picLocks noChangeAspect="1"/>
          </p:cNvPicPr>
          <p:nvPr userDrawn="1"/>
        </p:nvPicPr>
        <p:blipFill>
          <a:blip r:embed="rId4"/>
          <a:stretch>
            <a:fillRect/>
          </a:stretch>
        </p:blipFill>
        <p:spPr>
          <a:xfrm>
            <a:off x="0" y="-21949"/>
            <a:ext cx="12192000" cy="6858000"/>
          </a:xfrm>
          <a:prstGeom prst="rect">
            <a:avLst/>
          </a:prstGeom>
        </p:spPr>
      </p:pic>
      <p:sp>
        <p:nvSpPr>
          <p:cNvPr id="4" name="Text Placeholder 10">
            <a:extLst>
              <a:ext uri="{FF2B5EF4-FFF2-40B4-BE49-F238E27FC236}">
                <a16:creationId xmlns:a16="http://schemas.microsoft.com/office/drawing/2014/main" id="{E770A2F0-F138-5C46-8801-C4949A81699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2479DCD-4258-7E48-9092-CE18B35B3DDB}"/>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EEB538DE-C5C1-B640-90C5-299916CFB428}"/>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26E55115-9728-2A41-AAA7-033545725DEF}"/>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1650228F-D666-7148-B387-4871136A6CA8}"/>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16A264BC-3BF9-7D47-830B-57CC0585F08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09133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spTree>
    <p:extLst>
      <p:ext uri="{BB962C8B-B14F-4D97-AF65-F5344CB8AC3E}">
        <p14:creationId xmlns:p14="http://schemas.microsoft.com/office/powerpoint/2010/main" val="3958158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EAC4C029-72F3-E7B7-9564-DC6BDF4847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Text Placeholder 10">
            <a:extLst>
              <a:ext uri="{FF2B5EF4-FFF2-40B4-BE49-F238E27FC236}">
                <a16:creationId xmlns:a16="http://schemas.microsoft.com/office/drawing/2014/main" id="{EC2E3BBE-0F7C-FC4A-B2CC-88FDE782B55C}"/>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8F18374-35D7-7442-AA13-A681C1D7C5FD}"/>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0419BF7F-6ADC-D04A-AED5-0D376F662003}"/>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DF58F1D0-6196-C040-B77A-49E8E793F169}"/>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D33285BC-C08E-9048-8DD6-7A5D33A1C7A7}"/>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8CC23744-82EE-B348-8FD9-92797255F1F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415211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4" name="Picture 3" descr="A blue business card with white text&#10;&#10;Description automatically generated">
            <a:extLst>
              <a:ext uri="{FF2B5EF4-FFF2-40B4-BE49-F238E27FC236}">
                <a16:creationId xmlns:a16="http://schemas.microsoft.com/office/drawing/2014/main" id="{7AA2DF9D-2711-2A4E-0C6C-96613A129192}"/>
              </a:ext>
            </a:extLst>
          </p:cNvPr>
          <p:cNvPicPr>
            <a:picLocks noChangeAspect="1"/>
          </p:cNvPicPr>
          <p:nvPr userDrawn="1"/>
        </p:nvPicPr>
        <p:blipFill>
          <a:blip r:embed="rId2"/>
          <a:stretch>
            <a:fillRect/>
          </a:stretch>
        </p:blipFill>
        <p:spPr>
          <a:xfrm>
            <a:off x="0" y="0"/>
            <a:ext cx="12192000" cy="6864626"/>
          </a:xfrm>
          <a:prstGeom prst="rect">
            <a:avLst/>
          </a:prstGeom>
        </p:spPr>
      </p:pic>
    </p:spTree>
    <p:extLst>
      <p:ext uri="{BB962C8B-B14F-4D97-AF65-F5344CB8AC3E}">
        <p14:creationId xmlns:p14="http://schemas.microsoft.com/office/powerpoint/2010/main" val="2793834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696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pic>
        <p:nvPicPr>
          <p:cNvPr id="3" name="Picture 2" descr="A white background with circles&#10;&#10;Description automatically generated">
            <a:extLst>
              <a:ext uri="{FF2B5EF4-FFF2-40B4-BE49-F238E27FC236}">
                <a16:creationId xmlns:a16="http://schemas.microsoft.com/office/drawing/2014/main" id="{D7121137-9E1C-B7D6-100E-4A8B9B0526D3}"/>
              </a:ext>
            </a:extLst>
          </p:cNvPr>
          <p:cNvPicPr>
            <a:picLocks noChangeAspect="1"/>
          </p:cNvPicPr>
          <p:nvPr userDrawn="1"/>
        </p:nvPicPr>
        <p:blipFill>
          <a:blip r:embed="rId3"/>
          <a:stretch>
            <a:fillRect/>
          </a:stretch>
        </p:blipFill>
        <p:spPr>
          <a:xfrm>
            <a:off x="247150" y="135843"/>
            <a:ext cx="11697699" cy="6586313"/>
          </a:xfrm>
          <a:prstGeom prst="rect">
            <a:avLst/>
          </a:prstGeom>
        </p:spPr>
      </p:pic>
    </p:spTree>
    <p:extLst>
      <p:ext uri="{BB962C8B-B14F-4D97-AF65-F5344CB8AC3E}">
        <p14:creationId xmlns:p14="http://schemas.microsoft.com/office/powerpoint/2010/main" val="423820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sp>
        <p:nvSpPr>
          <p:cNvPr id="106" name="Google Shape;106;p10"/>
          <p:cNvSpPr>
            <a:spLocks noGrp="1"/>
          </p:cNvSpPr>
          <p:nvPr>
            <p:ph type="pic" idx="2"/>
          </p:nvPr>
        </p:nvSpPr>
        <p:spPr>
          <a:xfrm>
            <a:off x="0" y="0"/>
            <a:ext cx="12192000" cy="6858000"/>
          </a:xfrm>
          <a:prstGeom prst="rect">
            <a:avLst/>
          </a:prstGeom>
          <a:noFill/>
          <a:ln>
            <a:noFill/>
          </a:ln>
        </p:spPr>
        <p:txBody>
          <a:bodyPr/>
          <a:lstStyle/>
          <a:p>
            <a:endParaRPr lang="en-US"/>
          </a:p>
        </p:txBody>
      </p:sp>
      <p:sp>
        <p:nvSpPr>
          <p:cNvPr id="107" name="Google Shape;107;p10"/>
          <p:cNvSpPr txBox="1">
            <a:spLocks noGrp="1"/>
          </p:cNvSpPr>
          <p:nvPr>
            <p:ph type="title"/>
          </p:nvPr>
        </p:nvSpPr>
        <p:spPr>
          <a:xfrm>
            <a:off x="960000" y="5352600"/>
            <a:ext cx="10272000" cy="7636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333"/>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160302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4"/>
        <p:cNvGrpSpPr/>
        <p:nvPr/>
      </p:nvGrpSpPr>
      <p:grpSpPr>
        <a:xfrm>
          <a:off x="0" y="0"/>
          <a:ext cx="0" cy="0"/>
          <a:chOff x="0" y="0"/>
          <a:chExt cx="0" cy="0"/>
        </a:xfrm>
      </p:grpSpPr>
      <p:pic>
        <p:nvPicPr>
          <p:cNvPr id="145" name="Google Shape;145;p14"/>
          <p:cNvPicPr preferRelativeResize="0"/>
          <p:nvPr/>
        </p:nvPicPr>
        <p:blipFill>
          <a:blip r:embed="rId2">
            <a:alphaModFix amt="18000"/>
          </a:blip>
          <a:stretch>
            <a:fillRect/>
          </a:stretch>
        </p:blipFill>
        <p:spPr>
          <a:xfrm>
            <a:off x="0" y="1"/>
            <a:ext cx="12192000" cy="6858001"/>
          </a:xfrm>
          <a:prstGeom prst="rect">
            <a:avLst/>
          </a:prstGeom>
          <a:noFill/>
          <a:ln>
            <a:noFill/>
          </a:ln>
        </p:spPr>
      </p:pic>
      <p:grpSp>
        <p:nvGrpSpPr>
          <p:cNvPr id="146" name="Google Shape;146;p14"/>
          <p:cNvGrpSpPr/>
          <p:nvPr/>
        </p:nvGrpSpPr>
        <p:grpSpPr>
          <a:xfrm>
            <a:off x="485600" y="481467"/>
            <a:ext cx="11468800" cy="6172397"/>
            <a:chOff x="364200" y="361100"/>
            <a:chExt cx="8601600" cy="4629298"/>
          </a:xfrm>
        </p:grpSpPr>
        <p:grpSp>
          <p:nvGrpSpPr>
            <p:cNvPr id="147" name="Google Shape;147;p14"/>
            <p:cNvGrpSpPr/>
            <p:nvPr/>
          </p:nvGrpSpPr>
          <p:grpSpPr>
            <a:xfrm rot="10800000">
              <a:off x="364200" y="361100"/>
              <a:ext cx="8418000" cy="4434900"/>
              <a:chOff x="364200" y="361100"/>
              <a:chExt cx="8418000" cy="4434900"/>
            </a:xfrm>
          </p:grpSpPr>
          <p:cxnSp>
            <p:nvCxnSpPr>
              <p:cNvPr id="148" name="Google Shape;148;p14"/>
              <p:cNvCxnSpPr/>
              <p:nvPr/>
            </p:nvCxnSpPr>
            <p:spPr>
              <a:xfrm>
                <a:off x="368400" y="364400"/>
                <a:ext cx="0" cy="4431600"/>
              </a:xfrm>
              <a:prstGeom prst="straightConnector1">
                <a:avLst/>
              </a:prstGeom>
              <a:noFill/>
              <a:ln w="9525" cap="flat" cmpd="sng">
                <a:solidFill>
                  <a:schemeClr val="dk2"/>
                </a:solidFill>
                <a:prstDash val="solid"/>
                <a:round/>
                <a:headEnd type="none" w="med" len="med"/>
                <a:tailEnd type="none" w="med" len="med"/>
              </a:ln>
            </p:spPr>
          </p:cxnSp>
          <p:cxnSp>
            <p:nvCxnSpPr>
              <p:cNvPr id="149" name="Google Shape;149;p14"/>
              <p:cNvCxnSpPr/>
              <p:nvPr/>
            </p:nvCxnSpPr>
            <p:spPr>
              <a:xfrm>
                <a:off x="370795" y="4791550"/>
                <a:ext cx="7679400" cy="0"/>
              </a:xfrm>
              <a:prstGeom prst="straightConnector1">
                <a:avLst/>
              </a:prstGeom>
              <a:noFill/>
              <a:ln w="9525" cap="flat" cmpd="sng">
                <a:solidFill>
                  <a:schemeClr val="dk2"/>
                </a:solidFill>
                <a:prstDash val="solid"/>
                <a:round/>
                <a:headEnd type="none" w="med" len="med"/>
                <a:tailEnd type="oval" w="med" len="med"/>
              </a:ln>
            </p:spPr>
          </p:cxnSp>
          <p:cxnSp>
            <p:nvCxnSpPr>
              <p:cNvPr id="150" name="Google Shape;150;p14"/>
              <p:cNvCxnSpPr/>
              <p:nvPr/>
            </p:nvCxnSpPr>
            <p:spPr>
              <a:xfrm rot="10800000">
                <a:off x="8777550" y="361100"/>
                <a:ext cx="0" cy="3667500"/>
              </a:xfrm>
              <a:prstGeom prst="straightConnector1">
                <a:avLst/>
              </a:prstGeom>
              <a:noFill/>
              <a:ln w="9525" cap="flat" cmpd="sng">
                <a:solidFill>
                  <a:schemeClr val="dk2"/>
                </a:solidFill>
                <a:prstDash val="solid"/>
                <a:round/>
                <a:headEnd type="oval" w="med" len="med"/>
                <a:tailEnd type="none" w="med" len="med"/>
              </a:ln>
            </p:spPr>
          </p:cxnSp>
          <p:cxnSp>
            <p:nvCxnSpPr>
              <p:cNvPr id="151" name="Google Shape;151;p14"/>
              <p:cNvCxnSpPr/>
              <p:nvPr/>
            </p:nvCxnSpPr>
            <p:spPr>
              <a:xfrm>
                <a:off x="364200" y="364400"/>
                <a:ext cx="8418000" cy="0"/>
              </a:xfrm>
              <a:prstGeom prst="straightConnector1">
                <a:avLst/>
              </a:prstGeom>
              <a:noFill/>
              <a:ln w="9525" cap="flat" cmpd="sng">
                <a:solidFill>
                  <a:schemeClr val="dk2"/>
                </a:solidFill>
                <a:prstDash val="solid"/>
                <a:round/>
                <a:headEnd type="none" w="med" len="med"/>
                <a:tailEnd type="none" w="med" len="med"/>
              </a:ln>
            </p:spPr>
          </p:cxnSp>
        </p:grpSp>
        <p:sp>
          <p:nvSpPr>
            <p:cNvPr id="152" name="Google Shape;152;p14"/>
            <p:cNvSpPr/>
            <p:nvPr/>
          </p:nvSpPr>
          <p:spPr>
            <a:xfrm>
              <a:off x="8579400" y="4603998"/>
              <a:ext cx="386400" cy="386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grpSp>
      <p:sp>
        <p:nvSpPr>
          <p:cNvPr id="153" name="Google Shape;153;p14"/>
          <p:cNvSpPr/>
          <p:nvPr/>
        </p:nvSpPr>
        <p:spPr>
          <a:xfrm>
            <a:off x="-2669433" y="-2573333"/>
            <a:ext cx="4057600" cy="4057600"/>
          </a:xfrm>
          <a:prstGeom prst="ellipse">
            <a:avLst/>
          </a:prstGeom>
          <a:solidFill>
            <a:schemeClr val="dk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54" name="Google Shape;154;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6403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666010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blue background with white text&#10;&#10;Description automatically generated">
            <a:extLst>
              <a:ext uri="{FF2B5EF4-FFF2-40B4-BE49-F238E27FC236}">
                <a16:creationId xmlns:a16="http://schemas.microsoft.com/office/drawing/2014/main" id="{4A8418C8-60E7-0E13-0DF7-D9E668283C54}"/>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2032024" y="1022497"/>
            <a:ext cx="863379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766182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C5CA9AB5-7799-BFA5-6F4F-591CF81D3D8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95921DC8-934C-D343-8075-AF48250B93B1}"/>
              </a:ext>
            </a:extLst>
          </p:cNvPr>
          <p:cNvSpPr>
            <a:spLocks noGrp="1"/>
          </p:cNvSpPr>
          <p:nvPr>
            <p:ph type="title"/>
          </p:nvPr>
        </p:nvSpPr>
        <p:spPr>
          <a:xfrm>
            <a:off x="688976" y="1437323"/>
            <a:ext cx="8633791" cy="590264"/>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24F2E60C-7A3B-7D42-BD06-2F6B17FB85A4}"/>
              </a:ext>
            </a:extLst>
          </p:cNvPr>
          <p:cNvSpPr>
            <a:spLocks noGrp="1"/>
          </p:cNvSpPr>
          <p:nvPr>
            <p:ph type="body" sz="quarter" idx="10"/>
          </p:nvPr>
        </p:nvSpPr>
        <p:spPr>
          <a:xfrm>
            <a:off x="688976" y="2186609"/>
            <a:ext cx="11058525" cy="4055169"/>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052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C4576E8E-A501-8EC1-1123-1CC0F7426F77}"/>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1941446" y="1022497"/>
            <a:ext cx="863379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101847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A blue and orange background&#10;&#10;Description automatically generated">
            <a:extLst>
              <a:ext uri="{FF2B5EF4-FFF2-40B4-BE49-F238E27FC236}">
                <a16:creationId xmlns:a16="http://schemas.microsoft.com/office/drawing/2014/main" id="{928D538F-537F-BFD3-4FDC-36B9CF24D2E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562598"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8" y="1948074"/>
            <a:ext cx="5665301" cy="4422910"/>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418197" y="593727"/>
            <a:ext cx="5451605" cy="5916402"/>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412947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descr="A blue and white flag&#10;&#10;Description automatically generated">
            <a:extLst>
              <a:ext uri="{FF2B5EF4-FFF2-40B4-BE49-F238E27FC236}">
                <a16:creationId xmlns:a16="http://schemas.microsoft.com/office/drawing/2014/main" id="{EBA37594-DD4D-BB9A-50B2-E7A9EF059D8F}"/>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6301409" y="684557"/>
            <a:ext cx="547646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a:extLst>
              <a:ext uri="{FF2B5EF4-FFF2-40B4-BE49-F238E27FC236}">
                <a16:creationId xmlns:a16="http://schemas.microsoft.com/office/drawing/2014/main" id="{84B661CC-3A6F-4C40-87B4-71E36647F450}"/>
              </a:ext>
            </a:extLst>
          </p:cNvPr>
          <p:cNvSpPr>
            <a:spLocks noGrp="1"/>
          </p:cNvSpPr>
          <p:nvPr>
            <p:ph type="body" sz="half" idx="1"/>
          </p:nvPr>
        </p:nvSpPr>
        <p:spPr>
          <a:xfrm>
            <a:off x="6301409" y="1828804"/>
            <a:ext cx="5476461" cy="4601813"/>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9027EAA-B98C-EF4B-9810-3D125E17A7A5}"/>
              </a:ext>
            </a:extLst>
          </p:cNvPr>
          <p:cNvSpPr>
            <a:spLocks noGrp="1"/>
          </p:cNvSpPr>
          <p:nvPr>
            <p:ph idx="22" hasCustomPrompt="1"/>
          </p:nvPr>
        </p:nvSpPr>
        <p:spPr>
          <a:xfrm>
            <a:off x="375115" y="684557"/>
            <a:ext cx="5715001" cy="574606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424543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3D73DF93-F4D3-174A-A033-8D0151AC85D6}"/>
              </a:ext>
            </a:extLst>
          </p:cNvPr>
          <p:cNvSpPr>
            <a:spLocks noGrp="1"/>
          </p:cNvSpPr>
          <p:nvPr>
            <p:ph type="title"/>
          </p:nvPr>
        </p:nvSpPr>
        <p:spPr>
          <a:xfrm>
            <a:off x="347871" y="1597230"/>
            <a:ext cx="11668540"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C1ECC511-C260-C44A-B3D8-D1B7716EDD77}"/>
              </a:ext>
            </a:extLst>
          </p:cNvPr>
          <p:cNvSpPr>
            <a:spLocks noGrp="1"/>
          </p:cNvSpPr>
          <p:nvPr>
            <p:ph type="body" sz="half" idx="1"/>
          </p:nvPr>
        </p:nvSpPr>
        <p:spPr>
          <a:xfrm>
            <a:off x="347871" y="2345634"/>
            <a:ext cx="11668540" cy="4084982"/>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971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 name="Picture 1" descr="A close-up of a white and blue rectangle&#10;&#10;Description automatically generated">
            <a:extLst>
              <a:ext uri="{FF2B5EF4-FFF2-40B4-BE49-F238E27FC236}">
                <a16:creationId xmlns:a16="http://schemas.microsoft.com/office/drawing/2014/main" id="{F4BE0E7A-B881-FC35-DF3F-67DC3DAADD4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747644" y="1538287"/>
            <a:ext cx="2666999"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4162286" y="1469852"/>
            <a:ext cx="7595705" cy="4960765"/>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4737653" y="1667884"/>
            <a:ext cx="6548331" cy="3997422"/>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74606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64233"/>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emf"/></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www.houstontx.gov/obo/popforms.html"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mailto:Jesse.Ortiz@Houstontx.gov"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mailto:HCDPreAward@houstontx.gov"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hyperlink" Target="https://www.houstontx.gov/obo/docsandforms/goodfaithefforts"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E98720-054F-2C0D-134E-F6A4C878D3B3}"/>
              </a:ext>
            </a:extLst>
          </p:cNvPr>
          <p:cNvSpPr>
            <a:spLocks noGrp="1"/>
          </p:cNvSpPr>
          <p:nvPr>
            <p:ph type="title"/>
          </p:nvPr>
        </p:nvSpPr>
        <p:spPr>
          <a:xfrm>
            <a:off x="494384" y="2563399"/>
            <a:ext cx="5476461" cy="628787"/>
          </a:xfrm>
        </p:spPr>
        <p:txBody>
          <a:bodyPr/>
          <a:lstStyle/>
          <a:p>
            <a:r>
              <a:rPr lang="en-US" sz="7200"/>
              <a:t>WELCOME!</a:t>
            </a:r>
          </a:p>
        </p:txBody>
      </p:sp>
      <p:sp>
        <p:nvSpPr>
          <p:cNvPr id="6" name="Text Placeholder 5">
            <a:extLst>
              <a:ext uri="{FF2B5EF4-FFF2-40B4-BE49-F238E27FC236}">
                <a16:creationId xmlns:a16="http://schemas.microsoft.com/office/drawing/2014/main" id="{90BB2F5D-F20B-4E2A-CDC9-58DADF40E26C}"/>
              </a:ext>
            </a:extLst>
          </p:cNvPr>
          <p:cNvSpPr>
            <a:spLocks noGrp="1"/>
          </p:cNvSpPr>
          <p:nvPr>
            <p:ph type="body" sz="half" idx="1"/>
          </p:nvPr>
        </p:nvSpPr>
        <p:spPr>
          <a:xfrm>
            <a:off x="6221157" y="1128093"/>
            <a:ext cx="5476461" cy="4601813"/>
          </a:xfrm>
        </p:spPr>
        <p:txBody>
          <a:bodyPr lIns="91440" tIns="45720" rIns="91440" bIns="45720" anchor="t"/>
          <a:lstStyle/>
          <a:p>
            <a:pPr algn="ctr"/>
            <a:r>
              <a:rPr lang="en-US" sz="2400" b="1" dirty="0"/>
              <a:t>Pre-Award</a:t>
            </a:r>
            <a:endParaRPr lang="en-US" sz="2400" b="1" dirty="0">
              <a:solidFill>
                <a:schemeClr val="bg2"/>
              </a:solidFill>
              <a:cs typeface="Arial"/>
            </a:endParaRPr>
          </a:p>
          <a:p>
            <a:pPr algn="ctr"/>
            <a:r>
              <a:rPr lang="en-US" sz="2400" b="1" dirty="0">
                <a:latin typeface="+mj-lt"/>
              </a:rPr>
              <a:t>9:30 AM – 10:30 AM</a:t>
            </a:r>
            <a:br>
              <a:rPr lang="en-US" sz="2400" b="1" dirty="0">
                <a:latin typeface="+mj-lt"/>
              </a:rPr>
            </a:br>
            <a:endParaRPr lang="en-US" sz="2400" dirty="0">
              <a:latin typeface="+mj-lt"/>
            </a:endParaRPr>
          </a:p>
          <a:p>
            <a:pPr algn="ctr"/>
            <a:r>
              <a:rPr lang="en-US" sz="2400" b="1" dirty="0"/>
              <a:t>MWSBE</a:t>
            </a:r>
            <a:endParaRPr lang="en-US" sz="2400" b="1" dirty="0">
              <a:solidFill>
                <a:schemeClr val="bg2"/>
              </a:solidFill>
              <a:cs typeface="Arial"/>
            </a:endParaRPr>
          </a:p>
          <a:p>
            <a:pPr algn="ctr"/>
            <a:r>
              <a:rPr lang="en-US" sz="2400" b="1" dirty="0">
                <a:latin typeface="+mj-lt"/>
              </a:rPr>
              <a:t>10:30 AM – 11:30 AM</a:t>
            </a:r>
            <a:br>
              <a:rPr lang="en-US" sz="2400" b="1" dirty="0">
                <a:latin typeface="+mj-lt"/>
              </a:rPr>
            </a:br>
            <a:endParaRPr lang="en-US" sz="2400" dirty="0">
              <a:latin typeface="+mj-lt"/>
            </a:endParaRPr>
          </a:p>
          <a:p>
            <a:pPr algn="ctr"/>
            <a:r>
              <a:rPr lang="en-US" sz="2400" b="1" dirty="0">
                <a:solidFill>
                  <a:srgbClr val="003160"/>
                </a:solidFill>
                <a:cs typeface="Arial"/>
              </a:rPr>
              <a:t>Pay or Play</a:t>
            </a:r>
          </a:p>
          <a:p>
            <a:pPr algn="ctr"/>
            <a:r>
              <a:rPr lang="en-US" sz="2400" b="1" dirty="0"/>
              <a:t>11:30 AM – 12:30 AM</a:t>
            </a:r>
            <a:br>
              <a:rPr lang="en-US" sz="2400" b="1" dirty="0"/>
            </a:br>
            <a:endParaRPr lang="en-US" sz="2400" dirty="0"/>
          </a:p>
          <a:p>
            <a:pPr algn="ctr"/>
            <a:endParaRPr lang="en-US" sz="2400" b="1" dirty="0">
              <a:cs typeface="Arial"/>
            </a:endParaRPr>
          </a:p>
          <a:p>
            <a:endParaRPr lang="en-US" dirty="0"/>
          </a:p>
          <a:p>
            <a:endParaRPr lang="en-US" dirty="0"/>
          </a:p>
        </p:txBody>
      </p:sp>
      <p:sp>
        <p:nvSpPr>
          <p:cNvPr id="7" name="Text Placeholder 6">
            <a:extLst>
              <a:ext uri="{FF2B5EF4-FFF2-40B4-BE49-F238E27FC236}">
                <a16:creationId xmlns:a16="http://schemas.microsoft.com/office/drawing/2014/main" id="{86036D85-6C0E-803F-D98A-8EC242F31519}"/>
              </a:ext>
            </a:extLst>
          </p:cNvPr>
          <p:cNvSpPr>
            <a:spLocks noGrp="1"/>
          </p:cNvSpPr>
          <p:nvPr>
            <p:ph idx="22"/>
          </p:nvPr>
        </p:nvSpPr>
        <p:spPr>
          <a:xfrm>
            <a:off x="785018" y="3665815"/>
            <a:ext cx="5715001" cy="628787"/>
          </a:xfrm>
        </p:spPr>
        <p:txBody>
          <a:bodyPr/>
          <a:lstStyle/>
          <a:p>
            <a:r>
              <a:rPr lang="en-US" sz="3600">
                <a:solidFill>
                  <a:schemeClr val="tx2"/>
                </a:solidFill>
              </a:rPr>
              <a:t>We Will Begin Shortly. </a:t>
            </a:r>
          </a:p>
          <a:p>
            <a:endParaRPr lang="en-US" sz="3600">
              <a:solidFill>
                <a:schemeClr val="tx2"/>
              </a:solidFill>
            </a:endParaRPr>
          </a:p>
        </p:txBody>
      </p:sp>
      <p:pic>
        <p:nvPicPr>
          <p:cNvPr id="8" name="ElevatorMusic">
            <a:hlinkClick r:id="" action="ppaction://media"/>
            <a:extLst>
              <a:ext uri="{FF2B5EF4-FFF2-40B4-BE49-F238E27FC236}">
                <a16:creationId xmlns:a16="http://schemas.microsoft.com/office/drawing/2014/main" id="{442A525A-259E-4BD0-DB89-5CC01282C0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7739" y="6055382"/>
            <a:ext cx="406400" cy="406400"/>
          </a:xfrm>
          <a:prstGeom prst="rect">
            <a:avLst/>
          </a:prstGeom>
        </p:spPr>
      </p:pic>
    </p:spTree>
    <p:extLst>
      <p:ext uri="{BB962C8B-B14F-4D97-AF65-F5344CB8AC3E}">
        <p14:creationId xmlns:p14="http://schemas.microsoft.com/office/powerpoint/2010/main" val="162896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4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2BDCE-7534-1DC7-A94C-3631688D4902}"/>
              </a:ext>
            </a:extLst>
          </p:cNvPr>
          <p:cNvSpPr>
            <a:spLocks noGrp="1"/>
          </p:cNvSpPr>
          <p:nvPr>
            <p:ph type="title"/>
          </p:nvPr>
        </p:nvSpPr>
        <p:spPr>
          <a:xfrm>
            <a:off x="803995" y="1422946"/>
            <a:ext cx="8633791" cy="590264"/>
          </a:xfrm>
        </p:spPr>
        <p:txBody>
          <a:bodyPr lIns="91440" tIns="45720" rIns="91440" bIns="45720" anchor="t"/>
          <a:lstStyle/>
          <a:p>
            <a:r>
              <a:rPr lang="en-US" sz="3600">
                <a:solidFill>
                  <a:schemeClr val="bg1"/>
                </a:solidFill>
                <a:latin typeface="Arial"/>
                <a:cs typeface="Arial"/>
              </a:rPr>
              <a:t>HCD Categorical Goals </a:t>
            </a:r>
            <a:endParaRPr lang="en-US" sz="3600">
              <a:solidFill>
                <a:schemeClr val="bg1"/>
              </a:solidFill>
            </a:endParaRPr>
          </a:p>
        </p:txBody>
      </p:sp>
      <p:sp>
        <p:nvSpPr>
          <p:cNvPr id="3" name="Text Placeholder 2">
            <a:extLst>
              <a:ext uri="{FF2B5EF4-FFF2-40B4-BE49-F238E27FC236}">
                <a16:creationId xmlns:a16="http://schemas.microsoft.com/office/drawing/2014/main" id="{55BF076D-1C14-1269-70C7-D7DFE2992ABB}"/>
              </a:ext>
            </a:extLst>
          </p:cNvPr>
          <p:cNvSpPr>
            <a:spLocks noGrp="1"/>
          </p:cNvSpPr>
          <p:nvPr>
            <p:ph type="body" sz="quarter" idx="10"/>
          </p:nvPr>
        </p:nvSpPr>
        <p:spPr>
          <a:xfrm>
            <a:off x="688976" y="2027587"/>
            <a:ext cx="11058525" cy="4055169"/>
          </a:xfrm>
        </p:spPr>
        <p:txBody>
          <a:bodyPr lIns="91440" tIns="45720" rIns="91440" bIns="45720" anchor="t"/>
          <a:lstStyle/>
          <a:p>
            <a:pPr marL="0" indent="0">
              <a:buNone/>
            </a:pPr>
            <a:r>
              <a:rPr lang="en-US" sz="1800">
                <a:ea typeface="+mn-lt"/>
                <a:cs typeface="+mn-lt"/>
              </a:rPr>
              <a:t>Effective immediately, any new procurement initiated by HCDD for goal-oriented contracts of any type must contain a contract-specific M/WBE goal or utilize HCDD approved categorical goals.  HCDD approved (categorical goals) will only be applicable for construction related activities on Multifamily, Public Facilities and Single-Family awards .</a:t>
            </a:r>
          </a:p>
          <a:p>
            <a:pPr marL="227965" indent="-227965">
              <a:buFont typeface="Wingdings,Sans-Serif" panose="020B0604020202020204" pitchFamily="34" charset="0"/>
              <a:buChar char="Ø"/>
            </a:pPr>
            <a:r>
              <a:rPr lang="en-US" sz="1800" b="1">
                <a:ea typeface="+mn-lt"/>
                <a:cs typeface="+mn-lt"/>
              </a:rPr>
              <a:t>Implementation Timeline:</a:t>
            </a:r>
            <a:r>
              <a:rPr lang="en-US" sz="1800">
                <a:ea typeface="+mn-lt"/>
                <a:cs typeface="+mn-lt"/>
              </a:rPr>
              <a:t> Language for the application of this new policy will be explicitly included in new City solicitations.  Existing contracts or solidifications already advertised will not be affected by this new policy.</a:t>
            </a:r>
            <a:endParaRPr lang="en-US" sz="1800">
              <a:cs typeface="Arial" panose="020B0604020202020204"/>
            </a:endParaRPr>
          </a:p>
          <a:p>
            <a:pPr marL="0" indent="0">
              <a:buNone/>
            </a:pPr>
            <a:endParaRPr lang="en-US" sz="1800">
              <a:ea typeface="+mn-lt"/>
              <a:cs typeface="+mn-lt"/>
            </a:endParaRPr>
          </a:p>
        </p:txBody>
      </p:sp>
      <p:pic>
        <p:nvPicPr>
          <p:cNvPr id="4" name="Picture 4">
            <a:extLst>
              <a:ext uri="{FF2B5EF4-FFF2-40B4-BE49-F238E27FC236}">
                <a16:creationId xmlns:a16="http://schemas.microsoft.com/office/drawing/2014/main" id="{27DF674B-87A9-606E-0EE1-E4193AFA74FA}"/>
              </a:ext>
            </a:extLst>
          </p:cNvPr>
          <p:cNvPicPr>
            <a:picLocks noChangeAspect="1"/>
          </p:cNvPicPr>
          <p:nvPr/>
        </p:nvPicPr>
        <p:blipFill>
          <a:blip r:embed="rId2"/>
          <a:stretch>
            <a:fillRect/>
          </a:stretch>
        </p:blipFill>
        <p:spPr>
          <a:xfrm>
            <a:off x="2293822" y="4049257"/>
            <a:ext cx="7614212" cy="2321838"/>
          </a:xfrm>
          <a:prstGeom prst="rect">
            <a:avLst/>
          </a:prstGeom>
        </p:spPr>
      </p:pic>
    </p:spTree>
    <p:extLst>
      <p:ext uri="{BB962C8B-B14F-4D97-AF65-F5344CB8AC3E}">
        <p14:creationId xmlns:p14="http://schemas.microsoft.com/office/powerpoint/2010/main" val="1021784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a:solidFill>
                  <a:schemeClr val="bg1"/>
                </a:solidFill>
              </a:rPr>
              <a:t>Minority Women Owned Small Business Enterprise (MWSBE)</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607024"/>
            <a:ext cx="11058525" cy="2416922"/>
          </a:xfrm>
        </p:spPr>
        <p:txBody>
          <a:bodyPr lIns="91440" tIns="45720" rIns="91440" bIns="45720" anchor="t">
            <a:normAutofit/>
          </a:bodyPr>
          <a:lstStyle/>
          <a:p>
            <a:r>
              <a:rPr lang="en-US"/>
              <a:t>MWSBE Participation Plan w/ Letters of Intent;</a:t>
            </a:r>
          </a:p>
          <a:p>
            <a:r>
              <a:rPr lang="en-US"/>
              <a:t>MUST complete Form 470 AND/OR FORM(S) 471 and 472.</a:t>
            </a:r>
            <a:br>
              <a:rPr lang="en-US"/>
            </a:br>
            <a:endParaRPr lang="en-US"/>
          </a:p>
          <a:p>
            <a:pPr marL="0" indent="0">
              <a:buNone/>
            </a:pPr>
            <a:r>
              <a:rPr lang="en-US" b="1" i="1"/>
              <a:t>*Only firms certified through the City of Houston, Office of Business Opportunity can be utilized towards goal achievement*</a:t>
            </a:r>
          </a:p>
        </p:txBody>
      </p:sp>
    </p:spTree>
    <p:extLst>
      <p:ext uri="{BB962C8B-B14F-4D97-AF65-F5344CB8AC3E}">
        <p14:creationId xmlns:p14="http://schemas.microsoft.com/office/powerpoint/2010/main" val="403634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solidFill>
                  <a:schemeClr val="bg1"/>
                </a:solidFill>
              </a:rPr>
              <a:t>Achievement Of Goal</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027587"/>
            <a:ext cx="11058525" cy="4055169"/>
          </a:xfrm>
        </p:spPr>
        <p:txBody>
          <a:bodyPr lIns="91440" tIns="45720" rIns="91440" bIns="45720" anchor="t">
            <a:noAutofit/>
          </a:bodyPr>
          <a:lstStyle/>
          <a:p>
            <a:r>
              <a:rPr lang="en-US" sz="1300"/>
              <a:t>MBE and WBE goals are separate subcontracting goals to be met individually.</a:t>
            </a:r>
            <a:endParaRPr lang="en-US" sz="1300">
              <a:cs typeface="Arial"/>
            </a:endParaRPr>
          </a:p>
          <a:p>
            <a:r>
              <a:rPr lang="en-US" sz="1300"/>
              <a:t>Any excess of the MBE or WBE Goal cannot be used to meet a deficient MBE or WBE goal.</a:t>
            </a:r>
            <a:endParaRPr lang="en-US" sz="1300">
              <a:cs typeface="Arial"/>
            </a:endParaRPr>
          </a:p>
          <a:p>
            <a:r>
              <a:rPr lang="en-US" sz="1300"/>
              <a:t>Only 4% SBE can be used to meet either the MBE and/or WBE Goal, but both cannot get 4% each.</a:t>
            </a:r>
            <a:endParaRPr lang="en-US" sz="1300">
              <a:cs typeface="Arial"/>
            </a:endParaRPr>
          </a:p>
          <a:p>
            <a:r>
              <a:rPr lang="en-US" sz="1300">
                <a:ea typeface="+mn-lt"/>
                <a:cs typeface="+mn-lt"/>
              </a:rPr>
              <a:t>A MBE or WBE certified Prime may count its self-performance for up to 50% of the overall advertised goal. The certified MWBE Prime may count only the work in which the MWBE has performed a Commercially Useful Function. The use of a certified MWBE Prime’s self-performance to meet multiple goals (e.g., MBE and WBE) on a contract is prohibited.</a:t>
            </a:r>
            <a:endParaRPr lang="en-US" sz="1300">
              <a:cs typeface="Arial"/>
            </a:endParaRPr>
          </a:p>
          <a:p>
            <a:r>
              <a:rPr lang="en-US" sz="1300">
                <a:ea typeface="+mn-lt"/>
                <a:cs typeface="+mn-lt"/>
              </a:rPr>
              <a:t>Once a firm is certified as a MWSBE firm, the total dollar value of the subcontract awarded to the MWSBE firm is counted toward the Contract Goals, counting only the work in which the MWSBE has performed a Commercially Useful Function. The use of one MWSBE certified firm to meet multiple goals (e.g., MBE, WBE, SBE goals) on a contract is prohibited, unless expressly approved by OBO.</a:t>
            </a:r>
            <a:endParaRPr lang="en-US" sz="1300">
              <a:cs typeface="Arial"/>
            </a:endParaRPr>
          </a:p>
          <a:p>
            <a:r>
              <a:rPr lang="en-US" sz="1300"/>
              <a:t>Only City of Houston Certified firms may be used to meet either the MBE Goal or WBE Goal. Visit the City’s Office of Business Opportunity Website at http://</a:t>
            </a:r>
            <a:r>
              <a:rPr lang="en-US" sz="1300" err="1"/>
              <a:t>www.houstontx.gov</a:t>
            </a:r>
            <a:r>
              <a:rPr lang="en-US" sz="1300"/>
              <a:t>/obo/ and click on directory link to search for COH certified vendors.</a:t>
            </a:r>
            <a:endParaRPr lang="en-US" sz="1300">
              <a:cs typeface="Arial"/>
            </a:endParaRPr>
          </a:p>
          <a:p>
            <a:r>
              <a:rPr lang="en-US" sz="1300"/>
              <a:t>Contractor must fill in each box COMPLETELY and SIGN the document</a:t>
            </a:r>
            <a:endParaRPr lang="en-US" sz="1300">
              <a:cs typeface="Arial"/>
            </a:endParaRPr>
          </a:p>
          <a:p>
            <a:r>
              <a:rPr lang="en-US" sz="1300"/>
              <a:t>MWSBE Participation Plan must be accompanied with Signed Letters of Intent for goal achievement.</a:t>
            </a:r>
            <a:endParaRPr lang="en-US" sz="1300">
              <a:cs typeface="Arial"/>
            </a:endParaRPr>
          </a:p>
          <a:p>
            <a:r>
              <a:rPr lang="en-US" sz="1300"/>
              <a:t>You either turn in ONE document if you meet the Contract Goals: (Document 00470); OR</a:t>
            </a:r>
            <a:endParaRPr lang="en-US" sz="1300">
              <a:cs typeface="Arial"/>
            </a:endParaRPr>
          </a:p>
          <a:p>
            <a:r>
              <a:rPr lang="en-US" sz="1300"/>
              <a:t> You turn in THREE documents if you cannot meet the Contract Goals: (Documents 00470, 00471, &amp;  00472</a:t>
            </a:r>
            <a:endParaRPr lang="en-US" sz="1300">
              <a:cs typeface="Arial"/>
            </a:endParaRPr>
          </a:p>
          <a:p>
            <a:pPr marL="0" indent="0">
              <a:buNone/>
            </a:pPr>
            <a:endParaRPr lang="en-US" sz="1300">
              <a:cs typeface="Arial"/>
            </a:endParaRPr>
          </a:p>
          <a:p>
            <a:pPr marL="0" indent="0">
              <a:buNone/>
            </a:pPr>
            <a:r>
              <a:rPr lang="en-US" sz="1300" i="1"/>
              <a:t>All information must be provided in order to be deemed responsive</a:t>
            </a:r>
            <a:endParaRPr lang="en-US" sz="1300" i="1">
              <a:cs typeface="Arial"/>
            </a:endParaRPr>
          </a:p>
        </p:txBody>
      </p:sp>
    </p:spTree>
    <p:extLst>
      <p:ext uri="{BB962C8B-B14F-4D97-AF65-F5344CB8AC3E}">
        <p14:creationId xmlns:p14="http://schemas.microsoft.com/office/powerpoint/2010/main" val="257725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3132-61C7-A54D-AC35-BCB27E131D21}"/>
              </a:ext>
            </a:extLst>
          </p:cNvPr>
          <p:cNvSpPr>
            <a:spLocks noGrp="1"/>
          </p:cNvSpPr>
          <p:nvPr>
            <p:ph type="title"/>
          </p:nvPr>
        </p:nvSpPr>
        <p:spPr/>
        <p:txBody>
          <a:bodyPr>
            <a:noAutofit/>
          </a:bodyPr>
          <a:lstStyle/>
          <a:p>
            <a:r>
              <a:rPr lang="en-US" sz="3600"/>
              <a:t>MWSBE Participation Plan</a:t>
            </a:r>
            <a:br>
              <a:rPr lang="en-US" sz="4000"/>
            </a:br>
            <a:r>
              <a:rPr lang="en-US" sz="2667"/>
              <a:t>Document 470</a:t>
            </a:r>
            <a:endParaRPr lang="en-US" sz="4000"/>
          </a:p>
        </p:txBody>
      </p:sp>
      <p:sp>
        <p:nvSpPr>
          <p:cNvPr id="4" name="Text Placeholder 3">
            <a:extLst>
              <a:ext uri="{FF2B5EF4-FFF2-40B4-BE49-F238E27FC236}">
                <a16:creationId xmlns:a16="http://schemas.microsoft.com/office/drawing/2014/main" id="{D64ABCCF-3FF7-454E-B94A-4A83B66C9040}"/>
              </a:ext>
            </a:extLst>
          </p:cNvPr>
          <p:cNvSpPr>
            <a:spLocks noGrp="1"/>
          </p:cNvSpPr>
          <p:nvPr>
            <p:ph type="body" sz="half" idx="1"/>
          </p:nvPr>
        </p:nvSpPr>
        <p:spPr>
          <a:xfrm>
            <a:off x="430698" y="2107095"/>
            <a:ext cx="5284302" cy="4750905"/>
          </a:xfrm>
        </p:spPr>
        <p:txBody>
          <a:bodyPr lIns="91440" tIns="45720" rIns="91440" bIns="45720" anchor="t">
            <a:normAutofit/>
          </a:bodyPr>
          <a:lstStyle/>
          <a:p>
            <a:r>
              <a:rPr lang="en-US">
                <a:solidFill>
                  <a:schemeClr val="tx2"/>
                </a:solidFill>
              </a:rPr>
              <a:t>Captures MWSBE Participation that the Contractor commits to achieve for the contract. </a:t>
            </a:r>
          </a:p>
          <a:p>
            <a:endParaRPr lang="en-US">
              <a:solidFill>
                <a:schemeClr val="tx2"/>
              </a:solidFill>
            </a:endParaRPr>
          </a:p>
          <a:p>
            <a:r>
              <a:rPr lang="en-US">
                <a:solidFill>
                  <a:schemeClr val="tx2"/>
                </a:solidFill>
              </a:rPr>
              <a:t>Helps Pre-Award Administration Manager determines whether the Contractor has a plan to actually meet the goal.</a:t>
            </a:r>
            <a:endParaRPr lang="en-US">
              <a:solidFill>
                <a:schemeClr val="tx2"/>
              </a:solidFill>
              <a:cs typeface="Arial"/>
            </a:endParaRPr>
          </a:p>
          <a:p>
            <a:endParaRPr lang="en-US">
              <a:solidFill>
                <a:schemeClr val="tx2"/>
              </a:solidFill>
            </a:endParaRPr>
          </a:p>
          <a:p>
            <a:r>
              <a:rPr lang="en-US">
                <a:solidFill>
                  <a:schemeClr val="tx2"/>
                </a:solidFill>
              </a:rPr>
              <a:t>Contractor is required to submit Document 470 with MWSBE Signed Letters of Intent</a:t>
            </a:r>
            <a:endParaRPr lang="en-US">
              <a:solidFill>
                <a:schemeClr val="tx2"/>
              </a:solidFill>
              <a:cs typeface="Arial"/>
            </a:endParaRPr>
          </a:p>
          <a:p>
            <a:endParaRPr lang="en-US">
              <a:solidFill>
                <a:schemeClr val="tx2"/>
              </a:solidFill>
            </a:endParaRPr>
          </a:p>
        </p:txBody>
      </p:sp>
      <p:pic>
        <p:nvPicPr>
          <p:cNvPr id="3" name="Picture 4">
            <a:extLst>
              <a:ext uri="{FF2B5EF4-FFF2-40B4-BE49-F238E27FC236}">
                <a16:creationId xmlns:a16="http://schemas.microsoft.com/office/drawing/2014/main" id="{2A543C87-8CB9-219A-2048-3C6BFE11A31F}"/>
              </a:ext>
            </a:extLst>
          </p:cNvPr>
          <p:cNvPicPr>
            <a:picLocks noChangeAspect="1"/>
          </p:cNvPicPr>
          <p:nvPr/>
        </p:nvPicPr>
        <p:blipFill>
          <a:blip r:embed="rId2"/>
          <a:stretch>
            <a:fillRect/>
          </a:stretch>
        </p:blipFill>
        <p:spPr>
          <a:xfrm>
            <a:off x="6952784" y="554518"/>
            <a:ext cx="4293273" cy="5748964"/>
          </a:xfrm>
          <a:prstGeom prst="rect">
            <a:avLst/>
          </a:prstGeom>
        </p:spPr>
      </p:pic>
    </p:spTree>
    <p:extLst>
      <p:ext uri="{BB962C8B-B14F-4D97-AF65-F5344CB8AC3E}">
        <p14:creationId xmlns:p14="http://schemas.microsoft.com/office/powerpoint/2010/main" val="70702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3132-61C7-A54D-AC35-BCB27E131D21}"/>
              </a:ext>
            </a:extLst>
          </p:cNvPr>
          <p:cNvSpPr>
            <a:spLocks noGrp="1"/>
          </p:cNvSpPr>
          <p:nvPr>
            <p:ph type="title"/>
          </p:nvPr>
        </p:nvSpPr>
        <p:spPr/>
        <p:txBody>
          <a:bodyPr>
            <a:noAutofit/>
          </a:bodyPr>
          <a:lstStyle/>
          <a:p>
            <a:r>
              <a:rPr lang="en-US" sz="3600"/>
              <a:t>Pre-Bid Good Faith Efforts</a:t>
            </a:r>
            <a:endParaRPr lang="en-US" sz="3600">
              <a:solidFill>
                <a:srgbClr val="009FDA"/>
              </a:solidFill>
            </a:endParaRPr>
          </a:p>
        </p:txBody>
      </p:sp>
      <p:sp>
        <p:nvSpPr>
          <p:cNvPr id="4" name="Text Placeholder 3">
            <a:extLst>
              <a:ext uri="{FF2B5EF4-FFF2-40B4-BE49-F238E27FC236}">
                <a16:creationId xmlns:a16="http://schemas.microsoft.com/office/drawing/2014/main" id="{D64ABCCF-3FF7-454E-B94A-4A83B66C9040}"/>
              </a:ext>
            </a:extLst>
          </p:cNvPr>
          <p:cNvSpPr>
            <a:spLocks noGrp="1"/>
          </p:cNvSpPr>
          <p:nvPr>
            <p:ph type="body" sz="half" idx="1"/>
          </p:nvPr>
        </p:nvSpPr>
        <p:spPr>
          <a:xfrm>
            <a:off x="430698" y="1790418"/>
            <a:ext cx="5284302" cy="4750905"/>
          </a:xfrm>
        </p:spPr>
        <p:txBody>
          <a:bodyPr>
            <a:normAutofit/>
          </a:bodyPr>
          <a:lstStyle/>
          <a:p>
            <a:r>
              <a:rPr lang="en-US">
                <a:solidFill>
                  <a:schemeClr val="tx2"/>
                </a:solidFill>
              </a:rPr>
              <a:t>Allows the Contractor to document Good Faith Efforts to meet the advertised MWSBE goals.</a:t>
            </a:r>
          </a:p>
          <a:p>
            <a:endParaRPr lang="en-US">
              <a:solidFill>
                <a:schemeClr val="tx2"/>
              </a:solidFill>
            </a:endParaRPr>
          </a:p>
          <a:p>
            <a:r>
              <a:rPr lang="en-US">
                <a:solidFill>
                  <a:schemeClr val="tx2"/>
                </a:solidFill>
              </a:rPr>
              <a:t>Allows the Administrating Department to see Contractor’s efforts made to find MWSBE firms.</a:t>
            </a:r>
          </a:p>
          <a:p>
            <a:endParaRPr lang="en-US">
              <a:solidFill>
                <a:schemeClr val="tx2"/>
              </a:solidFill>
            </a:endParaRPr>
          </a:p>
          <a:p>
            <a:r>
              <a:rPr lang="en-US">
                <a:solidFill>
                  <a:schemeClr val="tx2"/>
                </a:solidFill>
              </a:rPr>
              <a:t>Contractor must fully complete the bottom portion of the document.</a:t>
            </a:r>
          </a:p>
          <a:p>
            <a:endParaRPr lang="en-US">
              <a:solidFill>
                <a:schemeClr val="tx2"/>
              </a:solidFill>
            </a:endParaRPr>
          </a:p>
          <a:p>
            <a:r>
              <a:rPr lang="en-US">
                <a:solidFill>
                  <a:schemeClr val="tx2"/>
                </a:solidFill>
              </a:rPr>
              <a:t>Certified Firm Name, Address, Contact Name, Phone Number and E-mail</a:t>
            </a:r>
          </a:p>
        </p:txBody>
      </p:sp>
      <p:pic>
        <p:nvPicPr>
          <p:cNvPr id="3" name="Picture 5">
            <a:extLst>
              <a:ext uri="{FF2B5EF4-FFF2-40B4-BE49-F238E27FC236}">
                <a16:creationId xmlns:a16="http://schemas.microsoft.com/office/drawing/2014/main" id="{F49AF472-A238-9BE8-5BCE-AB905C30471D}"/>
              </a:ext>
            </a:extLst>
          </p:cNvPr>
          <p:cNvPicPr>
            <a:picLocks noChangeAspect="1"/>
          </p:cNvPicPr>
          <p:nvPr/>
        </p:nvPicPr>
        <p:blipFill>
          <a:blip r:embed="rId2"/>
          <a:stretch>
            <a:fillRect/>
          </a:stretch>
        </p:blipFill>
        <p:spPr>
          <a:xfrm>
            <a:off x="6841713" y="470740"/>
            <a:ext cx="4567830" cy="5916520"/>
          </a:xfrm>
          <a:prstGeom prst="rect">
            <a:avLst/>
          </a:prstGeom>
        </p:spPr>
      </p:pic>
    </p:spTree>
    <p:extLst>
      <p:ext uri="{BB962C8B-B14F-4D97-AF65-F5344CB8AC3E}">
        <p14:creationId xmlns:p14="http://schemas.microsoft.com/office/powerpoint/2010/main" val="205729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3132-61C7-A54D-AC35-BCB27E131D21}"/>
              </a:ext>
            </a:extLst>
          </p:cNvPr>
          <p:cNvSpPr>
            <a:spLocks noGrp="1"/>
          </p:cNvSpPr>
          <p:nvPr>
            <p:ph type="title"/>
          </p:nvPr>
        </p:nvSpPr>
        <p:spPr/>
        <p:txBody>
          <a:bodyPr>
            <a:noAutofit/>
          </a:bodyPr>
          <a:lstStyle/>
          <a:p>
            <a:r>
              <a:rPr lang="en-US" sz="3600"/>
              <a:t>Contractor Deviation Goal Request</a:t>
            </a:r>
            <a:endParaRPr lang="en-US" sz="3600">
              <a:solidFill>
                <a:srgbClr val="009FDA"/>
              </a:solidFill>
            </a:endParaRPr>
          </a:p>
        </p:txBody>
      </p:sp>
      <p:sp>
        <p:nvSpPr>
          <p:cNvPr id="4" name="Text Placeholder 3">
            <a:extLst>
              <a:ext uri="{FF2B5EF4-FFF2-40B4-BE49-F238E27FC236}">
                <a16:creationId xmlns:a16="http://schemas.microsoft.com/office/drawing/2014/main" id="{D64ABCCF-3FF7-454E-B94A-4A83B66C9040}"/>
              </a:ext>
            </a:extLst>
          </p:cNvPr>
          <p:cNvSpPr>
            <a:spLocks noGrp="1"/>
          </p:cNvSpPr>
          <p:nvPr>
            <p:ph type="body" sz="half" idx="1"/>
          </p:nvPr>
        </p:nvSpPr>
        <p:spPr>
          <a:xfrm>
            <a:off x="430698" y="1779907"/>
            <a:ext cx="5284302" cy="4750905"/>
          </a:xfrm>
        </p:spPr>
        <p:txBody>
          <a:bodyPr>
            <a:normAutofit/>
          </a:bodyPr>
          <a:lstStyle/>
          <a:p>
            <a:pPr marL="0" indent="0">
              <a:buNone/>
            </a:pPr>
            <a:r>
              <a:rPr lang="en-US">
                <a:solidFill>
                  <a:schemeClr val="tx2"/>
                </a:solidFill>
              </a:rPr>
              <a:t>Allows Contractor to explain two things:</a:t>
            </a:r>
            <a:br>
              <a:rPr lang="en-US">
                <a:solidFill>
                  <a:schemeClr val="tx2"/>
                </a:solidFill>
              </a:rPr>
            </a:br>
            <a:endParaRPr lang="en-US">
              <a:solidFill>
                <a:schemeClr val="tx2"/>
              </a:solidFill>
            </a:endParaRPr>
          </a:p>
          <a:p>
            <a:r>
              <a:rPr lang="en-US">
                <a:solidFill>
                  <a:schemeClr val="tx2"/>
                </a:solidFill>
              </a:rPr>
              <a:t>Why the Contractor was unable to meet the advertised MWSBE goals; AND</a:t>
            </a:r>
            <a:br>
              <a:rPr lang="en-US">
                <a:solidFill>
                  <a:schemeClr val="tx2"/>
                </a:solidFill>
              </a:rPr>
            </a:br>
            <a:endParaRPr lang="en-US">
              <a:solidFill>
                <a:schemeClr val="tx2"/>
              </a:solidFill>
            </a:endParaRPr>
          </a:p>
          <a:p>
            <a:r>
              <a:rPr lang="en-US">
                <a:solidFill>
                  <a:schemeClr val="tx2"/>
                </a:solidFill>
              </a:rPr>
              <a:t>What good faith efforts the Contractor made that were not captured on Document 471 and provide additional justification.</a:t>
            </a:r>
            <a:br>
              <a:rPr lang="en-US">
                <a:solidFill>
                  <a:schemeClr val="tx2"/>
                </a:solidFill>
              </a:rPr>
            </a:br>
            <a:endParaRPr lang="en-US">
              <a:solidFill>
                <a:schemeClr val="tx2"/>
              </a:solidFill>
            </a:endParaRPr>
          </a:p>
          <a:p>
            <a:r>
              <a:rPr lang="en-US">
                <a:solidFill>
                  <a:schemeClr val="tx2"/>
                </a:solidFill>
              </a:rPr>
              <a:t>Contractor must fully complete the bottom of the form.</a:t>
            </a:r>
            <a:br>
              <a:rPr lang="en-US">
                <a:solidFill>
                  <a:schemeClr val="tx2"/>
                </a:solidFill>
              </a:rPr>
            </a:br>
            <a:endParaRPr lang="en-US">
              <a:solidFill>
                <a:schemeClr val="tx2"/>
              </a:solidFill>
            </a:endParaRPr>
          </a:p>
          <a:p>
            <a:r>
              <a:rPr lang="en-US">
                <a:solidFill>
                  <a:schemeClr val="tx2"/>
                </a:solidFill>
              </a:rPr>
              <a:t>Certified Firm Name, Address, Contact Name, Phone Number and E-mail</a:t>
            </a:r>
          </a:p>
        </p:txBody>
      </p:sp>
      <p:pic>
        <p:nvPicPr>
          <p:cNvPr id="5" name="Picture 6">
            <a:extLst>
              <a:ext uri="{FF2B5EF4-FFF2-40B4-BE49-F238E27FC236}">
                <a16:creationId xmlns:a16="http://schemas.microsoft.com/office/drawing/2014/main" id="{69D1C177-F776-F70F-A6E5-FDA9E8EC513D}"/>
              </a:ext>
            </a:extLst>
          </p:cNvPr>
          <p:cNvPicPr>
            <a:picLocks noChangeAspect="1"/>
          </p:cNvPicPr>
          <p:nvPr/>
        </p:nvPicPr>
        <p:blipFill>
          <a:blip r:embed="rId2"/>
          <a:stretch>
            <a:fillRect/>
          </a:stretch>
        </p:blipFill>
        <p:spPr>
          <a:xfrm>
            <a:off x="6974694" y="736877"/>
            <a:ext cx="4085208" cy="5384245"/>
          </a:xfrm>
          <a:prstGeom prst="rect">
            <a:avLst/>
          </a:prstGeom>
        </p:spPr>
      </p:pic>
    </p:spTree>
    <p:extLst>
      <p:ext uri="{BB962C8B-B14F-4D97-AF65-F5344CB8AC3E}">
        <p14:creationId xmlns:p14="http://schemas.microsoft.com/office/powerpoint/2010/main" val="217684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A59FA-5873-4B7C-9CC9-F6E7F8ADEF94}"/>
              </a:ext>
            </a:extLst>
          </p:cNvPr>
          <p:cNvSpPr>
            <a:spLocks noGrp="1"/>
          </p:cNvSpPr>
          <p:nvPr>
            <p:ph type="title"/>
          </p:nvPr>
        </p:nvSpPr>
        <p:spPr/>
        <p:txBody>
          <a:bodyPr/>
          <a:lstStyle/>
          <a:p>
            <a:r>
              <a:rPr lang="en-US" sz="3600"/>
              <a:t>MWSBE Letter of Intent</a:t>
            </a:r>
          </a:p>
        </p:txBody>
      </p:sp>
      <p:sp>
        <p:nvSpPr>
          <p:cNvPr id="3" name="Text Placeholder 2">
            <a:extLst>
              <a:ext uri="{FF2B5EF4-FFF2-40B4-BE49-F238E27FC236}">
                <a16:creationId xmlns:a16="http://schemas.microsoft.com/office/drawing/2014/main" id="{2DD050FB-F782-440C-901C-8AE633FE061D}"/>
              </a:ext>
            </a:extLst>
          </p:cNvPr>
          <p:cNvSpPr>
            <a:spLocks noGrp="1"/>
          </p:cNvSpPr>
          <p:nvPr>
            <p:ph type="body" sz="half" idx="1"/>
          </p:nvPr>
        </p:nvSpPr>
        <p:spPr>
          <a:xfrm>
            <a:off x="430698" y="1667790"/>
            <a:ext cx="5284302" cy="4750905"/>
          </a:xfrm>
        </p:spPr>
        <p:txBody>
          <a:bodyPr/>
          <a:lstStyle/>
          <a:p>
            <a:r>
              <a:rPr lang="en-US" sz="1800">
                <a:solidFill>
                  <a:schemeClr val="tx2"/>
                </a:solidFill>
              </a:rPr>
              <a:t>MWSBE Letter of Intent must be accompanied with the MWSBE Participation Plan.</a:t>
            </a:r>
          </a:p>
          <a:p>
            <a:r>
              <a:rPr lang="en-US" sz="1800">
                <a:solidFill>
                  <a:schemeClr val="tx2"/>
                </a:solidFill>
              </a:rPr>
              <a:t>MWSBE Letter of Intent must be completed entirely.</a:t>
            </a:r>
          </a:p>
          <a:p>
            <a:r>
              <a:rPr lang="en-US" sz="1800">
                <a:solidFill>
                  <a:schemeClr val="tx2"/>
                </a:solidFill>
              </a:rPr>
              <a:t>The Bid Amount on MWSBE Letter of Intent should be direct construction amount from COH funding..</a:t>
            </a:r>
          </a:p>
          <a:p>
            <a:r>
              <a:rPr lang="en-US" sz="1800">
                <a:solidFill>
                  <a:schemeClr val="tx2"/>
                </a:solidFill>
              </a:rPr>
              <a:t>The MWSBE Letter of Intent  for the MWSBE can include the estimated amount the GC intent to utilize for that the sub or the percentage you listed on the MWSBE Participation Plan for the certified firm.</a:t>
            </a:r>
          </a:p>
          <a:p>
            <a:r>
              <a:rPr lang="en-US" sz="1800">
                <a:solidFill>
                  <a:schemeClr val="tx2"/>
                </a:solidFill>
              </a:rPr>
              <a:t>The MWSBE Letter of Intent must be signed by the General Contractor and the MWSBE subcontractor or supplier. </a:t>
            </a:r>
          </a:p>
          <a:p>
            <a:r>
              <a:rPr lang="en-US" sz="1800">
                <a:solidFill>
                  <a:schemeClr val="tx2"/>
                </a:solidFill>
              </a:rPr>
              <a:t>All information must be provided in order to be deemed responsive</a:t>
            </a:r>
          </a:p>
          <a:p>
            <a:endParaRPr lang="en-US" sz="1800">
              <a:solidFill>
                <a:schemeClr val="tx2"/>
              </a:solidFill>
            </a:endParaRPr>
          </a:p>
        </p:txBody>
      </p:sp>
      <p:pic>
        <p:nvPicPr>
          <p:cNvPr id="4" name="Picture 4">
            <a:extLst>
              <a:ext uri="{FF2B5EF4-FFF2-40B4-BE49-F238E27FC236}">
                <a16:creationId xmlns:a16="http://schemas.microsoft.com/office/drawing/2014/main" id="{EF0BD43E-07CD-249B-1930-54439C4E4009}"/>
              </a:ext>
            </a:extLst>
          </p:cNvPr>
          <p:cNvPicPr>
            <a:picLocks noChangeAspect="1"/>
          </p:cNvPicPr>
          <p:nvPr/>
        </p:nvPicPr>
        <p:blipFill>
          <a:blip r:embed="rId2"/>
          <a:stretch>
            <a:fillRect/>
          </a:stretch>
        </p:blipFill>
        <p:spPr>
          <a:xfrm>
            <a:off x="6752734" y="439304"/>
            <a:ext cx="4579670" cy="5979391"/>
          </a:xfrm>
          <a:prstGeom prst="rect">
            <a:avLst/>
          </a:prstGeom>
        </p:spPr>
      </p:pic>
    </p:spTree>
    <p:extLst>
      <p:ext uri="{BB962C8B-B14F-4D97-AF65-F5344CB8AC3E}">
        <p14:creationId xmlns:p14="http://schemas.microsoft.com/office/powerpoint/2010/main" val="177009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C055-C929-4B4C-97AD-A9C1BB6E45E3}"/>
              </a:ext>
            </a:extLst>
          </p:cNvPr>
          <p:cNvSpPr>
            <a:spLocks noGrp="1"/>
          </p:cNvSpPr>
          <p:nvPr>
            <p:ph type="title"/>
          </p:nvPr>
        </p:nvSpPr>
        <p:spPr>
          <a:xfrm>
            <a:off x="822894" y="2538140"/>
            <a:ext cx="5115337" cy="628787"/>
          </a:xfrm>
        </p:spPr>
        <p:txBody>
          <a:bodyPr>
            <a:noAutofit/>
          </a:bodyPr>
          <a:lstStyle/>
          <a:p>
            <a:r>
              <a:rPr lang="en-US" sz="3600"/>
              <a:t>MWSBE </a:t>
            </a:r>
            <a:br>
              <a:rPr lang="en-US" sz="3600"/>
            </a:br>
            <a:r>
              <a:rPr lang="en-US" sz="3600"/>
              <a:t>Participation Plan Example #1</a:t>
            </a:r>
          </a:p>
        </p:txBody>
      </p:sp>
      <p:pic>
        <p:nvPicPr>
          <p:cNvPr id="3" name="Picture 3">
            <a:extLst>
              <a:ext uri="{FF2B5EF4-FFF2-40B4-BE49-F238E27FC236}">
                <a16:creationId xmlns:a16="http://schemas.microsoft.com/office/drawing/2014/main" id="{D31AA0B6-9CEF-BF73-0B52-B10B6D42CC74}"/>
              </a:ext>
            </a:extLst>
          </p:cNvPr>
          <p:cNvPicPr>
            <a:picLocks noChangeAspect="1"/>
          </p:cNvPicPr>
          <p:nvPr/>
        </p:nvPicPr>
        <p:blipFill>
          <a:blip r:embed="rId2"/>
          <a:stretch>
            <a:fillRect/>
          </a:stretch>
        </p:blipFill>
        <p:spPr>
          <a:xfrm>
            <a:off x="6628771" y="354592"/>
            <a:ext cx="4828048" cy="6148816"/>
          </a:xfrm>
          <a:prstGeom prst="rect">
            <a:avLst/>
          </a:prstGeom>
        </p:spPr>
      </p:pic>
    </p:spTree>
    <p:extLst>
      <p:ext uri="{BB962C8B-B14F-4D97-AF65-F5344CB8AC3E}">
        <p14:creationId xmlns:p14="http://schemas.microsoft.com/office/powerpoint/2010/main" val="301978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12920-D8EF-FA4F-9AD1-0FB49EDAEC14}"/>
              </a:ext>
            </a:extLst>
          </p:cNvPr>
          <p:cNvSpPr>
            <a:spLocks noGrp="1"/>
          </p:cNvSpPr>
          <p:nvPr>
            <p:ph type="title"/>
          </p:nvPr>
        </p:nvSpPr>
        <p:spPr>
          <a:xfrm>
            <a:off x="688976" y="1437323"/>
            <a:ext cx="10367907" cy="590264"/>
          </a:xfrm>
        </p:spPr>
        <p:txBody>
          <a:bodyPr>
            <a:noAutofit/>
          </a:bodyPr>
          <a:lstStyle/>
          <a:p>
            <a:r>
              <a:rPr lang="en-US" sz="3600">
                <a:solidFill>
                  <a:schemeClr val="bg1"/>
                </a:solidFill>
              </a:rPr>
              <a:t>MWSBE Participation Plan Assessment</a:t>
            </a:r>
          </a:p>
        </p:txBody>
      </p:sp>
      <p:sp>
        <p:nvSpPr>
          <p:cNvPr id="3" name="Text Placeholder 2">
            <a:extLst>
              <a:ext uri="{FF2B5EF4-FFF2-40B4-BE49-F238E27FC236}">
                <a16:creationId xmlns:a16="http://schemas.microsoft.com/office/drawing/2014/main" id="{010C9C79-B2AC-1249-A79F-3EEDA486C60C}"/>
              </a:ext>
            </a:extLst>
          </p:cNvPr>
          <p:cNvSpPr>
            <a:spLocks noGrp="1"/>
          </p:cNvSpPr>
          <p:nvPr>
            <p:ph type="body" sz="quarter" idx="10"/>
          </p:nvPr>
        </p:nvSpPr>
        <p:spPr/>
        <p:txBody>
          <a:bodyPr>
            <a:normAutofit fontScale="85000" lnSpcReduction="20000"/>
          </a:bodyPr>
          <a:lstStyle/>
          <a:p>
            <a:r>
              <a:rPr lang="en-US" dirty="0"/>
              <a:t>Contractor MUST submit Document 470 along with Signed Letter of Intent for each subcontractor or supplier listed for MWSBE goal achievement.</a:t>
            </a:r>
          </a:p>
          <a:p>
            <a:endParaRPr lang="en-US" dirty="0"/>
          </a:p>
          <a:p>
            <a:r>
              <a:rPr lang="en-US" dirty="0"/>
              <a:t>Prime Contractor must fill in each box COMPLETELY and SIGN the document.</a:t>
            </a:r>
          </a:p>
          <a:p>
            <a:endParaRPr lang="en-US" dirty="0"/>
          </a:p>
          <a:p>
            <a:r>
              <a:rPr lang="en-US" dirty="0"/>
              <a:t>All required documents must be provided and the MWSBE Participation Plan must demonstrate meeting the minimum goal requirements in order to be deemed responsive. Standard processing time is 7-10 business days once all Pre-Award documents have been submitted to </a:t>
            </a:r>
            <a:r>
              <a:rPr lang="en-US" b="1" u="sng" dirty="0"/>
              <a:t>HCDPreAward@houstontx.gov</a:t>
            </a:r>
            <a:endParaRPr lang="en-US" dirty="0"/>
          </a:p>
          <a:p>
            <a:endParaRPr lang="en-US" dirty="0"/>
          </a:p>
          <a:p>
            <a:r>
              <a:rPr lang="en-US" dirty="0"/>
              <a:t>If MWSBE Participation Plan and Letters of Intent are deemed responsive an approval email will be disseminated to the Owner Developer, Prime Contractor and Relations Manager recommending to proceed with scheduling of Pre-Construction Meeting </a:t>
            </a:r>
          </a:p>
          <a:p>
            <a:endParaRPr lang="en-US" dirty="0"/>
          </a:p>
          <a:p>
            <a:r>
              <a:rPr lang="en-US" dirty="0"/>
              <a:t>If the Prime Contractor failed to demonstrate meeting the minimum MWSBE minimum goal requirements an email will be sent to the Owner Developer/Contractor and Relations Manager notifying them that the MWSBE Participation Plan is non-responsive and did not meet the minimum goal requirements.</a:t>
            </a:r>
          </a:p>
        </p:txBody>
      </p:sp>
    </p:spTree>
    <p:extLst>
      <p:ext uri="{BB962C8B-B14F-4D97-AF65-F5344CB8AC3E}">
        <p14:creationId xmlns:p14="http://schemas.microsoft.com/office/powerpoint/2010/main" val="13952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12920-D8EF-FA4F-9AD1-0FB49EDAEC14}"/>
              </a:ext>
            </a:extLst>
          </p:cNvPr>
          <p:cNvSpPr>
            <a:spLocks noGrp="1"/>
          </p:cNvSpPr>
          <p:nvPr>
            <p:ph type="title"/>
          </p:nvPr>
        </p:nvSpPr>
        <p:spPr>
          <a:xfrm>
            <a:off x="688976" y="1437323"/>
            <a:ext cx="11166693" cy="590264"/>
          </a:xfrm>
        </p:spPr>
        <p:txBody>
          <a:bodyPr>
            <a:noAutofit/>
          </a:bodyPr>
          <a:lstStyle/>
          <a:p>
            <a:r>
              <a:rPr lang="en-US" sz="3600">
                <a:solidFill>
                  <a:schemeClr val="bg1"/>
                </a:solidFill>
              </a:rPr>
              <a:t>MWSBE Participation Plan Assessment</a:t>
            </a:r>
          </a:p>
        </p:txBody>
      </p:sp>
      <p:sp>
        <p:nvSpPr>
          <p:cNvPr id="3" name="Text Placeholder 2">
            <a:extLst>
              <a:ext uri="{FF2B5EF4-FFF2-40B4-BE49-F238E27FC236}">
                <a16:creationId xmlns:a16="http://schemas.microsoft.com/office/drawing/2014/main" id="{010C9C79-B2AC-1249-A79F-3EEDA486C60C}"/>
              </a:ext>
            </a:extLst>
          </p:cNvPr>
          <p:cNvSpPr>
            <a:spLocks noGrp="1"/>
          </p:cNvSpPr>
          <p:nvPr>
            <p:ph type="body" sz="quarter" idx="10"/>
          </p:nvPr>
        </p:nvSpPr>
        <p:spPr>
          <a:xfrm>
            <a:off x="688976" y="2417837"/>
            <a:ext cx="11058525" cy="4055169"/>
          </a:xfrm>
        </p:spPr>
        <p:txBody>
          <a:bodyPr lIns="91440" tIns="45720" rIns="91440" bIns="45720" anchor="t">
            <a:normAutofit fontScale="92500" lnSpcReduction="20000"/>
          </a:bodyPr>
          <a:lstStyle/>
          <a:p>
            <a:r>
              <a:rPr lang="en-US"/>
              <a:t>If MWSBE Participation Plan does not meet the minimum goal requirements the MWSBE Participation Plan (470), Pre-Bid Good Faith Efforts (471) and MWSBE Goal Deviation (472) will be forwarded over to the Office of Business Opportunity (OBO) to evaluate your Good Faith Efforts along with any other supporting documentation. </a:t>
            </a:r>
          </a:p>
          <a:p>
            <a:endParaRPr lang="en-US"/>
          </a:p>
          <a:p>
            <a:r>
              <a:rPr lang="en-US"/>
              <a:t>Office of Business Opportunity standard processing time is 7-10 business days provided all information is submitted.  Each time new information is requested and submitted the days restart.</a:t>
            </a:r>
            <a:endParaRPr lang="en-US">
              <a:cs typeface="Arial"/>
            </a:endParaRPr>
          </a:p>
          <a:p>
            <a:endParaRPr lang="en-US"/>
          </a:p>
          <a:p>
            <a:r>
              <a:rPr lang="en-US"/>
              <a:t>Pre-Award Services is excluded in the evaluation of the non-responsive MWSBE Participation Plan submitted to OBO. OBO will be in contact with the Contractor and provide Pre-Award Services with the final recommendations.</a:t>
            </a:r>
            <a:endParaRPr lang="en-US">
              <a:cs typeface="Arial"/>
            </a:endParaRPr>
          </a:p>
          <a:p>
            <a:endParaRPr lang="en-US"/>
          </a:p>
          <a:p>
            <a:r>
              <a:rPr lang="en-US"/>
              <a:t>Pre-Award required documents must be reviewed and approved prior to recommending Pre-Construction Meeting and Notice to Proceed. </a:t>
            </a:r>
            <a:endParaRPr lang="en-US">
              <a:cs typeface="Arial"/>
            </a:endParaRPr>
          </a:p>
        </p:txBody>
      </p:sp>
    </p:spTree>
    <p:extLst>
      <p:ext uri="{BB962C8B-B14F-4D97-AF65-F5344CB8AC3E}">
        <p14:creationId xmlns:p14="http://schemas.microsoft.com/office/powerpoint/2010/main" val="55104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471EF-8F24-5D4B-961D-9294836CDF8E}"/>
              </a:ext>
            </a:extLst>
          </p:cNvPr>
          <p:cNvSpPr>
            <a:spLocks noGrp="1"/>
          </p:cNvSpPr>
          <p:nvPr>
            <p:ph type="body" sz="quarter" idx="10"/>
          </p:nvPr>
        </p:nvSpPr>
        <p:spPr>
          <a:xfrm>
            <a:off x="1084399" y="2982653"/>
            <a:ext cx="10266774" cy="1739422"/>
          </a:xfrm>
        </p:spPr>
        <p:txBody>
          <a:bodyPr/>
          <a:lstStyle/>
          <a:p>
            <a:r>
              <a:rPr lang="en-US" sz="4400"/>
              <a:t>Pre-Award Services</a:t>
            </a:r>
            <a:br>
              <a:rPr lang="en-US" sz="4400"/>
            </a:br>
            <a:r>
              <a:rPr lang="en-US" sz="4400"/>
              <a:t>Technical Assistance Training</a:t>
            </a:r>
          </a:p>
        </p:txBody>
      </p:sp>
      <p:sp>
        <p:nvSpPr>
          <p:cNvPr id="9" name="TextBox 8">
            <a:extLst>
              <a:ext uri="{FF2B5EF4-FFF2-40B4-BE49-F238E27FC236}">
                <a16:creationId xmlns:a16="http://schemas.microsoft.com/office/drawing/2014/main" id="{226945AA-5502-2F62-3C48-253CAE0C00E2}"/>
              </a:ext>
            </a:extLst>
          </p:cNvPr>
          <p:cNvSpPr txBox="1"/>
          <p:nvPr/>
        </p:nvSpPr>
        <p:spPr>
          <a:xfrm>
            <a:off x="0" y="5398398"/>
            <a:ext cx="12190502" cy="830997"/>
          </a:xfrm>
          <a:prstGeom prst="rect">
            <a:avLst/>
          </a:prstGeom>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tx2"/>
                </a:solidFill>
                <a:ea typeface="+mn-lt"/>
                <a:cs typeface="+mn-lt"/>
              </a:rPr>
              <a:t>OCTOBER 30, 2024  - 8:30AM - 12:20PM</a:t>
            </a:r>
            <a:endParaRPr lang="en-US" sz="4800" b="1">
              <a:solidFill>
                <a:schemeClr val="tx2"/>
              </a:solidFill>
              <a:cs typeface="Arial"/>
            </a:endParaRPr>
          </a:p>
        </p:txBody>
      </p:sp>
      <p:sp>
        <p:nvSpPr>
          <p:cNvPr id="3" name="Rectangle 2">
            <a:extLst>
              <a:ext uri="{FF2B5EF4-FFF2-40B4-BE49-F238E27FC236}">
                <a16:creationId xmlns:a16="http://schemas.microsoft.com/office/drawing/2014/main" id="{E2FBDEF1-2378-37B0-1785-07244AADFAA5}"/>
              </a:ext>
            </a:extLst>
          </p:cNvPr>
          <p:cNvSpPr/>
          <p:nvPr/>
        </p:nvSpPr>
        <p:spPr>
          <a:xfrm>
            <a:off x="3485" y="5257274"/>
            <a:ext cx="12331390" cy="1396729"/>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AA</a:t>
            </a:r>
          </a:p>
        </p:txBody>
      </p:sp>
      <p:sp>
        <p:nvSpPr>
          <p:cNvPr id="4" name="TextBox 4">
            <a:extLst>
              <a:ext uri="{FF2B5EF4-FFF2-40B4-BE49-F238E27FC236}">
                <a16:creationId xmlns:a16="http://schemas.microsoft.com/office/drawing/2014/main" id="{3E7F7C02-F224-842C-7E33-CBF283E98AC0}"/>
              </a:ext>
            </a:extLst>
          </p:cNvPr>
          <p:cNvSpPr txBox="1"/>
          <p:nvPr/>
        </p:nvSpPr>
        <p:spPr>
          <a:xfrm>
            <a:off x="732940" y="5470276"/>
            <a:ext cx="10456984"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dirty="0">
                <a:solidFill>
                  <a:schemeClr val="tx2"/>
                </a:solidFill>
                <a:cs typeface="Arial"/>
              </a:rPr>
              <a:t>January 29, 2026  - 9:30AM – 10:30 AM</a:t>
            </a:r>
          </a:p>
        </p:txBody>
      </p:sp>
    </p:spTree>
    <p:extLst>
      <p:ext uri="{BB962C8B-B14F-4D97-AF65-F5344CB8AC3E}">
        <p14:creationId xmlns:p14="http://schemas.microsoft.com/office/powerpoint/2010/main" val="389535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F65299-F928-6DE5-96A8-F8905CB4E45B}"/>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CAFB7EA-3D28-BD48-B5F9-6094FBD5AD5D}"/>
              </a:ext>
            </a:extLst>
          </p:cNvPr>
          <p:cNvSpPr>
            <a:spLocks noGrp="1"/>
          </p:cNvSpPr>
          <p:nvPr>
            <p:ph type="body" sz="quarter" idx="10"/>
          </p:nvPr>
        </p:nvSpPr>
        <p:spPr>
          <a:xfrm>
            <a:off x="3769677" y="2614498"/>
            <a:ext cx="4892675" cy="1844466"/>
          </a:xfrm>
        </p:spPr>
        <p:txBody>
          <a:bodyPr/>
          <a:lstStyle/>
          <a:p>
            <a:r>
              <a:rPr lang="en-US"/>
              <a:t>PAY OR PLAY </a:t>
            </a:r>
          </a:p>
        </p:txBody>
      </p:sp>
    </p:spTree>
    <p:extLst>
      <p:ext uri="{BB962C8B-B14F-4D97-AF65-F5344CB8AC3E}">
        <p14:creationId xmlns:p14="http://schemas.microsoft.com/office/powerpoint/2010/main" val="132049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3822701" y="2906210"/>
            <a:ext cx="4892675" cy="2584247"/>
          </a:xfrm>
        </p:spPr>
        <p:txBody>
          <a:bodyPr vert="horz" lIns="91440" tIns="45720" rIns="91440" bIns="45720" rtlCol="0">
            <a:normAutofit/>
          </a:bodyPr>
          <a:lstStyle/>
          <a:p>
            <a:pPr marL="0" indent="0">
              <a:buNone/>
            </a:pPr>
            <a:r>
              <a:rPr lang="en-US" sz="2400" b="0"/>
              <a:t>Article VI, Section 7a, of the City Charter of the City of Houston; and City of Houston Code of Ordinance, Chapter 15 Executive Order 1-7</a:t>
            </a:r>
          </a:p>
        </p:txBody>
      </p:sp>
      <p:sp>
        <p:nvSpPr>
          <p:cNvPr id="2" name="Title 1">
            <a:extLst>
              <a:ext uri="{FF2B5EF4-FFF2-40B4-BE49-F238E27FC236}">
                <a16:creationId xmlns:a16="http://schemas.microsoft.com/office/drawing/2014/main" id="{E1710FF1-0430-3243-A8DE-8C6B28CE2B09}"/>
              </a:ext>
            </a:extLst>
          </p:cNvPr>
          <p:cNvSpPr>
            <a:spLocks noGrp="1"/>
          </p:cNvSpPr>
          <p:nvPr>
            <p:ph type="title" idx="4294967295"/>
          </p:nvPr>
        </p:nvSpPr>
        <p:spPr>
          <a:xfrm>
            <a:off x="4627618" y="1796502"/>
            <a:ext cx="3822700" cy="1254125"/>
          </a:xfrm>
          <a:prstGeom prst="rect">
            <a:avLst/>
          </a:prstGeom>
        </p:spPr>
        <p:txBody>
          <a:bodyPr vert="horz" lIns="91440" tIns="45720" rIns="91440" bIns="45720" rtlCol="0" anchor="ctr">
            <a:normAutofit/>
          </a:bodyPr>
          <a:lstStyle/>
          <a:p>
            <a:r>
              <a:rPr lang="en-US">
                <a:solidFill>
                  <a:schemeClr val="tx2"/>
                </a:solidFill>
                <a:latin typeface="+mj-lt"/>
                <a:cs typeface="+mj-cs"/>
              </a:rPr>
              <a:t>Pay or Play</a:t>
            </a:r>
          </a:p>
        </p:txBody>
      </p:sp>
    </p:spTree>
    <p:extLst>
      <p:ext uri="{BB962C8B-B14F-4D97-AF65-F5344CB8AC3E}">
        <p14:creationId xmlns:p14="http://schemas.microsoft.com/office/powerpoint/2010/main" val="117817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a:solidFill>
                  <a:schemeClr val="bg1"/>
                </a:solidFill>
              </a:rPr>
              <a:t>Pay or Play Pre-Award Documents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a:normAutofit/>
          </a:bodyPr>
          <a:lstStyle/>
          <a:p>
            <a:r>
              <a:rPr lang="en-US"/>
              <a:t>POP-1 Pay or Play Acknowledge Form;</a:t>
            </a:r>
            <a:br>
              <a:rPr lang="en-US"/>
            </a:br>
            <a:endParaRPr lang="en-US"/>
          </a:p>
          <a:p>
            <a:r>
              <a:rPr lang="en-US"/>
              <a:t>POP-2 Pay or Play Certification of Compliance with Pay or Play Program</a:t>
            </a:r>
            <a:br>
              <a:rPr lang="en-US"/>
            </a:br>
            <a:endParaRPr lang="en-US"/>
          </a:p>
          <a:p>
            <a:r>
              <a:rPr lang="en-US"/>
              <a:t>POP-3 Pay or Play Program List of Subcontractors</a:t>
            </a:r>
            <a:br>
              <a:rPr lang="en-US"/>
            </a:br>
            <a:endParaRPr lang="en-US"/>
          </a:p>
          <a:p>
            <a:r>
              <a:rPr lang="en-US"/>
              <a:t>B2GNOW Management System Access Form</a:t>
            </a:r>
            <a:br>
              <a:rPr lang="en-US"/>
            </a:br>
            <a:endParaRPr lang="en-US"/>
          </a:p>
          <a:p>
            <a:pPr marL="0" indent="0">
              <a:buNone/>
            </a:pPr>
            <a:r>
              <a:rPr lang="en-US"/>
              <a:t>*Pay or Play Pre-Award documents must be submitted for reviewal and approval prior to scheduling of Pre-Construction Meeting and Notice to Proceed.</a:t>
            </a:r>
          </a:p>
        </p:txBody>
      </p:sp>
    </p:spTree>
    <p:extLst>
      <p:ext uri="{BB962C8B-B14F-4D97-AF65-F5344CB8AC3E}">
        <p14:creationId xmlns:p14="http://schemas.microsoft.com/office/powerpoint/2010/main" val="121776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a:t>Form POP-1 Pay or Play Acknowledgement</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a:xfrm>
            <a:off x="430698" y="2463080"/>
            <a:ext cx="5284302" cy="4750905"/>
          </a:xfrm>
        </p:spPr>
        <p:txBody>
          <a:bodyPr>
            <a:normAutofit/>
          </a:bodyPr>
          <a:lstStyle/>
          <a:p>
            <a:r>
              <a:rPr lang="en-US">
                <a:solidFill>
                  <a:schemeClr val="tx2"/>
                </a:solidFill>
              </a:rPr>
              <a:t>Contractor acknowledges POP Program and agrees to comply if they are the successful contractor. </a:t>
            </a:r>
            <a:br>
              <a:rPr lang="en-US">
                <a:solidFill>
                  <a:schemeClr val="tx2"/>
                </a:solidFill>
              </a:rPr>
            </a:br>
            <a:endParaRPr lang="en-US">
              <a:solidFill>
                <a:schemeClr val="tx2"/>
              </a:solidFill>
            </a:endParaRPr>
          </a:p>
          <a:p>
            <a:r>
              <a:rPr lang="en-US">
                <a:solidFill>
                  <a:schemeClr val="tx2"/>
                </a:solidFill>
              </a:rPr>
              <a:t>Contractor must complete and submit with Pre-Award required documents.</a:t>
            </a:r>
          </a:p>
        </p:txBody>
      </p:sp>
      <p:pic>
        <p:nvPicPr>
          <p:cNvPr id="5" name="Picture 4">
            <a:extLst>
              <a:ext uri="{FF2B5EF4-FFF2-40B4-BE49-F238E27FC236}">
                <a16:creationId xmlns:a16="http://schemas.microsoft.com/office/drawing/2014/main" id="{D5485A26-D8F6-4484-AEF0-B38DA8207B01}"/>
              </a:ext>
            </a:extLst>
          </p:cNvPr>
          <p:cNvPicPr>
            <a:picLocks noChangeAspect="1"/>
          </p:cNvPicPr>
          <p:nvPr/>
        </p:nvPicPr>
        <p:blipFill>
          <a:blip r:embed="rId2"/>
          <a:stretch>
            <a:fillRect/>
          </a:stretch>
        </p:blipFill>
        <p:spPr>
          <a:xfrm>
            <a:off x="6964361" y="911530"/>
            <a:ext cx="4564707" cy="5034937"/>
          </a:xfrm>
          <a:prstGeom prst="rect">
            <a:avLst/>
          </a:prstGeom>
        </p:spPr>
      </p:pic>
    </p:spTree>
    <p:extLst>
      <p:ext uri="{BB962C8B-B14F-4D97-AF65-F5344CB8AC3E}">
        <p14:creationId xmlns:p14="http://schemas.microsoft.com/office/powerpoint/2010/main" val="296042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a:t>Form POP-2 Certification of Compliance</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a:xfrm>
            <a:off x="430698" y="2273894"/>
            <a:ext cx="5284302" cy="4750905"/>
          </a:xfrm>
        </p:spPr>
        <p:txBody>
          <a:bodyPr>
            <a:normAutofit/>
          </a:bodyPr>
          <a:lstStyle/>
          <a:p>
            <a:r>
              <a:rPr lang="en-US">
                <a:solidFill>
                  <a:schemeClr val="tx2"/>
                </a:solidFill>
              </a:rPr>
              <a:t>Contractor chooses how they will participate in the POP Program.</a:t>
            </a:r>
            <a:br>
              <a:rPr lang="en-US">
                <a:solidFill>
                  <a:schemeClr val="tx2"/>
                </a:solidFill>
              </a:rPr>
            </a:br>
            <a:endParaRPr lang="en-US">
              <a:solidFill>
                <a:schemeClr val="tx2"/>
              </a:solidFill>
            </a:endParaRPr>
          </a:p>
          <a:p>
            <a:r>
              <a:rPr lang="en-US">
                <a:solidFill>
                  <a:schemeClr val="tx2"/>
                </a:solidFill>
              </a:rPr>
              <a:t>POP-2 must be completed and submitted by the Contractor.</a:t>
            </a:r>
          </a:p>
        </p:txBody>
      </p:sp>
      <p:pic>
        <p:nvPicPr>
          <p:cNvPr id="4" name="Picture 3">
            <a:extLst>
              <a:ext uri="{FF2B5EF4-FFF2-40B4-BE49-F238E27FC236}">
                <a16:creationId xmlns:a16="http://schemas.microsoft.com/office/drawing/2014/main" id="{225BF070-9EC4-4FF6-8004-6B8765168B65}"/>
              </a:ext>
            </a:extLst>
          </p:cNvPr>
          <p:cNvPicPr>
            <a:picLocks noChangeAspect="1"/>
          </p:cNvPicPr>
          <p:nvPr/>
        </p:nvPicPr>
        <p:blipFill>
          <a:blip r:embed="rId2"/>
          <a:stretch>
            <a:fillRect/>
          </a:stretch>
        </p:blipFill>
        <p:spPr>
          <a:xfrm>
            <a:off x="6752825" y="835025"/>
            <a:ext cx="4706278" cy="5187949"/>
          </a:xfrm>
          <a:prstGeom prst="rect">
            <a:avLst/>
          </a:prstGeom>
        </p:spPr>
      </p:pic>
    </p:spTree>
    <p:extLst>
      <p:ext uri="{BB962C8B-B14F-4D97-AF65-F5344CB8AC3E}">
        <p14:creationId xmlns:p14="http://schemas.microsoft.com/office/powerpoint/2010/main" val="374941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a:t>Form POP-3 List of all subcontractors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p:txBody>
          <a:bodyPr>
            <a:normAutofit/>
          </a:bodyPr>
          <a:lstStyle/>
          <a:p>
            <a:r>
              <a:rPr lang="en-US">
                <a:solidFill>
                  <a:schemeClr val="tx2"/>
                </a:solidFill>
              </a:rPr>
              <a:t>List of all subs participating on the project.</a:t>
            </a:r>
            <a:br>
              <a:rPr lang="en-US">
                <a:solidFill>
                  <a:schemeClr val="tx2"/>
                </a:solidFill>
              </a:rPr>
            </a:br>
            <a:endParaRPr lang="en-US">
              <a:solidFill>
                <a:schemeClr val="tx2"/>
              </a:solidFill>
            </a:endParaRPr>
          </a:p>
          <a:p>
            <a:r>
              <a:rPr lang="en-US">
                <a:solidFill>
                  <a:schemeClr val="tx2"/>
                </a:solidFill>
              </a:rPr>
              <a:t>Filled out and submitted by the Prime Contractor.</a:t>
            </a:r>
          </a:p>
        </p:txBody>
      </p:sp>
      <p:pic>
        <p:nvPicPr>
          <p:cNvPr id="4" name="Picture 3">
            <a:extLst>
              <a:ext uri="{FF2B5EF4-FFF2-40B4-BE49-F238E27FC236}">
                <a16:creationId xmlns:a16="http://schemas.microsoft.com/office/drawing/2014/main" id="{BD7B2B99-E6B7-4549-9CA3-240ECD5A7EFC}"/>
              </a:ext>
            </a:extLst>
          </p:cNvPr>
          <p:cNvPicPr>
            <a:picLocks noChangeAspect="1"/>
          </p:cNvPicPr>
          <p:nvPr/>
        </p:nvPicPr>
        <p:blipFill>
          <a:blip r:embed="rId2"/>
          <a:stretch>
            <a:fillRect/>
          </a:stretch>
        </p:blipFill>
        <p:spPr>
          <a:xfrm>
            <a:off x="6375954" y="1150823"/>
            <a:ext cx="5385347" cy="4556353"/>
          </a:xfrm>
          <a:prstGeom prst="rect">
            <a:avLst/>
          </a:prstGeom>
        </p:spPr>
      </p:pic>
    </p:spTree>
    <p:extLst>
      <p:ext uri="{BB962C8B-B14F-4D97-AF65-F5344CB8AC3E}">
        <p14:creationId xmlns:p14="http://schemas.microsoft.com/office/powerpoint/2010/main" val="63344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430699" y="1245368"/>
            <a:ext cx="5115337" cy="628787"/>
          </a:xfrm>
        </p:spPr>
        <p:txBody>
          <a:bodyPr>
            <a:noAutofit/>
          </a:bodyPr>
          <a:lstStyle/>
          <a:p>
            <a:r>
              <a:rPr lang="en-US" sz="3600"/>
              <a:t>POP Required Form </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p:txBody>
          <a:bodyPr>
            <a:normAutofit/>
          </a:bodyPr>
          <a:lstStyle/>
          <a:p>
            <a:pPr marL="0" indent="0">
              <a:buNone/>
            </a:pPr>
            <a:r>
              <a:rPr lang="en-US">
                <a:solidFill>
                  <a:schemeClr val="tx2"/>
                </a:solidFill>
              </a:rPr>
              <a:t>B2GNOW Access Request Form </a:t>
            </a:r>
          </a:p>
          <a:p>
            <a:r>
              <a:rPr lang="en-US">
                <a:solidFill>
                  <a:schemeClr val="tx2"/>
                </a:solidFill>
              </a:rPr>
              <a:t>Contractor is required to complete the B2GNOW form in its entirety for providing access to the system for POP compliance requirements</a:t>
            </a:r>
            <a:r>
              <a:rPr lang="en-US"/>
              <a:t>.</a:t>
            </a:r>
          </a:p>
        </p:txBody>
      </p:sp>
      <p:pic>
        <p:nvPicPr>
          <p:cNvPr id="5" name="Picture 4" descr="Graphical user interface, text, application, email&#10;&#10;Description automatically generated">
            <a:extLst>
              <a:ext uri="{FF2B5EF4-FFF2-40B4-BE49-F238E27FC236}">
                <a16:creationId xmlns:a16="http://schemas.microsoft.com/office/drawing/2014/main" id="{BD49A472-71FF-7A4E-A64E-754DFC1247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574" y="445104"/>
            <a:ext cx="4595150" cy="5967791"/>
          </a:xfrm>
          <a:prstGeom prst="rect">
            <a:avLst/>
          </a:prstGeom>
        </p:spPr>
      </p:pic>
    </p:spTree>
    <p:extLst>
      <p:ext uri="{BB962C8B-B14F-4D97-AF65-F5344CB8AC3E}">
        <p14:creationId xmlns:p14="http://schemas.microsoft.com/office/powerpoint/2010/main" val="38849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7" name="Picture Placeholder 6" descr="A city skyline with tall buildings&#10;&#10;Description automatically generated">
            <a:extLst>
              <a:ext uri="{FF2B5EF4-FFF2-40B4-BE49-F238E27FC236}">
                <a16:creationId xmlns:a16="http://schemas.microsoft.com/office/drawing/2014/main" id="{8AA0DB8B-4355-EB7E-6195-7C80D9B0DED8}"/>
              </a:ext>
            </a:extLst>
          </p:cNvPr>
          <p:cNvPicPr>
            <a:picLocks noGrp="1" noChangeAspect="1"/>
          </p:cNvPicPr>
          <p:nvPr>
            <p:ph type="pic" idx="2"/>
          </p:nvPr>
        </p:nvPicPr>
        <p:blipFill>
          <a:blip r:embed="rId3"/>
          <a:srcRect t="12434" b="12434"/>
          <a:stretch>
            <a:fillRect/>
          </a:stretch>
        </p:blipFill>
        <p:spPr/>
      </p:pic>
      <p:sp>
        <p:nvSpPr>
          <p:cNvPr id="608" name="Google Shape;608;p47"/>
          <p:cNvSpPr txBox="1">
            <a:spLocks noGrp="1"/>
          </p:cNvSpPr>
          <p:nvPr>
            <p:ph type="title"/>
          </p:nvPr>
        </p:nvSpPr>
        <p:spPr>
          <a:xfrm>
            <a:off x="0" y="3058467"/>
            <a:ext cx="12192000" cy="763600"/>
          </a:xfrm>
          <a:prstGeom prst="rect">
            <a:avLst/>
          </a:prstGeom>
        </p:spPr>
        <p:txBody>
          <a:bodyPr spcFirstLastPara="1" wrap="square" lIns="121900" tIns="121900" rIns="121900" bIns="121900" anchor="t" anchorCtr="0">
            <a:noAutofit/>
          </a:bodyPr>
          <a:lstStyle/>
          <a:p>
            <a:r>
              <a:rPr lang="en-US" sz="3733" dirty="0">
                <a:solidFill>
                  <a:srgbClr val="FFFFFF"/>
                </a:solidFill>
              </a:rPr>
              <a:t>DBRA Requirements</a:t>
            </a:r>
            <a:endParaRPr lang="en-US" dirty="0"/>
          </a:p>
        </p:txBody>
      </p:sp>
      <p:grpSp>
        <p:nvGrpSpPr>
          <p:cNvPr id="609" name="Google Shape;609;p47"/>
          <p:cNvGrpSpPr/>
          <p:nvPr/>
        </p:nvGrpSpPr>
        <p:grpSpPr>
          <a:xfrm>
            <a:off x="485600" y="235331"/>
            <a:ext cx="11468800" cy="6159336"/>
            <a:chOff x="364200" y="176498"/>
            <a:chExt cx="8601600" cy="4619502"/>
          </a:xfrm>
        </p:grpSpPr>
        <p:grpSp>
          <p:nvGrpSpPr>
            <p:cNvPr id="610" name="Google Shape;610;p47"/>
            <p:cNvGrpSpPr/>
            <p:nvPr/>
          </p:nvGrpSpPr>
          <p:grpSpPr>
            <a:xfrm flipH="1">
              <a:off x="364200" y="361100"/>
              <a:ext cx="8418000" cy="4434900"/>
              <a:chOff x="364200" y="361100"/>
              <a:chExt cx="8418000" cy="4434900"/>
            </a:xfrm>
          </p:grpSpPr>
          <p:cxnSp>
            <p:nvCxnSpPr>
              <p:cNvPr id="611" name="Google Shape;611;p47"/>
              <p:cNvCxnSpPr/>
              <p:nvPr/>
            </p:nvCxnSpPr>
            <p:spPr>
              <a:xfrm>
                <a:off x="368400" y="364400"/>
                <a:ext cx="0" cy="4431600"/>
              </a:xfrm>
              <a:prstGeom prst="straightConnector1">
                <a:avLst/>
              </a:prstGeom>
              <a:noFill/>
              <a:ln w="9525" cap="flat" cmpd="sng">
                <a:solidFill>
                  <a:schemeClr val="dk2"/>
                </a:solidFill>
                <a:prstDash val="solid"/>
                <a:round/>
                <a:headEnd type="none" w="med" len="med"/>
                <a:tailEnd type="none" w="med" len="med"/>
              </a:ln>
            </p:spPr>
          </p:cxnSp>
          <p:cxnSp>
            <p:nvCxnSpPr>
              <p:cNvPr id="612" name="Google Shape;612;p47"/>
              <p:cNvCxnSpPr/>
              <p:nvPr/>
            </p:nvCxnSpPr>
            <p:spPr>
              <a:xfrm>
                <a:off x="370795" y="4791550"/>
                <a:ext cx="7679400" cy="0"/>
              </a:xfrm>
              <a:prstGeom prst="straightConnector1">
                <a:avLst/>
              </a:prstGeom>
              <a:noFill/>
              <a:ln w="9525" cap="flat" cmpd="sng">
                <a:solidFill>
                  <a:schemeClr val="dk2"/>
                </a:solidFill>
                <a:prstDash val="solid"/>
                <a:round/>
                <a:headEnd type="none" w="med" len="med"/>
                <a:tailEnd type="oval" w="med" len="med"/>
              </a:ln>
            </p:spPr>
          </p:cxnSp>
          <p:cxnSp>
            <p:nvCxnSpPr>
              <p:cNvPr id="613" name="Google Shape;613;p47"/>
              <p:cNvCxnSpPr/>
              <p:nvPr/>
            </p:nvCxnSpPr>
            <p:spPr>
              <a:xfrm rot="10800000">
                <a:off x="8777550" y="361100"/>
                <a:ext cx="0" cy="3667500"/>
              </a:xfrm>
              <a:prstGeom prst="straightConnector1">
                <a:avLst/>
              </a:prstGeom>
              <a:noFill/>
              <a:ln w="9525" cap="flat" cmpd="sng">
                <a:solidFill>
                  <a:schemeClr val="dk2"/>
                </a:solidFill>
                <a:prstDash val="solid"/>
                <a:round/>
                <a:headEnd type="oval" w="med" len="med"/>
                <a:tailEnd type="none" w="med" len="med"/>
              </a:ln>
            </p:spPr>
          </p:cxnSp>
          <p:cxnSp>
            <p:nvCxnSpPr>
              <p:cNvPr id="614" name="Google Shape;614;p47"/>
              <p:cNvCxnSpPr/>
              <p:nvPr/>
            </p:nvCxnSpPr>
            <p:spPr>
              <a:xfrm>
                <a:off x="364200" y="364400"/>
                <a:ext cx="8418000" cy="0"/>
              </a:xfrm>
              <a:prstGeom prst="straightConnector1">
                <a:avLst/>
              </a:prstGeom>
              <a:noFill/>
              <a:ln w="9525" cap="flat" cmpd="sng">
                <a:solidFill>
                  <a:schemeClr val="dk2"/>
                </a:solidFill>
                <a:prstDash val="solid"/>
                <a:round/>
                <a:headEnd type="none" w="med" len="med"/>
                <a:tailEnd type="none" w="med" len="med"/>
              </a:ln>
            </p:spPr>
          </p:cxnSp>
        </p:grpSp>
        <p:sp>
          <p:nvSpPr>
            <p:cNvPr id="615" name="Google Shape;615;p47"/>
            <p:cNvSpPr/>
            <p:nvPr/>
          </p:nvSpPr>
          <p:spPr>
            <a:xfrm>
              <a:off x="8579400" y="176498"/>
              <a:ext cx="386400" cy="3864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Open Sans"/>
                <a:ea typeface="Open Sans"/>
                <a:cs typeface="Open Sans"/>
                <a:sym typeface="Open Sans"/>
              </a:endParaRPr>
            </a:p>
          </p:txBody>
        </p:sp>
      </p:grpSp>
      <p:sp>
        <p:nvSpPr>
          <p:cNvPr id="616" name="Google Shape;616;p47"/>
          <p:cNvSpPr/>
          <p:nvPr/>
        </p:nvSpPr>
        <p:spPr>
          <a:xfrm>
            <a:off x="-2726417" y="-1634763"/>
            <a:ext cx="4057600" cy="4057600"/>
          </a:xfrm>
          <a:prstGeom prst="ellipse">
            <a:avLst/>
          </a:prstGeom>
          <a:solidFill>
            <a:schemeClr val="dk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endParaRPr sz="2400">
              <a:latin typeface="Open Sans"/>
              <a:ea typeface="Open Sans"/>
              <a:cs typeface="Open Sans"/>
              <a:sym typeface="Open Sans"/>
            </a:endParaRPr>
          </a:p>
        </p:txBody>
      </p:sp>
      <p:pic>
        <p:nvPicPr>
          <p:cNvPr id="8" name="Picture 7">
            <a:extLst>
              <a:ext uri="{FF2B5EF4-FFF2-40B4-BE49-F238E27FC236}">
                <a16:creationId xmlns:a16="http://schemas.microsoft.com/office/drawing/2014/main" id="{8D705C28-5C83-A40F-D4F3-56B0275CF84A}"/>
              </a:ext>
            </a:extLst>
          </p:cNvPr>
          <p:cNvPicPr>
            <a:picLocks noChangeAspect="1"/>
          </p:cNvPicPr>
          <p:nvPr/>
        </p:nvPicPr>
        <p:blipFill>
          <a:blip r:embed="rId4"/>
          <a:stretch>
            <a:fillRect/>
          </a:stretch>
        </p:blipFill>
        <p:spPr>
          <a:xfrm>
            <a:off x="4968974" y="2035054"/>
            <a:ext cx="1779140" cy="758751"/>
          </a:xfrm>
          <a:prstGeom prst="rect">
            <a:avLst/>
          </a:prstGeom>
        </p:spPr>
      </p:pic>
      <p:sp>
        <p:nvSpPr>
          <p:cNvPr id="12" name="TextBox 11">
            <a:extLst>
              <a:ext uri="{FF2B5EF4-FFF2-40B4-BE49-F238E27FC236}">
                <a16:creationId xmlns:a16="http://schemas.microsoft.com/office/drawing/2014/main" id="{1EA3BA20-E14D-C843-58EB-CAFA9C844AD7}"/>
              </a:ext>
            </a:extLst>
          </p:cNvPr>
          <p:cNvSpPr txBox="1"/>
          <p:nvPr/>
        </p:nvSpPr>
        <p:spPr>
          <a:xfrm>
            <a:off x="5597718" y="6361043"/>
            <a:ext cx="5883965" cy="256545"/>
          </a:xfrm>
          <a:prstGeom prst="rect">
            <a:avLst/>
          </a:prstGeom>
          <a:noFill/>
        </p:spPr>
        <p:txBody>
          <a:bodyPr wrap="square" rtlCol="0">
            <a:spAutoFit/>
          </a:bodyPr>
          <a:lstStyle/>
          <a:p>
            <a:pPr algn="r"/>
            <a:r>
              <a:rPr lang="en-US" sz="1067" i="1">
                <a:latin typeface="Open Sans" panose="020B0606030504020204" pitchFamily="34" charset="0"/>
                <a:ea typeface="Open Sans" panose="020B0606030504020204" pitchFamily="34" charset="0"/>
                <a:cs typeface="Open Sans" panose="020B0606030504020204" pitchFamily="34" charset="0"/>
              </a:rPr>
              <a:t>THE CITY OF HOUSTON | HOUSING AND COMMUNITY DEVELOPMENT DEPARTMENT</a:t>
            </a:r>
          </a:p>
        </p:txBody>
      </p:sp>
    </p:spTree>
    <p:extLst>
      <p:ext uri="{BB962C8B-B14F-4D97-AF65-F5344CB8AC3E}">
        <p14:creationId xmlns:p14="http://schemas.microsoft.com/office/powerpoint/2010/main" val="2021527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5A2090-711E-EE23-EEDA-403925BB5511}"/>
              </a:ext>
            </a:extLst>
          </p:cNvPr>
          <p:cNvSpPr txBox="1"/>
          <p:nvPr/>
        </p:nvSpPr>
        <p:spPr>
          <a:xfrm>
            <a:off x="1536192" y="1454516"/>
            <a:ext cx="7143870" cy="523220"/>
          </a:xfrm>
          <a:prstGeom prst="rect">
            <a:avLst/>
          </a:prstGeom>
          <a:noFill/>
        </p:spPr>
        <p:txBody>
          <a:bodyPr wrap="square">
            <a:spAutoFit/>
          </a:bodyPr>
          <a:lstStyle/>
          <a:p>
            <a:r>
              <a:rPr lang="en-US" sz="2800" b="1" dirty="0">
                <a:solidFill>
                  <a:schemeClr val="tx2"/>
                </a:solidFill>
                <a:latin typeface="Open Sans" panose="020B0606030504020204" pitchFamily="34" charset="0"/>
                <a:ea typeface="Open Sans" panose="020B0606030504020204" pitchFamily="34" charset="0"/>
                <a:cs typeface="Open Sans" panose="020B0606030504020204" pitchFamily="34" charset="0"/>
              </a:rPr>
              <a:t>Prevailing Wage Rates</a:t>
            </a:r>
            <a:endParaRPr lang="en-US" sz="2800" b="1" dirty="0">
              <a:solidFill>
                <a:schemeClr val="tx2"/>
              </a:solidFill>
            </a:endParaRPr>
          </a:p>
        </p:txBody>
      </p:sp>
      <p:sp>
        <p:nvSpPr>
          <p:cNvPr id="8" name="TextBox 7">
            <a:extLst>
              <a:ext uri="{FF2B5EF4-FFF2-40B4-BE49-F238E27FC236}">
                <a16:creationId xmlns:a16="http://schemas.microsoft.com/office/drawing/2014/main" id="{712DFC40-5E10-E812-8B7A-17499B36BB08}"/>
              </a:ext>
            </a:extLst>
          </p:cNvPr>
          <p:cNvSpPr txBox="1"/>
          <p:nvPr/>
        </p:nvSpPr>
        <p:spPr>
          <a:xfrm>
            <a:off x="886968" y="2736503"/>
            <a:ext cx="8254746" cy="1938992"/>
          </a:xfrm>
          <a:prstGeom prst="rect">
            <a:avLst/>
          </a:prstGeom>
          <a:noFill/>
        </p:spPr>
        <p:txBody>
          <a:bodyPr wrap="square">
            <a:spAutoFit/>
          </a:bodyPr>
          <a:lstStyle/>
          <a:p>
            <a:pPr marL="457200" marR="0" lvl="0" indent="-304800" algn="l" defTabSz="914400" rtl="0" eaLnBrk="1" fontAlgn="auto" latinLnBrk="0" hangingPunct="1">
              <a:lnSpc>
                <a:spcPct val="100000"/>
              </a:lnSpc>
              <a:spcBef>
                <a:spcPts val="0"/>
              </a:spcBef>
              <a:spcAft>
                <a:spcPts val="0"/>
              </a:spcAft>
              <a:buClr>
                <a:srgbClr val="FFFFFF"/>
              </a:buClr>
              <a:buSzPts val="1200"/>
              <a:buFont typeface="Open Sans"/>
              <a:buChar char="●"/>
              <a:tabLst/>
              <a:defRPr/>
            </a:pPr>
            <a:r>
              <a:rPr kumimoji="0" lang="en-US" sz="2000" b="0" i="0" u="none" strike="noStrike" kern="0" cap="none" spc="0" normalizeH="0" baseline="0" noProof="0" dirty="0">
                <a:ln>
                  <a:noFill/>
                </a:ln>
                <a:solidFill>
                  <a:srgbClr val="FFFFFF"/>
                </a:solidFill>
                <a:effectLst/>
                <a:uLnTx/>
                <a:uFillTx/>
                <a:latin typeface="Arial"/>
                <a:ea typeface="Open Sans"/>
                <a:cs typeface="Arial"/>
                <a:sym typeface="Open Sans"/>
              </a:rPr>
              <a:t>Prevailing wage rates are issued before the Pre-Bid meeting.</a:t>
            </a:r>
          </a:p>
          <a:p>
            <a:pPr marL="457200" marR="0" lvl="0" indent="-304800" algn="l" defTabSz="914400" rtl="0" eaLnBrk="1" fontAlgn="auto" latinLnBrk="0" hangingPunct="1">
              <a:lnSpc>
                <a:spcPct val="100000"/>
              </a:lnSpc>
              <a:spcBef>
                <a:spcPts val="0"/>
              </a:spcBef>
              <a:spcAft>
                <a:spcPts val="0"/>
              </a:spcAft>
              <a:buClr>
                <a:srgbClr val="FFFFFF"/>
              </a:buClr>
              <a:buSzPts val="1200"/>
              <a:buFont typeface="Open Sans"/>
              <a:buChar char="●"/>
              <a:tabLst/>
              <a:defRPr/>
            </a:pPr>
            <a:endParaRPr kumimoji="0" lang="en-US" sz="2000" b="0" i="0" u="none" strike="noStrike" kern="0" cap="none" spc="0" normalizeH="0" baseline="0" noProof="0" dirty="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a:p>
            <a:pPr marL="457200" marR="0" lvl="0" indent="-304800" algn="l" defTabSz="914400" rtl="0" eaLnBrk="1" fontAlgn="auto" latinLnBrk="0" hangingPunct="1">
              <a:lnSpc>
                <a:spcPct val="100000"/>
              </a:lnSpc>
              <a:spcBef>
                <a:spcPts val="0"/>
              </a:spcBef>
              <a:spcAft>
                <a:spcPts val="0"/>
              </a:spcAft>
              <a:buClr>
                <a:srgbClr val="FFFFFF"/>
              </a:buClr>
              <a:buSzPts val="1200"/>
              <a:buFont typeface="Open Sans"/>
              <a:buChar char="●"/>
              <a:tabLst/>
              <a:defRPr/>
            </a:pPr>
            <a:r>
              <a:rPr kumimoji="0" lang="en-US" sz="2000" b="0" i="0" u="none" strike="noStrike" kern="0" cap="none" spc="0" normalizeH="0" baseline="0" noProof="0" dirty="0">
                <a:ln>
                  <a:noFill/>
                </a:ln>
                <a:solidFill>
                  <a:srgbClr val="FFFFFF"/>
                </a:solidFill>
                <a:effectLst/>
                <a:uLnTx/>
                <a:uFillTx/>
                <a:latin typeface="Arial"/>
                <a:ea typeface="Open Sans"/>
                <a:cs typeface="Arial"/>
                <a:sym typeface="Open Sans"/>
              </a:rPr>
              <a:t>Rates are locked-in by the bid opening date subject to the execution of a general construction contract.</a:t>
            </a:r>
          </a:p>
          <a:p>
            <a:pPr marL="457200" marR="0" lvl="0" indent="-304800" algn="l" defTabSz="914400" rtl="0" eaLnBrk="1" fontAlgn="auto" latinLnBrk="0" hangingPunct="1">
              <a:lnSpc>
                <a:spcPct val="100000"/>
              </a:lnSpc>
              <a:spcBef>
                <a:spcPts val="0"/>
              </a:spcBef>
              <a:spcAft>
                <a:spcPts val="0"/>
              </a:spcAft>
              <a:buClr>
                <a:srgbClr val="FFFFFF"/>
              </a:buClr>
              <a:buSzPts val="1200"/>
              <a:buFont typeface="Open Sans"/>
              <a:buChar char="●"/>
              <a:tabLst/>
              <a:defRPr/>
            </a:pPr>
            <a:endParaRPr kumimoji="0" lang="en-US" sz="2000" b="0" i="0" u="none" strike="noStrike" kern="0" cap="none" spc="0" normalizeH="0" baseline="0" noProof="0" dirty="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a:p>
            <a:pPr marL="457200" marR="0" lvl="0" indent="-304800" algn="l" defTabSz="914400" rtl="0" eaLnBrk="1" fontAlgn="auto" latinLnBrk="0" hangingPunct="1">
              <a:lnSpc>
                <a:spcPct val="100000"/>
              </a:lnSpc>
              <a:spcBef>
                <a:spcPts val="0"/>
              </a:spcBef>
              <a:spcAft>
                <a:spcPts val="0"/>
              </a:spcAft>
              <a:buClr>
                <a:srgbClr val="FFFFFF"/>
              </a:buClr>
              <a:buSzPts val="1200"/>
              <a:buFont typeface="Open Sans"/>
              <a:buChar char="●"/>
              <a:tabLst/>
              <a:defRPr/>
            </a:pPr>
            <a:r>
              <a:rPr kumimoji="0" lang="en-US" sz="2000" b="0" i="0" u="none" strike="noStrike" kern="0" cap="none" spc="0" normalizeH="0" baseline="0" noProof="0" dirty="0">
                <a:ln>
                  <a:noFill/>
                </a:ln>
                <a:solidFill>
                  <a:srgbClr val="FFFFFF"/>
                </a:solidFill>
                <a:effectLst/>
                <a:uLnTx/>
                <a:uFillTx/>
                <a:latin typeface="Arial"/>
                <a:ea typeface="Open Sans"/>
                <a:cs typeface="Arial"/>
                <a:sym typeface="Open Sans"/>
              </a:rPr>
              <a:t>Exceptions apply.</a:t>
            </a:r>
          </a:p>
        </p:txBody>
      </p:sp>
    </p:spTree>
    <p:extLst>
      <p:ext uri="{BB962C8B-B14F-4D97-AF65-F5344CB8AC3E}">
        <p14:creationId xmlns:p14="http://schemas.microsoft.com/office/powerpoint/2010/main" val="2743818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624B7B-563E-95D2-5F1F-3B7AE4DD980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1398404-4F3D-B71A-A664-5F94E70F2B3A}"/>
              </a:ext>
            </a:extLst>
          </p:cNvPr>
          <p:cNvPicPr>
            <a:picLocks noChangeAspect="1"/>
          </p:cNvPicPr>
          <p:nvPr/>
        </p:nvPicPr>
        <p:blipFill>
          <a:blip r:embed="rId2"/>
          <a:stretch>
            <a:fillRect/>
          </a:stretch>
        </p:blipFill>
        <p:spPr>
          <a:xfrm>
            <a:off x="6699183" y="1068404"/>
            <a:ext cx="5062119" cy="5302580"/>
          </a:xfrm>
          <a:prstGeom prst="rect">
            <a:avLst/>
          </a:prstGeom>
        </p:spPr>
      </p:pic>
      <p:sp>
        <p:nvSpPr>
          <p:cNvPr id="2" name="Title 1">
            <a:extLst>
              <a:ext uri="{FF2B5EF4-FFF2-40B4-BE49-F238E27FC236}">
                <a16:creationId xmlns:a16="http://schemas.microsoft.com/office/drawing/2014/main" id="{FC76B80B-F79A-8FF2-50EF-AF77ED50AAB2}"/>
              </a:ext>
            </a:extLst>
          </p:cNvPr>
          <p:cNvSpPr>
            <a:spLocks noGrp="1"/>
          </p:cNvSpPr>
          <p:nvPr>
            <p:ph type="title"/>
          </p:nvPr>
        </p:nvSpPr>
        <p:spPr/>
        <p:txBody>
          <a:bodyPr vert="horz" lIns="91440" tIns="45720" rIns="91440" bIns="45720" rtlCol="0" anchor="b">
            <a:normAutofit fontScale="90000"/>
          </a:bodyPr>
          <a:lstStyle/>
          <a:p>
            <a:pPr defTabSz="914400"/>
            <a:r>
              <a:rPr lang="en-US" sz="4200" kern="1200">
                <a:solidFill>
                  <a:srgbClr val="FFFFFF"/>
                </a:solidFill>
                <a:latin typeface="+mj-lt"/>
                <a:ea typeface="+mj-ea"/>
                <a:cs typeface="+mj-cs"/>
              </a:rPr>
              <a:t>General Wage Determination Form </a:t>
            </a:r>
          </a:p>
        </p:txBody>
      </p:sp>
      <p:sp>
        <p:nvSpPr>
          <p:cNvPr id="3" name="Text Placeholder 2">
            <a:extLst>
              <a:ext uri="{FF2B5EF4-FFF2-40B4-BE49-F238E27FC236}">
                <a16:creationId xmlns:a16="http://schemas.microsoft.com/office/drawing/2014/main" id="{A1D21EF3-3410-6785-C944-1DE45F7AD405}"/>
              </a:ext>
            </a:extLst>
          </p:cNvPr>
          <p:cNvSpPr>
            <a:spLocks noGrp="1"/>
          </p:cNvSpPr>
          <p:nvPr>
            <p:ph type="body" sz="half" idx="1"/>
          </p:nvPr>
        </p:nvSpPr>
        <p:spPr/>
        <p:txBody>
          <a:bodyPr vert="horz" lIns="91440" tIns="45720" rIns="91440" bIns="45720" rtlCol="0" anchor="t">
            <a:normAutofit/>
          </a:bodyPr>
          <a:lstStyle/>
          <a:p>
            <a:pPr marL="0" indent="-228600" defTabSz="914400">
              <a:spcAft>
                <a:spcPts val="800"/>
              </a:spcAft>
            </a:pPr>
            <a:r>
              <a:rPr lang="en-US" sz="2000" dirty="0">
                <a:solidFill>
                  <a:srgbClr val="FFFFFF"/>
                </a:solidFill>
              </a:rPr>
              <a:t>General Wage Determination Request</a:t>
            </a:r>
          </a:p>
          <a:p>
            <a:pPr marL="457189" indent="-228600" defTabSz="914400">
              <a:spcAft>
                <a:spcPts val="800"/>
              </a:spcAft>
            </a:pPr>
            <a:r>
              <a:rPr lang="en-US" sz="2000" dirty="0">
                <a:solidFill>
                  <a:srgbClr val="FFFFFF"/>
                </a:solidFill>
              </a:rPr>
              <a:t>Obtain the General Wage Determination Request prior to scheduling the pre-construction meeting.</a:t>
            </a:r>
          </a:p>
          <a:p>
            <a:pPr marL="457189" indent="-228600" defTabSz="914400">
              <a:spcAft>
                <a:spcPts val="800"/>
              </a:spcAft>
            </a:pPr>
            <a:r>
              <a:rPr lang="en-US" sz="2000" dirty="0">
                <a:solidFill>
                  <a:srgbClr val="FFFFFF"/>
                </a:solidFill>
              </a:rPr>
              <a:t>Confirm that wage rates and the Federal Regulations Compliance Packet are included in both the bid and contract documents as the minimum requirements before proceeding</a:t>
            </a:r>
          </a:p>
        </p:txBody>
      </p:sp>
      <p:sp>
        <p:nvSpPr>
          <p:cNvPr id="7" name="Content Placeholder 6">
            <a:extLst>
              <a:ext uri="{FF2B5EF4-FFF2-40B4-BE49-F238E27FC236}">
                <a16:creationId xmlns:a16="http://schemas.microsoft.com/office/drawing/2014/main" id="{884D155E-C4B9-72F0-9ABE-122C944D52DA}"/>
              </a:ext>
            </a:extLst>
          </p:cNvPr>
          <p:cNvSpPr>
            <a:spLocks noGrp="1"/>
          </p:cNvSpPr>
          <p:nvPr>
            <p:ph idx="22"/>
          </p:nvPr>
        </p:nvSpPr>
        <p:spPr>
          <a:xfrm>
            <a:off x="6418197" y="593727"/>
            <a:ext cx="5451605" cy="5916401"/>
          </a:xfrm>
        </p:spPr>
        <p:txBody>
          <a:bodyPr/>
          <a:lstStyle/>
          <a:p>
            <a:endParaRPr lang="en-US" dirty="0"/>
          </a:p>
        </p:txBody>
      </p:sp>
    </p:spTree>
    <p:extLst>
      <p:ext uri="{BB962C8B-B14F-4D97-AF65-F5344CB8AC3E}">
        <p14:creationId xmlns:p14="http://schemas.microsoft.com/office/powerpoint/2010/main" val="140123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DF34-A488-374E-98F9-97071A1A9226}"/>
              </a:ext>
            </a:extLst>
          </p:cNvPr>
          <p:cNvSpPr>
            <a:spLocks noGrp="1"/>
          </p:cNvSpPr>
          <p:nvPr>
            <p:ph type="title"/>
          </p:nvPr>
        </p:nvSpPr>
        <p:spPr>
          <a:xfrm>
            <a:off x="2810500" y="1022496"/>
            <a:ext cx="8633791" cy="628787"/>
          </a:xfrm>
        </p:spPr>
        <p:txBody>
          <a:bodyPr/>
          <a:lstStyle/>
          <a:p>
            <a:r>
              <a:rPr lang="en-US">
                <a:solidFill>
                  <a:schemeClr val="tx2"/>
                </a:solidFill>
              </a:rPr>
              <a:t>Division Contact Information</a:t>
            </a:r>
          </a:p>
        </p:txBody>
      </p:sp>
      <p:sp>
        <p:nvSpPr>
          <p:cNvPr id="3" name="Text Placeholder 2">
            <a:extLst>
              <a:ext uri="{FF2B5EF4-FFF2-40B4-BE49-F238E27FC236}">
                <a16:creationId xmlns:a16="http://schemas.microsoft.com/office/drawing/2014/main" id="{AF59200E-FB9B-AD45-9C9E-4CE3738933CD}"/>
              </a:ext>
            </a:extLst>
          </p:cNvPr>
          <p:cNvSpPr>
            <a:spLocks noGrp="1"/>
          </p:cNvSpPr>
          <p:nvPr>
            <p:ph type="body" idx="1"/>
          </p:nvPr>
        </p:nvSpPr>
        <p:spPr>
          <a:xfrm>
            <a:off x="877825" y="4367450"/>
            <a:ext cx="2852928" cy="1090750"/>
          </a:xfrm>
        </p:spPr>
        <p:txBody>
          <a:bodyPr vert="horz" lIns="91440" tIns="45720" rIns="91440" bIns="45720" numCol="1" rtlCol="0" anchor="t">
            <a:normAutofit/>
          </a:bodyPr>
          <a:lstStyle/>
          <a:p>
            <a:pPr marL="0" indent="0">
              <a:spcBef>
                <a:spcPts val="0"/>
              </a:spcBef>
              <a:buClrTx/>
            </a:pPr>
            <a:r>
              <a:rPr lang="en-US" dirty="0">
                <a:solidFill>
                  <a:schemeClr val="tx2"/>
                </a:solidFill>
                <a:cs typeface="Arial"/>
              </a:rPr>
              <a:t>Laura Serrano</a:t>
            </a:r>
          </a:p>
          <a:p>
            <a:pPr marL="0" indent="0">
              <a:spcBef>
                <a:spcPts val="0"/>
              </a:spcBef>
              <a:buClrTx/>
            </a:pPr>
            <a:r>
              <a:rPr lang="en-US" sz="1400" b="0" dirty="0">
                <a:solidFill>
                  <a:schemeClr val="tx2"/>
                </a:solidFill>
                <a:cs typeface="Arial"/>
              </a:rPr>
              <a:t>Division Manager</a:t>
            </a:r>
          </a:p>
          <a:p>
            <a:endParaRPr lang="en-US" dirty="0"/>
          </a:p>
        </p:txBody>
      </p:sp>
      <p:sp>
        <p:nvSpPr>
          <p:cNvPr id="4" name="Text Placeholder 3">
            <a:extLst>
              <a:ext uri="{FF2B5EF4-FFF2-40B4-BE49-F238E27FC236}">
                <a16:creationId xmlns:a16="http://schemas.microsoft.com/office/drawing/2014/main" id="{813F7566-AA79-FD4A-BF63-5FD3B093A12C}"/>
              </a:ext>
            </a:extLst>
          </p:cNvPr>
          <p:cNvSpPr>
            <a:spLocks noGrp="1"/>
          </p:cNvSpPr>
          <p:nvPr>
            <p:ph type="body" idx="12"/>
          </p:nvPr>
        </p:nvSpPr>
        <p:spPr>
          <a:xfrm>
            <a:off x="4343231" y="4367450"/>
            <a:ext cx="2926080" cy="1090750"/>
          </a:xfrm>
        </p:spPr>
        <p:txBody>
          <a:bodyPr/>
          <a:lstStyle/>
          <a:p>
            <a:pPr marL="0" indent="0">
              <a:spcBef>
                <a:spcPts val="0"/>
              </a:spcBef>
              <a:buClrTx/>
            </a:pPr>
            <a:r>
              <a:rPr lang="en-US" dirty="0">
                <a:solidFill>
                  <a:schemeClr val="tx2"/>
                </a:solidFill>
                <a:latin typeface="Arial" panose="020B0604020202020204" pitchFamily="34" charset="0"/>
                <a:cs typeface="Arial" panose="020B0604020202020204" pitchFamily="34" charset="0"/>
              </a:rPr>
              <a:t>Chrystal Boyce </a:t>
            </a:r>
          </a:p>
          <a:p>
            <a:pPr marL="0" indent="0">
              <a:spcBef>
                <a:spcPts val="0"/>
              </a:spcBef>
              <a:buClrTx/>
            </a:pPr>
            <a:r>
              <a:rPr lang="en-US" sz="1400" b="0" dirty="0">
                <a:solidFill>
                  <a:schemeClr val="tx2"/>
                </a:solidFill>
                <a:latin typeface="Arial" panose="020B0604020202020204" pitchFamily="34" charset="0"/>
                <a:cs typeface="Arial" panose="020B0604020202020204" pitchFamily="34" charset="0"/>
              </a:rPr>
              <a:t>Compliance Manager</a:t>
            </a:r>
          </a:p>
          <a:p>
            <a:endParaRPr lang="en-US" dirty="0"/>
          </a:p>
        </p:txBody>
      </p:sp>
      <p:pic>
        <p:nvPicPr>
          <p:cNvPr id="14" name="Picture Placeholder 13" descr="A person smiling for the camera&#10;&#10;Description automatically generated with medium confidence">
            <a:extLst>
              <a:ext uri="{FF2B5EF4-FFF2-40B4-BE49-F238E27FC236}">
                <a16:creationId xmlns:a16="http://schemas.microsoft.com/office/drawing/2014/main" id="{FBF6E603-888C-5A4A-8A9F-8C12845A3F51}"/>
              </a:ext>
            </a:extLst>
          </p:cNvPr>
          <p:cNvPicPr>
            <a:picLocks noGrp="1" noChangeAspect="1"/>
          </p:cNvPicPr>
          <p:nvPr>
            <p:ph type="pic" sz="quarter" idx="19"/>
          </p:nvPr>
        </p:nvPicPr>
        <p:blipFill rotWithShape="1">
          <a:blip r:embed="rId3"/>
          <a:srcRect l="1918" t="358" r="1918" b="358"/>
          <a:stretch>
            <a:fillRect/>
          </a:stretch>
        </p:blipFill>
        <p:spPr>
          <a:xfrm>
            <a:off x="4751079" y="1651282"/>
            <a:ext cx="2110958" cy="2633472"/>
          </a:xfrm>
          <a:prstGeom prst="ellipse">
            <a:avLst/>
          </a:prstGeom>
          <a:ln w="190500" cap="rnd">
            <a:noFill/>
            <a:prstDash val="solid"/>
          </a:ln>
          <a:effectLst>
            <a:outerShdw blurRad="127000" algn="bl" rotWithShape="0">
              <a:srgbClr val="000000"/>
            </a:outerShdw>
          </a:effectLst>
        </p:spPr>
      </p:pic>
      <p:sp>
        <p:nvSpPr>
          <p:cNvPr id="15" name="Text Placeholder 4">
            <a:extLst>
              <a:ext uri="{FF2B5EF4-FFF2-40B4-BE49-F238E27FC236}">
                <a16:creationId xmlns:a16="http://schemas.microsoft.com/office/drawing/2014/main" id="{01B02ADB-B630-1B4F-B0D4-D9C8A5FFD1D3}"/>
              </a:ext>
            </a:extLst>
          </p:cNvPr>
          <p:cNvSpPr txBox="1">
            <a:spLocks/>
          </p:cNvSpPr>
          <p:nvPr/>
        </p:nvSpPr>
        <p:spPr>
          <a:xfrm>
            <a:off x="2340748" y="5385039"/>
            <a:ext cx="8304419" cy="7047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solidFill>
                  <a:schemeClr val="tx2"/>
                </a:solidFill>
              </a:rPr>
              <a:t>2100 Travis, 9th Floor, Houston, TX 77002</a:t>
            </a:r>
          </a:p>
          <a:p>
            <a:pPr marL="0" indent="0" algn="ctr">
              <a:buNone/>
            </a:pPr>
            <a:r>
              <a:rPr lang="en-US" sz="1800" b="1" err="1">
                <a:solidFill>
                  <a:schemeClr val="tx2"/>
                </a:solidFill>
              </a:rPr>
              <a:t>www.houstontx.gov</a:t>
            </a:r>
            <a:r>
              <a:rPr lang="en-US" sz="1800" b="1">
                <a:solidFill>
                  <a:schemeClr val="tx2"/>
                </a:solidFill>
              </a:rPr>
              <a:t>/housing</a:t>
            </a:r>
          </a:p>
        </p:txBody>
      </p:sp>
      <p:pic>
        <p:nvPicPr>
          <p:cNvPr id="13" name="Picture Placeholder 12">
            <a:extLst>
              <a:ext uri="{FF2B5EF4-FFF2-40B4-BE49-F238E27FC236}">
                <a16:creationId xmlns:a16="http://schemas.microsoft.com/office/drawing/2014/main" id="{86A6E847-1A25-2F34-34A0-CFBF635834FD}"/>
              </a:ext>
            </a:extLst>
          </p:cNvPr>
          <p:cNvPicPr>
            <a:picLocks noGrp="1" noChangeAspect="1"/>
          </p:cNvPicPr>
          <p:nvPr>
            <p:ph type="pic" sz="quarter" idx="18"/>
          </p:nvPr>
        </p:nvPicPr>
        <p:blipFill rotWithShape="1">
          <a:blip r:embed="rId4"/>
          <a:srcRect t="-109" b="-109"/>
          <a:stretch>
            <a:fillRect/>
          </a:stretch>
        </p:blipFill>
        <p:spPr>
          <a:xfrm>
            <a:off x="1249396" y="1651282"/>
            <a:ext cx="2080271" cy="2633472"/>
          </a:xfrm>
          <a:prstGeom prst="ellipse">
            <a:avLst/>
          </a:prstGeom>
          <a:ln w="190500" cap="rnd">
            <a:noFill/>
            <a:prstDash val="solid"/>
          </a:ln>
          <a:effectLst>
            <a:outerShdw blurRad="127000" algn="bl" rotWithShape="0">
              <a:srgbClr val="000000"/>
            </a:outerShdw>
          </a:effectLst>
        </p:spPr>
      </p:pic>
      <p:sp>
        <p:nvSpPr>
          <p:cNvPr id="18" name="TextBox 17">
            <a:extLst>
              <a:ext uri="{FF2B5EF4-FFF2-40B4-BE49-F238E27FC236}">
                <a16:creationId xmlns:a16="http://schemas.microsoft.com/office/drawing/2014/main" id="{ECE24D08-C3EA-8A0B-8280-501E490352C1}"/>
              </a:ext>
            </a:extLst>
          </p:cNvPr>
          <p:cNvSpPr txBox="1"/>
          <p:nvPr/>
        </p:nvSpPr>
        <p:spPr>
          <a:xfrm>
            <a:off x="7699248" y="4367450"/>
            <a:ext cx="2734056"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Michelle Perales</a:t>
            </a:r>
          </a:p>
          <a:p>
            <a:pPr marL="0" marR="0" lvl="0" indent="0" algn="ctr"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Compliance Manager</a:t>
            </a:r>
          </a:p>
        </p:txBody>
      </p:sp>
      <p:pic>
        <p:nvPicPr>
          <p:cNvPr id="8" name="Picture 7" descr="A person with dark hair&#10;&#10;AI-generated content may be incorrect.">
            <a:extLst>
              <a:ext uri="{FF2B5EF4-FFF2-40B4-BE49-F238E27FC236}">
                <a16:creationId xmlns:a16="http://schemas.microsoft.com/office/drawing/2014/main" id="{C247B74A-84E2-0800-E02D-59CD24AD168B}"/>
              </a:ext>
            </a:extLst>
          </p:cNvPr>
          <p:cNvPicPr>
            <a:picLocks noChangeAspect="1"/>
          </p:cNvPicPr>
          <p:nvPr/>
        </p:nvPicPr>
        <p:blipFill>
          <a:blip r:embed="rId5"/>
          <a:stretch>
            <a:fillRect/>
          </a:stretch>
        </p:blipFill>
        <p:spPr>
          <a:xfrm>
            <a:off x="8012887" y="1651282"/>
            <a:ext cx="2106778" cy="2633472"/>
          </a:xfrm>
          <a:prstGeom prst="ellipse">
            <a:avLst/>
          </a:prstGeom>
          <a:ln w="190500" cap="rnd">
            <a:noFill/>
            <a:prstDash val="solid"/>
          </a:ln>
          <a:effectLst>
            <a:outerShdw blurRad="127000" algn="bl" rotWithShape="0">
              <a:srgbClr val="000000"/>
            </a:outerShdw>
          </a:effectLst>
        </p:spPr>
      </p:pic>
    </p:spTree>
    <p:extLst>
      <p:ext uri="{BB962C8B-B14F-4D97-AF65-F5344CB8AC3E}">
        <p14:creationId xmlns:p14="http://schemas.microsoft.com/office/powerpoint/2010/main" val="90877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2DBF-2EF6-7C47-FEFE-D54116F410BE}"/>
              </a:ext>
            </a:extLst>
          </p:cNvPr>
          <p:cNvSpPr>
            <a:spLocks noGrp="1"/>
          </p:cNvSpPr>
          <p:nvPr>
            <p:ph type="title"/>
          </p:nvPr>
        </p:nvSpPr>
        <p:spPr>
          <a:prstGeom prst="rect">
            <a:avLst/>
          </a:prstGeom>
        </p:spPr>
        <p:txBody>
          <a:bodyPr spcFirstLastPara="1" vert="horz" wrap="square" lIns="91440" tIns="45720" rIns="91440" bIns="45720" rtlCol="0" anchor="ctr" anchorCtr="0">
            <a:normAutofit fontScale="90000"/>
          </a:bodyPr>
          <a:lstStyle/>
          <a:p>
            <a:r>
              <a:rPr lang="en-US" sz="4800" dirty="0">
                <a:solidFill>
                  <a:schemeClr val="tx2"/>
                </a:solidFill>
              </a:rPr>
              <a:t>DBRA Required Meetings</a:t>
            </a:r>
            <a:endParaRPr lang="en-US" sz="48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8">
            <a:extLst>
              <a:ext uri="{FF2B5EF4-FFF2-40B4-BE49-F238E27FC236}">
                <a16:creationId xmlns:a16="http://schemas.microsoft.com/office/drawing/2014/main" id="{23A52AD0-ACC5-04DE-B190-F01988647D24}"/>
              </a:ext>
            </a:extLst>
          </p:cNvPr>
          <p:cNvSpPr>
            <a:spLocks noGrp="1"/>
          </p:cNvSpPr>
          <p:nvPr>
            <p:ph type="body" sz="quarter" idx="10"/>
          </p:nvPr>
        </p:nvSpPr>
        <p:spPr/>
        <p:txBody>
          <a:bodyPr/>
          <a:lstStyle/>
          <a:p>
            <a:pPr marL="0" indent="0">
              <a:buNone/>
            </a:pPr>
            <a:endParaRPr lang="en-US" dirty="0"/>
          </a:p>
        </p:txBody>
      </p:sp>
      <p:sp>
        <p:nvSpPr>
          <p:cNvPr id="3" name="TextBox 2">
            <a:extLst>
              <a:ext uri="{FF2B5EF4-FFF2-40B4-BE49-F238E27FC236}">
                <a16:creationId xmlns:a16="http://schemas.microsoft.com/office/drawing/2014/main" id="{42533C27-3842-D345-979A-93A5FEC75D41}"/>
              </a:ext>
            </a:extLst>
          </p:cNvPr>
          <p:cNvSpPr txBox="1"/>
          <p:nvPr/>
        </p:nvSpPr>
        <p:spPr>
          <a:xfrm>
            <a:off x="733803" y="1648345"/>
            <a:ext cx="10272000" cy="459514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457189" indent="-457189">
              <a:lnSpc>
                <a:spcPct val="90000"/>
              </a:lnSpc>
              <a:spcAft>
                <a:spcPts val="800"/>
              </a:spcAft>
              <a:buClr>
                <a:schemeClr val="tx1"/>
              </a:buClr>
              <a:buFont typeface="Arial" panose="020B0604020202020204" pitchFamily="34" charset="0"/>
              <a:buChar char="•"/>
              <a:tabLst>
                <a:tab pos="365751" algn="l"/>
              </a:tabLst>
            </a:pPr>
            <a:r>
              <a:rPr lang="en-US" sz="2400" dirty="0">
                <a:solidFill>
                  <a:schemeClr val="tx2"/>
                </a:solidFill>
              </a:rPr>
              <a:t>Pre-Bid</a:t>
            </a:r>
            <a:r>
              <a:rPr lang="en-US" sz="1867" dirty="0">
                <a:solidFill>
                  <a:schemeClr val="tx2"/>
                </a:solidFill>
              </a:rPr>
              <a:t> Meeting for competitively procured contracts: This is best time to provide the bidding contractors an overview of the prevailing rates and our requirements.</a:t>
            </a:r>
          </a:p>
          <a:p>
            <a:pPr marL="457189" indent="-457189">
              <a:lnSpc>
                <a:spcPct val="90000"/>
              </a:lnSpc>
              <a:spcAft>
                <a:spcPts val="800"/>
              </a:spcAft>
              <a:buClr>
                <a:schemeClr val="tx1"/>
              </a:buClr>
              <a:buFont typeface="Arial" panose="020B0604020202020204" pitchFamily="34" charset="0"/>
              <a:buChar char="•"/>
            </a:pPr>
            <a:endParaRPr lang="en-US" sz="1867" dirty="0">
              <a:solidFill>
                <a:schemeClr val="tx2"/>
              </a:solidFill>
            </a:endParaRPr>
          </a:p>
          <a:p>
            <a:pPr marL="457189" indent="-457189">
              <a:lnSpc>
                <a:spcPct val="90000"/>
              </a:lnSpc>
              <a:spcAft>
                <a:spcPts val="800"/>
              </a:spcAft>
              <a:buClr>
                <a:schemeClr val="tx1"/>
              </a:buClr>
              <a:buFont typeface="Arial" panose="020B0604020202020204" pitchFamily="34" charset="0"/>
              <a:buChar char="•"/>
              <a:tabLst>
                <a:tab pos="365751" algn="l"/>
              </a:tabLst>
            </a:pPr>
            <a:r>
              <a:rPr lang="en-US" sz="2400" dirty="0">
                <a:solidFill>
                  <a:schemeClr val="tx2"/>
                </a:solidFill>
              </a:rPr>
              <a:t>Pre-Construction</a:t>
            </a:r>
            <a:r>
              <a:rPr lang="en-US" sz="1867" dirty="0">
                <a:solidFill>
                  <a:schemeClr val="tx2"/>
                </a:solidFill>
              </a:rPr>
              <a:t> Meeting: In accordance with 29 CFR Part 5, a preconstruction conference must be held with prior to the commencement of construction work.</a:t>
            </a:r>
          </a:p>
          <a:p>
            <a:pPr marL="457189" indent="-457189">
              <a:lnSpc>
                <a:spcPct val="90000"/>
              </a:lnSpc>
              <a:spcAft>
                <a:spcPts val="800"/>
              </a:spcAft>
              <a:buClr>
                <a:schemeClr val="tx1"/>
              </a:buClr>
              <a:buFont typeface="Arial" panose="020B0604020202020204" pitchFamily="34" charset="0"/>
              <a:buChar char="•"/>
              <a:tabLst>
                <a:tab pos="365751" algn="l"/>
              </a:tabLst>
            </a:pPr>
            <a:endParaRPr lang="en-US" sz="1867" dirty="0">
              <a:solidFill>
                <a:schemeClr val="tx2"/>
              </a:solidFill>
            </a:endParaRPr>
          </a:p>
          <a:p>
            <a:pPr marL="457189" indent="-457189">
              <a:lnSpc>
                <a:spcPct val="90000"/>
              </a:lnSpc>
              <a:spcAft>
                <a:spcPts val="800"/>
              </a:spcAft>
              <a:buClr>
                <a:schemeClr val="tx1"/>
              </a:buClr>
              <a:buFont typeface="Arial" panose="020B0604020202020204" pitchFamily="34" charset="0"/>
              <a:buChar char="•"/>
              <a:tabLst>
                <a:tab pos="365751" algn="l"/>
              </a:tabLst>
            </a:pPr>
            <a:r>
              <a:rPr lang="en-US" sz="1867" dirty="0">
                <a:solidFill>
                  <a:schemeClr val="tx2"/>
                </a:solidFill>
              </a:rPr>
              <a:t>Onboarding: Before construction starts, the contract administrator must complete the onboarding training session.</a:t>
            </a:r>
          </a:p>
        </p:txBody>
      </p:sp>
      <p:pic>
        <p:nvPicPr>
          <p:cNvPr id="4" name="Picture 3">
            <a:extLst>
              <a:ext uri="{FF2B5EF4-FFF2-40B4-BE49-F238E27FC236}">
                <a16:creationId xmlns:a16="http://schemas.microsoft.com/office/drawing/2014/main" id="{A4430C5A-A351-FCA3-25FB-DAEF579D2B94}"/>
              </a:ext>
            </a:extLst>
          </p:cNvPr>
          <p:cNvPicPr>
            <a:picLocks noChangeAspect="1"/>
          </p:cNvPicPr>
          <p:nvPr/>
        </p:nvPicPr>
        <p:blipFill>
          <a:blip r:embed="rId3"/>
          <a:stretch>
            <a:fillRect/>
          </a:stretch>
        </p:blipFill>
        <p:spPr>
          <a:xfrm>
            <a:off x="10034462" y="614513"/>
            <a:ext cx="1529753" cy="652395"/>
          </a:xfrm>
          <a:prstGeom prst="rect">
            <a:avLst/>
          </a:prstGeom>
        </p:spPr>
      </p:pic>
      <p:sp>
        <p:nvSpPr>
          <p:cNvPr id="7" name="TextBox 6">
            <a:extLst>
              <a:ext uri="{FF2B5EF4-FFF2-40B4-BE49-F238E27FC236}">
                <a16:creationId xmlns:a16="http://schemas.microsoft.com/office/drawing/2014/main" id="{35AC868F-C1F0-6C41-F699-7BB650E578F9}"/>
              </a:ext>
            </a:extLst>
          </p:cNvPr>
          <p:cNvSpPr txBox="1"/>
          <p:nvPr/>
        </p:nvSpPr>
        <p:spPr>
          <a:xfrm>
            <a:off x="5597718" y="6361043"/>
            <a:ext cx="5883965" cy="256545"/>
          </a:xfrm>
          <a:prstGeom prst="rect">
            <a:avLst/>
          </a:prstGeom>
          <a:noFill/>
        </p:spPr>
        <p:txBody>
          <a:bodyPr wrap="square" rtlCol="0">
            <a:spAutoFit/>
          </a:bodyPr>
          <a:lstStyle/>
          <a:p>
            <a:pPr algn="r"/>
            <a:r>
              <a:rPr lang="en-US" sz="1067" i="1">
                <a:latin typeface="Open Sans" panose="020B0606030504020204" pitchFamily="34" charset="0"/>
                <a:ea typeface="Open Sans" panose="020B0606030504020204" pitchFamily="34" charset="0"/>
                <a:cs typeface="Open Sans" panose="020B0606030504020204" pitchFamily="34" charset="0"/>
              </a:rPr>
              <a:t>THE CITY OF HOUSTON | HOUSING AND COMMUNITY DEVELOPMENT DEPARTMENT</a:t>
            </a:r>
          </a:p>
        </p:txBody>
      </p:sp>
    </p:spTree>
    <p:extLst>
      <p:ext uri="{BB962C8B-B14F-4D97-AF65-F5344CB8AC3E}">
        <p14:creationId xmlns:p14="http://schemas.microsoft.com/office/powerpoint/2010/main" val="3202998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2DBF-2EF6-7C47-FEFE-D54116F410BE}"/>
              </a:ext>
            </a:extLst>
          </p:cNvPr>
          <p:cNvSpPr>
            <a:spLocks noGrp="1"/>
          </p:cNvSpPr>
          <p:nvPr>
            <p:ph type="title"/>
          </p:nvPr>
        </p:nvSpPr>
        <p:spPr>
          <a:xfrm>
            <a:off x="1150832" y="1776589"/>
            <a:ext cx="10272000" cy="763600"/>
          </a:xfrm>
        </p:spPr>
        <p:txBody>
          <a:bodyPr spcFirstLastPara="1" vert="horz" wrap="square" lIns="91440" tIns="45720" rIns="91440" bIns="45720" rtlCol="0" anchor="ctr" anchorCtr="0">
            <a:normAutofit/>
          </a:bodyPr>
          <a:lstStyle/>
          <a:p>
            <a:r>
              <a:rPr lang="en-US" sz="4800" dirty="0">
                <a:solidFill>
                  <a:schemeClr val="tx2"/>
                </a:solidFill>
              </a:rPr>
              <a:t>Department of Labor Final Rule</a:t>
            </a:r>
            <a:endParaRPr lang="en-US" sz="48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42533C27-3842-D345-979A-93A5FEC75D41}"/>
              </a:ext>
            </a:extLst>
          </p:cNvPr>
          <p:cNvSpPr txBox="1"/>
          <p:nvPr/>
        </p:nvSpPr>
        <p:spPr>
          <a:xfrm>
            <a:off x="1150832" y="1489319"/>
            <a:ext cx="10272000" cy="459514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609585">
              <a:spcBef>
                <a:spcPts val="267"/>
              </a:spcBef>
              <a:spcAft>
                <a:spcPts val="267"/>
              </a:spcAft>
              <a:buClr>
                <a:schemeClr val="tx1"/>
              </a:buClr>
              <a:buFont typeface="Arial"/>
            </a:pPr>
            <a:r>
              <a:rPr lang="en-US" sz="1867" dirty="0">
                <a:solidFill>
                  <a:schemeClr val="tx2"/>
                </a:solidFill>
              </a:rPr>
              <a:t>Prevailing rates are subject to change when a contract or order is amended to:</a:t>
            </a:r>
            <a:endParaRPr lang="en-US" sz="2133" dirty="0">
              <a:solidFill>
                <a:schemeClr val="tx2"/>
              </a:solidFill>
            </a:endParaRPr>
          </a:p>
          <a:p>
            <a:pPr marL="457189" indent="-457189" defTabSz="609585" fontAlgn="t">
              <a:spcBef>
                <a:spcPct val="20000"/>
              </a:spcBef>
              <a:buClr>
                <a:schemeClr val="tx1"/>
              </a:buClr>
              <a:buFont typeface="Arial"/>
              <a:buChar char="•"/>
            </a:pPr>
            <a:r>
              <a:rPr lang="en-US" sz="1867" dirty="0">
                <a:solidFill>
                  <a:schemeClr val="tx2"/>
                </a:solidFill>
              </a:rPr>
              <a:t>includes additional, substantial construction not within the scope of work, or</a:t>
            </a:r>
          </a:p>
          <a:p>
            <a:pPr marL="457189" indent="-457189" defTabSz="609585" fontAlgn="t">
              <a:spcBef>
                <a:spcPct val="20000"/>
              </a:spcBef>
              <a:buClr>
                <a:schemeClr val="tx1"/>
              </a:buClr>
              <a:buFont typeface="Arial"/>
              <a:buChar char="•"/>
            </a:pPr>
            <a:r>
              <a:rPr lang="en-US" sz="1867" dirty="0">
                <a:solidFill>
                  <a:schemeClr val="tx2"/>
                </a:solidFill>
              </a:rPr>
              <a:t>perform work for an additional time period not originally obligated, including when an option is exercised on a contract or order.</a:t>
            </a:r>
          </a:p>
        </p:txBody>
      </p:sp>
      <p:pic>
        <p:nvPicPr>
          <p:cNvPr id="4" name="Picture 3">
            <a:extLst>
              <a:ext uri="{FF2B5EF4-FFF2-40B4-BE49-F238E27FC236}">
                <a16:creationId xmlns:a16="http://schemas.microsoft.com/office/drawing/2014/main" id="{A4430C5A-A351-FCA3-25FB-DAEF579D2B94}"/>
              </a:ext>
            </a:extLst>
          </p:cNvPr>
          <p:cNvPicPr>
            <a:picLocks noChangeAspect="1"/>
          </p:cNvPicPr>
          <p:nvPr/>
        </p:nvPicPr>
        <p:blipFill>
          <a:blip r:embed="rId3"/>
          <a:stretch>
            <a:fillRect/>
          </a:stretch>
        </p:blipFill>
        <p:spPr>
          <a:xfrm>
            <a:off x="10034462" y="614513"/>
            <a:ext cx="1529753" cy="652395"/>
          </a:xfrm>
          <a:prstGeom prst="rect">
            <a:avLst/>
          </a:prstGeom>
        </p:spPr>
      </p:pic>
      <p:sp>
        <p:nvSpPr>
          <p:cNvPr id="6" name="TextBox 5">
            <a:extLst>
              <a:ext uri="{FF2B5EF4-FFF2-40B4-BE49-F238E27FC236}">
                <a16:creationId xmlns:a16="http://schemas.microsoft.com/office/drawing/2014/main" id="{988A128A-F54A-5C19-9DC3-6E3B7A10F8F0}"/>
              </a:ext>
            </a:extLst>
          </p:cNvPr>
          <p:cNvSpPr txBox="1"/>
          <p:nvPr/>
        </p:nvSpPr>
        <p:spPr>
          <a:xfrm>
            <a:off x="1060176" y="2618629"/>
            <a:ext cx="4590553" cy="913199"/>
          </a:xfrm>
          <a:prstGeom prst="rect">
            <a:avLst/>
          </a:prstGeom>
          <a:noFill/>
        </p:spPr>
        <p:txBody>
          <a:bodyPr wrap="square" rtlCol="0">
            <a:spAutoFit/>
          </a:bodyPr>
          <a:lstStyle/>
          <a:p>
            <a:r>
              <a:rPr lang="en-US" sz="2667" b="1" dirty="0">
                <a:solidFill>
                  <a:schemeClr val="tx2"/>
                </a:solidFill>
              </a:rPr>
              <a:t>After Contract Award</a:t>
            </a:r>
          </a:p>
          <a:p>
            <a:endParaRPr lang="en-US" sz="2667" b="1" dirty="0"/>
          </a:p>
        </p:txBody>
      </p:sp>
      <p:sp>
        <p:nvSpPr>
          <p:cNvPr id="8" name="TextBox 7">
            <a:extLst>
              <a:ext uri="{FF2B5EF4-FFF2-40B4-BE49-F238E27FC236}">
                <a16:creationId xmlns:a16="http://schemas.microsoft.com/office/drawing/2014/main" id="{285B01DA-EA3E-F1A5-5911-913F2EC87275}"/>
              </a:ext>
            </a:extLst>
          </p:cNvPr>
          <p:cNvSpPr txBox="1"/>
          <p:nvPr/>
        </p:nvSpPr>
        <p:spPr>
          <a:xfrm>
            <a:off x="5597718" y="6361043"/>
            <a:ext cx="5883965" cy="256545"/>
          </a:xfrm>
          <a:prstGeom prst="rect">
            <a:avLst/>
          </a:prstGeom>
          <a:noFill/>
        </p:spPr>
        <p:txBody>
          <a:bodyPr wrap="square" rtlCol="0">
            <a:spAutoFit/>
          </a:bodyPr>
          <a:lstStyle/>
          <a:p>
            <a:pPr algn="r"/>
            <a:r>
              <a:rPr lang="en-US" sz="1067" i="1">
                <a:latin typeface="Open Sans" panose="020B0606030504020204" pitchFamily="34" charset="0"/>
                <a:ea typeface="Open Sans" panose="020B0606030504020204" pitchFamily="34" charset="0"/>
                <a:cs typeface="Open Sans" panose="020B0606030504020204" pitchFamily="34" charset="0"/>
              </a:rPr>
              <a:t>THE CITY OF HOUSTON | HOUSING AND COMMUNITY DEVELOPMENT DEPARTMENT</a:t>
            </a:r>
          </a:p>
        </p:txBody>
      </p:sp>
    </p:spTree>
    <p:extLst>
      <p:ext uri="{BB962C8B-B14F-4D97-AF65-F5344CB8AC3E}">
        <p14:creationId xmlns:p14="http://schemas.microsoft.com/office/powerpoint/2010/main" val="3167047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B49A40-B496-0E82-7F91-39D40D4311D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76881E1-CD59-B642-9A53-D9FC89BA7C27}"/>
              </a:ext>
            </a:extLst>
          </p:cNvPr>
          <p:cNvSpPr>
            <a:spLocks noGrp="1"/>
          </p:cNvSpPr>
          <p:nvPr>
            <p:ph type="body" sz="quarter" idx="10"/>
          </p:nvPr>
        </p:nvSpPr>
        <p:spPr>
          <a:xfrm>
            <a:off x="1691883" y="2609901"/>
            <a:ext cx="8064971" cy="1991581"/>
          </a:xfrm>
        </p:spPr>
        <p:txBody>
          <a:bodyPr lIns="91440" tIns="45720" rIns="91440" bIns="45720" anchor="t"/>
          <a:lstStyle/>
          <a:p>
            <a:r>
              <a:rPr lang="en-US" sz="4800"/>
              <a:t>CONTRACT COMPLIANCE ACKNOWLEGDEMENT FORM</a:t>
            </a:r>
            <a:endParaRPr lang="en-US" sz="4800">
              <a:cs typeface="Arial"/>
            </a:endParaRPr>
          </a:p>
        </p:txBody>
      </p:sp>
    </p:spTree>
    <p:extLst>
      <p:ext uri="{BB962C8B-B14F-4D97-AF65-F5344CB8AC3E}">
        <p14:creationId xmlns:p14="http://schemas.microsoft.com/office/powerpoint/2010/main" val="210856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a:xfrm>
            <a:off x="3864270" y="3147948"/>
            <a:ext cx="4892675" cy="2584247"/>
          </a:xfrm>
        </p:spPr>
        <p:txBody>
          <a:bodyPr vert="horz" lIns="91440" tIns="45720" rIns="91440" bIns="45720" rtlCol="0" anchor="t">
            <a:noAutofit/>
          </a:bodyPr>
          <a:lstStyle/>
          <a:p>
            <a:r>
              <a:rPr lang="en-US" sz="2400" b="0" dirty="0">
                <a:latin typeface="Arial"/>
                <a:cs typeface="Arial"/>
              </a:rPr>
              <a:t>Before recommending to proceed with project activities. </a:t>
            </a:r>
            <a:r>
              <a:rPr lang="en-US" sz="2400" b="0" dirty="0">
                <a:latin typeface="Arial"/>
                <a:cs typeface="Times New Roman"/>
              </a:rPr>
              <a:t>This document serves as an affirmation of the contracting party responsibility to ensure compliance with program requirements </a:t>
            </a:r>
            <a:endParaRPr lang="en-US" sz="2400" b="0" dirty="0">
              <a:latin typeface="Arial"/>
              <a:cs typeface="Arial"/>
            </a:endParaRPr>
          </a:p>
        </p:txBody>
      </p:sp>
      <p:sp>
        <p:nvSpPr>
          <p:cNvPr id="2" name="Title 1">
            <a:extLst>
              <a:ext uri="{FF2B5EF4-FFF2-40B4-BE49-F238E27FC236}">
                <a16:creationId xmlns:a16="http://schemas.microsoft.com/office/drawing/2014/main" id="{9E478198-F9F3-204F-9872-2C591C6A1663}"/>
              </a:ext>
            </a:extLst>
          </p:cNvPr>
          <p:cNvSpPr>
            <a:spLocks noGrp="1"/>
          </p:cNvSpPr>
          <p:nvPr>
            <p:ph type="title" idx="4294967295"/>
          </p:nvPr>
        </p:nvSpPr>
        <p:spPr>
          <a:xfrm>
            <a:off x="3462632" y="1928594"/>
            <a:ext cx="10588625" cy="1063625"/>
          </a:xfrm>
          <a:prstGeom prst="rect">
            <a:avLst/>
          </a:prstGeom>
        </p:spPr>
        <p:txBody>
          <a:bodyPr vert="horz" lIns="91440" tIns="45720" rIns="91440" bIns="45720" rtlCol="0" anchor="b">
            <a:normAutofit/>
          </a:bodyPr>
          <a:lstStyle/>
          <a:p>
            <a:r>
              <a:rPr lang="en-US">
                <a:solidFill>
                  <a:schemeClr val="tx2"/>
                </a:solidFill>
              </a:rPr>
              <a:t>Acknowledgement Form</a:t>
            </a:r>
            <a:endParaRPr lang="en-US" sz="4400" kern="1200">
              <a:solidFill>
                <a:schemeClr val="tx2"/>
              </a:solidFill>
              <a:latin typeface="+mj-lt"/>
              <a:cs typeface="Arial"/>
            </a:endParaRPr>
          </a:p>
        </p:txBody>
      </p:sp>
    </p:spTree>
    <p:extLst>
      <p:ext uri="{BB962C8B-B14F-4D97-AF65-F5344CB8AC3E}">
        <p14:creationId xmlns:p14="http://schemas.microsoft.com/office/powerpoint/2010/main" val="185319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430699" y="991368"/>
            <a:ext cx="5115337" cy="1354501"/>
          </a:xfrm>
        </p:spPr>
        <p:txBody>
          <a:bodyPr lIns="91440" tIns="45720" rIns="91440" bIns="45720" anchor="t">
            <a:noAutofit/>
          </a:bodyPr>
          <a:lstStyle/>
          <a:p>
            <a:r>
              <a:rPr lang="en-US" sz="3600">
                <a:latin typeface="Arial"/>
                <a:cs typeface="Arial"/>
              </a:rPr>
              <a:t>Acknowledgement Form </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p:txBody>
          <a:bodyPr lIns="91440" tIns="45720" rIns="91440" bIns="45720" anchor="t">
            <a:normAutofit/>
          </a:bodyPr>
          <a:lstStyle/>
          <a:p>
            <a:pPr marL="342265" indent="-342265"/>
            <a:r>
              <a:rPr lang="en-US" dirty="0">
                <a:solidFill>
                  <a:schemeClr val="tx2"/>
                </a:solidFill>
                <a:latin typeface="Arial"/>
                <a:cs typeface="Arial"/>
              </a:rPr>
              <a:t>As an </a:t>
            </a:r>
            <a:r>
              <a:rPr lang="en-US" b="1" dirty="0">
                <a:solidFill>
                  <a:schemeClr val="tx2"/>
                </a:solidFill>
                <a:latin typeface="Arial"/>
                <a:cs typeface="Arial"/>
              </a:rPr>
              <a:t>Owner/Developer</a:t>
            </a:r>
            <a:r>
              <a:rPr lang="en-US" dirty="0">
                <a:solidFill>
                  <a:schemeClr val="tx2"/>
                </a:solidFill>
                <a:latin typeface="Arial"/>
                <a:cs typeface="Arial"/>
              </a:rPr>
              <a:t>, </a:t>
            </a:r>
            <a:r>
              <a:rPr lang="en-US" b="1" dirty="0">
                <a:solidFill>
                  <a:schemeClr val="tx2"/>
                </a:solidFill>
                <a:latin typeface="Arial"/>
                <a:cs typeface="Arial"/>
              </a:rPr>
              <a:t>General/Prime Contractor</a:t>
            </a:r>
            <a:r>
              <a:rPr lang="en-US" dirty="0">
                <a:solidFill>
                  <a:schemeClr val="tx2"/>
                </a:solidFill>
                <a:latin typeface="Arial"/>
                <a:cs typeface="Arial"/>
              </a:rPr>
              <a:t>, and/or </a:t>
            </a:r>
            <a:r>
              <a:rPr lang="en-US" b="1" dirty="0">
                <a:solidFill>
                  <a:schemeClr val="tx2"/>
                </a:solidFill>
                <a:latin typeface="Arial"/>
                <a:cs typeface="Arial"/>
              </a:rPr>
              <a:t>appointed Compliance Consultant</a:t>
            </a:r>
            <a:r>
              <a:rPr lang="en-US" dirty="0">
                <a:solidFill>
                  <a:schemeClr val="tx2"/>
                </a:solidFill>
                <a:latin typeface="Arial"/>
                <a:cs typeface="Arial"/>
              </a:rPr>
              <a:t>, I acknowledge my responsibility to ensure compliance with program requirements</a:t>
            </a:r>
            <a:r>
              <a:rPr lang="en-US" dirty="0">
                <a:solidFill>
                  <a:schemeClr val="tx2"/>
                </a:solidFill>
              </a:rPr>
              <a:t>.</a:t>
            </a:r>
            <a:endParaRPr lang="en-US" dirty="0">
              <a:solidFill>
                <a:schemeClr val="tx2"/>
              </a:solidFill>
              <a:cs typeface="Arial"/>
            </a:endParaRPr>
          </a:p>
        </p:txBody>
      </p:sp>
      <p:sp>
        <p:nvSpPr>
          <p:cNvPr id="4" name="TextBox 3">
            <a:extLst>
              <a:ext uri="{FF2B5EF4-FFF2-40B4-BE49-F238E27FC236}">
                <a16:creationId xmlns:a16="http://schemas.microsoft.com/office/drawing/2014/main" id="{CCF5B2BE-775E-6CD3-16A0-B8F41A298BF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a:t>
            </a:r>
          </a:p>
        </p:txBody>
      </p:sp>
      <p:pic>
        <p:nvPicPr>
          <p:cNvPr id="5" name="Picture 4">
            <a:extLst>
              <a:ext uri="{FF2B5EF4-FFF2-40B4-BE49-F238E27FC236}">
                <a16:creationId xmlns:a16="http://schemas.microsoft.com/office/drawing/2014/main" id="{22F5A4BD-4B49-4002-F6C7-2ED3DAF77061}"/>
              </a:ext>
            </a:extLst>
          </p:cNvPr>
          <p:cNvPicPr>
            <a:picLocks noChangeAspect="1"/>
          </p:cNvPicPr>
          <p:nvPr/>
        </p:nvPicPr>
        <p:blipFill>
          <a:blip r:embed="rId2"/>
          <a:stretch>
            <a:fillRect/>
          </a:stretch>
        </p:blipFill>
        <p:spPr>
          <a:xfrm>
            <a:off x="6103318" y="235323"/>
            <a:ext cx="6092568" cy="6477001"/>
          </a:xfrm>
          <a:prstGeom prst="rect">
            <a:avLst/>
          </a:prstGeom>
        </p:spPr>
      </p:pic>
    </p:spTree>
    <p:extLst>
      <p:ext uri="{BB962C8B-B14F-4D97-AF65-F5344CB8AC3E}">
        <p14:creationId xmlns:p14="http://schemas.microsoft.com/office/powerpoint/2010/main" val="6597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430699" y="991368"/>
            <a:ext cx="5115337" cy="1354501"/>
          </a:xfrm>
        </p:spPr>
        <p:txBody>
          <a:bodyPr lIns="91440" tIns="45720" rIns="91440" bIns="45720" anchor="t">
            <a:noAutofit/>
          </a:bodyPr>
          <a:lstStyle/>
          <a:p>
            <a:r>
              <a:rPr lang="en-US" sz="3600">
                <a:latin typeface="Arial"/>
                <a:cs typeface="Arial"/>
              </a:rPr>
              <a:t>Acknowledgement Form </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p:txBody>
          <a:bodyPr lIns="91440" tIns="45720" rIns="91440" bIns="45720" anchor="t">
            <a:normAutofit/>
          </a:bodyPr>
          <a:lstStyle/>
          <a:p>
            <a:pPr marL="342265" indent="-342265"/>
            <a:r>
              <a:rPr lang="en-US" dirty="0">
                <a:solidFill>
                  <a:schemeClr val="tx2"/>
                </a:solidFill>
                <a:ea typeface="+mn-lt"/>
                <a:cs typeface="+mn-lt"/>
              </a:rPr>
              <a:t>The Owner/Developer and General/Prime Contractor will complete and date the acknowledgment form, then submit it to the Pre-Award Staff Analyst along with the required Pre-Award documents.</a:t>
            </a:r>
          </a:p>
        </p:txBody>
      </p:sp>
      <p:sp>
        <p:nvSpPr>
          <p:cNvPr id="4" name="TextBox 3">
            <a:extLst>
              <a:ext uri="{FF2B5EF4-FFF2-40B4-BE49-F238E27FC236}">
                <a16:creationId xmlns:a16="http://schemas.microsoft.com/office/drawing/2014/main" id="{CCF5B2BE-775E-6CD3-16A0-B8F41A298BF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a:t>
            </a:r>
          </a:p>
        </p:txBody>
      </p:sp>
      <p:pic>
        <p:nvPicPr>
          <p:cNvPr id="5" name="Picture 4">
            <a:extLst>
              <a:ext uri="{FF2B5EF4-FFF2-40B4-BE49-F238E27FC236}">
                <a16:creationId xmlns:a16="http://schemas.microsoft.com/office/drawing/2014/main" id="{DB383BDB-71FF-9589-0294-DB0E37890453}"/>
              </a:ext>
            </a:extLst>
          </p:cNvPr>
          <p:cNvPicPr>
            <a:picLocks noChangeAspect="1"/>
          </p:cNvPicPr>
          <p:nvPr/>
        </p:nvPicPr>
        <p:blipFill>
          <a:blip r:embed="rId2"/>
          <a:stretch>
            <a:fillRect/>
          </a:stretch>
        </p:blipFill>
        <p:spPr>
          <a:xfrm>
            <a:off x="6099078" y="217714"/>
            <a:ext cx="5654417" cy="6640285"/>
          </a:xfrm>
          <a:prstGeom prst="rect">
            <a:avLst/>
          </a:prstGeom>
        </p:spPr>
      </p:pic>
    </p:spTree>
    <p:extLst>
      <p:ext uri="{BB962C8B-B14F-4D97-AF65-F5344CB8AC3E}">
        <p14:creationId xmlns:p14="http://schemas.microsoft.com/office/powerpoint/2010/main" val="40016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B49A40-B496-0E82-7F91-39D40D4311D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76881E1-CD59-B642-9A53-D9FC89BA7C27}"/>
              </a:ext>
            </a:extLst>
          </p:cNvPr>
          <p:cNvSpPr>
            <a:spLocks noGrp="1"/>
          </p:cNvSpPr>
          <p:nvPr>
            <p:ph type="body" sz="quarter" idx="10"/>
          </p:nvPr>
        </p:nvSpPr>
        <p:spPr>
          <a:xfrm>
            <a:off x="2308740" y="2343807"/>
            <a:ext cx="8064971" cy="2584247"/>
          </a:xfrm>
        </p:spPr>
        <p:txBody>
          <a:bodyPr/>
          <a:lstStyle/>
          <a:p>
            <a:r>
              <a:rPr lang="en-US" sz="5500"/>
              <a:t>REQUIRED SOLICITATION DOCUMENTS</a:t>
            </a:r>
          </a:p>
        </p:txBody>
      </p:sp>
    </p:spTree>
    <p:extLst>
      <p:ext uri="{BB962C8B-B14F-4D97-AF65-F5344CB8AC3E}">
        <p14:creationId xmlns:p14="http://schemas.microsoft.com/office/powerpoint/2010/main" val="421472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a:xfrm>
            <a:off x="3864270" y="3147948"/>
            <a:ext cx="4892675" cy="2584247"/>
          </a:xfrm>
        </p:spPr>
        <p:txBody>
          <a:bodyPr vert="horz" lIns="91440" tIns="45720" rIns="91440" bIns="45720" rtlCol="0" anchor="t">
            <a:normAutofit/>
          </a:bodyPr>
          <a:lstStyle/>
          <a:p>
            <a:r>
              <a:rPr lang="en-US" sz="2400" b="0" dirty="0"/>
              <a:t>Before advertising for a General Contractor or subcontracting, review of solicitation content and attachments must be submitted for review to ensure applicable program requirements are included.</a:t>
            </a:r>
            <a:endParaRPr lang="en-US" sz="2400" b="0" dirty="0">
              <a:cs typeface="Arial"/>
            </a:endParaRPr>
          </a:p>
        </p:txBody>
      </p:sp>
      <p:sp>
        <p:nvSpPr>
          <p:cNvPr id="2" name="Title 1">
            <a:extLst>
              <a:ext uri="{FF2B5EF4-FFF2-40B4-BE49-F238E27FC236}">
                <a16:creationId xmlns:a16="http://schemas.microsoft.com/office/drawing/2014/main" id="{9E478198-F9F3-204F-9872-2C591C6A1663}"/>
              </a:ext>
            </a:extLst>
          </p:cNvPr>
          <p:cNvSpPr>
            <a:spLocks noGrp="1"/>
          </p:cNvSpPr>
          <p:nvPr>
            <p:ph type="title" idx="4294967295"/>
          </p:nvPr>
        </p:nvSpPr>
        <p:spPr>
          <a:xfrm>
            <a:off x="3462632" y="1928594"/>
            <a:ext cx="10588625" cy="1063625"/>
          </a:xfrm>
          <a:prstGeom prst="rect">
            <a:avLst/>
          </a:prstGeom>
        </p:spPr>
        <p:txBody>
          <a:bodyPr vert="horz" lIns="91440" tIns="45720" rIns="91440" bIns="45720" rtlCol="0" anchor="b">
            <a:normAutofit/>
          </a:bodyPr>
          <a:lstStyle/>
          <a:p>
            <a:r>
              <a:rPr lang="en-US" sz="4400" kern="1200">
                <a:solidFill>
                  <a:schemeClr val="tx2"/>
                </a:solidFill>
                <a:latin typeface="+mj-lt"/>
                <a:ea typeface="+mj-ea"/>
                <a:cs typeface="+mj-cs"/>
              </a:rPr>
              <a:t>Solicitation Language</a:t>
            </a:r>
            <a:endParaRPr lang="en-US" sz="4400" kern="1200">
              <a:solidFill>
                <a:schemeClr val="tx2"/>
              </a:solidFill>
              <a:latin typeface="+mj-lt"/>
              <a:cs typeface="Arial"/>
            </a:endParaRPr>
          </a:p>
        </p:txBody>
      </p:sp>
    </p:spTree>
    <p:extLst>
      <p:ext uri="{BB962C8B-B14F-4D97-AF65-F5344CB8AC3E}">
        <p14:creationId xmlns:p14="http://schemas.microsoft.com/office/powerpoint/2010/main" val="162064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8198-F9F3-204F-9872-2C591C6A1663}"/>
              </a:ext>
            </a:extLst>
          </p:cNvPr>
          <p:cNvSpPr>
            <a:spLocks noGrp="1"/>
          </p:cNvSpPr>
          <p:nvPr>
            <p:ph type="title"/>
          </p:nvPr>
        </p:nvSpPr>
        <p:spPr/>
        <p:txBody>
          <a:bodyPr>
            <a:normAutofit fontScale="90000"/>
          </a:bodyPr>
          <a:lstStyle/>
          <a:p>
            <a:r>
              <a:rPr lang="en-US">
                <a:solidFill>
                  <a:schemeClr val="bg1"/>
                </a:solidFill>
              </a:rPr>
              <a:t>Solicitation Language</a:t>
            </a:r>
          </a:p>
        </p:txBody>
      </p:sp>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a:xfrm>
            <a:off x="688976" y="2186609"/>
            <a:ext cx="11058525" cy="4227697"/>
          </a:xfrm>
        </p:spPr>
        <p:txBody>
          <a:bodyPr lIns="91440" tIns="45720" rIns="91440" bIns="45720" anchor="t">
            <a:normAutofit fontScale="92500" lnSpcReduction="20000"/>
          </a:bodyPr>
          <a:lstStyle/>
          <a:p>
            <a:pPr marL="0" indent="0">
              <a:buNone/>
            </a:pPr>
            <a:r>
              <a:rPr lang="en-US" b="1"/>
              <a:t>Example Solicitation Language for Prime Contractor:</a:t>
            </a:r>
          </a:p>
          <a:p>
            <a:pPr marL="227965" indent="-227965"/>
            <a:r>
              <a:rPr lang="en-US" b="1"/>
              <a:t>MWSBE: </a:t>
            </a:r>
            <a:r>
              <a:rPr lang="en-US">
                <a:ea typeface="+mn-lt"/>
                <a:cs typeface="+mn-lt"/>
              </a:rPr>
              <a:t>Contractor shall comply with the City’s Minority and Women Business Enterprise (“MWBE”) programs as set out in Chapter 15, Article V of the City of Houston Code of Ordinances and the</a:t>
            </a:r>
            <a:r>
              <a:rPr lang="en-US" b="1">
                <a:ea typeface="+mn-lt"/>
                <a:cs typeface="+mn-lt"/>
              </a:rPr>
              <a:t> </a:t>
            </a:r>
            <a:r>
              <a:rPr lang="en-US">
                <a:ea typeface="+mn-lt"/>
                <a:cs typeface="+mn-lt"/>
              </a:rPr>
              <a:t>applicable Office of Business Opportunity’s (“OBO”) Policies and Procedures. Contractor shall make good faith efforts to award subcontracts or supply agreements in at least </a:t>
            </a:r>
            <a:r>
              <a:rPr lang="en-US" b="1">
                <a:ea typeface="+mn-lt"/>
                <a:cs typeface="+mn-lt"/>
              </a:rPr>
              <a:t>­­­­_____%</a:t>
            </a:r>
            <a:r>
              <a:rPr lang="en-US">
                <a:ea typeface="+mn-lt"/>
                <a:cs typeface="+mn-lt"/>
              </a:rPr>
              <a:t> of the value of this Agreement to MWBEs (“Stated MWBE goal”). If the Contractor is a certified MBE or WBE, Contractor may count toward goals the work that it commits to perform with its own work force, capped at 50% of the total advertised goal.  Contractor acknowledges that it has reviewed the requirements for good faith efforts on file with OBO and will comply with them.</a:t>
            </a:r>
          </a:p>
          <a:p>
            <a:pPr marL="227965" indent="-227965"/>
            <a:endParaRPr lang="en-US" b="1">
              <a:cs typeface="Arial"/>
            </a:endParaRPr>
          </a:p>
          <a:p>
            <a:pPr marL="227965" indent="-227965"/>
            <a:r>
              <a:rPr lang="en-US" sz="1900" b="1"/>
              <a:t>Pay</a:t>
            </a:r>
            <a:r>
              <a:rPr lang="en-US" sz="1900" b="1">
                <a:ea typeface="+mn-lt"/>
                <a:cs typeface="+mn-lt"/>
              </a:rPr>
              <a:t> Or Play</a:t>
            </a:r>
            <a:endParaRPr lang="en-US" sz="1900">
              <a:ea typeface="+mn-lt"/>
              <a:cs typeface="+mn-lt"/>
            </a:endParaRPr>
          </a:p>
          <a:p>
            <a:pPr marL="0" indent="0">
              <a:buNone/>
            </a:pPr>
            <a:r>
              <a:rPr lang="en-US" sz="1900">
                <a:latin typeface="Arial"/>
                <a:ea typeface="Calibri Light"/>
                <a:cs typeface="Calibri Light"/>
              </a:rPr>
              <a:t> </a:t>
            </a:r>
            <a:r>
              <a:rPr lang="en-US" sz="1900">
                <a:ea typeface="+mn-lt"/>
                <a:cs typeface="+mn-lt"/>
              </a:rPr>
              <a:t>Contractors shall comply with the City's Pay or Play </a:t>
            </a:r>
            <a:r>
              <a:rPr lang="en-US" sz="1900"/>
              <a:t>Program</a:t>
            </a:r>
            <a:r>
              <a:rPr lang="en-US" sz="1900">
                <a:ea typeface="+mn-lt"/>
                <a:cs typeface="+mn-lt"/>
              </a:rPr>
              <a:t>, as set out in Executive Order No. 1-7, the requirements and terms of which are incorporated into this RFP for all purposes. Contractors have reviewed the requirements of Executive Order No. 1-7 at </a:t>
            </a:r>
            <a:r>
              <a:rPr lang="en-US" sz="1900">
                <a:ea typeface="+mn-lt"/>
                <a:cs typeface="+mn-lt"/>
                <a:hlinkClick r:id="rId2"/>
              </a:rPr>
              <a:t>http://www.houstontx.gov/obo/popforms.html</a:t>
            </a:r>
            <a:r>
              <a:rPr lang="en-US" sz="1900">
                <a:ea typeface="+mn-lt"/>
                <a:cs typeface="+mn-lt"/>
              </a:rPr>
              <a:t> The Contractors should demonstrate that they have the willingness and ability to comply with the City's Contractors' Pay of Play Program.</a:t>
            </a:r>
          </a:p>
          <a:p>
            <a:pPr marL="227965" indent="-227965"/>
            <a:endParaRPr lang="en-US">
              <a:ea typeface="+mn-lt"/>
              <a:cs typeface="+mn-lt"/>
            </a:endParaRPr>
          </a:p>
        </p:txBody>
      </p:sp>
    </p:spTree>
    <p:extLst>
      <p:ext uri="{BB962C8B-B14F-4D97-AF65-F5344CB8AC3E}">
        <p14:creationId xmlns:p14="http://schemas.microsoft.com/office/powerpoint/2010/main" val="357209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120E-ADFD-8948-B229-7A1814036A23}"/>
              </a:ext>
            </a:extLst>
          </p:cNvPr>
          <p:cNvSpPr>
            <a:spLocks noGrp="1"/>
          </p:cNvSpPr>
          <p:nvPr>
            <p:ph type="title"/>
          </p:nvPr>
        </p:nvSpPr>
        <p:spPr/>
        <p:txBody>
          <a:bodyPr>
            <a:normAutofit fontScale="90000"/>
          </a:bodyPr>
          <a:lstStyle/>
          <a:p>
            <a:r>
              <a:rPr lang="en-US">
                <a:solidFill>
                  <a:schemeClr val="bg1"/>
                </a:solidFill>
              </a:rPr>
              <a:t>Prime Contract Required Documents</a:t>
            </a:r>
          </a:p>
        </p:txBody>
      </p:sp>
      <p:sp>
        <p:nvSpPr>
          <p:cNvPr id="3" name="Text Placeholder 2">
            <a:extLst>
              <a:ext uri="{FF2B5EF4-FFF2-40B4-BE49-F238E27FC236}">
                <a16:creationId xmlns:a16="http://schemas.microsoft.com/office/drawing/2014/main" id="{C0B4430D-4656-7E44-AC58-0440828AC886}"/>
              </a:ext>
            </a:extLst>
          </p:cNvPr>
          <p:cNvSpPr>
            <a:spLocks noGrp="1"/>
          </p:cNvSpPr>
          <p:nvPr>
            <p:ph type="body" sz="quarter" idx="10"/>
          </p:nvPr>
        </p:nvSpPr>
        <p:spPr/>
        <p:txBody>
          <a:bodyPr lIns="91440" tIns="45720" rIns="91440" bIns="45720" anchor="t">
            <a:normAutofit/>
          </a:bodyPr>
          <a:lstStyle/>
          <a:p>
            <a:pPr marL="0" indent="0">
              <a:buNone/>
            </a:pPr>
            <a:r>
              <a:rPr lang="en-US" dirty="0"/>
              <a:t>The Prime Contract must reference and include the following documents regarding Local, State, and Federal Compliance Requirements:</a:t>
            </a:r>
          </a:p>
          <a:p>
            <a:r>
              <a:rPr lang="en-US" dirty="0"/>
              <a:t>DBRA General Wage Determination </a:t>
            </a:r>
          </a:p>
          <a:p>
            <a:pPr marL="227965" indent="-227965"/>
            <a:r>
              <a:rPr lang="en-US" dirty="0"/>
              <a:t>Federal Regulations </a:t>
            </a:r>
            <a:r>
              <a:rPr lang="en-US"/>
              <a:t>Compliance Packet</a:t>
            </a:r>
            <a:endParaRPr lang="en-US" dirty="0"/>
          </a:p>
          <a:p>
            <a:pPr marL="227965" indent="-227965"/>
            <a:r>
              <a:rPr lang="en-US" dirty="0"/>
              <a:t>Requirements for the City of Houston Program for Minority, Women, and Small Business Enterprises (MWSBE) </a:t>
            </a:r>
          </a:p>
          <a:p>
            <a:pPr marL="227965" indent="-227965"/>
            <a:r>
              <a:rPr lang="en-US" dirty="0"/>
              <a:t>City of Houston Good Faith Efforts Policy</a:t>
            </a:r>
          </a:p>
          <a:p>
            <a:pPr marL="0" indent="0">
              <a:buNone/>
            </a:pPr>
            <a:r>
              <a:rPr lang="en-US" dirty="0"/>
              <a:t>*A draft copy of all construction contracts must be provided to the Staff Analyst for reviewal and approval of required compliance language and documents for applicable programs.</a:t>
            </a:r>
            <a:endParaRPr lang="en-US" dirty="0">
              <a:cs typeface="Arial"/>
            </a:endParaRPr>
          </a:p>
        </p:txBody>
      </p:sp>
      <p:sp>
        <p:nvSpPr>
          <p:cNvPr id="4" name="Rectangle 1">
            <a:extLst>
              <a:ext uri="{FF2B5EF4-FFF2-40B4-BE49-F238E27FC236}">
                <a16:creationId xmlns:a16="http://schemas.microsoft.com/office/drawing/2014/main" id="{F37F81F1-A999-199E-0779-7E5F8006C2A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42424"/>
                </a:solidFill>
                <a:effectLst/>
                <a:latin typeface="Aptos" panose="020B0004020202020204" pitchFamily="34" charset="0"/>
              </a:rPr>
              <a:t>DBRA General Wage Determination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088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685C-33FD-1D46-8344-9F7D5A1D380B}"/>
              </a:ext>
            </a:extLst>
          </p:cNvPr>
          <p:cNvSpPr>
            <a:spLocks noGrp="1"/>
          </p:cNvSpPr>
          <p:nvPr>
            <p:ph type="title"/>
          </p:nvPr>
        </p:nvSpPr>
        <p:spPr>
          <a:xfrm>
            <a:off x="4000636" y="881937"/>
            <a:ext cx="8633791" cy="628787"/>
          </a:xfrm>
        </p:spPr>
        <p:txBody>
          <a:bodyPr vert="horz" lIns="91440" tIns="45720" rIns="91440" bIns="45720" rtlCol="0" anchor="t">
            <a:normAutofit/>
          </a:bodyPr>
          <a:lstStyle/>
          <a:p>
            <a:r>
              <a:rPr lang="en-US" sz="3600">
                <a:solidFill>
                  <a:schemeClr val="tx2"/>
                </a:solidFill>
                <a:latin typeface="Arial"/>
                <a:cs typeface="Arial"/>
              </a:rPr>
              <a:t>Pre-Award Services </a:t>
            </a:r>
          </a:p>
        </p:txBody>
      </p:sp>
      <p:sp>
        <p:nvSpPr>
          <p:cNvPr id="17" name="Text Placeholder 2">
            <a:extLst>
              <a:ext uri="{FF2B5EF4-FFF2-40B4-BE49-F238E27FC236}">
                <a16:creationId xmlns:a16="http://schemas.microsoft.com/office/drawing/2014/main" id="{3940DDEE-8710-4544-B3AF-CE01C9DDCD1E}"/>
              </a:ext>
            </a:extLst>
          </p:cNvPr>
          <p:cNvSpPr txBox="1">
            <a:spLocks/>
          </p:cNvSpPr>
          <p:nvPr/>
        </p:nvSpPr>
        <p:spPr>
          <a:xfrm>
            <a:off x="4390073" y="5280890"/>
            <a:ext cx="3411853" cy="1105301"/>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1400" dirty="0">
                <a:solidFill>
                  <a:schemeClr val="tx2"/>
                </a:solidFill>
                <a:latin typeface="Arial"/>
                <a:cs typeface="Arial"/>
              </a:rPr>
              <a:t>Lakesha Tates</a:t>
            </a:r>
          </a:p>
          <a:p>
            <a:pPr marL="0" indent="0">
              <a:spcBef>
                <a:spcPts val="0"/>
              </a:spcBef>
              <a:buClrTx/>
            </a:pPr>
            <a:r>
              <a:rPr lang="en-US" sz="1400" dirty="0">
                <a:solidFill>
                  <a:schemeClr val="tx2"/>
                </a:solidFill>
                <a:latin typeface="Arial"/>
                <a:cs typeface="Arial"/>
              </a:rPr>
              <a:t>Staff Analyst</a:t>
            </a:r>
          </a:p>
          <a:p>
            <a:pPr marL="0" indent="0">
              <a:spcBef>
                <a:spcPts val="0"/>
              </a:spcBef>
              <a:buClrTx/>
            </a:pPr>
            <a:r>
              <a:rPr lang="en-US" sz="1400" dirty="0">
                <a:solidFill>
                  <a:schemeClr val="tx2"/>
                </a:solidFill>
                <a:latin typeface="Arial"/>
                <a:cs typeface="Arial"/>
                <a:hlinkClick r:id="rId3">
                  <a:extLst>
                    <a:ext uri="{A12FA001-AC4F-418D-AE19-62706E023703}">
                      <ahyp:hlinkClr xmlns:ahyp="http://schemas.microsoft.com/office/drawing/2018/hyperlinkcolor" val="tx"/>
                    </a:ext>
                  </a:extLst>
                </a:hlinkClick>
              </a:rPr>
              <a:t>Lakesha.Tates@Houstontx.gov</a:t>
            </a:r>
            <a:endParaRPr lang="en-US" sz="1400" dirty="0">
              <a:solidFill>
                <a:schemeClr val="tx2"/>
              </a:solidFill>
              <a:latin typeface="Arial"/>
              <a:cs typeface="Arial"/>
            </a:endParaRPr>
          </a:p>
          <a:p>
            <a:pPr marL="0" indent="0">
              <a:spcBef>
                <a:spcPts val="0"/>
              </a:spcBef>
              <a:buClrTx/>
            </a:pPr>
            <a:r>
              <a:rPr lang="en-US" sz="1400" dirty="0">
                <a:solidFill>
                  <a:schemeClr val="tx2"/>
                </a:solidFill>
                <a:latin typeface="Arial"/>
                <a:cs typeface="Arial"/>
              </a:rPr>
              <a:t>Office: 832-394-6345</a:t>
            </a:r>
          </a:p>
          <a:p>
            <a:pPr marL="0" indent="0">
              <a:spcBef>
                <a:spcPts val="0"/>
              </a:spcBef>
              <a:buClrTx/>
            </a:pPr>
            <a:endParaRPr lang="en-US" sz="1400" dirty="0">
              <a:solidFill>
                <a:schemeClr val="tx2"/>
              </a:solidFill>
              <a:latin typeface="Arial"/>
              <a:cs typeface="Arial"/>
            </a:endParaRPr>
          </a:p>
          <a:p>
            <a:pPr marL="0" indent="0">
              <a:spcBef>
                <a:spcPts val="0"/>
              </a:spcBef>
              <a:buClrTx/>
            </a:pPr>
            <a:endParaRPr lang="en-US" sz="1400" dirty="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dirty="0">
              <a:solidFill>
                <a:schemeClr val="tx2"/>
              </a:solidFill>
              <a:latin typeface="Arial" panose="020B0604020202020204" pitchFamily="34" charset="0"/>
              <a:cs typeface="Arial" panose="020B0604020202020204" pitchFamily="34" charset="0"/>
            </a:endParaRPr>
          </a:p>
          <a:p>
            <a:endParaRPr lang="en-US" dirty="0">
              <a:solidFill>
                <a:schemeClr val="tx2"/>
              </a:solidFill>
            </a:endParaRPr>
          </a:p>
        </p:txBody>
      </p:sp>
      <p:pic>
        <p:nvPicPr>
          <p:cNvPr id="4" name="Picture 3" descr="A picture containing person, smiling, posing&#10;&#10;AI-generated content may be incorrect.">
            <a:extLst>
              <a:ext uri="{FF2B5EF4-FFF2-40B4-BE49-F238E27FC236}">
                <a16:creationId xmlns:a16="http://schemas.microsoft.com/office/drawing/2014/main" id="{4606F9F0-11B2-3651-A996-6C18CFE5FACD}"/>
              </a:ext>
            </a:extLst>
          </p:cNvPr>
          <p:cNvPicPr>
            <a:picLocks noChangeAspect="1"/>
          </p:cNvPicPr>
          <p:nvPr/>
        </p:nvPicPr>
        <p:blipFill>
          <a:blip r:embed="rId4"/>
          <a:stretch>
            <a:fillRect/>
          </a:stretch>
        </p:blipFill>
        <p:spPr>
          <a:xfrm>
            <a:off x="4737649" y="1667888"/>
            <a:ext cx="2716702" cy="3395877"/>
          </a:xfrm>
          <a:prstGeom prst="ellipse">
            <a:avLst/>
          </a:prstGeom>
          <a:ln w="190500" cap="rnd">
            <a:noFill/>
            <a:prstDash val="solid"/>
          </a:ln>
          <a:effectLst>
            <a:outerShdw blurRad="127000" algn="bl" rotWithShape="0">
              <a:srgbClr val="000000"/>
            </a:outerShdw>
          </a:effectLst>
        </p:spPr>
      </p:pic>
    </p:spTree>
    <p:extLst>
      <p:ext uri="{BB962C8B-B14F-4D97-AF65-F5344CB8AC3E}">
        <p14:creationId xmlns:p14="http://schemas.microsoft.com/office/powerpoint/2010/main" val="330835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41DC-557A-1F41-A2B4-85E6FA7877C6}"/>
              </a:ext>
            </a:extLst>
          </p:cNvPr>
          <p:cNvSpPr>
            <a:spLocks noGrp="1"/>
          </p:cNvSpPr>
          <p:nvPr>
            <p:ph type="title"/>
          </p:nvPr>
        </p:nvSpPr>
        <p:spPr/>
        <p:txBody>
          <a:bodyPr>
            <a:normAutofit fontScale="90000"/>
          </a:bodyPr>
          <a:lstStyle/>
          <a:p>
            <a:r>
              <a:rPr lang="en-US">
                <a:solidFill>
                  <a:schemeClr val="bg1"/>
                </a:solidFill>
              </a:rPr>
              <a:t>Pre-Award Compliance Red Flags</a:t>
            </a:r>
          </a:p>
        </p:txBody>
      </p:sp>
      <p:sp>
        <p:nvSpPr>
          <p:cNvPr id="3" name="Text Placeholder 2">
            <a:extLst>
              <a:ext uri="{FF2B5EF4-FFF2-40B4-BE49-F238E27FC236}">
                <a16:creationId xmlns:a16="http://schemas.microsoft.com/office/drawing/2014/main" id="{45E67378-A025-8842-B0FC-53C1AB5E49E6}"/>
              </a:ext>
            </a:extLst>
          </p:cNvPr>
          <p:cNvSpPr>
            <a:spLocks noGrp="1"/>
          </p:cNvSpPr>
          <p:nvPr>
            <p:ph type="body" sz="quarter" idx="10"/>
          </p:nvPr>
        </p:nvSpPr>
        <p:spPr/>
        <p:txBody>
          <a:bodyPr lIns="91440" tIns="45720" rIns="91440" bIns="45720" anchor="t">
            <a:normAutofit fontScale="70000" lnSpcReduction="20000"/>
          </a:bodyPr>
          <a:lstStyle/>
          <a:p>
            <a:pPr marL="227965" indent="-227965">
              <a:lnSpc>
                <a:spcPct val="140086"/>
              </a:lnSpc>
            </a:pPr>
            <a:r>
              <a:rPr lang="en-US" sz="2100" dirty="0"/>
              <a:t>Signed Letters of Intent are not submitted with Participation Plan;</a:t>
            </a:r>
          </a:p>
          <a:p>
            <a:pPr marL="227965" indent="-227965">
              <a:lnSpc>
                <a:spcPct val="140086"/>
              </a:lnSpc>
            </a:pPr>
            <a:r>
              <a:rPr lang="en-US" sz="2100" dirty="0"/>
              <a:t>Failure to have the MWSBE firm(s) sign the Letters of Intent;</a:t>
            </a:r>
            <a:endParaRPr lang="en-US" sz="2100" dirty="0">
              <a:cs typeface="Arial" panose="020B0604020202020204"/>
            </a:endParaRPr>
          </a:p>
          <a:p>
            <a:pPr marL="227965" indent="-227965">
              <a:lnSpc>
                <a:spcPct val="140086"/>
              </a:lnSpc>
            </a:pPr>
            <a:r>
              <a:rPr lang="en-US" sz="2100" dirty="0"/>
              <a:t>Listing firms on a MWSBE Participation Plan that do not have an active certification with City of Houston, Office of Business Opportunity; </a:t>
            </a:r>
            <a:endParaRPr lang="en-US" sz="2100" dirty="0">
              <a:cs typeface="Arial" panose="020B0604020202020204"/>
            </a:endParaRPr>
          </a:p>
          <a:p>
            <a:pPr marL="227965" indent="-227965">
              <a:lnSpc>
                <a:spcPct val="140086"/>
              </a:lnSpc>
            </a:pPr>
            <a:r>
              <a:rPr lang="en-US" sz="2100" dirty="0">
                <a:cs typeface="Arial" panose="020B0604020202020204"/>
              </a:rPr>
              <a:t>Contractor providing an MWSBE Participation Plan that exceeds the minimum goal requirements;</a:t>
            </a:r>
            <a:endParaRPr lang="en-US" sz="2100" dirty="0"/>
          </a:p>
          <a:p>
            <a:pPr marL="227965" indent="-227965">
              <a:lnSpc>
                <a:spcPct val="140086"/>
              </a:lnSpc>
            </a:pPr>
            <a:r>
              <a:rPr lang="en-US" sz="2100" dirty="0"/>
              <a:t>Contractor substitutes SBE participation of more than 4% of the MBE goal, the WBE goal or portions of the MBE goal and WBE goal; </a:t>
            </a:r>
            <a:endParaRPr lang="en-US" sz="2100" dirty="0">
              <a:cs typeface="Arial" panose="020B0604020202020204"/>
            </a:endParaRPr>
          </a:p>
          <a:p>
            <a:pPr marL="227965" indent="-227965">
              <a:lnSpc>
                <a:spcPct val="140086"/>
              </a:lnSpc>
            </a:pPr>
            <a:r>
              <a:rPr lang="en-US" sz="2100" dirty="0"/>
              <a:t>Listing MWSBEs firms for goal credit without notification;</a:t>
            </a:r>
          </a:p>
          <a:p>
            <a:pPr marL="227965" indent="-227965">
              <a:lnSpc>
                <a:spcPct val="140086"/>
              </a:lnSpc>
            </a:pPr>
            <a:r>
              <a:rPr lang="en-US" sz="2100" dirty="0">
                <a:cs typeface="Arial" panose="020B0604020202020204"/>
              </a:rPr>
              <a:t>POP-3 forms not included all subcontractors, consultants, service providers, vendors, and suppliers, </a:t>
            </a:r>
            <a:r>
              <a:rPr lang="en-US" sz="2100" dirty="0" err="1">
                <a:cs typeface="Arial" panose="020B0604020202020204"/>
              </a:rPr>
              <a:t>etc</a:t>
            </a:r>
            <a:r>
              <a:rPr lang="en-US" sz="2100" dirty="0">
                <a:cs typeface="Arial" panose="020B0604020202020204"/>
              </a:rPr>
              <a:t> you intend to utilize regardless of certification status, scope of work  or contract amount.</a:t>
            </a:r>
          </a:p>
          <a:p>
            <a:pPr marL="227965" indent="-227965">
              <a:lnSpc>
                <a:spcPct val="140086"/>
              </a:lnSpc>
            </a:pPr>
            <a:r>
              <a:rPr lang="en-US" sz="2100" dirty="0"/>
              <a:t>Failure to submit Pre-Award required documents for review and approval in timely manner. </a:t>
            </a:r>
            <a:endParaRPr lang="en-US" sz="2100" dirty="0">
              <a:cs typeface="Arial" panose="020B0604020202020204"/>
            </a:endParaRPr>
          </a:p>
        </p:txBody>
      </p:sp>
    </p:spTree>
    <p:extLst>
      <p:ext uri="{BB962C8B-B14F-4D97-AF65-F5344CB8AC3E}">
        <p14:creationId xmlns:p14="http://schemas.microsoft.com/office/powerpoint/2010/main" val="29428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60EBB6-E20A-58B7-4B32-B17F3DD1540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0EB1E47-FF51-8448-924C-9B38D342AE2A}"/>
              </a:ext>
            </a:extLst>
          </p:cNvPr>
          <p:cNvSpPr>
            <a:spLocks noGrp="1"/>
          </p:cNvSpPr>
          <p:nvPr>
            <p:ph type="body" sz="quarter" idx="10"/>
          </p:nvPr>
        </p:nvSpPr>
        <p:spPr>
          <a:xfrm>
            <a:off x="3649662" y="3084887"/>
            <a:ext cx="4892675" cy="1224355"/>
          </a:xfrm>
        </p:spPr>
        <p:txBody>
          <a:bodyPr/>
          <a:lstStyle/>
          <a:p>
            <a:r>
              <a:rPr lang="en-US"/>
              <a:t>FAQS</a:t>
            </a:r>
          </a:p>
        </p:txBody>
      </p:sp>
    </p:spTree>
    <p:extLst>
      <p:ext uri="{BB962C8B-B14F-4D97-AF65-F5344CB8AC3E}">
        <p14:creationId xmlns:p14="http://schemas.microsoft.com/office/powerpoint/2010/main" val="67188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B4A760-269B-9A46-832F-8522660D7E9E}"/>
              </a:ext>
            </a:extLst>
          </p:cNvPr>
          <p:cNvSpPr>
            <a:spLocks noGrp="1"/>
          </p:cNvSpPr>
          <p:nvPr>
            <p:ph type="title"/>
          </p:nvPr>
        </p:nvSpPr>
        <p:spPr/>
        <p:txBody>
          <a:bodyPr/>
          <a:lstStyle/>
          <a:p>
            <a:r>
              <a:rPr lang="en-US">
                <a:solidFill>
                  <a:schemeClr val="bg1"/>
                </a:solidFill>
              </a:rPr>
              <a:t>FAQS</a:t>
            </a:r>
          </a:p>
        </p:txBody>
      </p:sp>
      <p:sp>
        <p:nvSpPr>
          <p:cNvPr id="6" name="Content Placeholder 5">
            <a:extLst>
              <a:ext uri="{FF2B5EF4-FFF2-40B4-BE49-F238E27FC236}">
                <a16:creationId xmlns:a16="http://schemas.microsoft.com/office/drawing/2014/main" id="{7BB8FBA3-21F2-4E4C-9CF3-9DA5EF44F61E}"/>
              </a:ext>
            </a:extLst>
          </p:cNvPr>
          <p:cNvSpPr>
            <a:spLocks noGrp="1"/>
          </p:cNvSpPr>
          <p:nvPr>
            <p:ph type="body" sz="quarter" idx="10"/>
          </p:nvPr>
        </p:nvSpPr>
        <p:spPr>
          <a:noFill/>
        </p:spPr>
        <p:txBody>
          <a:bodyPr lIns="91440" tIns="45720" rIns="91440" bIns="45720" anchor="t">
            <a:normAutofit fontScale="70000" lnSpcReduction="20000"/>
          </a:bodyPr>
          <a:lstStyle/>
          <a:p>
            <a:pPr marL="0" indent="0">
              <a:buNone/>
            </a:pPr>
            <a:r>
              <a:rPr lang="en-US" b="1" dirty="0">
                <a:solidFill>
                  <a:srgbClr val="009EDC"/>
                </a:solidFill>
              </a:rPr>
              <a:t>When are Pre-Award Documents required to be submitted?</a:t>
            </a:r>
          </a:p>
          <a:p>
            <a:pPr marL="0" indent="0">
              <a:buNone/>
            </a:pPr>
            <a:r>
              <a:rPr lang="en-US" dirty="0"/>
              <a:t>Before a pre-construction meeting and/or issuance of a Notice to Proceed is recommended, Pre-Award documents must be approved. </a:t>
            </a:r>
            <a:endParaRPr lang="en-US" dirty="0">
              <a:cs typeface="Arial"/>
            </a:endParaRPr>
          </a:p>
          <a:p>
            <a:pPr marL="0" indent="0">
              <a:buNone/>
            </a:pPr>
            <a:endParaRPr lang="en-US" dirty="0"/>
          </a:p>
          <a:p>
            <a:pPr marL="0" indent="0">
              <a:buNone/>
            </a:pPr>
            <a:r>
              <a:rPr lang="en-US" b="1" dirty="0">
                <a:solidFill>
                  <a:srgbClr val="009EDC"/>
                </a:solidFill>
              </a:rPr>
              <a:t>Who do we submit the Pre-Award Documents to?</a:t>
            </a:r>
            <a:endParaRPr lang="en-US" b="1" dirty="0">
              <a:solidFill>
                <a:srgbClr val="009EDC"/>
              </a:solidFill>
              <a:cs typeface="Arial"/>
            </a:endParaRPr>
          </a:p>
          <a:p>
            <a:pPr marL="0" indent="0">
              <a:buNone/>
            </a:pPr>
            <a:r>
              <a:rPr lang="en-US" dirty="0"/>
              <a:t>Pre-Award submissions should be sent via email to Staff Analyst, </a:t>
            </a:r>
            <a:r>
              <a:rPr lang="en-US" dirty="0">
                <a:hlinkClick r:id="rId2"/>
              </a:rPr>
              <a:t>HCDPreAward@houstontx.gov</a:t>
            </a:r>
            <a:r>
              <a:rPr lang="en-US" dirty="0"/>
              <a:t> </a:t>
            </a:r>
            <a:endParaRPr lang="en-US" dirty="0">
              <a:cs typeface="Arial"/>
            </a:endParaRPr>
          </a:p>
          <a:p>
            <a:pPr marL="0" indent="0">
              <a:buNone/>
            </a:pPr>
            <a:endParaRPr lang="en-US" dirty="0"/>
          </a:p>
          <a:p>
            <a:pPr marL="0" indent="0">
              <a:buNone/>
            </a:pPr>
            <a:r>
              <a:rPr lang="en-US" b="1" dirty="0">
                <a:solidFill>
                  <a:srgbClr val="009EDC"/>
                </a:solidFill>
              </a:rPr>
              <a:t>What are the next steps following submission of Pre-Award documents? </a:t>
            </a:r>
            <a:endParaRPr lang="en-US" b="1" dirty="0">
              <a:solidFill>
                <a:srgbClr val="009EDC"/>
              </a:solidFill>
              <a:cs typeface="Arial"/>
            </a:endParaRPr>
          </a:p>
          <a:p>
            <a:pPr marL="0" indent="0">
              <a:buNone/>
            </a:pPr>
            <a:r>
              <a:rPr lang="en-US" dirty="0"/>
              <a:t>The Staff Analyst will review documents for completion and compliance before recommendation to proceed based on the responsiveness of required documents.</a:t>
            </a:r>
            <a:endParaRPr lang="en-US" dirty="0">
              <a:cs typeface="Arial"/>
            </a:endParaRPr>
          </a:p>
          <a:p>
            <a:pPr marL="0" indent="0">
              <a:buNone/>
            </a:pPr>
            <a:endParaRPr lang="en-US" dirty="0"/>
          </a:p>
          <a:p>
            <a:pPr marL="0" indent="0">
              <a:buNone/>
            </a:pPr>
            <a:r>
              <a:rPr lang="en-US" b="1" dirty="0">
                <a:solidFill>
                  <a:srgbClr val="009EDC"/>
                </a:solidFill>
              </a:rPr>
              <a:t>If the MWSBE Participation Plan is deemed non-responsive what is the next step?</a:t>
            </a:r>
            <a:endParaRPr lang="en-US" b="1" dirty="0">
              <a:solidFill>
                <a:srgbClr val="009EDC"/>
              </a:solidFill>
              <a:cs typeface="Arial"/>
            </a:endParaRPr>
          </a:p>
          <a:p>
            <a:pPr marL="0" indent="0">
              <a:buNone/>
            </a:pPr>
            <a:r>
              <a:rPr lang="en-US" dirty="0"/>
              <a:t>Your MWSBE Participation Plan will be forwarded along with documents 471, 472 and all other supporting documents to the Office of Business Opportunity to review and cure your plan within 7 – 10 business days. Communication regarding a non-responsive MWSBE Participation Plan will be between an Office of Business Opportunity and the Prime Contractor. The Office of Business Opportunity will notify the Staff Analyst and Prime Contractor of the Good Faith Efforts Determination and recommendations.</a:t>
            </a:r>
            <a:endParaRPr lang="en-US" dirty="0">
              <a:cs typeface="Arial"/>
            </a:endParaRPr>
          </a:p>
          <a:p>
            <a:pPr marL="0" indent="0">
              <a:buNone/>
            </a:pPr>
            <a:endParaRPr lang="en-US" dirty="0"/>
          </a:p>
          <a:p>
            <a:pPr marL="0" indent="0">
              <a:buNone/>
            </a:pPr>
            <a:endParaRPr lang="en-US" b="1" dirty="0">
              <a:solidFill>
                <a:srgbClr val="009EDC"/>
              </a:solidFill>
              <a:cs typeface="Arial"/>
            </a:endParaRPr>
          </a:p>
        </p:txBody>
      </p:sp>
    </p:spTree>
    <p:extLst>
      <p:ext uri="{BB962C8B-B14F-4D97-AF65-F5344CB8AC3E}">
        <p14:creationId xmlns:p14="http://schemas.microsoft.com/office/powerpoint/2010/main" val="245750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A4C9-B192-D3E3-10E7-F8EFA9D34D7C}"/>
              </a:ext>
            </a:extLst>
          </p:cNvPr>
          <p:cNvSpPr>
            <a:spLocks noGrp="1"/>
          </p:cNvSpPr>
          <p:nvPr>
            <p:ph type="title"/>
          </p:nvPr>
        </p:nvSpPr>
        <p:spPr/>
        <p:txBody>
          <a:bodyPr lIns="91440" tIns="45720" rIns="91440" bIns="45720" anchor="t"/>
          <a:lstStyle/>
          <a:p>
            <a:r>
              <a:rPr lang="en-US">
                <a:solidFill>
                  <a:schemeClr val="bg1"/>
                </a:solidFill>
                <a:latin typeface="Arial"/>
                <a:cs typeface="Arial"/>
              </a:rPr>
              <a:t>FAQS</a:t>
            </a:r>
            <a:endParaRPr lang="en-US" b="0">
              <a:solidFill>
                <a:schemeClr val="bg1"/>
              </a:solidFill>
              <a:latin typeface="Arial"/>
              <a:cs typeface="Arial"/>
            </a:endParaRPr>
          </a:p>
          <a:p>
            <a:endParaRPr lang="en-US">
              <a:solidFill>
                <a:schemeClr val="bg1"/>
              </a:solidFill>
            </a:endParaRPr>
          </a:p>
        </p:txBody>
      </p:sp>
      <p:sp>
        <p:nvSpPr>
          <p:cNvPr id="3" name="Text Placeholder 2">
            <a:extLst>
              <a:ext uri="{FF2B5EF4-FFF2-40B4-BE49-F238E27FC236}">
                <a16:creationId xmlns:a16="http://schemas.microsoft.com/office/drawing/2014/main" id="{89CB3D6A-D467-5FBB-8A62-E807CC8E7EAB}"/>
              </a:ext>
            </a:extLst>
          </p:cNvPr>
          <p:cNvSpPr>
            <a:spLocks noGrp="1"/>
          </p:cNvSpPr>
          <p:nvPr>
            <p:ph type="body" sz="quarter" idx="10"/>
          </p:nvPr>
        </p:nvSpPr>
        <p:spPr>
          <a:xfrm>
            <a:off x="688976" y="2027587"/>
            <a:ext cx="11058525" cy="4055169"/>
          </a:xfrm>
        </p:spPr>
        <p:txBody>
          <a:bodyPr lIns="91440" tIns="45720" rIns="91440" bIns="45720" anchor="t"/>
          <a:lstStyle/>
          <a:p>
            <a:pPr marL="0" indent="0">
              <a:buNone/>
            </a:pPr>
            <a:endParaRPr lang="en-US" sz="1400" b="1" dirty="0">
              <a:solidFill>
                <a:srgbClr val="009EDC"/>
              </a:solidFill>
              <a:ea typeface="+mn-lt"/>
              <a:cs typeface="+mn-lt"/>
            </a:endParaRPr>
          </a:p>
          <a:p>
            <a:pPr marL="0" indent="0">
              <a:buNone/>
            </a:pPr>
            <a:endParaRPr lang="en-US" sz="1400" b="1" dirty="0">
              <a:solidFill>
                <a:srgbClr val="009EDC"/>
              </a:solidFill>
              <a:ea typeface="+mn-lt"/>
              <a:cs typeface="+mn-lt"/>
            </a:endParaRPr>
          </a:p>
          <a:p>
            <a:pPr marL="0" indent="0">
              <a:buNone/>
            </a:pPr>
            <a:r>
              <a:rPr lang="en-US" sz="1400" b="1" dirty="0">
                <a:solidFill>
                  <a:srgbClr val="009EDC"/>
                </a:solidFill>
                <a:ea typeface="+mn-lt"/>
                <a:cs typeface="+mn-lt"/>
              </a:rPr>
              <a:t>How are Pre-Award Good Faith Efforts Evaluated?</a:t>
            </a:r>
            <a:endParaRPr lang="en-US" sz="1400" dirty="0">
              <a:ea typeface="+mn-lt"/>
              <a:cs typeface="+mn-lt"/>
            </a:endParaRPr>
          </a:p>
          <a:p>
            <a:pPr marL="0" indent="0">
              <a:buNone/>
            </a:pPr>
            <a:r>
              <a:rPr lang="en-US" sz="1400" dirty="0">
                <a:ea typeface="+mn-lt"/>
                <a:cs typeface="+mn-lt"/>
              </a:rPr>
              <a:t>Evaluation is based on a case-by-case basis to determine if the contractor complied with the City of Houston, Good Faith Efforts policy. </a:t>
            </a:r>
            <a:r>
              <a:rPr lang="en-US" sz="1400" dirty="0">
                <a:ea typeface="+mn-lt"/>
                <a:cs typeface="+mn-lt"/>
                <a:hlinkClick r:id="rId2"/>
              </a:rPr>
              <a:t>https://www.houstontx.gov/obo/docsandforms/goodfaithefforts</a:t>
            </a:r>
            <a:br>
              <a:rPr lang="en-US" sz="1400" dirty="0">
                <a:ea typeface="+mn-lt"/>
                <a:cs typeface="+mn-lt"/>
              </a:rPr>
            </a:br>
            <a:endParaRPr lang="en-US" sz="1400" dirty="0">
              <a:ea typeface="+mn-lt"/>
              <a:cs typeface="+mn-lt"/>
            </a:endParaRPr>
          </a:p>
          <a:p>
            <a:pPr marL="227965" indent="-227965"/>
            <a:endParaRPr lang="en-US" dirty="0">
              <a:cs typeface="Arial"/>
            </a:endParaRPr>
          </a:p>
        </p:txBody>
      </p:sp>
    </p:spTree>
    <p:extLst>
      <p:ext uri="{BB962C8B-B14F-4D97-AF65-F5344CB8AC3E}">
        <p14:creationId xmlns:p14="http://schemas.microsoft.com/office/powerpoint/2010/main" val="819494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267C14-4E83-E0A8-7FCE-6C3193C161C9}"/>
              </a:ext>
            </a:extLst>
          </p:cNvPr>
          <p:cNvSpPr txBox="1"/>
          <p:nvPr/>
        </p:nvSpPr>
        <p:spPr>
          <a:xfrm>
            <a:off x="3047238" y="2136339"/>
            <a:ext cx="6094476" cy="2862322"/>
          </a:xfrm>
          <a:prstGeom prst="rect">
            <a:avLst/>
          </a:prstGeom>
          <a:noFill/>
        </p:spPr>
        <p:txBody>
          <a:bodyPr wrap="square">
            <a:spAutoFit/>
          </a:bodyPr>
          <a:lstStyle/>
          <a:p>
            <a:pPr algn="ctr"/>
            <a:r>
              <a:rPr lang="en-US" sz="1800" b="1" dirty="0">
                <a:solidFill>
                  <a:schemeClr val="tx2"/>
                </a:solidFill>
              </a:rPr>
              <a:t>Before a Notice to Proceed is issued or a pre-construction meeting is scheduled, all preliminary documentation must be submitted by Owner/Developer and or the General Contractor for review and approval</a:t>
            </a:r>
          </a:p>
          <a:p>
            <a:pPr algn="ctr"/>
            <a:endParaRPr lang="en-US" sz="1800" b="1" dirty="0">
              <a:solidFill>
                <a:schemeClr val="tx2"/>
              </a:solidFill>
            </a:endParaRPr>
          </a:p>
          <a:p>
            <a:pPr algn="ctr"/>
            <a:endParaRPr lang="en-US" sz="1800" b="1" dirty="0">
              <a:solidFill>
                <a:schemeClr val="tx2"/>
              </a:solidFill>
            </a:endParaRPr>
          </a:p>
          <a:p>
            <a:pPr algn="ctr"/>
            <a:endParaRPr lang="en-US" sz="1800" b="1" dirty="0">
              <a:solidFill>
                <a:schemeClr val="tx2"/>
              </a:solidFill>
            </a:endParaRPr>
          </a:p>
          <a:p>
            <a:pPr algn="ctr"/>
            <a:r>
              <a:rPr lang="en-US" sz="1800" b="1" dirty="0">
                <a:solidFill>
                  <a:schemeClr val="tx2"/>
                </a:solidFill>
              </a:rPr>
              <a:t>All Pre-Award documents must be sent to </a:t>
            </a:r>
            <a:r>
              <a:rPr lang="en-US" sz="1800" b="1" u="sng" dirty="0">
                <a:solidFill>
                  <a:schemeClr val="tx2"/>
                </a:solidFill>
              </a:rPr>
              <a:t>HCDPreAward@houstontx.gov</a:t>
            </a:r>
          </a:p>
        </p:txBody>
      </p:sp>
    </p:spTree>
    <p:extLst>
      <p:ext uri="{BB962C8B-B14F-4D97-AF65-F5344CB8AC3E}">
        <p14:creationId xmlns:p14="http://schemas.microsoft.com/office/powerpoint/2010/main" val="3788197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921517-0CFA-9B44-AC5A-C443393917AC}"/>
              </a:ext>
            </a:extLst>
          </p:cNvPr>
          <p:cNvSpPr>
            <a:spLocks noGrp="1"/>
          </p:cNvSpPr>
          <p:nvPr>
            <p:ph type="title" idx="4294967295"/>
          </p:nvPr>
        </p:nvSpPr>
        <p:spPr>
          <a:xfrm>
            <a:off x="3142267" y="1507743"/>
            <a:ext cx="8634413" cy="588962"/>
          </a:xfrm>
          <a:prstGeom prst="rect">
            <a:avLst/>
          </a:prstGeom>
        </p:spPr>
        <p:txBody>
          <a:bodyPr/>
          <a:lstStyle/>
          <a:p>
            <a:r>
              <a:rPr lang="en-US">
                <a:solidFill>
                  <a:schemeClr val="tx2"/>
                </a:solidFill>
              </a:rPr>
              <a:t>Comments &amp; Questions</a:t>
            </a:r>
          </a:p>
        </p:txBody>
      </p:sp>
      <p:grpSp>
        <p:nvGrpSpPr>
          <p:cNvPr id="4" name="Group 3">
            <a:extLst>
              <a:ext uri="{FF2B5EF4-FFF2-40B4-BE49-F238E27FC236}">
                <a16:creationId xmlns:a16="http://schemas.microsoft.com/office/drawing/2014/main" id="{508B4B84-8ED5-374E-93BE-D31C0BD78B92}"/>
              </a:ext>
            </a:extLst>
          </p:cNvPr>
          <p:cNvGrpSpPr/>
          <p:nvPr/>
        </p:nvGrpSpPr>
        <p:grpSpPr>
          <a:xfrm>
            <a:off x="3142267" y="2690648"/>
            <a:ext cx="6454929" cy="2237710"/>
            <a:chOff x="1752600" y="1657350"/>
            <a:chExt cx="5715001" cy="1981200"/>
          </a:xfrm>
        </p:grpSpPr>
        <p:pic>
          <p:nvPicPr>
            <p:cNvPr id="6" name="Picture 5">
              <a:extLst>
                <a:ext uri="{FF2B5EF4-FFF2-40B4-BE49-F238E27FC236}">
                  <a16:creationId xmlns:a16="http://schemas.microsoft.com/office/drawing/2014/main" id="{50166C14-E502-4246-9F0F-7129DC74A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1657350"/>
              <a:ext cx="1981200" cy="1981200"/>
            </a:xfrm>
            <a:prstGeom prst="rect">
              <a:avLst/>
            </a:prstGeom>
          </p:spPr>
        </p:pic>
        <p:pic>
          <p:nvPicPr>
            <p:cNvPr id="8" name="Picture 7">
              <a:extLst>
                <a:ext uri="{FF2B5EF4-FFF2-40B4-BE49-F238E27FC236}">
                  <a16:creationId xmlns:a16="http://schemas.microsoft.com/office/drawing/2014/main" id="{4B44F707-4A55-144A-B372-F8A706833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601" y="1711569"/>
              <a:ext cx="3048000" cy="1857375"/>
            </a:xfrm>
            <a:prstGeom prst="rect">
              <a:avLst/>
            </a:prstGeom>
          </p:spPr>
        </p:pic>
      </p:grpSp>
    </p:spTree>
    <p:extLst>
      <p:ext uri="{BB962C8B-B14F-4D97-AF65-F5344CB8AC3E}">
        <p14:creationId xmlns:p14="http://schemas.microsoft.com/office/powerpoint/2010/main" val="38948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vatorMusic">
            <a:hlinkClick r:id="" action="ppaction://media"/>
            <a:extLst>
              <a:ext uri="{FF2B5EF4-FFF2-40B4-BE49-F238E27FC236}">
                <a16:creationId xmlns:a16="http://schemas.microsoft.com/office/drawing/2014/main" id="{90D4075F-2D32-0BD0-885F-55B0D8526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41434" y="6030858"/>
            <a:ext cx="419976" cy="419976"/>
          </a:xfrm>
          <a:prstGeom prst="rect">
            <a:avLst/>
          </a:prstGeom>
        </p:spPr>
      </p:pic>
    </p:spTree>
    <p:extLst>
      <p:ext uri="{BB962C8B-B14F-4D97-AF65-F5344CB8AC3E}">
        <p14:creationId xmlns:p14="http://schemas.microsoft.com/office/powerpoint/2010/main" val="12520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7FE22-3B8D-1649-AB26-FB01CCF763FF}"/>
              </a:ext>
            </a:extLst>
          </p:cNvPr>
          <p:cNvSpPr>
            <a:spLocks noGrp="1"/>
          </p:cNvSpPr>
          <p:nvPr>
            <p:ph type="title"/>
          </p:nvPr>
        </p:nvSpPr>
        <p:spPr>
          <a:xfrm>
            <a:off x="515181" y="2254708"/>
            <a:ext cx="5115337" cy="628787"/>
          </a:xfrm>
        </p:spPr>
        <p:txBody>
          <a:bodyPr vert="horz" lIns="91440" tIns="45720" rIns="91440" bIns="45720" rtlCol="0" anchor="b">
            <a:normAutofit fontScale="90000"/>
          </a:bodyPr>
          <a:lstStyle/>
          <a:p>
            <a:r>
              <a:rPr lang="en-US" sz="4400">
                <a:latin typeface="+mj-lt"/>
                <a:cs typeface="+mj-cs"/>
              </a:rPr>
              <a:t>Program Overview</a:t>
            </a:r>
            <a:endParaRPr lang="en-US" sz="4400">
              <a:latin typeface="+mj-lt"/>
              <a:cs typeface="Arial"/>
            </a:endParaRPr>
          </a:p>
        </p:txBody>
      </p:sp>
      <p:sp>
        <p:nvSpPr>
          <p:cNvPr id="3" name="Text Placeholder 2">
            <a:extLst>
              <a:ext uri="{FF2B5EF4-FFF2-40B4-BE49-F238E27FC236}">
                <a16:creationId xmlns:a16="http://schemas.microsoft.com/office/drawing/2014/main" id="{4F8669EE-1453-A04D-B936-BC3C627DC7F7}"/>
              </a:ext>
            </a:extLst>
          </p:cNvPr>
          <p:cNvSpPr>
            <a:spLocks noGrp="1"/>
          </p:cNvSpPr>
          <p:nvPr>
            <p:ph type="body" sz="half" idx="1"/>
          </p:nvPr>
        </p:nvSpPr>
        <p:spPr>
          <a:xfrm>
            <a:off x="515181" y="2883495"/>
            <a:ext cx="5284302" cy="1909224"/>
          </a:xfrm>
        </p:spPr>
        <p:txBody>
          <a:bodyPr vert="horz" lIns="91440" tIns="45720" rIns="91440" bIns="45720" rtlCol="0" anchor="t">
            <a:normAutofit/>
          </a:bodyPr>
          <a:lstStyle/>
          <a:p>
            <a:pPr marL="0" indent="-342265"/>
            <a:r>
              <a:rPr lang="en-US" dirty="0">
                <a:solidFill>
                  <a:schemeClr val="tx2"/>
                </a:solidFill>
              </a:rPr>
              <a:t>Pre-Award Services ensures an effective and efficient solicitation and contract review process by review and approval of required documents related to DBRA, Section 3, MWSBE and Pay or Play requirements.  </a:t>
            </a:r>
            <a:endParaRPr lang="en-US" dirty="0">
              <a:solidFill>
                <a:schemeClr val="tx2"/>
              </a:solidFill>
              <a:cs typeface="Arial"/>
            </a:endParaRPr>
          </a:p>
        </p:txBody>
      </p:sp>
      <p:pic>
        <p:nvPicPr>
          <p:cNvPr id="4" name="Picture 4" descr="Filling out forms on a table">
            <a:extLst>
              <a:ext uri="{FF2B5EF4-FFF2-40B4-BE49-F238E27FC236}">
                <a16:creationId xmlns:a16="http://schemas.microsoft.com/office/drawing/2014/main" id="{6C02D139-EBF8-4030-AE8A-DD930861E348}"/>
              </a:ext>
            </a:extLst>
          </p:cNvPr>
          <p:cNvPicPr>
            <a:picLocks noChangeAspect="1"/>
          </p:cNvPicPr>
          <p:nvPr/>
        </p:nvPicPr>
        <p:blipFill rotWithShape="1">
          <a:blip r:embed="rId2"/>
          <a:srcRect l="51427" r="3456" b="3"/>
          <a:stretch/>
        </p:blipFill>
        <p:spPr>
          <a:xfrm>
            <a:off x="6947338" y="351113"/>
            <a:ext cx="4400635" cy="5913053"/>
          </a:xfrm>
          <a:prstGeom prst="rect">
            <a:avLst/>
          </a:prstGeom>
          <a:effectLst/>
        </p:spPr>
      </p:pic>
    </p:spTree>
    <p:extLst>
      <p:ext uri="{BB962C8B-B14F-4D97-AF65-F5344CB8AC3E}">
        <p14:creationId xmlns:p14="http://schemas.microsoft.com/office/powerpoint/2010/main" val="380623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27D3-1A67-1746-A0D8-35767C2546A2}"/>
              </a:ext>
            </a:extLst>
          </p:cNvPr>
          <p:cNvSpPr>
            <a:spLocks noGrp="1"/>
          </p:cNvSpPr>
          <p:nvPr>
            <p:ph type="title"/>
          </p:nvPr>
        </p:nvSpPr>
        <p:spPr>
          <a:xfrm>
            <a:off x="688976" y="1910288"/>
            <a:ext cx="8633791" cy="590264"/>
          </a:xfrm>
        </p:spPr>
        <p:txBody>
          <a:bodyPr/>
          <a:lstStyle/>
          <a:p>
            <a:r>
              <a:rPr lang="en-US" sz="3600">
                <a:solidFill>
                  <a:schemeClr val="bg1"/>
                </a:solidFill>
              </a:rPr>
              <a:t>Pre-Award Benefits </a:t>
            </a:r>
          </a:p>
        </p:txBody>
      </p:sp>
      <p:sp>
        <p:nvSpPr>
          <p:cNvPr id="3" name="Text Placeholder 2">
            <a:extLst>
              <a:ext uri="{FF2B5EF4-FFF2-40B4-BE49-F238E27FC236}">
                <a16:creationId xmlns:a16="http://schemas.microsoft.com/office/drawing/2014/main" id="{2DBF02D4-992E-C94E-88AB-BB1050F3B670}"/>
              </a:ext>
            </a:extLst>
          </p:cNvPr>
          <p:cNvSpPr>
            <a:spLocks noGrp="1"/>
          </p:cNvSpPr>
          <p:nvPr>
            <p:ph type="body" sz="quarter" idx="10"/>
          </p:nvPr>
        </p:nvSpPr>
        <p:spPr>
          <a:xfrm>
            <a:off x="688976" y="2649064"/>
            <a:ext cx="11058525" cy="4055169"/>
          </a:xfrm>
        </p:spPr>
        <p:txBody>
          <a:bodyPr>
            <a:normAutofit/>
          </a:bodyPr>
          <a:lstStyle/>
          <a:p>
            <a:r>
              <a:rPr lang="en-US"/>
              <a:t>Contracting party receives detailed guidance on applicable program requirements to prevent project delays and non-compliance; </a:t>
            </a:r>
            <a:br>
              <a:rPr lang="en-US"/>
            </a:br>
            <a:endParaRPr lang="en-US"/>
          </a:p>
          <a:p>
            <a:r>
              <a:rPr lang="en-US"/>
              <a:t>Use of Funds, Cost Allocations and pertinent contacts are provided; </a:t>
            </a:r>
            <a:br>
              <a:rPr lang="en-US"/>
            </a:br>
            <a:endParaRPr lang="en-US"/>
          </a:p>
          <a:p>
            <a:r>
              <a:rPr lang="en-US"/>
              <a:t>Contract, Employment and Training opportunities are disseminated to local businesses and workers</a:t>
            </a:r>
          </a:p>
        </p:txBody>
      </p:sp>
    </p:spTree>
    <p:extLst>
      <p:ext uri="{BB962C8B-B14F-4D97-AF65-F5344CB8AC3E}">
        <p14:creationId xmlns:p14="http://schemas.microsoft.com/office/powerpoint/2010/main" val="422747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F56BA5-F29B-854D-B0A7-B770089BC609}"/>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C83C4E4-85CD-5748-8AEB-6749DB95EE54}"/>
              </a:ext>
            </a:extLst>
          </p:cNvPr>
          <p:cNvSpPr>
            <a:spLocks noGrp="1"/>
          </p:cNvSpPr>
          <p:nvPr>
            <p:ph type="body" sz="quarter" idx="10"/>
          </p:nvPr>
        </p:nvSpPr>
        <p:spPr>
          <a:xfrm>
            <a:off x="3948353" y="2674983"/>
            <a:ext cx="4892675" cy="2584247"/>
          </a:xfrm>
        </p:spPr>
        <p:txBody>
          <a:bodyPr/>
          <a:lstStyle/>
          <a:p>
            <a:r>
              <a:rPr lang="en-US"/>
              <a:t>PRE-AWARD ACTIVITIES</a:t>
            </a:r>
          </a:p>
        </p:txBody>
      </p:sp>
    </p:spTree>
    <p:extLst>
      <p:ext uri="{BB962C8B-B14F-4D97-AF65-F5344CB8AC3E}">
        <p14:creationId xmlns:p14="http://schemas.microsoft.com/office/powerpoint/2010/main" val="309398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B9E3-0816-49B9-BB6F-400618CEF332}"/>
              </a:ext>
            </a:extLst>
          </p:cNvPr>
          <p:cNvSpPr>
            <a:spLocks noGrp="1"/>
          </p:cNvSpPr>
          <p:nvPr>
            <p:ph type="title"/>
          </p:nvPr>
        </p:nvSpPr>
        <p:spPr/>
        <p:txBody>
          <a:bodyPr lIns="91440" tIns="45720" rIns="91440" bIns="45720" anchor="t"/>
          <a:lstStyle/>
          <a:p>
            <a:r>
              <a:rPr lang="en-US">
                <a:solidFill>
                  <a:schemeClr val="bg1"/>
                </a:solidFill>
                <a:latin typeface="Arial"/>
                <a:cs typeface="Arial"/>
              </a:rPr>
              <a:t>MWBE Prime Participation</a:t>
            </a:r>
            <a:endParaRPr lang="en-US">
              <a:solidFill>
                <a:schemeClr val="bg1"/>
              </a:solidFill>
            </a:endParaRPr>
          </a:p>
        </p:txBody>
      </p:sp>
      <p:sp>
        <p:nvSpPr>
          <p:cNvPr id="3" name="Text Placeholder 2">
            <a:extLst>
              <a:ext uri="{FF2B5EF4-FFF2-40B4-BE49-F238E27FC236}">
                <a16:creationId xmlns:a16="http://schemas.microsoft.com/office/drawing/2014/main" id="{C583D35D-010D-47FF-9F36-1768C246B1E0}"/>
              </a:ext>
            </a:extLst>
          </p:cNvPr>
          <p:cNvSpPr>
            <a:spLocks noGrp="1"/>
          </p:cNvSpPr>
          <p:nvPr>
            <p:ph type="body" sz="quarter" idx="10"/>
          </p:nvPr>
        </p:nvSpPr>
        <p:spPr>
          <a:xfrm>
            <a:off x="688976" y="2102527"/>
            <a:ext cx="11058525" cy="4055169"/>
          </a:xfrm>
        </p:spPr>
        <p:txBody>
          <a:bodyPr lIns="91440" tIns="45720" rIns="91440" bIns="45720" anchor="t"/>
          <a:lstStyle/>
          <a:p>
            <a:pPr marL="227965" indent="-227965">
              <a:buFont typeface="Wingdings" panose="020B0604020202020204" pitchFamily="34" charset="0"/>
              <a:buChar char="Ø"/>
            </a:pPr>
            <a:r>
              <a:rPr lang="en-US" sz="1800" b="1">
                <a:cs typeface="Arial"/>
              </a:rPr>
              <a:t>Policy Change:</a:t>
            </a:r>
            <a:r>
              <a:rPr lang="en-US" sz="1800">
                <a:cs typeface="Arial"/>
              </a:rPr>
              <a:t> The City will now allow MWBE Primes to meet advertised goals by self-performing up to 50% of the total contract goal(s).</a:t>
            </a:r>
            <a:endParaRPr lang="en-US">
              <a:cs typeface="Arial" panose="020B0604020202020204"/>
            </a:endParaRPr>
          </a:p>
          <a:p>
            <a:pPr marL="685165" lvl="1" indent="-227965">
              <a:buFont typeface="Wingdings" panose="020B0604020202020204" pitchFamily="34" charset="0"/>
              <a:buChar char="Ø"/>
            </a:pPr>
            <a:r>
              <a:rPr lang="en-US" sz="1800">
                <a:cs typeface="Arial"/>
              </a:rPr>
              <a:t>MWBE primes will not retain more dollars on each contract, potentially allowing them to grow and build capacity.</a:t>
            </a:r>
          </a:p>
          <a:p>
            <a:pPr marL="457200" lvl="1" indent="0">
              <a:buNone/>
            </a:pPr>
            <a:endParaRPr lang="en-US" sz="1800">
              <a:cs typeface="Arial"/>
            </a:endParaRPr>
          </a:p>
          <a:p>
            <a:pPr marL="227965" indent="-227965">
              <a:buFont typeface="Wingdings" panose="020B0604020202020204" pitchFamily="34" charset="0"/>
              <a:buChar char="Ø"/>
            </a:pPr>
            <a:r>
              <a:rPr lang="en-US" sz="1800" b="1">
                <a:cs typeface="Arial"/>
              </a:rPr>
              <a:t>Implementation Timeline:</a:t>
            </a:r>
            <a:r>
              <a:rPr lang="en-US" sz="1800">
                <a:cs typeface="Arial"/>
              </a:rPr>
              <a:t> Language for the application of this new policy will be explicitly included in new City solicitations.  Existing contracts or solidifications already advertised will not be affected by this new policy.</a:t>
            </a:r>
          </a:p>
          <a:p>
            <a:pPr marL="457200" lvl="1" indent="0">
              <a:buNone/>
            </a:pPr>
            <a:endParaRPr lang="en-US" sz="1800">
              <a:ea typeface="+mn-lt"/>
              <a:cs typeface="+mn-lt"/>
            </a:endParaRPr>
          </a:p>
        </p:txBody>
      </p:sp>
    </p:spTree>
    <p:extLst>
      <p:ext uri="{BB962C8B-B14F-4D97-AF65-F5344CB8AC3E}">
        <p14:creationId xmlns:p14="http://schemas.microsoft.com/office/powerpoint/2010/main" val="2919703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A77C-706D-4EAF-B92E-3B68F388DFE8}"/>
              </a:ext>
            </a:extLst>
          </p:cNvPr>
          <p:cNvSpPr>
            <a:spLocks noGrp="1"/>
          </p:cNvSpPr>
          <p:nvPr>
            <p:ph type="title"/>
          </p:nvPr>
        </p:nvSpPr>
        <p:spPr/>
        <p:txBody>
          <a:bodyPr lIns="91440" tIns="45720" rIns="91440" bIns="45720" anchor="t"/>
          <a:lstStyle/>
          <a:p>
            <a:r>
              <a:rPr lang="en-US">
                <a:solidFill>
                  <a:schemeClr val="bg1"/>
                </a:solidFill>
                <a:latin typeface="Arial"/>
                <a:cs typeface="Arial"/>
              </a:rPr>
              <a:t>MWBE Prime Participation</a:t>
            </a:r>
            <a:endParaRPr lang="en-US">
              <a:solidFill>
                <a:schemeClr val="bg1"/>
              </a:solidFill>
            </a:endParaRPr>
          </a:p>
        </p:txBody>
      </p:sp>
      <p:sp>
        <p:nvSpPr>
          <p:cNvPr id="3" name="Text Placeholder 2">
            <a:extLst>
              <a:ext uri="{FF2B5EF4-FFF2-40B4-BE49-F238E27FC236}">
                <a16:creationId xmlns:a16="http://schemas.microsoft.com/office/drawing/2014/main" id="{8BCF4862-D5AE-4B6D-A515-592D1A4566AF}"/>
              </a:ext>
            </a:extLst>
          </p:cNvPr>
          <p:cNvSpPr>
            <a:spLocks noGrp="1"/>
          </p:cNvSpPr>
          <p:nvPr>
            <p:ph type="body" sz="quarter" idx="10"/>
          </p:nvPr>
        </p:nvSpPr>
        <p:spPr/>
        <p:txBody>
          <a:bodyPr lIns="91440" tIns="45720" rIns="91440" bIns="45720" anchor="t"/>
          <a:lstStyle/>
          <a:p>
            <a:pPr marL="0" indent="0">
              <a:buNone/>
            </a:pPr>
            <a:r>
              <a:rPr lang="en-US">
                <a:cs typeface="Arial"/>
              </a:rPr>
              <a:t>Please keep in mind the following regarding the policy change:</a:t>
            </a:r>
          </a:p>
          <a:p>
            <a:pPr marL="0" indent="0">
              <a:buNone/>
            </a:pPr>
            <a:endParaRPr lang="en-US">
              <a:cs typeface="Arial"/>
            </a:endParaRPr>
          </a:p>
          <a:p>
            <a:pPr>
              <a:buFont typeface="Wingdings" panose="020B0604020202020204" pitchFamily="34" charset="0"/>
              <a:buChar char="Ø"/>
            </a:pPr>
            <a:r>
              <a:rPr lang="en-US">
                <a:cs typeface="Arial"/>
              </a:rPr>
              <a:t>MWBE Primes will have to choose which goal they would like to receive credit for on construction projects (MBE or WBE).</a:t>
            </a:r>
          </a:p>
          <a:p>
            <a:pPr marL="0" indent="0">
              <a:buNone/>
            </a:pPr>
            <a:endParaRPr lang="en-US">
              <a:cs typeface="Arial"/>
            </a:endParaRPr>
          </a:p>
          <a:p>
            <a:pPr>
              <a:buFont typeface="Wingdings" panose="020B0604020202020204" pitchFamily="34" charset="0"/>
              <a:buChar char="Ø"/>
            </a:pPr>
            <a:r>
              <a:rPr lang="en-US">
                <a:cs typeface="Arial"/>
              </a:rPr>
              <a:t>Once a goal type for participation is selected, the Primes participation credit will be capped at the proposed percentage or the approved goal, whichever is lower.</a:t>
            </a:r>
          </a:p>
          <a:p>
            <a:pPr marL="0" indent="0">
              <a:buNone/>
            </a:pPr>
            <a:endParaRPr lang="en-US">
              <a:cs typeface="Arial"/>
            </a:endParaRPr>
          </a:p>
          <a:p>
            <a:pPr marL="0" indent="0" algn="ctr">
              <a:buNone/>
            </a:pPr>
            <a:r>
              <a:rPr lang="en-US" b="1" i="1">
                <a:cs typeface="Arial"/>
              </a:rPr>
              <a:t>This new policy serves to assist MWBE Primes to build their capacity, while not losing focus on ensuring MWBE subcontractor participation on City Contracts.</a:t>
            </a:r>
          </a:p>
        </p:txBody>
      </p:sp>
    </p:spTree>
    <p:extLst>
      <p:ext uri="{BB962C8B-B14F-4D97-AF65-F5344CB8AC3E}">
        <p14:creationId xmlns:p14="http://schemas.microsoft.com/office/powerpoint/2010/main" val="940330578"/>
      </p:ext>
    </p:extLst>
  </p:cSld>
  <p:clrMapOvr>
    <a:masterClrMapping/>
  </p:clrMapOvr>
</p:sld>
</file>

<file path=ppt/theme/theme1.xml><?xml version="1.0" encoding="utf-8"?>
<a:theme xmlns:a="http://schemas.openxmlformats.org/drawingml/2006/main" name="2_Office Theme">
  <a:themeElements>
    <a:clrScheme name="Custom 2">
      <a:dk1>
        <a:srgbClr val="003160"/>
      </a:dk1>
      <a:lt1>
        <a:srgbClr val="E47E28"/>
      </a:lt1>
      <a:dk2>
        <a:srgbClr val="26A6CB"/>
      </a:dk2>
      <a:lt2>
        <a:srgbClr val="FFFFFF"/>
      </a:lt2>
      <a:accent1>
        <a:srgbClr val="26A6CB"/>
      </a:accent1>
      <a:accent2>
        <a:srgbClr val="003261"/>
      </a:accent2>
      <a:accent3>
        <a:srgbClr val="E47E28"/>
      </a:accent3>
      <a:accent4>
        <a:srgbClr val="FCF9FF"/>
      </a:accent4>
      <a:accent5>
        <a:srgbClr val="26A6CB"/>
      </a:accent5>
      <a:accent6>
        <a:srgbClr val="E47D2A"/>
      </a:accent6>
      <a:hlink>
        <a:srgbClr val="012E5F"/>
      </a:hlink>
      <a:folHlink>
        <a:srgbClr val="26A6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43D0B40F438B84DA9FE14CED4E636E8" ma:contentTypeVersion="17" ma:contentTypeDescription="Create a new document." ma:contentTypeScope="" ma:versionID="a93ac328d2add096b6f4240e9997ed1d">
  <xsd:schema xmlns:xsd="http://www.w3.org/2001/XMLSchema" xmlns:xs="http://www.w3.org/2001/XMLSchema" xmlns:p="http://schemas.microsoft.com/office/2006/metadata/properties" xmlns:ns2="5bd9d4f8-2a8e-4ab0-a3d5-e3e0e0ee5f46" xmlns:ns3="436a88e5-7107-435c-b097-e44e3d535eeb" xmlns:ns4="86311b0f-eb99-43ab-8a35-6ad278ce8d5b" targetNamespace="http://schemas.microsoft.com/office/2006/metadata/properties" ma:root="true" ma:fieldsID="105f17686a4455562a27a84d3da0e631" ns2:_="" ns3:_="" ns4:_="">
    <xsd:import namespace="5bd9d4f8-2a8e-4ab0-a3d5-e3e0e0ee5f46"/>
    <xsd:import namespace="436a88e5-7107-435c-b097-e44e3d535eeb"/>
    <xsd:import namespace="86311b0f-eb99-43ab-8a35-6ad278ce8d5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d9d4f8-2a8e-4ab0-a3d5-e3e0e0ee5f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6a88e5-7107-435c-b097-e44e3d535ee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311b0f-eb99-43ab-8a35-6ad278ce8d5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14fa5139-8fd4-425b-802e-940a662e4144}" ma:internalName="TaxCatchAll" ma:showField="CatchAllData" ma:web="86311b0f-eb99-43ab-8a35-6ad278ce8d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6311b0f-eb99-43ab-8a35-6ad278ce8d5b" xsi:nil="true"/>
    <lcf76f155ced4ddcb4097134ff3c332f xmlns="5bd9d4f8-2a8e-4ab0-a3d5-e3e0e0ee5f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CA9622D-BC77-4B91-AE91-A09ADBA540A0}">
  <ds:schemaRefs>
    <ds:schemaRef ds:uri="http://schemas.microsoft.com/sharepoint/v3/contenttype/forms"/>
  </ds:schemaRefs>
</ds:datastoreItem>
</file>

<file path=customXml/itemProps2.xml><?xml version="1.0" encoding="utf-8"?>
<ds:datastoreItem xmlns:ds="http://schemas.openxmlformats.org/officeDocument/2006/customXml" ds:itemID="{90AB90C0-54B9-49C6-BCF3-263FB07842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d9d4f8-2a8e-4ab0-a3d5-e3e0e0ee5f46"/>
    <ds:schemaRef ds:uri="436a88e5-7107-435c-b097-e44e3d535eeb"/>
    <ds:schemaRef ds:uri="86311b0f-eb99-43ab-8a35-6ad278ce8d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9CC9A4-AAA9-4C1C-92CE-0286496D921E}">
  <ds:schemaRefs>
    <ds:schemaRef ds:uri="http://schemas.openxmlformats.org/package/2006/metadata/core-properties"/>
    <ds:schemaRef ds:uri="http://purl.org/dc/dcmitype/"/>
    <ds:schemaRef ds:uri="http://schemas.microsoft.com/office/infopath/2007/PartnerControls"/>
    <ds:schemaRef ds:uri="436a88e5-7107-435c-b097-e44e3d535eeb"/>
    <ds:schemaRef ds:uri="http://www.w3.org/XML/1998/namespace"/>
    <ds:schemaRef ds:uri="http://purl.org/dc/elements/1.1/"/>
    <ds:schemaRef ds:uri="http://purl.org/dc/terms/"/>
    <ds:schemaRef ds:uri="http://schemas.microsoft.com/office/2006/documentManagement/types"/>
    <ds:schemaRef ds:uri="86311b0f-eb99-43ab-8a35-6ad278ce8d5b"/>
    <ds:schemaRef ds:uri="5bd9d4f8-2a8e-4ab0-a3d5-e3e0e0ee5f46"/>
    <ds:schemaRef ds:uri="http://schemas.microsoft.com/office/2006/metadata/properties"/>
  </ds:schemaRefs>
</ds:datastoreItem>
</file>

<file path=docMetadata/LabelInfo.xml><?xml version="1.0" encoding="utf-8"?>
<clbl:labelList xmlns:clbl="http://schemas.microsoft.com/office/2020/mipLabelMetadata">
  <clbl:label id="{57a85a10-258b-45b4-a519-c96c7721094c}" enabled="0" method="" siteId="{57a85a10-258b-45b4-a519-c96c7721094c}" removed="1"/>
</clbl:labelList>
</file>

<file path=docProps/app.xml><?xml version="1.0" encoding="utf-8"?>
<Properties xmlns="http://schemas.openxmlformats.org/officeDocument/2006/extended-properties" xmlns:vt="http://schemas.openxmlformats.org/officeDocument/2006/docPropsVTypes">
  <Template/>
  <TotalTime>141</TotalTime>
  <Words>2960</Words>
  <Application>Microsoft Macintosh PowerPoint</Application>
  <PresentationFormat>Widescreen</PresentationFormat>
  <Paragraphs>238</Paragraphs>
  <Slides>46</Slides>
  <Notes>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Aptos</vt:lpstr>
      <vt:lpstr>Arial</vt:lpstr>
      <vt:lpstr>Calibri</vt:lpstr>
      <vt:lpstr>Montserrat Black</vt:lpstr>
      <vt:lpstr>Open Sans</vt:lpstr>
      <vt:lpstr>Wingdings</vt:lpstr>
      <vt:lpstr>Wingdings,Sans-Serif</vt:lpstr>
      <vt:lpstr>2_Office Theme</vt:lpstr>
      <vt:lpstr>WELCOME!</vt:lpstr>
      <vt:lpstr>PowerPoint Presentation</vt:lpstr>
      <vt:lpstr>Division Contact Information</vt:lpstr>
      <vt:lpstr>Pre-Award Services </vt:lpstr>
      <vt:lpstr>Program Overview</vt:lpstr>
      <vt:lpstr>Pre-Award Benefits </vt:lpstr>
      <vt:lpstr>PowerPoint Presentation</vt:lpstr>
      <vt:lpstr>MWBE Prime Participation</vt:lpstr>
      <vt:lpstr>MWBE Prime Participation</vt:lpstr>
      <vt:lpstr>HCD Categorical Goals </vt:lpstr>
      <vt:lpstr>Minority Women Owned Small Business Enterprise (MWSBE)</vt:lpstr>
      <vt:lpstr>Achievement Of Goal</vt:lpstr>
      <vt:lpstr>MWSBE Participation Plan Document 470</vt:lpstr>
      <vt:lpstr>Pre-Bid Good Faith Efforts</vt:lpstr>
      <vt:lpstr>Contractor Deviation Goal Request</vt:lpstr>
      <vt:lpstr>MWSBE Letter of Intent</vt:lpstr>
      <vt:lpstr>MWSBE  Participation Plan Example #1</vt:lpstr>
      <vt:lpstr>MWSBE Participation Plan Assessment</vt:lpstr>
      <vt:lpstr>MWSBE Participation Plan Assessment</vt:lpstr>
      <vt:lpstr>PowerPoint Presentation</vt:lpstr>
      <vt:lpstr>Pay or Play</vt:lpstr>
      <vt:lpstr>Pay or Play Pre-Award Documents</vt:lpstr>
      <vt:lpstr>Form POP-1 Pay or Play Acknowledgement</vt:lpstr>
      <vt:lpstr>Form POP-2 Certification of Compliance</vt:lpstr>
      <vt:lpstr>Form POP-3 List of all subcontractors</vt:lpstr>
      <vt:lpstr>POP Required Form </vt:lpstr>
      <vt:lpstr>DBRA Requirements</vt:lpstr>
      <vt:lpstr>PowerPoint Presentation</vt:lpstr>
      <vt:lpstr>General Wage Determination Form </vt:lpstr>
      <vt:lpstr>DBRA Required Meetings</vt:lpstr>
      <vt:lpstr>Department of Labor Final Rule</vt:lpstr>
      <vt:lpstr>PowerPoint Presentation</vt:lpstr>
      <vt:lpstr>Acknowledgement Form</vt:lpstr>
      <vt:lpstr>Acknowledgement Form </vt:lpstr>
      <vt:lpstr>Acknowledgement Form </vt:lpstr>
      <vt:lpstr>PowerPoint Presentation</vt:lpstr>
      <vt:lpstr>Solicitation Language</vt:lpstr>
      <vt:lpstr>Solicitation Language</vt:lpstr>
      <vt:lpstr>Prime Contract Required Documents</vt:lpstr>
      <vt:lpstr>Pre-Award Compliance Red Flags</vt:lpstr>
      <vt:lpstr>PowerPoint Presentation</vt:lpstr>
      <vt:lpstr>FAQS</vt:lpstr>
      <vt:lpstr>FAQS </vt:lpstr>
      <vt:lpstr>PowerPoint Presentation</vt:lpstr>
      <vt:lpstr>Comments &amp;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LaStephen Maxwell</dc:creator>
  <cp:lastModifiedBy>Johnson, Matthew - HCD</cp:lastModifiedBy>
  <cp:revision>19</cp:revision>
  <dcterms:created xsi:type="dcterms:W3CDTF">2022-01-17T22:33:15Z</dcterms:created>
  <dcterms:modified xsi:type="dcterms:W3CDTF">2026-01-30T19:51:49Z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0x010100043D0B40F438B84DA9FE14CED4E636E8</vt:lpwstr>
  </property>
</Properties>
</file>