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64"/>
  </p:notesMasterIdLst>
  <p:sldIdLst>
    <p:sldId id="973" r:id="rId5"/>
    <p:sldId id="256" r:id="rId6"/>
    <p:sldId id="977" r:id="rId7"/>
    <p:sldId id="978" r:id="rId8"/>
    <p:sldId id="808" r:id="rId9"/>
    <p:sldId id="1015" r:id="rId10"/>
    <p:sldId id="615" r:id="rId11"/>
    <p:sldId id="1007" r:id="rId12"/>
    <p:sldId id="1008" r:id="rId13"/>
    <p:sldId id="1006" r:id="rId14"/>
    <p:sldId id="944" r:id="rId15"/>
    <p:sldId id="945" r:id="rId16"/>
    <p:sldId id="970" r:id="rId17"/>
    <p:sldId id="811" r:id="rId18"/>
    <p:sldId id="812" r:id="rId19"/>
    <p:sldId id="906" r:id="rId20"/>
    <p:sldId id="907" r:id="rId21"/>
    <p:sldId id="908" r:id="rId22"/>
    <p:sldId id="941" r:id="rId23"/>
    <p:sldId id="912" r:id="rId24"/>
    <p:sldId id="913" r:id="rId25"/>
    <p:sldId id="846" r:id="rId26"/>
    <p:sldId id="813" r:id="rId27"/>
    <p:sldId id="924" r:id="rId28"/>
    <p:sldId id="925" r:id="rId29"/>
    <p:sldId id="926" r:id="rId30"/>
    <p:sldId id="928" r:id="rId31"/>
    <p:sldId id="929" r:id="rId32"/>
    <p:sldId id="749" r:id="rId33"/>
    <p:sldId id="1003" r:id="rId34"/>
    <p:sldId id="1002" r:id="rId35"/>
    <p:sldId id="734" r:id="rId36"/>
    <p:sldId id="997" r:id="rId37"/>
    <p:sldId id="1010" r:id="rId38"/>
    <p:sldId id="1011" r:id="rId39"/>
    <p:sldId id="1012" r:id="rId40"/>
    <p:sldId id="1013" r:id="rId41"/>
    <p:sldId id="1014" r:id="rId42"/>
    <p:sldId id="1009" r:id="rId43"/>
    <p:sldId id="998" r:id="rId44"/>
    <p:sldId id="999" r:id="rId45"/>
    <p:sldId id="1005" r:id="rId46"/>
    <p:sldId id="1000" r:id="rId47"/>
    <p:sldId id="933" r:id="rId48"/>
    <p:sldId id="936" r:id="rId49"/>
    <p:sldId id="930" r:id="rId50"/>
    <p:sldId id="1019" r:id="rId51"/>
    <p:sldId id="1016" r:id="rId52"/>
    <p:sldId id="1017" r:id="rId53"/>
    <p:sldId id="1018" r:id="rId54"/>
    <p:sldId id="932" r:id="rId55"/>
    <p:sldId id="842" r:id="rId56"/>
    <p:sldId id="844" r:id="rId57"/>
    <p:sldId id="614" r:id="rId58"/>
    <p:sldId id="972" r:id="rId59"/>
    <p:sldId id="1001" r:id="rId60"/>
    <p:sldId id="839" r:id="rId61"/>
    <p:sldId id="902" r:id="rId62"/>
    <p:sldId id="996"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746" autoAdjust="0"/>
  </p:normalViewPr>
  <p:slideViewPr>
    <p:cSldViewPr snapToGrid="0">
      <p:cViewPr varScale="1">
        <p:scale>
          <a:sx n="94" d="100"/>
          <a:sy n="94" d="100"/>
        </p:scale>
        <p:origin x="11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hyperlink" Target="http://www.houstontx.gov/housing/compliance.html" TargetMode="External"/><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4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svg"/><Relationship Id="rId1" Type="http://schemas.openxmlformats.org/officeDocument/2006/relationships/image" Target="../media/image41.svg"/><Relationship Id="rId6" Type="http://schemas.openxmlformats.org/officeDocument/2006/relationships/hyperlink" Target="http://www.houstontx.gov/housing/compliance.html" TargetMode="External"/><Relationship Id="rId5" Type="http://schemas.openxmlformats.org/officeDocument/2006/relationships/image" Target="../media/image45.svg"/><Relationship Id="rId4" Type="http://schemas.openxmlformats.org/officeDocument/2006/relationships/image" Target="../media/image4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9E1078-615F-4770-857F-1D00EA00D7C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D7D1D5D-FE9F-40D0-A13D-2845459B2AA4}">
      <dgm:prSet custT="1"/>
      <dgm:spPr/>
      <dgm:t>
        <a:bodyPr/>
        <a:lstStyle/>
        <a:p>
          <a:pPr>
            <a:lnSpc>
              <a:spcPct val="100000"/>
            </a:lnSpc>
          </a:pPr>
          <a:r>
            <a:rPr lang="en-US" sz="2000" dirty="0">
              <a:solidFill>
                <a:schemeClr val="bg1"/>
              </a:solidFill>
            </a:rPr>
            <a:t>We recognize certifications issued by other governmental and quasi-governmental entities</a:t>
          </a:r>
          <a:r>
            <a:rPr lang="en-US" sz="2000" dirty="0"/>
            <a:t>. </a:t>
          </a:r>
        </a:p>
      </dgm:t>
    </dgm:pt>
    <dgm:pt modelId="{FE4BF66F-BD2D-4803-A2A1-C40731D9993B}" type="parTrans" cxnId="{93CE7C51-F6A4-4933-838F-29A4DF2AC088}">
      <dgm:prSet/>
      <dgm:spPr/>
      <dgm:t>
        <a:bodyPr/>
        <a:lstStyle/>
        <a:p>
          <a:endParaRPr lang="en-US"/>
        </a:p>
      </dgm:t>
    </dgm:pt>
    <dgm:pt modelId="{297A42D4-449A-4B47-8B98-FC8390FCDBCD}" type="sibTrans" cxnId="{93CE7C51-F6A4-4933-838F-29A4DF2AC088}">
      <dgm:prSet/>
      <dgm:spPr/>
      <dgm:t>
        <a:bodyPr/>
        <a:lstStyle/>
        <a:p>
          <a:endParaRPr lang="en-US"/>
        </a:p>
      </dgm:t>
    </dgm:pt>
    <dgm:pt modelId="{38F6AC08-645E-4FB4-B0F7-BAF1EA5793AD}">
      <dgm:prSet custT="1"/>
      <dgm:spPr/>
      <dgm:t>
        <a:bodyPr/>
        <a:lstStyle/>
        <a:p>
          <a:pPr>
            <a:lnSpc>
              <a:spcPct val="100000"/>
            </a:lnSpc>
          </a:pPr>
          <a:r>
            <a:rPr lang="en-US" sz="2000" dirty="0">
              <a:solidFill>
                <a:schemeClr val="bg1"/>
              </a:solidFill>
            </a:rPr>
            <a:t>HCD allows for self-certification of Section 3 business concerns and Section 3/Targeted workers.</a:t>
          </a:r>
        </a:p>
      </dgm:t>
    </dgm:pt>
    <dgm:pt modelId="{02F8BC7B-5573-446C-BE84-C2273668244C}" type="parTrans" cxnId="{A24BCEF6-127A-49E4-B88D-11E3C105F02C}">
      <dgm:prSet/>
      <dgm:spPr/>
      <dgm:t>
        <a:bodyPr/>
        <a:lstStyle/>
        <a:p>
          <a:endParaRPr lang="en-US"/>
        </a:p>
      </dgm:t>
    </dgm:pt>
    <dgm:pt modelId="{36ACF8A8-2B54-42ED-8C1B-6ED081F11A4D}" type="sibTrans" cxnId="{A24BCEF6-127A-49E4-B88D-11E3C105F02C}">
      <dgm:prSet/>
      <dgm:spPr/>
      <dgm:t>
        <a:bodyPr/>
        <a:lstStyle/>
        <a:p>
          <a:endParaRPr lang="en-US"/>
        </a:p>
      </dgm:t>
    </dgm:pt>
    <dgm:pt modelId="{28EA48EA-1C9B-4190-B0BF-7FB1FA0FDC34}">
      <dgm:prSet custT="1"/>
      <dgm:spPr/>
      <dgm:t>
        <a:bodyPr/>
        <a:lstStyle/>
        <a:p>
          <a:pPr>
            <a:lnSpc>
              <a:spcPct val="100000"/>
            </a:lnSpc>
          </a:pPr>
          <a:r>
            <a:rPr lang="en-US" sz="2000" dirty="0">
              <a:solidFill>
                <a:schemeClr val="bg1"/>
              </a:solidFill>
            </a:rPr>
            <a:t>Download our forms at https://houstontx.gov/housing/compliance/section3/index.html.</a:t>
          </a:r>
        </a:p>
      </dgm:t>
    </dgm:pt>
    <dgm:pt modelId="{16ED0127-100A-4DC1-8357-4354C4330D49}" type="parTrans" cxnId="{9EACD818-047E-46AA-8485-820374BA559D}">
      <dgm:prSet/>
      <dgm:spPr/>
      <dgm:t>
        <a:bodyPr/>
        <a:lstStyle/>
        <a:p>
          <a:endParaRPr lang="en-US"/>
        </a:p>
      </dgm:t>
    </dgm:pt>
    <dgm:pt modelId="{BB6E197B-F3BA-4621-A141-912A0CDFB8DF}" type="sibTrans" cxnId="{9EACD818-047E-46AA-8485-820374BA559D}">
      <dgm:prSet/>
      <dgm:spPr/>
      <dgm:t>
        <a:bodyPr/>
        <a:lstStyle/>
        <a:p>
          <a:endParaRPr lang="en-US"/>
        </a:p>
      </dgm:t>
    </dgm:pt>
    <dgm:pt modelId="{167D0E3F-21A6-439C-85A5-4DB23E190894}">
      <dgm:prSet custT="1"/>
      <dgm:spPr/>
      <dgm:t>
        <a:bodyPr/>
        <a:lstStyle/>
        <a:p>
          <a:pPr>
            <a:lnSpc>
              <a:spcPct val="100000"/>
            </a:lnSpc>
          </a:pPr>
          <a:r>
            <a:rPr lang="en-US" sz="2000" dirty="0">
              <a:solidFill>
                <a:schemeClr val="bg1"/>
              </a:solidFill>
            </a:rPr>
            <a:t>hcdsection3@houstontx.gov  </a:t>
          </a:r>
        </a:p>
      </dgm:t>
    </dgm:pt>
    <dgm:pt modelId="{631EB37B-2374-4651-A672-953716722B2E}" type="parTrans" cxnId="{EAF51186-4AF4-4A82-9556-BCBAA1EA5331}">
      <dgm:prSet/>
      <dgm:spPr/>
      <dgm:t>
        <a:bodyPr/>
        <a:lstStyle/>
        <a:p>
          <a:endParaRPr lang="en-US"/>
        </a:p>
      </dgm:t>
    </dgm:pt>
    <dgm:pt modelId="{94339FBA-F690-49CF-86BE-E621A68AE818}" type="sibTrans" cxnId="{EAF51186-4AF4-4A82-9556-BCBAA1EA5331}">
      <dgm:prSet/>
      <dgm:spPr/>
      <dgm:t>
        <a:bodyPr/>
        <a:lstStyle/>
        <a:p>
          <a:endParaRPr lang="en-US"/>
        </a:p>
      </dgm:t>
    </dgm:pt>
    <dgm:pt modelId="{BB0D1A99-750E-4ECD-B296-AF49D3963D66}">
      <dgm:prSet custT="1"/>
      <dgm:spPr/>
      <dgm:t>
        <a:bodyPr/>
        <a:lstStyle/>
        <a:p>
          <a:pPr>
            <a:lnSpc>
              <a:spcPct val="100000"/>
            </a:lnSpc>
          </a:pPr>
          <a:r>
            <a:rPr lang="en-US" sz="2000" dirty="0">
              <a:solidFill>
                <a:schemeClr val="bg1"/>
              </a:solidFill>
            </a:rPr>
            <a:t>For more information visit: </a:t>
          </a:r>
          <a:r>
            <a:rPr lang="en-US" sz="2000"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https://houstontx.gov/housing/section3.html#section3</a:t>
          </a:r>
          <a:endParaRPr lang="en-US" sz="2000" dirty="0">
            <a:solidFill>
              <a:schemeClr val="bg1"/>
            </a:solidFill>
          </a:endParaRPr>
        </a:p>
      </dgm:t>
    </dgm:pt>
    <dgm:pt modelId="{9CB9A66F-3E9C-47A9-9C7B-3A13D59F5AC1}" type="parTrans" cxnId="{4F476380-F052-4B9B-8183-CCBABF2CBECC}">
      <dgm:prSet/>
      <dgm:spPr/>
      <dgm:t>
        <a:bodyPr/>
        <a:lstStyle/>
        <a:p>
          <a:endParaRPr lang="en-US"/>
        </a:p>
      </dgm:t>
    </dgm:pt>
    <dgm:pt modelId="{0AC540D9-B2B6-4B4F-9649-022EEEE9E265}" type="sibTrans" cxnId="{4F476380-F052-4B9B-8183-CCBABF2CBECC}">
      <dgm:prSet/>
      <dgm:spPr/>
      <dgm:t>
        <a:bodyPr/>
        <a:lstStyle/>
        <a:p>
          <a:endParaRPr lang="en-US"/>
        </a:p>
      </dgm:t>
    </dgm:pt>
    <dgm:pt modelId="{7C107D6F-F7BA-42E2-983C-9218ED6D1C05}" type="pres">
      <dgm:prSet presAssocID="{449E1078-615F-4770-857F-1D00EA00D7CC}" presName="root" presStyleCnt="0">
        <dgm:presLayoutVars>
          <dgm:dir/>
          <dgm:resizeHandles val="exact"/>
        </dgm:presLayoutVars>
      </dgm:prSet>
      <dgm:spPr/>
    </dgm:pt>
    <dgm:pt modelId="{BEF0E4B2-0ABA-4565-A38B-87952F374D21}" type="pres">
      <dgm:prSet presAssocID="{7D7D1D5D-FE9F-40D0-A13D-2845459B2AA4}" presName="compNode" presStyleCnt="0"/>
      <dgm:spPr/>
    </dgm:pt>
    <dgm:pt modelId="{0A669993-D462-47A6-9854-B67354ACCD18}" type="pres">
      <dgm:prSet presAssocID="{7D7D1D5D-FE9F-40D0-A13D-2845459B2AA4}" presName="bgRect" presStyleLbl="bgShp" presStyleIdx="0" presStyleCnt="5"/>
      <dgm:spPr/>
    </dgm:pt>
    <dgm:pt modelId="{A78DDA17-6A54-4D94-B206-43BDE33D8C58}" type="pres">
      <dgm:prSet presAssocID="{7D7D1D5D-FE9F-40D0-A13D-2845459B2AA4}"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pt>
    <dgm:pt modelId="{36A2A772-6EA4-4D61-9D21-598FA1A04481}" type="pres">
      <dgm:prSet presAssocID="{7D7D1D5D-FE9F-40D0-A13D-2845459B2AA4}" presName="spaceRect" presStyleCnt="0"/>
      <dgm:spPr/>
    </dgm:pt>
    <dgm:pt modelId="{118ADBEA-DFFB-425C-A12E-74E4B6A7F2AD}" type="pres">
      <dgm:prSet presAssocID="{7D7D1D5D-FE9F-40D0-A13D-2845459B2AA4}" presName="parTx" presStyleLbl="revTx" presStyleIdx="0" presStyleCnt="5">
        <dgm:presLayoutVars>
          <dgm:chMax val="0"/>
          <dgm:chPref val="0"/>
        </dgm:presLayoutVars>
      </dgm:prSet>
      <dgm:spPr/>
    </dgm:pt>
    <dgm:pt modelId="{8DC284FA-F2BC-4CE4-9494-82340D39246D}" type="pres">
      <dgm:prSet presAssocID="{297A42D4-449A-4B47-8B98-FC8390FCDBCD}" presName="sibTrans" presStyleCnt="0"/>
      <dgm:spPr/>
    </dgm:pt>
    <dgm:pt modelId="{15297041-3BDF-444A-A4C0-280D05CB1191}" type="pres">
      <dgm:prSet presAssocID="{38F6AC08-645E-4FB4-B0F7-BAF1EA5793AD}" presName="compNode" presStyleCnt="0"/>
      <dgm:spPr/>
    </dgm:pt>
    <dgm:pt modelId="{FEBD3325-5EAD-47E7-AAE8-E41CCD111700}" type="pres">
      <dgm:prSet presAssocID="{38F6AC08-645E-4FB4-B0F7-BAF1EA5793AD}" presName="bgRect" presStyleLbl="bgShp" presStyleIdx="1" presStyleCnt="5"/>
      <dgm:spPr/>
    </dgm:pt>
    <dgm:pt modelId="{ABDC57E4-6CC1-4579-A95B-98E550DCECD5}" type="pres">
      <dgm:prSet presAssocID="{38F6AC08-645E-4FB4-B0F7-BAF1EA5793AD}"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pt>
    <dgm:pt modelId="{2E88FB3C-33AF-4707-A9F7-B699606EE8DA}" type="pres">
      <dgm:prSet presAssocID="{38F6AC08-645E-4FB4-B0F7-BAF1EA5793AD}" presName="spaceRect" presStyleCnt="0"/>
      <dgm:spPr/>
    </dgm:pt>
    <dgm:pt modelId="{B63182CC-6A2E-44B8-973E-A6DEB053CE0E}" type="pres">
      <dgm:prSet presAssocID="{38F6AC08-645E-4FB4-B0F7-BAF1EA5793AD}" presName="parTx" presStyleLbl="revTx" presStyleIdx="1" presStyleCnt="5">
        <dgm:presLayoutVars>
          <dgm:chMax val="0"/>
          <dgm:chPref val="0"/>
        </dgm:presLayoutVars>
      </dgm:prSet>
      <dgm:spPr/>
    </dgm:pt>
    <dgm:pt modelId="{4053529D-59AB-4930-A383-32D16AE0FA17}" type="pres">
      <dgm:prSet presAssocID="{36ACF8A8-2B54-42ED-8C1B-6ED081F11A4D}" presName="sibTrans" presStyleCnt="0"/>
      <dgm:spPr/>
    </dgm:pt>
    <dgm:pt modelId="{9CE6D21F-BB25-45A1-AAC2-72DB6E4D9D68}" type="pres">
      <dgm:prSet presAssocID="{28EA48EA-1C9B-4190-B0BF-7FB1FA0FDC34}" presName="compNode" presStyleCnt="0"/>
      <dgm:spPr/>
    </dgm:pt>
    <dgm:pt modelId="{A13A62A8-40D4-4B41-80BC-DFB2DA7CFFA7}" type="pres">
      <dgm:prSet presAssocID="{28EA48EA-1C9B-4190-B0BF-7FB1FA0FDC34}" presName="bgRect" presStyleLbl="bgShp" presStyleIdx="2" presStyleCnt="5" custLinFactNeighborX="1809" custLinFactNeighborY="-4769"/>
      <dgm:spPr/>
    </dgm:pt>
    <dgm:pt modelId="{1EA8FDD2-C8FB-4B01-8A95-052E0C7A7375}" type="pres">
      <dgm:prSet presAssocID="{28EA48EA-1C9B-4190-B0BF-7FB1FA0FDC34}"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pt>
    <dgm:pt modelId="{9C5DAA07-234A-41AF-999E-62FE8839225C}" type="pres">
      <dgm:prSet presAssocID="{28EA48EA-1C9B-4190-B0BF-7FB1FA0FDC34}" presName="spaceRect" presStyleCnt="0"/>
      <dgm:spPr/>
    </dgm:pt>
    <dgm:pt modelId="{141B278A-896B-4931-81B8-37561410757B}" type="pres">
      <dgm:prSet presAssocID="{28EA48EA-1C9B-4190-B0BF-7FB1FA0FDC34}" presName="parTx" presStyleLbl="revTx" presStyleIdx="2" presStyleCnt="5">
        <dgm:presLayoutVars>
          <dgm:chMax val="0"/>
          <dgm:chPref val="0"/>
        </dgm:presLayoutVars>
      </dgm:prSet>
      <dgm:spPr/>
    </dgm:pt>
    <dgm:pt modelId="{A1B1554A-78EC-460A-B47C-46C1EA8456F5}" type="pres">
      <dgm:prSet presAssocID="{BB6E197B-F3BA-4621-A141-912A0CDFB8DF}" presName="sibTrans" presStyleCnt="0"/>
      <dgm:spPr/>
    </dgm:pt>
    <dgm:pt modelId="{AA7A102A-1F94-4BF6-A45F-64C8CCCBCE26}" type="pres">
      <dgm:prSet presAssocID="{167D0E3F-21A6-439C-85A5-4DB23E190894}" presName="compNode" presStyleCnt="0"/>
      <dgm:spPr/>
    </dgm:pt>
    <dgm:pt modelId="{197429CB-766B-4EF1-8275-894B3AC05F6A}" type="pres">
      <dgm:prSet presAssocID="{167D0E3F-21A6-439C-85A5-4DB23E190894}" presName="bgRect" presStyleLbl="bgShp" presStyleIdx="3" presStyleCnt="5"/>
      <dgm:spPr/>
    </dgm:pt>
    <dgm:pt modelId="{3BA3F26D-C714-4E7A-8C0E-DB6C672FC6A2}" type="pres">
      <dgm:prSet presAssocID="{167D0E3F-21A6-439C-85A5-4DB23E190894}"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pt>
    <dgm:pt modelId="{79C933D4-445C-46F7-BC2A-BE8F08BB2A35}" type="pres">
      <dgm:prSet presAssocID="{167D0E3F-21A6-439C-85A5-4DB23E190894}" presName="spaceRect" presStyleCnt="0"/>
      <dgm:spPr/>
    </dgm:pt>
    <dgm:pt modelId="{EB7520DC-FAA9-4147-BE01-580F681A1CDD}" type="pres">
      <dgm:prSet presAssocID="{167D0E3F-21A6-439C-85A5-4DB23E190894}" presName="parTx" presStyleLbl="revTx" presStyleIdx="3" presStyleCnt="5">
        <dgm:presLayoutVars>
          <dgm:chMax val="0"/>
          <dgm:chPref val="0"/>
        </dgm:presLayoutVars>
      </dgm:prSet>
      <dgm:spPr/>
    </dgm:pt>
    <dgm:pt modelId="{A315A3E5-BC3D-4546-9306-48193EACC68C}" type="pres">
      <dgm:prSet presAssocID="{94339FBA-F690-49CF-86BE-E621A68AE818}" presName="sibTrans" presStyleCnt="0"/>
      <dgm:spPr/>
    </dgm:pt>
    <dgm:pt modelId="{C86EC1C3-9199-4060-B54D-34D185A45540}" type="pres">
      <dgm:prSet presAssocID="{BB0D1A99-750E-4ECD-B296-AF49D3963D66}" presName="compNode" presStyleCnt="0"/>
      <dgm:spPr/>
    </dgm:pt>
    <dgm:pt modelId="{AB8103D7-C49F-49F2-A685-D9A92860E150}" type="pres">
      <dgm:prSet presAssocID="{BB0D1A99-750E-4ECD-B296-AF49D3963D66}" presName="bgRect" presStyleLbl="bgShp" presStyleIdx="4" presStyleCnt="5"/>
      <dgm:spPr/>
    </dgm:pt>
    <dgm:pt modelId="{BE73D9B2-6E60-43D7-9B18-09248F65D859}" type="pres">
      <dgm:prSet presAssocID="{BB0D1A99-750E-4ECD-B296-AF49D3963D6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pt>
    <dgm:pt modelId="{41053BE0-8945-4A9D-B0B8-688226168AD3}" type="pres">
      <dgm:prSet presAssocID="{BB0D1A99-750E-4ECD-B296-AF49D3963D66}" presName="spaceRect" presStyleCnt="0"/>
      <dgm:spPr/>
    </dgm:pt>
    <dgm:pt modelId="{7FB46B2A-0B35-47E2-A4C6-905FB83FAFC2}" type="pres">
      <dgm:prSet presAssocID="{BB0D1A99-750E-4ECD-B296-AF49D3963D66}" presName="parTx" presStyleLbl="revTx" presStyleIdx="4" presStyleCnt="5">
        <dgm:presLayoutVars>
          <dgm:chMax val="0"/>
          <dgm:chPref val="0"/>
        </dgm:presLayoutVars>
      </dgm:prSet>
      <dgm:spPr/>
    </dgm:pt>
  </dgm:ptLst>
  <dgm:cxnLst>
    <dgm:cxn modelId="{9EACD818-047E-46AA-8485-820374BA559D}" srcId="{449E1078-615F-4770-857F-1D00EA00D7CC}" destId="{28EA48EA-1C9B-4190-B0BF-7FB1FA0FDC34}" srcOrd="2" destOrd="0" parTransId="{16ED0127-100A-4DC1-8357-4354C4330D49}" sibTransId="{BB6E197B-F3BA-4621-A141-912A0CDFB8DF}"/>
    <dgm:cxn modelId="{6086A349-E269-4D7C-A973-1BF7C85A0697}" type="presOf" srcId="{449E1078-615F-4770-857F-1D00EA00D7CC}" destId="{7C107D6F-F7BA-42E2-983C-9218ED6D1C05}" srcOrd="0" destOrd="0" presId="urn:microsoft.com/office/officeart/2018/2/layout/IconVerticalSolidList"/>
    <dgm:cxn modelId="{5392B449-47B1-4663-871B-546F315EE699}" type="presOf" srcId="{38F6AC08-645E-4FB4-B0F7-BAF1EA5793AD}" destId="{B63182CC-6A2E-44B8-973E-A6DEB053CE0E}" srcOrd="0" destOrd="0" presId="urn:microsoft.com/office/officeart/2018/2/layout/IconVerticalSolidList"/>
    <dgm:cxn modelId="{93CE7C51-F6A4-4933-838F-29A4DF2AC088}" srcId="{449E1078-615F-4770-857F-1D00EA00D7CC}" destId="{7D7D1D5D-FE9F-40D0-A13D-2845459B2AA4}" srcOrd="0" destOrd="0" parTransId="{FE4BF66F-BD2D-4803-A2A1-C40731D9993B}" sibTransId="{297A42D4-449A-4B47-8B98-FC8390FCDBCD}"/>
    <dgm:cxn modelId="{4F476380-F052-4B9B-8183-CCBABF2CBECC}" srcId="{449E1078-615F-4770-857F-1D00EA00D7CC}" destId="{BB0D1A99-750E-4ECD-B296-AF49D3963D66}" srcOrd="4" destOrd="0" parTransId="{9CB9A66F-3E9C-47A9-9C7B-3A13D59F5AC1}" sibTransId="{0AC540D9-B2B6-4B4F-9649-022EEEE9E265}"/>
    <dgm:cxn modelId="{EAF51186-4AF4-4A82-9556-BCBAA1EA5331}" srcId="{449E1078-615F-4770-857F-1D00EA00D7CC}" destId="{167D0E3F-21A6-439C-85A5-4DB23E190894}" srcOrd="3" destOrd="0" parTransId="{631EB37B-2374-4651-A672-953716722B2E}" sibTransId="{94339FBA-F690-49CF-86BE-E621A68AE818}"/>
    <dgm:cxn modelId="{17022AC4-2AA1-45A5-B7AD-DBCBD5BC074D}" type="presOf" srcId="{BB0D1A99-750E-4ECD-B296-AF49D3963D66}" destId="{7FB46B2A-0B35-47E2-A4C6-905FB83FAFC2}" srcOrd="0" destOrd="0" presId="urn:microsoft.com/office/officeart/2018/2/layout/IconVerticalSolidList"/>
    <dgm:cxn modelId="{EBC48AE0-7B02-493A-84FD-FEEA49F943D2}" type="presOf" srcId="{28EA48EA-1C9B-4190-B0BF-7FB1FA0FDC34}" destId="{141B278A-896B-4931-81B8-37561410757B}" srcOrd="0" destOrd="0" presId="urn:microsoft.com/office/officeart/2018/2/layout/IconVerticalSolidList"/>
    <dgm:cxn modelId="{D00647E1-BA40-48C1-8315-E39E6B8C3623}" type="presOf" srcId="{167D0E3F-21A6-439C-85A5-4DB23E190894}" destId="{EB7520DC-FAA9-4147-BE01-580F681A1CDD}" srcOrd="0" destOrd="0" presId="urn:microsoft.com/office/officeart/2018/2/layout/IconVerticalSolidList"/>
    <dgm:cxn modelId="{83B8D9E7-A394-4069-844D-5C39868C5166}" type="presOf" srcId="{7D7D1D5D-FE9F-40D0-A13D-2845459B2AA4}" destId="{118ADBEA-DFFB-425C-A12E-74E4B6A7F2AD}" srcOrd="0" destOrd="0" presId="urn:microsoft.com/office/officeart/2018/2/layout/IconVerticalSolidList"/>
    <dgm:cxn modelId="{A24BCEF6-127A-49E4-B88D-11E3C105F02C}" srcId="{449E1078-615F-4770-857F-1D00EA00D7CC}" destId="{38F6AC08-645E-4FB4-B0F7-BAF1EA5793AD}" srcOrd="1" destOrd="0" parTransId="{02F8BC7B-5573-446C-BE84-C2273668244C}" sibTransId="{36ACF8A8-2B54-42ED-8C1B-6ED081F11A4D}"/>
    <dgm:cxn modelId="{CF54FB9E-8DDC-4225-B77F-5EC516B4662D}" type="presParOf" srcId="{7C107D6F-F7BA-42E2-983C-9218ED6D1C05}" destId="{BEF0E4B2-0ABA-4565-A38B-87952F374D21}" srcOrd="0" destOrd="0" presId="urn:microsoft.com/office/officeart/2018/2/layout/IconVerticalSolidList"/>
    <dgm:cxn modelId="{92D2F815-2003-43E3-88CB-624E998399EB}" type="presParOf" srcId="{BEF0E4B2-0ABA-4565-A38B-87952F374D21}" destId="{0A669993-D462-47A6-9854-B67354ACCD18}" srcOrd="0" destOrd="0" presId="urn:microsoft.com/office/officeart/2018/2/layout/IconVerticalSolidList"/>
    <dgm:cxn modelId="{677DB8BE-7003-473E-A87B-EE8172384721}" type="presParOf" srcId="{BEF0E4B2-0ABA-4565-A38B-87952F374D21}" destId="{A78DDA17-6A54-4D94-B206-43BDE33D8C58}" srcOrd="1" destOrd="0" presId="urn:microsoft.com/office/officeart/2018/2/layout/IconVerticalSolidList"/>
    <dgm:cxn modelId="{DDC20A20-502B-41A0-B6F7-D3EB1956A805}" type="presParOf" srcId="{BEF0E4B2-0ABA-4565-A38B-87952F374D21}" destId="{36A2A772-6EA4-4D61-9D21-598FA1A04481}" srcOrd="2" destOrd="0" presId="urn:microsoft.com/office/officeart/2018/2/layout/IconVerticalSolidList"/>
    <dgm:cxn modelId="{C68F9B6E-C63C-4D46-BFDD-C1EEB690E5EC}" type="presParOf" srcId="{BEF0E4B2-0ABA-4565-A38B-87952F374D21}" destId="{118ADBEA-DFFB-425C-A12E-74E4B6A7F2AD}" srcOrd="3" destOrd="0" presId="urn:microsoft.com/office/officeart/2018/2/layout/IconVerticalSolidList"/>
    <dgm:cxn modelId="{347F9F53-BC24-438D-A1B8-ED1C13D1510C}" type="presParOf" srcId="{7C107D6F-F7BA-42E2-983C-9218ED6D1C05}" destId="{8DC284FA-F2BC-4CE4-9494-82340D39246D}" srcOrd="1" destOrd="0" presId="urn:microsoft.com/office/officeart/2018/2/layout/IconVerticalSolidList"/>
    <dgm:cxn modelId="{FE99709A-C54A-4D9F-9EC4-11BF53FE43A2}" type="presParOf" srcId="{7C107D6F-F7BA-42E2-983C-9218ED6D1C05}" destId="{15297041-3BDF-444A-A4C0-280D05CB1191}" srcOrd="2" destOrd="0" presId="urn:microsoft.com/office/officeart/2018/2/layout/IconVerticalSolidList"/>
    <dgm:cxn modelId="{2866A9A3-72AE-40E6-A0F4-3E96C4321665}" type="presParOf" srcId="{15297041-3BDF-444A-A4C0-280D05CB1191}" destId="{FEBD3325-5EAD-47E7-AAE8-E41CCD111700}" srcOrd="0" destOrd="0" presId="urn:microsoft.com/office/officeart/2018/2/layout/IconVerticalSolidList"/>
    <dgm:cxn modelId="{72CAF62E-9373-4DAD-A8C5-2FDF40AE8D02}" type="presParOf" srcId="{15297041-3BDF-444A-A4C0-280D05CB1191}" destId="{ABDC57E4-6CC1-4579-A95B-98E550DCECD5}" srcOrd="1" destOrd="0" presId="urn:microsoft.com/office/officeart/2018/2/layout/IconVerticalSolidList"/>
    <dgm:cxn modelId="{A8A8E4FE-BDE8-45FF-93AC-723AE051CD21}" type="presParOf" srcId="{15297041-3BDF-444A-A4C0-280D05CB1191}" destId="{2E88FB3C-33AF-4707-A9F7-B699606EE8DA}" srcOrd="2" destOrd="0" presId="urn:microsoft.com/office/officeart/2018/2/layout/IconVerticalSolidList"/>
    <dgm:cxn modelId="{4A3F413E-C8DA-4285-8095-63E86CC18A3F}" type="presParOf" srcId="{15297041-3BDF-444A-A4C0-280D05CB1191}" destId="{B63182CC-6A2E-44B8-973E-A6DEB053CE0E}" srcOrd="3" destOrd="0" presId="urn:microsoft.com/office/officeart/2018/2/layout/IconVerticalSolidList"/>
    <dgm:cxn modelId="{2AC7C93C-22D1-43E1-9ED3-68F919F08BB6}" type="presParOf" srcId="{7C107D6F-F7BA-42E2-983C-9218ED6D1C05}" destId="{4053529D-59AB-4930-A383-32D16AE0FA17}" srcOrd="3" destOrd="0" presId="urn:microsoft.com/office/officeart/2018/2/layout/IconVerticalSolidList"/>
    <dgm:cxn modelId="{7C22B90F-3436-438F-B8B0-2C769DB39318}" type="presParOf" srcId="{7C107D6F-F7BA-42E2-983C-9218ED6D1C05}" destId="{9CE6D21F-BB25-45A1-AAC2-72DB6E4D9D68}" srcOrd="4" destOrd="0" presId="urn:microsoft.com/office/officeart/2018/2/layout/IconVerticalSolidList"/>
    <dgm:cxn modelId="{00A49F8A-C688-4B36-82A5-523F13E14CF1}" type="presParOf" srcId="{9CE6D21F-BB25-45A1-AAC2-72DB6E4D9D68}" destId="{A13A62A8-40D4-4B41-80BC-DFB2DA7CFFA7}" srcOrd="0" destOrd="0" presId="urn:microsoft.com/office/officeart/2018/2/layout/IconVerticalSolidList"/>
    <dgm:cxn modelId="{7213B902-A928-45ED-9A60-89AFA5002F8A}" type="presParOf" srcId="{9CE6D21F-BB25-45A1-AAC2-72DB6E4D9D68}" destId="{1EA8FDD2-C8FB-4B01-8A95-052E0C7A7375}" srcOrd="1" destOrd="0" presId="urn:microsoft.com/office/officeart/2018/2/layout/IconVerticalSolidList"/>
    <dgm:cxn modelId="{D5CAD6A2-E4CC-4287-A7B9-60BD3B5E1921}" type="presParOf" srcId="{9CE6D21F-BB25-45A1-AAC2-72DB6E4D9D68}" destId="{9C5DAA07-234A-41AF-999E-62FE8839225C}" srcOrd="2" destOrd="0" presId="urn:microsoft.com/office/officeart/2018/2/layout/IconVerticalSolidList"/>
    <dgm:cxn modelId="{276E5939-7C48-4D7F-B161-BCBA552F8417}" type="presParOf" srcId="{9CE6D21F-BB25-45A1-AAC2-72DB6E4D9D68}" destId="{141B278A-896B-4931-81B8-37561410757B}" srcOrd="3" destOrd="0" presId="urn:microsoft.com/office/officeart/2018/2/layout/IconVerticalSolidList"/>
    <dgm:cxn modelId="{20F24FF0-B7D8-4E5D-8311-B384C1DD0D3D}" type="presParOf" srcId="{7C107D6F-F7BA-42E2-983C-9218ED6D1C05}" destId="{A1B1554A-78EC-460A-B47C-46C1EA8456F5}" srcOrd="5" destOrd="0" presId="urn:microsoft.com/office/officeart/2018/2/layout/IconVerticalSolidList"/>
    <dgm:cxn modelId="{C006BC54-1C35-4E55-A1C6-5A7448698F66}" type="presParOf" srcId="{7C107D6F-F7BA-42E2-983C-9218ED6D1C05}" destId="{AA7A102A-1F94-4BF6-A45F-64C8CCCBCE26}" srcOrd="6" destOrd="0" presId="urn:microsoft.com/office/officeart/2018/2/layout/IconVerticalSolidList"/>
    <dgm:cxn modelId="{5A62438E-37EB-4EA7-9140-227062FBE36C}" type="presParOf" srcId="{AA7A102A-1F94-4BF6-A45F-64C8CCCBCE26}" destId="{197429CB-766B-4EF1-8275-894B3AC05F6A}" srcOrd="0" destOrd="0" presId="urn:microsoft.com/office/officeart/2018/2/layout/IconVerticalSolidList"/>
    <dgm:cxn modelId="{7A04285F-4BC2-4DEF-9967-30051595AA9B}" type="presParOf" srcId="{AA7A102A-1F94-4BF6-A45F-64C8CCCBCE26}" destId="{3BA3F26D-C714-4E7A-8C0E-DB6C672FC6A2}" srcOrd="1" destOrd="0" presId="urn:microsoft.com/office/officeart/2018/2/layout/IconVerticalSolidList"/>
    <dgm:cxn modelId="{0B319AF9-5175-42F8-B8E2-CB90D4F7DF5C}" type="presParOf" srcId="{AA7A102A-1F94-4BF6-A45F-64C8CCCBCE26}" destId="{79C933D4-445C-46F7-BC2A-BE8F08BB2A35}" srcOrd="2" destOrd="0" presId="urn:microsoft.com/office/officeart/2018/2/layout/IconVerticalSolidList"/>
    <dgm:cxn modelId="{51B4BBAB-8FC0-480E-94C7-3CDD6C4278AB}" type="presParOf" srcId="{AA7A102A-1F94-4BF6-A45F-64C8CCCBCE26}" destId="{EB7520DC-FAA9-4147-BE01-580F681A1CDD}" srcOrd="3" destOrd="0" presId="urn:microsoft.com/office/officeart/2018/2/layout/IconVerticalSolidList"/>
    <dgm:cxn modelId="{762007C2-F0BE-4F46-9E7B-CAEE794330D5}" type="presParOf" srcId="{7C107D6F-F7BA-42E2-983C-9218ED6D1C05}" destId="{A315A3E5-BC3D-4546-9306-48193EACC68C}" srcOrd="7" destOrd="0" presId="urn:microsoft.com/office/officeart/2018/2/layout/IconVerticalSolidList"/>
    <dgm:cxn modelId="{FCFBF9C3-ECFD-448E-A2A9-7ADEBE3C5684}" type="presParOf" srcId="{7C107D6F-F7BA-42E2-983C-9218ED6D1C05}" destId="{C86EC1C3-9199-4060-B54D-34D185A45540}" srcOrd="8" destOrd="0" presId="urn:microsoft.com/office/officeart/2018/2/layout/IconVerticalSolidList"/>
    <dgm:cxn modelId="{D42032F4-A16D-4068-AD0C-64F715875ADB}" type="presParOf" srcId="{C86EC1C3-9199-4060-B54D-34D185A45540}" destId="{AB8103D7-C49F-49F2-A685-D9A92860E150}" srcOrd="0" destOrd="0" presId="urn:microsoft.com/office/officeart/2018/2/layout/IconVerticalSolidList"/>
    <dgm:cxn modelId="{6FE0D87F-0307-4EA7-B9C5-CAF79A9DB063}" type="presParOf" srcId="{C86EC1C3-9199-4060-B54D-34D185A45540}" destId="{BE73D9B2-6E60-43D7-9B18-09248F65D859}" srcOrd="1" destOrd="0" presId="urn:microsoft.com/office/officeart/2018/2/layout/IconVerticalSolidList"/>
    <dgm:cxn modelId="{CC566057-6EA1-4B73-9C63-98E7FE6FA1BE}" type="presParOf" srcId="{C86EC1C3-9199-4060-B54D-34D185A45540}" destId="{41053BE0-8945-4A9D-B0B8-688226168AD3}" srcOrd="2" destOrd="0" presId="urn:microsoft.com/office/officeart/2018/2/layout/IconVerticalSolidList"/>
    <dgm:cxn modelId="{6FCD8845-B82B-45C4-BDE4-C11825355BF0}" type="presParOf" srcId="{C86EC1C3-9199-4060-B54D-34D185A45540}" destId="{7FB46B2A-0B35-47E2-A4C6-905FB83FAFC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69993-D462-47A6-9854-B67354ACCD18}">
      <dsp:nvSpPr>
        <dsp:cNvPr id="0" name=""/>
        <dsp:cNvSpPr/>
      </dsp:nvSpPr>
      <dsp:spPr>
        <a:xfrm>
          <a:off x="0" y="5145"/>
          <a:ext cx="11058524" cy="5992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8DDA17-6A54-4D94-B206-43BDE33D8C58}">
      <dsp:nvSpPr>
        <dsp:cNvPr id="0" name=""/>
        <dsp:cNvSpPr/>
      </dsp:nvSpPr>
      <dsp:spPr>
        <a:xfrm>
          <a:off x="181270" y="139974"/>
          <a:ext cx="329904" cy="3295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8ADBEA-DFFB-425C-A12E-74E4B6A7F2AD}">
      <dsp:nvSpPr>
        <dsp:cNvPr id="0" name=""/>
        <dsp:cNvSpPr/>
      </dsp:nvSpPr>
      <dsp:spPr>
        <a:xfrm>
          <a:off x="692445" y="5145"/>
          <a:ext cx="10324486" cy="674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347" tIns="71347" rIns="71347" bIns="713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1"/>
              </a:solidFill>
            </a:rPr>
            <a:t>We recognize certifications issued by other governmental and quasi-governmental entities</a:t>
          </a:r>
          <a:r>
            <a:rPr lang="en-US" sz="2000" kern="1200" dirty="0"/>
            <a:t>. </a:t>
          </a:r>
        </a:p>
      </dsp:txBody>
      <dsp:txXfrm>
        <a:off x="692445" y="5145"/>
        <a:ext cx="10324486" cy="674146"/>
      </dsp:txXfrm>
    </dsp:sp>
    <dsp:sp modelId="{FEBD3325-5EAD-47E7-AAE8-E41CCD111700}">
      <dsp:nvSpPr>
        <dsp:cNvPr id="0" name=""/>
        <dsp:cNvSpPr/>
      </dsp:nvSpPr>
      <dsp:spPr>
        <a:xfrm>
          <a:off x="0" y="847828"/>
          <a:ext cx="11058524" cy="5992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DC57E4-6CC1-4579-A95B-98E550DCECD5}">
      <dsp:nvSpPr>
        <dsp:cNvPr id="0" name=""/>
        <dsp:cNvSpPr/>
      </dsp:nvSpPr>
      <dsp:spPr>
        <a:xfrm>
          <a:off x="181270" y="982657"/>
          <a:ext cx="329904" cy="3295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3182CC-6A2E-44B8-973E-A6DEB053CE0E}">
      <dsp:nvSpPr>
        <dsp:cNvPr id="0" name=""/>
        <dsp:cNvSpPr/>
      </dsp:nvSpPr>
      <dsp:spPr>
        <a:xfrm>
          <a:off x="692445" y="847828"/>
          <a:ext cx="10324486" cy="674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347" tIns="71347" rIns="71347" bIns="713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1"/>
              </a:solidFill>
            </a:rPr>
            <a:t>HCD allows for self-certification of Section 3 business concerns and Section 3/Targeted workers.</a:t>
          </a:r>
        </a:p>
      </dsp:txBody>
      <dsp:txXfrm>
        <a:off x="692445" y="847828"/>
        <a:ext cx="10324486" cy="674146"/>
      </dsp:txXfrm>
    </dsp:sp>
    <dsp:sp modelId="{A13A62A8-40D4-4B41-80BC-DFB2DA7CFFA7}">
      <dsp:nvSpPr>
        <dsp:cNvPr id="0" name=""/>
        <dsp:cNvSpPr/>
      </dsp:nvSpPr>
      <dsp:spPr>
        <a:xfrm>
          <a:off x="0" y="1661933"/>
          <a:ext cx="11058524" cy="5992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A8FDD2-C8FB-4B01-8A95-052E0C7A7375}">
      <dsp:nvSpPr>
        <dsp:cNvPr id="0" name=""/>
        <dsp:cNvSpPr/>
      </dsp:nvSpPr>
      <dsp:spPr>
        <a:xfrm>
          <a:off x="181270" y="1825340"/>
          <a:ext cx="329904" cy="3295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1B278A-896B-4931-81B8-37561410757B}">
      <dsp:nvSpPr>
        <dsp:cNvPr id="0" name=""/>
        <dsp:cNvSpPr/>
      </dsp:nvSpPr>
      <dsp:spPr>
        <a:xfrm>
          <a:off x="692445" y="1690511"/>
          <a:ext cx="10324486" cy="674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347" tIns="71347" rIns="71347" bIns="713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1"/>
              </a:solidFill>
            </a:rPr>
            <a:t>Download our forms at https://houstontx.gov/housing/compliance/section3/index.html.</a:t>
          </a:r>
        </a:p>
      </dsp:txBody>
      <dsp:txXfrm>
        <a:off x="692445" y="1690511"/>
        <a:ext cx="10324486" cy="674146"/>
      </dsp:txXfrm>
    </dsp:sp>
    <dsp:sp modelId="{197429CB-766B-4EF1-8275-894B3AC05F6A}">
      <dsp:nvSpPr>
        <dsp:cNvPr id="0" name=""/>
        <dsp:cNvSpPr/>
      </dsp:nvSpPr>
      <dsp:spPr>
        <a:xfrm>
          <a:off x="0" y="2533194"/>
          <a:ext cx="11058524" cy="5992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A3F26D-C714-4E7A-8C0E-DB6C672FC6A2}">
      <dsp:nvSpPr>
        <dsp:cNvPr id="0" name=""/>
        <dsp:cNvSpPr/>
      </dsp:nvSpPr>
      <dsp:spPr>
        <a:xfrm>
          <a:off x="181270" y="2668023"/>
          <a:ext cx="329904" cy="3295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7520DC-FAA9-4147-BE01-580F681A1CDD}">
      <dsp:nvSpPr>
        <dsp:cNvPr id="0" name=""/>
        <dsp:cNvSpPr/>
      </dsp:nvSpPr>
      <dsp:spPr>
        <a:xfrm>
          <a:off x="692445" y="2533194"/>
          <a:ext cx="10324486" cy="674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347" tIns="71347" rIns="71347" bIns="713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1"/>
              </a:solidFill>
            </a:rPr>
            <a:t>hcdsection3@houstontx.gov  </a:t>
          </a:r>
        </a:p>
      </dsp:txBody>
      <dsp:txXfrm>
        <a:off x="692445" y="2533194"/>
        <a:ext cx="10324486" cy="674146"/>
      </dsp:txXfrm>
    </dsp:sp>
    <dsp:sp modelId="{AB8103D7-C49F-49F2-A685-D9A92860E150}">
      <dsp:nvSpPr>
        <dsp:cNvPr id="0" name=""/>
        <dsp:cNvSpPr/>
      </dsp:nvSpPr>
      <dsp:spPr>
        <a:xfrm>
          <a:off x="0" y="3375877"/>
          <a:ext cx="11058524" cy="5992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73D9B2-6E60-43D7-9B18-09248F65D859}">
      <dsp:nvSpPr>
        <dsp:cNvPr id="0" name=""/>
        <dsp:cNvSpPr/>
      </dsp:nvSpPr>
      <dsp:spPr>
        <a:xfrm>
          <a:off x="181270" y="3510706"/>
          <a:ext cx="329904" cy="3295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B46B2A-0B35-47E2-A4C6-905FB83FAFC2}">
      <dsp:nvSpPr>
        <dsp:cNvPr id="0" name=""/>
        <dsp:cNvSpPr/>
      </dsp:nvSpPr>
      <dsp:spPr>
        <a:xfrm>
          <a:off x="692445" y="3375877"/>
          <a:ext cx="10324486" cy="674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347" tIns="71347" rIns="71347" bIns="71347"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1"/>
              </a:solidFill>
            </a:rPr>
            <a:t>For more information visit: </a:t>
          </a:r>
          <a:r>
            <a:rPr lang="en-US" sz="2000" b="1" kern="1200" dirty="0">
              <a:solidFill>
                <a:schemeClr val="bg1"/>
              </a:solidFill>
              <a:hlinkClick xmlns:r="http://schemas.openxmlformats.org/officeDocument/2006/relationships" r:id="rId6">
                <a:extLst>
                  <a:ext uri="{A12FA001-AC4F-418D-AE19-62706E023703}">
                    <ahyp:hlinkClr xmlns:ahyp="http://schemas.microsoft.com/office/drawing/2018/hyperlinkcolor" val="tx"/>
                  </a:ext>
                </a:extLst>
              </a:hlinkClick>
            </a:rPr>
            <a:t>https://houstontx.gov/housing/section3.html#section3</a:t>
          </a:r>
          <a:endParaRPr lang="en-US" sz="2000" kern="1200" dirty="0">
            <a:solidFill>
              <a:schemeClr val="bg1"/>
            </a:solidFill>
          </a:endParaRPr>
        </a:p>
      </dsp:txBody>
      <dsp:txXfrm>
        <a:off x="692445" y="3375877"/>
        <a:ext cx="10324486" cy="67414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243C53-A465-EF4B-A0FF-60D833E9238A}"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9BF64-155B-134B-BBA2-DBD57FA605BB}" type="slidenum">
              <a:rPr lang="en-US" smtClean="0"/>
              <a:t>‹#›</a:t>
            </a:fld>
            <a:endParaRPr lang="en-US"/>
          </a:p>
        </p:txBody>
      </p:sp>
    </p:spTree>
    <p:extLst>
      <p:ext uri="{BB962C8B-B14F-4D97-AF65-F5344CB8AC3E}">
        <p14:creationId xmlns:p14="http://schemas.microsoft.com/office/powerpoint/2010/main" val="178160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r>
              <a:rPr lang="en-US"/>
              <a:t>Kennisha London is the Deputy Director for the Compliance &amp; Grants Administration Division, while Chrystal Boyce is the Division Manager for Contract Compliance. </a:t>
            </a:r>
          </a:p>
          <a:p>
            <a:pPr algn="just"/>
            <a:endParaRPr lang="en-US"/>
          </a:p>
          <a:p>
            <a:pPr algn="just"/>
            <a:r>
              <a:rPr lang="en-US"/>
              <a:t>Chrystal oversees Pre-Award Services and leads a team of professionals who administer Affordable Rental Housing Compliance, Section 3, Pay or Play, and the Minority Women Owned Small Business Enterprise (MWSBE) programs.</a:t>
            </a:r>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a:t>
            </a:fld>
            <a:endParaRPr lang="en-US"/>
          </a:p>
        </p:txBody>
      </p:sp>
    </p:spTree>
    <p:extLst>
      <p:ext uri="{BB962C8B-B14F-4D97-AF65-F5344CB8AC3E}">
        <p14:creationId xmlns:p14="http://schemas.microsoft.com/office/powerpoint/2010/main" val="2469531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we come to a close of the training, here are resource links that may be beneficial to you.</a:t>
            </a:r>
          </a:p>
        </p:txBody>
      </p:sp>
      <p:sp>
        <p:nvSpPr>
          <p:cNvPr id="4" name="Slide Number Placeholder 3"/>
          <p:cNvSpPr>
            <a:spLocks noGrp="1"/>
          </p:cNvSpPr>
          <p:nvPr>
            <p:ph type="sldNum" sz="quarter" idx="5"/>
          </p:nvPr>
        </p:nvSpPr>
        <p:spPr/>
        <p:txBody>
          <a:bodyPr/>
          <a:lstStyle/>
          <a:p>
            <a:fld id="{7389BF64-155B-134B-BBA2-DBD57FA605BB}" type="slidenum">
              <a:rPr lang="en-US" smtClean="0"/>
              <a:t>57</a:t>
            </a:fld>
            <a:endParaRPr lang="en-US"/>
          </a:p>
        </p:txBody>
      </p:sp>
    </p:spTree>
    <p:extLst>
      <p:ext uri="{BB962C8B-B14F-4D97-AF65-F5344CB8AC3E}">
        <p14:creationId xmlns:p14="http://schemas.microsoft.com/office/powerpoint/2010/main" val="1729969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58</a:t>
            </a:fld>
            <a:endParaRPr lang="en-US"/>
          </a:p>
        </p:txBody>
      </p:sp>
    </p:spTree>
    <p:extLst>
      <p:ext uri="{BB962C8B-B14F-4D97-AF65-F5344CB8AC3E}">
        <p14:creationId xmlns:p14="http://schemas.microsoft.com/office/powerpoint/2010/main" val="475737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pPr algn="just"/>
            <a:endParaRPr lang="en-US" dirty="0">
              <a:cs typeface="Calibri"/>
            </a:endParaRPr>
          </a:p>
          <a:p>
            <a:endParaRPr lang="en-US"/>
          </a:p>
          <a:p>
            <a:endParaRPr lang="en-US">
              <a:cs typeface="Calibri"/>
            </a:endParaRPr>
          </a:p>
        </p:txBody>
      </p:sp>
      <p:sp>
        <p:nvSpPr>
          <p:cNvPr id="4" name="Slide Number Placeholder 3"/>
          <p:cNvSpPr>
            <a:spLocks noGrp="1"/>
          </p:cNvSpPr>
          <p:nvPr>
            <p:ph type="sldNum" sz="quarter" idx="10"/>
          </p:nvPr>
        </p:nvSpPr>
        <p:spPr/>
        <p:txBody>
          <a:bodyPr/>
          <a:lstStyle/>
          <a:p>
            <a:fld id="{6746C664-6F0F-47A9-A954-113EE617D5DF}" type="slidenum">
              <a:rPr lang="en-US" smtClean="0"/>
              <a:pPr/>
              <a:t>59</a:t>
            </a:fld>
            <a:endParaRPr lang="en-US"/>
          </a:p>
        </p:txBody>
      </p:sp>
    </p:spTree>
    <p:extLst>
      <p:ext uri="{BB962C8B-B14F-4D97-AF65-F5344CB8AC3E}">
        <p14:creationId xmlns:p14="http://schemas.microsoft.com/office/powerpoint/2010/main" val="124430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p>
          <a:p>
            <a:pPr algn="just"/>
            <a:endParaRPr lang="en-US"/>
          </a:p>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a:t>
            </a:fld>
            <a:endParaRPr lang="en-US"/>
          </a:p>
        </p:txBody>
      </p:sp>
    </p:spTree>
    <p:extLst>
      <p:ext uri="{BB962C8B-B14F-4D97-AF65-F5344CB8AC3E}">
        <p14:creationId xmlns:p14="http://schemas.microsoft.com/office/powerpoint/2010/main" val="3618672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18</a:t>
            </a:fld>
            <a:endParaRPr lang="en-US"/>
          </a:p>
        </p:txBody>
      </p:sp>
    </p:spTree>
    <p:extLst>
      <p:ext uri="{BB962C8B-B14F-4D97-AF65-F5344CB8AC3E}">
        <p14:creationId xmlns:p14="http://schemas.microsoft.com/office/powerpoint/2010/main" val="3218229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Pay or Play Program (POP Program) creates a more</a:t>
            </a:r>
          </a:p>
          <a:p>
            <a:r>
              <a:rPr lang="en-US"/>
              <a:t>level playing field and enhances fairness in the bid process between competing contractors</a:t>
            </a:r>
          </a:p>
          <a:p>
            <a:r>
              <a:rPr lang="en-US"/>
              <a:t>that choose to offer health benefits to their workforce and those who do not. The program also</a:t>
            </a:r>
          </a:p>
          <a:p>
            <a:r>
              <a:rPr lang="en-US"/>
              <a:t>recognizes and accounts for the fact that there are cost associated with health care of the</a:t>
            </a:r>
          </a:p>
          <a:p>
            <a:r>
              <a:rPr lang="en-US"/>
              <a:t>uninsured citizens of the Houston and Harris County area. Contracts valued at or above $100,000.00 (contract) and $200,000.00 (sub-contract)</a:t>
            </a:r>
          </a:p>
          <a:p>
            <a:r>
              <a:rPr lang="en-US"/>
              <a:t>including contingencies, amendments, supplemental terms and/or change orders are require to comply with POP requirements.</a:t>
            </a:r>
          </a:p>
        </p:txBody>
      </p:sp>
      <p:sp>
        <p:nvSpPr>
          <p:cNvPr id="4" name="Slide Number Placeholder 3"/>
          <p:cNvSpPr>
            <a:spLocks noGrp="1"/>
          </p:cNvSpPr>
          <p:nvPr>
            <p:ph type="sldNum" sz="quarter" idx="10"/>
          </p:nvPr>
        </p:nvSpPr>
        <p:spPr/>
        <p:txBody>
          <a:bodyPr/>
          <a:lstStyle/>
          <a:p>
            <a:fld id="{6746C664-6F0F-47A9-A954-113EE617D5DF}" type="slidenum">
              <a:rPr lang="en-US" smtClean="0"/>
              <a:pPr/>
              <a:t>23</a:t>
            </a:fld>
            <a:endParaRPr lang="en-US"/>
          </a:p>
        </p:txBody>
      </p:sp>
    </p:spTree>
    <p:extLst>
      <p:ext uri="{BB962C8B-B14F-4D97-AF65-F5344CB8AC3E}">
        <p14:creationId xmlns:p14="http://schemas.microsoft.com/office/powerpoint/2010/main" val="1816824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357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57741E-D686-4876-81BB-2A8985BCAE4A}" type="slidenum">
              <a:rPr lang="en-US" smtClean="0"/>
              <a:t>32</a:t>
            </a:fld>
            <a:endParaRPr lang="en-US"/>
          </a:p>
        </p:txBody>
      </p:sp>
    </p:spTree>
    <p:extLst>
      <p:ext uri="{BB962C8B-B14F-4D97-AF65-F5344CB8AC3E}">
        <p14:creationId xmlns:p14="http://schemas.microsoft.com/office/powerpoint/2010/main" val="4189919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36</a:t>
            </a:fld>
            <a:endParaRPr lang="en-US"/>
          </a:p>
        </p:txBody>
      </p:sp>
    </p:spTree>
    <p:extLst>
      <p:ext uri="{BB962C8B-B14F-4D97-AF65-F5344CB8AC3E}">
        <p14:creationId xmlns:p14="http://schemas.microsoft.com/office/powerpoint/2010/main" val="393227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41</a:t>
            </a:fld>
            <a:endParaRPr lang="en-US"/>
          </a:p>
        </p:txBody>
      </p:sp>
    </p:spTree>
    <p:extLst>
      <p:ext uri="{BB962C8B-B14F-4D97-AF65-F5344CB8AC3E}">
        <p14:creationId xmlns:p14="http://schemas.microsoft.com/office/powerpoint/2010/main" val="1947339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48</a:t>
            </a:fld>
            <a:endParaRPr lang="en-US"/>
          </a:p>
        </p:txBody>
      </p:sp>
    </p:spTree>
    <p:extLst>
      <p:ext uri="{BB962C8B-B14F-4D97-AF65-F5344CB8AC3E}">
        <p14:creationId xmlns:p14="http://schemas.microsoft.com/office/powerpoint/2010/main" val="11072536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2.png"/><Relationship Id="rId4" Type="http://schemas.openxmlformats.org/officeDocument/2006/relationships/image" Target="../media/image11.jpeg"/></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3.jpeg"/></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4.jpeg"/></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5.jpe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6.jpeg"/></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2.png"/><Relationship Id="rId4" Type="http://schemas.openxmlformats.org/officeDocument/2006/relationships/image" Target="../media/image17.jpe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8.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9.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descr="A blue and orange sign with white text&#10;&#10;Description automatically generated">
            <a:extLst>
              <a:ext uri="{FF2B5EF4-FFF2-40B4-BE49-F238E27FC236}">
                <a16:creationId xmlns:a16="http://schemas.microsoft.com/office/drawing/2014/main" id="{A700B0E6-CA9F-7A53-8A05-1A8A3508A6E0}"/>
              </a:ext>
            </a:extLst>
          </p:cNvPr>
          <p:cNvPicPr>
            <a:picLocks noChangeAspect="1"/>
          </p:cNvPicPr>
          <p:nvPr userDrawn="1"/>
        </p:nvPicPr>
        <p:blipFill>
          <a:blip r:embed="rId2"/>
          <a:stretch>
            <a:fillRect/>
          </a:stretch>
        </p:blipFill>
        <p:spPr>
          <a:xfrm>
            <a:off x="0" y="-6625"/>
            <a:ext cx="12192000" cy="6864626"/>
          </a:xfrm>
          <a:prstGeom prst="rect">
            <a:avLst/>
          </a:prstGeom>
        </p:spPr>
      </p:pic>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1809612" y="2782956"/>
            <a:ext cx="8056631" cy="1739422"/>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3074100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pic>
        <p:nvPicPr>
          <p:cNvPr id="6" name="Picture 5" descr="A white background with circles&#10;&#10;Description automatically generated">
            <a:extLst>
              <a:ext uri="{FF2B5EF4-FFF2-40B4-BE49-F238E27FC236}">
                <a16:creationId xmlns:a16="http://schemas.microsoft.com/office/drawing/2014/main" id="{C5EB686A-9136-6322-ABAA-EB6530E1FEB7}"/>
              </a:ext>
            </a:extLst>
          </p:cNvPr>
          <p:cNvPicPr>
            <a:picLocks noChangeAspect="1"/>
          </p:cNvPicPr>
          <p:nvPr userDrawn="1"/>
        </p:nvPicPr>
        <p:blipFill>
          <a:blip r:embed="rId2"/>
          <a:stretch>
            <a:fillRect/>
          </a:stretch>
        </p:blipFill>
        <p:spPr>
          <a:xfrm>
            <a:off x="0" y="9941"/>
            <a:ext cx="12192000" cy="6858000"/>
          </a:xfrm>
          <a:prstGeom prst="rect">
            <a:avLst/>
          </a:prstGeom>
        </p:spPr>
      </p:pic>
      <p:sp>
        <p:nvSpPr>
          <p:cNvPr id="3" name="Title 8">
            <a:extLst>
              <a:ext uri="{FF2B5EF4-FFF2-40B4-BE49-F238E27FC236}">
                <a16:creationId xmlns:a16="http://schemas.microsoft.com/office/drawing/2014/main" id="{1683BB10-8E06-F649-85BD-86E746C6B124}"/>
              </a:ext>
            </a:extLst>
          </p:cNvPr>
          <p:cNvSpPr>
            <a:spLocks noGrp="1"/>
          </p:cNvSpPr>
          <p:nvPr>
            <p:ph type="title"/>
          </p:nvPr>
        </p:nvSpPr>
        <p:spPr>
          <a:xfrm>
            <a:off x="2511286" y="301834"/>
            <a:ext cx="8923131"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2A7A2D4D-BF32-5246-B32D-D3DF5A3DCE51}"/>
              </a:ext>
            </a:extLst>
          </p:cNvPr>
          <p:cNvPicPr>
            <a:picLocks noChangeAspect="1"/>
          </p:cNvPicPr>
          <p:nvPr userDrawn="1"/>
        </p:nvPicPr>
        <p:blipFill>
          <a:blip r:embed="rId3"/>
          <a:stretch>
            <a:fillRect/>
          </a:stretch>
        </p:blipFill>
        <p:spPr>
          <a:xfrm>
            <a:off x="2281030" y="1212572"/>
            <a:ext cx="7923160" cy="5174626"/>
          </a:xfrm>
          <a:prstGeom prst="rect">
            <a:avLst/>
          </a:prstGeom>
        </p:spPr>
      </p:pic>
      <p:sp>
        <p:nvSpPr>
          <p:cNvPr id="5" name="Content Placeholder 2">
            <a:extLst>
              <a:ext uri="{FF2B5EF4-FFF2-40B4-BE49-F238E27FC236}">
                <a16:creationId xmlns:a16="http://schemas.microsoft.com/office/drawing/2014/main" id="{FE21F5FE-976C-9846-A7C6-F422E719D485}"/>
              </a:ext>
            </a:extLst>
          </p:cNvPr>
          <p:cNvSpPr>
            <a:spLocks noGrp="1"/>
          </p:cNvSpPr>
          <p:nvPr>
            <p:ph idx="10"/>
          </p:nvPr>
        </p:nvSpPr>
        <p:spPr>
          <a:xfrm>
            <a:off x="2809460" y="1451113"/>
            <a:ext cx="6870869" cy="4194315"/>
          </a:xfrm>
          <a:prstGeom prst="rect">
            <a:avLst/>
          </a:prstGeom>
        </p:spPr>
        <p:txBody>
          <a:bodyPr>
            <a:normAutofit/>
          </a:bodyPr>
          <a:lstStyle>
            <a:lvl1pPr marL="0" indent="0">
              <a:buClr>
                <a:srgbClr val="A0C65C"/>
              </a:buClr>
              <a:buNone/>
              <a:defRPr sz="1200">
                <a:solidFill>
                  <a:schemeClr val="tx1">
                    <a:lumMod val="65000"/>
                    <a:lumOff val="35000"/>
                  </a:schemeClr>
                </a:solidFill>
              </a:defRPr>
            </a:lvl1pPr>
            <a:lvl2pPr marL="742932" indent="-285744">
              <a:buClr>
                <a:srgbClr val="A0C65C"/>
              </a:buClr>
              <a:buFont typeface="Arial" panose="020B0604020202020204" pitchFamily="34" charset="0"/>
              <a:buChar char="•"/>
              <a:defRPr>
                <a:solidFill>
                  <a:schemeClr val="tx1">
                    <a:lumMod val="65000"/>
                    <a:lumOff val="35000"/>
                  </a:schemeClr>
                </a:solidFill>
              </a:defRPr>
            </a:lvl2pPr>
            <a:lvl3pPr marL="1142971" indent="-228594">
              <a:buClr>
                <a:srgbClr val="A0C65C"/>
              </a:buClr>
              <a:buFont typeface="Arial" panose="020B0604020202020204" pitchFamily="34" charset="0"/>
              <a:buChar char="•"/>
              <a:defRPr>
                <a:solidFill>
                  <a:schemeClr val="tx1">
                    <a:lumMod val="65000"/>
                    <a:lumOff val="35000"/>
                  </a:schemeClr>
                </a:solidFill>
              </a:defRPr>
            </a:lvl3pPr>
            <a:lvl4pPr marL="1600160" indent="-228594">
              <a:buClr>
                <a:srgbClr val="A0C65C"/>
              </a:buClr>
              <a:buFont typeface="Arial" panose="020B0604020202020204" pitchFamily="34" charset="0"/>
              <a:buChar char="•"/>
              <a:defRPr>
                <a:solidFill>
                  <a:schemeClr val="tx1">
                    <a:lumMod val="65000"/>
                    <a:lumOff val="35000"/>
                  </a:schemeClr>
                </a:solidFill>
              </a:defRPr>
            </a:lvl4pPr>
            <a:lvl5pPr marL="2057349" indent="-228594">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1439446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4" name="Picture 3" descr="A close-up of a red and white background&#10;&#10;Description automatically generated">
            <a:extLst>
              <a:ext uri="{FF2B5EF4-FFF2-40B4-BE49-F238E27FC236}">
                <a16:creationId xmlns:a16="http://schemas.microsoft.com/office/drawing/2014/main" id="{263882DB-A79F-A523-A229-E3A74AB179BA}"/>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430698" y="593727"/>
            <a:ext cx="5115337"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2">
            <a:extLst>
              <a:ext uri="{FF2B5EF4-FFF2-40B4-BE49-F238E27FC236}">
                <a16:creationId xmlns:a16="http://schemas.microsoft.com/office/drawing/2014/main" id="{4D6226A0-7C1A-5C47-9B09-3B2AFEC270BB}"/>
              </a:ext>
            </a:extLst>
          </p:cNvPr>
          <p:cNvSpPr>
            <a:spLocks noGrp="1"/>
          </p:cNvSpPr>
          <p:nvPr>
            <p:ph type="body" sz="half" idx="1"/>
          </p:nvPr>
        </p:nvSpPr>
        <p:spPr>
          <a:xfrm>
            <a:off x="430699" y="1948073"/>
            <a:ext cx="5284302" cy="4750905"/>
          </a:xfrm>
          <a:prstGeom prst="rect">
            <a:avLst/>
          </a:prstGeom>
        </p:spPr>
        <p:txBody>
          <a:bodyPr/>
          <a:lstStyle>
            <a:lvl1pPr marL="342891" indent="-342891">
              <a:buClr>
                <a:srgbClr val="A0C65C"/>
              </a:buClr>
              <a:buFont typeface="Arial" panose="020B0604020202020204" pitchFamily="34" charset="0"/>
              <a:buChar char="•"/>
              <a:defRPr sz="2000">
                <a:solidFill>
                  <a:schemeClr val="bg1"/>
                </a:solidFill>
              </a:defRPr>
            </a:lvl1pPr>
            <a:lvl2pPr marL="742932" indent="-285744">
              <a:buClr>
                <a:srgbClr val="A0C65C"/>
              </a:buClr>
              <a:buFont typeface="Arial" panose="020B0604020202020204" pitchFamily="34" charset="0"/>
              <a:buChar char="•"/>
              <a:defRPr sz="2000">
                <a:solidFill>
                  <a:schemeClr val="bg1"/>
                </a:solidFill>
              </a:defRPr>
            </a:lvl2pPr>
            <a:lvl3pPr marL="1142971" indent="-228594">
              <a:buClr>
                <a:srgbClr val="A0C65C"/>
              </a:buClr>
              <a:buFont typeface="Arial" panose="020B0604020202020204" pitchFamily="34" charset="0"/>
              <a:buChar char="•"/>
              <a:defRPr sz="2000">
                <a:solidFill>
                  <a:schemeClr val="bg1"/>
                </a:solidFill>
              </a:defRPr>
            </a:lvl3pPr>
            <a:lvl4pPr marL="1600160" indent="-228594">
              <a:buClr>
                <a:srgbClr val="A0C65C"/>
              </a:buClr>
              <a:buFont typeface="Arial" panose="020B0604020202020204" pitchFamily="34" charset="0"/>
              <a:buChar char="•"/>
              <a:defRPr sz="2000">
                <a:solidFill>
                  <a:schemeClr val="bg1"/>
                </a:solidFill>
              </a:defRPr>
            </a:lvl4pPr>
            <a:lvl5pPr marL="2057349" indent="-228594">
              <a:buClr>
                <a:srgbClr val="A0C65C"/>
              </a:buClr>
              <a:buFont typeface="Arial" panose="020B0604020202020204" pitchFamily="34" charset="0"/>
              <a:buChar char="•"/>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FAAB7A9-CF53-814A-A3F4-DBA033131A6E}"/>
              </a:ext>
            </a:extLst>
          </p:cNvPr>
          <p:cNvSpPr>
            <a:spLocks noGrp="1"/>
          </p:cNvSpPr>
          <p:nvPr>
            <p:ph idx="22" hasCustomPrompt="1"/>
          </p:nvPr>
        </p:nvSpPr>
        <p:spPr>
          <a:xfrm>
            <a:off x="6329569" y="593728"/>
            <a:ext cx="5431732" cy="5846830"/>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3620068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FA074F43-B91A-D1C3-769C-E356919D6AC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30485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42C53E9B-FEB0-25DD-9752-9FB18D141FF2}"/>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11" name="Text Placeholder 10">
            <a:extLst>
              <a:ext uri="{FF2B5EF4-FFF2-40B4-BE49-F238E27FC236}">
                <a16:creationId xmlns:a16="http://schemas.microsoft.com/office/drawing/2014/main" id="{BD032773-228B-2747-BF7F-F064050D1245}"/>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6C9E7675-822D-BE43-BD47-5044A337123B}"/>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21" name="TextBox 20">
            <a:extLst>
              <a:ext uri="{FF2B5EF4-FFF2-40B4-BE49-F238E27FC236}">
                <a16:creationId xmlns:a16="http://schemas.microsoft.com/office/drawing/2014/main" id="{92BAEABA-7DD5-004A-A866-ADA00AC32738}"/>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22" name="TextBox 21">
            <a:extLst>
              <a:ext uri="{FF2B5EF4-FFF2-40B4-BE49-F238E27FC236}">
                <a16:creationId xmlns:a16="http://schemas.microsoft.com/office/drawing/2014/main" id="{7C38CA06-E130-A144-BA99-74308B25A54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23" name="TextBox 22">
            <a:extLst>
              <a:ext uri="{FF2B5EF4-FFF2-40B4-BE49-F238E27FC236}">
                <a16:creationId xmlns:a16="http://schemas.microsoft.com/office/drawing/2014/main" id="{741613DF-0F72-D048-B68E-8EA60ABFC74A}"/>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25" name="Text Placeholder 24">
            <a:extLst>
              <a:ext uri="{FF2B5EF4-FFF2-40B4-BE49-F238E27FC236}">
                <a16:creationId xmlns:a16="http://schemas.microsoft.com/office/drawing/2014/main" id="{9C9C1A34-654E-2C40-AD58-24EEDB70C17E}"/>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6" name="Text Placeholder 24">
            <a:extLst>
              <a:ext uri="{FF2B5EF4-FFF2-40B4-BE49-F238E27FC236}">
                <a16:creationId xmlns:a16="http://schemas.microsoft.com/office/drawing/2014/main" id="{A548377A-94E8-984A-B56A-2C0B9C6F2B6D}"/>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7" name="Text Placeholder 24">
            <a:extLst>
              <a:ext uri="{FF2B5EF4-FFF2-40B4-BE49-F238E27FC236}">
                <a16:creationId xmlns:a16="http://schemas.microsoft.com/office/drawing/2014/main" id="{E06ADF28-EAEC-164F-9F9A-8A5644D3DDA4}"/>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8" name="Text Placeholder 24">
            <a:extLst>
              <a:ext uri="{FF2B5EF4-FFF2-40B4-BE49-F238E27FC236}">
                <a16:creationId xmlns:a16="http://schemas.microsoft.com/office/drawing/2014/main" id="{200CCF54-04D0-D241-AADD-4BAC92B1D85F}"/>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2" name="Family Feud Theme Song.mp3" descr="Family Feud Theme Song.mp3">
            <a:hlinkClick r:id="" action="ppaction://media"/>
            <a:extLst>
              <a:ext uri="{FF2B5EF4-FFF2-40B4-BE49-F238E27FC236}">
                <a16:creationId xmlns:a16="http://schemas.microsoft.com/office/drawing/2014/main" id="{583AC79A-BB69-2244-B66E-8BC0D7B181FD}"/>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65469" y="5218956"/>
            <a:ext cx="812800" cy="812800"/>
          </a:xfrm>
          <a:prstGeom prst="rect">
            <a:avLst/>
          </a:prstGeom>
        </p:spPr>
      </p:pic>
    </p:spTree>
    <p:extLst>
      <p:ext uri="{BB962C8B-B14F-4D97-AF65-F5344CB8AC3E}">
        <p14:creationId xmlns:p14="http://schemas.microsoft.com/office/powerpoint/2010/main" val="396632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2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A4AD5801-8AAD-4F7D-CA41-E080F6CD5600}"/>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10" name="Text Placeholder 10">
            <a:extLst>
              <a:ext uri="{FF2B5EF4-FFF2-40B4-BE49-F238E27FC236}">
                <a16:creationId xmlns:a16="http://schemas.microsoft.com/office/drawing/2014/main" id="{CCF02D4D-C3D6-2E42-AD0C-0052B6137DBB}"/>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60E480E7-47C5-A142-BC1E-2BA46C3B3719}"/>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2" name="TextBox 11">
            <a:extLst>
              <a:ext uri="{FF2B5EF4-FFF2-40B4-BE49-F238E27FC236}">
                <a16:creationId xmlns:a16="http://schemas.microsoft.com/office/drawing/2014/main" id="{20A8D032-F72A-D446-B61C-8949742DBCA3}"/>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3" name="TextBox 12">
            <a:extLst>
              <a:ext uri="{FF2B5EF4-FFF2-40B4-BE49-F238E27FC236}">
                <a16:creationId xmlns:a16="http://schemas.microsoft.com/office/drawing/2014/main" id="{6B5E7C0A-5598-D44D-B9AE-7D9F25C1CFD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4" name="TextBox 13">
            <a:extLst>
              <a:ext uri="{FF2B5EF4-FFF2-40B4-BE49-F238E27FC236}">
                <a16:creationId xmlns:a16="http://schemas.microsoft.com/office/drawing/2014/main" id="{FBF396B3-1DEA-6043-AE35-76EFCF7F46F5}"/>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20" name="Text Placeholder 24">
            <a:extLst>
              <a:ext uri="{FF2B5EF4-FFF2-40B4-BE49-F238E27FC236}">
                <a16:creationId xmlns:a16="http://schemas.microsoft.com/office/drawing/2014/main" id="{3DF3516E-D1B2-2A48-A361-25309F83E781}"/>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1" name="Text Placeholder 24">
            <a:extLst>
              <a:ext uri="{FF2B5EF4-FFF2-40B4-BE49-F238E27FC236}">
                <a16:creationId xmlns:a16="http://schemas.microsoft.com/office/drawing/2014/main" id="{97203ECE-D0D0-CB48-A510-FBC7FB5311DA}"/>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2" name="Text Placeholder 24">
            <a:extLst>
              <a:ext uri="{FF2B5EF4-FFF2-40B4-BE49-F238E27FC236}">
                <a16:creationId xmlns:a16="http://schemas.microsoft.com/office/drawing/2014/main" id="{0F77331B-30D3-7E4C-8532-1D9744E0DF7D}"/>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3" name="Text Placeholder 24">
            <a:extLst>
              <a:ext uri="{FF2B5EF4-FFF2-40B4-BE49-F238E27FC236}">
                <a16:creationId xmlns:a16="http://schemas.microsoft.com/office/drawing/2014/main" id="{8C53E10C-5C9B-C945-B632-3071C7B40047}"/>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5" name="Family Feud Reveal Sound Effect 1.mp3" descr="Family Feud Reveal Sound Effect 1.mp3">
            <a:hlinkClick r:id="" action="ppaction://media"/>
            <a:extLst>
              <a:ext uri="{FF2B5EF4-FFF2-40B4-BE49-F238E27FC236}">
                <a16:creationId xmlns:a16="http://schemas.microsoft.com/office/drawing/2014/main" id="{67BBD614-D45C-F341-8DD7-54F067496A4D}"/>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85645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CE769444-75E1-7FCE-EA05-DEB6027E35A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9" name="Text Placeholder 10">
            <a:extLst>
              <a:ext uri="{FF2B5EF4-FFF2-40B4-BE49-F238E27FC236}">
                <a16:creationId xmlns:a16="http://schemas.microsoft.com/office/drawing/2014/main" id="{B0896F28-3F1B-D14B-AE91-198BE40BEDE0}"/>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4598E60B-D1F3-EF41-A2B7-5F63B4C98B8A}"/>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1" name="TextBox 10">
            <a:extLst>
              <a:ext uri="{FF2B5EF4-FFF2-40B4-BE49-F238E27FC236}">
                <a16:creationId xmlns:a16="http://schemas.microsoft.com/office/drawing/2014/main" id="{7309CCB6-55E9-694C-A5BA-F161E8C4590A}"/>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2" name="TextBox 11">
            <a:extLst>
              <a:ext uri="{FF2B5EF4-FFF2-40B4-BE49-F238E27FC236}">
                <a16:creationId xmlns:a16="http://schemas.microsoft.com/office/drawing/2014/main" id="{6646423E-0F82-3647-A167-7BFE1125D5D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3" name="TextBox 12">
            <a:extLst>
              <a:ext uri="{FF2B5EF4-FFF2-40B4-BE49-F238E27FC236}">
                <a16:creationId xmlns:a16="http://schemas.microsoft.com/office/drawing/2014/main" id="{1FB2E11A-DC3A-574E-94A2-EA812F07E8A7}"/>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4" name="Text Placeholder 24">
            <a:extLst>
              <a:ext uri="{FF2B5EF4-FFF2-40B4-BE49-F238E27FC236}">
                <a16:creationId xmlns:a16="http://schemas.microsoft.com/office/drawing/2014/main" id="{4A586A5D-5DF4-D04C-983E-8E4FFF78E16D}"/>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5" name="Text Placeholder 24">
            <a:extLst>
              <a:ext uri="{FF2B5EF4-FFF2-40B4-BE49-F238E27FC236}">
                <a16:creationId xmlns:a16="http://schemas.microsoft.com/office/drawing/2014/main" id="{F9727731-0D3B-224E-9539-895E398F9762}"/>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957BCAE9-380A-B240-8754-6B135CFF4103}"/>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7" name="Text Placeholder 24">
            <a:extLst>
              <a:ext uri="{FF2B5EF4-FFF2-40B4-BE49-F238E27FC236}">
                <a16:creationId xmlns:a16="http://schemas.microsoft.com/office/drawing/2014/main" id="{63D8B5A5-D70B-E045-8841-4D6AFA31C0D0}"/>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8" name="Family Feud Reveal Sound Effect 1.mp3" descr="Family Feud Reveal Sound Effect 1.mp3">
            <a:hlinkClick r:id="" action="ppaction://media"/>
            <a:extLst>
              <a:ext uri="{FF2B5EF4-FFF2-40B4-BE49-F238E27FC236}">
                <a16:creationId xmlns:a16="http://schemas.microsoft.com/office/drawing/2014/main" id="{7210D89C-C527-6040-8874-202DCAC5C7B5}"/>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345257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E6177B43-0005-79AE-5EEF-D84186EAD124}"/>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9" name="Text Placeholder 10">
            <a:extLst>
              <a:ext uri="{FF2B5EF4-FFF2-40B4-BE49-F238E27FC236}">
                <a16:creationId xmlns:a16="http://schemas.microsoft.com/office/drawing/2014/main" id="{06EF498C-10F4-F443-9BCF-B525E42E45FA}"/>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162A4C08-2448-C243-BEA3-F2AA2AB7BA5F}"/>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1" name="TextBox 10">
            <a:extLst>
              <a:ext uri="{FF2B5EF4-FFF2-40B4-BE49-F238E27FC236}">
                <a16:creationId xmlns:a16="http://schemas.microsoft.com/office/drawing/2014/main" id="{A6AC1DC6-DBDF-AF47-B742-CCE098F3F217}"/>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2" name="TextBox 11">
            <a:extLst>
              <a:ext uri="{FF2B5EF4-FFF2-40B4-BE49-F238E27FC236}">
                <a16:creationId xmlns:a16="http://schemas.microsoft.com/office/drawing/2014/main" id="{D0355477-AD12-FC42-8BEA-6ED34BAB14BE}"/>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3" name="TextBox 12">
            <a:extLst>
              <a:ext uri="{FF2B5EF4-FFF2-40B4-BE49-F238E27FC236}">
                <a16:creationId xmlns:a16="http://schemas.microsoft.com/office/drawing/2014/main" id="{E1C50511-38C5-BB47-8955-34B468265E0E}"/>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4" name="Text Placeholder 24">
            <a:extLst>
              <a:ext uri="{FF2B5EF4-FFF2-40B4-BE49-F238E27FC236}">
                <a16:creationId xmlns:a16="http://schemas.microsoft.com/office/drawing/2014/main" id="{EC2056EE-C0F3-9E4A-B1FF-1BE272DE9E70}"/>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5" name="Text Placeholder 24">
            <a:extLst>
              <a:ext uri="{FF2B5EF4-FFF2-40B4-BE49-F238E27FC236}">
                <a16:creationId xmlns:a16="http://schemas.microsoft.com/office/drawing/2014/main" id="{1515F629-C4EF-EA4C-845D-E3078BAA0004}"/>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F1339AC2-6309-A544-9145-69AFF265A055}"/>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7" name="Text Placeholder 24">
            <a:extLst>
              <a:ext uri="{FF2B5EF4-FFF2-40B4-BE49-F238E27FC236}">
                <a16:creationId xmlns:a16="http://schemas.microsoft.com/office/drawing/2014/main" id="{B53E4435-0D40-334A-A18E-FA09D620E67C}"/>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8" name="Family Feud Reveal Sound Effect 1.mp3" descr="Family Feud Reveal Sound Effect 1.mp3">
            <a:hlinkClick r:id="" action="ppaction://media"/>
            <a:extLst>
              <a:ext uri="{FF2B5EF4-FFF2-40B4-BE49-F238E27FC236}">
                <a16:creationId xmlns:a16="http://schemas.microsoft.com/office/drawing/2014/main" id="{3716741E-4C82-124A-9266-6FE6CCF08E6A}"/>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2830681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pic>
        <p:nvPicPr>
          <p:cNvPr id="4" name="Picture 3" descr="Diagram&#10;&#10;Description automatically generated with low confidence">
            <a:extLst>
              <a:ext uri="{FF2B5EF4-FFF2-40B4-BE49-F238E27FC236}">
                <a16:creationId xmlns:a16="http://schemas.microsoft.com/office/drawing/2014/main" id="{F280A484-1949-70C1-27F9-F83E4CAF34F9}"/>
              </a:ext>
            </a:extLst>
          </p:cNvPr>
          <p:cNvPicPr>
            <a:picLocks noChangeAspect="1"/>
          </p:cNvPicPr>
          <p:nvPr userDrawn="1"/>
        </p:nvPicPr>
        <p:blipFill>
          <a:blip r:embed="rId4"/>
          <a:stretch>
            <a:fillRect/>
          </a:stretch>
        </p:blipFill>
        <p:spPr>
          <a:xfrm>
            <a:off x="2" y="-727"/>
            <a:ext cx="12193292" cy="6858727"/>
          </a:xfrm>
          <a:prstGeom prst="rect">
            <a:avLst/>
          </a:prstGeom>
        </p:spPr>
      </p:pic>
      <p:sp>
        <p:nvSpPr>
          <p:cNvPr id="5" name="Text Placeholder 10">
            <a:extLst>
              <a:ext uri="{FF2B5EF4-FFF2-40B4-BE49-F238E27FC236}">
                <a16:creationId xmlns:a16="http://schemas.microsoft.com/office/drawing/2014/main" id="{01380A0F-B970-F948-9C88-EAC6F141FAC4}"/>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3233A9C9-964C-DA4E-957C-6BC487183E35}"/>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7" name="TextBox 6">
            <a:extLst>
              <a:ext uri="{FF2B5EF4-FFF2-40B4-BE49-F238E27FC236}">
                <a16:creationId xmlns:a16="http://schemas.microsoft.com/office/drawing/2014/main" id="{7FB582A1-E503-434B-9E65-632BDDC09CD3}"/>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9" name="TextBox 8">
            <a:extLst>
              <a:ext uri="{FF2B5EF4-FFF2-40B4-BE49-F238E27FC236}">
                <a16:creationId xmlns:a16="http://schemas.microsoft.com/office/drawing/2014/main" id="{C79A2BAC-C183-E04A-8BFA-6F6FEC839881}"/>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0" name="TextBox 9">
            <a:extLst>
              <a:ext uri="{FF2B5EF4-FFF2-40B4-BE49-F238E27FC236}">
                <a16:creationId xmlns:a16="http://schemas.microsoft.com/office/drawing/2014/main" id="{546041FB-977E-9145-A5E6-C431CE471254}"/>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1" name="Text Placeholder 24">
            <a:extLst>
              <a:ext uri="{FF2B5EF4-FFF2-40B4-BE49-F238E27FC236}">
                <a16:creationId xmlns:a16="http://schemas.microsoft.com/office/drawing/2014/main" id="{D2BEA3EE-3AFF-7845-B252-883C31CBF61B}"/>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2" name="Text Placeholder 24">
            <a:extLst>
              <a:ext uri="{FF2B5EF4-FFF2-40B4-BE49-F238E27FC236}">
                <a16:creationId xmlns:a16="http://schemas.microsoft.com/office/drawing/2014/main" id="{D5EB62B3-BED4-6F4E-8793-F42650BA2CE7}"/>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3" name="Text Placeholder 24">
            <a:extLst>
              <a:ext uri="{FF2B5EF4-FFF2-40B4-BE49-F238E27FC236}">
                <a16:creationId xmlns:a16="http://schemas.microsoft.com/office/drawing/2014/main" id="{845293C8-F5B1-2A44-A1C6-CC77E3AB9A7B}"/>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4" name="Text Placeholder 24">
            <a:extLst>
              <a:ext uri="{FF2B5EF4-FFF2-40B4-BE49-F238E27FC236}">
                <a16:creationId xmlns:a16="http://schemas.microsoft.com/office/drawing/2014/main" id="{B84ECFD3-EADE-C94E-BDBC-632F0DA23E29}"/>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5" name="Family Feud Reveal Sound Effect 1.mp3" descr="Family Feud Reveal Sound Effect 1.mp3">
            <a:hlinkClick r:id="" action="ppaction://media"/>
            <a:extLst>
              <a:ext uri="{FF2B5EF4-FFF2-40B4-BE49-F238E27FC236}">
                <a16:creationId xmlns:a16="http://schemas.microsoft.com/office/drawing/2014/main" id="{C83ED8DC-DD87-9547-8B1C-00BD26CC953A}"/>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424031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pic>
        <p:nvPicPr>
          <p:cNvPr id="3" name="Picture 2" descr="A picture containing polygon&#10;&#10;Description automatically generated">
            <a:extLst>
              <a:ext uri="{FF2B5EF4-FFF2-40B4-BE49-F238E27FC236}">
                <a16:creationId xmlns:a16="http://schemas.microsoft.com/office/drawing/2014/main" id="{C767FB0F-12C8-CB68-15E2-B48DD28CD08F}"/>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Text Placeholder 10">
            <a:extLst>
              <a:ext uri="{FF2B5EF4-FFF2-40B4-BE49-F238E27FC236}">
                <a16:creationId xmlns:a16="http://schemas.microsoft.com/office/drawing/2014/main" id="{89FAB236-F78D-D34F-9715-AF55BF2F907A}"/>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D697C78F-01E6-0A48-BBF2-CE36A9ED672A}"/>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10" name="TextBox 9">
            <a:extLst>
              <a:ext uri="{FF2B5EF4-FFF2-40B4-BE49-F238E27FC236}">
                <a16:creationId xmlns:a16="http://schemas.microsoft.com/office/drawing/2014/main" id="{7BAEAB7F-C814-624B-91F0-B6781D285085}"/>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12" name="Text Placeholder 24">
            <a:extLst>
              <a:ext uri="{FF2B5EF4-FFF2-40B4-BE49-F238E27FC236}">
                <a16:creationId xmlns:a16="http://schemas.microsoft.com/office/drawing/2014/main" id="{DD65C5BB-289B-674F-8E39-EB3DE093D6EB}"/>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3" name="Text Placeholder 24">
            <a:extLst>
              <a:ext uri="{FF2B5EF4-FFF2-40B4-BE49-F238E27FC236}">
                <a16:creationId xmlns:a16="http://schemas.microsoft.com/office/drawing/2014/main" id="{CB899627-A619-C244-B731-8042584C02B4}"/>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8" name="Family Feud Theme Song.mp3" descr="Family Feud Theme Song.mp3">
            <a:hlinkClick r:id="" action="ppaction://media"/>
            <a:extLst>
              <a:ext uri="{FF2B5EF4-FFF2-40B4-BE49-F238E27FC236}">
                <a16:creationId xmlns:a16="http://schemas.microsoft.com/office/drawing/2014/main" id="{05B6FE72-EF4C-FE4F-9350-BAB728FF8A7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65469" y="5218956"/>
            <a:ext cx="812800" cy="812800"/>
          </a:xfrm>
          <a:prstGeom prst="rect">
            <a:avLst/>
          </a:prstGeom>
        </p:spPr>
      </p:pic>
    </p:spTree>
    <p:extLst>
      <p:ext uri="{BB962C8B-B14F-4D97-AF65-F5344CB8AC3E}">
        <p14:creationId xmlns:p14="http://schemas.microsoft.com/office/powerpoint/2010/main" val="77141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pic>
        <p:nvPicPr>
          <p:cNvPr id="10" name="Picture 9" descr="A picture containing chart&#10;&#10;Description automatically generated">
            <a:extLst>
              <a:ext uri="{FF2B5EF4-FFF2-40B4-BE49-F238E27FC236}">
                <a16:creationId xmlns:a16="http://schemas.microsoft.com/office/drawing/2014/main" id="{10BA91FC-C746-5214-8730-4DD62B2B37A7}"/>
              </a:ext>
            </a:extLst>
          </p:cNvPr>
          <p:cNvPicPr>
            <a:picLocks noChangeAspect="1"/>
          </p:cNvPicPr>
          <p:nvPr userDrawn="1"/>
        </p:nvPicPr>
        <p:blipFill>
          <a:blip r:embed="rId4"/>
          <a:stretch>
            <a:fillRect/>
          </a:stretch>
        </p:blipFill>
        <p:spPr>
          <a:xfrm>
            <a:off x="0" y="-21949"/>
            <a:ext cx="12192000" cy="6858000"/>
          </a:xfrm>
          <a:prstGeom prst="rect">
            <a:avLst/>
          </a:prstGeom>
        </p:spPr>
      </p:pic>
      <p:sp>
        <p:nvSpPr>
          <p:cNvPr id="4" name="Text Placeholder 10">
            <a:extLst>
              <a:ext uri="{FF2B5EF4-FFF2-40B4-BE49-F238E27FC236}">
                <a16:creationId xmlns:a16="http://schemas.microsoft.com/office/drawing/2014/main" id="{E770A2F0-F138-5C46-8801-C4949A816990}"/>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02479DCD-4258-7E48-9092-CE18B35B3DDB}"/>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6" name="TextBox 5">
            <a:extLst>
              <a:ext uri="{FF2B5EF4-FFF2-40B4-BE49-F238E27FC236}">
                <a16:creationId xmlns:a16="http://schemas.microsoft.com/office/drawing/2014/main" id="{EEB538DE-C5C1-B640-90C5-299916CFB428}"/>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7" name="Text Placeholder 24">
            <a:extLst>
              <a:ext uri="{FF2B5EF4-FFF2-40B4-BE49-F238E27FC236}">
                <a16:creationId xmlns:a16="http://schemas.microsoft.com/office/drawing/2014/main" id="{26E55115-9728-2A41-AAA7-033545725DEF}"/>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8" name="Text Placeholder 24">
            <a:extLst>
              <a:ext uri="{FF2B5EF4-FFF2-40B4-BE49-F238E27FC236}">
                <a16:creationId xmlns:a16="http://schemas.microsoft.com/office/drawing/2014/main" id="{1650228F-D666-7148-B387-4871136A6CA8}"/>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9" name="Family Feud Reveal Sound Effect 1.mp3" descr="Family Feud Reveal Sound Effect 1.mp3">
            <a:hlinkClick r:id="" action="ppaction://media"/>
            <a:extLst>
              <a:ext uri="{FF2B5EF4-FFF2-40B4-BE49-F238E27FC236}">
                <a16:creationId xmlns:a16="http://schemas.microsoft.com/office/drawing/2014/main" id="{16A264BC-3BF9-7D47-830B-57CC0585F08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09133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805760" y="1560886"/>
            <a:ext cx="4892675" cy="2584247"/>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D50411B1-E839-2A4E-8DF7-3FDF723DB121}"/>
              </a:ext>
            </a:extLst>
          </p:cNvPr>
          <p:cNvSpPr>
            <a:spLocks noGrp="1"/>
          </p:cNvSpPr>
          <p:nvPr>
            <p:ph type="body" sz="quarter" idx="11" hasCustomPrompt="1"/>
          </p:nvPr>
        </p:nvSpPr>
        <p:spPr>
          <a:xfrm>
            <a:off x="1623395" y="4361879"/>
            <a:ext cx="3455505" cy="762000"/>
          </a:xfrm>
          <a:prstGeom prst="rect">
            <a:avLst/>
          </a:prstGeom>
        </p:spPr>
        <p:txBody>
          <a:bodyPr/>
          <a:lstStyle>
            <a:lvl1pPr algn="l">
              <a:buNone/>
              <a:defRPr sz="2200" b="1">
                <a:solidFill>
                  <a:schemeClr val="tx2"/>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sp>
        <p:nvSpPr>
          <p:cNvPr id="5" name="Text Placeholder 3">
            <a:extLst>
              <a:ext uri="{FF2B5EF4-FFF2-40B4-BE49-F238E27FC236}">
                <a16:creationId xmlns:a16="http://schemas.microsoft.com/office/drawing/2014/main" id="{981806BA-5DE7-9846-8629-13F04D50F320}"/>
              </a:ext>
            </a:extLst>
          </p:cNvPr>
          <p:cNvSpPr>
            <a:spLocks noGrp="1"/>
          </p:cNvSpPr>
          <p:nvPr>
            <p:ph type="body" sz="quarter" idx="12" hasCustomPrompt="1"/>
          </p:nvPr>
        </p:nvSpPr>
        <p:spPr>
          <a:xfrm>
            <a:off x="1623395" y="5297114"/>
            <a:ext cx="3455505" cy="762000"/>
          </a:xfrm>
          <a:prstGeom prst="rect">
            <a:avLst/>
          </a:prstGeom>
        </p:spPr>
        <p:txBody>
          <a:bodyPr/>
          <a:lstStyle>
            <a:lvl1pPr algn="l">
              <a:buNone/>
              <a:defRPr sz="2200" b="1">
                <a:solidFill>
                  <a:srgbClr val="009EDC"/>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pic>
        <p:nvPicPr>
          <p:cNvPr id="6" name="Picture 5" descr="A blue background with white text&#10;&#10;Description automatically generated">
            <a:extLst>
              <a:ext uri="{FF2B5EF4-FFF2-40B4-BE49-F238E27FC236}">
                <a16:creationId xmlns:a16="http://schemas.microsoft.com/office/drawing/2014/main" id="{3A2D682C-4C16-A870-7C4C-36F023618CDA}"/>
              </a:ext>
            </a:extLst>
          </p:cNvPr>
          <p:cNvPicPr>
            <a:picLocks noChangeAspect="1"/>
          </p:cNvPicPr>
          <p:nvPr userDrawn="1"/>
        </p:nvPicPr>
        <p:blipFill>
          <a:blip r:embed="rId2"/>
          <a:stretch>
            <a:fillRect/>
          </a:stretch>
        </p:blipFill>
        <p:spPr>
          <a:xfrm>
            <a:off x="0" y="0"/>
            <a:ext cx="12180232" cy="6858000"/>
          </a:xfrm>
          <a:prstGeom prst="rect">
            <a:avLst/>
          </a:prstGeom>
        </p:spPr>
      </p:pic>
    </p:spTree>
    <p:extLst>
      <p:ext uri="{BB962C8B-B14F-4D97-AF65-F5344CB8AC3E}">
        <p14:creationId xmlns:p14="http://schemas.microsoft.com/office/powerpoint/2010/main" val="39581589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EAC4C029-72F3-E7B7-9564-DC6BDF48478F}"/>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4" name="Text Placeholder 10">
            <a:extLst>
              <a:ext uri="{FF2B5EF4-FFF2-40B4-BE49-F238E27FC236}">
                <a16:creationId xmlns:a16="http://schemas.microsoft.com/office/drawing/2014/main" id="{EC2E3BBE-0F7C-FC4A-B2CC-88FDE782B55C}"/>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F8F18374-35D7-7442-AA13-A681C1D7C5FD}"/>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6" name="TextBox 5">
            <a:extLst>
              <a:ext uri="{FF2B5EF4-FFF2-40B4-BE49-F238E27FC236}">
                <a16:creationId xmlns:a16="http://schemas.microsoft.com/office/drawing/2014/main" id="{0419BF7F-6ADC-D04A-AED5-0D376F662003}"/>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7" name="Text Placeholder 24">
            <a:extLst>
              <a:ext uri="{FF2B5EF4-FFF2-40B4-BE49-F238E27FC236}">
                <a16:creationId xmlns:a16="http://schemas.microsoft.com/office/drawing/2014/main" id="{DF58F1D0-6196-C040-B77A-49E8E793F169}"/>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8" name="Text Placeholder 24">
            <a:extLst>
              <a:ext uri="{FF2B5EF4-FFF2-40B4-BE49-F238E27FC236}">
                <a16:creationId xmlns:a16="http://schemas.microsoft.com/office/drawing/2014/main" id="{D33285BC-C08E-9048-8DD6-7A5D33A1C7A7}"/>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9" name="Family Feud Reveal Sound Effect 1.mp3" descr="Family Feud Reveal Sound Effect 1.mp3">
            <a:hlinkClick r:id="" action="ppaction://media"/>
            <a:extLst>
              <a:ext uri="{FF2B5EF4-FFF2-40B4-BE49-F238E27FC236}">
                <a16:creationId xmlns:a16="http://schemas.microsoft.com/office/drawing/2014/main" id="{8CC23744-82EE-B348-8FD9-92797255F1F6}"/>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415211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pic>
        <p:nvPicPr>
          <p:cNvPr id="4" name="Picture 3" descr="A blue business card with white text&#10;&#10;Description automatically generated">
            <a:extLst>
              <a:ext uri="{FF2B5EF4-FFF2-40B4-BE49-F238E27FC236}">
                <a16:creationId xmlns:a16="http://schemas.microsoft.com/office/drawing/2014/main" id="{7AA2DF9D-2711-2A4E-0C6C-96613A129192}"/>
              </a:ext>
            </a:extLst>
          </p:cNvPr>
          <p:cNvPicPr>
            <a:picLocks noChangeAspect="1"/>
          </p:cNvPicPr>
          <p:nvPr userDrawn="1"/>
        </p:nvPicPr>
        <p:blipFill>
          <a:blip r:embed="rId2"/>
          <a:stretch>
            <a:fillRect/>
          </a:stretch>
        </p:blipFill>
        <p:spPr>
          <a:xfrm>
            <a:off x="0" y="0"/>
            <a:ext cx="12192000" cy="6864626"/>
          </a:xfrm>
          <a:prstGeom prst="rect">
            <a:avLst/>
          </a:prstGeom>
        </p:spPr>
      </p:pic>
    </p:spTree>
    <p:extLst>
      <p:ext uri="{BB962C8B-B14F-4D97-AF65-F5344CB8AC3E}">
        <p14:creationId xmlns:p14="http://schemas.microsoft.com/office/powerpoint/2010/main" val="2793834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6696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805760" y="1560886"/>
            <a:ext cx="4892675" cy="2584247"/>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D50411B1-E839-2A4E-8DF7-3FDF723DB121}"/>
              </a:ext>
            </a:extLst>
          </p:cNvPr>
          <p:cNvSpPr>
            <a:spLocks noGrp="1"/>
          </p:cNvSpPr>
          <p:nvPr>
            <p:ph type="body" sz="quarter" idx="11" hasCustomPrompt="1"/>
          </p:nvPr>
        </p:nvSpPr>
        <p:spPr>
          <a:xfrm>
            <a:off x="1623395" y="4361879"/>
            <a:ext cx="3455505" cy="762000"/>
          </a:xfrm>
          <a:prstGeom prst="rect">
            <a:avLst/>
          </a:prstGeom>
        </p:spPr>
        <p:txBody>
          <a:bodyPr/>
          <a:lstStyle>
            <a:lvl1pPr algn="l">
              <a:buNone/>
              <a:defRPr sz="2200" b="1">
                <a:solidFill>
                  <a:schemeClr val="tx2"/>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sp>
        <p:nvSpPr>
          <p:cNvPr id="5" name="Text Placeholder 3">
            <a:extLst>
              <a:ext uri="{FF2B5EF4-FFF2-40B4-BE49-F238E27FC236}">
                <a16:creationId xmlns:a16="http://schemas.microsoft.com/office/drawing/2014/main" id="{981806BA-5DE7-9846-8629-13F04D50F320}"/>
              </a:ext>
            </a:extLst>
          </p:cNvPr>
          <p:cNvSpPr>
            <a:spLocks noGrp="1"/>
          </p:cNvSpPr>
          <p:nvPr>
            <p:ph type="body" sz="quarter" idx="12" hasCustomPrompt="1"/>
          </p:nvPr>
        </p:nvSpPr>
        <p:spPr>
          <a:xfrm>
            <a:off x="1623395" y="5297114"/>
            <a:ext cx="3455505" cy="762000"/>
          </a:xfrm>
          <a:prstGeom prst="rect">
            <a:avLst/>
          </a:prstGeom>
        </p:spPr>
        <p:txBody>
          <a:bodyPr/>
          <a:lstStyle>
            <a:lvl1pPr algn="l">
              <a:buNone/>
              <a:defRPr sz="2200" b="1">
                <a:solidFill>
                  <a:srgbClr val="009EDC"/>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pic>
        <p:nvPicPr>
          <p:cNvPr id="6" name="Picture 5" descr="A blue background with white text&#10;&#10;Description automatically generated">
            <a:extLst>
              <a:ext uri="{FF2B5EF4-FFF2-40B4-BE49-F238E27FC236}">
                <a16:creationId xmlns:a16="http://schemas.microsoft.com/office/drawing/2014/main" id="{3A2D682C-4C16-A870-7C4C-36F023618CDA}"/>
              </a:ext>
            </a:extLst>
          </p:cNvPr>
          <p:cNvPicPr>
            <a:picLocks noChangeAspect="1"/>
          </p:cNvPicPr>
          <p:nvPr userDrawn="1"/>
        </p:nvPicPr>
        <p:blipFill>
          <a:blip r:embed="rId2"/>
          <a:stretch>
            <a:fillRect/>
          </a:stretch>
        </p:blipFill>
        <p:spPr>
          <a:xfrm>
            <a:off x="0" y="0"/>
            <a:ext cx="12180232" cy="6858000"/>
          </a:xfrm>
          <a:prstGeom prst="rect">
            <a:avLst/>
          </a:prstGeom>
        </p:spPr>
      </p:pic>
      <p:pic>
        <p:nvPicPr>
          <p:cNvPr id="3" name="Picture 2" descr="A white background with circles&#10;&#10;Description automatically generated">
            <a:extLst>
              <a:ext uri="{FF2B5EF4-FFF2-40B4-BE49-F238E27FC236}">
                <a16:creationId xmlns:a16="http://schemas.microsoft.com/office/drawing/2014/main" id="{D7121137-9E1C-B7D6-100E-4A8B9B0526D3}"/>
              </a:ext>
            </a:extLst>
          </p:cNvPr>
          <p:cNvPicPr>
            <a:picLocks noChangeAspect="1"/>
          </p:cNvPicPr>
          <p:nvPr userDrawn="1"/>
        </p:nvPicPr>
        <p:blipFill>
          <a:blip r:embed="rId3"/>
          <a:stretch>
            <a:fillRect/>
          </a:stretch>
        </p:blipFill>
        <p:spPr>
          <a:xfrm>
            <a:off x="247150" y="135843"/>
            <a:ext cx="11697699" cy="6586313"/>
          </a:xfrm>
          <a:prstGeom prst="rect">
            <a:avLst/>
          </a:prstGeom>
        </p:spPr>
      </p:pic>
    </p:spTree>
    <p:extLst>
      <p:ext uri="{BB962C8B-B14F-4D97-AF65-F5344CB8AC3E}">
        <p14:creationId xmlns:p14="http://schemas.microsoft.com/office/powerpoint/2010/main" val="423820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05"/>
        <p:cNvGrpSpPr/>
        <p:nvPr/>
      </p:nvGrpSpPr>
      <p:grpSpPr>
        <a:xfrm>
          <a:off x="0" y="0"/>
          <a:ext cx="0" cy="0"/>
          <a:chOff x="0" y="0"/>
          <a:chExt cx="0" cy="0"/>
        </a:xfrm>
      </p:grpSpPr>
      <p:sp>
        <p:nvSpPr>
          <p:cNvPr id="106" name="Google Shape;106;p10"/>
          <p:cNvSpPr>
            <a:spLocks noGrp="1"/>
          </p:cNvSpPr>
          <p:nvPr>
            <p:ph type="pic" idx="2"/>
          </p:nvPr>
        </p:nvSpPr>
        <p:spPr>
          <a:xfrm>
            <a:off x="0" y="0"/>
            <a:ext cx="12192000" cy="6858000"/>
          </a:xfrm>
          <a:prstGeom prst="rect">
            <a:avLst/>
          </a:prstGeom>
          <a:noFill/>
          <a:ln>
            <a:noFill/>
          </a:ln>
        </p:spPr>
        <p:txBody>
          <a:bodyPr/>
          <a:lstStyle/>
          <a:p>
            <a:endParaRPr lang="en-US"/>
          </a:p>
        </p:txBody>
      </p:sp>
      <p:sp>
        <p:nvSpPr>
          <p:cNvPr id="107" name="Google Shape;107;p10"/>
          <p:cNvSpPr txBox="1">
            <a:spLocks noGrp="1"/>
          </p:cNvSpPr>
          <p:nvPr>
            <p:ph type="title"/>
          </p:nvPr>
        </p:nvSpPr>
        <p:spPr>
          <a:xfrm>
            <a:off x="960000" y="5352600"/>
            <a:ext cx="10272000" cy="763600"/>
          </a:xfrm>
          <a:prstGeom prst="rect">
            <a:avLst/>
          </a:prstGeom>
          <a:solidFill>
            <a:schemeClr val="lt1"/>
          </a:solidFill>
        </p:spPr>
        <p:txBody>
          <a:bodyPr spcFirstLastPara="1" wrap="square" lIns="91425" tIns="91425" rIns="91425" bIns="91425" anchor="t" anchorCtr="0">
            <a:noAutofit/>
          </a:bodyPr>
          <a:lstStyle>
            <a:lvl1pPr lvl="0" algn="ctr" rtl="0">
              <a:spcBef>
                <a:spcPts val="0"/>
              </a:spcBef>
              <a:spcAft>
                <a:spcPts val="0"/>
              </a:spcAft>
              <a:buSzPts val="3000"/>
              <a:buNone/>
              <a:defRPr sz="3333"/>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1603021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1666010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3" descr="A blue background with white text&#10;&#10;Description automatically generated">
            <a:extLst>
              <a:ext uri="{FF2B5EF4-FFF2-40B4-BE49-F238E27FC236}">
                <a16:creationId xmlns:a16="http://schemas.microsoft.com/office/drawing/2014/main" id="{4A8418C8-60E7-0E13-0DF7-D9E668283C54}"/>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9" name="Title 8">
            <a:extLst>
              <a:ext uri="{FF2B5EF4-FFF2-40B4-BE49-F238E27FC236}">
                <a16:creationId xmlns:a16="http://schemas.microsoft.com/office/drawing/2014/main" id="{BD450D3F-E463-C440-A112-610496D00DEC}"/>
              </a:ext>
            </a:extLst>
          </p:cNvPr>
          <p:cNvSpPr>
            <a:spLocks noGrp="1"/>
          </p:cNvSpPr>
          <p:nvPr>
            <p:ph type="title"/>
          </p:nvPr>
        </p:nvSpPr>
        <p:spPr>
          <a:xfrm>
            <a:off x="2032024" y="1022497"/>
            <a:ext cx="8633791"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2">
            <a:extLst>
              <a:ext uri="{FF2B5EF4-FFF2-40B4-BE49-F238E27FC236}">
                <a16:creationId xmlns:a16="http://schemas.microsoft.com/office/drawing/2014/main" id="{B9B74096-3146-EF4C-B4A8-9EA93907A66B}"/>
              </a:ext>
            </a:extLst>
          </p:cNvPr>
          <p:cNvSpPr>
            <a:spLocks noGrp="1"/>
          </p:cNvSpPr>
          <p:nvPr>
            <p:ph type="body" idx="1" hasCustomPrompt="1"/>
          </p:nvPr>
        </p:nvSpPr>
        <p:spPr>
          <a:xfrm>
            <a:off x="1019816"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2" name="Text Placeholder 2">
            <a:extLst>
              <a:ext uri="{FF2B5EF4-FFF2-40B4-BE49-F238E27FC236}">
                <a16:creationId xmlns:a16="http://schemas.microsoft.com/office/drawing/2014/main" id="{5A752B42-E3D7-B542-A150-858D03BEEC91}"/>
              </a:ext>
            </a:extLst>
          </p:cNvPr>
          <p:cNvSpPr>
            <a:spLocks noGrp="1"/>
          </p:cNvSpPr>
          <p:nvPr>
            <p:ph type="body" idx="12" hasCustomPrompt="1"/>
          </p:nvPr>
        </p:nvSpPr>
        <p:spPr>
          <a:xfrm>
            <a:off x="3693503"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4" name="Text Placeholder 2">
            <a:extLst>
              <a:ext uri="{FF2B5EF4-FFF2-40B4-BE49-F238E27FC236}">
                <a16:creationId xmlns:a16="http://schemas.microsoft.com/office/drawing/2014/main" id="{06DFB1F0-AB0E-8343-BF74-F4966510A428}"/>
              </a:ext>
            </a:extLst>
          </p:cNvPr>
          <p:cNvSpPr>
            <a:spLocks noGrp="1"/>
          </p:cNvSpPr>
          <p:nvPr>
            <p:ph type="body" idx="14" hasCustomPrompt="1"/>
          </p:nvPr>
        </p:nvSpPr>
        <p:spPr>
          <a:xfrm>
            <a:off x="634892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6" name="Text Placeholder 2">
            <a:extLst>
              <a:ext uri="{FF2B5EF4-FFF2-40B4-BE49-F238E27FC236}">
                <a16:creationId xmlns:a16="http://schemas.microsoft.com/office/drawing/2014/main" id="{594541F8-437F-394A-871D-60D91AD9DCCF}"/>
              </a:ext>
            </a:extLst>
          </p:cNvPr>
          <p:cNvSpPr>
            <a:spLocks noGrp="1"/>
          </p:cNvSpPr>
          <p:nvPr>
            <p:ph type="body" idx="16" hasCustomPrompt="1"/>
          </p:nvPr>
        </p:nvSpPr>
        <p:spPr>
          <a:xfrm>
            <a:off x="899514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8" name="Picture Placeholder 22">
            <a:extLst>
              <a:ext uri="{FF2B5EF4-FFF2-40B4-BE49-F238E27FC236}">
                <a16:creationId xmlns:a16="http://schemas.microsoft.com/office/drawing/2014/main" id="{29863AAF-C9CE-D24B-9CC4-4BBAD0A9397D}"/>
              </a:ext>
            </a:extLst>
          </p:cNvPr>
          <p:cNvSpPr>
            <a:spLocks noGrp="1"/>
          </p:cNvSpPr>
          <p:nvPr>
            <p:ph type="pic" sz="quarter" idx="18"/>
          </p:nvPr>
        </p:nvSpPr>
        <p:spPr>
          <a:xfrm>
            <a:off x="1135787" y="2605441"/>
            <a:ext cx="2110383" cy="2110107"/>
          </a:xfrm>
          <a:prstGeom prst="ellipse">
            <a:avLst/>
          </a:prstGeom>
        </p:spPr>
        <p:txBody>
          <a:bodyPr>
            <a:normAutofit/>
          </a:bodyPr>
          <a:lstStyle>
            <a:lvl1pPr>
              <a:defRPr sz="3200"/>
            </a:lvl1pPr>
          </a:lstStyle>
          <a:p>
            <a:endParaRPr lang="en-US"/>
          </a:p>
        </p:txBody>
      </p:sp>
      <p:sp>
        <p:nvSpPr>
          <p:cNvPr id="19" name="Picture Placeholder 22">
            <a:extLst>
              <a:ext uri="{FF2B5EF4-FFF2-40B4-BE49-F238E27FC236}">
                <a16:creationId xmlns:a16="http://schemas.microsoft.com/office/drawing/2014/main" id="{61221C0F-AB0D-E649-8D24-670CF4515E5C}"/>
              </a:ext>
            </a:extLst>
          </p:cNvPr>
          <p:cNvSpPr>
            <a:spLocks noGrp="1"/>
          </p:cNvSpPr>
          <p:nvPr>
            <p:ph type="pic" sz="quarter" idx="19"/>
          </p:nvPr>
        </p:nvSpPr>
        <p:spPr>
          <a:xfrm>
            <a:off x="3809474" y="2605441"/>
            <a:ext cx="2110383" cy="2110107"/>
          </a:xfrm>
          <a:prstGeom prst="ellipse">
            <a:avLst/>
          </a:prstGeom>
        </p:spPr>
        <p:txBody>
          <a:bodyPr>
            <a:normAutofit/>
          </a:bodyPr>
          <a:lstStyle>
            <a:lvl1pPr>
              <a:defRPr sz="3200"/>
            </a:lvl1pPr>
          </a:lstStyle>
          <a:p>
            <a:endParaRPr lang="en-US"/>
          </a:p>
        </p:txBody>
      </p:sp>
      <p:sp>
        <p:nvSpPr>
          <p:cNvPr id="20" name="Picture Placeholder 22">
            <a:extLst>
              <a:ext uri="{FF2B5EF4-FFF2-40B4-BE49-F238E27FC236}">
                <a16:creationId xmlns:a16="http://schemas.microsoft.com/office/drawing/2014/main" id="{6A9BC78F-2680-194A-8C7E-B4A6B7C46ECD}"/>
              </a:ext>
            </a:extLst>
          </p:cNvPr>
          <p:cNvSpPr>
            <a:spLocks noGrp="1"/>
          </p:cNvSpPr>
          <p:nvPr>
            <p:ph type="pic" sz="quarter" idx="20"/>
          </p:nvPr>
        </p:nvSpPr>
        <p:spPr>
          <a:xfrm>
            <a:off x="6464891" y="2569882"/>
            <a:ext cx="2110383" cy="2110107"/>
          </a:xfrm>
          <a:prstGeom prst="ellipse">
            <a:avLst/>
          </a:prstGeom>
        </p:spPr>
        <p:txBody>
          <a:bodyPr>
            <a:normAutofit/>
          </a:bodyPr>
          <a:lstStyle>
            <a:lvl1pPr>
              <a:defRPr sz="3200"/>
            </a:lvl1pPr>
          </a:lstStyle>
          <a:p>
            <a:endParaRPr lang="en-US"/>
          </a:p>
        </p:txBody>
      </p:sp>
      <p:sp>
        <p:nvSpPr>
          <p:cNvPr id="21" name="Picture Placeholder 22">
            <a:extLst>
              <a:ext uri="{FF2B5EF4-FFF2-40B4-BE49-F238E27FC236}">
                <a16:creationId xmlns:a16="http://schemas.microsoft.com/office/drawing/2014/main" id="{8AD93952-FE87-FA42-B13B-E5549927DED1}"/>
              </a:ext>
            </a:extLst>
          </p:cNvPr>
          <p:cNvSpPr>
            <a:spLocks noGrp="1"/>
          </p:cNvSpPr>
          <p:nvPr>
            <p:ph type="pic" sz="quarter" idx="21"/>
          </p:nvPr>
        </p:nvSpPr>
        <p:spPr>
          <a:xfrm>
            <a:off x="9138578" y="2605441"/>
            <a:ext cx="2110383" cy="2110107"/>
          </a:xfrm>
          <a:prstGeom prst="ellipse">
            <a:avLst/>
          </a:prstGeom>
        </p:spPr>
        <p:txBody>
          <a:bodyPr>
            <a:normAutofit/>
          </a:bodyPr>
          <a:lstStyle>
            <a:lvl1pPr>
              <a:defRPr sz="3200"/>
            </a:lvl1pPr>
          </a:lstStyle>
          <a:p>
            <a:endParaRPr lang="en-US"/>
          </a:p>
        </p:txBody>
      </p:sp>
    </p:spTree>
    <p:extLst>
      <p:ext uri="{BB962C8B-B14F-4D97-AF65-F5344CB8AC3E}">
        <p14:creationId xmlns:p14="http://schemas.microsoft.com/office/powerpoint/2010/main" val="766182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C5CA9AB5-7799-BFA5-6F4F-591CF81D3D85}"/>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3" name="Title 8">
            <a:extLst>
              <a:ext uri="{FF2B5EF4-FFF2-40B4-BE49-F238E27FC236}">
                <a16:creationId xmlns:a16="http://schemas.microsoft.com/office/drawing/2014/main" id="{95921DC8-934C-D343-8075-AF48250B93B1}"/>
              </a:ext>
            </a:extLst>
          </p:cNvPr>
          <p:cNvSpPr>
            <a:spLocks noGrp="1"/>
          </p:cNvSpPr>
          <p:nvPr>
            <p:ph type="title"/>
          </p:nvPr>
        </p:nvSpPr>
        <p:spPr>
          <a:xfrm>
            <a:off x="688976" y="1437323"/>
            <a:ext cx="8633791" cy="590264"/>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24F2E60C-7A3B-7D42-BD06-2F6B17FB85A4}"/>
              </a:ext>
            </a:extLst>
          </p:cNvPr>
          <p:cNvSpPr>
            <a:spLocks noGrp="1"/>
          </p:cNvSpPr>
          <p:nvPr>
            <p:ph type="body" sz="quarter" idx="10"/>
          </p:nvPr>
        </p:nvSpPr>
        <p:spPr>
          <a:xfrm>
            <a:off x="688976" y="2186609"/>
            <a:ext cx="11058525" cy="4055169"/>
          </a:xfrm>
          <a:prstGeom prst="rect">
            <a:avLst/>
          </a:prstGeom>
        </p:spPr>
        <p:txBody>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2052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2" name="Picture 1" descr="A blue background with white text&#10;&#10;Description automatically generated">
            <a:extLst>
              <a:ext uri="{FF2B5EF4-FFF2-40B4-BE49-F238E27FC236}">
                <a16:creationId xmlns:a16="http://schemas.microsoft.com/office/drawing/2014/main" id="{C4576E8E-A501-8EC1-1123-1CC0F7426F77}"/>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9" name="Title 8">
            <a:extLst>
              <a:ext uri="{FF2B5EF4-FFF2-40B4-BE49-F238E27FC236}">
                <a16:creationId xmlns:a16="http://schemas.microsoft.com/office/drawing/2014/main" id="{BD450D3F-E463-C440-A112-610496D00DEC}"/>
              </a:ext>
            </a:extLst>
          </p:cNvPr>
          <p:cNvSpPr>
            <a:spLocks noGrp="1"/>
          </p:cNvSpPr>
          <p:nvPr>
            <p:ph type="title"/>
          </p:nvPr>
        </p:nvSpPr>
        <p:spPr>
          <a:xfrm>
            <a:off x="1941446" y="1022497"/>
            <a:ext cx="8633791"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2">
            <a:extLst>
              <a:ext uri="{FF2B5EF4-FFF2-40B4-BE49-F238E27FC236}">
                <a16:creationId xmlns:a16="http://schemas.microsoft.com/office/drawing/2014/main" id="{B9B74096-3146-EF4C-B4A8-9EA93907A66B}"/>
              </a:ext>
            </a:extLst>
          </p:cNvPr>
          <p:cNvSpPr>
            <a:spLocks noGrp="1"/>
          </p:cNvSpPr>
          <p:nvPr>
            <p:ph type="body" idx="1" hasCustomPrompt="1"/>
          </p:nvPr>
        </p:nvSpPr>
        <p:spPr>
          <a:xfrm>
            <a:off x="1019816"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2" name="Text Placeholder 2">
            <a:extLst>
              <a:ext uri="{FF2B5EF4-FFF2-40B4-BE49-F238E27FC236}">
                <a16:creationId xmlns:a16="http://schemas.microsoft.com/office/drawing/2014/main" id="{5A752B42-E3D7-B542-A150-858D03BEEC91}"/>
              </a:ext>
            </a:extLst>
          </p:cNvPr>
          <p:cNvSpPr>
            <a:spLocks noGrp="1"/>
          </p:cNvSpPr>
          <p:nvPr>
            <p:ph type="body" idx="12" hasCustomPrompt="1"/>
          </p:nvPr>
        </p:nvSpPr>
        <p:spPr>
          <a:xfrm>
            <a:off x="3693503"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4" name="Text Placeholder 2">
            <a:extLst>
              <a:ext uri="{FF2B5EF4-FFF2-40B4-BE49-F238E27FC236}">
                <a16:creationId xmlns:a16="http://schemas.microsoft.com/office/drawing/2014/main" id="{06DFB1F0-AB0E-8343-BF74-F4966510A428}"/>
              </a:ext>
            </a:extLst>
          </p:cNvPr>
          <p:cNvSpPr>
            <a:spLocks noGrp="1"/>
          </p:cNvSpPr>
          <p:nvPr>
            <p:ph type="body" idx="14" hasCustomPrompt="1"/>
          </p:nvPr>
        </p:nvSpPr>
        <p:spPr>
          <a:xfrm>
            <a:off x="634892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6" name="Text Placeholder 2">
            <a:extLst>
              <a:ext uri="{FF2B5EF4-FFF2-40B4-BE49-F238E27FC236}">
                <a16:creationId xmlns:a16="http://schemas.microsoft.com/office/drawing/2014/main" id="{594541F8-437F-394A-871D-60D91AD9DCCF}"/>
              </a:ext>
            </a:extLst>
          </p:cNvPr>
          <p:cNvSpPr>
            <a:spLocks noGrp="1"/>
          </p:cNvSpPr>
          <p:nvPr>
            <p:ph type="body" idx="16" hasCustomPrompt="1"/>
          </p:nvPr>
        </p:nvSpPr>
        <p:spPr>
          <a:xfrm>
            <a:off x="899514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8" name="Picture Placeholder 22">
            <a:extLst>
              <a:ext uri="{FF2B5EF4-FFF2-40B4-BE49-F238E27FC236}">
                <a16:creationId xmlns:a16="http://schemas.microsoft.com/office/drawing/2014/main" id="{29863AAF-C9CE-D24B-9CC4-4BBAD0A9397D}"/>
              </a:ext>
            </a:extLst>
          </p:cNvPr>
          <p:cNvSpPr>
            <a:spLocks noGrp="1"/>
          </p:cNvSpPr>
          <p:nvPr>
            <p:ph type="pic" sz="quarter" idx="18"/>
          </p:nvPr>
        </p:nvSpPr>
        <p:spPr>
          <a:xfrm>
            <a:off x="1135787" y="2605441"/>
            <a:ext cx="2110383" cy="2110107"/>
          </a:xfrm>
          <a:prstGeom prst="ellipse">
            <a:avLst/>
          </a:prstGeom>
        </p:spPr>
        <p:txBody>
          <a:bodyPr>
            <a:normAutofit/>
          </a:bodyPr>
          <a:lstStyle>
            <a:lvl1pPr>
              <a:defRPr sz="3200"/>
            </a:lvl1pPr>
          </a:lstStyle>
          <a:p>
            <a:endParaRPr lang="en-US"/>
          </a:p>
        </p:txBody>
      </p:sp>
      <p:sp>
        <p:nvSpPr>
          <p:cNvPr id="19" name="Picture Placeholder 22">
            <a:extLst>
              <a:ext uri="{FF2B5EF4-FFF2-40B4-BE49-F238E27FC236}">
                <a16:creationId xmlns:a16="http://schemas.microsoft.com/office/drawing/2014/main" id="{61221C0F-AB0D-E649-8D24-670CF4515E5C}"/>
              </a:ext>
            </a:extLst>
          </p:cNvPr>
          <p:cNvSpPr>
            <a:spLocks noGrp="1"/>
          </p:cNvSpPr>
          <p:nvPr>
            <p:ph type="pic" sz="quarter" idx="19"/>
          </p:nvPr>
        </p:nvSpPr>
        <p:spPr>
          <a:xfrm>
            <a:off x="3809474" y="2605441"/>
            <a:ext cx="2110383" cy="2110107"/>
          </a:xfrm>
          <a:prstGeom prst="ellipse">
            <a:avLst/>
          </a:prstGeom>
        </p:spPr>
        <p:txBody>
          <a:bodyPr>
            <a:normAutofit/>
          </a:bodyPr>
          <a:lstStyle>
            <a:lvl1pPr>
              <a:defRPr sz="3200"/>
            </a:lvl1pPr>
          </a:lstStyle>
          <a:p>
            <a:endParaRPr lang="en-US"/>
          </a:p>
        </p:txBody>
      </p:sp>
      <p:sp>
        <p:nvSpPr>
          <p:cNvPr id="20" name="Picture Placeholder 22">
            <a:extLst>
              <a:ext uri="{FF2B5EF4-FFF2-40B4-BE49-F238E27FC236}">
                <a16:creationId xmlns:a16="http://schemas.microsoft.com/office/drawing/2014/main" id="{6A9BC78F-2680-194A-8C7E-B4A6B7C46ECD}"/>
              </a:ext>
            </a:extLst>
          </p:cNvPr>
          <p:cNvSpPr>
            <a:spLocks noGrp="1"/>
          </p:cNvSpPr>
          <p:nvPr>
            <p:ph type="pic" sz="quarter" idx="20"/>
          </p:nvPr>
        </p:nvSpPr>
        <p:spPr>
          <a:xfrm>
            <a:off x="6464891" y="2569882"/>
            <a:ext cx="2110383" cy="2110107"/>
          </a:xfrm>
          <a:prstGeom prst="ellipse">
            <a:avLst/>
          </a:prstGeom>
        </p:spPr>
        <p:txBody>
          <a:bodyPr>
            <a:normAutofit/>
          </a:bodyPr>
          <a:lstStyle>
            <a:lvl1pPr>
              <a:defRPr sz="3200"/>
            </a:lvl1pPr>
          </a:lstStyle>
          <a:p>
            <a:endParaRPr lang="en-US"/>
          </a:p>
        </p:txBody>
      </p:sp>
      <p:sp>
        <p:nvSpPr>
          <p:cNvPr id="21" name="Picture Placeholder 22">
            <a:extLst>
              <a:ext uri="{FF2B5EF4-FFF2-40B4-BE49-F238E27FC236}">
                <a16:creationId xmlns:a16="http://schemas.microsoft.com/office/drawing/2014/main" id="{8AD93952-FE87-FA42-B13B-E5549927DED1}"/>
              </a:ext>
            </a:extLst>
          </p:cNvPr>
          <p:cNvSpPr>
            <a:spLocks noGrp="1"/>
          </p:cNvSpPr>
          <p:nvPr>
            <p:ph type="pic" sz="quarter" idx="21"/>
          </p:nvPr>
        </p:nvSpPr>
        <p:spPr>
          <a:xfrm>
            <a:off x="9138578" y="2605441"/>
            <a:ext cx="2110383" cy="2110107"/>
          </a:xfrm>
          <a:prstGeom prst="ellipse">
            <a:avLst/>
          </a:prstGeom>
        </p:spPr>
        <p:txBody>
          <a:bodyPr>
            <a:normAutofit/>
          </a:bodyPr>
          <a:lstStyle>
            <a:lvl1pPr>
              <a:defRPr sz="3200"/>
            </a:lvl1pPr>
          </a:lstStyle>
          <a:p>
            <a:endParaRPr lang="en-US"/>
          </a:p>
        </p:txBody>
      </p:sp>
    </p:spTree>
    <p:extLst>
      <p:ext uri="{BB962C8B-B14F-4D97-AF65-F5344CB8AC3E}">
        <p14:creationId xmlns:p14="http://schemas.microsoft.com/office/powerpoint/2010/main" val="1018478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4" name="Picture 3" descr="A blue and orange background&#10;&#10;Description automatically generated">
            <a:extLst>
              <a:ext uri="{FF2B5EF4-FFF2-40B4-BE49-F238E27FC236}">
                <a16:creationId xmlns:a16="http://schemas.microsoft.com/office/drawing/2014/main" id="{928D538F-537F-BFD3-4FDC-36B9CF24D2E2}"/>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430698" y="593727"/>
            <a:ext cx="5562598"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2">
            <a:extLst>
              <a:ext uri="{FF2B5EF4-FFF2-40B4-BE49-F238E27FC236}">
                <a16:creationId xmlns:a16="http://schemas.microsoft.com/office/drawing/2014/main" id="{4D6226A0-7C1A-5C47-9B09-3B2AFEC270BB}"/>
              </a:ext>
            </a:extLst>
          </p:cNvPr>
          <p:cNvSpPr>
            <a:spLocks noGrp="1"/>
          </p:cNvSpPr>
          <p:nvPr>
            <p:ph type="body" sz="half" idx="1"/>
          </p:nvPr>
        </p:nvSpPr>
        <p:spPr>
          <a:xfrm>
            <a:off x="430698" y="1948074"/>
            <a:ext cx="5665301" cy="4422910"/>
          </a:xfrm>
          <a:prstGeom prst="rect">
            <a:avLst/>
          </a:prstGeom>
        </p:spPr>
        <p:txBody>
          <a:bodyPr/>
          <a:lstStyle>
            <a:lvl1pPr marL="342891" indent="-342891">
              <a:buClr>
                <a:srgbClr val="A0C65C"/>
              </a:buClr>
              <a:buFont typeface="Arial" panose="020B0604020202020204" pitchFamily="34" charset="0"/>
              <a:buChar char="•"/>
              <a:defRPr sz="2000">
                <a:solidFill>
                  <a:schemeClr val="bg1"/>
                </a:solidFill>
              </a:defRPr>
            </a:lvl1pPr>
            <a:lvl2pPr marL="742932" indent="-285744">
              <a:buClr>
                <a:srgbClr val="A0C65C"/>
              </a:buClr>
              <a:buFont typeface="Arial" panose="020B0604020202020204" pitchFamily="34" charset="0"/>
              <a:buChar char="•"/>
              <a:defRPr sz="2000">
                <a:solidFill>
                  <a:schemeClr val="bg1"/>
                </a:solidFill>
              </a:defRPr>
            </a:lvl2pPr>
            <a:lvl3pPr marL="1142971" indent="-228594">
              <a:buClr>
                <a:srgbClr val="A0C65C"/>
              </a:buClr>
              <a:buFont typeface="Arial" panose="020B0604020202020204" pitchFamily="34" charset="0"/>
              <a:buChar char="•"/>
              <a:defRPr sz="2000">
                <a:solidFill>
                  <a:schemeClr val="bg1"/>
                </a:solidFill>
              </a:defRPr>
            </a:lvl3pPr>
            <a:lvl4pPr marL="1600160" indent="-228594">
              <a:buClr>
                <a:srgbClr val="A0C65C"/>
              </a:buClr>
              <a:buFont typeface="Arial" panose="020B0604020202020204" pitchFamily="34" charset="0"/>
              <a:buChar char="•"/>
              <a:defRPr sz="2000">
                <a:solidFill>
                  <a:schemeClr val="bg1"/>
                </a:solidFill>
              </a:defRPr>
            </a:lvl4pPr>
            <a:lvl5pPr marL="2057349" indent="-228594">
              <a:buClr>
                <a:srgbClr val="A0C65C"/>
              </a:buClr>
              <a:buFont typeface="Arial" panose="020B0604020202020204" pitchFamily="34" charset="0"/>
              <a:buChar char="•"/>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FAAB7A9-CF53-814A-A3F4-DBA033131A6E}"/>
              </a:ext>
            </a:extLst>
          </p:cNvPr>
          <p:cNvSpPr>
            <a:spLocks noGrp="1"/>
          </p:cNvSpPr>
          <p:nvPr>
            <p:ph idx="22" hasCustomPrompt="1"/>
          </p:nvPr>
        </p:nvSpPr>
        <p:spPr>
          <a:xfrm>
            <a:off x="6418197" y="593727"/>
            <a:ext cx="5451605" cy="5916402"/>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4129474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4" name="Picture 3" descr="A blue and white flag&#10;&#10;Description automatically generated">
            <a:extLst>
              <a:ext uri="{FF2B5EF4-FFF2-40B4-BE49-F238E27FC236}">
                <a16:creationId xmlns:a16="http://schemas.microsoft.com/office/drawing/2014/main" id="{EBA37594-DD4D-BB9A-50B2-E7A9EF059D8F}"/>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6301409" y="684557"/>
            <a:ext cx="5476461"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2">
            <a:extLst>
              <a:ext uri="{FF2B5EF4-FFF2-40B4-BE49-F238E27FC236}">
                <a16:creationId xmlns:a16="http://schemas.microsoft.com/office/drawing/2014/main" id="{84B661CC-3A6F-4C40-87B4-71E36647F450}"/>
              </a:ext>
            </a:extLst>
          </p:cNvPr>
          <p:cNvSpPr>
            <a:spLocks noGrp="1"/>
          </p:cNvSpPr>
          <p:nvPr>
            <p:ph type="body" sz="half" idx="1"/>
          </p:nvPr>
        </p:nvSpPr>
        <p:spPr>
          <a:xfrm>
            <a:off x="6301409" y="1828804"/>
            <a:ext cx="5476461" cy="4601813"/>
          </a:xfrm>
          <a:prstGeom prst="rect">
            <a:avLst/>
          </a:prstGeom>
        </p:spPr>
        <p:txBody>
          <a:bodyPr/>
          <a:lstStyle>
            <a:lvl1pPr marL="0" indent="0">
              <a:buClr>
                <a:srgbClr val="A0C65C"/>
              </a:buClr>
              <a:buFont typeface="Arial" panose="020B0604020202020204" pitchFamily="34" charset="0"/>
              <a:buNone/>
              <a:defRPr sz="2000">
                <a:solidFill>
                  <a:schemeClr val="bg1"/>
                </a:solidFill>
              </a:defRPr>
            </a:lvl1pPr>
            <a:lvl2pPr marL="457189" indent="0">
              <a:buClr>
                <a:srgbClr val="A0C65C"/>
              </a:buClr>
              <a:buFont typeface="Arial" panose="020B0604020202020204" pitchFamily="34" charset="0"/>
              <a:buNone/>
              <a:defRPr sz="2000">
                <a:solidFill>
                  <a:schemeClr val="bg1"/>
                </a:solidFill>
              </a:defRPr>
            </a:lvl2pPr>
            <a:lvl3pPr marL="914377" indent="0">
              <a:buClr>
                <a:srgbClr val="A0C65C"/>
              </a:buClr>
              <a:buFont typeface="Arial" panose="020B0604020202020204" pitchFamily="34" charset="0"/>
              <a:buNone/>
              <a:defRPr sz="2000">
                <a:solidFill>
                  <a:schemeClr val="bg1"/>
                </a:solidFill>
              </a:defRPr>
            </a:lvl3pPr>
            <a:lvl4pPr marL="1371566" indent="0">
              <a:buClr>
                <a:srgbClr val="A0C65C"/>
              </a:buClr>
              <a:buFont typeface="Arial" panose="020B0604020202020204" pitchFamily="34" charset="0"/>
              <a:buNone/>
              <a:defRPr sz="2000">
                <a:solidFill>
                  <a:schemeClr val="bg1"/>
                </a:solidFill>
              </a:defRPr>
            </a:lvl4pPr>
            <a:lvl5pPr marL="1828754" indent="0">
              <a:buClr>
                <a:srgbClr val="A0C65C"/>
              </a:buClr>
              <a:buFont typeface="Arial" panose="020B0604020202020204" pitchFamily="34" charset="0"/>
              <a:buNone/>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D9027EAA-B98C-EF4B-9810-3D125E17A7A5}"/>
              </a:ext>
            </a:extLst>
          </p:cNvPr>
          <p:cNvSpPr>
            <a:spLocks noGrp="1"/>
          </p:cNvSpPr>
          <p:nvPr>
            <p:ph idx="22" hasCustomPrompt="1"/>
          </p:nvPr>
        </p:nvSpPr>
        <p:spPr>
          <a:xfrm>
            <a:off x="375115" y="684557"/>
            <a:ext cx="5715001" cy="5746060"/>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4245431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3D73DF93-F4D3-174A-A033-8D0151AC85D6}"/>
              </a:ext>
            </a:extLst>
          </p:cNvPr>
          <p:cNvSpPr>
            <a:spLocks noGrp="1"/>
          </p:cNvSpPr>
          <p:nvPr>
            <p:ph type="title"/>
          </p:nvPr>
        </p:nvSpPr>
        <p:spPr>
          <a:xfrm>
            <a:off x="347871" y="1597230"/>
            <a:ext cx="11668540"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2">
            <a:extLst>
              <a:ext uri="{FF2B5EF4-FFF2-40B4-BE49-F238E27FC236}">
                <a16:creationId xmlns:a16="http://schemas.microsoft.com/office/drawing/2014/main" id="{C1ECC511-C260-C44A-B3D8-D1B7716EDD77}"/>
              </a:ext>
            </a:extLst>
          </p:cNvPr>
          <p:cNvSpPr>
            <a:spLocks noGrp="1"/>
          </p:cNvSpPr>
          <p:nvPr>
            <p:ph type="body" sz="half" idx="1"/>
          </p:nvPr>
        </p:nvSpPr>
        <p:spPr>
          <a:xfrm>
            <a:off x="347871" y="2345634"/>
            <a:ext cx="11668540" cy="4084982"/>
          </a:xfrm>
          <a:prstGeom prst="rect">
            <a:avLst/>
          </a:prstGeom>
        </p:spPr>
        <p:txBody>
          <a:bodyPr/>
          <a:lstStyle>
            <a:lvl1pPr marL="0" indent="0">
              <a:buClr>
                <a:srgbClr val="A0C65C"/>
              </a:buClr>
              <a:buFont typeface="Arial" panose="020B0604020202020204" pitchFamily="34" charset="0"/>
              <a:buNone/>
              <a:defRPr sz="2000">
                <a:solidFill>
                  <a:schemeClr val="bg1"/>
                </a:solidFill>
              </a:defRPr>
            </a:lvl1pPr>
            <a:lvl2pPr marL="457189" indent="0">
              <a:buClr>
                <a:srgbClr val="A0C65C"/>
              </a:buClr>
              <a:buFont typeface="Arial" panose="020B0604020202020204" pitchFamily="34" charset="0"/>
              <a:buNone/>
              <a:defRPr sz="2000">
                <a:solidFill>
                  <a:schemeClr val="bg1"/>
                </a:solidFill>
              </a:defRPr>
            </a:lvl2pPr>
            <a:lvl3pPr marL="914377" indent="0">
              <a:buClr>
                <a:srgbClr val="A0C65C"/>
              </a:buClr>
              <a:buFont typeface="Arial" panose="020B0604020202020204" pitchFamily="34" charset="0"/>
              <a:buNone/>
              <a:defRPr sz="2000">
                <a:solidFill>
                  <a:schemeClr val="bg1"/>
                </a:solidFill>
              </a:defRPr>
            </a:lvl3pPr>
            <a:lvl4pPr marL="1371566" indent="0">
              <a:buClr>
                <a:srgbClr val="A0C65C"/>
              </a:buClr>
              <a:buFont typeface="Arial" panose="020B0604020202020204" pitchFamily="34" charset="0"/>
              <a:buNone/>
              <a:defRPr sz="2000">
                <a:solidFill>
                  <a:schemeClr val="bg1"/>
                </a:solidFill>
              </a:defRPr>
            </a:lvl4pPr>
            <a:lvl5pPr marL="1828754" indent="0">
              <a:buClr>
                <a:srgbClr val="A0C65C"/>
              </a:buClr>
              <a:buFont typeface="Arial" panose="020B0604020202020204" pitchFamily="34" charset="0"/>
              <a:buNone/>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0971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2" name="Picture 1" descr="A close-up of a white and blue rectangle&#10;&#10;Description automatically generated">
            <a:extLst>
              <a:ext uri="{FF2B5EF4-FFF2-40B4-BE49-F238E27FC236}">
                <a16:creationId xmlns:a16="http://schemas.microsoft.com/office/drawing/2014/main" id="{F4BE0E7A-B881-FC35-DF3F-67DC3DAADD42}"/>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3" name="Title 8">
            <a:extLst>
              <a:ext uri="{FF2B5EF4-FFF2-40B4-BE49-F238E27FC236}">
                <a16:creationId xmlns:a16="http://schemas.microsoft.com/office/drawing/2014/main" id="{1683BB10-8E06-F649-85BD-86E746C6B124}"/>
              </a:ext>
            </a:extLst>
          </p:cNvPr>
          <p:cNvSpPr>
            <a:spLocks noGrp="1"/>
          </p:cNvSpPr>
          <p:nvPr>
            <p:ph type="title"/>
          </p:nvPr>
        </p:nvSpPr>
        <p:spPr>
          <a:xfrm>
            <a:off x="747644" y="1538287"/>
            <a:ext cx="2666999"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2A7A2D4D-BF32-5246-B32D-D3DF5A3DCE51}"/>
              </a:ext>
            </a:extLst>
          </p:cNvPr>
          <p:cNvPicPr>
            <a:picLocks noChangeAspect="1"/>
          </p:cNvPicPr>
          <p:nvPr userDrawn="1"/>
        </p:nvPicPr>
        <p:blipFill>
          <a:blip r:embed="rId3"/>
          <a:stretch>
            <a:fillRect/>
          </a:stretch>
        </p:blipFill>
        <p:spPr>
          <a:xfrm>
            <a:off x="4162286" y="1469852"/>
            <a:ext cx="7595705" cy="4960765"/>
          </a:xfrm>
          <a:prstGeom prst="rect">
            <a:avLst/>
          </a:prstGeom>
        </p:spPr>
      </p:pic>
      <p:sp>
        <p:nvSpPr>
          <p:cNvPr id="5" name="Content Placeholder 2">
            <a:extLst>
              <a:ext uri="{FF2B5EF4-FFF2-40B4-BE49-F238E27FC236}">
                <a16:creationId xmlns:a16="http://schemas.microsoft.com/office/drawing/2014/main" id="{FE21F5FE-976C-9846-A7C6-F422E719D485}"/>
              </a:ext>
            </a:extLst>
          </p:cNvPr>
          <p:cNvSpPr>
            <a:spLocks noGrp="1"/>
          </p:cNvSpPr>
          <p:nvPr>
            <p:ph idx="10"/>
          </p:nvPr>
        </p:nvSpPr>
        <p:spPr>
          <a:xfrm>
            <a:off x="4737653" y="1667884"/>
            <a:ext cx="6548331" cy="3997422"/>
          </a:xfrm>
          <a:prstGeom prst="rect">
            <a:avLst/>
          </a:prstGeom>
        </p:spPr>
        <p:txBody>
          <a:bodyPr>
            <a:normAutofit/>
          </a:bodyPr>
          <a:lstStyle>
            <a:lvl1pPr marL="0" indent="0">
              <a:buClr>
                <a:srgbClr val="A0C65C"/>
              </a:buClr>
              <a:buNone/>
              <a:defRPr sz="1200">
                <a:solidFill>
                  <a:schemeClr val="tx1">
                    <a:lumMod val="65000"/>
                    <a:lumOff val="35000"/>
                  </a:schemeClr>
                </a:solidFill>
              </a:defRPr>
            </a:lvl1pPr>
            <a:lvl2pPr marL="742932" indent="-285744">
              <a:buClr>
                <a:srgbClr val="A0C65C"/>
              </a:buClr>
              <a:buFont typeface="Arial" panose="020B0604020202020204" pitchFamily="34" charset="0"/>
              <a:buChar char="•"/>
              <a:defRPr>
                <a:solidFill>
                  <a:schemeClr val="tx1">
                    <a:lumMod val="65000"/>
                    <a:lumOff val="35000"/>
                  </a:schemeClr>
                </a:solidFill>
              </a:defRPr>
            </a:lvl2pPr>
            <a:lvl3pPr marL="1142971" indent="-228594">
              <a:buClr>
                <a:srgbClr val="A0C65C"/>
              </a:buClr>
              <a:buFont typeface="Arial" panose="020B0604020202020204" pitchFamily="34" charset="0"/>
              <a:buChar char="•"/>
              <a:defRPr>
                <a:solidFill>
                  <a:schemeClr val="tx1">
                    <a:lumMod val="65000"/>
                    <a:lumOff val="35000"/>
                  </a:schemeClr>
                </a:solidFill>
              </a:defRPr>
            </a:lvl3pPr>
            <a:lvl4pPr marL="1600160" indent="-228594">
              <a:buClr>
                <a:srgbClr val="A0C65C"/>
              </a:buClr>
              <a:buFont typeface="Arial" panose="020B0604020202020204" pitchFamily="34" charset="0"/>
              <a:buChar char="•"/>
              <a:defRPr>
                <a:solidFill>
                  <a:schemeClr val="tx1">
                    <a:lumMod val="65000"/>
                    <a:lumOff val="35000"/>
                  </a:schemeClr>
                </a:solidFill>
              </a:defRPr>
            </a:lvl4pPr>
            <a:lvl5pPr marL="2057349" indent="-228594">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746068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064233"/>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8" r:id="rId2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mailto:Jesse.Ortiz@Houstontx.gov"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houstontx.gov/obo/popforms.html"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mailto:HCDPreAward@houstontx.gov" TargetMode="Externa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hyperlink" Target="https://www.houstontx.gov/obo/docsandforms/goodfaithefforts" TargetMode="Externa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2.png"/><Relationship Id="rId4" Type="http://schemas.openxmlformats.org/officeDocument/2006/relationships/notesSlide" Target="../notesSlides/notesSlide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E98720-054F-2C0D-134E-F6A4C878D3B3}"/>
              </a:ext>
            </a:extLst>
          </p:cNvPr>
          <p:cNvSpPr>
            <a:spLocks noGrp="1"/>
          </p:cNvSpPr>
          <p:nvPr>
            <p:ph type="title"/>
          </p:nvPr>
        </p:nvSpPr>
        <p:spPr>
          <a:xfrm>
            <a:off x="494384" y="2563399"/>
            <a:ext cx="5476461" cy="628787"/>
          </a:xfrm>
        </p:spPr>
        <p:txBody>
          <a:bodyPr/>
          <a:lstStyle/>
          <a:p>
            <a:r>
              <a:rPr lang="en-US" sz="7200"/>
              <a:t>WELCOME!</a:t>
            </a:r>
          </a:p>
        </p:txBody>
      </p:sp>
      <p:sp>
        <p:nvSpPr>
          <p:cNvPr id="6" name="Text Placeholder 5">
            <a:extLst>
              <a:ext uri="{FF2B5EF4-FFF2-40B4-BE49-F238E27FC236}">
                <a16:creationId xmlns:a16="http://schemas.microsoft.com/office/drawing/2014/main" id="{90BB2F5D-F20B-4E2A-CDC9-58DADF40E26C}"/>
              </a:ext>
            </a:extLst>
          </p:cNvPr>
          <p:cNvSpPr>
            <a:spLocks noGrp="1"/>
          </p:cNvSpPr>
          <p:nvPr>
            <p:ph type="body" sz="half" idx="1"/>
          </p:nvPr>
        </p:nvSpPr>
        <p:spPr>
          <a:xfrm>
            <a:off x="6221157" y="1128093"/>
            <a:ext cx="5476461" cy="4601813"/>
          </a:xfrm>
        </p:spPr>
        <p:txBody>
          <a:bodyPr lIns="91440" tIns="45720" rIns="91440" bIns="45720" anchor="t"/>
          <a:lstStyle/>
          <a:p>
            <a:pPr algn="ctr"/>
            <a:r>
              <a:rPr lang="en-US" sz="2400" b="1" dirty="0"/>
              <a:t>Pre-Award</a:t>
            </a:r>
            <a:endParaRPr lang="en-US" sz="2400" b="1" dirty="0">
              <a:solidFill>
                <a:schemeClr val="bg2"/>
              </a:solidFill>
              <a:cs typeface="Arial"/>
            </a:endParaRPr>
          </a:p>
          <a:p>
            <a:pPr algn="ctr"/>
            <a:r>
              <a:rPr lang="en-US" sz="2400" b="1" dirty="0">
                <a:latin typeface="+mj-lt"/>
              </a:rPr>
              <a:t>9:30 AM – 10:30 AM</a:t>
            </a:r>
            <a:br>
              <a:rPr lang="en-US" sz="2400" b="1" dirty="0">
                <a:latin typeface="+mj-lt"/>
              </a:rPr>
            </a:br>
            <a:endParaRPr lang="en-US" sz="2400" dirty="0">
              <a:latin typeface="+mj-lt"/>
            </a:endParaRPr>
          </a:p>
          <a:p>
            <a:pPr algn="ctr"/>
            <a:r>
              <a:rPr lang="en-US" sz="2400" b="1" dirty="0"/>
              <a:t>MWSBE</a:t>
            </a:r>
            <a:endParaRPr lang="en-US" sz="2400" b="1" dirty="0">
              <a:solidFill>
                <a:schemeClr val="bg2"/>
              </a:solidFill>
              <a:cs typeface="Arial"/>
            </a:endParaRPr>
          </a:p>
          <a:p>
            <a:pPr algn="ctr"/>
            <a:r>
              <a:rPr lang="en-US" sz="2400" b="1" dirty="0">
                <a:latin typeface="+mj-lt"/>
              </a:rPr>
              <a:t>10:30 AM – 11:30 AM</a:t>
            </a:r>
            <a:br>
              <a:rPr lang="en-US" sz="2400" b="1" dirty="0">
                <a:latin typeface="+mj-lt"/>
              </a:rPr>
            </a:br>
            <a:endParaRPr lang="en-US" sz="2400" dirty="0">
              <a:latin typeface="+mj-lt"/>
            </a:endParaRPr>
          </a:p>
          <a:p>
            <a:pPr algn="ctr"/>
            <a:r>
              <a:rPr lang="en-US" sz="2400" b="1" dirty="0">
                <a:solidFill>
                  <a:srgbClr val="003160"/>
                </a:solidFill>
                <a:cs typeface="Arial"/>
              </a:rPr>
              <a:t>Pay or Play</a:t>
            </a:r>
          </a:p>
          <a:p>
            <a:pPr algn="ctr"/>
            <a:r>
              <a:rPr lang="en-US" sz="2400" b="1" dirty="0"/>
              <a:t>11:30 AM – 12:30 AM</a:t>
            </a:r>
            <a:br>
              <a:rPr lang="en-US" sz="2400" b="1" dirty="0"/>
            </a:br>
            <a:endParaRPr lang="en-US" sz="2400" dirty="0"/>
          </a:p>
          <a:p>
            <a:pPr algn="ctr"/>
            <a:endParaRPr lang="en-US" sz="2400" b="1" dirty="0">
              <a:cs typeface="Arial"/>
            </a:endParaRPr>
          </a:p>
          <a:p>
            <a:endParaRPr lang="en-US" dirty="0"/>
          </a:p>
          <a:p>
            <a:endParaRPr lang="en-US" dirty="0"/>
          </a:p>
        </p:txBody>
      </p:sp>
      <p:sp>
        <p:nvSpPr>
          <p:cNvPr id="7" name="Text Placeholder 6">
            <a:extLst>
              <a:ext uri="{FF2B5EF4-FFF2-40B4-BE49-F238E27FC236}">
                <a16:creationId xmlns:a16="http://schemas.microsoft.com/office/drawing/2014/main" id="{86036D85-6C0E-803F-D98A-8EC242F31519}"/>
              </a:ext>
            </a:extLst>
          </p:cNvPr>
          <p:cNvSpPr>
            <a:spLocks noGrp="1"/>
          </p:cNvSpPr>
          <p:nvPr>
            <p:ph idx="22"/>
          </p:nvPr>
        </p:nvSpPr>
        <p:spPr>
          <a:xfrm>
            <a:off x="785018" y="3665815"/>
            <a:ext cx="5715001" cy="628787"/>
          </a:xfrm>
        </p:spPr>
        <p:txBody>
          <a:bodyPr/>
          <a:lstStyle/>
          <a:p>
            <a:r>
              <a:rPr lang="en-US" sz="3600">
                <a:solidFill>
                  <a:schemeClr val="tx2"/>
                </a:solidFill>
              </a:rPr>
              <a:t>We Will Begin Shortly. </a:t>
            </a:r>
          </a:p>
          <a:p>
            <a:endParaRPr lang="en-US" sz="3600">
              <a:solidFill>
                <a:schemeClr val="tx2"/>
              </a:solidFill>
            </a:endParaRPr>
          </a:p>
        </p:txBody>
      </p:sp>
      <p:pic>
        <p:nvPicPr>
          <p:cNvPr id="8" name="ElevatorMusic">
            <a:hlinkClick r:id="" action="ppaction://media"/>
            <a:extLst>
              <a:ext uri="{FF2B5EF4-FFF2-40B4-BE49-F238E27FC236}">
                <a16:creationId xmlns:a16="http://schemas.microsoft.com/office/drawing/2014/main" id="{442A525A-259E-4BD0-DB89-5CC01282C03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7739" y="6055382"/>
            <a:ext cx="406400" cy="406400"/>
          </a:xfrm>
          <a:prstGeom prst="rect">
            <a:avLst/>
          </a:prstGeom>
        </p:spPr>
      </p:pic>
    </p:spTree>
    <p:extLst>
      <p:ext uri="{BB962C8B-B14F-4D97-AF65-F5344CB8AC3E}">
        <p14:creationId xmlns:p14="http://schemas.microsoft.com/office/powerpoint/2010/main" val="162896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79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F1E46-FBCF-DBFC-B026-1EB87A7353B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153E90F-AFF2-B1B2-74E7-2E31747A1FB2}"/>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33695ED-F5C0-2EFD-2713-E56A2FEF80B9}"/>
              </a:ext>
            </a:extLst>
          </p:cNvPr>
          <p:cNvSpPr>
            <a:spLocks noGrp="1"/>
          </p:cNvSpPr>
          <p:nvPr>
            <p:ph type="body" sz="quarter" idx="10"/>
          </p:nvPr>
        </p:nvSpPr>
        <p:spPr>
          <a:xfrm>
            <a:off x="3948353" y="2674983"/>
            <a:ext cx="4892675" cy="2584247"/>
          </a:xfrm>
        </p:spPr>
        <p:txBody>
          <a:bodyPr/>
          <a:lstStyle/>
          <a:p>
            <a:r>
              <a:rPr lang="en-US"/>
              <a:t>PRE-AWARD ACTIVITIES</a:t>
            </a:r>
          </a:p>
        </p:txBody>
      </p:sp>
    </p:spTree>
    <p:extLst>
      <p:ext uri="{BB962C8B-B14F-4D97-AF65-F5344CB8AC3E}">
        <p14:creationId xmlns:p14="http://schemas.microsoft.com/office/powerpoint/2010/main" val="4485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6B9E3-0816-49B9-BB6F-400618CEF332}"/>
              </a:ext>
            </a:extLst>
          </p:cNvPr>
          <p:cNvSpPr>
            <a:spLocks noGrp="1"/>
          </p:cNvSpPr>
          <p:nvPr>
            <p:ph type="title"/>
          </p:nvPr>
        </p:nvSpPr>
        <p:spPr/>
        <p:txBody>
          <a:bodyPr lIns="91440" tIns="45720" rIns="91440" bIns="45720" anchor="t"/>
          <a:lstStyle/>
          <a:p>
            <a:r>
              <a:rPr lang="en-US" dirty="0">
                <a:solidFill>
                  <a:schemeClr val="bg1"/>
                </a:solidFill>
                <a:latin typeface="Arial"/>
                <a:cs typeface="Arial"/>
              </a:rPr>
              <a:t>MWSBE Program Updates</a:t>
            </a:r>
            <a:endParaRPr lang="en-US" dirty="0">
              <a:solidFill>
                <a:schemeClr val="bg1"/>
              </a:solidFill>
            </a:endParaRPr>
          </a:p>
        </p:txBody>
      </p:sp>
      <p:sp>
        <p:nvSpPr>
          <p:cNvPr id="3" name="Text Placeholder 2">
            <a:extLst>
              <a:ext uri="{FF2B5EF4-FFF2-40B4-BE49-F238E27FC236}">
                <a16:creationId xmlns:a16="http://schemas.microsoft.com/office/drawing/2014/main" id="{C583D35D-010D-47FF-9F36-1768C246B1E0}"/>
              </a:ext>
            </a:extLst>
          </p:cNvPr>
          <p:cNvSpPr>
            <a:spLocks noGrp="1"/>
          </p:cNvSpPr>
          <p:nvPr>
            <p:ph type="body" sz="quarter" idx="10"/>
          </p:nvPr>
        </p:nvSpPr>
        <p:spPr>
          <a:xfrm>
            <a:off x="688976" y="2102527"/>
            <a:ext cx="11058525" cy="4552273"/>
          </a:xfrm>
        </p:spPr>
        <p:txBody>
          <a:bodyPr lIns="91440" tIns="45720" rIns="91440" bIns="45720" anchor="t"/>
          <a:lstStyle/>
          <a:p>
            <a:pPr marL="227965" indent="-227965">
              <a:buFont typeface="Wingdings" panose="020B0604020202020204" pitchFamily="34" charset="0"/>
              <a:buChar char="Ø"/>
            </a:pPr>
            <a:r>
              <a:rPr lang="en-US" sz="1800" dirty="0">
                <a:cs typeface="Arial"/>
              </a:rPr>
              <a:t>MWBE Primes are allowed to meet advertised goals by self-performing up to 50% of the total contract goal(s). </a:t>
            </a:r>
          </a:p>
          <a:p>
            <a:pPr marL="227965" indent="-227965">
              <a:buFont typeface="Wingdings" panose="020B0604020202020204" pitchFamily="34" charset="0"/>
              <a:buChar char="Ø"/>
            </a:pPr>
            <a:r>
              <a:rPr lang="en-US" sz="1800" dirty="0">
                <a:cs typeface="Arial"/>
              </a:rPr>
              <a:t>Construction contracts will now have a SBE goal</a:t>
            </a:r>
          </a:p>
          <a:p>
            <a:pPr marL="227965" indent="-227965">
              <a:buFont typeface="Wingdings" panose="020B0604020202020204" pitchFamily="34" charset="0"/>
              <a:buChar char="Ø"/>
            </a:pPr>
            <a:r>
              <a:rPr lang="en-US" sz="1800" dirty="0">
                <a:cs typeface="Arial"/>
              </a:rPr>
              <a:t>4% cap on SBE participation has been removed</a:t>
            </a:r>
          </a:p>
          <a:p>
            <a:pPr marL="227965" indent="-227965">
              <a:buFont typeface="Wingdings" panose="020B0604020202020204" pitchFamily="34" charset="0"/>
              <a:buChar char="Ø"/>
            </a:pPr>
            <a:r>
              <a:rPr lang="en-US" sz="1800" dirty="0">
                <a:cs typeface="Arial"/>
              </a:rPr>
              <a:t>Bidders may now use all other locally certified firms (Persons with Disabilities Business Enterprise  - PDBE, Veteran-Owned Small Business Enterprise - VOSB, Disabled Veteran-Owned Small Business - DVOSB, Lesbian, Gay, Bisexual, Transgender, and Queer/Questioning Business Enterprise - LGBTQE) these local firms may be utilized for up to 4% in lieu of MBE or WBE or combination of the two. </a:t>
            </a:r>
          </a:p>
          <a:p>
            <a:pPr marL="227965" indent="-227965">
              <a:buFont typeface="Wingdings" panose="020B0604020202020204" pitchFamily="34" charset="0"/>
              <a:buChar char="Ø"/>
            </a:pPr>
            <a:r>
              <a:rPr lang="en-US" sz="1800" dirty="0">
                <a:cs typeface="Arial"/>
              </a:rPr>
              <a:t>16% participation cap for Hispanic American firms performing under the MBE certification.</a:t>
            </a:r>
          </a:p>
          <a:p>
            <a:pPr marL="457200" lvl="1" indent="0">
              <a:buNone/>
            </a:pPr>
            <a:endParaRPr lang="en-US" sz="1800" dirty="0">
              <a:cs typeface="Arial"/>
            </a:endParaRPr>
          </a:p>
          <a:p>
            <a:pPr marL="227965" indent="-227965">
              <a:buFont typeface="Wingdings" panose="020B0604020202020204" pitchFamily="34" charset="0"/>
              <a:buChar char="Ø"/>
            </a:pPr>
            <a:r>
              <a:rPr lang="en-US" sz="1800" b="1" dirty="0">
                <a:cs typeface="Arial"/>
              </a:rPr>
              <a:t>Implementation Timeline:</a:t>
            </a:r>
            <a:r>
              <a:rPr lang="en-US" sz="1800" dirty="0">
                <a:cs typeface="Arial"/>
              </a:rPr>
              <a:t> New solicitations will include the revised policy language. Existing contracts and solicitations advertised before February 2025 will continue under the previous policy and are not affected.</a:t>
            </a:r>
          </a:p>
          <a:p>
            <a:pPr marL="457200" lvl="1" indent="0">
              <a:buNone/>
            </a:pPr>
            <a:endParaRPr lang="en-US" sz="1800" dirty="0">
              <a:ea typeface="+mn-lt"/>
              <a:cs typeface="+mn-lt"/>
            </a:endParaRPr>
          </a:p>
        </p:txBody>
      </p:sp>
    </p:spTree>
    <p:extLst>
      <p:ext uri="{BB962C8B-B14F-4D97-AF65-F5344CB8AC3E}">
        <p14:creationId xmlns:p14="http://schemas.microsoft.com/office/powerpoint/2010/main" val="2919703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8A77C-706D-4EAF-B92E-3B68F388DFE8}"/>
              </a:ext>
            </a:extLst>
          </p:cNvPr>
          <p:cNvSpPr>
            <a:spLocks noGrp="1"/>
          </p:cNvSpPr>
          <p:nvPr>
            <p:ph type="title"/>
          </p:nvPr>
        </p:nvSpPr>
        <p:spPr/>
        <p:txBody>
          <a:bodyPr lIns="91440" tIns="45720" rIns="91440" bIns="45720" anchor="t"/>
          <a:lstStyle/>
          <a:p>
            <a:r>
              <a:rPr lang="en-US">
                <a:solidFill>
                  <a:schemeClr val="bg1"/>
                </a:solidFill>
                <a:latin typeface="Arial"/>
                <a:cs typeface="Arial"/>
              </a:rPr>
              <a:t>MWBE Prime Participation</a:t>
            </a:r>
            <a:endParaRPr lang="en-US">
              <a:solidFill>
                <a:schemeClr val="bg1"/>
              </a:solidFill>
            </a:endParaRPr>
          </a:p>
        </p:txBody>
      </p:sp>
      <p:sp>
        <p:nvSpPr>
          <p:cNvPr id="3" name="Text Placeholder 2">
            <a:extLst>
              <a:ext uri="{FF2B5EF4-FFF2-40B4-BE49-F238E27FC236}">
                <a16:creationId xmlns:a16="http://schemas.microsoft.com/office/drawing/2014/main" id="{8BCF4862-D5AE-4B6D-A515-592D1A4566AF}"/>
              </a:ext>
            </a:extLst>
          </p:cNvPr>
          <p:cNvSpPr>
            <a:spLocks noGrp="1"/>
          </p:cNvSpPr>
          <p:nvPr>
            <p:ph type="body" sz="quarter" idx="10"/>
          </p:nvPr>
        </p:nvSpPr>
        <p:spPr/>
        <p:txBody>
          <a:bodyPr lIns="91440" tIns="45720" rIns="91440" bIns="45720" anchor="t"/>
          <a:lstStyle/>
          <a:p>
            <a:pPr marL="0" indent="0">
              <a:buNone/>
            </a:pPr>
            <a:r>
              <a:rPr lang="en-US" dirty="0">
                <a:cs typeface="Arial"/>
              </a:rPr>
              <a:t>Please keep in mind the following regarding the policy change:</a:t>
            </a:r>
          </a:p>
          <a:p>
            <a:pPr marL="0" indent="0">
              <a:buNone/>
            </a:pPr>
            <a:endParaRPr lang="en-US" dirty="0">
              <a:cs typeface="Arial"/>
            </a:endParaRPr>
          </a:p>
          <a:p>
            <a:pPr>
              <a:buFont typeface="Wingdings" panose="020B0604020202020204" pitchFamily="34" charset="0"/>
              <a:buChar char="Ø"/>
            </a:pPr>
            <a:r>
              <a:rPr lang="en-US" dirty="0">
                <a:cs typeface="Arial"/>
              </a:rPr>
              <a:t>MWBE Primes will have to choose which goal they would like to receive credit for on construction projects (MBE or WBE).</a:t>
            </a:r>
          </a:p>
          <a:p>
            <a:pPr marL="0" indent="0">
              <a:buNone/>
            </a:pPr>
            <a:endParaRPr lang="en-US" dirty="0">
              <a:cs typeface="Arial"/>
            </a:endParaRPr>
          </a:p>
          <a:p>
            <a:pPr>
              <a:buFont typeface="Wingdings" panose="020B0604020202020204" pitchFamily="34" charset="0"/>
              <a:buChar char="Ø"/>
            </a:pPr>
            <a:r>
              <a:rPr lang="en-US" dirty="0">
                <a:cs typeface="Arial"/>
              </a:rPr>
              <a:t>Once a goal type for participation is selected, the Primes participation credit will be capped at the proposed percentage or the approved goal, whichever is lower.</a:t>
            </a:r>
          </a:p>
          <a:p>
            <a:pPr marL="0" indent="0">
              <a:buNone/>
            </a:pPr>
            <a:endParaRPr lang="en-US" dirty="0">
              <a:cs typeface="Arial"/>
            </a:endParaRPr>
          </a:p>
          <a:p>
            <a:pPr marL="0" indent="0" algn="ctr">
              <a:buNone/>
            </a:pPr>
            <a:r>
              <a:rPr lang="en-US" b="1" i="1" dirty="0">
                <a:cs typeface="Arial"/>
              </a:rPr>
              <a:t>This new policy took affect January 2022 serves to assist MWBE Primes to build their capacity, while not losing focus on ensuring MWBE subcontractor participation on City Contracts.</a:t>
            </a:r>
          </a:p>
        </p:txBody>
      </p:sp>
    </p:spTree>
    <p:extLst>
      <p:ext uri="{BB962C8B-B14F-4D97-AF65-F5344CB8AC3E}">
        <p14:creationId xmlns:p14="http://schemas.microsoft.com/office/powerpoint/2010/main" val="940330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2BDCE-7534-1DC7-A94C-3631688D4902}"/>
              </a:ext>
            </a:extLst>
          </p:cNvPr>
          <p:cNvSpPr>
            <a:spLocks noGrp="1"/>
          </p:cNvSpPr>
          <p:nvPr>
            <p:ph type="title"/>
          </p:nvPr>
        </p:nvSpPr>
        <p:spPr>
          <a:xfrm>
            <a:off x="803995" y="1422946"/>
            <a:ext cx="8633791" cy="590264"/>
          </a:xfrm>
        </p:spPr>
        <p:txBody>
          <a:bodyPr lIns="91440" tIns="45720" rIns="91440" bIns="45720" anchor="t"/>
          <a:lstStyle/>
          <a:p>
            <a:r>
              <a:rPr lang="en-US" sz="3600">
                <a:solidFill>
                  <a:schemeClr val="bg1"/>
                </a:solidFill>
                <a:latin typeface="Arial"/>
                <a:cs typeface="Arial"/>
              </a:rPr>
              <a:t>HCD Categorical Goals </a:t>
            </a:r>
            <a:endParaRPr lang="en-US" sz="3600">
              <a:solidFill>
                <a:schemeClr val="bg1"/>
              </a:solidFill>
            </a:endParaRPr>
          </a:p>
        </p:txBody>
      </p:sp>
      <p:sp>
        <p:nvSpPr>
          <p:cNvPr id="3" name="Text Placeholder 2">
            <a:extLst>
              <a:ext uri="{FF2B5EF4-FFF2-40B4-BE49-F238E27FC236}">
                <a16:creationId xmlns:a16="http://schemas.microsoft.com/office/drawing/2014/main" id="{55BF076D-1C14-1269-70C7-D7DFE2992ABB}"/>
              </a:ext>
            </a:extLst>
          </p:cNvPr>
          <p:cNvSpPr>
            <a:spLocks noGrp="1"/>
          </p:cNvSpPr>
          <p:nvPr>
            <p:ph type="body" sz="quarter" idx="10"/>
          </p:nvPr>
        </p:nvSpPr>
        <p:spPr>
          <a:xfrm>
            <a:off x="688976" y="2027587"/>
            <a:ext cx="11058525" cy="4055169"/>
          </a:xfrm>
        </p:spPr>
        <p:txBody>
          <a:bodyPr lIns="91440" tIns="45720" rIns="91440" bIns="45720" anchor="t"/>
          <a:lstStyle/>
          <a:p>
            <a:pPr marL="0" indent="0">
              <a:buNone/>
            </a:pPr>
            <a:r>
              <a:rPr lang="en-US" sz="1800" dirty="0">
                <a:ea typeface="+mn-lt"/>
                <a:cs typeface="+mn-lt"/>
              </a:rPr>
              <a:t>HCDD has collaborated with the Office of Business Opportunity, which administers the MWSBE program, to establish categorical goals for HCD similar construction projects across Multifamily, Public Facilities, and Single-Family programs. These categorical goals have been incorporated into NOFAs and solicitations and apply only to construction-related activities within these programs. </a:t>
            </a:r>
          </a:p>
          <a:p>
            <a:pPr marL="0" indent="0">
              <a:buNone/>
            </a:pPr>
            <a:r>
              <a:rPr lang="en-US" sz="1800" dirty="0">
                <a:ea typeface="+mn-lt"/>
                <a:cs typeface="+mn-lt"/>
              </a:rPr>
              <a:t>Effective February 15, 2026, HCD will no longer use categorical goals and must instead conduct a contract-specific analysis for each award to obtain an approved MWSBE goal from OBO. Therefore, for any new procurements advertised after February 15, 2026, the MWSBE goal may differ from the previously established categorical goals.</a:t>
            </a:r>
          </a:p>
          <a:p>
            <a:pPr marL="0" indent="0">
              <a:buNone/>
            </a:pPr>
            <a:r>
              <a:rPr lang="en-US" sz="1800" b="1" dirty="0">
                <a:ea typeface="+mn-lt"/>
                <a:cs typeface="+mn-lt"/>
              </a:rPr>
              <a:t>Implementation Timeline:</a:t>
            </a:r>
            <a:r>
              <a:rPr lang="en-US" sz="1800" dirty="0">
                <a:ea typeface="+mn-lt"/>
                <a:cs typeface="+mn-lt"/>
              </a:rPr>
              <a:t>  Existing contracts or solidifications already advertised will not be affected by this new policy.</a:t>
            </a:r>
            <a:endParaRPr lang="en-US" sz="1800" dirty="0">
              <a:cs typeface="Arial" panose="020B0604020202020204"/>
            </a:endParaRPr>
          </a:p>
          <a:p>
            <a:pPr marL="0" indent="0">
              <a:buNone/>
            </a:pPr>
            <a:endParaRPr lang="en-US" sz="1800" dirty="0">
              <a:ea typeface="+mn-lt"/>
              <a:cs typeface="+mn-lt"/>
            </a:endParaRPr>
          </a:p>
        </p:txBody>
      </p:sp>
      <p:pic>
        <p:nvPicPr>
          <p:cNvPr id="4" name="Picture 4">
            <a:extLst>
              <a:ext uri="{FF2B5EF4-FFF2-40B4-BE49-F238E27FC236}">
                <a16:creationId xmlns:a16="http://schemas.microsoft.com/office/drawing/2014/main" id="{27DF674B-87A9-606E-0EE1-E4193AFA74FA}"/>
              </a:ext>
            </a:extLst>
          </p:cNvPr>
          <p:cNvPicPr>
            <a:picLocks noChangeAspect="1"/>
          </p:cNvPicPr>
          <p:nvPr/>
        </p:nvPicPr>
        <p:blipFill>
          <a:blip r:embed="rId2"/>
          <a:stretch>
            <a:fillRect/>
          </a:stretch>
        </p:blipFill>
        <p:spPr>
          <a:xfrm>
            <a:off x="2411132" y="4749800"/>
            <a:ext cx="7614212" cy="1778000"/>
          </a:xfrm>
          <a:prstGeom prst="rect">
            <a:avLst/>
          </a:prstGeom>
        </p:spPr>
      </p:pic>
    </p:spTree>
    <p:extLst>
      <p:ext uri="{BB962C8B-B14F-4D97-AF65-F5344CB8AC3E}">
        <p14:creationId xmlns:p14="http://schemas.microsoft.com/office/powerpoint/2010/main" val="1021784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p:txBody>
          <a:bodyPr>
            <a:noAutofit/>
          </a:bodyPr>
          <a:lstStyle/>
          <a:p>
            <a:r>
              <a:rPr lang="en-US" sz="3600">
                <a:solidFill>
                  <a:schemeClr val="bg1"/>
                </a:solidFill>
              </a:rPr>
              <a:t>Minority Women Owned Small Business Enterprise (MWSBE)</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688976" y="2607024"/>
            <a:ext cx="11058525" cy="2416922"/>
          </a:xfrm>
        </p:spPr>
        <p:txBody>
          <a:bodyPr lIns="91440" tIns="45720" rIns="91440" bIns="45720" anchor="t">
            <a:normAutofit/>
          </a:bodyPr>
          <a:lstStyle/>
          <a:p>
            <a:r>
              <a:rPr lang="en-US" dirty="0"/>
              <a:t>MWSBE Participation Plan w/ Letters of Intent;</a:t>
            </a:r>
          </a:p>
          <a:p>
            <a:r>
              <a:rPr lang="en-US" dirty="0"/>
              <a:t>MUST complete Form 470 AND/OR FORM(S) 471 and 472.</a:t>
            </a:r>
            <a:br>
              <a:rPr lang="en-US" dirty="0"/>
            </a:br>
            <a:endParaRPr lang="en-US" dirty="0"/>
          </a:p>
          <a:p>
            <a:pPr marL="0" indent="0">
              <a:buNone/>
            </a:pPr>
            <a:r>
              <a:rPr lang="en-US" b="1" i="1" dirty="0"/>
              <a:t>*Only firms certified through the City of Houston, Office of Business Opportunity can be utilized towards goal achievement*</a:t>
            </a:r>
          </a:p>
        </p:txBody>
      </p:sp>
    </p:spTree>
    <p:extLst>
      <p:ext uri="{BB962C8B-B14F-4D97-AF65-F5344CB8AC3E}">
        <p14:creationId xmlns:p14="http://schemas.microsoft.com/office/powerpoint/2010/main" val="4036345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p:txBody>
          <a:bodyPr>
            <a:normAutofit fontScale="90000"/>
          </a:bodyPr>
          <a:lstStyle/>
          <a:p>
            <a:r>
              <a:rPr lang="en-US" dirty="0">
                <a:solidFill>
                  <a:schemeClr val="bg1"/>
                </a:solidFill>
              </a:rPr>
              <a:t>Achievement Of Goal</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688976" y="1790700"/>
            <a:ext cx="11058525" cy="4983727"/>
          </a:xfrm>
        </p:spPr>
        <p:txBody>
          <a:bodyPr lIns="91440" tIns="45720" rIns="91440" bIns="45720" anchor="t">
            <a:noAutofit/>
          </a:bodyPr>
          <a:lstStyle/>
          <a:p>
            <a:pPr marL="0" indent="0">
              <a:buNone/>
            </a:pPr>
            <a:endParaRPr lang="en-US" sz="1300" dirty="0">
              <a:cs typeface="Arial"/>
            </a:endParaRPr>
          </a:p>
          <a:p>
            <a:r>
              <a:rPr lang="en-US" sz="1300" dirty="0">
                <a:ea typeface="+mn-lt"/>
                <a:cs typeface="+mn-lt"/>
              </a:rPr>
              <a:t>A MBE or WBE certified Prime may count its self-performance for up to 50% of the overall advertised goal. The certified MWBE Prime may count only the work in which the MWBE has performed a Commercially Useful Function. The use of a certified MWBE Prime’s self-performance to meet multiple goals (e.g., MBE and WBE) on a contract is prohibited.</a:t>
            </a:r>
          </a:p>
          <a:p>
            <a:r>
              <a:rPr lang="en-US" sz="1300" dirty="0">
                <a:cs typeface="Arial"/>
              </a:rPr>
              <a:t>Contractors may now use all other locally certified firms for up to 4% in lieu of MBE or WBE or combination of the two</a:t>
            </a:r>
          </a:p>
          <a:p>
            <a:r>
              <a:rPr lang="en-US" sz="1300" dirty="0">
                <a:cs typeface="Arial"/>
              </a:rPr>
              <a:t>16% participation cap for Hispanic American firms performing under the MBE certification.</a:t>
            </a:r>
          </a:p>
          <a:p>
            <a:r>
              <a:rPr lang="en-US" sz="1300" dirty="0">
                <a:ea typeface="+mn-lt"/>
                <a:cs typeface="+mn-lt"/>
              </a:rPr>
              <a:t>Once a firm is certified as a MWSBE firm, the total dollar value of the subcontract awarded to the MWSBE firm is counted toward the Contract Goals, counting only the work in which the MWSBE has performed a Commercially Useful Function. Credit for work subcontracted by a goal credit MWBE firm to a non-certified firm (2nd tier subcontractor) will not count towards the MWSBE goal. </a:t>
            </a:r>
          </a:p>
          <a:p>
            <a:r>
              <a:rPr lang="en-US" sz="1300" dirty="0">
                <a:ea typeface="+mn-lt"/>
                <a:cs typeface="+mn-lt"/>
              </a:rPr>
              <a:t>The use of one MWSBE certified firm to meet multiple goals (e.g., MBE, WBE, SBE goals) on a contract is prohibited, unless expressly approved by OBO.</a:t>
            </a:r>
            <a:endParaRPr lang="en-US" sz="1300" dirty="0">
              <a:cs typeface="Arial"/>
            </a:endParaRPr>
          </a:p>
          <a:p>
            <a:r>
              <a:rPr lang="en-US" sz="1300" dirty="0"/>
              <a:t>Only City of Houston Certified firms may be used to meet either the MBE Goal or WBE Goal. Visit the City’s Office of Business Opportunity Website at http://www.houstontx.gov/obo/ and click on directory link to search for COH certified vendors.</a:t>
            </a:r>
            <a:endParaRPr lang="en-US" sz="1300" dirty="0">
              <a:cs typeface="Arial"/>
            </a:endParaRPr>
          </a:p>
          <a:p>
            <a:r>
              <a:rPr lang="en-US" sz="1300" dirty="0"/>
              <a:t>Contractor must fill in each box COMPLETELY and SIGN the document</a:t>
            </a:r>
            <a:endParaRPr lang="en-US" sz="1300" dirty="0">
              <a:cs typeface="Arial"/>
            </a:endParaRPr>
          </a:p>
          <a:p>
            <a:r>
              <a:rPr lang="en-US" sz="1300" dirty="0"/>
              <a:t>MWSBE Participation Plan must be accompanied with Signed Letters of Intent for goal achievement.</a:t>
            </a:r>
            <a:endParaRPr lang="en-US" sz="1300" dirty="0">
              <a:cs typeface="Arial"/>
            </a:endParaRPr>
          </a:p>
          <a:p>
            <a:r>
              <a:rPr lang="en-US" sz="1300" dirty="0"/>
              <a:t>You either turn in ONE document if you meet the Contract Goals: (Document 00470); OR</a:t>
            </a:r>
            <a:endParaRPr lang="en-US" sz="1300" dirty="0">
              <a:cs typeface="Arial"/>
            </a:endParaRPr>
          </a:p>
          <a:p>
            <a:r>
              <a:rPr lang="en-US" sz="1300" dirty="0"/>
              <a:t> You turn in THREE documents if you cannot meet the Contract Goals: (Documents 00470, 00471, &amp;  00472</a:t>
            </a:r>
            <a:endParaRPr lang="en-US" sz="1300" dirty="0">
              <a:cs typeface="Arial"/>
            </a:endParaRPr>
          </a:p>
          <a:p>
            <a:pPr marL="0" indent="0">
              <a:buNone/>
            </a:pPr>
            <a:r>
              <a:rPr lang="en-US" sz="1300" i="1" dirty="0"/>
              <a:t>All information must be provided in order to be deemed responsive</a:t>
            </a:r>
            <a:endParaRPr lang="en-US" sz="1300" i="1" dirty="0">
              <a:cs typeface="Arial"/>
            </a:endParaRPr>
          </a:p>
        </p:txBody>
      </p:sp>
    </p:spTree>
    <p:extLst>
      <p:ext uri="{BB962C8B-B14F-4D97-AF65-F5344CB8AC3E}">
        <p14:creationId xmlns:p14="http://schemas.microsoft.com/office/powerpoint/2010/main" val="2577255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3132-61C7-A54D-AC35-BCB27E131D21}"/>
              </a:ext>
            </a:extLst>
          </p:cNvPr>
          <p:cNvSpPr>
            <a:spLocks noGrp="1"/>
          </p:cNvSpPr>
          <p:nvPr>
            <p:ph type="title"/>
          </p:nvPr>
        </p:nvSpPr>
        <p:spPr/>
        <p:txBody>
          <a:bodyPr>
            <a:noAutofit/>
          </a:bodyPr>
          <a:lstStyle/>
          <a:p>
            <a:r>
              <a:rPr lang="en-US" sz="3600"/>
              <a:t>MWSBE Participation Plan</a:t>
            </a:r>
            <a:br>
              <a:rPr lang="en-US" sz="4000"/>
            </a:br>
            <a:r>
              <a:rPr lang="en-US" sz="2667"/>
              <a:t>Document 470</a:t>
            </a:r>
            <a:endParaRPr lang="en-US" sz="4000"/>
          </a:p>
        </p:txBody>
      </p:sp>
      <p:sp>
        <p:nvSpPr>
          <p:cNvPr id="4" name="Text Placeholder 3">
            <a:extLst>
              <a:ext uri="{FF2B5EF4-FFF2-40B4-BE49-F238E27FC236}">
                <a16:creationId xmlns:a16="http://schemas.microsoft.com/office/drawing/2014/main" id="{D64ABCCF-3FF7-454E-B94A-4A83B66C9040}"/>
              </a:ext>
            </a:extLst>
          </p:cNvPr>
          <p:cNvSpPr>
            <a:spLocks noGrp="1"/>
          </p:cNvSpPr>
          <p:nvPr>
            <p:ph type="body" sz="half" idx="1"/>
          </p:nvPr>
        </p:nvSpPr>
        <p:spPr>
          <a:xfrm>
            <a:off x="430698" y="2107095"/>
            <a:ext cx="5284302" cy="4750905"/>
          </a:xfrm>
        </p:spPr>
        <p:txBody>
          <a:bodyPr lIns="91440" tIns="45720" rIns="91440" bIns="45720" anchor="t">
            <a:normAutofit/>
          </a:bodyPr>
          <a:lstStyle/>
          <a:p>
            <a:r>
              <a:rPr lang="en-US" dirty="0">
                <a:solidFill>
                  <a:schemeClr val="tx2"/>
                </a:solidFill>
              </a:rPr>
              <a:t>Captures MWSBE Participation that the Contractor commits to achieve for the contract. </a:t>
            </a:r>
          </a:p>
          <a:p>
            <a:endParaRPr lang="en-US" dirty="0">
              <a:solidFill>
                <a:schemeClr val="tx2"/>
              </a:solidFill>
            </a:endParaRPr>
          </a:p>
          <a:p>
            <a:r>
              <a:rPr lang="en-US" dirty="0">
                <a:solidFill>
                  <a:schemeClr val="tx2"/>
                </a:solidFill>
              </a:rPr>
              <a:t>Helps Pre-Award Staff Analyst determines whether the Contractor has a plan to actually meet the goals.</a:t>
            </a:r>
            <a:endParaRPr lang="en-US" dirty="0">
              <a:solidFill>
                <a:schemeClr val="tx2"/>
              </a:solidFill>
              <a:cs typeface="Arial"/>
            </a:endParaRPr>
          </a:p>
          <a:p>
            <a:endParaRPr lang="en-US" dirty="0">
              <a:solidFill>
                <a:schemeClr val="tx2"/>
              </a:solidFill>
            </a:endParaRPr>
          </a:p>
          <a:p>
            <a:r>
              <a:rPr lang="en-US" dirty="0">
                <a:solidFill>
                  <a:schemeClr val="tx2"/>
                </a:solidFill>
              </a:rPr>
              <a:t>Contractor is required to submit Document 470 with MWSBE Signed Letters of Intent</a:t>
            </a:r>
            <a:endParaRPr lang="en-US" dirty="0">
              <a:solidFill>
                <a:schemeClr val="tx2"/>
              </a:solidFill>
              <a:cs typeface="Arial"/>
            </a:endParaRPr>
          </a:p>
          <a:p>
            <a:endParaRPr lang="en-US" dirty="0">
              <a:solidFill>
                <a:schemeClr val="tx2"/>
              </a:solidFill>
            </a:endParaRPr>
          </a:p>
        </p:txBody>
      </p:sp>
      <p:pic>
        <p:nvPicPr>
          <p:cNvPr id="6" name="Picture 5">
            <a:extLst>
              <a:ext uri="{FF2B5EF4-FFF2-40B4-BE49-F238E27FC236}">
                <a16:creationId xmlns:a16="http://schemas.microsoft.com/office/drawing/2014/main" id="{CB7D7A49-AD5F-2A4D-A7CD-072D8D34C15B}"/>
              </a:ext>
            </a:extLst>
          </p:cNvPr>
          <p:cNvPicPr>
            <a:picLocks noChangeAspect="1"/>
          </p:cNvPicPr>
          <p:nvPr/>
        </p:nvPicPr>
        <p:blipFill>
          <a:blip r:embed="rId2"/>
          <a:stretch>
            <a:fillRect/>
          </a:stretch>
        </p:blipFill>
        <p:spPr>
          <a:xfrm>
            <a:off x="6771986" y="490606"/>
            <a:ext cx="4989316" cy="5998683"/>
          </a:xfrm>
          <a:prstGeom prst="rect">
            <a:avLst/>
          </a:prstGeom>
        </p:spPr>
      </p:pic>
    </p:spTree>
    <p:extLst>
      <p:ext uri="{BB962C8B-B14F-4D97-AF65-F5344CB8AC3E}">
        <p14:creationId xmlns:p14="http://schemas.microsoft.com/office/powerpoint/2010/main" val="70702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3132-61C7-A54D-AC35-BCB27E131D21}"/>
              </a:ext>
            </a:extLst>
          </p:cNvPr>
          <p:cNvSpPr>
            <a:spLocks noGrp="1"/>
          </p:cNvSpPr>
          <p:nvPr>
            <p:ph type="title"/>
          </p:nvPr>
        </p:nvSpPr>
        <p:spPr/>
        <p:txBody>
          <a:bodyPr>
            <a:noAutofit/>
          </a:bodyPr>
          <a:lstStyle/>
          <a:p>
            <a:r>
              <a:rPr lang="en-US" sz="3600" dirty="0"/>
              <a:t>Good Faith Efforts Outreach </a:t>
            </a:r>
            <a:endParaRPr lang="en-US" sz="3600" dirty="0">
              <a:solidFill>
                <a:srgbClr val="009FDA"/>
              </a:solidFill>
            </a:endParaRPr>
          </a:p>
        </p:txBody>
      </p:sp>
      <p:sp>
        <p:nvSpPr>
          <p:cNvPr id="4" name="Text Placeholder 3">
            <a:extLst>
              <a:ext uri="{FF2B5EF4-FFF2-40B4-BE49-F238E27FC236}">
                <a16:creationId xmlns:a16="http://schemas.microsoft.com/office/drawing/2014/main" id="{D64ABCCF-3FF7-454E-B94A-4A83B66C9040}"/>
              </a:ext>
            </a:extLst>
          </p:cNvPr>
          <p:cNvSpPr>
            <a:spLocks noGrp="1"/>
          </p:cNvSpPr>
          <p:nvPr>
            <p:ph type="body" sz="half" idx="1"/>
          </p:nvPr>
        </p:nvSpPr>
        <p:spPr>
          <a:xfrm>
            <a:off x="430698" y="1790418"/>
            <a:ext cx="5284302" cy="4750905"/>
          </a:xfrm>
        </p:spPr>
        <p:txBody>
          <a:bodyPr>
            <a:normAutofit/>
          </a:bodyPr>
          <a:lstStyle/>
          <a:p>
            <a:r>
              <a:rPr lang="en-US">
                <a:solidFill>
                  <a:schemeClr val="tx2"/>
                </a:solidFill>
              </a:rPr>
              <a:t>Allows the Contractor to document Good Faith Efforts to meet the advertised MWSBE goals.</a:t>
            </a:r>
          </a:p>
          <a:p>
            <a:endParaRPr lang="en-US">
              <a:solidFill>
                <a:schemeClr val="tx2"/>
              </a:solidFill>
            </a:endParaRPr>
          </a:p>
          <a:p>
            <a:r>
              <a:rPr lang="en-US">
                <a:solidFill>
                  <a:schemeClr val="tx2"/>
                </a:solidFill>
              </a:rPr>
              <a:t>Allows the Administrating Department to see Contractor’s efforts made to find MWSBE firms.</a:t>
            </a:r>
          </a:p>
          <a:p>
            <a:endParaRPr lang="en-US">
              <a:solidFill>
                <a:schemeClr val="tx2"/>
              </a:solidFill>
            </a:endParaRPr>
          </a:p>
          <a:p>
            <a:r>
              <a:rPr lang="en-US">
                <a:solidFill>
                  <a:schemeClr val="tx2"/>
                </a:solidFill>
              </a:rPr>
              <a:t>Contractor must fully complete the bottom portion of the document.</a:t>
            </a:r>
          </a:p>
          <a:p>
            <a:endParaRPr lang="en-US">
              <a:solidFill>
                <a:schemeClr val="tx2"/>
              </a:solidFill>
            </a:endParaRPr>
          </a:p>
          <a:p>
            <a:r>
              <a:rPr lang="en-US">
                <a:solidFill>
                  <a:schemeClr val="tx2"/>
                </a:solidFill>
              </a:rPr>
              <a:t>Certified Firm Name, Address, Contact Name, Phone Number and E-mail</a:t>
            </a:r>
          </a:p>
        </p:txBody>
      </p:sp>
      <p:pic>
        <p:nvPicPr>
          <p:cNvPr id="6" name="Picture 5">
            <a:extLst>
              <a:ext uri="{FF2B5EF4-FFF2-40B4-BE49-F238E27FC236}">
                <a16:creationId xmlns:a16="http://schemas.microsoft.com/office/drawing/2014/main" id="{386A5FC4-97C0-C44C-5A21-9E9840E397BC}"/>
              </a:ext>
            </a:extLst>
          </p:cNvPr>
          <p:cNvPicPr>
            <a:picLocks noChangeAspect="1"/>
          </p:cNvPicPr>
          <p:nvPr/>
        </p:nvPicPr>
        <p:blipFill>
          <a:blip r:embed="rId2"/>
          <a:stretch>
            <a:fillRect/>
          </a:stretch>
        </p:blipFill>
        <p:spPr>
          <a:xfrm>
            <a:off x="6645967" y="390101"/>
            <a:ext cx="5249008" cy="6077798"/>
          </a:xfrm>
          <a:prstGeom prst="rect">
            <a:avLst/>
          </a:prstGeom>
        </p:spPr>
      </p:pic>
    </p:spTree>
    <p:extLst>
      <p:ext uri="{BB962C8B-B14F-4D97-AF65-F5344CB8AC3E}">
        <p14:creationId xmlns:p14="http://schemas.microsoft.com/office/powerpoint/2010/main" val="2057293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3132-61C7-A54D-AC35-BCB27E131D21}"/>
              </a:ext>
            </a:extLst>
          </p:cNvPr>
          <p:cNvSpPr>
            <a:spLocks noGrp="1"/>
          </p:cNvSpPr>
          <p:nvPr>
            <p:ph type="title"/>
          </p:nvPr>
        </p:nvSpPr>
        <p:spPr>
          <a:xfrm>
            <a:off x="430698" y="593727"/>
            <a:ext cx="5115337" cy="1952828"/>
          </a:xfrm>
        </p:spPr>
        <p:txBody>
          <a:bodyPr>
            <a:noAutofit/>
          </a:bodyPr>
          <a:lstStyle/>
          <a:p>
            <a:r>
              <a:rPr lang="en-US" sz="2800" dirty="0"/>
              <a:t>Bidder’s MWSBE Good Faith Efforts Justification Goal Request</a:t>
            </a:r>
            <a:br>
              <a:rPr lang="en-US" sz="2800" dirty="0"/>
            </a:br>
            <a:br>
              <a:rPr lang="en-US" sz="2800" dirty="0"/>
            </a:br>
            <a:endParaRPr lang="en-US" sz="2800" dirty="0">
              <a:solidFill>
                <a:srgbClr val="009FDA"/>
              </a:solidFill>
            </a:endParaRPr>
          </a:p>
        </p:txBody>
      </p:sp>
      <p:sp>
        <p:nvSpPr>
          <p:cNvPr id="4" name="Text Placeholder 3">
            <a:extLst>
              <a:ext uri="{FF2B5EF4-FFF2-40B4-BE49-F238E27FC236}">
                <a16:creationId xmlns:a16="http://schemas.microsoft.com/office/drawing/2014/main" id="{D64ABCCF-3FF7-454E-B94A-4A83B66C9040}"/>
              </a:ext>
            </a:extLst>
          </p:cNvPr>
          <p:cNvSpPr>
            <a:spLocks noGrp="1"/>
          </p:cNvSpPr>
          <p:nvPr>
            <p:ph type="body" sz="half" idx="1"/>
          </p:nvPr>
        </p:nvSpPr>
        <p:spPr>
          <a:xfrm>
            <a:off x="430698" y="1779907"/>
            <a:ext cx="5284302" cy="4750905"/>
          </a:xfrm>
        </p:spPr>
        <p:txBody>
          <a:bodyPr>
            <a:normAutofit fontScale="92500" lnSpcReduction="20000"/>
          </a:bodyPr>
          <a:lstStyle/>
          <a:p>
            <a:pPr marL="0" indent="0">
              <a:buNone/>
            </a:pPr>
            <a:endParaRPr lang="en-US" dirty="0">
              <a:solidFill>
                <a:schemeClr val="tx2"/>
              </a:solidFill>
            </a:endParaRPr>
          </a:p>
          <a:p>
            <a:pPr marL="0" indent="0">
              <a:buNone/>
            </a:pPr>
            <a:r>
              <a:rPr lang="en-US" dirty="0">
                <a:solidFill>
                  <a:schemeClr val="tx2"/>
                </a:solidFill>
              </a:rPr>
              <a:t>Allows Contractor to provide and explain:</a:t>
            </a:r>
          </a:p>
          <a:p>
            <a:pPr marL="0" indent="0">
              <a:buNone/>
            </a:pPr>
            <a:endParaRPr lang="en-US" dirty="0">
              <a:solidFill>
                <a:schemeClr val="tx2"/>
              </a:solidFill>
            </a:endParaRPr>
          </a:p>
          <a:p>
            <a:r>
              <a:rPr lang="en-US" dirty="0">
                <a:solidFill>
                  <a:schemeClr val="tx2"/>
                </a:solidFill>
              </a:rPr>
              <a:t>Provide the Department-approved Contract Goals and the Bidder’s proposed participation goals</a:t>
            </a:r>
          </a:p>
          <a:p>
            <a:pPr marL="0" indent="0">
              <a:buNone/>
            </a:pPr>
            <a:endParaRPr lang="en-US" dirty="0">
              <a:solidFill>
                <a:schemeClr val="tx2"/>
              </a:solidFill>
            </a:endParaRPr>
          </a:p>
          <a:p>
            <a:r>
              <a:rPr lang="en-US" dirty="0">
                <a:solidFill>
                  <a:schemeClr val="tx2"/>
                </a:solidFill>
              </a:rPr>
              <a:t>Why the Contractor was unable to meet the advertised MWSBE goals; AND</a:t>
            </a:r>
            <a:br>
              <a:rPr lang="en-US" dirty="0">
                <a:solidFill>
                  <a:schemeClr val="tx2"/>
                </a:solidFill>
              </a:rPr>
            </a:br>
            <a:endParaRPr lang="en-US" dirty="0">
              <a:solidFill>
                <a:schemeClr val="tx2"/>
              </a:solidFill>
            </a:endParaRPr>
          </a:p>
          <a:p>
            <a:r>
              <a:rPr lang="en-US" dirty="0">
                <a:solidFill>
                  <a:schemeClr val="tx2"/>
                </a:solidFill>
              </a:rPr>
              <a:t>What good faith efforts the Contractor made that were not captured on Document 471 and provide additional justification.</a:t>
            </a:r>
            <a:br>
              <a:rPr lang="en-US" dirty="0">
                <a:solidFill>
                  <a:schemeClr val="tx2"/>
                </a:solidFill>
              </a:rPr>
            </a:br>
            <a:endParaRPr lang="en-US" dirty="0">
              <a:solidFill>
                <a:schemeClr val="tx2"/>
              </a:solidFill>
            </a:endParaRPr>
          </a:p>
          <a:p>
            <a:r>
              <a:rPr lang="en-US" dirty="0">
                <a:solidFill>
                  <a:schemeClr val="tx2"/>
                </a:solidFill>
              </a:rPr>
              <a:t>Contractor must fully complete the bottom of the form.</a:t>
            </a:r>
            <a:br>
              <a:rPr lang="en-US" dirty="0">
                <a:solidFill>
                  <a:schemeClr val="tx2"/>
                </a:solidFill>
              </a:rPr>
            </a:br>
            <a:endParaRPr lang="en-US" dirty="0">
              <a:solidFill>
                <a:schemeClr val="tx2"/>
              </a:solidFill>
            </a:endParaRPr>
          </a:p>
        </p:txBody>
      </p:sp>
      <p:pic>
        <p:nvPicPr>
          <p:cNvPr id="6" name="Picture 5">
            <a:extLst>
              <a:ext uri="{FF2B5EF4-FFF2-40B4-BE49-F238E27FC236}">
                <a16:creationId xmlns:a16="http://schemas.microsoft.com/office/drawing/2014/main" id="{0F81A59F-78F1-6402-A7C7-46980234CB7E}"/>
              </a:ext>
            </a:extLst>
          </p:cNvPr>
          <p:cNvPicPr>
            <a:picLocks noChangeAspect="1"/>
          </p:cNvPicPr>
          <p:nvPr/>
        </p:nvPicPr>
        <p:blipFill>
          <a:blip r:embed="rId3"/>
          <a:stretch>
            <a:fillRect/>
          </a:stretch>
        </p:blipFill>
        <p:spPr>
          <a:xfrm>
            <a:off x="7187381" y="593727"/>
            <a:ext cx="4573921" cy="5797241"/>
          </a:xfrm>
          <a:prstGeom prst="rect">
            <a:avLst/>
          </a:prstGeom>
        </p:spPr>
      </p:pic>
    </p:spTree>
    <p:extLst>
      <p:ext uri="{BB962C8B-B14F-4D97-AF65-F5344CB8AC3E}">
        <p14:creationId xmlns:p14="http://schemas.microsoft.com/office/powerpoint/2010/main" val="21768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A59FA-5873-4B7C-9CC9-F6E7F8ADEF94}"/>
              </a:ext>
            </a:extLst>
          </p:cNvPr>
          <p:cNvSpPr>
            <a:spLocks noGrp="1"/>
          </p:cNvSpPr>
          <p:nvPr>
            <p:ph type="title"/>
          </p:nvPr>
        </p:nvSpPr>
        <p:spPr/>
        <p:txBody>
          <a:bodyPr/>
          <a:lstStyle/>
          <a:p>
            <a:r>
              <a:rPr lang="en-US" sz="3600"/>
              <a:t>MWSBE Letter of Intent</a:t>
            </a:r>
          </a:p>
        </p:txBody>
      </p:sp>
      <p:sp>
        <p:nvSpPr>
          <p:cNvPr id="3" name="Text Placeholder 2">
            <a:extLst>
              <a:ext uri="{FF2B5EF4-FFF2-40B4-BE49-F238E27FC236}">
                <a16:creationId xmlns:a16="http://schemas.microsoft.com/office/drawing/2014/main" id="{2DD050FB-F782-440C-901C-8AE633FE061D}"/>
              </a:ext>
            </a:extLst>
          </p:cNvPr>
          <p:cNvSpPr>
            <a:spLocks noGrp="1"/>
          </p:cNvSpPr>
          <p:nvPr>
            <p:ph type="body" sz="half" idx="1"/>
          </p:nvPr>
        </p:nvSpPr>
        <p:spPr>
          <a:xfrm>
            <a:off x="430698" y="1667790"/>
            <a:ext cx="5284302" cy="4750905"/>
          </a:xfrm>
        </p:spPr>
        <p:txBody>
          <a:bodyPr/>
          <a:lstStyle/>
          <a:p>
            <a:r>
              <a:rPr lang="en-US" sz="1800">
                <a:solidFill>
                  <a:schemeClr val="tx2"/>
                </a:solidFill>
              </a:rPr>
              <a:t>MWSBE Letter of Intent must be accompanied with the MWSBE Participation Plan.</a:t>
            </a:r>
          </a:p>
          <a:p>
            <a:r>
              <a:rPr lang="en-US" sz="1800">
                <a:solidFill>
                  <a:schemeClr val="tx2"/>
                </a:solidFill>
              </a:rPr>
              <a:t>MWSBE Letter of Intent must be completed entirely.</a:t>
            </a:r>
          </a:p>
          <a:p>
            <a:r>
              <a:rPr lang="en-US" sz="1800">
                <a:solidFill>
                  <a:schemeClr val="tx2"/>
                </a:solidFill>
              </a:rPr>
              <a:t>The Bid Amount on MWSBE Letter of Intent should be direct construction amount from COH funding..</a:t>
            </a:r>
          </a:p>
          <a:p>
            <a:r>
              <a:rPr lang="en-US" sz="1800">
                <a:solidFill>
                  <a:schemeClr val="tx2"/>
                </a:solidFill>
              </a:rPr>
              <a:t>The MWSBE Letter of Intent  for the MWSBE can include the estimated amount the GC intent to utilize for that the sub or the percentage you listed on the MWSBE Participation Plan for the certified firm.</a:t>
            </a:r>
          </a:p>
          <a:p>
            <a:r>
              <a:rPr lang="en-US" sz="1800">
                <a:solidFill>
                  <a:schemeClr val="tx2"/>
                </a:solidFill>
              </a:rPr>
              <a:t>The MWSBE Letter of Intent must be signed by the General Contractor and the MWSBE subcontractor or supplier. </a:t>
            </a:r>
          </a:p>
          <a:p>
            <a:r>
              <a:rPr lang="en-US" sz="1800">
                <a:solidFill>
                  <a:schemeClr val="tx2"/>
                </a:solidFill>
              </a:rPr>
              <a:t>All information must be provided in order to be deemed responsive</a:t>
            </a:r>
          </a:p>
          <a:p>
            <a:endParaRPr lang="en-US" sz="1800">
              <a:solidFill>
                <a:schemeClr val="tx2"/>
              </a:solidFill>
            </a:endParaRPr>
          </a:p>
        </p:txBody>
      </p:sp>
      <p:pic>
        <p:nvPicPr>
          <p:cNvPr id="4" name="Picture 4">
            <a:extLst>
              <a:ext uri="{FF2B5EF4-FFF2-40B4-BE49-F238E27FC236}">
                <a16:creationId xmlns:a16="http://schemas.microsoft.com/office/drawing/2014/main" id="{EF0BD43E-07CD-249B-1930-54439C4E4009}"/>
              </a:ext>
            </a:extLst>
          </p:cNvPr>
          <p:cNvPicPr>
            <a:picLocks noChangeAspect="1"/>
          </p:cNvPicPr>
          <p:nvPr/>
        </p:nvPicPr>
        <p:blipFill>
          <a:blip r:embed="rId2"/>
          <a:stretch>
            <a:fillRect/>
          </a:stretch>
        </p:blipFill>
        <p:spPr>
          <a:xfrm>
            <a:off x="6752734" y="439304"/>
            <a:ext cx="4579670" cy="5979391"/>
          </a:xfrm>
          <a:prstGeom prst="rect">
            <a:avLst/>
          </a:prstGeom>
        </p:spPr>
      </p:pic>
    </p:spTree>
    <p:extLst>
      <p:ext uri="{BB962C8B-B14F-4D97-AF65-F5344CB8AC3E}">
        <p14:creationId xmlns:p14="http://schemas.microsoft.com/office/powerpoint/2010/main" val="177009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1471EF-8F24-5D4B-961D-9294836CDF8E}"/>
              </a:ext>
            </a:extLst>
          </p:cNvPr>
          <p:cNvSpPr>
            <a:spLocks noGrp="1"/>
          </p:cNvSpPr>
          <p:nvPr>
            <p:ph type="body" sz="quarter" idx="10"/>
          </p:nvPr>
        </p:nvSpPr>
        <p:spPr>
          <a:xfrm>
            <a:off x="1084399" y="2982653"/>
            <a:ext cx="10266774" cy="1739422"/>
          </a:xfrm>
        </p:spPr>
        <p:txBody>
          <a:bodyPr/>
          <a:lstStyle/>
          <a:p>
            <a:r>
              <a:rPr lang="en-US" sz="4400"/>
              <a:t>Pre-Award Services</a:t>
            </a:r>
            <a:br>
              <a:rPr lang="en-US" sz="4400"/>
            </a:br>
            <a:r>
              <a:rPr lang="en-US" sz="4400"/>
              <a:t>Technical Assistance Training</a:t>
            </a:r>
          </a:p>
        </p:txBody>
      </p:sp>
      <p:sp>
        <p:nvSpPr>
          <p:cNvPr id="9" name="TextBox 8">
            <a:extLst>
              <a:ext uri="{FF2B5EF4-FFF2-40B4-BE49-F238E27FC236}">
                <a16:creationId xmlns:a16="http://schemas.microsoft.com/office/drawing/2014/main" id="{226945AA-5502-2F62-3C48-253CAE0C00E2}"/>
              </a:ext>
            </a:extLst>
          </p:cNvPr>
          <p:cNvSpPr txBox="1"/>
          <p:nvPr/>
        </p:nvSpPr>
        <p:spPr>
          <a:xfrm>
            <a:off x="0" y="5398398"/>
            <a:ext cx="12190502" cy="830997"/>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b="1">
                <a:solidFill>
                  <a:schemeClr val="tx2"/>
                </a:solidFill>
                <a:ea typeface="+mn-lt"/>
                <a:cs typeface="+mn-lt"/>
              </a:rPr>
              <a:t>OCTOBER 30, 2024  - 8:30AM - 12:20PM</a:t>
            </a:r>
            <a:endParaRPr lang="en-US" sz="4800" b="1">
              <a:solidFill>
                <a:schemeClr val="tx2"/>
              </a:solidFill>
              <a:cs typeface="Arial"/>
            </a:endParaRPr>
          </a:p>
        </p:txBody>
      </p:sp>
      <p:sp>
        <p:nvSpPr>
          <p:cNvPr id="3" name="Rectangle 2">
            <a:extLst>
              <a:ext uri="{FF2B5EF4-FFF2-40B4-BE49-F238E27FC236}">
                <a16:creationId xmlns:a16="http://schemas.microsoft.com/office/drawing/2014/main" id="{E2FBDEF1-2378-37B0-1785-07244AADFAA5}"/>
              </a:ext>
            </a:extLst>
          </p:cNvPr>
          <p:cNvSpPr/>
          <p:nvPr/>
        </p:nvSpPr>
        <p:spPr>
          <a:xfrm>
            <a:off x="3485" y="5257274"/>
            <a:ext cx="12331390" cy="1396729"/>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AA</a:t>
            </a:r>
          </a:p>
        </p:txBody>
      </p:sp>
      <p:sp>
        <p:nvSpPr>
          <p:cNvPr id="4" name="TextBox 4">
            <a:extLst>
              <a:ext uri="{FF2B5EF4-FFF2-40B4-BE49-F238E27FC236}">
                <a16:creationId xmlns:a16="http://schemas.microsoft.com/office/drawing/2014/main" id="{3E7F7C02-F224-842C-7E33-CBF283E98AC0}"/>
              </a:ext>
            </a:extLst>
          </p:cNvPr>
          <p:cNvSpPr txBox="1"/>
          <p:nvPr/>
        </p:nvSpPr>
        <p:spPr>
          <a:xfrm>
            <a:off x="732940" y="5470276"/>
            <a:ext cx="10456984" cy="76944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tx2"/>
                </a:solidFill>
                <a:cs typeface="Arial"/>
              </a:rPr>
              <a:t>July 22, 2026  - 9:30AM – 10:30 AM</a:t>
            </a:r>
          </a:p>
        </p:txBody>
      </p:sp>
    </p:spTree>
    <p:extLst>
      <p:ext uri="{BB962C8B-B14F-4D97-AF65-F5344CB8AC3E}">
        <p14:creationId xmlns:p14="http://schemas.microsoft.com/office/powerpoint/2010/main" val="3895350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12920-D8EF-FA4F-9AD1-0FB49EDAEC14}"/>
              </a:ext>
            </a:extLst>
          </p:cNvPr>
          <p:cNvSpPr>
            <a:spLocks noGrp="1"/>
          </p:cNvSpPr>
          <p:nvPr>
            <p:ph type="title"/>
          </p:nvPr>
        </p:nvSpPr>
        <p:spPr>
          <a:xfrm>
            <a:off x="688976" y="1437323"/>
            <a:ext cx="10367907" cy="590264"/>
          </a:xfrm>
        </p:spPr>
        <p:txBody>
          <a:bodyPr>
            <a:noAutofit/>
          </a:bodyPr>
          <a:lstStyle/>
          <a:p>
            <a:r>
              <a:rPr lang="en-US" sz="3600">
                <a:solidFill>
                  <a:schemeClr val="bg1"/>
                </a:solidFill>
              </a:rPr>
              <a:t>MWSBE Participation Plan Assessment</a:t>
            </a:r>
          </a:p>
        </p:txBody>
      </p:sp>
      <p:sp>
        <p:nvSpPr>
          <p:cNvPr id="3" name="Text Placeholder 2">
            <a:extLst>
              <a:ext uri="{FF2B5EF4-FFF2-40B4-BE49-F238E27FC236}">
                <a16:creationId xmlns:a16="http://schemas.microsoft.com/office/drawing/2014/main" id="{010C9C79-B2AC-1249-A79F-3EEDA486C60C}"/>
              </a:ext>
            </a:extLst>
          </p:cNvPr>
          <p:cNvSpPr>
            <a:spLocks noGrp="1"/>
          </p:cNvSpPr>
          <p:nvPr>
            <p:ph type="body" sz="quarter" idx="10"/>
          </p:nvPr>
        </p:nvSpPr>
        <p:spPr/>
        <p:txBody>
          <a:bodyPr>
            <a:normAutofit fontScale="85000" lnSpcReduction="10000"/>
          </a:bodyPr>
          <a:lstStyle/>
          <a:p>
            <a:r>
              <a:rPr lang="en-US" dirty="0"/>
              <a:t>Contractor MUST submit Document 470 along with Signed Letter of Intent for each certified subcontractor or supplier listed for MWSBE goal achievement.</a:t>
            </a:r>
          </a:p>
          <a:p>
            <a:r>
              <a:rPr lang="en-US" dirty="0"/>
              <a:t>Firms are currently certified through COH OBO</a:t>
            </a:r>
          </a:p>
          <a:p>
            <a:r>
              <a:rPr lang="en-US" dirty="0"/>
              <a:t>Firms are certified for the services listed and perform a commercially useful function </a:t>
            </a:r>
          </a:p>
          <a:p>
            <a:r>
              <a:rPr lang="en-US" dirty="0"/>
              <a:t>NAICS codes match the work description </a:t>
            </a:r>
          </a:p>
          <a:p>
            <a:r>
              <a:rPr lang="en-US" dirty="0"/>
              <a:t>Percentages are accurate</a:t>
            </a:r>
          </a:p>
          <a:p>
            <a:r>
              <a:rPr lang="en-US" dirty="0"/>
              <a:t>MBE, WBE and SBE are individual goals that must be met</a:t>
            </a:r>
          </a:p>
          <a:p>
            <a:r>
              <a:rPr lang="en-US" dirty="0"/>
              <a:t>The Participation Plan must be signed, dated and demonstrate meeting the established MWSBE goal. </a:t>
            </a:r>
          </a:p>
          <a:p>
            <a:r>
              <a:rPr lang="en-US" dirty="0"/>
              <a:t>All required documents must be submitted, and the plan must demonstrate meeting the minimum goal requirements to be deemed responsive. If the plan exceeds the advertised goal, the Contractor will be responsible for adhering to the goals as outlined in the approved MWSBE Participation Plan.</a:t>
            </a:r>
          </a:p>
          <a:p>
            <a:r>
              <a:rPr lang="en-US" dirty="0"/>
              <a:t>Standard processing time is 7–10 business days once all Pre-Award documents are submitted to HCDPreAward@houstontx.gov.</a:t>
            </a:r>
          </a:p>
          <a:p>
            <a:endParaRPr lang="en-US" dirty="0"/>
          </a:p>
        </p:txBody>
      </p:sp>
    </p:spTree>
    <p:extLst>
      <p:ext uri="{BB962C8B-B14F-4D97-AF65-F5344CB8AC3E}">
        <p14:creationId xmlns:p14="http://schemas.microsoft.com/office/powerpoint/2010/main" val="139528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12920-D8EF-FA4F-9AD1-0FB49EDAEC14}"/>
              </a:ext>
            </a:extLst>
          </p:cNvPr>
          <p:cNvSpPr>
            <a:spLocks noGrp="1"/>
          </p:cNvSpPr>
          <p:nvPr>
            <p:ph type="title"/>
          </p:nvPr>
        </p:nvSpPr>
        <p:spPr>
          <a:xfrm>
            <a:off x="688976" y="1437323"/>
            <a:ext cx="11166693" cy="590264"/>
          </a:xfrm>
        </p:spPr>
        <p:txBody>
          <a:bodyPr>
            <a:noAutofit/>
          </a:bodyPr>
          <a:lstStyle/>
          <a:p>
            <a:r>
              <a:rPr lang="en-US" sz="3600">
                <a:solidFill>
                  <a:schemeClr val="bg1"/>
                </a:solidFill>
              </a:rPr>
              <a:t>MWSBE Participation Plan Assessment</a:t>
            </a:r>
          </a:p>
        </p:txBody>
      </p:sp>
      <p:sp>
        <p:nvSpPr>
          <p:cNvPr id="3" name="Text Placeholder 2">
            <a:extLst>
              <a:ext uri="{FF2B5EF4-FFF2-40B4-BE49-F238E27FC236}">
                <a16:creationId xmlns:a16="http://schemas.microsoft.com/office/drawing/2014/main" id="{010C9C79-B2AC-1249-A79F-3EEDA486C60C}"/>
              </a:ext>
            </a:extLst>
          </p:cNvPr>
          <p:cNvSpPr>
            <a:spLocks noGrp="1"/>
          </p:cNvSpPr>
          <p:nvPr>
            <p:ph type="body" sz="quarter" idx="10"/>
          </p:nvPr>
        </p:nvSpPr>
        <p:spPr>
          <a:xfrm>
            <a:off x="688976" y="2417837"/>
            <a:ext cx="11058525" cy="4055169"/>
          </a:xfrm>
        </p:spPr>
        <p:txBody>
          <a:bodyPr lIns="91440" tIns="45720" rIns="91440" bIns="45720" anchor="t">
            <a:normAutofit fontScale="85000" lnSpcReduction="20000"/>
          </a:bodyPr>
          <a:lstStyle/>
          <a:p>
            <a:pPr marL="0" indent="0">
              <a:buNone/>
            </a:pPr>
            <a:r>
              <a:rPr lang="en-US" b="1" dirty="0"/>
              <a:t>If responsive:</a:t>
            </a:r>
          </a:p>
          <a:p>
            <a:r>
              <a:rPr lang="en-US" dirty="0"/>
              <a:t>An approval email will be sent to the Owner/Developer, Prime Contractor, and Relations Manager recommending scheduling of the Pre-Construction Meeting.</a:t>
            </a:r>
          </a:p>
          <a:p>
            <a:endParaRPr lang="en-US" dirty="0"/>
          </a:p>
          <a:p>
            <a:pPr marL="0" indent="0">
              <a:buNone/>
            </a:pPr>
            <a:r>
              <a:rPr lang="en-US" b="1" dirty="0"/>
              <a:t>If non-responsive:</a:t>
            </a:r>
          </a:p>
          <a:p>
            <a:pPr marL="0" indent="0">
              <a:buNone/>
            </a:pPr>
            <a:r>
              <a:rPr lang="en-US" dirty="0"/>
              <a:t>If minimum goals are not met, the MWSBE Participation Plan is deemed non-responsive. HCD Pre-Award Services will notify the Owner/Developer, Prime Contractor, and Relations Manager by email, and the plan cannot be revised.</a:t>
            </a:r>
            <a:endParaRPr lang="en-US" b="1" dirty="0"/>
          </a:p>
          <a:p>
            <a:r>
              <a:rPr lang="en-US" dirty="0"/>
              <a:t>Documents (470, 471, 472) will be forwarded to the Office of Business Opportunity (OBO) for evaluation of Good Faith Efforts and supporting documentation.</a:t>
            </a:r>
          </a:p>
          <a:p>
            <a:r>
              <a:rPr lang="en-US" dirty="0"/>
              <a:t>OBO processing time is 7–10 business days per submission; timelines restart with each new submission.</a:t>
            </a:r>
          </a:p>
          <a:p>
            <a:r>
              <a:rPr lang="en-US" dirty="0"/>
              <a:t>Pre-Award Services does not evaluate non-responsive plans; OBO will provide final recommendations directly to the Contractor and Pre-Award Services.</a:t>
            </a:r>
          </a:p>
          <a:p>
            <a:r>
              <a:rPr lang="en-US" dirty="0"/>
              <a:t>Pre-Award documents must be approved before recommending a Pre-Construction Meeting or issuing a Notice to Proceed.</a:t>
            </a:r>
          </a:p>
        </p:txBody>
      </p:sp>
    </p:spTree>
    <p:extLst>
      <p:ext uri="{BB962C8B-B14F-4D97-AF65-F5344CB8AC3E}">
        <p14:creationId xmlns:p14="http://schemas.microsoft.com/office/powerpoint/2010/main" val="55104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F65299-F928-6DE5-96A8-F8905CB4E45B}"/>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FCAFB7EA-3D28-BD48-B5F9-6094FBD5AD5D}"/>
              </a:ext>
            </a:extLst>
          </p:cNvPr>
          <p:cNvSpPr>
            <a:spLocks noGrp="1"/>
          </p:cNvSpPr>
          <p:nvPr>
            <p:ph type="body" sz="quarter" idx="10"/>
          </p:nvPr>
        </p:nvSpPr>
        <p:spPr>
          <a:xfrm>
            <a:off x="3769677" y="2614498"/>
            <a:ext cx="4892675" cy="1844466"/>
          </a:xfrm>
        </p:spPr>
        <p:txBody>
          <a:bodyPr/>
          <a:lstStyle/>
          <a:p>
            <a:r>
              <a:rPr lang="en-US"/>
              <a:t>PAY OR PLAY </a:t>
            </a:r>
          </a:p>
        </p:txBody>
      </p:sp>
    </p:spTree>
    <p:extLst>
      <p:ext uri="{BB962C8B-B14F-4D97-AF65-F5344CB8AC3E}">
        <p14:creationId xmlns:p14="http://schemas.microsoft.com/office/powerpoint/2010/main" val="132049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3822701" y="2906210"/>
            <a:ext cx="4892675" cy="2584247"/>
          </a:xfrm>
        </p:spPr>
        <p:txBody>
          <a:bodyPr vert="horz" lIns="91440" tIns="45720" rIns="91440" bIns="45720" rtlCol="0">
            <a:normAutofit/>
          </a:bodyPr>
          <a:lstStyle/>
          <a:p>
            <a:pPr marL="0" indent="0">
              <a:buNone/>
            </a:pPr>
            <a:r>
              <a:rPr lang="en-US" sz="2400" b="0" dirty="0"/>
              <a:t>The City of Houston Executive Order 1-7</a:t>
            </a:r>
          </a:p>
        </p:txBody>
      </p:sp>
      <p:sp>
        <p:nvSpPr>
          <p:cNvPr id="2" name="Title 1">
            <a:extLst>
              <a:ext uri="{FF2B5EF4-FFF2-40B4-BE49-F238E27FC236}">
                <a16:creationId xmlns:a16="http://schemas.microsoft.com/office/drawing/2014/main" id="{E1710FF1-0430-3243-A8DE-8C6B28CE2B09}"/>
              </a:ext>
            </a:extLst>
          </p:cNvPr>
          <p:cNvSpPr>
            <a:spLocks noGrp="1"/>
          </p:cNvSpPr>
          <p:nvPr>
            <p:ph type="title" idx="4294967295"/>
          </p:nvPr>
        </p:nvSpPr>
        <p:spPr>
          <a:xfrm>
            <a:off x="4627618" y="1796502"/>
            <a:ext cx="3822700" cy="1254125"/>
          </a:xfrm>
          <a:prstGeom prst="rect">
            <a:avLst/>
          </a:prstGeom>
        </p:spPr>
        <p:txBody>
          <a:bodyPr vert="horz" lIns="91440" tIns="45720" rIns="91440" bIns="45720" rtlCol="0" anchor="ctr">
            <a:normAutofit/>
          </a:bodyPr>
          <a:lstStyle/>
          <a:p>
            <a:r>
              <a:rPr lang="en-US">
                <a:solidFill>
                  <a:schemeClr val="tx2"/>
                </a:solidFill>
                <a:latin typeface="+mj-lt"/>
                <a:cs typeface="+mj-cs"/>
              </a:rPr>
              <a:t>Pay or Play</a:t>
            </a:r>
          </a:p>
        </p:txBody>
      </p:sp>
    </p:spTree>
    <p:extLst>
      <p:ext uri="{BB962C8B-B14F-4D97-AF65-F5344CB8AC3E}">
        <p14:creationId xmlns:p14="http://schemas.microsoft.com/office/powerpoint/2010/main" val="117817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p:txBody>
          <a:bodyPr>
            <a:noAutofit/>
          </a:bodyPr>
          <a:lstStyle/>
          <a:p>
            <a:r>
              <a:rPr lang="en-US" sz="3600">
                <a:solidFill>
                  <a:schemeClr val="bg1"/>
                </a:solidFill>
              </a:rPr>
              <a:t>Pay or Play Pre-Award Documents</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p:txBody>
          <a:bodyPr>
            <a:normAutofit/>
          </a:bodyPr>
          <a:lstStyle/>
          <a:p>
            <a:r>
              <a:rPr lang="en-US" dirty="0"/>
              <a:t>POP-1 Pay or Play Acknowledge Form;</a:t>
            </a:r>
            <a:br>
              <a:rPr lang="en-US" dirty="0"/>
            </a:br>
            <a:endParaRPr lang="en-US" dirty="0"/>
          </a:p>
          <a:p>
            <a:r>
              <a:rPr lang="en-US" dirty="0"/>
              <a:t>POP-2 Pay or Play Certification of Compliance with Pay or Play Program</a:t>
            </a:r>
            <a:br>
              <a:rPr lang="en-US" dirty="0"/>
            </a:br>
            <a:endParaRPr lang="en-US" dirty="0"/>
          </a:p>
          <a:p>
            <a:r>
              <a:rPr lang="en-US" dirty="0"/>
              <a:t>POP-3 Pay or Play Program List of Subcontractors</a:t>
            </a:r>
            <a:br>
              <a:rPr lang="en-US" dirty="0"/>
            </a:br>
            <a:endParaRPr lang="en-US" dirty="0"/>
          </a:p>
          <a:p>
            <a:r>
              <a:rPr lang="en-US" dirty="0"/>
              <a:t>B2GNOW Management System Access Form</a:t>
            </a:r>
            <a:br>
              <a:rPr lang="en-US" dirty="0"/>
            </a:br>
            <a:endParaRPr lang="en-US" dirty="0"/>
          </a:p>
          <a:p>
            <a:pPr marL="0" indent="0">
              <a:buNone/>
            </a:pPr>
            <a:r>
              <a:rPr lang="en-US" dirty="0"/>
              <a:t>*Pay or Play Pre-Award documents must be submitted for reviewal and approval prior to scheduling of Pre-Construction/Kick-Off Meeting and Notice to Proceed.</a:t>
            </a:r>
          </a:p>
        </p:txBody>
      </p:sp>
    </p:spTree>
    <p:extLst>
      <p:ext uri="{BB962C8B-B14F-4D97-AF65-F5344CB8AC3E}">
        <p14:creationId xmlns:p14="http://schemas.microsoft.com/office/powerpoint/2010/main" val="1217765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p:txBody>
          <a:bodyPr>
            <a:noAutofit/>
          </a:bodyPr>
          <a:lstStyle/>
          <a:p>
            <a:r>
              <a:rPr lang="en-US" sz="3600"/>
              <a:t>Form POP-1 Pay or Play Acknowledgement</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half" idx="1"/>
          </p:nvPr>
        </p:nvSpPr>
        <p:spPr>
          <a:xfrm>
            <a:off x="430698" y="2463080"/>
            <a:ext cx="5284302" cy="4750905"/>
          </a:xfrm>
        </p:spPr>
        <p:txBody>
          <a:bodyPr>
            <a:normAutofit/>
          </a:bodyPr>
          <a:lstStyle/>
          <a:p>
            <a:r>
              <a:rPr lang="en-US">
                <a:solidFill>
                  <a:schemeClr val="tx2"/>
                </a:solidFill>
              </a:rPr>
              <a:t>Contractor acknowledges POP Program and agrees to comply if they are the successful contractor. </a:t>
            </a:r>
            <a:br>
              <a:rPr lang="en-US">
                <a:solidFill>
                  <a:schemeClr val="tx2"/>
                </a:solidFill>
              </a:rPr>
            </a:br>
            <a:endParaRPr lang="en-US">
              <a:solidFill>
                <a:schemeClr val="tx2"/>
              </a:solidFill>
            </a:endParaRPr>
          </a:p>
          <a:p>
            <a:r>
              <a:rPr lang="en-US">
                <a:solidFill>
                  <a:schemeClr val="tx2"/>
                </a:solidFill>
              </a:rPr>
              <a:t>Contractor must complete and submit with Pre-Award required documents.</a:t>
            </a:r>
          </a:p>
        </p:txBody>
      </p:sp>
      <p:pic>
        <p:nvPicPr>
          <p:cNvPr id="5" name="Picture 4">
            <a:extLst>
              <a:ext uri="{FF2B5EF4-FFF2-40B4-BE49-F238E27FC236}">
                <a16:creationId xmlns:a16="http://schemas.microsoft.com/office/drawing/2014/main" id="{D5485A26-D8F6-4484-AEF0-B38DA8207B01}"/>
              </a:ext>
            </a:extLst>
          </p:cNvPr>
          <p:cNvPicPr>
            <a:picLocks noChangeAspect="1"/>
          </p:cNvPicPr>
          <p:nvPr/>
        </p:nvPicPr>
        <p:blipFill>
          <a:blip r:embed="rId2"/>
          <a:stretch>
            <a:fillRect/>
          </a:stretch>
        </p:blipFill>
        <p:spPr>
          <a:xfrm>
            <a:off x="6964361" y="911530"/>
            <a:ext cx="4564707" cy="5034937"/>
          </a:xfrm>
          <a:prstGeom prst="rect">
            <a:avLst/>
          </a:prstGeom>
        </p:spPr>
      </p:pic>
    </p:spTree>
    <p:extLst>
      <p:ext uri="{BB962C8B-B14F-4D97-AF65-F5344CB8AC3E}">
        <p14:creationId xmlns:p14="http://schemas.microsoft.com/office/powerpoint/2010/main" val="296042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p:txBody>
          <a:bodyPr>
            <a:noAutofit/>
          </a:bodyPr>
          <a:lstStyle/>
          <a:p>
            <a:r>
              <a:rPr lang="en-US" sz="3600"/>
              <a:t>Form POP-2 Certification of Compliance</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half" idx="1"/>
          </p:nvPr>
        </p:nvSpPr>
        <p:spPr>
          <a:xfrm>
            <a:off x="430698" y="2273894"/>
            <a:ext cx="5284302" cy="4750905"/>
          </a:xfrm>
        </p:spPr>
        <p:txBody>
          <a:bodyPr>
            <a:normAutofit/>
          </a:bodyPr>
          <a:lstStyle/>
          <a:p>
            <a:r>
              <a:rPr lang="en-US">
                <a:solidFill>
                  <a:schemeClr val="tx2"/>
                </a:solidFill>
              </a:rPr>
              <a:t>Contractor chooses how they will participate in the POP Program.</a:t>
            </a:r>
            <a:br>
              <a:rPr lang="en-US">
                <a:solidFill>
                  <a:schemeClr val="tx2"/>
                </a:solidFill>
              </a:rPr>
            </a:br>
            <a:endParaRPr lang="en-US">
              <a:solidFill>
                <a:schemeClr val="tx2"/>
              </a:solidFill>
            </a:endParaRPr>
          </a:p>
          <a:p>
            <a:r>
              <a:rPr lang="en-US">
                <a:solidFill>
                  <a:schemeClr val="tx2"/>
                </a:solidFill>
              </a:rPr>
              <a:t>POP-2 must be completed and submitted by the Contractor.</a:t>
            </a:r>
          </a:p>
        </p:txBody>
      </p:sp>
      <p:pic>
        <p:nvPicPr>
          <p:cNvPr id="4" name="Picture 3">
            <a:extLst>
              <a:ext uri="{FF2B5EF4-FFF2-40B4-BE49-F238E27FC236}">
                <a16:creationId xmlns:a16="http://schemas.microsoft.com/office/drawing/2014/main" id="{225BF070-9EC4-4FF6-8004-6B8765168B65}"/>
              </a:ext>
            </a:extLst>
          </p:cNvPr>
          <p:cNvPicPr>
            <a:picLocks noChangeAspect="1"/>
          </p:cNvPicPr>
          <p:nvPr/>
        </p:nvPicPr>
        <p:blipFill>
          <a:blip r:embed="rId2"/>
          <a:stretch>
            <a:fillRect/>
          </a:stretch>
        </p:blipFill>
        <p:spPr>
          <a:xfrm>
            <a:off x="6752825" y="835025"/>
            <a:ext cx="4706278" cy="5187949"/>
          </a:xfrm>
          <a:prstGeom prst="rect">
            <a:avLst/>
          </a:prstGeom>
        </p:spPr>
      </p:pic>
    </p:spTree>
    <p:extLst>
      <p:ext uri="{BB962C8B-B14F-4D97-AF65-F5344CB8AC3E}">
        <p14:creationId xmlns:p14="http://schemas.microsoft.com/office/powerpoint/2010/main" val="3749417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p:txBody>
          <a:bodyPr>
            <a:noAutofit/>
          </a:bodyPr>
          <a:lstStyle/>
          <a:p>
            <a:r>
              <a:rPr lang="en-US" sz="3600"/>
              <a:t>Form POP-3 List of all subcontractors</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half" idx="1"/>
          </p:nvPr>
        </p:nvSpPr>
        <p:spPr/>
        <p:txBody>
          <a:bodyPr>
            <a:normAutofit/>
          </a:bodyPr>
          <a:lstStyle/>
          <a:p>
            <a:r>
              <a:rPr lang="en-US">
                <a:solidFill>
                  <a:schemeClr val="tx2"/>
                </a:solidFill>
              </a:rPr>
              <a:t>List of all subs participating on the project.</a:t>
            </a:r>
            <a:br>
              <a:rPr lang="en-US">
                <a:solidFill>
                  <a:schemeClr val="tx2"/>
                </a:solidFill>
              </a:rPr>
            </a:br>
            <a:endParaRPr lang="en-US">
              <a:solidFill>
                <a:schemeClr val="tx2"/>
              </a:solidFill>
            </a:endParaRPr>
          </a:p>
          <a:p>
            <a:r>
              <a:rPr lang="en-US">
                <a:solidFill>
                  <a:schemeClr val="tx2"/>
                </a:solidFill>
              </a:rPr>
              <a:t>Filled out and submitted by the Prime Contractor.</a:t>
            </a:r>
          </a:p>
        </p:txBody>
      </p:sp>
      <p:pic>
        <p:nvPicPr>
          <p:cNvPr id="4" name="Picture 3">
            <a:extLst>
              <a:ext uri="{FF2B5EF4-FFF2-40B4-BE49-F238E27FC236}">
                <a16:creationId xmlns:a16="http://schemas.microsoft.com/office/drawing/2014/main" id="{BD7B2B99-E6B7-4549-9CA3-240ECD5A7EFC}"/>
              </a:ext>
            </a:extLst>
          </p:cNvPr>
          <p:cNvPicPr>
            <a:picLocks noChangeAspect="1"/>
          </p:cNvPicPr>
          <p:nvPr/>
        </p:nvPicPr>
        <p:blipFill>
          <a:blip r:embed="rId2"/>
          <a:stretch>
            <a:fillRect/>
          </a:stretch>
        </p:blipFill>
        <p:spPr>
          <a:xfrm>
            <a:off x="6375954" y="1150823"/>
            <a:ext cx="5385347" cy="4556353"/>
          </a:xfrm>
          <a:prstGeom prst="rect">
            <a:avLst/>
          </a:prstGeom>
        </p:spPr>
      </p:pic>
    </p:spTree>
    <p:extLst>
      <p:ext uri="{BB962C8B-B14F-4D97-AF65-F5344CB8AC3E}">
        <p14:creationId xmlns:p14="http://schemas.microsoft.com/office/powerpoint/2010/main" val="633447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430699" y="1245368"/>
            <a:ext cx="5115337" cy="628787"/>
          </a:xfrm>
        </p:spPr>
        <p:txBody>
          <a:bodyPr>
            <a:noAutofit/>
          </a:bodyPr>
          <a:lstStyle/>
          <a:p>
            <a:r>
              <a:rPr lang="en-US" sz="3600"/>
              <a:t>POP Required Form </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half" idx="1"/>
          </p:nvPr>
        </p:nvSpPr>
        <p:spPr/>
        <p:txBody>
          <a:bodyPr>
            <a:normAutofit/>
          </a:bodyPr>
          <a:lstStyle/>
          <a:p>
            <a:pPr marL="0" indent="0">
              <a:buNone/>
            </a:pPr>
            <a:r>
              <a:rPr lang="en-US">
                <a:solidFill>
                  <a:schemeClr val="tx2"/>
                </a:solidFill>
              </a:rPr>
              <a:t>B2GNOW Access Request Form </a:t>
            </a:r>
          </a:p>
          <a:p>
            <a:r>
              <a:rPr lang="en-US">
                <a:solidFill>
                  <a:schemeClr val="tx2"/>
                </a:solidFill>
              </a:rPr>
              <a:t>Contractor is required to complete the B2GNOW form in its entirety for providing access to the system for POP compliance requirements</a:t>
            </a:r>
            <a:r>
              <a:rPr lang="en-US"/>
              <a:t>.</a:t>
            </a:r>
          </a:p>
        </p:txBody>
      </p:sp>
      <p:pic>
        <p:nvPicPr>
          <p:cNvPr id="5" name="Picture 4" descr="Graphical user interface, text, application, email&#10;&#10;Description automatically generated">
            <a:extLst>
              <a:ext uri="{FF2B5EF4-FFF2-40B4-BE49-F238E27FC236}">
                <a16:creationId xmlns:a16="http://schemas.microsoft.com/office/drawing/2014/main" id="{BD49A472-71FF-7A4E-A64E-754DFC1247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6574" y="445104"/>
            <a:ext cx="4595150" cy="5967791"/>
          </a:xfrm>
          <a:prstGeom prst="rect">
            <a:avLst/>
          </a:prstGeom>
        </p:spPr>
      </p:pic>
    </p:spTree>
    <p:extLst>
      <p:ext uri="{BB962C8B-B14F-4D97-AF65-F5344CB8AC3E}">
        <p14:creationId xmlns:p14="http://schemas.microsoft.com/office/powerpoint/2010/main" val="38849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pic>
        <p:nvPicPr>
          <p:cNvPr id="7" name="Picture Placeholder 6" descr="A city skyline with tall buildings&#10;&#10;Description automatically generated">
            <a:extLst>
              <a:ext uri="{FF2B5EF4-FFF2-40B4-BE49-F238E27FC236}">
                <a16:creationId xmlns:a16="http://schemas.microsoft.com/office/drawing/2014/main" id="{8AA0DB8B-4355-EB7E-6195-7C80D9B0DED8}"/>
              </a:ext>
            </a:extLst>
          </p:cNvPr>
          <p:cNvPicPr>
            <a:picLocks noGrp="1" noChangeAspect="1"/>
          </p:cNvPicPr>
          <p:nvPr>
            <p:ph type="pic" idx="2"/>
          </p:nvPr>
        </p:nvPicPr>
        <p:blipFill>
          <a:blip r:embed="rId3"/>
          <a:srcRect t="12434" b="12434"/>
          <a:stretch>
            <a:fillRect/>
          </a:stretch>
        </p:blipFill>
        <p:spPr/>
      </p:pic>
      <p:sp>
        <p:nvSpPr>
          <p:cNvPr id="608" name="Google Shape;608;p47"/>
          <p:cNvSpPr txBox="1">
            <a:spLocks noGrp="1"/>
          </p:cNvSpPr>
          <p:nvPr>
            <p:ph type="title"/>
          </p:nvPr>
        </p:nvSpPr>
        <p:spPr>
          <a:xfrm>
            <a:off x="0" y="3058467"/>
            <a:ext cx="12192000" cy="763600"/>
          </a:xfrm>
          <a:prstGeom prst="rect">
            <a:avLst/>
          </a:prstGeom>
        </p:spPr>
        <p:txBody>
          <a:bodyPr spcFirstLastPara="1" wrap="square" lIns="121900" tIns="121900" rIns="121900" bIns="121900" anchor="t" anchorCtr="0">
            <a:noAutofit/>
          </a:bodyPr>
          <a:lstStyle/>
          <a:p>
            <a:r>
              <a:rPr lang="en-US" sz="3733" dirty="0">
                <a:solidFill>
                  <a:srgbClr val="FFFFFF"/>
                </a:solidFill>
              </a:rPr>
              <a:t>DBRA Requirements</a:t>
            </a:r>
            <a:endParaRPr lang="en-US" dirty="0"/>
          </a:p>
        </p:txBody>
      </p:sp>
      <p:grpSp>
        <p:nvGrpSpPr>
          <p:cNvPr id="609" name="Google Shape;609;p47"/>
          <p:cNvGrpSpPr/>
          <p:nvPr/>
        </p:nvGrpSpPr>
        <p:grpSpPr>
          <a:xfrm>
            <a:off x="485600" y="235331"/>
            <a:ext cx="11468800" cy="6159336"/>
            <a:chOff x="364200" y="176498"/>
            <a:chExt cx="8601600" cy="4619502"/>
          </a:xfrm>
        </p:grpSpPr>
        <p:grpSp>
          <p:nvGrpSpPr>
            <p:cNvPr id="610" name="Google Shape;610;p47"/>
            <p:cNvGrpSpPr/>
            <p:nvPr/>
          </p:nvGrpSpPr>
          <p:grpSpPr>
            <a:xfrm flipH="1">
              <a:off x="364200" y="361100"/>
              <a:ext cx="8418000" cy="4434900"/>
              <a:chOff x="364200" y="361100"/>
              <a:chExt cx="8418000" cy="4434900"/>
            </a:xfrm>
          </p:grpSpPr>
          <p:cxnSp>
            <p:nvCxnSpPr>
              <p:cNvPr id="611" name="Google Shape;611;p47"/>
              <p:cNvCxnSpPr/>
              <p:nvPr/>
            </p:nvCxnSpPr>
            <p:spPr>
              <a:xfrm>
                <a:off x="368400" y="364400"/>
                <a:ext cx="0" cy="4431600"/>
              </a:xfrm>
              <a:prstGeom prst="straightConnector1">
                <a:avLst/>
              </a:prstGeom>
              <a:noFill/>
              <a:ln w="9525" cap="flat" cmpd="sng">
                <a:solidFill>
                  <a:schemeClr val="dk2"/>
                </a:solidFill>
                <a:prstDash val="solid"/>
                <a:round/>
                <a:headEnd type="none" w="med" len="med"/>
                <a:tailEnd type="none" w="med" len="med"/>
              </a:ln>
            </p:spPr>
          </p:cxnSp>
          <p:cxnSp>
            <p:nvCxnSpPr>
              <p:cNvPr id="612" name="Google Shape;612;p47"/>
              <p:cNvCxnSpPr/>
              <p:nvPr/>
            </p:nvCxnSpPr>
            <p:spPr>
              <a:xfrm>
                <a:off x="370795" y="4791550"/>
                <a:ext cx="7679400" cy="0"/>
              </a:xfrm>
              <a:prstGeom prst="straightConnector1">
                <a:avLst/>
              </a:prstGeom>
              <a:noFill/>
              <a:ln w="9525" cap="flat" cmpd="sng">
                <a:solidFill>
                  <a:schemeClr val="dk2"/>
                </a:solidFill>
                <a:prstDash val="solid"/>
                <a:round/>
                <a:headEnd type="none" w="med" len="med"/>
                <a:tailEnd type="oval" w="med" len="med"/>
              </a:ln>
            </p:spPr>
          </p:cxnSp>
          <p:cxnSp>
            <p:nvCxnSpPr>
              <p:cNvPr id="613" name="Google Shape;613;p47"/>
              <p:cNvCxnSpPr/>
              <p:nvPr/>
            </p:nvCxnSpPr>
            <p:spPr>
              <a:xfrm rot="10800000">
                <a:off x="8777550" y="361100"/>
                <a:ext cx="0" cy="3667500"/>
              </a:xfrm>
              <a:prstGeom prst="straightConnector1">
                <a:avLst/>
              </a:prstGeom>
              <a:noFill/>
              <a:ln w="9525" cap="flat" cmpd="sng">
                <a:solidFill>
                  <a:schemeClr val="dk2"/>
                </a:solidFill>
                <a:prstDash val="solid"/>
                <a:round/>
                <a:headEnd type="oval" w="med" len="med"/>
                <a:tailEnd type="none" w="med" len="med"/>
              </a:ln>
            </p:spPr>
          </p:cxnSp>
          <p:cxnSp>
            <p:nvCxnSpPr>
              <p:cNvPr id="614" name="Google Shape;614;p47"/>
              <p:cNvCxnSpPr/>
              <p:nvPr/>
            </p:nvCxnSpPr>
            <p:spPr>
              <a:xfrm>
                <a:off x="364200" y="364400"/>
                <a:ext cx="8418000" cy="0"/>
              </a:xfrm>
              <a:prstGeom prst="straightConnector1">
                <a:avLst/>
              </a:prstGeom>
              <a:noFill/>
              <a:ln w="9525" cap="flat" cmpd="sng">
                <a:solidFill>
                  <a:schemeClr val="dk2"/>
                </a:solidFill>
                <a:prstDash val="solid"/>
                <a:round/>
                <a:headEnd type="none" w="med" len="med"/>
                <a:tailEnd type="none" w="med" len="med"/>
              </a:ln>
            </p:spPr>
          </p:cxnSp>
        </p:grpSp>
        <p:sp>
          <p:nvSpPr>
            <p:cNvPr id="615" name="Google Shape;615;p47"/>
            <p:cNvSpPr/>
            <p:nvPr/>
          </p:nvSpPr>
          <p:spPr>
            <a:xfrm>
              <a:off x="8579400" y="176498"/>
              <a:ext cx="386400" cy="386400"/>
            </a:xfrm>
            <a:prstGeom prst="ellipse">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latin typeface="Open Sans"/>
                <a:ea typeface="Open Sans"/>
                <a:cs typeface="Open Sans"/>
                <a:sym typeface="Open Sans"/>
              </a:endParaRPr>
            </a:p>
          </p:txBody>
        </p:sp>
      </p:grpSp>
      <p:sp>
        <p:nvSpPr>
          <p:cNvPr id="616" name="Google Shape;616;p47"/>
          <p:cNvSpPr/>
          <p:nvPr/>
        </p:nvSpPr>
        <p:spPr>
          <a:xfrm>
            <a:off x="-2726417" y="-1634763"/>
            <a:ext cx="4057600" cy="4057600"/>
          </a:xfrm>
          <a:prstGeom prst="ellipse">
            <a:avLst/>
          </a:prstGeom>
          <a:solidFill>
            <a:schemeClr val="dk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endParaRPr sz="2400">
              <a:latin typeface="Open Sans"/>
              <a:ea typeface="Open Sans"/>
              <a:cs typeface="Open Sans"/>
              <a:sym typeface="Open Sans"/>
            </a:endParaRPr>
          </a:p>
        </p:txBody>
      </p:sp>
      <p:pic>
        <p:nvPicPr>
          <p:cNvPr id="8" name="Picture 7">
            <a:extLst>
              <a:ext uri="{FF2B5EF4-FFF2-40B4-BE49-F238E27FC236}">
                <a16:creationId xmlns:a16="http://schemas.microsoft.com/office/drawing/2014/main" id="{8D705C28-5C83-A40F-D4F3-56B0275CF84A}"/>
              </a:ext>
            </a:extLst>
          </p:cNvPr>
          <p:cNvPicPr>
            <a:picLocks noChangeAspect="1"/>
          </p:cNvPicPr>
          <p:nvPr/>
        </p:nvPicPr>
        <p:blipFill>
          <a:blip r:embed="rId4"/>
          <a:stretch>
            <a:fillRect/>
          </a:stretch>
        </p:blipFill>
        <p:spPr>
          <a:xfrm>
            <a:off x="4968974" y="2035054"/>
            <a:ext cx="1779140" cy="758751"/>
          </a:xfrm>
          <a:prstGeom prst="rect">
            <a:avLst/>
          </a:prstGeom>
        </p:spPr>
      </p:pic>
      <p:sp>
        <p:nvSpPr>
          <p:cNvPr id="12" name="TextBox 11">
            <a:extLst>
              <a:ext uri="{FF2B5EF4-FFF2-40B4-BE49-F238E27FC236}">
                <a16:creationId xmlns:a16="http://schemas.microsoft.com/office/drawing/2014/main" id="{1EA3BA20-E14D-C843-58EB-CAFA9C844AD7}"/>
              </a:ext>
            </a:extLst>
          </p:cNvPr>
          <p:cNvSpPr txBox="1"/>
          <p:nvPr/>
        </p:nvSpPr>
        <p:spPr>
          <a:xfrm>
            <a:off x="5597718" y="6361043"/>
            <a:ext cx="5883965" cy="256545"/>
          </a:xfrm>
          <a:prstGeom prst="rect">
            <a:avLst/>
          </a:prstGeom>
          <a:noFill/>
        </p:spPr>
        <p:txBody>
          <a:bodyPr wrap="square" rtlCol="0">
            <a:spAutoFit/>
          </a:bodyPr>
          <a:lstStyle/>
          <a:p>
            <a:pPr algn="r"/>
            <a:r>
              <a:rPr lang="en-US" sz="1067" i="1">
                <a:latin typeface="Open Sans" panose="020B0606030504020204" pitchFamily="34" charset="0"/>
                <a:ea typeface="Open Sans" panose="020B0606030504020204" pitchFamily="34" charset="0"/>
                <a:cs typeface="Open Sans" panose="020B0606030504020204" pitchFamily="34" charset="0"/>
              </a:rPr>
              <a:t>THE CITY OF HOUSTON | HOUSING AND COMMUNITY DEVELOPMENT DEPARTMENT</a:t>
            </a:r>
          </a:p>
        </p:txBody>
      </p:sp>
    </p:spTree>
    <p:extLst>
      <p:ext uri="{BB962C8B-B14F-4D97-AF65-F5344CB8AC3E}">
        <p14:creationId xmlns:p14="http://schemas.microsoft.com/office/powerpoint/2010/main" val="2021527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9DF34-A488-374E-98F9-97071A1A9226}"/>
              </a:ext>
            </a:extLst>
          </p:cNvPr>
          <p:cNvSpPr>
            <a:spLocks noGrp="1"/>
          </p:cNvSpPr>
          <p:nvPr>
            <p:ph type="title"/>
          </p:nvPr>
        </p:nvSpPr>
        <p:spPr>
          <a:xfrm>
            <a:off x="2810500" y="1022496"/>
            <a:ext cx="8633791" cy="628787"/>
          </a:xfrm>
        </p:spPr>
        <p:txBody>
          <a:bodyPr/>
          <a:lstStyle/>
          <a:p>
            <a:r>
              <a:rPr lang="en-US">
                <a:solidFill>
                  <a:schemeClr val="tx2"/>
                </a:solidFill>
              </a:rPr>
              <a:t>Division Contact Information</a:t>
            </a:r>
          </a:p>
        </p:txBody>
      </p:sp>
      <p:sp>
        <p:nvSpPr>
          <p:cNvPr id="3" name="Text Placeholder 2">
            <a:extLst>
              <a:ext uri="{FF2B5EF4-FFF2-40B4-BE49-F238E27FC236}">
                <a16:creationId xmlns:a16="http://schemas.microsoft.com/office/drawing/2014/main" id="{AF59200E-FB9B-AD45-9C9E-4CE3738933CD}"/>
              </a:ext>
            </a:extLst>
          </p:cNvPr>
          <p:cNvSpPr>
            <a:spLocks noGrp="1"/>
          </p:cNvSpPr>
          <p:nvPr>
            <p:ph type="body" idx="1"/>
          </p:nvPr>
        </p:nvSpPr>
        <p:spPr>
          <a:xfrm>
            <a:off x="877825" y="4144574"/>
            <a:ext cx="2852928" cy="1090750"/>
          </a:xfrm>
        </p:spPr>
        <p:txBody>
          <a:bodyPr vert="horz" lIns="91440" tIns="45720" rIns="91440" bIns="45720" numCol="1" rtlCol="0" anchor="t">
            <a:normAutofit/>
          </a:bodyPr>
          <a:lstStyle/>
          <a:p>
            <a:pPr marL="0" indent="0">
              <a:spcBef>
                <a:spcPts val="0"/>
              </a:spcBef>
              <a:buClrTx/>
            </a:pPr>
            <a:r>
              <a:rPr lang="en-US" dirty="0">
                <a:solidFill>
                  <a:schemeClr val="tx2"/>
                </a:solidFill>
                <a:cs typeface="Arial"/>
              </a:rPr>
              <a:t>Laura Serrano</a:t>
            </a:r>
          </a:p>
          <a:p>
            <a:pPr marL="0" indent="0">
              <a:spcBef>
                <a:spcPts val="0"/>
              </a:spcBef>
              <a:buClrTx/>
            </a:pPr>
            <a:r>
              <a:rPr lang="en-US" sz="1400" b="0" dirty="0">
                <a:solidFill>
                  <a:schemeClr val="tx2"/>
                </a:solidFill>
                <a:cs typeface="Arial"/>
              </a:rPr>
              <a:t>Division Manager</a:t>
            </a:r>
          </a:p>
          <a:p>
            <a:endParaRPr lang="en-US" dirty="0"/>
          </a:p>
        </p:txBody>
      </p:sp>
      <p:sp>
        <p:nvSpPr>
          <p:cNvPr id="4" name="Text Placeholder 3">
            <a:extLst>
              <a:ext uri="{FF2B5EF4-FFF2-40B4-BE49-F238E27FC236}">
                <a16:creationId xmlns:a16="http://schemas.microsoft.com/office/drawing/2014/main" id="{813F7566-AA79-FD4A-BF63-5FD3B093A12C}"/>
              </a:ext>
            </a:extLst>
          </p:cNvPr>
          <p:cNvSpPr>
            <a:spLocks noGrp="1"/>
          </p:cNvSpPr>
          <p:nvPr>
            <p:ph type="body" idx="12"/>
          </p:nvPr>
        </p:nvSpPr>
        <p:spPr>
          <a:xfrm>
            <a:off x="4261104" y="4144574"/>
            <a:ext cx="2926080" cy="1090750"/>
          </a:xfrm>
        </p:spPr>
        <p:txBody>
          <a:bodyPr/>
          <a:lstStyle/>
          <a:p>
            <a:pPr marL="0" indent="0">
              <a:spcBef>
                <a:spcPts val="0"/>
              </a:spcBef>
              <a:buClrTx/>
            </a:pPr>
            <a:r>
              <a:rPr lang="en-US" dirty="0">
                <a:solidFill>
                  <a:schemeClr val="tx2"/>
                </a:solidFill>
                <a:latin typeface="Arial" panose="020B0604020202020204" pitchFamily="34" charset="0"/>
                <a:cs typeface="Arial" panose="020B0604020202020204" pitchFamily="34" charset="0"/>
              </a:rPr>
              <a:t>Chrystal Boyce </a:t>
            </a:r>
          </a:p>
          <a:p>
            <a:pPr marL="0" indent="0">
              <a:spcBef>
                <a:spcPts val="0"/>
              </a:spcBef>
              <a:buClrTx/>
            </a:pPr>
            <a:r>
              <a:rPr lang="en-US" sz="1400" b="0" dirty="0">
                <a:solidFill>
                  <a:schemeClr val="tx2"/>
                </a:solidFill>
                <a:latin typeface="Arial" panose="020B0604020202020204" pitchFamily="34" charset="0"/>
                <a:cs typeface="Arial" panose="020B0604020202020204" pitchFamily="34" charset="0"/>
              </a:rPr>
              <a:t>Compliance Manager</a:t>
            </a:r>
          </a:p>
          <a:p>
            <a:endParaRPr lang="en-US" dirty="0"/>
          </a:p>
        </p:txBody>
      </p:sp>
      <p:pic>
        <p:nvPicPr>
          <p:cNvPr id="14" name="Picture Placeholder 13" descr="A person smiling for the camera&#10;&#10;Description automatically generated with medium confidence">
            <a:extLst>
              <a:ext uri="{FF2B5EF4-FFF2-40B4-BE49-F238E27FC236}">
                <a16:creationId xmlns:a16="http://schemas.microsoft.com/office/drawing/2014/main" id="{FBF6E603-888C-5A4A-8A9F-8C12845A3F51}"/>
              </a:ext>
            </a:extLst>
          </p:cNvPr>
          <p:cNvPicPr>
            <a:picLocks noGrp="1" noChangeAspect="1"/>
          </p:cNvPicPr>
          <p:nvPr>
            <p:ph type="pic" sz="quarter" idx="19"/>
          </p:nvPr>
        </p:nvPicPr>
        <p:blipFill rotWithShape="1">
          <a:blip r:embed="rId3"/>
          <a:srcRect l="1918" t="10213" r="1918" b="10213"/>
          <a:stretch/>
        </p:blipFill>
        <p:spPr>
          <a:xfrm>
            <a:off x="4738473" y="1799735"/>
            <a:ext cx="2110383" cy="2110107"/>
          </a:xfrm>
        </p:spPr>
      </p:pic>
      <p:sp>
        <p:nvSpPr>
          <p:cNvPr id="15" name="Text Placeholder 4">
            <a:extLst>
              <a:ext uri="{FF2B5EF4-FFF2-40B4-BE49-F238E27FC236}">
                <a16:creationId xmlns:a16="http://schemas.microsoft.com/office/drawing/2014/main" id="{01B02ADB-B630-1B4F-B0D4-D9C8A5FFD1D3}"/>
              </a:ext>
            </a:extLst>
          </p:cNvPr>
          <p:cNvSpPr txBox="1">
            <a:spLocks/>
          </p:cNvSpPr>
          <p:nvPr/>
        </p:nvSpPr>
        <p:spPr>
          <a:xfrm>
            <a:off x="2340748" y="5385039"/>
            <a:ext cx="8304419" cy="7047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chemeClr val="tx2"/>
                </a:solidFill>
              </a:rPr>
              <a:t>2100 Travis, 9th Floor, Houston, TX 77002</a:t>
            </a:r>
          </a:p>
          <a:p>
            <a:pPr marL="0" indent="0" algn="ctr">
              <a:buNone/>
            </a:pPr>
            <a:r>
              <a:rPr lang="en-US" sz="1800" b="1" err="1">
                <a:solidFill>
                  <a:schemeClr val="tx2"/>
                </a:solidFill>
              </a:rPr>
              <a:t>www.houstontx.gov</a:t>
            </a:r>
            <a:r>
              <a:rPr lang="en-US" sz="1800" b="1">
                <a:solidFill>
                  <a:schemeClr val="tx2"/>
                </a:solidFill>
              </a:rPr>
              <a:t>/housing</a:t>
            </a:r>
          </a:p>
        </p:txBody>
      </p:sp>
      <p:pic>
        <p:nvPicPr>
          <p:cNvPr id="13" name="Picture Placeholder 12">
            <a:extLst>
              <a:ext uri="{FF2B5EF4-FFF2-40B4-BE49-F238E27FC236}">
                <a16:creationId xmlns:a16="http://schemas.microsoft.com/office/drawing/2014/main" id="{86A6E847-1A25-2F34-34A0-CFBF635834FD}"/>
              </a:ext>
            </a:extLst>
          </p:cNvPr>
          <p:cNvPicPr>
            <a:picLocks noGrp="1" noChangeAspect="1"/>
          </p:cNvPicPr>
          <p:nvPr>
            <p:ph type="pic" sz="quarter" idx="18"/>
          </p:nvPr>
        </p:nvPicPr>
        <p:blipFill>
          <a:blip r:embed="rId4"/>
          <a:srcRect t="10417" b="10417"/>
          <a:stretch/>
        </p:blipFill>
        <p:spPr>
          <a:xfrm>
            <a:off x="1179703" y="1800998"/>
            <a:ext cx="2109788" cy="2109788"/>
          </a:xfrm>
          <a:prstGeom prst="ellipse">
            <a:avLst/>
          </a:prstGeom>
        </p:spPr>
      </p:pic>
      <p:pic>
        <p:nvPicPr>
          <p:cNvPr id="10" name="Picture 9">
            <a:extLst>
              <a:ext uri="{FF2B5EF4-FFF2-40B4-BE49-F238E27FC236}">
                <a16:creationId xmlns:a16="http://schemas.microsoft.com/office/drawing/2014/main" id="{551D87AC-1AC3-4F19-0F3F-F1247507A27C}"/>
              </a:ext>
            </a:extLst>
          </p:cNvPr>
          <p:cNvPicPr>
            <a:picLocks noChangeAspect="1"/>
          </p:cNvPicPr>
          <p:nvPr/>
        </p:nvPicPr>
        <p:blipFill>
          <a:blip r:embed="rId5"/>
          <a:stretch>
            <a:fillRect/>
          </a:stretch>
        </p:blipFill>
        <p:spPr>
          <a:xfrm>
            <a:off x="8223432" y="1698072"/>
            <a:ext cx="2109788" cy="2313432"/>
          </a:xfrm>
          <a:prstGeom prst="ellipse">
            <a:avLst/>
          </a:prstGeom>
          <a:ln>
            <a:noFill/>
          </a:ln>
          <a:effectLst>
            <a:softEdge rad="112500"/>
          </a:effectLst>
        </p:spPr>
      </p:pic>
      <p:sp>
        <p:nvSpPr>
          <p:cNvPr id="18" name="TextBox 17">
            <a:extLst>
              <a:ext uri="{FF2B5EF4-FFF2-40B4-BE49-F238E27FC236}">
                <a16:creationId xmlns:a16="http://schemas.microsoft.com/office/drawing/2014/main" id="{ECE24D08-C3EA-8A0B-8280-501E490352C1}"/>
              </a:ext>
            </a:extLst>
          </p:cNvPr>
          <p:cNvSpPr txBox="1"/>
          <p:nvPr/>
        </p:nvSpPr>
        <p:spPr>
          <a:xfrm>
            <a:off x="7699248" y="4191364"/>
            <a:ext cx="2734056" cy="58477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Michelle Perales</a:t>
            </a:r>
          </a:p>
          <a:p>
            <a:pPr marL="0" marR="0" lvl="0" indent="0" algn="ctr"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Compliance Manager</a:t>
            </a:r>
          </a:p>
        </p:txBody>
      </p:sp>
    </p:spTree>
    <p:extLst>
      <p:ext uri="{BB962C8B-B14F-4D97-AF65-F5344CB8AC3E}">
        <p14:creationId xmlns:p14="http://schemas.microsoft.com/office/powerpoint/2010/main" val="90877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D5A2090-711E-EE23-EEDA-403925BB5511}"/>
              </a:ext>
            </a:extLst>
          </p:cNvPr>
          <p:cNvSpPr txBox="1"/>
          <p:nvPr/>
        </p:nvSpPr>
        <p:spPr>
          <a:xfrm>
            <a:off x="1536192" y="1454516"/>
            <a:ext cx="7143870" cy="523220"/>
          </a:xfrm>
          <a:prstGeom prst="rect">
            <a:avLst/>
          </a:prstGeom>
          <a:noFill/>
        </p:spPr>
        <p:txBody>
          <a:bodyPr wrap="square">
            <a:spAutoFit/>
          </a:bodyPr>
          <a:lstStyle/>
          <a:p>
            <a:r>
              <a:rPr lang="en-US" sz="2800" b="1" dirty="0">
                <a:solidFill>
                  <a:schemeClr val="tx2"/>
                </a:solidFill>
                <a:latin typeface="Open Sans" panose="020B0606030504020204" pitchFamily="34" charset="0"/>
                <a:ea typeface="Open Sans" panose="020B0606030504020204" pitchFamily="34" charset="0"/>
                <a:cs typeface="Open Sans" panose="020B0606030504020204" pitchFamily="34" charset="0"/>
              </a:rPr>
              <a:t>Prevailing Wage Rates</a:t>
            </a:r>
            <a:endParaRPr lang="en-US" sz="2800" b="1" dirty="0">
              <a:solidFill>
                <a:schemeClr val="tx2"/>
              </a:solidFill>
            </a:endParaRPr>
          </a:p>
        </p:txBody>
      </p:sp>
      <p:sp>
        <p:nvSpPr>
          <p:cNvPr id="8" name="TextBox 7">
            <a:extLst>
              <a:ext uri="{FF2B5EF4-FFF2-40B4-BE49-F238E27FC236}">
                <a16:creationId xmlns:a16="http://schemas.microsoft.com/office/drawing/2014/main" id="{712DFC40-5E10-E812-8B7A-17499B36BB08}"/>
              </a:ext>
            </a:extLst>
          </p:cNvPr>
          <p:cNvSpPr txBox="1"/>
          <p:nvPr/>
        </p:nvSpPr>
        <p:spPr>
          <a:xfrm>
            <a:off x="838200" y="2047875"/>
            <a:ext cx="8303514" cy="4524315"/>
          </a:xfrm>
          <a:prstGeom prst="rect">
            <a:avLst/>
          </a:prstGeom>
          <a:noFill/>
        </p:spPr>
        <p:txBody>
          <a:bodyPr wrap="square">
            <a:spAutoFit/>
          </a:bodyPr>
          <a:lstStyle/>
          <a:p>
            <a:pPr marL="457200" marR="0" lvl="0" indent="-304800" algn="l" defTabSz="914400" rtl="0" eaLnBrk="1" fontAlgn="auto" latinLnBrk="0" hangingPunct="1">
              <a:lnSpc>
                <a:spcPct val="100000"/>
              </a:lnSpc>
              <a:spcBef>
                <a:spcPts val="0"/>
              </a:spcBef>
              <a:spcAft>
                <a:spcPts val="0"/>
              </a:spcAft>
              <a:buClr>
                <a:srgbClr val="FFFFFF"/>
              </a:buClr>
              <a:buSzPts val="1200"/>
              <a:buFont typeface="Open Sans"/>
              <a:buChar char="●"/>
              <a:tabLst/>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457200" marR="0" lvl="0" indent="-304800" algn="l" defTabSz="914400" rtl="0" eaLnBrk="1" fontAlgn="auto" latinLnBrk="0" hangingPunct="1">
              <a:lnSpc>
                <a:spcPct val="100000"/>
              </a:lnSpc>
              <a:spcBef>
                <a:spcPts val="0"/>
              </a:spcBef>
              <a:spcAft>
                <a:spcPts val="0"/>
              </a:spcAft>
              <a:buClr>
                <a:srgbClr val="FFFFFF"/>
              </a:buClr>
              <a:buSzPts val="1200"/>
              <a:buFont typeface="Open Sans"/>
              <a:buChar char="●"/>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Federal prevailing wage rates are issued before the Pre-Bid meeting.</a:t>
            </a:r>
          </a:p>
          <a:p>
            <a:pPr marL="457200" marR="0" lvl="0" indent="-304800" algn="l" defTabSz="914400" rtl="0" eaLnBrk="1" fontAlgn="auto" latinLnBrk="0" hangingPunct="1">
              <a:lnSpc>
                <a:spcPct val="100000"/>
              </a:lnSpc>
              <a:spcBef>
                <a:spcPts val="0"/>
              </a:spcBef>
              <a:spcAft>
                <a:spcPts val="0"/>
              </a:spcAft>
              <a:buClr>
                <a:srgbClr val="FFFFFF"/>
              </a:buClr>
              <a:buSzPts val="1200"/>
              <a:buFont typeface="Open Sans"/>
              <a:buChar char="●"/>
              <a:tabLst/>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457200" marR="0" lvl="0" indent="-304800" algn="l" defTabSz="914400" rtl="0" eaLnBrk="1" fontAlgn="auto" latinLnBrk="0" hangingPunct="1">
              <a:lnSpc>
                <a:spcPct val="100000"/>
              </a:lnSpc>
              <a:spcBef>
                <a:spcPts val="0"/>
              </a:spcBef>
              <a:spcAft>
                <a:spcPts val="0"/>
              </a:spcAft>
              <a:buClr>
                <a:srgbClr val="FFFFFF"/>
              </a:buClr>
              <a:buSzPts val="1200"/>
              <a:buFont typeface="Open Sans"/>
              <a:buChar char="●"/>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Rates are reverified 10-days before the bid opening date. Any modifications are issued through an addendum.</a:t>
            </a:r>
          </a:p>
          <a:p>
            <a:pPr marL="457200" marR="0" lvl="0" indent="-304800" algn="l" defTabSz="914400" rtl="0" eaLnBrk="1" fontAlgn="auto" latinLnBrk="0" hangingPunct="1">
              <a:lnSpc>
                <a:spcPct val="100000"/>
              </a:lnSpc>
              <a:spcBef>
                <a:spcPts val="0"/>
              </a:spcBef>
              <a:spcAft>
                <a:spcPts val="0"/>
              </a:spcAft>
              <a:buClr>
                <a:srgbClr val="FFFFFF"/>
              </a:buClr>
              <a:buSzPts val="1200"/>
              <a:buFont typeface="Open Sans"/>
              <a:buChar char="●"/>
              <a:tabLst/>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457200" marR="0" lvl="0" indent="-304800" algn="l" defTabSz="914400" rtl="0" eaLnBrk="1" fontAlgn="auto" latinLnBrk="0" hangingPunct="1">
              <a:lnSpc>
                <a:spcPct val="100000"/>
              </a:lnSpc>
              <a:spcBef>
                <a:spcPts val="0"/>
              </a:spcBef>
              <a:spcAft>
                <a:spcPts val="0"/>
              </a:spcAft>
              <a:buClr>
                <a:srgbClr val="FFFFFF"/>
              </a:buClr>
              <a:buSzPts val="1200"/>
              <a:buFont typeface="Open Sans"/>
              <a:buChar char="●"/>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The bid opening date locks in the federal prevailing wage determination(s) subject to the execution of a general construction contract within 90 calendar days.</a:t>
            </a:r>
          </a:p>
          <a:p>
            <a:pPr marL="438150" marR="0" lvl="0" indent="-285750" algn="l" defTabSz="914400" rtl="0" eaLnBrk="1" fontAlgn="auto" latinLnBrk="0" hangingPunct="1">
              <a:lnSpc>
                <a:spcPct val="100000"/>
              </a:lnSpc>
              <a:spcBef>
                <a:spcPts val="0"/>
              </a:spcBef>
              <a:spcAft>
                <a:spcPts val="0"/>
              </a:spcAft>
              <a:buClr>
                <a:srgbClr val="FFFFFF"/>
              </a:buClr>
              <a:buSzPts val="1200"/>
              <a:buFont typeface="Courier New" panose="02070309020205020404" pitchFamily="49" charset="0"/>
              <a:buChar char="o"/>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After the 90 days, the date of the contract is used to lock in the rates.</a:t>
            </a:r>
          </a:p>
          <a:p>
            <a:pPr marL="457200" marR="0" lvl="0" indent="-304800" algn="l" defTabSz="914400" rtl="0" eaLnBrk="1" fontAlgn="auto" latinLnBrk="0" hangingPunct="1">
              <a:lnSpc>
                <a:spcPct val="100000"/>
              </a:lnSpc>
              <a:spcBef>
                <a:spcPts val="0"/>
              </a:spcBef>
              <a:spcAft>
                <a:spcPts val="0"/>
              </a:spcAft>
              <a:buClr>
                <a:srgbClr val="FFFFFF"/>
              </a:buClr>
              <a:buSzPts val="1200"/>
              <a:buFont typeface="Open Sans"/>
              <a:buChar char="●"/>
              <a:tabLst/>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457200" marR="0" lvl="0" indent="-304800" algn="l" defTabSz="914400" rtl="0" eaLnBrk="1" fontAlgn="auto" latinLnBrk="0" hangingPunct="1">
              <a:lnSpc>
                <a:spcPct val="100000"/>
              </a:lnSpc>
              <a:spcBef>
                <a:spcPts val="0"/>
              </a:spcBef>
              <a:spcAft>
                <a:spcPts val="0"/>
              </a:spcAft>
              <a:buClr>
                <a:srgbClr val="FFFFFF"/>
              </a:buClr>
              <a:buSzPts val="1200"/>
              <a:buFont typeface="Open Sans"/>
              <a:buChar char="●"/>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If a contract is modified to add substantial out‑of‑scope construction work or extend performance (including options), the latest rates must be applied.</a:t>
            </a:r>
          </a:p>
          <a:p>
            <a:pPr marL="152400" marR="0" lvl="0" algn="l" defTabSz="914400" rtl="0" eaLnBrk="1" fontAlgn="auto" latinLnBrk="0" hangingPunct="1">
              <a:lnSpc>
                <a:spcPct val="100000"/>
              </a:lnSpc>
              <a:spcBef>
                <a:spcPts val="0"/>
              </a:spcBef>
              <a:spcAft>
                <a:spcPts val="0"/>
              </a:spcAft>
              <a:buClr>
                <a:srgbClr val="FFFFFF"/>
              </a:buClr>
              <a:buSzPts val="1200"/>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 </a:t>
            </a:r>
          </a:p>
          <a:p>
            <a:pPr marL="438150" marR="0" lvl="0" indent="-285750" algn="l" defTabSz="914400" rtl="0" eaLnBrk="1" fontAlgn="auto" latinLnBrk="0" hangingPunct="1">
              <a:lnSpc>
                <a:spcPct val="100000"/>
              </a:lnSpc>
              <a:spcBef>
                <a:spcPts val="0"/>
              </a:spcBef>
              <a:spcAft>
                <a:spcPts val="0"/>
              </a:spcAft>
              <a:buClr>
                <a:srgbClr val="FFFFFF"/>
              </a:buClr>
              <a:buSzPts val="1200"/>
              <a:buFont typeface="Courier New" panose="02070309020205020404" pitchFamily="49" charset="0"/>
              <a:buChar char="o"/>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This does not apply when extra time is granted to finish the original work or when added work is merely incidental.</a:t>
            </a:r>
          </a:p>
        </p:txBody>
      </p:sp>
    </p:spTree>
    <p:extLst>
      <p:ext uri="{BB962C8B-B14F-4D97-AF65-F5344CB8AC3E}">
        <p14:creationId xmlns:p14="http://schemas.microsoft.com/office/powerpoint/2010/main" val="2743818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624B7B-563E-95D2-5F1F-3B7AE4DD980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1398404-4F3D-B71A-A664-5F94E70F2B3A}"/>
              </a:ext>
            </a:extLst>
          </p:cNvPr>
          <p:cNvPicPr>
            <a:picLocks noChangeAspect="1"/>
          </p:cNvPicPr>
          <p:nvPr/>
        </p:nvPicPr>
        <p:blipFill>
          <a:blip r:embed="rId2"/>
          <a:stretch>
            <a:fillRect/>
          </a:stretch>
        </p:blipFill>
        <p:spPr>
          <a:xfrm>
            <a:off x="6699183" y="1068404"/>
            <a:ext cx="5062119" cy="5302580"/>
          </a:xfrm>
          <a:prstGeom prst="rect">
            <a:avLst/>
          </a:prstGeom>
        </p:spPr>
      </p:pic>
      <p:sp>
        <p:nvSpPr>
          <p:cNvPr id="2" name="Title 1">
            <a:extLst>
              <a:ext uri="{FF2B5EF4-FFF2-40B4-BE49-F238E27FC236}">
                <a16:creationId xmlns:a16="http://schemas.microsoft.com/office/drawing/2014/main" id="{FC76B80B-F79A-8FF2-50EF-AF77ED50AAB2}"/>
              </a:ext>
            </a:extLst>
          </p:cNvPr>
          <p:cNvSpPr>
            <a:spLocks noGrp="1"/>
          </p:cNvSpPr>
          <p:nvPr>
            <p:ph type="title"/>
          </p:nvPr>
        </p:nvSpPr>
        <p:spPr>
          <a:xfrm>
            <a:off x="430698" y="171450"/>
            <a:ext cx="5562598" cy="1257299"/>
          </a:xfrm>
        </p:spPr>
        <p:txBody>
          <a:bodyPr vert="horz" lIns="91440" tIns="45720" rIns="91440" bIns="45720" rtlCol="0" anchor="b">
            <a:normAutofit fontScale="90000"/>
          </a:bodyPr>
          <a:lstStyle/>
          <a:p>
            <a:pPr defTabSz="914400"/>
            <a:br>
              <a:rPr lang="en-US" sz="4200" kern="1200" dirty="0">
                <a:solidFill>
                  <a:srgbClr val="FFFFFF"/>
                </a:solidFill>
                <a:latin typeface="+mj-lt"/>
                <a:ea typeface="+mj-ea"/>
                <a:cs typeface="+mj-cs"/>
              </a:rPr>
            </a:br>
            <a:br>
              <a:rPr lang="en-US" sz="4200" kern="1200" dirty="0">
                <a:solidFill>
                  <a:srgbClr val="FFFFFF"/>
                </a:solidFill>
                <a:latin typeface="+mj-lt"/>
                <a:ea typeface="+mj-ea"/>
                <a:cs typeface="+mj-cs"/>
              </a:rPr>
            </a:br>
            <a:br>
              <a:rPr lang="en-US" sz="4200" kern="1200" dirty="0">
                <a:solidFill>
                  <a:srgbClr val="FFFFFF"/>
                </a:solidFill>
                <a:latin typeface="+mj-lt"/>
                <a:ea typeface="+mj-ea"/>
                <a:cs typeface="+mj-cs"/>
              </a:rPr>
            </a:br>
            <a:br>
              <a:rPr lang="en-US" sz="4200" kern="1200" dirty="0">
                <a:solidFill>
                  <a:srgbClr val="FFFFFF"/>
                </a:solidFill>
                <a:latin typeface="+mj-lt"/>
                <a:ea typeface="+mj-ea"/>
                <a:cs typeface="+mj-cs"/>
              </a:rPr>
            </a:br>
            <a:br>
              <a:rPr lang="en-US" sz="4200" kern="1200" dirty="0">
                <a:solidFill>
                  <a:srgbClr val="FFFFFF"/>
                </a:solidFill>
                <a:latin typeface="+mj-lt"/>
                <a:ea typeface="+mj-ea"/>
                <a:cs typeface="+mj-cs"/>
              </a:rPr>
            </a:br>
            <a:r>
              <a:rPr lang="en-US" sz="4200" kern="1200" dirty="0">
                <a:solidFill>
                  <a:srgbClr val="FFFFFF"/>
                </a:solidFill>
                <a:latin typeface="+mj-lt"/>
                <a:ea typeface="+mj-ea"/>
                <a:cs typeface="+mj-cs"/>
              </a:rPr>
              <a:t>General Wage Determination Form </a:t>
            </a:r>
          </a:p>
        </p:txBody>
      </p:sp>
      <p:sp>
        <p:nvSpPr>
          <p:cNvPr id="3" name="Text Placeholder 2">
            <a:extLst>
              <a:ext uri="{FF2B5EF4-FFF2-40B4-BE49-F238E27FC236}">
                <a16:creationId xmlns:a16="http://schemas.microsoft.com/office/drawing/2014/main" id="{A1D21EF3-3410-6785-C944-1DE45F7AD405}"/>
              </a:ext>
            </a:extLst>
          </p:cNvPr>
          <p:cNvSpPr>
            <a:spLocks noGrp="1"/>
          </p:cNvSpPr>
          <p:nvPr>
            <p:ph type="body" sz="half" idx="1"/>
          </p:nvPr>
        </p:nvSpPr>
        <p:spPr/>
        <p:txBody>
          <a:bodyPr vert="horz" lIns="91440" tIns="45720" rIns="91440" bIns="45720" rtlCol="0" anchor="t">
            <a:normAutofit/>
          </a:bodyPr>
          <a:lstStyle/>
          <a:p>
            <a:pPr marL="0" indent="-228600" defTabSz="914400">
              <a:spcAft>
                <a:spcPts val="800"/>
              </a:spcAft>
            </a:pPr>
            <a:r>
              <a:rPr lang="en-US" sz="2000" dirty="0">
                <a:solidFill>
                  <a:srgbClr val="FFFFFF"/>
                </a:solidFill>
              </a:rPr>
              <a:t>General Wage Determination Request</a:t>
            </a:r>
          </a:p>
          <a:p>
            <a:pPr marL="457189" indent="-228600" defTabSz="914400">
              <a:spcAft>
                <a:spcPts val="800"/>
              </a:spcAft>
            </a:pPr>
            <a:r>
              <a:rPr lang="en-US" sz="2000" dirty="0">
                <a:solidFill>
                  <a:srgbClr val="FFFFFF"/>
                </a:solidFill>
              </a:rPr>
              <a:t>Obtain the General Wage Determination Request prior to scheduling the pre-bid and or pre-construction meeting.</a:t>
            </a:r>
          </a:p>
          <a:p>
            <a:pPr marL="457189" indent="-228600" defTabSz="914400">
              <a:spcAft>
                <a:spcPts val="800"/>
              </a:spcAft>
            </a:pPr>
            <a:r>
              <a:rPr lang="en-US" sz="2000" dirty="0">
                <a:solidFill>
                  <a:srgbClr val="FFFFFF"/>
                </a:solidFill>
              </a:rPr>
              <a:t>Confirm that wage rates and the Federal Regulations Compliance Packet are included in both the bid and contract documents as the minimum requirements before proceeding</a:t>
            </a:r>
          </a:p>
        </p:txBody>
      </p:sp>
      <p:sp>
        <p:nvSpPr>
          <p:cNvPr id="7" name="Content Placeholder 6">
            <a:extLst>
              <a:ext uri="{FF2B5EF4-FFF2-40B4-BE49-F238E27FC236}">
                <a16:creationId xmlns:a16="http://schemas.microsoft.com/office/drawing/2014/main" id="{884D155E-C4B9-72F0-9ABE-122C944D52DA}"/>
              </a:ext>
            </a:extLst>
          </p:cNvPr>
          <p:cNvSpPr>
            <a:spLocks noGrp="1"/>
          </p:cNvSpPr>
          <p:nvPr>
            <p:ph idx="22"/>
          </p:nvPr>
        </p:nvSpPr>
        <p:spPr>
          <a:xfrm>
            <a:off x="6418197" y="593727"/>
            <a:ext cx="5451605" cy="5916401"/>
          </a:xfrm>
        </p:spPr>
        <p:txBody>
          <a:bodyPr/>
          <a:lstStyle/>
          <a:p>
            <a:endParaRPr lang="en-US" dirty="0"/>
          </a:p>
        </p:txBody>
      </p:sp>
    </p:spTree>
    <p:extLst>
      <p:ext uri="{BB962C8B-B14F-4D97-AF65-F5344CB8AC3E}">
        <p14:creationId xmlns:p14="http://schemas.microsoft.com/office/powerpoint/2010/main" val="1401236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22DBF-2EF6-7C47-FEFE-D54116F410BE}"/>
              </a:ext>
            </a:extLst>
          </p:cNvPr>
          <p:cNvSpPr>
            <a:spLocks noGrp="1"/>
          </p:cNvSpPr>
          <p:nvPr>
            <p:ph type="title"/>
          </p:nvPr>
        </p:nvSpPr>
        <p:spPr>
          <a:prstGeom prst="rect">
            <a:avLst/>
          </a:prstGeom>
        </p:spPr>
        <p:txBody>
          <a:bodyPr spcFirstLastPara="1" vert="horz" wrap="square" lIns="91440" tIns="45720" rIns="91440" bIns="45720" rtlCol="0" anchor="ctr" anchorCtr="0">
            <a:normAutofit fontScale="90000"/>
          </a:bodyPr>
          <a:lstStyle/>
          <a:p>
            <a:r>
              <a:rPr lang="en-US" sz="4800" dirty="0">
                <a:solidFill>
                  <a:schemeClr val="bg1"/>
                </a:solidFill>
              </a:rPr>
              <a:t>DBRA Required Meetings</a:t>
            </a:r>
            <a:endParaRPr lang="en-US" sz="4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 Placeholder 8">
            <a:extLst>
              <a:ext uri="{FF2B5EF4-FFF2-40B4-BE49-F238E27FC236}">
                <a16:creationId xmlns:a16="http://schemas.microsoft.com/office/drawing/2014/main" id="{23A52AD0-ACC5-04DE-B190-F01988647D24}"/>
              </a:ext>
            </a:extLst>
          </p:cNvPr>
          <p:cNvSpPr>
            <a:spLocks noGrp="1"/>
          </p:cNvSpPr>
          <p:nvPr>
            <p:ph type="body" sz="quarter" idx="10"/>
          </p:nvPr>
        </p:nvSpPr>
        <p:spPr/>
        <p:txBody>
          <a:bodyPr/>
          <a:lstStyle/>
          <a:p>
            <a:pPr marL="0" indent="0">
              <a:buNone/>
            </a:pPr>
            <a:endParaRPr lang="en-US" dirty="0"/>
          </a:p>
          <a:p>
            <a:pPr marL="0" indent="0">
              <a:buNone/>
            </a:pPr>
            <a:endParaRPr lang="en-US" dirty="0"/>
          </a:p>
        </p:txBody>
      </p:sp>
      <p:sp>
        <p:nvSpPr>
          <p:cNvPr id="3" name="TextBox 2">
            <a:extLst>
              <a:ext uri="{FF2B5EF4-FFF2-40B4-BE49-F238E27FC236}">
                <a16:creationId xmlns:a16="http://schemas.microsoft.com/office/drawing/2014/main" id="{42533C27-3842-D345-979A-93A5FEC75D41}"/>
              </a:ext>
            </a:extLst>
          </p:cNvPr>
          <p:cNvSpPr txBox="1"/>
          <p:nvPr/>
        </p:nvSpPr>
        <p:spPr>
          <a:xfrm>
            <a:off x="733803" y="1648345"/>
            <a:ext cx="10272000" cy="459514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457189" indent="-457189">
              <a:lnSpc>
                <a:spcPct val="90000"/>
              </a:lnSpc>
              <a:spcAft>
                <a:spcPts val="800"/>
              </a:spcAft>
              <a:buClr>
                <a:schemeClr val="tx1"/>
              </a:buClr>
              <a:buFont typeface="Arial" panose="020B0604020202020204" pitchFamily="34" charset="0"/>
              <a:buChar char="•"/>
              <a:tabLst>
                <a:tab pos="365751" algn="l"/>
              </a:tabLst>
            </a:pPr>
            <a:r>
              <a:rPr lang="en-US" sz="2000" b="1" dirty="0">
                <a:solidFill>
                  <a:schemeClr val="bg1"/>
                </a:solidFill>
              </a:rPr>
              <a:t>Pre-Bid</a:t>
            </a:r>
            <a:r>
              <a:rPr lang="en-US" sz="1867" dirty="0">
                <a:solidFill>
                  <a:schemeClr val="bg1"/>
                </a:solidFill>
              </a:rPr>
              <a:t> Meeting for competitively procured contracts: This is best time to provide the bidding contractors an overview of the prevailing rates and our requirements.</a:t>
            </a:r>
          </a:p>
          <a:p>
            <a:pPr marL="457189" indent="-457189">
              <a:lnSpc>
                <a:spcPct val="90000"/>
              </a:lnSpc>
              <a:spcAft>
                <a:spcPts val="800"/>
              </a:spcAft>
              <a:buClr>
                <a:schemeClr val="tx1"/>
              </a:buClr>
              <a:buFont typeface="Arial" panose="020B0604020202020204" pitchFamily="34" charset="0"/>
              <a:buChar char="•"/>
            </a:pPr>
            <a:endParaRPr lang="en-US" sz="1867" dirty="0">
              <a:solidFill>
                <a:schemeClr val="bg1"/>
              </a:solidFill>
            </a:endParaRPr>
          </a:p>
          <a:p>
            <a:pPr marL="457189" indent="-457189">
              <a:lnSpc>
                <a:spcPct val="90000"/>
              </a:lnSpc>
              <a:spcAft>
                <a:spcPts val="800"/>
              </a:spcAft>
              <a:buClr>
                <a:schemeClr val="tx1"/>
              </a:buClr>
              <a:buFont typeface="Arial" panose="020B0604020202020204" pitchFamily="34" charset="0"/>
              <a:buChar char="•"/>
              <a:tabLst>
                <a:tab pos="365751" algn="l"/>
              </a:tabLst>
            </a:pPr>
            <a:r>
              <a:rPr lang="en-US" sz="2000" b="1" dirty="0">
                <a:solidFill>
                  <a:schemeClr val="bg1"/>
                </a:solidFill>
              </a:rPr>
              <a:t>Pre-Construction Meeting</a:t>
            </a:r>
            <a:r>
              <a:rPr lang="en-US" sz="1867" dirty="0">
                <a:solidFill>
                  <a:schemeClr val="bg1"/>
                </a:solidFill>
              </a:rPr>
              <a:t>: In accordance with 29 CFR Part 5, a preconstruction conference must be held with prior to the commencement of construction work.</a:t>
            </a:r>
          </a:p>
          <a:p>
            <a:pPr marL="457189" indent="-457189">
              <a:lnSpc>
                <a:spcPct val="90000"/>
              </a:lnSpc>
              <a:spcAft>
                <a:spcPts val="800"/>
              </a:spcAft>
              <a:buClr>
                <a:schemeClr val="tx1"/>
              </a:buClr>
              <a:buFont typeface="Arial" panose="020B0604020202020204" pitchFamily="34" charset="0"/>
              <a:buChar char="•"/>
              <a:tabLst>
                <a:tab pos="365751" algn="l"/>
              </a:tabLst>
            </a:pPr>
            <a:endParaRPr lang="en-US" sz="1867" dirty="0">
              <a:solidFill>
                <a:schemeClr val="bg1"/>
              </a:solidFill>
            </a:endParaRPr>
          </a:p>
          <a:p>
            <a:pPr marL="457189" indent="-457189">
              <a:lnSpc>
                <a:spcPct val="90000"/>
              </a:lnSpc>
              <a:spcAft>
                <a:spcPts val="800"/>
              </a:spcAft>
              <a:buClr>
                <a:schemeClr val="tx1"/>
              </a:buClr>
              <a:buFont typeface="Arial" panose="020B0604020202020204" pitchFamily="34" charset="0"/>
              <a:buChar char="•"/>
              <a:tabLst>
                <a:tab pos="365751" algn="l"/>
              </a:tabLst>
            </a:pPr>
            <a:r>
              <a:rPr lang="en-US" sz="2000" b="1" dirty="0">
                <a:solidFill>
                  <a:schemeClr val="bg1"/>
                </a:solidFill>
              </a:rPr>
              <a:t>Onboarding</a:t>
            </a:r>
            <a:r>
              <a:rPr lang="en-US" sz="1867" dirty="0">
                <a:solidFill>
                  <a:schemeClr val="bg1"/>
                </a:solidFill>
              </a:rPr>
              <a:t>: Before construction starts, the contract administrator must complete the onboarding training session.</a:t>
            </a:r>
          </a:p>
        </p:txBody>
      </p:sp>
      <p:pic>
        <p:nvPicPr>
          <p:cNvPr id="4" name="Picture 3">
            <a:extLst>
              <a:ext uri="{FF2B5EF4-FFF2-40B4-BE49-F238E27FC236}">
                <a16:creationId xmlns:a16="http://schemas.microsoft.com/office/drawing/2014/main" id="{A4430C5A-A351-FCA3-25FB-DAEF579D2B94}"/>
              </a:ext>
            </a:extLst>
          </p:cNvPr>
          <p:cNvPicPr>
            <a:picLocks noChangeAspect="1"/>
          </p:cNvPicPr>
          <p:nvPr/>
        </p:nvPicPr>
        <p:blipFill>
          <a:blip r:embed="rId3"/>
          <a:stretch>
            <a:fillRect/>
          </a:stretch>
        </p:blipFill>
        <p:spPr>
          <a:xfrm>
            <a:off x="10034462" y="614513"/>
            <a:ext cx="1529753" cy="652395"/>
          </a:xfrm>
          <a:prstGeom prst="rect">
            <a:avLst/>
          </a:prstGeom>
        </p:spPr>
      </p:pic>
      <p:sp>
        <p:nvSpPr>
          <p:cNvPr id="7" name="TextBox 6">
            <a:extLst>
              <a:ext uri="{FF2B5EF4-FFF2-40B4-BE49-F238E27FC236}">
                <a16:creationId xmlns:a16="http://schemas.microsoft.com/office/drawing/2014/main" id="{35AC868F-C1F0-6C41-F699-7BB650E578F9}"/>
              </a:ext>
            </a:extLst>
          </p:cNvPr>
          <p:cNvSpPr txBox="1"/>
          <p:nvPr/>
        </p:nvSpPr>
        <p:spPr>
          <a:xfrm>
            <a:off x="5597718" y="6361043"/>
            <a:ext cx="5883965" cy="256545"/>
          </a:xfrm>
          <a:prstGeom prst="rect">
            <a:avLst/>
          </a:prstGeom>
          <a:noFill/>
        </p:spPr>
        <p:txBody>
          <a:bodyPr wrap="square" rtlCol="0">
            <a:spAutoFit/>
          </a:bodyPr>
          <a:lstStyle/>
          <a:p>
            <a:pPr algn="r"/>
            <a:r>
              <a:rPr lang="en-US" sz="1067" i="1">
                <a:latin typeface="Open Sans" panose="020B0606030504020204" pitchFamily="34" charset="0"/>
                <a:ea typeface="Open Sans" panose="020B0606030504020204" pitchFamily="34" charset="0"/>
                <a:cs typeface="Open Sans" panose="020B0606030504020204" pitchFamily="34" charset="0"/>
              </a:rPr>
              <a:t>THE CITY OF HOUSTON | HOUSING AND COMMUNITY DEVELOPMENT DEPARTMENT</a:t>
            </a:r>
          </a:p>
        </p:txBody>
      </p:sp>
    </p:spTree>
    <p:extLst>
      <p:ext uri="{BB962C8B-B14F-4D97-AF65-F5344CB8AC3E}">
        <p14:creationId xmlns:p14="http://schemas.microsoft.com/office/powerpoint/2010/main" val="3202998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B49A40-B496-0E82-7F91-39D40D4311DA}"/>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76881E1-CD59-B642-9A53-D9FC89BA7C27}"/>
              </a:ext>
            </a:extLst>
          </p:cNvPr>
          <p:cNvSpPr>
            <a:spLocks noGrp="1"/>
          </p:cNvSpPr>
          <p:nvPr>
            <p:ph type="body" sz="quarter" idx="10"/>
          </p:nvPr>
        </p:nvSpPr>
        <p:spPr>
          <a:xfrm>
            <a:off x="211756" y="2609901"/>
            <a:ext cx="11165305" cy="1991581"/>
          </a:xfrm>
        </p:spPr>
        <p:txBody>
          <a:bodyPr lIns="91440" tIns="45720" rIns="91440" bIns="45720" anchor="t"/>
          <a:lstStyle/>
          <a:p>
            <a:r>
              <a:rPr lang="en-US" sz="4800" dirty="0"/>
              <a:t>SECTION 3 </a:t>
            </a:r>
          </a:p>
          <a:p>
            <a:r>
              <a:rPr lang="en-US" sz="4800" dirty="0"/>
              <a:t>PROGRAM REQUIREMENTS</a:t>
            </a:r>
            <a:endParaRPr lang="en-US" sz="4800" dirty="0">
              <a:cs typeface="Arial"/>
            </a:endParaRPr>
          </a:p>
        </p:txBody>
      </p:sp>
    </p:spTree>
    <p:extLst>
      <p:ext uri="{BB962C8B-B14F-4D97-AF65-F5344CB8AC3E}">
        <p14:creationId xmlns:p14="http://schemas.microsoft.com/office/powerpoint/2010/main" val="210856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140A2-FB23-7D6E-A62A-11AA5361A74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A77E26C-EB87-769D-5ED8-EBEE99457E6E}"/>
              </a:ext>
            </a:extLst>
          </p:cNvPr>
          <p:cNvSpPr txBox="1"/>
          <p:nvPr/>
        </p:nvSpPr>
        <p:spPr>
          <a:xfrm>
            <a:off x="1536192" y="1454516"/>
            <a:ext cx="7143870" cy="584775"/>
          </a:xfrm>
          <a:prstGeom prst="rect">
            <a:avLst/>
          </a:prstGeom>
          <a:noFill/>
        </p:spPr>
        <p:txBody>
          <a:bodyPr wrap="square">
            <a:spAutoFit/>
          </a:bodyPr>
          <a:lstStyle/>
          <a:p>
            <a:r>
              <a:rPr lang="en-US" sz="3200" b="1" dirty="0">
                <a:solidFill>
                  <a:schemeClr val="tx2"/>
                </a:solidFill>
                <a:latin typeface="Open Sans" panose="020B0606030504020204" pitchFamily="34" charset="0"/>
                <a:ea typeface="Open Sans" panose="020B0606030504020204" pitchFamily="34" charset="0"/>
                <a:cs typeface="Open Sans" panose="020B0606030504020204" pitchFamily="34" charset="0"/>
              </a:rPr>
              <a:t>Purpose and Section 3 Updates</a:t>
            </a:r>
            <a:endParaRPr lang="en-US" sz="3200" b="1" dirty="0">
              <a:solidFill>
                <a:schemeClr val="tx2"/>
              </a:solidFill>
            </a:endParaRPr>
          </a:p>
        </p:txBody>
      </p:sp>
      <p:sp>
        <p:nvSpPr>
          <p:cNvPr id="8" name="TextBox 7">
            <a:extLst>
              <a:ext uri="{FF2B5EF4-FFF2-40B4-BE49-F238E27FC236}">
                <a16:creationId xmlns:a16="http://schemas.microsoft.com/office/drawing/2014/main" id="{BC753333-86E7-8D4C-F772-D685DB24F57D}"/>
              </a:ext>
            </a:extLst>
          </p:cNvPr>
          <p:cNvSpPr txBox="1"/>
          <p:nvPr/>
        </p:nvSpPr>
        <p:spPr>
          <a:xfrm>
            <a:off x="838200" y="2047875"/>
            <a:ext cx="8303514" cy="3970318"/>
          </a:xfrm>
          <a:prstGeom prst="rect">
            <a:avLst/>
          </a:prstGeom>
          <a:noFill/>
        </p:spPr>
        <p:txBody>
          <a:bodyPr wrap="square">
            <a:spAutoFit/>
          </a:bodyPr>
          <a:lstStyle/>
          <a:p>
            <a:pPr marL="152400" marR="0" lvl="0" algn="l" defTabSz="914400" rtl="0" eaLnBrk="1" fontAlgn="auto" latinLnBrk="0" hangingPunct="1">
              <a:lnSpc>
                <a:spcPct val="100000"/>
              </a:lnSpc>
              <a:spcBef>
                <a:spcPts val="0"/>
              </a:spcBef>
              <a:spcAft>
                <a:spcPts val="0"/>
              </a:spcAft>
              <a:buClr>
                <a:srgbClr val="FFFFFF"/>
              </a:buClr>
              <a:buSzPts val="1200"/>
              <a:tabLst/>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152400" marR="0" lvl="0" algn="l" defTabSz="914400" rtl="0" eaLnBrk="1" fontAlgn="auto" latinLnBrk="0" hangingPunct="1">
              <a:lnSpc>
                <a:spcPct val="100000"/>
              </a:lnSpc>
              <a:spcBef>
                <a:spcPts val="0"/>
              </a:spcBef>
              <a:spcAft>
                <a:spcPts val="0"/>
              </a:spcAft>
              <a:buClr>
                <a:srgbClr val="FFFFFF"/>
              </a:buClr>
              <a:buSzPts val="1200"/>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The purpose of Section 3 is to ensure that economic opportunities, most importantly employment, generated by certain HUD financial assistance shall be directed to low- and very low-income persons, particularly those who are recipients of government assistance for housing or residents of the community in which the Federal assistance is spent.</a:t>
            </a:r>
          </a:p>
          <a:p>
            <a:pPr marL="152400" marR="0" lvl="0" algn="l" defTabSz="914400" rtl="0" eaLnBrk="1" fontAlgn="auto" latinLnBrk="0" hangingPunct="1">
              <a:lnSpc>
                <a:spcPct val="100000"/>
              </a:lnSpc>
              <a:spcBef>
                <a:spcPts val="0"/>
              </a:spcBef>
              <a:spcAft>
                <a:spcPts val="0"/>
              </a:spcAft>
              <a:buClr>
                <a:srgbClr val="FFFFFF"/>
              </a:buClr>
              <a:buSzPts val="1200"/>
              <a:tabLst/>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152400" marR="0" lvl="0" algn="l" defTabSz="914400" rtl="0" eaLnBrk="1" fontAlgn="auto" latinLnBrk="0" hangingPunct="1">
              <a:lnSpc>
                <a:spcPct val="100000"/>
              </a:lnSpc>
              <a:spcBef>
                <a:spcPts val="0"/>
              </a:spcBef>
              <a:spcAft>
                <a:spcPts val="0"/>
              </a:spcAft>
              <a:buClr>
                <a:srgbClr val="FFFFFF"/>
              </a:buClr>
              <a:buSzPts val="1200"/>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Effective March 16, 2026, the U.S. Department of Housing and Urban Development (HUD) has increased the monetary threshold for Section 3 projects receiving Housing and Community Development (HCD) financial assistance from $200,000 to $300,000.</a:t>
            </a:r>
          </a:p>
          <a:p>
            <a:pPr marL="152400" marR="0" lvl="0" algn="l" defTabSz="914400" rtl="0" eaLnBrk="1" fontAlgn="auto" latinLnBrk="0" hangingPunct="1">
              <a:lnSpc>
                <a:spcPct val="100000"/>
              </a:lnSpc>
              <a:spcBef>
                <a:spcPts val="0"/>
              </a:spcBef>
              <a:spcAft>
                <a:spcPts val="0"/>
              </a:spcAft>
              <a:buClr>
                <a:srgbClr val="FFFFFF"/>
              </a:buClr>
              <a:buSzPts val="1200"/>
              <a:tabLst/>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152400" marR="0" lvl="0" algn="l" defTabSz="914400" rtl="0" eaLnBrk="1" fontAlgn="auto" latinLnBrk="0" hangingPunct="1">
              <a:lnSpc>
                <a:spcPct val="100000"/>
              </a:lnSpc>
              <a:spcBef>
                <a:spcPts val="0"/>
              </a:spcBef>
              <a:spcAft>
                <a:spcPts val="0"/>
              </a:spcAft>
              <a:buClr>
                <a:srgbClr val="FFFFFF"/>
              </a:buClr>
              <a:buSzPts val="1200"/>
              <a:tabLst/>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HCD Section 3 Policy has been updated as of April 2026 to align with the Section 3 updates.</a:t>
            </a:r>
          </a:p>
        </p:txBody>
      </p:sp>
    </p:spTree>
    <p:extLst>
      <p:ext uri="{BB962C8B-B14F-4D97-AF65-F5344CB8AC3E}">
        <p14:creationId xmlns:p14="http://schemas.microsoft.com/office/powerpoint/2010/main" val="4037173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21B07-983D-E998-AC5C-B83AEC57BB2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2E60A37-0569-0A24-B243-0A5BE0D10724}"/>
              </a:ext>
            </a:extLst>
          </p:cNvPr>
          <p:cNvSpPr txBox="1"/>
          <p:nvPr/>
        </p:nvSpPr>
        <p:spPr>
          <a:xfrm>
            <a:off x="1536192" y="1454516"/>
            <a:ext cx="7143870" cy="584775"/>
          </a:xfrm>
          <a:prstGeom prst="rect">
            <a:avLst/>
          </a:prstGeom>
          <a:noFill/>
        </p:spPr>
        <p:txBody>
          <a:bodyPr wrap="square">
            <a:spAutoFit/>
          </a:bodyPr>
          <a:lstStyle/>
          <a:p>
            <a:r>
              <a:rPr lang="en-US" sz="32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Threshold and Applicability</a:t>
            </a:r>
            <a:endParaRPr lang="en-US" sz="3200" b="1" dirty="0">
              <a:solidFill>
                <a:schemeClr val="tx2"/>
              </a:solidFill>
            </a:endParaRPr>
          </a:p>
        </p:txBody>
      </p:sp>
      <p:sp>
        <p:nvSpPr>
          <p:cNvPr id="8" name="TextBox 7">
            <a:extLst>
              <a:ext uri="{FF2B5EF4-FFF2-40B4-BE49-F238E27FC236}">
                <a16:creationId xmlns:a16="http://schemas.microsoft.com/office/drawing/2014/main" id="{5B7FE4D2-04C4-6EE2-1161-FCC6F3C27437}"/>
              </a:ext>
            </a:extLst>
          </p:cNvPr>
          <p:cNvSpPr txBox="1"/>
          <p:nvPr/>
        </p:nvSpPr>
        <p:spPr>
          <a:xfrm>
            <a:off x="838200" y="2047875"/>
            <a:ext cx="8303514" cy="3139321"/>
          </a:xfrm>
          <a:prstGeom prst="rect">
            <a:avLst/>
          </a:prstGeom>
          <a:noFill/>
        </p:spPr>
        <p:txBody>
          <a:bodyPr wrap="square">
            <a:spAutoFit/>
          </a:bodyPr>
          <a:lstStyle/>
          <a:p>
            <a:pPr marL="152400" lvl="0">
              <a:buClr>
                <a:srgbClr val="FFFFFF"/>
              </a:buClr>
              <a:buSzPts val="1200"/>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152400" lvl="0">
              <a:buClr>
                <a:srgbClr val="FFFFFF"/>
              </a:buClr>
              <a:buSzPts val="1200"/>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Section 3 projects are housing rehabilitation, housing construction, and other public construction projects assisted under HUD programs that provide housing and community development financial assistance when the total amount of assistance to the project exceeds $300,000 of housing and community development financial assistance. </a:t>
            </a:r>
          </a:p>
          <a:p>
            <a:pPr marL="152400" lvl="0">
              <a:buClr>
                <a:srgbClr val="FFFFFF"/>
              </a:buClr>
              <a:buSzPts val="1200"/>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a:p>
            <a:pPr marL="152400" lvl="0">
              <a:buClr>
                <a:srgbClr val="FFFFFF"/>
              </a:buClr>
              <a:buSzPts val="1200"/>
              <a:defRPr/>
            </a:pPr>
            <a:r>
              <a:rPr kumimoji="0" lang="en-US" b="0" i="0" u="none" strike="noStrike" kern="0" cap="none" spc="0" normalizeH="0" baseline="0" noProof="0" dirty="0">
                <a:ln>
                  <a:noFill/>
                </a:ln>
                <a:solidFill>
                  <a:srgbClr val="FFFFFF"/>
                </a:solidFill>
                <a:effectLst/>
                <a:uLnTx/>
                <a:uFillTx/>
                <a:latin typeface="Arial"/>
                <a:ea typeface="Open Sans"/>
                <a:cs typeface="Arial"/>
                <a:sym typeface="Open Sans"/>
              </a:rPr>
              <a:t>Section 3 requirements apply to an entire project, regardless of whether the project is fully or partially assisted under HUD programs that provide housing and community development financial assistance.</a:t>
            </a:r>
          </a:p>
          <a:p>
            <a:pPr marL="152400" lvl="0">
              <a:buClr>
                <a:srgbClr val="FFFFFF"/>
              </a:buClr>
              <a:buSzPts val="1200"/>
              <a:defRPr/>
            </a:pPr>
            <a:endParaRPr kumimoji="0" lang="en-US" b="0" i="0" u="none" strike="noStrike" kern="0" cap="none" spc="0" normalizeH="0" baseline="0" noProof="0" dirty="0">
              <a:ln>
                <a:noFill/>
              </a:ln>
              <a:solidFill>
                <a:srgbClr val="FFFFFF"/>
              </a:solidFill>
              <a:effectLst/>
              <a:uLnTx/>
              <a:uFillTx/>
              <a:latin typeface="Arial"/>
              <a:ea typeface="Open Sans"/>
              <a:cs typeface="Arial"/>
              <a:sym typeface="Open Sans"/>
            </a:endParaRPr>
          </a:p>
        </p:txBody>
      </p:sp>
    </p:spTree>
    <p:extLst>
      <p:ext uri="{BB962C8B-B14F-4D97-AF65-F5344CB8AC3E}">
        <p14:creationId xmlns:p14="http://schemas.microsoft.com/office/powerpoint/2010/main" val="14745369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56F3B8-3986-58AE-0BF4-E33BF78D5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AEA9DC-52FF-303C-9C75-D8E97E7C5518}"/>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defTabSz="914400"/>
            <a:r>
              <a:rPr lang="en-US" sz="2400" kern="1200">
                <a:solidFill>
                  <a:schemeClr val="bg1"/>
                </a:solidFill>
                <a:latin typeface="+mj-lt"/>
                <a:ea typeface="+mj-ea"/>
                <a:cs typeface="+mj-cs"/>
              </a:rPr>
              <a:t>Section 3 Benchmark 25%/5%</a:t>
            </a:r>
          </a:p>
        </p:txBody>
      </p:sp>
      <p:pic>
        <p:nvPicPr>
          <p:cNvPr id="7" name="Picture 6">
            <a:extLst>
              <a:ext uri="{FF2B5EF4-FFF2-40B4-BE49-F238E27FC236}">
                <a16:creationId xmlns:a16="http://schemas.microsoft.com/office/drawing/2014/main" id="{21734291-8B29-4EDC-8D48-2E0B34609A6C}"/>
              </a:ext>
            </a:extLst>
          </p:cNvPr>
          <p:cNvPicPr>
            <a:picLocks noChangeAspect="1"/>
          </p:cNvPicPr>
          <p:nvPr/>
        </p:nvPicPr>
        <p:blipFill>
          <a:blip r:embed="rId3"/>
          <a:stretch>
            <a:fillRect/>
          </a:stretch>
        </p:blipFill>
        <p:spPr>
          <a:xfrm>
            <a:off x="4869247" y="1539328"/>
            <a:ext cx="4795385" cy="4930987"/>
          </a:xfrm>
          <a:prstGeom prst="rect">
            <a:avLst/>
          </a:prstGeom>
        </p:spPr>
      </p:pic>
    </p:spTree>
    <p:extLst>
      <p:ext uri="{BB962C8B-B14F-4D97-AF65-F5344CB8AC3E}">
        <p14:creationId xmlns:p14="http://schemas.microsoft.com/office/powerpoint/2010/main" val="429429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02657-5586-6DC7-3C0C-D3F903E2A6C1}"/>
              </a:ext>
            </a:extLst>
          </p:cNvPr>
          <p:cNvSpPr>
            <a:spLocks noGrp="1"/>
          </p:cNvSpPr>
          <p:nvPr>
            <p:ph type="title"/>
          </p:nvPr>
        </p:nvSpPr>
        <p:spPr/>
        <p:txBody>
          <a:bodyPr/>
          <a:lstStyle/>
          <a:p>
            <a:r>
              <a:rPr lang="en-US" dirty="0">
                <a:solidFill>
                  <a:schemeClr val="bg1"/>
                </a:solidFill>
              </a:rPr>
              <a:t>Section 3 Reporting</a:t>
            </a:r>
          </a:p>
        </p:txBody>
      </p:sp>
      <p:sp>
        <p:nvSpPr>
          <p:cNvPr id="3" name="Text Placeholder 2">
            <a:extLst>
              <a:ext uri="{FF2B5EF4-FFF2-40B4-BE49-F238E27FC236}">
                <a16:creationId xmlns:a16="http://schemas.microsoft.com/office/drawing/2014/main" id="{F9589B69-E08D-0046-C7E4-F43CA9D4CB63}"/>
              </a:ext>
            </a:extLst>
          </p:cNvPr>
          <p:cNvSpPr>
            <a:spLocks noGrp="1"/>
          </p:cNvSpPr>
          <p:nvPr>
            <p:ph type="body" sz="quarter" idx="10"/>
          </p:nvPr>
        </p:nvSpPr>
        <p:spPr/>
        <p:txBody>
          <a:bodyPr/>
          <a:lstStyle/>
          <a:p>
            <a:pPr marL="0" indent="0">
              <a:buNone/>
            </a:pPr>
            <a:endParaRPr lang="en-US" dirty="0"/>
          </a:p>
          <a:p>
            <a:pPr marL="0" indent="0">
              <a:buNone/>
            </a:pPr>
            <a:r>
              <a:rPr lang="en-US" dirty="0"/>
              <a:t>For Section 3 projects, recipients must report the following data annually to HUD on all projects completed within the reporting year and in a manner consistent with reporting requirements for the applicable HUD program:</a:t>
            </a:r>
          </a:p>
          <a:p>
            <a:pPr marL="457200" indent="-457200">
              <a:buFont typeface="+mj-lt"/>
              <a:buAutoNum type="arabicPeriod"/>
            </a:pPr>
            <a:r>
              <a:rPr lang="en-US" dirty="0"/>
              <a:t> The total number of labor hours worked</a:t>
            </a:r>
          </a:p>
          <a:p>
            <a:pPr marL="457200" indent="-457200">
              <a:buFont typeface="+mj-lt"/>
              <a:buAutoNum type="arabicPeriod"/>
            </a:pPr>
            <a:r>
              <a:rPr lang="en-US" dirty="0"/>
              <a:t> The total number of labor hours worked by Section 3 workers</a:t>
            </a:r>
          </a:p>
          <a:p>
            <a:pPr marL="457200" indent="-457200">
              <a:buFont typeface="+mj-lt"/>
              <a:buAutoNum type="arabicPeriod"/>
            </a:pPr>
            <a:r>
              <a:rPr lang="en-US" dirty="0"/>
              <a:t> The total number of labor hours worked by Targeted Section 3 workers</a:t>
            </a:r>
          </a:p>
          <a:p>
            <a:pPr marL="0" indent="0">
              <a:buNone/>
            </a:pPr>
            <a:r>
              <a:rPr lang="en-US" dirty="0"/>
              <a:t>The labor hours reported must include the total number of labor hours worked on a Section 3 project by all workers, including labor hours worked by any subrecipients, contractors, and subcontractors that the recipient is required to, or elects to, report.</a:t>
            </a:r>
          </a:p>
          <a:p>
            <a:pPr marL="0" indent="0">
              <a:buNone/>
            </a:pPr>
            <a:endParaRPr lang="en-US" dirty="0"/>
          </a:p>
        </p:txBody>
      </p:sp>
    </p:spTree>
    <p:extLst>
      <p:ext uri="{BB962C8B-B14F-4D97-AF65-F5344CB8AC3E}">
        <p14:creationId xmlns:p14="http://schemas.microsoft.com/office/powerpoint/2010/main" val="7770609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6A994-732A-76FB-4E65-8D286F57F129}"/>
              </a:ext>
            </a:extLst>
          </p:cNvPr>
          <p:cNvSpPr>
            <a:spLocks noGrp="1"/>
          </p:cNvSpPr>
          <p:nvPr>
            <p:ph type="title"/>
          </p:nvPr>
        </p:nvSpPr>
        <p:spPr/>
        <p:txBody>
          <a:bodyPr/>
          <a:lstStyle/>
          <a:p>
            <a:r>
              <a:rPr kumimoji="0" lang="en-US" sz="3600" b="1" i="0" u="none" strike="noStrike" kern="0" cap="none" spc="0" normalizeH="0" baseline="0" noProof="0" dirty="0">
                <a:ln>
                  <a:noFill/>
                </a:ln>
                <a:solidFill>
                  <a:schemeClr val="bg1"/>
                </a:solidFill>
                <a:effectLst/>
                <a:uLnTx/>
                <a:uFillTx/>
                <a:latin typeface="Roboto"/>
                <a:ea typeface="Roboto"/>
                <a:cs typeface="Arial"/>
                <a:sym typeface="Roboto"/>
              </a:rPr>
              <a:t>Section 3 Certification </a:t>
            </a:r>
            <a:endParaRPr lang="en-US" dirty="0">
              <a:solidFill>
                <a:schemeClr val="bg1"/>
              </a:solidFill>
            </a:endParaRPr>
          </a:p>
        </p:txBody>
      </p:sp>
      <p:graphicFrame>
        <p:nvGraphicFramePr>
          <p:cNvPr id="8" name="Text Placeholder 2">
            <a:extLst>
              <a:ext uri="{FF2B5EF4-FFF2-40B4-BE49-F238E27FC236}">
                <a16:creationId xmlns:a16="http://schemas.microsoft.com/office/drawing/2014/main" id="{1497F009-C6B7-8598-B522-DA099D1A83FA}"/>
              </a:ext>
            </a:extLst>
          </p:cNvPr>
          <p:cNvGraphicFramePr/>
          <p:nvPr>
            <p:extLst>
              <p:ext uri="{D42A27DB-BD31-4B8C-83A1-F6EECF244321}">
                <p14:modId xmlns:p14="http://schemas.microsoft.com/office/powerpoint/2010/main" val="414628385"/>
              </p:ext>
            </p:extLst>
          </p:nvPr>
        </p:nvGraphicFramePr>
        <p:xfrm>
          <a:off x="688976" y="2186609"/>
          <a:ext cx="11058525" cy="4055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1823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50154-2C66-B374-3F7F-35FB02BDF1B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954499C-6083-046C-4124-5FADC4A730D6}"/>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FC4F9071-2D0E-B321-A9E7-E60F6E73411A}"/>
              </a:ext>
            </a:extLst>
          </p:cNvPr>
          <p:cNvSpPr>
            <a:spLocks noGrp="1"/>
          </p:cNvSpPr>
          <p:nvPr>
            <p:ph type="body" sz="quarter" idx="10"/>
          </p:nvPr>
        </p:nvSpPr>
        <p:spPr>
          <a:xfrm>
            <a:off x="1691883" y="2609901"/>
            <a:ext cx="8064971" cy="1991581"/>
          </a:xfrm>
        </p:spPr>
        <p:txBody>
          <a:bodyPr lIns="91440" tIns="45720" rIns="91440" bIns="45720" anchor="t"/>
          <a:lstStyle/>
          <a:p>
            <a:r>
              <a:rPr lang="en-US" sz="4800"/>
              <a:t>CONTRACT COMPLIANCE ACKNOWLEGDEMENT FORM</a:t>
            </a:r>
            <a:endParaRPr lang="en-US" sz="4800">
              <a:cs typeface="Arial"/>
            </a:endParaRPr>
          </a:p>
        </p:txBody>
      </p:sp>
    </p:spTree>
    <p:extLst>
      <p:ext uri="{BB962C8B-B14F-4D97-AF65-F5344CB8AC3E}">
        <p14:creationId xmlns:p14="http://schemas.microsoft.com/office/powerpoint/2010/main" val="190351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4685C-33FD-1D46-8344-9F7D5A1D380B}"/>
              </a:ext>
            </a:extLst>
          </p:cNvPr>
          <p:cNvSpPr>
            <a:spLocks noGrp="1"/>
          </p:cNvSpPr>
          <p:nvPr>
            <p:ph type="title"/>
          </p:nvPr>
        </p:nvSpPr>
        <p:spPr>
          <a:xfrm>
            <a:off x="4000636" y="881937"/>
            <a:ext cx="8633791" cy="628787"/>
          </a:xfrm>
        </p:spPr>
        <p:txBody>
          <a:bodyPr vert="horz" lIns="91440" tIns="45720" rIns="91440" bIns="45720" rtlCol="0" anchor="t">
            <a:normAutofit/>
          </a:bodyPr>
          <a:lstStyle/>
          <a:p>
            <a:r>
              <a:rPr lang="en-US" sz="3600">
                <a:solidFill>
                  <a:schemeClr val="tx2"/>
                </a:solidFill>
                <a:latin typeface="Arial"/>
                <a:cs typeface="Arial"/>
              </a:rPr>
              <a:t>Pre-Award Services </a:t>
            </a:r>
          </a:p>
        </p:txBody>
      </p:sp>
      <p:pic>
        <p:nvPicPr>
          <p:cNvPr id="5" name="Picture 6">
            <a:extLst>
              <a:ext uri="{FF2B5EF4-FFF2-40B4-BE49-F238E27FC236}">
                <a16:creationId xmlns:a16="http://schemas.microsoft.com/office/drawing/2014/main" id="{64D99966-2BC8-FC0F-FE37-9688524EA733}"/>
              </a:ext>
            </a:extLst>
          </p:cNvPr>
          <p:cNvPicPr>
            <a:picLocks noGrp="1" noChangeAspect="1"/>
          </p:cNvPicPr>
          <p:nvPr>
            <p:ph type="pic" sz="quarter" idx="18"/>
          </p:nvPr>
        </p:nvPicPr>
        <p:blipFill>
          <a:blip r:embed="rId3"/>
          <a:srcRect l="393" t="4482" r="-393" b="664"/>
          <a:stretch>
            <a:fillRect/>
          </a:stretch>
        </p:blipFill>
        <p:spPr>
          <a:xfrm>
            <a:off x="5294153" y="1664846"/>
            <a:ext cx="2502828" cy="3401961"/>
          </a:xfrm>
        </p:spPr>
      </p:pic>
      <p:sp>
        <p:nvSpPr>
          <p:cNvPr id="17" name="Text Placeholder 2">
            <a:extLst>
              <a:ext uri="{FF2B5EF4-FFF2-40B4-BE49-F238E27FC236}">
                <a16:creationId xmlns:a16="http://schemas.microsoft.com/office/drawing/2014/main" id="{3940DDEE-8710-4544-B3AF-CE01C9DDCD1E}"/>
              </a:ext>
            </a:extLst>
          </p:cNvPr>
          <p:cNvSpPr txBox="1">
            <a:spLocks/>
          </p:cNvSpPr>
          <p:nvPr/>
        </p:nvSpPr>
        <p:spPr>
          <a:xfrm>
            <a:off x="5072077" y="5220929"/>
            <a:ext cx="3411853" cy="1105301"/>
          </a:xfrm>
          <a:prstGeom prst="rect">
            <a:avLst/>
          </a:prstGeom>
        </p:spPr>
        <p:txBody>
          <a:bodyPr lIns="91440" tIns="45720" rIns="91440" bIns="45720" numCol="1" anchor="t">
            <a:normAutofit/>
          </a:bodyPr>
          <a:lstStyle>
            <a:lvl1pPr marL="342900" indent="-342900" algn="ctr" defTabSz="914400" rtl="0" eaLnBrk="1" latinLnBrk="0" hangingPunct="1">
              <a:lnSpc>
                <a:spcPct val="100000"/>
              </a:lnSpc>
              <a:spcBef>
                <a:spcPts val="1000"/>
              </a:spcBef>
              <a:buClr>
                <a:srgbClr val="A0C65C"/>
              </a:buClr>
              <a:buFont typeface="Arial" panose="020B0604020202020204" pitchFamily="34" charset="0"/>
              <a:buNone/>
              <a:defRPr sz="1800" b="1" kern="1200">
                <a:solidFill>
                  <a:srgbClr val="58C9EC"/>
                </a:solidFill>
                <a:latin typeface="+mn-lt"/>
                <a:ea typeface="+mn-ea"/>
                <a:cs typeface="+mn-cs"/>
              </a:defRPr>
            </a:lvl1pPr>
            <a:lvl2pPr marL="742950" indent="-285750" algn="ctr"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tx1">
                    <a:lumMod val="65000"/>
                    <a:lumOff val="35000"/>
                  </a:schemeClr>
                </a:solidFill>
                <a:latin typeface="+mn-lt"/>
                <a:ea typeface="+mn-ea"/>
                <a:cs typeface="+mn-cs"/>
              </a:defRPr>
            </a:lvl2pPr>
            <a:lvl3pPr marL="1143000" indent="-228600" algn="ctr" defTabSz="914400" rtl="0" eaLnBrk="1" latinLnBrk="0" hangingPunct="1">
              <a:lnSpc>
                <a:spcPct val="90000"/>
              </a:lnSpc>
              <a:spcBef>
                <a:spcPts val="500"/>
              </a:spcBef>
              <a:buClr>
                <a:srgbClr val="A0C65C"/>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6002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4pPr>
            <a:lvl5pPr marL="20574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Tx/>
            </a:pPr>
            <a:r>
              <a:rPr lang="en-US" sz="1400" dirty="0">
                <a:solidFill>
                  <a:schemeClr val="tx2"/>
                </a:solidFill>
                <a:latin typeface="Arial"/>
                <a:cs typeface="Arial"/>
              </a:rPr>
              <a:t>Lakesha Tates</a:t>
            </a:r>
          </a:p>
          <a:p>
            <a:pPr marL="0" indent="0">
              <a:spcBef>
                <a:spcPts val="0"/>
              </a:spcBef>
              <a:buClrTx/>
            </a:pPr>
            <a:r>
              <a:rPr lang="en-US" sz="1400" dirty="0">
                <a:solidFill>
                  <a:schemeClr val="tx2"/>
                </a:solidFill>
                <a:latin typeface="Arial"/>
                <a:cs typeface="Arial"/>
              </a:rPr>
              <a:t>Staff Analyst</a:t>
            </a:r>
          </a:p>
          <a:p>
            <a:pPr marL="0" indent="0">
              <a:spcBef>
                <a:spcPts val="0"/>
              </a:spcBef>
              <a:buClrTx/>
            </a:pPr>
            <a:r>
              <a:rPr lang="en-US" sz="1400" dirty="0">
                <a:solidFill>
                  <a:schemeClr val="tx2"/>
                </a:solidFill>
                <a:latin typeface="Arial"/>
                <a:cs typeface="Arial"/>
                <a:hlinkClick r:id="rId4">
                  <a:extLst>
                    <a:ext uri="{A12FA001-AC4F-418D-AE19-62706E023703}">
                      <ahyp:hlinkClr xmlns:ahyp="http://schemas.microsoft.com/office/drawing/2018/hyperlinkcolor" val="tx"/>
                    </a:ext>
                  </a:extLst>
                </a:hlinkClick>
              </a:rPr>
              <a:t>Lakesha.Tates@Houstontx.gov</a:t>
            </a:r>
            <a:endParaRPr lang="en-US" sz="1400" dirty="0">
              <a:solidFill>
                <a:schemeClr val="tx2"/>
              </a:solidFill>
              <a:latin typeface="Arial"/>
              <a:cs typeface="Arial"/>
            </a:endParaRPr>
          </a:p>
          <a:p>
            <a:pPr marL="0" indent="0">
              <a:spcBef>
                <a:spcPts val="0"/>
              </a:spcBef>
              <a:buClrTx/>
            </a:pPr>
            <a:r>
              <a:rPr lang="en-US" sz="1400" dirty="0">
                <a:solidFill>
                  <a:schemeClr val="tx2"/>
                </a:solidFill>
                <a:latin typeface="Arial"/>
                <a:cs typeface="Arial"/>
              </a:rPr>
              <a:t>Office: 832-394-6345</a:t>
            </a:r>
          </a:p>
          <a:p>
            <a:pPr marL="0" indent="0">
              <a:spcBef>
                <a:spcPts val="0"/>
              </a:spcBef>
              <a:buClrTx/>
            </a:pPr>
            <a:endParaRPr lang="en-US" sz="1400" dirty="0">
              <a:solidFill>
                <a:schemeClr val="tx2"/>
              </a:solidFill>
              <a:latin typeface="Arial"/>
              <a:cs typeface="Arial"/>
            </a:endParaRPr>
          </a:p>
          <a:p>
            <a:pPr marL="0" indent="0">
              <a:spcBef>
                <a:spcPts val="0"/>
              </a:spcBef>
              <a:buClrTx/>
            </a:pPr>
            <a:endParaRPr lang="en-US" sz="1400" dirty="0">
              <a:solidFill>
                <a:schemeClr val="tx2"/>
              </a:solidFill>
              <a:latin typeface="Arial" panose="020B0604020202020204" pitchFamily="34" charset="0"/>
              <a:cs typeface="Arial" panose="020B0604020202020204" pitchFamily="34" charset="0"/>
            </a:endParaRPr>
          </a:p>
          <a:p>
            <a:pPr marL="0" indent="0">
              <a:spcBef>
                <a:spcPts val="0"/>
              </a:spcBef>
              <a:buClrTx/>
            </a:pPr>
            <a:endParaRPr lang="en-US" sz="1400" b="0" dirty="0">
              <a:solidFill>
                <a:schemeClr val="tx2"/>
              </a:solidFill>
              <a:latin typeface="Arial" panose="020B0604020202020204" pitchFamily="34" charset="0"/>
              <a:cs typeface="Arial" panose="020B0604020202020204" pitchFamily="34" charset="0"/>
            </a:endParaRPr>
          </a:p>
          <a:p>
            <a:endParaRPr lang="en-US" dirty="0">
              <a:solidFill>
                <a:schemeClr val="tx2"/>
              </a:solidFill>
            </a:endParaRPr>
          </a:p>
        </p:txBody>
      </p:sp>
    </p:spTree>
    <p:extLst>
      <p:ext uri="{BB962C8B-B14F-4D97-AF65-F5344CB8AC3E}">
        <p14:creationId xmlns:p14="http://schemas.microsoft.com/office/powerpoint/2010/main" val="330835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AFF4A9-8483-824F-A2C9-B9E620BBD493}"/>
              </a:ext>
            </a:extLst>
          </p:cNvPr>
          <p:cNvSpPr>
            <a:spLocks noGrp="1"/>
          </p:cNvSpPr>
          <p:nvPr>
            <p:ph type="body" sz="quarter" idx="10"/>
          </p:nvPr>
        </p:nvSpPr>
        <p:spPr>
          <a:xfrm>
            <a:off x="3864270" y="3147948"/>
            <a:ext cx="4892675" cy="2584247"/>
          </a:xfrm>
        </p:spPr>
        <p:txBody>
          <a:bodyPr vert="horz" lIns="91440" tIns="45720" rIns="91440" bIns="45720" rtlCol="0" anchor="t">
            <a:noAutofit/>
          </a:bodyPr>
          <a:lstStyle/>
          <a:p>
            <a:r>
              <a:rPr lang="en-US" sz="2400" b="0">
                <a:latin typeface="Arial"/>
                <a:cs typeface="Arial"/>
              </a:rPr>
              <a:t>Before recommending to proceed with project activities. </a:t>
            </a:r>
            <a:r>
              <a:rPr lang="en-US" sz="2400" b="0">
                <a:latin typeface="Arial"/>
                <a:cs typeface="Times New Roman"/>
              </a:rPr>
              <a:t>This document serves as an affirmation of the contracting party responsibility to ensure compliance with program requirements </a:t>
            </a:r>
            <a:endParaRPr lang="en-US" sz="2400" b="0">
              <a:latin typeface="Arial"/>
              <a:cs typeface="Arial"/>
            </a:endParaRPr>
          </a:p>
        </p:txBody>
      </p:sp>
      <p:sp>
        <p:nvSpPr>
          <p:cNvPr id="2" name="Title 1">
            <a:extLst>
              <a:ext uri="{FF2B5EF4-FFF2-40B4-BE49-F238E27FC236}">
                <a16:creationId xmlns:a16="http://schemas.microsoft.com/office/drawing/2014/main" id="{9E478198-F9F3-204F-9872-2C591C6A1663}"/>
              </a:ext>
            </a:extLst>
          </p:cNvPr>
          <p:cNvSpPr>
            <a:spLocks noGrp="1"/>
          </p:cNvSpPr>
          <p:nvPr>
            <p:ph type="title" idx="4294967295"/>
          </p:nvPr>
        </p:nvSpPr>
        <p:spPr>
          <a:xfrm>
            <a:off x="3462632" y="1928594"/>
            <a:ext cx="10588625" cy="1063625"/>
          </a:xfrm>
          <a:prstGeom prst="rect">
            <a:avLst/>
          </a:prstGeom>
        </p:spPr>
        <p:txBody>
          <a:bodyPr vert="horz" lIns="91440" tIns="45720" rIns="91440" bIns="45720" rtlCol="0" anchor="b">
            <a:normAutofit/>
          </a:bodyPr>
          <a:lstStyle/>
          <a:p>
            <a:r>
              <a:rPr lang="en-US">
                <a:solidFill>
                  <a:schemeClr val="tx2"/>
                </a:solidFill>
              </a:rPr>
              <a:t>Acknowledgement Form</a:t>
            </a:r>
            <a:endParaRPr lang="en-US" sz="4400" kern="1200">
              <a:solidFill>
                <a:schemeClr val="tx2"/>
              </a:solidFill>
              <a:latin typeface="+mj-lt"/>
              <a:cs typeface="Arial"/>
            </a:endParaRPr>
          </a:p>
        </p:txBody>
      </p:sp>
    </p:spTree>
    <p:extLst>
      <p:ext uri="{BB962C8B-B14F-4D97-AF65-F5344CB8AC3E}">
        <p14:creationId xmlns:p14="http://schemas.microsoft.com/office/powerpoint/2010/main" val="1853199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430699" y="991368"/>
            <a:ext cx="5115337" cy="1354501"/>
          </a:xfrm>
        </p:spPr>
        <p:txBody>
          <a:bodyPr lIns="91440" tIns="45720" rIns="91440" bIns="45720" anchor="t">
            <a:noAutofit/>
          </a:bodyPr>
          <a:lstStyle/>
          <a:p>
            <a:r>
              <a:rPr lang="en-US" sz="3600">
                <a:latin typeface="Arial"/>
                <a:cs typeface="Arial"/>
              </a:rPr>
              <a:t>Acknowledgement Form </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half" idx="1"/>
          </p:nvPr>
        </p:nvSpPr>
        <p:spPr/>
        <p:txBody>
          <a:bodyPr lIns="91440" tIns="45720" rIns="91440" bIns="45720" anchor="t">
            <a:normAutofit/>
          </a:bodyPr>
          <a:lstStyle/>
          <a:p>
            <a:pPr marL="342265" indent="-342265"/>
            <a:r>
              <a:rPr lang="en-US" dirty="0">
                <a:solidFill>
                  <a:schemeClr val="tx2"/>
                </a:solidFill>
                <a:latin typeface="Arial"/>
                <a:cs typeface="Arial"/>
              </a:rPr>
              <a:t>As an </a:t>
            </a:r>
            <a:r>
              <a:rPr lang="en-US" b="1" dirty="0">
                <a:solidFill>
                  <a:schemeClr val="tx2"/>
                </a:solidFill>
                <a:latin typeface="Arial"/>
                <a:cs typeface="Arial"/>
              </a:rPr>
              <a:t>Owner/Developer and General/Prime Contractor</a:t>
            </a:r>
            <a:r>
              <a:rPr lang="en-US" dirty="0">
                <a:solidFill>
                  <a:schemeClr val="tx2"/>
                </a:solidFill>
                <a:latin typeface="Arial"/>
                <a:cs typeface="Arial"/>
              </a:rPr>
              <a:t>, I acknowledge my responsibility to ensure compliance with program requirements</a:t>
            </a:r>
            <a:r>
              <a:rPr lang="en-US" dirty="0">
                <a:solidFill>
                  <a:schemeClr val="tx2"/>
                </a:solidFill>
              </a:rPr>
              <a:t>.</a:t>
            </a:r>
            <a:endParaRPr lang="en-US" dirty="0">
              <a:solidFill>
                <a:schemeClr val="tx2"/>
              </a:solidFill>
              <a:cs typeface="Arial"/>
            </a:endParaRPr>
          </a:p>
        </p:txBody>
      </p:sp>
      <p:sp>
        <p:nvSpPr>
          <p:cNvPr id="4" name="TextBox 3">
            <a:extLst>
              <a:ext uri="{FF2B5EF4-FFF2-40B4-BE49-F238E27FC236}">
                <a16:creationId xmlns:a16="http://schemas.microsoft.com/office/drawing/2014/main" id="{CCF5B2BE-775E-6CD3-16A0-B8F41A298BF8}"/>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a:t>
            </a:r>
          </a:p>
        </p:txBody>
      </p:sp>
      <p:pic>
        <p:nvPicPr>
          <p:cNvPr id="6" name="Picture 5">
            <a:extLst>
              <a:ext uri="{FF2B5EF4-FFF2-40B4-BE49-F238E27FC236}">
                <a16:creationId xmlns:a16="http://schemas.microsoft.com/office/drawing/2014/main" id="{990DD4E6-E328-B8B0-A960-894CDD4EC245}"/>
              </a:ext>
            </a:extLst>
          </p:cNvPr>
          <p:cNvPicPr>
            <a:picLocks noChangeAspect="1"/>
          </p:cNvPicPr>
          <p:nvPr/>
        </p:nvPicPr>
        <p:blipFill>
          <a:blip r:embed="rId3"/>
          <a:stretch>
            <a:fillRect/>
          </a:stretch>
        </p:blipFill>
        <p:spPr>
          <a:xfrm>
            <a:off x="6096000" y="270944"/>
            <a:ext cx="5801360" cy="6587056"/>
          </a:xfrm>
          <a:prstGeom prst="rect">
            <a:avLst/>
          </a:prstGeom>
        </p:spPr>
      </p:pic>
    </p:spTree>
    <p:extLst>
      <p:ext uri="{BB962C8B-B14F-4D97-AF65-F5344CB8AC3E}">
        <p14:creationId xmlns:p14="http://schemas.microsoft.com/office/powerpoint/2010/main" val="659768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F4770-632F-434D-9C13-D15944AC816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3144D20-FDA5-8382-C7CE-5A5FC7E7DEB0}"/>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C546E14-1DC2-4A6E-73FB-44573EDEFA26}"/>
              </a:ext>
            </a:extLst>
          </p:cNvPr>
          <p:cNvSpPr>
            <a:spLocks noGrp="1"/>
          </p:cNvSpPr>
          <p:nvPr>
            <p:ph type="body" sz="quarter" idx="10"/>
          </p:nvPr>
        </p:nvSpPr>
        <p:spPr>
          <a:xfrm>
            <a:off x="1691883" y="2609901"/>
            <a:ext cx="8064971" cy="1991581"/>
          </a:xfrm>
        </p:spPr>
        <p:txBody>
          <a:bodyPr lIns="91440" tIns="45720" rIns="91440" bIns="45720" anchor="t"/>
          <a:lstStyle/>
          <a:p>
            <a:r>
              <a:rPr lang="en-US" sz="4800" dirty="0">
                <a:cs typeface="Arial"/>
              </a:rPr>
              <a:t>PRE-AWARD UEI COLLECTION FORM</a:t>
            </a:r>
          </a:p>
        </p:txBody>
      </p:sp>
    </p:spTree>
    <p:extLst>
      <p:ext uri="{BB962C8B-B14F-4D97-AF65-F5344CB8AC3E}">
        <p14:creationId xmlns:p14="http://schemas.microsoft.com/office/powerpoint/2010/main" val="39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430699" y="758952"/>
            <a:ext cx="5115337" cy="2185416"/>
          </a:xfrm>
        </p:spPr>
        <p:txBody>
          <a:bodyPr lIns="91440" tIns="45720" rIns="91440" bIns="45720" anchor="t">
            <a:noAutofit/>
          </a:bodyPr>
          <a:lstStyle/>
          <a:p>
            <a:r>
              <a:rPr lang="en-US" sz="2400" dirty="0">
                <a:latin typeface="Arial"/>
                <a:cs typeface="Arial"/>
              </a:rPr>
              <a:t>Pre-Award UEI Collection Form (Anticipated List of</a:t>
            </a:r>
            <a:br>
              <a:rPr lang="en-US" sz="2400" dirty="0">
                <a:latin typeface="Arial"/>
                <a:cs typeface="Arial"/>
              </a:rPr>
            </a:br>
            <a:r>
              <a:rPr lang="en-US" sz="2400" dirty="0">
                <a:latin typeface="Arial"/>
                <a:cs typeface="Arial"/>
              </a:rPr>
              <a:t>Contractors)</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half" idx="1"/>
          </p:nvPr>
        </p:nvSpPr>
        <p:spPr/>
        <p:txBody>
          <a:bodyPr lIns="91440" tIns="45720" rIns="91440" bIns="45720" anchor="t">
            <a:normAutofit/>
          </a:bodyPr>
          <a:lstStyle/>
          <a:p>
            <a:pPr marL="342265" indent="-342265"/>
            <a:r>
              <a:rPr lang="en-US" dirty="0">
                <a:solidFill>
                  <a:schemeClr val="tx2"/>
                </a:solidFill>
                <a:ea typeface="+mn-lt"/>
                <a:cs typeface="+mn-lt"/>
              </a:rPr>
              <a:t>Captures UEI information for the prime contractor and all anticipated subcontractors prior to contract execution</a:t>
            </a:r>
          </a:p>
          <a:p>
            <a:pPr marL="342265" indent="-342265"/>
            <a:r>
              <a:rPr lang="en-US" dirty="0">
                <a:solidFill>
                  <a:schemeClr val="tx2"/>
                </a:solidFill>
                <a:ea typeface="+mn-lt"/>
                <a:cs typeface="+mn-lt"/>
              </a:rPr>
              <a:t>Includes certification that the prime contractor has verified the accuracy of all UEIs</a:t>
            </a:r>
          </a:p>
          <a:p>
            <a:pPr marL="342265" indent="-342265"/>
            <a:r>
              <a:rPr lang="en-US" dirty="0">
                <a:solidFill>
                  <a:schemeClr val="tx2"/>
                </a:solidFill>
                <a:ea typeface="+mn-lt"/>
                <a:cs typeface="+mn-lt"/>
              </a:rPr>
              <a:t>Requires that any additional contractors identified post-award obtain and report a UEI prior to performing work</a:t>
            </a:r>
          </a:p>
        </p:txBody>
      </p:sp>
      <p:sp>
        <p:nvSpPr>
          <p:cNvPr id="4" name="TextBox 3">
            <a:extLst>
              <a:ext uri="{FF2B5EF4-FFF2-40B4-BE49-F238E27FC236}">
                <a16:creationId xmlns:a16="http://schemas.microsoft.com/office/drawing/2014/main" id="{CCF5B2BE-775E-6CD3-16A0-B8F41A298BF8}"/>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a:t>
            </a:r>
          </a:p>
        </p:txBody>
      </p:sp>
      <p:pic>
        <p:nvPicPr>
          <p:cNvPr id="7" name="Picture 6" descr="Table&#10;&#10;AI-generated content may be incorrect.">
            <a:extLst>
              <a:ext uri="{FF2B5EF4-FFF2-40B4-BE49-F238E27FC236}">
                <a16:creationId xmlns:a16="http://schemas.microsoft.com/office/drawing/2014/main" id="{F6E0FC7F-BBE3-9565-9B32-F585E20FDA80}"/>
              </a:ext>
            </a:extLst>
          </p:cNvPr>
          <p:cNvPicPr>
            <a:picLocks noChangeAspect="1"/>
          </p:cNvPicPr>
          <p:nvPr/>
        </p:nvPicPr>
        <p:blipFill>
          <a:blip r:embed="rId2"/>
          <a:stretch>
            <a:fillRect/>
          </a:stretch>
        </p:blipFill>
        <p:spPr>
          <a:xfrm>
            <a:off x="6096000" y="190500"/>
            <a:ext cx="5946648" cy="6667500"/>
          </a:xfrm>
          <a:prstGeom prst="rect">
            <a:avLst/>
          </a:prstGeom>
        </p:spPr>
      </p:pic>
    </p:spTree>
    <p:extLst>
      <p:ext uri="{BB962C8B-B14F-4D97-AF65-F5344CB8AC3E}">
        <p14:creationId xmlns:p14="http://schemas.microsoft.com/office/powerpoint/2010/main" val="40016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B49A40-B496-0E82-7F91-39D40D4311DA}"/>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76881E1-CD59-B642-9A53-D9FC89BA7C27}"/>
              </a:ext>
            </a:extLst>
          </p:cNvPr>
          <p:cNvSpPr>
            <a:spLocks noGrp="1"/>
          </p:cNvSpPr>
          <p:nvPr>
            <p:ph type="body" sz="quarter" idx="10"/>
          </p:nvPr>
        </p:nvSpPr>
        <p:spPr>
          <a:xfrm>
            <a:off x="2308740" y="2343807"/>
            <a:ext cx="8064971" cy="2584247"/>
          </a:xfrm>
        </p:spPr>
        <p:txBody>
          <a:bodyPr/>
          <a:lstStyle/>
          <a:p>
            <a:r>
              <a:rPr lang="en-US" sz="5500" dirty="0"/>
              <a:t>REQUIRED COMPLIANCE LANGUAGE </a:t>
            </a:r>
          </a:p>
        </p:txBody>
      </p:sp>
    </p:spTree>
    <p:extLst>
      <p:ext uri="{BB962C8B-B14F-4D97-AF65-F5344CB8AC3E}">
        <p14:creationId xmlns:p14="http://schemas.microsoft.com/office/powerpoint/2010/main" val="421472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AFF4A9-8483-824F-A2C9-B9E620BBD493}"/>
              </a:ext>
            </a:extLst>
          </p:cNvPr>
          <p:cNvSpPr>
            <a:spLocks noGrp="1"/>
          </p:cNvSpPr>
          <p:nvPr>
            <p:ph type="body" sz="quarter" idx="10"/>
          </p:nvPr>
        </p:nvSpPr>
        <p:spPr>
          <a:xfrm>
            <a:off x="3864270" y="3147948"/>
            <a:ext cx="4892675" cy="2584247"/>
          </a:xfrm>
        </p:spPr>
        <p:txBody>
          <a:bodyPr vert="horz" lIns="91440" tIns="45720" rIns="91440" bIns="45720" rtlCol="0" anchor="t">
            <a:normAutofit/>
          </a:bodyPr>
          <a:lstStyle/>
          <a:p>
            <a:r>
              <a:rPr lang="en-US" sz="2400" b="0"/>
              <a:t>Before advertising for a General Contractor or subcontracting, review of solicitation content and attachments must be submitted for review to ensure applicable program requirements are included.</a:t>
            </a:r>
            <a:endParaRPr lang="en-US" sz="2400" b="0">
              <a:cs typeface="Arial"/>
            </a:endParaRPr>
          </a:p>
        </p:txBody>
      </p:sp>
      <p:sp>
        <p:nvSpPr>
          <p:cNvPr id="2" name="Title 1">
            <a:extLst>
              <a:ext uri="{FF2B5EF4-FFF2-40B4-BE49-F238E27FC236}">
                <a16:creationId xmlns:a16="http://schemas.microsoft.com/office/drawing/2014/main" id="{9E478198-F9F3-204F-9872-2C591C6A1663}"/>
              </a:ext>
            </a:extLst>
          </p:cNvPr>
          <p:cNvSpPr>
            <a:spLocks noGrp="1"/>
          </p:cNvSpPr>
          <p:nvPr>
            <p:ph type="title" idx="4294967295"/>
          </p:nvPr>
        </p:nvSpPr>
        <p:spPr>
          <a:xfrm>
            <a:off x="3462632" y="1928594"/>
            <a:ext cx="10588625" cy="1063625"/>
          </a:xfrm>
          <a:prstGeom prst="rect">
            <a:avLst/>
          </a:prstGeom>
        </p:spPr>
        <p:txBody>
          <a:bodyPr vert="horz" lIns="91440" tIns="45720" rIns="91440" bIns="45720" rtlCol="0" anchor="b">
            <a:normAutofit/>
          </a:bodyPr>
          <a:lstStyle/>
          <a:p>
            <a:r>
              <a:rPr lang="en-US" sz="4400" b="1" kern="1200" dirty="0">
                <a:solidFill>
                  <a:schemeClr val="tx2"/>
                </a:solidFill>
                <a:latin typeface="+mj-lt"/>
                <a:ea typeface="+mj-ea"/>
                <a:cs typeface="+mj-cs"/>
              </a:rPr>
              <a:t>Solicitation Language</a:t>
            </a:r>
            <a:endParaRPr lang="en-US" sz="4400" b="1" kern="1200" dirty="0">
              <a:solidFill>
                <a:schemeClr val="tx2"/>
              </a:solidFill>
              <a:latin typeface="+mj-lt"/>
              <a:cs typeface="Arial"/>
            </a:endParaRPr>
          </a:p>
        </p:txBody>
      </p:sp>
    </p:spTree>
    <p:extLst>
      <p:ext uri="{BB962C8B-B14F-4D97-AF65-F5344CB8AC3E}">
        <p14:creationId xmlns:p14="http://schemas.microsoft.com/office/powerpoint/2010/main" val="162064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78198-F9F3-204F-9872-2C591C6A1663}"/>
              </a:ext>
            </a:extLst>
          </p:cNvPr>
          <p:cNvSpPr>
            <a:spLocks noGrp="1"/>
          </p:cNvSpPr>
          <p:nvPr>
            <p:ph type="title"/>
          </p:nvPr>
        </p:nvSpPr>
        <p:spPr/>
        <p:txBody>
          <a:bodyPr>
            <a:normAutofit fontScale="90000"/>
          </a:bodyPr>
          <a:lstStyle/>
          <a:p>
            <a:r>
              <a:rPr lang="en-US">
                <a:solidFill>
                  <a:schemeClr val="bg1"/>
                </a:solidFill>
              </a:rPr>
              <a:t>Solicitation Language</a:t>
            </a:r>
          </a:p>
        </p:txBody>
      </p:sp>
      <p:sp>
        <p:nvSpPr>
          <p:cNvPr id="3" name="Text Placeholder 2">
            <a:extLst>
              <a:ext uri="{FF2B5EF4-FFF2-40B4-BE49-F238E27FC236}">
                <a16:creationId xmlns:a16="http://schemas.microsoft.com/office/drawing/2014/main" id="{AEAFF4A9-8483-824F-A2C9-B9E620BBD493}"/>
              </a:ext>
            </a:extLst>
          </p:cNvPr>
          <p:cNvSpPr>
            <a:spLocks noGrp="1"/>
          </p:cNvSpPr>
          <p:nvPr>
            <p:ph type="body" sz="quarter" idx="10"/>
          </p:nvPr>
        </p:nvSpPr>
        <p:spPr>
          <a:xfrm>
            <a:off x="688976" y="2186609"/>
            <a:ext cx="11058525" cy="4227697"/>
          </a:xfrm>
        </p:spPr>
        <p:txBody>
          <a:bodyPr lIns="91440" tIns="45720" rIns="91440" bIns="45720" anchor="t">
            <a:normAutofit fontScale="85000" lnSpcReduction="10000"/>
          </a:bodyPr>
          <a:lstStyle/>
          <a:p>
            <a:pPr marL="0" indent="0">
              <a:buNone/>
            </a:pPr>
            <a:r>
              <a:rPr lang="en-US" b="1" dirty="0"/>
              <a:t>Example Solicitation Language for Prime Contractor:</a:t>
            </a:r>
          </a:p>
          <a:p>
            <a:pPr marL="227965" indent="-227965"/>
            <a:r>
              <a:rPr lang="en-US" b="1" dirty="0"/>
              <a:t>MWSBE: </a:t>
            </a:r>
            <a:r>
              <a:rPr lang="en-US" dirty="0">
                <a:ea typeface="+mn-lt"/>
                <a:cs typeface="+mn-lt"/>
              </a:rPr>
              <a:t>Contractor shall comply with the City’s Minority and Women Business Enterprise (“MWSBE”) programs as set out in Chapter 15, Article V of the City of Houston Code of Ordinances and the</a:t>
            </a:r>
            <a:r>
              <a:rPr lang="en-US" b="1" dirty="0">
                <a:ea typeface="+mn-lt"/>
                <a:cs typeface="+mn-lt"/>
              </a:rPr>
              <a:t> </a:t>
            </a:r>
            <a:r>
              <a:rPr lang="en-US" dirty="0">
                <a:ea typeface="+mn-lt"/>
                <a:cs typeface="+mn-lt"/>
              </a:rPr>
              <a:t>applicable Office of Business Opportunity’s (“OBO”) Policies and Procedures. Contractor shall make good faith efforts to award subcontracts or supply agreements in at least </a:t>
            </a:r>
            <a:r>
              <a:rPr lang="en-US" b="1" dirty="0">
                <a:ea typeface="+mn-lt"/>
                <a:cs typeface="+mn-lt"/>
              </a:rPr>
              <a:t>­­­­_____%</a:t>
            </a:r>
            <a:r>
              <a:rPr lang="en-US" dirty="0">
                <a:ea typeface="+mn-lt"/>
                <a:cs typeface="+mn-lt"/>
              </a:rPr>
              <a:t> of the value of this Agreement to MWBEs (“Stated MWBE goal”). If the Contractor is a certified MBE or WBE, Contractor may count toward goals the work that it commits to perform with its own work force, capped at 50% of the total advertised goal.  Contractor acknowledges that it has reviewed the requirements for good faith efforts on file with OBO and will comply with them.</a:t>
            </a:r>
          </a:p>
          <a:p>
            <a:pPr marL="227965" indent="-227965"/>
            <a:endParaRPr lang="en-US" b="1" dirty="0">
              <a:cs typeface="Arial"/>
            </a:endParaRPr>
          </a:p>
          <a:p>
            <a:pPr marL="227965" indent="-227965"/>
            <a:r>
              <a:rPr lang="en-US" sz="1900" b="1" dirty="0"/>
              <a:t>Pay</a:t>
            </a:r>
            <a:r>
              <a:rPr lang="en-US" sz="1900" b="1" dirty="0">
                <a:ea typeface="+mn-lt"/>
                <a:cs typeface="+mn-lt"/>
              </a:rPr>
              <a:t> Or Play</a:t>
            </a:r>
            <a:endParaRPr lang="en-US" sz="1900" dirty="0">
              <a:ea typeface="+mn-lt"/>
              <a:cs typeface="+mn-lt"/>
            </a:endParaRPr>
          </a:p>
          <a:p>
            <a:pPr marL="0" indent="0">
              <a:buNone/>
            </a:pPr>
            <a:r>
              <a:rPr lang="en-US" sz="1900" dirty="0">
                <a:latin typeface="Arial"/>
                <a:ea typeface="Calibri Light"/>
                <a:cs typeface="Calibri Light"/>
              </a:rPr>
              <a:t> </a:t>
            </a:r>
            <a:r>
              <a:rPr lang="en-US" sz="1900" dirty="0">
                <a:ea typeface="+mn-lt"/>
                <a:cs typeface="+mn-lt"/>
              </a:rPr>
              <a:t>Contractors shall comply with the City's Pay or Play </a:t>
            </a:r>
            <a:r>
              <a:rPr lang="en-US" sz="1900" dirty="0"/>
              <a:t>Program</a:t>
            </a:r>
            <a:r>
              <a:rPr lang="en-US" sz="1900" dirty="0">
                <a:ea typeface="+mn-lt"/>
                <a:cs typeface="+mn-lt"/>
              </a:rPr>
              <a:t>, as set out in Executive Order No. 1-7, the requirements and terms of which are incorporated into this RFP for all purposes. Contractors have reviewed the requirements of Executive Order No. 1-7 at </a:t>
            </a:r>
            <a:r>
              <a:rPr lang="en-US" sz="1900" dirty="0">
                <a:ea typeface="+mn-lt"/>
                <a:cs typeface="+mn-lt"/>
                <a:hlinkClick r:id="rId2"/>
              </a:rPr>
              <a:t>http://www.houstontx.gov/obo/popforms.html</a:t>
            </a:r>
            <a:r>
              <a:rPr lang="en-US" sz="1900" dirty="0">
                <a:ea typeface="+mn-lt"/>
                <a:cs typeface="+mn-lt"/>
              </a:rPr>
              <a:t> The Contractors should demonstrate that they have the willingness and ability to comply with the City's Contractors' Pay of Play Program.</a:t>
            </a:r>
          </a:p>
          <a:p>
            <a:pPr marL="0" indent="0">
              <a:buNone/>
            </a:pPr>
            <a:r>
              <a:rPr lang="en-US" i="1" dirty="0">
                <a:ea typeface="+mn-lt"/>
                <a:cs typeface="+mn-lt"/>
              </a:rPr>
              <a:t>*The solicitation must reference and include an updated copy of the City of Houston MWSBE Program Requirements and Good Faith Efforts Policy*</a:t>
            </a:r>
          </a:p>
        </p:txBody>
      </p:sp>
    </p:spTree>
    <p:extLst>
      <p:ext uri="{BB962C8B-B14F-4D97-AF65-F5344CB8AC3E}">
        <p14:creationId xmlns:p14="http://schemas.microsoft.com/office/powerpoint/2010/main" val="357209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D99CB-913D-EF5D-F201-8AECAA6F972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A8E40D3-AE1E-5D09-E031-600CADF31630}"/>
              </a:ext>
            </a:extLst>
          </p:cNvPr>
          <p:cNvSpPr>
            <a:spLocks noGrp="1"/>
          </p:cNvSpPr>
          <p:nvPr>
            <p:ph type="body" sz="quarter" idx="10"/>
          </p:nvPr>
        </p:nvSpPr>
        <p:spPr>
          <a:xfrm>
            <a:off x="1214846" y="3147948"/>
            <a:ext cx="8686800" cy="2584247"/>
          </a:xfrm>
        </p:spPr>
        <p:txBody>
          <a:bodyPr vert="horz" lIns="91440" tIns="45720" rIns="91440" bIns="45720" rtlCol="0" anchor="t">
            <a:normAutofit/>
          </a:bodyPr>
          <a:lstStyle/>
          <a:p>
            <a:r>
              <a:rPr lang="en-US" sz="2400" b="0" dirty="0"/>
              <a:t>MWSBE and POP requirements requires standard language that must be incorporated into construction contracts between the Owner/Developer, Prime Contractor, and all Subcontractors. These requirements should be included in the applicable contract documents to ensure compliance with program guidelines and contractual obligations.</a:t>
            </a:r>
            <a:endParaRPr lang="en-US" sz="2400" b="0" dirty="0">
              <a:cs typeface="Arial"/>
            </a:endParaRPr>
          </a:p>
        </p:txBody>
      </p:sp>
      <p:sp>
        <p:nvSpPr>
          <p:cNvPr id="2" name="Title 1">
            <a:extLst>
              <a:ext uri="{FF2B5EF4-FFF2-40B4-BE49-F238E27FC236}">
                <a16:creationId xmlns:a16="http://schemas.microsoft.com/office/drawing/2014/main" id="{7EC2BC5D-1AAD-76EC-618E-A474D90E9C75}"/>
              </a:ext>
            </a:extLst>
          </p:cNvPr>
          <p:cNvSpPr>
            <a:spLocks noGrp="1"/>
          </p:cNvSpPr>
          <p:nvPr>
            <p:ph type="title" idx="4294967295"/>
          </p:nvPr>
        </p:nvSpPr>
        <p:spPr>
          <a:xfrm>
            <a:off x="522514" y="953589"/>
            <a:ext cx="11168743" cy="2038631"/>
          </a:xfrm>
          <a:prstGeom prst="rect">
            <a:avLst/>
          </a:prstGeom>
        </p:spPr>
        <p:txBody>
          <a:bodyPr vert="horz" lIns="91440" tIns="45720" rIns="91440" bIns="45720" rtlCol="0" anchor="b">
            <a:normAutofit/>
          </a:bodyPr>
          <a:lstStyle/>
          <a:p>
            <a:pPr algn="ctr"/>
            <a:r>
              <a:rPr lang="en-US" sz="4400" b="1" kern="1200" dirty="0">
                <a:solidFill>
                  <a:schemeClr val="tx2"/>
                </a:solidFill>
                <a:latin typeface="+mj-lt"/>
                <a:ea typeface="+mj-ea"/>
                <a:cs typeface="+mj-cs"/>
              </a:rPr>
              <a:t>Construction Contract Language</a:t>
            </a:r>
            <a:endParaRPr lang="en-US" sz="4400" b="1" kern="1200" dirty="0">
              <a:solidFill>
                <a:schemeClr val="tx2"/>
              </a:solidFill>
              <a:latin typeface="+mj-lt"/>
              <a:cs typeface="Arial"/>
            </a:endParaRPr>
          </a:p>
        </p:txBody>
      </p:sp>
    </p:spTree>
    <p:extLst>
      <p:ext uri="{BB962C8B-B14F-4D97-AF65-F5344CB8AC3E}">
        <p14:creationId xmlns:p14="http://schemas.microsoft.com/office/powerpoint/2010/main" val="249694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7BB1F-4771-11BE-464D-77E11F9E061E}"/>
              </a:ext>
            </a:extLst>
          </p:cNvPr>
          <p:cNvSpPr>
            <a:spLocks noGrp="1"/>
          </p:cNvSpPr>
          <p:nvPr>
            <p:ph type="title"/>
          </p:nvPr>
        </p:nvSpPr>
        <p:spPr>
          <a:xfrm>
            <a:off x="688976" y="1437323"/>
            <a:ext cx="8633791" cy="927054"/>
          </a:xfrm>
        </p:spPr>
        <p:txBody>
          <a:bodyPr/>
          <a:lstStyle/>
          <a:p>
            <a:r>
              <a:rPr lang="en-US" sz="2800" dirty="0">
                <a:solidFill>
                  <a:schemeClr val="bg1"/>
                </a:solidFill>
              </a:rPr>
              <a:t>Minority and Women Business Enterprise Compliance</a:t>
            </a:r>
          </a:p>
        </p:txBody>
      </p:sp>
      <p:sp>
        <p:nvSpPr>
          <p:cNvPr id="3" name="Text Placeholder 2">
            <a:extLst>
              <a:ext uri="{FF2B5EF4-FFF2-40B4-BE49-F238E27FC236}">
                <a16:creationId xmlns:a16="http://schemas.microsoft.com/office/drawing/2014/main" id="{40A0DFA2-DC34-1550-89D0-FEDA2900BD01}"/>
              </a:ext>
            </a:extLst>
          </p:cNvPr>
          <p:cNvSpPr>
            <a:spLocks noGrp="1"/>
          </p:cNvSpPr>
          <p:nvPr>
            <p:ph type="body" sz="quarter" idx="10"/>
          </p:nvPr>
        </p:nvSpPr>
        <p:spPr>
          <a:xfrm>
            <a:off x="428081" y="2246812"/>
            <a:ext cx="11058525" cy="5904412"/>
          </a:xfrm>
        </p:spPr>
        <p:txBody>
          <a:bodyPr/>
          <a:lstStyle/>
          <a:p>
            <a:pPr lvl="0"/>
            <a:r>
              <a:rPr lang="en-US" sz="800" dirty="0"/>
              <a:t>Contractor shall comply with the City’s Minority and Women Business Enterprise (“MWBE”) programs as set out in Chapter 15, Article V of the City of Houston Code of Ordinances and the</a:t>
            </a:r>
            <a:r>
              <a:rPr lang="en-US" sz="800" b="1" dirty="0"/>
              <a:t> </a:t>
            </a:r>
            <a:r>
              <a:rPr lang="en-US" sz="800" dirty="0"/>
              <a:t>applicable Office of Business Opportunity’s (“OBO”) Policies and Procedures. Contractor shall make good faith efforts to award subcontracts or supply agreements in at least </a:t>
            </a:r>
            <a:r>
              <a:rPr lang="en-US" sz="800" b="1" dirty="0"/>
              <a:t>­­­­_____%</a:t>
            </a:r>
            <a:r>
              <a:rPr lang="en-US" sz="800" dirty="0"/>
              <a:t> of the value of this Agreement to MWBEs (“Stated MWBE goal”). If the Contractor is a certified MBE or WBE, Contractor may count toward goals the work that it commits to perform with its own work force, capped at 50% of the total advertised goal.  Contractor acknowledges that it has reviewed the requirements for good faith efforts on file with OBO and will comply with them.</a:t>
            </a:r>
          </a:p>
          <a:p>
            <a:pPr lvl="0"/>
            <a:r>
              <a:rPr lang="en-US" sz="800" dirty="0"/>
              <a:t>For purposes of this paragraph, “Contract Year” means a twelve (12) month period during the term of the contract commencing on the Effective Date of this Agreement and each anniversary thereof.  If the term of this Agreement exceeds one Contract Year and Contractor’s MWBE participation level in a Contract Year is less than the Stated MWBE goal, then within 30 calendar days of the end of each Contract Year Contractor must provide a written explanation to both the Director and Office of Business Opportunity Director (“OBO Director”) of the following:  (1) the discrepancy between Contractor’s MWBE participation level and the Stated MWBE goal, (2) the reason for the discrepancy, and (3) Contractor’s good faith efforts (in accordance with the City’s policy) towards achieving the Stated MWBE goal.  As part of the good faith efforts assessment, the OBO Director may consider Contractor’s failure to timely submit the notice or explanation required by this provision and the OBO Director may impose sanctions or other penalties on Contractor for said failures in accordance with Chapter 15 of the Code of Ordinances, OBO’s policies and procedures, and the City’s good faith efforts policy.</a:t>
            </a:r>
          </a:p>
          <a:p>
            <a:pPr lvl="0"/>
            <a:r>
              <a:rPr lang="en-US" sz="800" dirty="0"/>
              <a:t>Contractor shall maintain records showing:</a:t>
            </a:r>
          </a:p>
          <a:p>
            <a:r>
              <a:rPr lang="en-US" sz="800" dirty="0"/>
              <a:t> </a:t>
            </a:r>
          </a:p>
          <a:p>
            <a:pPr lvl="1"/>
            <a:r>
              <a:rPr lang="en-US" sz="800" dirty="0"/>
              <a:t>Subcontracts and supply agreements with Minority Business Enterprises;</a:t>
            </a:r>
          </a:p>
          <a:p>
            <a:pPr lvl="1"/>
            <a:r>
              <a:rPr lang="en-US" sz="800" dirty="0"/>
              <a:t>Subcontracts and supply agreements with Women Business Enterprises; </a:t>
            </a:r>
          </a:p>
          <a:p>
            <a:pPr lvl="1"/>
            <a:r>
              <a:rPr lang="en-US" sz="800" dirty="0"/>
              <a:t>Subcontracts and supply agreements with Small Business Enterprises (if any); </a:t>
            </a:r>
          </a:p>
          <a:p>
            <a:pPr lvl="1"/>
            <a:r>
              <a:rPr lang="en-US" sz="800" dirty="0"/>
              <a:t>Written confirmation from MWBE subcontractors and suppliers that they are participants on the contract; and </a:t>
            </a:r>
          </a:p>
          <a:p>
            <a:pPr lvl="1"/>
            <a:r>
              <a:rPr lang="en-US" sz="800" dirty="0"/>
              <a:t>Specific efforts to identify and award subcontracts and supply agreements to MWBEs.  Contractor shall submit periodic reports of its efforts under this Section to the OBO Director in the form and at the times he or she prescribes. </a:t>
            </a:r>
          </a:p>
          <a:p>
            <a:pPr marL="0" lvl="0" indent="0">
              <a:buNone/>
            </a:pPr>
            <a:r>
              <a:rPr lang="en-US" sz="800" dirty="0"/>
              <a:t>Contractor shall ensure that all subcontracts with MWBE subcontractors and suppliers contain the following terms:</a:t>
            </a:r>
          </a:p>
          <a:p>
            <a:pPr marL="0" indent="0">
              <a:buNone/>
            </a:pPr>
            <a:r>
              <a:rPr lang="en-US" sz="800" dirty="0"/>
              <a:t> </a:t>
            </a:r>
          </a:p>
          <a:p>
            <a:pPr lvl="1"/>
            <a:r>
              <a:rPr lang="en-US" sz="800" dirty="0"/>
              <a:t>[Name of MWBE subcontractor] shall permit representatives of the City of Houston, at all reasonable times, to perform (1) audits of the books and records of the subcontractor, and (2) inspections of all places where work is to be undertaken in connection with this subcontract.  Subcontractor shall keep such books and records available for such purpose for at least four (4) years after the end of its performance under this subcontract.  Nothing in this provision shall affect the time for bringing a cause of action nor the applicable statute of limitations.</a:t>
            </a:r>
          </a:p>
          <a:p>
            <a:pPr marL="0" indent="0">
              <a:buNone/>
            </a:pPr>
            <a:r>
              <a:rPr lang="en-US" sz="800" dirty="0"/>
              <a:t> </a:t>
            </a:r>
          </a:p>
          <a:p>
            <a:pPr lvl="1"/>
            <a:r>
              <a:rPr lang="en-US" sz="800" dirty="0"/>
              <a:t>Within five (5) business days of execution of this subcontract, Contractor [prime contractor] and Subcontractor shall designate, in writing, to the City of Houston's OBO Director ("the OBO Director") an agent for receiving any notice required or permitted to be given pursuant to Chapter 15 of the Houston City Code of Ordinances, along with the street, mailing address, phone number, and email address of such agent.</a:t>
            </a:r>
          </a:p>
          <a:p>
            <a:pPr marL="0" indent="0">
              <a:buNone/>
            </a:pPr>
            <a:r>
              <a:rPr lang="en-US" sz="800" dirty="0"/>
              <a:t> </a:t>
            </a:r>
          </a:p>
          <a:p>
            <a:pPr lvl="1"/>
            <a:r>
              <a:rPr lang="en-US" sz="800" dirty="0"/>
              <a:t>After reasonable attempt(s) to resolve disputes between the parties involving the terms, covenants, or conditions of this subcontract, a request for dispute resolution may be submitted to the Director.  The Director may prescribe procedures to provide dispute resolution services in accordance with the requirements of Chapter 15 of the Houston City Code of Ordinances.</a:t>
            </a:r>
          </a:p>
          <a:p>
            <a:pPr marL="0" indent="0">
              <a:buNone/>
            </a:pPr>
            <a:r>
              <a:rPr lang="en-US" sz="800" dirty="0"/>
              <a:t> </a:t>
            </a:r>
          </a:p>
          <a:p>
            <a:pPr marL="0" indent="0">
              <a:buNone/>
            </a:pPr>
            <a:endParaRPr lang="en-US" sz="800" dirty="0"/>
          </a:p>
        </p:txBody>
      </p:sp>
    </p:spTree>
    <p:extLst>
      <p:ext uri="{BB962C8B-B14F-4D97-AF65-F5344CB8AC3E}">
        <p14:creationId xmlns:p14="http://schemas.microsoft.com/office/powerpoint/2010/main" val="23037774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F3FD1-CA3E-D5D1-E35E-21E77FCC29DF}"/>
              </a:ext>
            </a:extLst>
          </p:cNvPr>
          <p:cNvSpPr>
            <a:spLocks noGrp="1"/>
          </p:cNvSpPr>
          <p:nvPr>
            <p:ph type="title"/>
          </p:nvPr>
        </p:nvSpPr>
        <p:spPr/>
        <p:txBody>
          <a:bodyPr/>
          <a:lstStyle/>
          <a:p>
            <a:r>
              <a:rPr lang="en-US" dirty="0">
                <a:solidFill>
                  <a:schemeClr val="bg1"/>
                </a:solidFill>
              </a:rPr>
              <a:t>Pay or Play Compliance </a:t>
            </a:r>
          </a:p>
        </p:txBody>
      </p:sp>
      <p:sp>
        <p:nvSpPr>
          <p:cNvPr id="3" name="Text Placeholder 2">
            <a:extLst>
              <a:ext uri="{FF2B5EF4-FFF2-40B4-BE49-F238E27FC236}">
                <a16:creationId xmlns:a16="http://schemas.microsoft.com/office/drawing/2014/main" id="{1D3DD586-D58B-6D21-D41D-E9B243E96D44}"/>
              </a:ext>
            </a:extLst>
          </p:cNvPr>
          <p:cNvSpPr>
            <a:spLocks noGrp="1"/>
          </p:cNvSpPr>
          <p:nvPr>
            <p:ph type="body" sz="quarter" idx="10"/>
          </p:nvPr>
        </p:nvSpPr>
        <p:spPr/>
        <p:txBody>
          <a:bodyPr/>
          <a:lstStyle/>
          <a:p>
            <a:pPr marL="0" indent="0">
              <a:buNone/>
            </a:pPr>
            <a:r>
              <a:rPr lang="en-US" dirty="0"/>
              <a:t>The requirements and terms of the City of Houston Pay or Play Program, as set out in Executive Order 1-7, as revised from time to time, are incorporated into the Contract for all purposes.  Contractor has reviewed Executive Order 1-7 and shall comply with its terms and conditions.  IF CONTRACTOR DOES NOT PAY IN ACCORDANCE WITH THE PAY OR PLAY PROGRAM WITHIN 30 DAYS OF THE DATE DIRECTOR SENDS CONTRACTOR WRITTEN NOTIFICATION, CITY CONTROLLER MAY DEDUCT FUNDS UP TO THE AMOUNT OWED FROM ANY PAYMENTS OWED TO CONTRACTOR UNDER THIS CONTRACT, AND CONTRACTOR WAIVES ANY RECOURSE</a:t>
            </a:r>
          </a:p>
          <a:p>
            <a:pPr marL="0" indent="0">
              <a:buNone/>
            </a:pPr>
            <a:endParaRPr lang="en-US" dirty="0"/>
          </a:p>
        </p:txBody>
      </p:sp>
    </p:spTree>
    <p:extLst>
      <p:ext uri="{BB962C8B-B14F-4D97-AF65-F5344CB8AC3E}">
        <p14:creationId xmlns:p14="http://schemas.microsoft.com/office/powerpoint/2010/main" val="251691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FE22-3B8D-1649-AB26-FB01CCF763FF}"/>
              </a:ext>
            </a:extLst>
          </p:cNvPr>
          <p:cNvSpPr>
            <a:spLocks noGrp="1"/>
          </p:cNvSpPr>
          <p:nvPr>
            <p:ph type="title"/>
          </p:nvPr>
        </p:nvSpPr>
        <p:spPr>
          <a:xfrm>
            <a:off x="515181" y="2254708"/>
            <a:ext cx="5115337" cy="628787"/>
          </a:xfrm>
        </p:spPr>
        <p:txBody>
          <a:bodyPr vert="horz" lIns="91440" tIns="45720" rIns="91440" bIns="45720" rtlCol="0" anchor="b">
            <a:normAutofit fontScale="90000"/>
          </a:bodyPr>
          <a:lstStyle/>
          <a:p>
            <a:r>
              <a:rPr lang="en-US" sz="4400">
                <a:latin typeface="+mj-lt"/>
                <a:cs typeface="+mj-cs"/>
              </a:rPr>
              <a:t>Program Overview</a:t>
            </a:r>
            <a:endParaRPr lang="en-US" sz="4400">
              <a:latin typeface="+mj-lt"/>
              <a:cs typeface="Arial"/>
            </a:endParaRPr>
          </a:p>
        </p:txBody>
      </p:sp>
      <p:sp>
        <p:nvSpPr>
          <p:cNvPr id="3" name="Text Placeholder 2">
            <a:extLst>
              <a:ext uri="{FF2B5EF4-FFF2-40B4-BE49-F238E27FC236}">
                <a16:creationId xmlns:a16="http://schemas.microsoft.com/office/drawing/2014/main" id="{4F8669EE-1453-A04D-B936-BC3C627DC7F7}"/>
              </a:ext>
            </a:extLst>
          </p:cNvPr>
          <p:cNvSpPr>
            <a:spLocks noGrp="1"/>
          </p:cNvSpPr>
          <p:nvPr>
            <p:ph type="body" sz="half" idx="1"/>
          </p:nvPr>
        </p:nvSpPr>
        <p:spPr>
          <a:xfrm>
            <a:off x="515181" y="2883495"/>
            <a:ext cx="5284302" cy="1909224"/>
          </a:xfrm>
        </p:spPr>
        <p:txBody>
          <a:bodyPr vert="horz" lIns="91440" tIns="45720" rIns="91440" bIns="45720" rtlCol="0" anchor="t">
            <a:normAutofit/>
          </a:bodyPr>
          <a:lstStyle/>
          <a:p>
            <a:pPr marL="0" indent="-342265"/>
            <a:r>
              <a:rPr lang="en-US" dirty="0">
                <a:solidFill>
                  <a:schemeClr val="tx2"/>
                </a:solidFill>
              </a:rPr>
              <a:t>Pre-Award Services ensures an effective and efficient solicitation and contract review process by review and approval of required documents related to DBRA, Section 3, MWSBE and Pay or Play requirements.  </a:t>
            </a:r>
            <a:endParaRPr lang="en-US" dirty="0">
              <a:solidFill>
                <a:schemeClr val="tx2"/>
              </a:solidFill>
              <a:cs typeface="Arial"/>
            </a:endParaRPr>
          </a:p>
        </p:txBody>
      </p:sp>
      <p:pic>
        <p:nvPicPr>
          <p:cNvPr id="4" name="Picture 4" descr="Filling out forms on a table">
            <a:extLst>
              <a:ext uri="{FF2B5EF4-FFF2-40B4-BE49-F238E27FC236}">
                <a16:creationId xmlns:a16="http://schemas.microsoft.com/office/drawing/2014/main" id="{6C02D139-EBF8-4030-AE8A-DD930861E348}"/>
              </a:ext>
            </a:extLst>
          </p:cNvPr>
          <p:cNvPicPr>
            <a:picLocks noChangeAspect="1"/>
          </p:cNvPicPr>
          <p:nvPr/>
        </p:nvPicPr>
        <p:blipFill rotWithShape="1">
          <a:blip r:embed="rId2"/>
          <a:srcRect l="51427" r="3456" b="3"/>
          <a:stretch/>
        </p:blipFill>
        <p:spPr>
          <a:xfrm>
            <a:off x="6947338" y="351113"/>
            <a:ext cx="4400635" cy="5913053"/>
          </a:xfrm>
          <a:prstGeom prst="rect">
            <a:avLst/>
          </a:prstGeom>
          <a:effectLst/>
        </p:spPr>
      </p:pic>
    </p:spTree>
    <p:extLst>
      <p:ext uri="{BB962C8B-B14F-4D97-AF65-F5344CB8AC3E}">
        <p14:creationId xmlns:p14="http://schemas.microsoft.com/office/powerpoint/2010/main" val="380623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AB5CE-3C75-D1AC-AFD3-8FB99E006A8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930B815-DF85-581B-C301-DA39839F1B36}"/>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5881F09-5B1B-220F-9019-19A5234F868C}"/>
              </a:ext>
            </a:extLst>
          </p:cNvPr>
          <p:cNvSpPr>
            <a:spLocks noGrp="1"/>
          </p:cNvSpPr>
          <p:nvPr>
            <p:ph type="body" sz="quarter" idx="10"/>
          </p:nvPr>
        </p:nvSpPr>
        <p:spPr>
          <a:xfrm>
            <a:off x="2308740" y="2343807"/>
            <a:ext cx="8064971" cy="2584247"/>
          </a:xfrm>
        </p:spPr>
        <p:txBody>
          <a:bodyPr/>
          <a:lstStyle/>
          <a:p>
            <a:r>
              <a:rPr lang="en-US" sz="5500" dirty="0"/>
              <a:t>REQUIRED COMPLIANCE DOCUMENTS </a:t>
            </a:r>
          </a:p>
        </p:txBody>
      </p:sp>
    </p:spTree>
    <p:extLst>
      <p:ext uri="{BB962C8B-B14F-4D97-AF65-F5344CB8AC3E}">
        <p14:creationId xmlns:p14="http://schemas.microsoft.com/office/powerpoint/2010/main" val="333749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6120E-ADFD-8948-B229-7A1814036A23}"/>
              </a:ext>
            </a:extLst>
          </p:cNvPr>
          <p:cNvSpPr>
            <a:spLocks noGrp="1"/>
          </p:cNvSpPr>
          <p:nvPr>
            <p:ph type="title"/>
          </p:nvPr>
        </p:nvSpPr>
        <p:spPr>
          <a:xfrm>
            <a:off x="688976" y="1323975"/>
            <a:ext cx="8633791" cy="1066800"/>
          </a:xfrm>
        </p:spPr>
        <p:txBody>
          <a:bodyPr>
            <a:normAutofit fontScale="90000"/>
          </a:bodyPr>
          <a:lstStyle/>
          <a:p>
            <a:r>
              <a:rPr lang="en-US" sz="3600" dirty="0">
                <a:solidFill>
                  <a:schemeClr val="bg1"/>
                </a:solidFill>
              </a:rPr>
              <a:t>Construction Contract Required Documents</a:t>
            </a:r>
            <a:br>
              <a:rPr lang="en-US" dirty="0">
                <a:solidFill>
                  <a:schemeClr val="bg1"/>
                </a:solidFill>
              </a:rPr>
            </a:br>
            <a:endParaRPr lang="en-US" dirty="0">
              <a:solidFill>
                <a:schemeClr val="bg1"/>
              </a:solidFill>
            </a:endParaRPr>
          </a:p>
        </p:txBody>
      </p:sp>
      <p:sp>
        <p:nvSpPr>
          <p:cNvPr id="3" name="Text Placeholder 2">
            <a:extLst>
              <a:ext uri="{FF2B5EF4-FFF2-40B4-BE49-F238E27FC236}">
                <a16:creationId xmlns:a16="http://schemas.microsoft.com/office/drawing/2014/main" id="{C0B4430D-4656-7E44-AC58-0440828AC886}"/>
              </a:ext>
            </a:extLst>
          </p:cNvPr>
          <p:cNvSpPr>
            <a:spLocks noGrp="1"/>
          </p:cNvSpPr>
          <p:nvPr>
            <p:ph type="body" sz="quarter" idx="10"/>
          </p:nvPr>
        </p:nvSpPr>
        <p:spPr/>
        <p:txBody>
          <a:bodyPr lIns="91440" tIns="45720" rIns="91440" bIns="45720" anchor="t">
            <a:normAutofit/>
          </a:bodyPr>
          <a:lstStyle/>
          <a:p>
            <a:pPr marL="0" indent="0">
              <a:buNone/>
            </a:pPr>
            <a:r>
              <a:rPr lang="en-US" dirty="0"/>
              <a:t>The Owner/Developer, Contractor and Prime Contractor contracts must reference and include the following documents regarding Local, State, and Federal Compliance Requirements:</a:t>
            </a:r>
          </a:p>
          <a:p>
            <a:r>
              <a:rPr lang="en-US" dirty="0"/>
              <a:t>DBRA General Wage Determination </a:t>
            </a:r>
          </a:p>
          <a:p>
            <a:pPr marL="227965" indent="-227965"/>
            <a:r>
              <a:rPr lang="en-US" dirty="0"/>
              <a:t>Federal Regulations Compliance Packet</a:t>
            </a:r>
          </a:p>
          <a:p>
            <a:pPr marL="227965" indent="-227965"/>
            <a:r>
              <a:rPr lang="en-US" dirty="0"/>
              <a:t>HCD Contract Compliance Form Packet (not required but encouraged) </a:t>
            </a:r>
          </a:p>
          <a:p>
            <a:pPr marL="227965" indent="-227965"/>
            <a:r>
              <a:rPr lang="en-US" dirty="0"/>
              <a:t>Requirements for the City of Houston Program for Minority, Women, and Small Business Enterprises (MWSBE) </a:t>
            </a:r>
          </a:p>
          <a:p>
            <a:pPr marL="227965" indent="-227965"/>
            <a:r>
              <a:rPr lang="en-US" dirty="0"/>
              <a:t>City of Houston Good Faith Efforts Policy</a:t>
            </a:r>
          </a:p>
          <a:p>
            <a:pPr marL="227965" indent="-227965"/>
            <a:r>
              <a:rPr lang="en-US" dirty="0"/>
              <a:t>SAMs Exclusion certification records for all parties.</a:t>
            </a:r>
          </a:p>
          <a:p>
            <a:pPr marL="0" indent="0">
              <a:buNone/>
            </a:pPr>
            <a:r>
              <a:rPr lang="en-US" dirty="0"/>
              <a:t>*A draft copy of all primary construction contracts must be provided to the Staff Analyst for reviewal and approval of required compliance language and documents for applicable programs.</a:t>
            </a:r>
            <a:endParaRPr lang="en-US" dirty="0">
              <a:cs typeface="Arial"/>
            </a:endParaRPr>
          </a:p>
        </p:txBody>
      </p:sp>
    </p:spTree>
    <p:extLst>
      <p:ext uri="{BB962C8B-B14F-4D97-AF65-F5344CB8AC3E}">
        <p14:creationId xmlns:p14="http://schemas.microsoft.com/office/powerpoint/2010/main" val="230889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E41DC-557A-1F41-A2B4-85E6FA7877C6}"/>
              </a:ext>
            </a:extLst>
          </p:cNvPr>
          <p:cNvSpPr>
            <a:spLocks noGrp="1"/>
          </p:cNvSpPr>
          <p:nvPr>
            <p:ph type="title"/>
          </p:nvPr>
        </p:nvSpPr>
        <p:spPr/>
        <p:txBody>
          <a:bodyPr>
            <a:normAutofit fontScale="90000"/>
          </a:bodyPr>
          <a:lstStyle/>
          <a:p>
            <a:r>
              <a:rPr lang="en-US">
                <a:solidFill>
                  <a:schemeClr val="bg1"/>
                </a:solidFill>
              </a:rPr>
              <a:t>Pre-Award Compliance Red Flags</a:t>
            </a:r>
          </a:p>
        </p:txBody>
      </p:sp>
      <p:sp>
        <p:nvSpPr>
          <p:cNvPr id="3" name="Text Placeholder 2">
            <a:extLst>
              <a:ext uri="{FF2B5EF4-FFF2-40B4-BE49-F238E27FC236}">
                <a16:creationId xmlns:a16="http://schemas.microsoft.com/office/drawing/2014/main" id="{45E67378-A025-8842-B0FC-53C1AB5E49E6}"/>
              </a:ext>
            </a:extLst>
          </p:cNvPr>
          <p:cNvSpPr>
            <a:spLocks noGrp="1"/>
          </p:cNvSpPr>
          <p:nvPr>
            <p:ph type="body" sz="quarter" idx="10"/>
          </p:nvPr>
        </p:nvSpPr>
        <p:spPr/>
        <p:txBody>
          <a:bodyPr lIns="91440" tIns="45720" rIns="91440" bIns="45720" anchor="t">
            <a:normAutofit fontScale="70000" lnSpcReduction="20000"/>
          </a:bodyPr>
          <a:lstStyle/>
          <a:p>
            <a:pPr marL="227965" indent="-227965">
              <a:lnSpc>
                <a:spcPct val="140086"/>
              </a:lnSpc>
            </a:pPr>
            <a:r>
              <a:rPr lang="en-US" sz="2100" dirty="0"/>
              <a:t>Signed Letters of Intent are not submitted with Participation Plan;</a:t>
            </a:r>
          </a:p>
          <a:p>
            <a:pPr marL="227965" indent="-227965">
              <a:lnSpc>
                <a:spcPct val="140086"/>
              </a:lnSpc>
            </a:pPr>
            <a:r>
              <a:rPr lang="en-US" sz="2100" dirty="0"/>
              <a:t>Failure to have the MWSBE firm(s) sign the Letters of Intent;</a:t>
            </a:r>
            <a:endParaRPr lang="en-US" sz="2100" dirty="0">
              <a:cs typeface="Arial" panose="020B0604020202020204"/>
            </a:endParaRPr>
          </a:p>
          <a:p>
            <a:pPr marL="227965" indent="-227965">
              <a:lnSpc>
                <a:spcPct val="140086"/>
              </a:lnSpc>
            </a:pPr>
            <a:r>
              <a:rPr lang="en-US" sz="2100" dirty="0"/>
              <a:t>Listing firms on a MWSBE Participation Plan that do not have an active certification with City of Houston, Office of Business Opportunity; </a:t>
            </a:r>
            <a:endParaRPr lang="en-US" sz="2100" dirty="0">
              <a:cs typeface="Arial" panose="020B0604020202020204"/>
            </a:endParaRPr>
          </a:p>
          <a:p>
            <a:pPr marL="227965" indent="-227965">
              <a:lnSpc>
                <a:spcPct val="140086"/>
              </a:lnSpc>
            </a:pPr>
            <a:r>
              <a:rPr lang="en-US" sz="2100" dirty="0">
                <a:cs typeface="Arial" panose="020B0604020202020204"/>
              </a:rPr>
              <a:t>Contractor providing an MWSBE Participation Plan that exceeds the minimum goal requirements;</a:t>
            </a:r>
          </a:p>
          <a:p>
            <a:pPr marL="227965" indent="-227965">
              <a:lnSpc>
                <a:spcPct val="140086"/>
              </a:lnSpc>
            </a:pPr>
            <a:r>
              <a:rPr lang="en-US" sz="2100" dirty="0"/>
              <a:t>Listing MWSBEs firms for goal credit without notification;</a:t>
            </a:r>
          </a:p>
          <a:p>
            <a:pPr marL="227965" indent="-227965">
              <a:lnSpc>
                <a:spcPct val="140086"/>
              </a:lnSpc>
            </a:pPr>
            <a:r>
              <a:rPr lang="en-US" sz="2100" dirty="0">
                <a:cs typeface="Arial" panose="020B0604020202020204"/>
              </a:rPr>
              <a:t>UEI and POP-3 forms not included all subcontractors, consultants, service providers, vendors, and suppliers, </a:t>
            </a:r>
            <a:r>
              <a:rPr lang="en-US" sz="2100" dirty="0" err="1">
                <a:cs typeface="Arial" panose="020B0604020202020204"/>
              </a:rPr>
              <a:t>etc</a:t>
            </a:r>
            <a:r>
              <a:rPr lang="en-US" sz="2100" dirty="0">
                <a:cs typeface="Arial" panose="020B0604020202020204"/>
              </a:rPr>
              <a:t> you intend to utilize regardless of certification status, scope of work  or contract amount.</a:t>
            </a:r>
          </a:p>
          <a:p>
            <a:pPr marL="227965" indent="-227965">
              <a:lnSpc>
                <a:spcPct val="140086"/>
              </a:lnSpc>
            </a:pPr>
            <a:r>
              <a:rPr lang="en-US" sz="2100" dirty="0">
                <a:cs typeface="Arial" panose="020B0604020202020204"/>
              </a:rPr>
              <a:t>The Construction Contract does not include applicable program requirements, required compliance language, or required documentation. Additionally, the agreement has been properly signed and dated by all required parties.</a:t>
            </a:r>
          </a:p>
          <a:p>
            <a:pPr marL="227965" indent="-227965">
              <a:lnSpc>
                <a:spcPct val="140086"/>
              </a:lnSpc>
            </a:pPr>
            <a:r>
              <a:rPr lang="en-US" sz="2100" dirty="0"/>
              <a:t>Failure to submit Pre-Award required documents for review and approval in timely manner. </a:t>
            </a:r>
          </a:p>
          <a:p>
            <a:pPr marL="0" indent="0">
              <a:lnSpc>
                <a:spcPct val="140086"/>
              </a:lnSpc>
              <a:buNone/>
            </a:pPr>
            <a:endParaRPr lang="en-US" sz="2100" dirty="0">
              <a:cs typeface="Arial" panose="020B0604020202020204"/>
            </a:endParaRPr>
          </a:p>
        </p:txBody>
      </p:sp>
    </p:spTree>
    <p:extLst>
      <p:ext uri="{BB962C8B-B14F-4D97-AF65-F5344CB8AC3E}">
        <p14:creationId xmlns:p14="http://schemas.microsoft.com/office/powerpoint/2010/main" val="294284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60EBB6-E20A-58B7-4B32-B17F3DD1540A}"/>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0EB1E47-FF51-8448-924C-9B38D342AE2A}"/>
              </a:ext>
            </a:extLst>
          </p:cNvPr>
          <p:cNvSpPr>
            <a:spLocks noGrp="1"/>
          </p:cNvSpPr>
          <p:nvPr>
            <p:ph type="body" sz="quarter" idx="10"/>
          </p:nvPr>
        </p:nvSpPr>
        <p:spPr>
          <a:xfrm>
            <a:off x="3649662" y="3084887"/>
            <a:ext cx="4892675" cy="1224355"/>
          </a:xfrm>
        </p:spPr>
        <p:txBody>
          <a:bodyPr/>
          <a:lstStyle/>
          <a:p>
            <a:r>
              <a:rPr lang="en-US"/>
              <a:t>FAQS</a:t>
            </a:r>
          </a:p>
        </p:txBody>
      </p:sp>
    </p:spTree>
    <p:extLst>
      <p:ext uri="{BB962C8B-B14F-4D97-AF65-F5344CB8AC3E}">
        <p14:creationId xmlns:p14="http://schemas.microsoft.com/office/powerpoint/2010/main" val="671889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B4A760-269B-9A46-832F-8522660D7E9E}"/>
              </a:ext>
            </a:extLst>
          </p:cNvPr>
          <p:cNvSpPr>
            <a:spLocks noGrp="1"/>
          </p:cNvSpPr>
          <p:nvPr>
            <p:ph type="title"/>
          </p:nvPr>
        </p:nvSpPr>
        <p:spPr/>
        <p:txBody>
          <a:bodyPr/>
          <a:lstStyle/>
          <a:p>
            <a:r>
              <a:rPr lang="en-US">
                <a:solidFill>
                  <a:schemeClr val="bg1"/>
                </a:solidFill>
              </a:rPr>
              <a:t>FAQS</a:t>
            </a:r>
          </a:p>
        </p:txBody>
      </p:sp>
      <p:sp>
        <p:nvSpPr>
          <p:cNvPr id="6" name="Content Placeholder 5">
            <a:extLst>
              <a:ext uri="{FF2B5EF4-FFF2-40B4-BE49-F238E27FC236}">
                <a16:creationId xmlns:a16="http://schemas.microsoft.com/office/drawing/2014/main" id="{7BB8FBA3-21F2-4E4C-9CF3-9DA5EF44F61E}"/>
              </a:ext>
            </a:extLst>
          </p:cNvPr>
          <p:cNvSpPr>
            <a:spLocks noGrp="1"/>
          </p:cNvSpPr>
          <p:nvPr>
            <p:ph type="body" sz="quarter" idx="10"/>
          </p:nvPr>
        </p:nvSpPr>
        <p:spPr>
          <a:noFill/>
        </p:spPr>
        <p:txBody>
          <a:bodyPr lIns="91440" tIns="45720" rIns="91440" bIns="45720" anchor="t">
            <a:normAutofit fontScale="70000" lnSpcReduction="20000"/>
          </a:bodyPr>
          <a:lstStyle/>
          <a:p>
            <a:pPr marL="0" indent="0">
              <a:buNone/>
            </a:pPr>
            <a:r>
              <a:rPr lang="en-US" b="1" dirty="0">
                <a:solidFill>
                  <a:srgbClr val="009EDC"/>
                </a:solidFill>
              </a:rPr>
              <a:t>When are Pre-Award Documents required to be submitted?</a:t>
            </a:r>
          </a:p>
          <a:p>
            <a:pPr marL="0" indent="0">
              <a:buNone/>
            </a:pPr>
            <a:r>
              <a:rPr lang="en-US" dirty="0"/>
              <a:t>Before a pre-construction meeting, kick-off meeting and/or issuance of a Notice to Proceed is recommended, Pre-Award documents must be approved. </a:t>
            </a:r>
            <a:endParaRPr lang="en-US" dirty="0">
              <a:cs typeface="Arial"/>
            </a:endParaRPr>
          </a:p>
          <a:p>
            <a:pPr marL="0" indent="0">
              <a:buNone/>
            </a:pPr>
            <a:endParaRPr lang="en-US" dirty="0"/>
          </a:p>
          <a:p>
            <a:pPr marL="0" indent="0">
              <a:buNone/>
            </a:pPr>
            <a:r>
              <a:rPr lang="en-US" b="1" dirty="0">
                <a:solidFill>
                  <a:srgbClr val="009EDC"/>
                </a:solidFill>
              </a:rPr>
              <a:t>Who do we submit the Pre-Award Documents to?</a:t>
            </a:r>
            <a:endParaRPr lang="en-US" b="1" dirty="0">
              <a:solidFill>
                <a:srgbClr val="009EDC"/>
              </a:solidFill>
              <a:cs typeface="Arial"/>
            </a:endParaRPr>
          </a:p>
          <a:p>
            <a:pPr marL="0" indent="0">
              <a:buNone/>
            </a:pPr>
            <a:r>
              <a:rPr lang="en-US" dirty="0"/>
              <a:t>Pre-Award submissions should be sent via email to Staff Analyst, </a:t>
            </a:r>
            <a:r>
              <a:rPr lang="en-US" dirty="0">
                <a:hlinkClick r:id="rId2"/>
              </a:rPr>
              <a:t>HCDPreAward@houstontx.gov</a:t>
            </a:r>
            <a:r>
              <a:rPr lang="en-US" dirty="0"/>
              <a:t> </a:t>
            </a:r>
            <a:endParaRPr lang="en-US" dirty="0">
              <a:cs typeface="Arial"/>
            </a:endParaRPr>
          </a:p>
          <a:p>
            <a:pPr marL="0" indent="0">
              <a:buNone/>
            </a:pPr>
            <a:endParaRPr lang="en-US" dirty="0"/>
          </a:p>
          <a:p>
            <a:pPr marL="0" indent="0">
              <a:buNone/>
            </a:pPr>
            <a:r>
              <a:rPr lang="en-US" b="1" dirty="0">
                <a:solidFill>
                  <a:srgbClr val="009EDC"/>
                </a:solidFill>
              </a:rPr>
              <a:t>What are the next steps following submission of Pre-Award documents? </a:t>
            </a:r>
            <a:endParaRPr lang="en-US" b="1" dirty="0">
              <a:solidFill>
                <a:srgbClr val="009EDC"/>
              </a:solidFill>
              <a:cs typeface="Arial"/>
            </a:endParaRPr>
          </a:p>
          <a:p>
            <a:pPr marL="0" indent="0">
              <a:buNone/>
            </a:pPr>
            <a:r>
              <a:rPr lang="en-US" dirty="0"/>
              <a:t>The Staff Analyst will review documents for completion and compliance before recommendation to proceed based on the responsiveness of required documents.</a:t>
            </a:r>
            <a:endParaRPr lang="en-US" dirty="0">
              <a:cs typeface="Arial"/>
            </a:endParaRPr>
          </a:p>
          <a:p>
            <a:pPr marL="0" indent="0">
              <a:buNone/>
            </a:pPr>
            <a:endParaRPr lang="en-US" dirty="0"/>
          </a:p>
          <a:p>
            <a:pPr marL="0" indent="0">
              <a:buNone/>
            </a:pPr>
            <a:r>
              <a:rPr lang="en-US" b="1" dirty="0">
                <a:solidFill>
                  <a:srgbClr val="009EDC"/>
                </a:solidFill>
              </a:rPr>
              <a:t>If the MWSBE Participation Plan is deemed non-responsive what is the next step?</a:t>
            </a:r>
            <a:endParaRPr lang="en-US" b="1" dirty="0">
              <a:solidFill>
                <a:srgbClr val="009EDC"/>
              </a:solidFill>
              <a:cs typeface="Arial"/>
            </a:endParaRPr>
          </a:p>
          <a:p>
            <a:pPr marL="0" indent="0">
              <a:buNone/>
            </a:pPr>
            <a:r>
              <a:rPr lang="en-US" dirty="0"/>
              <a:t>Your MWSBE Participation Plan will be forwarded along with documents 471, 472 and all other supporting documents to the Office of Business Opportunity to review and cure your plan within 7 – 10 business days. Communication regarding a non-responsive MWSBE Participation Plan will be between an Office of Business Opportunity and the Prime Contractor. The Office of Business Opportunity will notify the Staff Analyst and Prime Contractor of the Good Faith Efforts Determination and recommendations.</a:t>
            </a:r>
            <a:endParaRPr lang="en-US" dirty="0">
              <a:cs typeface="Arial"/>
            </a:endParaRPr>
          </a:p>
          <a:p>
            <a:pPr marL="0" indent="0">
              <a:buNone/>
            </a:pPr>
            <a:endParaRPr lang="en-US" dirty="0"/>
          </a:p>
          <a:p>
            <a:pPr marL="0" indent="0">
              <a:buNone/>
            </a:pPr>
            <a:endParaRPr lang="en-US" b="1" dirty="0">
              <a:solidFill>
                <a:srgbClr val="009EDC"/>
              </a:solidFill>
              <a:cs typeface="Arial"/>
            </a:endParaRPr>
          </a:p>
        </p:txBody>
      </p:sp>
    </p:spTree>
    <p:extLst>
      <p:ext uri="{BB962C8B-B14F-4D97-AF65-F5344CB8AC3E}">
        <p14:creationId xmlns:p14="http://schemas.microsoft.com/office/powerpoint/2010/main" val="245750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4A4C9-B192-D3E3-10E7-F8EFA9D34D7C}"/>
              </a:ext>
            </a:extLst>
          </p:cNvPr>
          <p:cNvSpPr>
            <a:spLocks noGrp="1"/>
          </p:cNvSpPr>
          <p:nvPr>
            <p:ph type="title"/>
          </p:nvPr>
        </p:nvSpPr>
        <p:spPr/>
        <p:txBody>
          <a:bodyPr lIns="91440" tIns="45720" rIns="91440" bIns="45720" anchor="t"/>
          <a:lstStyle/>
          <a:p>
            <a:r>
              <a:rPr lang="en-US">
                <a:solidFill>
                  <a:schemeClr val="bg1"/>
                </a:solidFill>
                <a:latin typeface="Arial"/>
                <a:cs typeface="Arial"/>
              </a:rPr>
              <a:t>FAQS</a:t>
            </a:r>
            <a:endParaRPr lang="en-US" b="0">
              <a:solidFill>
                <a:schemeClr val="bg1"/>
              </a:solidFill>
              <a:latin typeface="Arial"/>
              <a:cs typeface="Arial"/>
            </a:endParaRPr>
          </a:p>
          <a:p>
            <a:endParaRPr lang="en-US">
              <a:solidFill>
                <a:schemeClr val="bg1"/>
              </a:solidFill>
            </a:endParaRPr>
          </a:p>
        </p:txBody>
      </p:sp>
      <p:sp>
        <p:nvSpPr>
          <p:cNvPr id="3" name="Text Placeholder 2">
            <a:extLst>
              <a:ext uri="{FF2B5EF4-FFF2-40B4-BE49-F238E27FC236}">
                <a16:creationId xmlns:a16="http://schemas.microsoft.com/office/drawing/2014/main" id="{89CB3D6A-D467-5FBB-8A62-E807CC8E7EAB}"/>
              </a:ext>
            </a:extLst>
          </p:cNvPr>
          <p:cNvSpPr>
            <a:spLocks noGrp="1"/>
          </p:cNvSpPr>
          <p:nvPr>
            <p:ph type="body" sz="quarter" idx="10"/>
          </p:nvPr>
        </p:nvSpPr>
        <p:spPr>
          <a:xfrm>
            <a:off x="688976" y="2027587"/>
            <a:ext cx="11058525" cy="4055169"/>
          </a:xfrm>
        </p:spPr>
        <p:txBody>
          <a:bodyPr lIns="91440" tIns="45720" rIns="91440" bIns="45720" anchor="t"/>
          <a:lstStyle/>
          <a:p>
            <a:pPr marL="0" indent="0">
              <a:buNone/>
            </a:pPr>
            <a:endParaRPr lang="en-US" sz="1400" b="1" dirty="0">
              <a:solidFill>
                <a:srgbClr val="009EDC"/>
              </a:solidFill>
              <a:ea typeface="+mn-lt"/>
              <a:cs typeface="+mn-lt"/>
            </a:endParaRPr>
          </a:p>
          <a:p>
            <a:pPr marL="0" indent="0">
              <a:buNone/>
            </a:pPr>
            <a:endParaRPr lang="en-US" sz="1400" b="1" dirty="0">
              <a:solidFill>
                <a:srgbClr val="009EDC"/>
              </a:solidFill>
              <a:ea typeface="+mn-lt"/>
              <a:cs typeface="+mn-lt"/>
            </a:endParaRPr>
          </a:p>
          <a:p>
            <a:pPr marL="0" indent="0">
              <a:buNone/>
            </a:pPr>
            <a:r>
              <a:rPr lang="en-US" sz="1400" b="1" dirty="0">
                <a:solidFill>
                  <a:srgbClr val="009EDC"/>
                </a:solidFill>
                <a:ea typeface="+mn-lt"/>
                <a:cs typeface="+mn-lt"/>
              </a:rPr>
              <a:t>How are Pre-Award Good Faith Efforts Evaluated?</a:t>
            </a:r>
            <a:endParaRPr lang="en-US" sz="1400" dirty="0">
              <a:ea typeface="+mn-lt"/>
              <a:cs typeface="+mn-lt"/>
            </a:endParaRPr>
          </a:p>
          <a:p>
            <a:pPr marL="0" indent="0">
              <a:buNone/>
            </a:pPr>
            <a:r>
              <a:rPr lang="en-US" sz="1400" dirty="0">
                <a:ea typeface="+mn-lt"/>
                <a:cs typeface="+mn-lt"/>
              </a:rPr>
              <a:t>Evaluation is based on a case-by-case basis to determine if the contractor complied with the City of Houston, Good Faith Efforts policy. </a:t>
            </a:r>
            <a:r>
              <a:rPr lang="en-US" sz="1400" dirty="0">
                <a:ea typeface="+mn-lt"/>
                <a:cs typeface="+mn-lt"/>
                <a:hlinkClick r:id="rId2"/>
              </a:rPr>
              <a:t>https://www.houstontx.gov/obo/docsandforms/goodfaithefforts</a:t>
            </a:r>
            <a:br>
              <a:rPr lang="en-US" sz="1400" dirty="0">
                <a:ea typeface="+mn-lt"/>
                <a:cs typeface="+mn-lt"/>
              </a:rPr>
            </a:br>
            <a:endParaRPr lang="en-US" sz="1400" dirty="0">
              <a:ea typeface="+mn-lt"/>
              <a:cs typeface="+mn-lt"/>
            </a:endParaRPr>
          </a:p>
          <a:p>
            <a:pPr marL="227965" indent="-227965"/>
            <a:endParaRPr lang="en-US" dirty="0">
              <a:cs typeface="Arial"/>
            </a:endParaRPr>
          </a:p>
        </p:txBody>
      </p:sp>
    </p:spTree>
    <p:extLst>
      <p:ext uri="{BB962C8B-B14F-4D97-AF65-F5344CB8AC3E}">
        <p14:creationId xmlns:p14="http://schemas.microsoft.com/office/powerpoint/2010/main" val="8194945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D267C14-4E83-E0A8-7FCE-6C3193C161C9}"/>
              </a:ext>
            </a:extLst>
          </p:cNvPr>
          <p:cNvSpPr txBox="1"/>
          <p:nvPr/>
        </p:nvSpPr>
        <p:spPr>
          <a:xfrm>
            <a:off x="3047238" y="2136339"/>
            <a:ext cx="6094476" cy="2862322"/>
          </a:xfrm>
          <a:prstGeom prst="rect">
            <a:avLst/>
          </a:prstGeom>
          <a:noFill/>
        </p:spPr>
        <p:txBody>
          <a:bodyPr wrap="square">
            <a:spAutoFit/>
          </a:bodyPr>
          <a:lstStyle/>
          <a:p>
            <a:pPr algn="ctr"/>
            <a:r>
              <a:rPr lang="en-US" sz="1800" b="1" dirty="0">
                <a:solidFill>
                  <a:schemeClr val="tx2"/>
                </a:solidFill>
              </a:rPr>
              <a:t>Before a Notice to Proceed is issued or a pre-construction or kick-off meeting is scheduled, all preliminary documentation must be submitted by Owner/Developer and or the General/Prime Contractor for review and approval</a:t>
            </a:r>
          </a:p>
          <a:p>
            <a:pPr algn="ctr"/>
            <a:endParaRPr lang="en-US" sz="1800" b="1" dirty="0">
              <a:solidFill>
                <a:schemeClr val="tx2"/>
              </a:solidFill>
            </a:endParaRPr>
          </a:p>
          <a:p>
            <a:pPr algn="ctr"/>
            <a:endParaRPr lang="en-US" sz="1800" b="1" dirty="0">
              <a:solidFill>
                <a:schemeClr val="tx2"/>
              </a:solidFill>
            </a:endParaRPr>
          </a:p>
          <a:p>
            <a:pPr algn="ctr"/>
            <a:endParaRPr lang="en-US" sz="1800" b="1" dirty="0">
              <a:solidFill>
                <a:schemeClr val="tx2"/>
              </a:solidFill>
            </a:endParaRPr>
          </a:p>
          <a:p>
            <a:pPr algn="ctr"/>
            <a:r>
              <a:rPr lang="en-US" sz="1800" b="1" dirty="0">
                <a:solidFill>
                  <a:schemeClr val="tx2"/>
                </a:solidFill>
              </a:rPr>
              <a:t>All Pre-Award documents must be sent to </a:t>
            </a:r>
            <a:r>
              <a:rPr lang="en-US" sz="1800" b="1" u="sng" dirty="0">
                <a:solidFill>
                  <a:schemeClr val="tx2"/>
                </a:solidFill>
              </a:rPr>
              <a:t>HCDPreAward@houstontx.gov</a:t>
            </a:r>
          </a:p>
        </p:txBody>
      </p:sp>
    </p:spTree>
    <p:extLst>
      <p:ext uri="{BB962C8B-B14F-4D97-AF65-F5344CB8AC3E}">
        <p14:creationId xmlns:p14="http://schemas.microsoft.com/office/powerpoint/2010/main" val="37881978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8EDE5-71B0-554A-B7D8-2B93703802F8}"/>
              </a:ext>
            </a:extLst>
          </p:cNvPr>
          <p:cNvSpPr>
            <a:spLocks noGrp="1"/>
          </p:cNvSpPr>
          <p:nvPr>
            <p:ph type="title"/>
          </p:nvPr>
        </p:nvSpPr>
        <p:spPr/>
        <p:txBody>
          <a:bodyPr/>
          <a:lstStyle/>
          <a:p>
            <a:r>
              <a:rPr lang="en-US" sz="3600" dirty="0">
                <a:solidFill>
                  <a:schemeClr val="accent2"/>
                </a:solidFill>
              </a:rPr>
              <a:t>Resource Links</a:t>
            </a:r>
          </a:p>
        </p:txBody>
      </p:sp>
      <p:sp>
        <p:nvSpPr>
          <p:cNvPr id="3" name="Content Placeholder 2">
            <a:extLst>
              <a:ext uri="{FF2B5EF4-FFF2-40B4-BE49-F238E27FC236}">
                <a16:creationId xmlns:a16="http://schemas.microsoft.com/office/drawing/2014/main" id="{D0C90E5F-2040-FD44-B236-3F11DF5C676D}"/>
              </a:ext>
            </a:extLst>
          </p:cNvPr>
          <p:cNvSpPr>
            <a:spLocks noGrp="1"/>
          </p:cNvSpPr>
          <p:nvPr>
            <p:ph type="body" sz="quarter" idx="10"/>
          </p:nvPr>
        </p:nvSpPr>
        <p:spPr/>
        <p:txBody>
          <a:bodyPr lIns="91440" tIns="45720" rIns="91440" bIns="45720" anchor="t">
            <a:normAutofit fontScale="70000" lnSpcReduction="20000"/>
          </a:bodyPr>
          <a:lstStyle/>
          <a:p>
            <a:pPr marL="0" indent="0">
              <a:buNone/>
            </a:pPr>
            <a:endParaRPr lang="en-US" sz="2400" dirty="0"/>
          </a:p>
          <a:p>
            <a:pPr marL="0" indent="0">
              <a:buNone/>
            </a:pPr>
            <a:r>
              <a:rPr lang="en-US" sz="2400" b="1" dirty="0">
                <a:solidFill>
                  <a:schemeClr val="accent2"/>
                </a:solidFill>
              </a:rPr>
              <a:t>Chapter 15 Article V of the City of Houston Code of Ordinances</a:t>
            </a:r>
            <a:endParaRPr lang="en-US" sz="2400" b="1" dirty="0">
              <a:solidFill>
                <a:schemeClr val="accent2"/>
              </a:solidFill>
              <a:cs typeface="Arial"/>
            </a:endParaRPr>
          </a:p>
          <a:p>
            <a:pPr>
              <a:buFont typeface="Wingdings" panose="05000000000000000000" pitchFamily="2" charset="2"/>
              <a:buChar char="Ø"/>
            </a:pPr>
            <a:r>
              <a:rPr lang="en-US" sz="2400" dirty="0">
                <a:solidFill>
                  <a:schemeClr val="tx1"/>
                </a:solidFill>
              </a:rPr>
              <a:t>https://library.municode.com/tx/houston/codes/code_of_ordinances?nodeId=COOR_CH15 CO_ARTVMIWOSMBUEN</a:t>
            </a:r>
          </a:p>
          <a:p>
            <a:pPr>
              <a:buFont typeface="Wingdings" panose="05000000000000000000" pitchFamily="2" charset="2"/>
              <a:buChar char="Ø"/>
            </a:pPr>
            <a:endParaRPr lang="en-US" sz="2400" dirty="0">
              <a:solidFill>
                <a:schemeClr val="tx1"/>
              </a:solidFill>
              <a:cs typeface="Arial"/>
            </a:endParaRPr>
          </a:p>
          <a:p>
            <a:pPr marL="0" indent="0">
              <a:buNone/>
            </a:pPr>
            <a:r>
              <a:rPr lang="en-US" sz="2400" b="1" dirty="0">
                <a:ea typeface="+mn-lt"/>
                <a:cs typeface="+mn-lt"/>
              </a:rPr>
              <a:t>City of Houston MWSBE Program Requirements</a:t>
            </a:r>
          </a:p>
          <a:p>
            <a:pPr marL="0" indent="0">
              <a:buNone/>
            </a:pPr>
            <a:r>
              <a:rPr lang="en-US" sz="2400" dirty="0">
                <a:solidFill>
                  <a:schemeClr val="tx1"/>
                </a:solidFill>
              </a:rPr>
              <a:t>https://www.houstontx.gov/obo/department-services.html</a:t>
            </a:r>
            <a:endParaRPr lang="en-US" sz="2400" dirty="0">
              <a:solidFill>
                <a:schemeClr val="tx1"/>
              </a:solidFill>
              <a:cs typeface="Arial"/>
            </a:endParaRPr>
          </a:p>
          <a:p>
            <a:pPr>
              <a:buNone/>
            </a:pPr>
            <a:endParaRPr lang="en-US" sz="2400" b="1" dirty="0">
              <a:ea typeface="+mn-lt"/>
              <a:cs typeface="+mn-lt"/>
            </a:endParaRPr>
          </a:p>
          <a:p>
            <a:pPr>
              <a:buNone/>
            </a:pPr>
            <a:r>
              <a:rPr lang="en-US" sz="2400" b="1" dirty="0">
                <a:ea typeface="+mn-lt"/>
                <a:cs typeface="+mn-lt"/>
              </a:rPr>
              <a:t>City of Houston Good Faith Efforts Policy</a:t>
            </a:r>
          </a:p>
          <a:p>
            <a:pPr>
              <a:buFont typeface="Wingdings" panose="05000000000000000000" pitchFamily="2" charset="2"/>
              <a:buChar char="Ø"/>
            </a:pPr>
            <a:r>
              <a:rPr lang="en-US" sz="2400" dirty="0">
                <a:solidFill>
                  <a:schemeClr val="tx1"/>
                </a:solidFill>
              </a:rPr>
              <a:t>http://www.houstontx.gov/obo/docsandforms/goodfaithefforts.pdf</a:t>
            </a:r>
          </a:p>
          <a:p>
            <a:pPr marL="0" indent="0">
              <a:buNone/>
            </a:pPr>
            <a:endParaRPr lang="en-US" sz="2400" b="1" dirty="0">
              <a:ea typeface="+mn-lt"/>
              <a:cs typeface="+mn-lt"/>
            </a:endParaRPr>
          </a:p>
          <a:p>
            <a:pPr marL="0" indent="0">
              <a:buNone/>
            </a:pPr>
            <a:r>
              <a:rPr lang="en-US" sz="2400" b="1" dirty="0">
                <a:ea typeface="+mn-lt"/>
                <a:cs typeface="+mn-lt"/>
              </a:rPr>
              <a:t>City of Houston Executive Order 1-7 (Pay or Play)</a:t>
            </a:r>
          </a:p>
          <a:p>
            <a:pPr>
              <a:buFont typeface="Wingdings" panose="05000000000000000000" pitchFamily="2" charset="2"/>
              <a:buChar char="Ø"/>
            </a:pPr>
            <a:r>
              <a:rPr lang="en-US" sz="2400" dirty="0">
                <a:solidFill>
                  <a:schemeClr val="tx1"/>
                </a:solidFill>
              </a:rPr>
              <a:t>https://www.houstontx.gov/execorders/1-7.pdf</a:t>
            </a:r>
            <a:endParaRPr lang="en-US" sz="2400" dirty="0">
              <a:solidFill>
                <a:schemeClr val="tx1"/>
              </a:solidFill>
              <a:cs typeface="Arial"/>
            </a:endParaRPr>
          </a:p>
          <a:p>
            <a:pPr>
              <a:buFont typeface="Wingdings" panose="05000000000000000000" pitchFamily="2" charset="2"/>
              <a:buChar char="Ø"/>
            </a:pPr>
            <a:endParaRPr lang="en-US" sz="2400" dirty="0">
              <a:solidFill>
                <a:schemeClr val="tx1"/>
              </a:solidFill>
              <a:cs typeface="Arial"/>
            </a:endParaRPr>
          </a:p>
          <a:p>
            <a:endParaRPr lang="en-US" sz="2400" dirty="0"/>
          </a:p>
        </p:txBody>
      </p:sp>
    </p:spTree>
    <p:extLst>
      <p:ext uri="{BB962C8B-B14F-4D97-AF65-F5344CB8AC3E}">
        <p14:creationId xmlns:p14="http://schemas.microsoft.com/office/powerpoint/2010/main" val="236717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2921517-0CFA-9B44-AC5A-C443393917AC}"/>
              </a:ext>
            </a:extLst>
          </p:cNvPr>
          <p:cNvSpPr>
            <a:spLocks noGrp="1"/>
          </p:cNvSpPr>
          <p:nvPr>
            <p:ph type="title" idx="4294967295"/>
          </p:nvPr>
        </p:nvSpPr>
        <p:spPr>
          <a:xfrm>
            <a:off x="3142267" y="1507743"/>
            <a:ext cx="8634413" cy="588962"/>
          </a:xfrm>
          <a:prstGeom prst="rect">
            <a:avLst/>
          </a:prstGeom>
        </p:spPr>
        <p:txBody>
          <a:bodyPr/>
          <a:lstStyle/>
          <a:p>
            <a:r>
              <a:rPr lang="en-US">
                <a:solidFill>
                  <a:schemeClr val="tx2"/>
                </a:solidFill>
              </a:rPr>
              <a:t>Comments &amp; Questions</a:t>
            </a:r>
          </a:p>
        </p:txBody>
      </p:sp>
      <p:grpSp>
        <p:nvGrpSpPr>
          <p:cNvPr id="4" name="Group 3">
            <a:extLst>
              <a:ext uri="{FF2B5EF4-FFF2-40B4-BE49-F238E27FC236}">
                <a16:creationId xmlns:a16="http://schemas.microsoft.com/office/drawing/2014/main" id="{508B4B84-8ED5-374E-93BE-D31C0BD78B92}"/>
              </a:ext>
            </a:extLst>
          </p:cNvPr>
          <p:cNvGrpSpPr/>
          <p:nvPr/>
        </p:nvGrpSpPr>
        <p:grpSpPr>
          <a:xfrm>
            <a:off x="3142267" y="2690648"/>
            <a:ext cx="6454929" cy="2237710"/>
            <a:chOff x="1752600" y="1657350"/>
            <a:chExt cx="5715001" cy="1981200"/>
          </a:xfrm>
        </p:grpSpPr>
        <p:pic>
          <p:nvPicPr>
            <p:cNvPr id="6" name="Picture 5">
              <a:extLst>
                <a:ext uri="{FF2B5EF4-FFF2-40B4-BE49-F238E27FC236}">
                  <a16:creationId xmlns:a16="http://schemas.microsoft.com/office/drawing/2014/main" id="{50166C14-E502-4246-9F0F-7129DC74AB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52600" y="1657350"/>
              <a:ext cx="1981200" cy="1981200"/>
            </a:xfrm>
            <a:prstGeom prst="rect">
              <a:avLst/>
            </a:prstGeom>
          </p:spPr>
        </p:pic>
        <p:pic>
          <p:nvPicPr>
            <p:cNvPr id="8" name="Picture 7">
              <a:extLst>
                <a:ext uri="{FF2B5EF4-FFF2-40B4-BE49-F238E27FC236}">
                  <a16:creationId xmlns:a16="http://schemas.microsoft.com/office/drawing/2014/main" id="{4B44F707-4A55-144A-B372-F8A706833D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9601" y="1711569"/>
              <a:ext cx="3048000" cy="1857375"/>
            </a:xfrm>
            <a:prstGeom prst="rect">
              <a:avLst/>
            </a:prstGeom>
          </p:spPr>
        </p:pic>
      </p:grpSp>
    </p:spTree>
    <p:extLst>
      <p:ext uri="{BB962C8B-B14F-4D97-AF65-F5344CB8AC3E}">
        <p14:creationId xmlns:p14="http://schemas.microsoft.com/office/powerpoint/2010/main" val="3894870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evatorMusic">
            <a:hlinkClick r:id="" action="ppaction://media"/>
            <a:extLst>
              <a:ext uri="{FF2B5EF4-FFF2-40B4-BE49-F238E27FC236}">
                <a16:creationId xmlns:a16="http://schemas.microsoft.com/office/drawing/2014/main" id="{90D4075F-2D32-0BD0-885F-55B0D85260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V="1">
            <a:off x="441434" y="6030858"/>
            <a:ext cx="419976" cy="419976"/>
          </a:xfrm>
          <a:prstGeom prst="rect">
            <a:avLst/>
          </a:prstGeom>
        </p:spPr>
      </p:pic>
    </p:spTree>
    <p:extLst>
      <p:ext uri="{BB962C8B-B14F-4D97-AF65-F5344CB8AC3E}">
        <p14:creationId xmlns:p14="http://schemas.microsoft.com/office/powerpoint/2010/main" val="125205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7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BC570-9A44-C8AF-066A-2AED07408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6FA674-4817-CF60-DC4E-0DA1856B1EF6}"/>
              </a:ext>
            </a:extLst>
          </p:cNvPr>
          <p:cNvSpPr>
            <a:spLocks noGrp="1"/>
          </p:cNvSpPr>
          <p:nvPr>
            <p:ph type="title"/>
          </p:nvPr>
        </p:nvSpPr>
        <p:spPr>
          <a:xfrm>
            <a:off x="688976" y="1910288"/>
            <a:ext cx="8633791" cy="590264"/>
          </a:xfrm>
        </p:spPr>
        <p:txBody>
          <a:bodyPr/>
          <a:lstStyle/>
          <a:p>
            <a:r>
              <a:rPr lang="en-US" sz="3600" dirty="0">
                <a:solidFill>
                  <a:schemeClr val="bg1"/>
                </a:solidFill>
              </a:rPr>
              <a:t>Pre-Award Benefits </a:t>
            </a:r>
          </a:p>
        </p:txBody>
      </p:sp>
      <p:sp>
        <p:nvSpPr>
          <p:cNvPr id="3" name="Text Placeholder 2">
            <a:extLst>
              <a:ext uri="{FF2B5EF4-FFF2-40B4-BE49-F238E27FC236}">
                <a16:creationId xmlns:a16="http://schemas.microsoft.com/office/drawing/2014/main" id="{9D3A9A1A-92C2-8858-F071-3B83833F46E9}"/>
              </a:ext>
            </a:extLst>
          </p:cNvPr>
          <p:cNvSpPr>
            <a:spLocks noGrp="1"/>
          </p:cNvSpPr>
          <p:nvPr>
            <p:ph type="body" sz="quarter" idx="10"/>
          </p:nvPr>
        </p:nvSpPr>
        <p:spPr>
          <a:xfrm>
            <a:off x="688976" y="2649064"/>
            <a:ext cx="11058525" cy="4055169"/>
          </a:xfrm>
        </p:spPr>
        <p:txBody>
          <a:bodyPr>
            <a:normAutofit fontScale="85000" lnSpcReduction="10000"/>
          </a:bodyPr>
          <a:lstStyle/>
          <a:p>
            <a:r>
              <a:rPr lang="en-US" sz="2600" dirty="0"/>
              <a:t>Validates Program Requirements</a:t>
            </a:r>
          </a:p>
          <a:p>
            <a:pPr marL="0" indent="0">
              <a:buNone/>
            </a:pPr>
            <a:endParaRPr lang="en-US" sz="2600" dirty="0"/>
          </a:p>
          <a:p>
            <a:r>
              <a:rPr lang="en-US" sz="2600" dirty="0"/>
              <a:t>Improves Contract Execution Readiness</a:t>
            </a:r>
          </a:p>
          <a:p>
            <a:pPr marL="0" indent="0">
              <a:buNone/>
            </a:pPr>
            <a:endParaRPr lang="en-US" sz="2600" dirty="0"/>
          </a:p>
          <a:p>
            <a:r>
              <a:rPr lang="en-US" sz="2600" dirty="0"/>
              <a:t>Clarifies Expectations with the Owner/Developers, Prime &amp; General Contractors</a:t>
            </a:r>
          </a:p>
          <a:p>
            <a:endParaRPr lang="en-US" sz="2600" dirty="0"/>
          </a:p>
          <a:p>
            <a:r>
              <a:rPr lang="en-US" sz="2600" dirty="0"/>
              <a:t>Confirms Cost Reasonableness</a:t>
            </a:r>
          </a:p>
          <a:p>
            <a:pPr marL="0" indent="0">
              <a:buNone/>
            </a:pPr>
            <a:endParaRPr lang="en-US" sz="2600" dirty="0"/>
          </a:p>
          <a:p>
            <a:r>
              <a:rPr lang="en-US" sz="2600" dirty="0"/>
              <a:t>Reduces Compliance Risks</a:t>
            </a:r>
            <a:br>
              <a:rPr lang="en-US" sz="2600" dirty="0"/>
            </a:br>
            <a:br>
              <a:rPr lang="en-US" dirty="0"/>
            </a:br>
            <a:endParaRPr lang="en-US" dirty="0"/>
          </a:p>
        </p:txBody>
      </p:sp>
    </p:spTree>
    <p:extLst>
      <p:ext uri="{BB962C8B-B14F-4D97-AF65-F5344CB8AC3E}">
        <p14:creationId xmlns:p14="http://schemas.microsoft.com/office/powerpoint/2010/main" val="278424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F56BA5-F29B-854D-B0A7-B770089BC609}"/>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C83C4E4-85CD-5748-8AEB-6749DB95EE54}"/>
              </a:ext>
            </a:extLst>
          </p:cNvPr>
          <p:cNvSpPr>
            <a:spLocks noGrp="1"/>
          </p:cNvSpPr>
          <p:nvPr>
            <p:ph type="body" sz="quarter" idx="10"/>
          </p:nvPr>
        </p:nvSpPr>
        <p:spPr>
          <a:xfrm>
            <a:off x="1962151" y="2674983"/>
            <a:ext cx="8686800" cy="2584247"/>
          </a:xfrm>
        </p:spPr>
        <p:txBody>
          <a:bodyPr/>
          <a:lstStyle/>
          <a:p>
            <a:r>
              <a:rPr lang="en-US" dirty="0"/>
              <a:t>COMPLAINCE REQUIREMENTS</a:t>
            </a:r>
          </a:p>
        </p:txBody>
      </p:sp>
    </p:spTree>
    <p:extLst>
      <p:ext uri="{BB962C8B-B14F-4D97-AF65-F5344CB8AC3E}">
        <p14:creationId xmlns:p14="http://schemas.microsoft.com/office/powerpoint/2010/main" val="309398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88A53-9E7F-6E9C-0BE1-857E5CF344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CF514-DDE5-0242-B9C1-BA05C94C62B0}"/>
              </a:ext>
            </a:extLst>
          </p:cNvPr>
          <p:cNvSpPr>
            <a:spLocks noGrp="1"/>
          </p:cNvSpPr>
          <p:nvPr>
            <p:ph type="title"/>
          </p:nvPr>
        </p:nvSpPr>
        <p:spPr/>
        <p:txBody>
          <a:bodyPr lIns="91440" tIns="45720" rIns="91440" bIns="45720" anchor="t"/>
          <a:lstStyle/>
          <a:p>
            <a:r>
              <a:rPr lang="en-US" dirty="0">
                <a:solidFill>
                  <a:schemeClr val="bg1"/>
                </a:solidFill>
                <a:latin typeface="Arial"/>
                <a:cs typeface="Arial"/>
              </a:rPr>
              <a:t>General Requirements</a:t>
            </a:r>
            <a:endParaRPr lang="en-US" dirty="0">
              <a:solidFill>
                <a:schemeClr val="bg1"/>
              </a:solidFill>
            </a:endParaRPr>
          </a:p>
        </p:txBody>
      </p:sp>
      <p:sp>
        <p:nvSpPr>
          <p:cNvPr id="3" name="Text Placeholder 2">
            <a:extLst>
              <a:ext uri="{FF2B5EF4-FFF2-40B4-BE49-F238E27FC236}">
                <a16:creationId xmlns:a16="http://schemas.microsoft.com/office/drawing/2014/main" id="{359E1CD1-8BAF-0135-695E-6AD45B29768D}"/>
              </a:ext>
            </a:extLst>
          </p:cNvPr>
          <p:cNvSpPr>
            <a:spLocks noGrp="1"/>
          </p:cNvSpPr>
          <p:nvPr>
            <p:ph type="body" sz="quarter" idx="10"/>
          </p:nvPr>
        </p:nvSpPr>
        <p:spPr>
          <a:xfrm>
            <a:off x="688976" y="2190750"/>
            <a:ext cx="11058525" cy="5086350"/>
          </a:xfrm>
        </p:spPr>
        <p:txBody>
          <a:bodyPr lIns="91440" tIns="45720" rIns="91440" bIns="45720" anchor="t"/>
          <a:lstStyle/>
          <a:p>
            <a:r>
              <a:rPr lang="en-US" sz="1800" dirty="0"/>
              <a:t>Pre-award Debarment Verification Requirements </a:t>
            </a:r>
          </a:p>
          <a:p>
            <a:pPr lvl="1"/>
            <a:r>
              <a:rPr lang="en-US" sz="1800" dirty="0"/>
              <a:t>State and Federal Verification is required for:</a:t>
            </a:r>
          </a:p>
          <a:p>
            <a:pPr lvl="2"/>
            <a:r>
              <a:rPr lang="en-US" sz="1800" dirty="0"/>
              <a:t>All entities (professional service providers, nonprofits, etc.)</a:t>
            </a:r>
          </a:p>
          <a:p>
            <a:pPr lvl="2"/>
            <a:r>
              <a:rPr lang="en-US" sz="1800" dirty="0"/>
              <a:t>Prime Contractors</a:t>
            </a:r>
          </a:p>
          <a:p>
            <a:pPr lvl="2"/>
            <a:r>
              <a:rPr lang="en-US" sz="1800" dirty="0"/>
              <a:t>Subcontractors*</a:t>
            </a:r>
          </a:p>
          <a:p>
            <a:pPr lvl="2"/>
            <a:r>
              <a:rPr lang="en-US" sz="1800" dirty="0"/>
              <a:t>Lower‑tier Subcontractors*</a:t>
            </a:r>
          </a:p>
          <a:p>
            <a:pPr lvl="1"/>
            <a:r>
              <a:rPr lang="en-US" sz="1800" dirty="0"/>
              <a:t>Post-award an annual review is required for multi‑year contracts.</a:t>
            </a:r>
          </a:p>
          <a:p>
            <a:endParaRPr lang="en-US" sz="1800" dirty="0">
              <a:cs typeface="Arial"/>
            </a:endParaRPr>
          </a:p>
          <a:p>
            <a:r>
              <a:rPr lang="en-US" sz="1800" dirty="0">
                <a:cs typeface="Arial"/>
              </a:rPr>
              <a:t>Prime Contractors must be </a:t>
            </a:r>
            <a:r>
              <a:rPr lang="en-US" sz="1800" b="1" i="1" dirty="0">
                <a:cs typeface="Arial"/>
              </a:rPr>
              <a:t>registered</a:t>
            </a:r>
            <a:r>
              <a:rPr lang="en-US" sz="1800" dirty="0">
                <a:cs typeface="Arial"/>
              </a:rPr>
              <a:t> with SAM.gov to receive a contract award.</a:t>
            </a:r>
          </a:p>
          <a:p>
            <a:endParaRPr lang="en-US" sz="1800" dirty="0">
              <a:cs typeface="Arial"/>
            </a:endParaRPr>
          </a:p>
          <a:p>
            <a:r>
              <a:rPr lang="en-US" sz="1800" dirty="0">
                <a:cs typeface="Arial"/>
              </a:rPr>
              <a:t>Subcontractors and lower-tier subcontractors must have a Unique Entity Identification Number (UEI)</a:t>
            </a:r>
          </a:p>
          <a:p>
            <a:pPr marL="0" indent="0">
              <a:buNone/>
            </a:pPr>
            <a:endParaRPr lang="en-US" sz="900" dirty="0">
              <a:latin typeface="Arial" panose="020B0604020202020204" pitchFamily="34" charset="0"/>
              <a:cs typeface="Arial" panose="020B0604020202020204" pitchFamily="34" charset="0"/>
            </a:endParaRPr>
          </a:p>
          <a:p>
            <a:pPr marL="0" indent="0">
              <a:buNone/>
            </a:pPr>
            <a:r>
              <a:rPr lang="en-US" sz="900" dirty="0">
                <a:latin typeface="Arial" panose="020B0604020202020204" pitchFamily="34" charset="0"/>
                <a:cs typeface="Arial" panose="020B0604020202020204" pitchFamily="34" charset="0"/>
              </a:rPr>
              <a:t>*Verification of debarment must be conducted for certified MWSBE firms before they are listed on a 00471 form. Additionally, debarment verification is required for all other subcontractors and lower-tier subcontractors after the master service agreement is awarded, but prior to awarding any contract to these subcontractors</a:t>
            </a:r>
            <a:r>
              <a:rPr lang="en-US" sz="1100" dirty="0">
                <a:latin typeface="Arial" panose="020B0604020202020204" pitchFamily="34" charset="0"/>
                <a:cs typeface="Arial" panose="020B0604020202020204" pitchFamily="34" charset="0"/>
              </a:rPr>
              <a:t>.</a:t>
            </a:r>
          </a:p>
          <a:p>
            <a:endParaRPr lang="en-US" sz="1400" dirty="0">
              <a:latin typeface="Arial" panose="020B0604020202020204" pitchFamily="34" charset="0"/>
              <a:cs typeface="Arial" panose="020B0604020202020204" pitchFamily="34" charset="0"/>
            </a:endParaRPr>
          </a:p>
          <a:p>
            <a:pPr marL="457200" lvl="1" indent="0">
              <a:buNone/>
            </a:pPr>
            <a:endParaRPr lang="en-US" sz="1800" dirty="0">
              <a:ea typeface="+mn-lt"/>
              <a:cs typeface="+mn-lt"/>
            </a:endParaRPr>
          </a:p>
        </p:txBody>
      </p:sp>
    </p:spTree>
    <p:extLst>
      <p:ext uri="{BB962C8B-B14F-4D97-AF65-F5344CB8AC3E}">
        <p14:creationId xmlns:p14="http://schemas.microsoft.com/office/powerpoint/2010/main" val="1260200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0C6EA-0BB0-A51C-7A52-028E0853FD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FF17B9-D46A-653E-1C6D-DA84F07502CB}"/>
              </a:ext>
            </a:extLst>
          </p:cNvPr>
          <p:cNvSpPr>
            <a:spLocks noGrp="1"/>
          </p:cNvSpPr>
          <p:nvPr>
            <p:ph type="title"/>
          </p:nvPr>
        </p:nvSpPr>
        <p:spPr/>
        <p:txBody>
          <a:bodyPr lIns="91440" tIns="45720" rIns="91440" bIns="45720" anchor="t"/>
          <a:lstStyle/>
          <a:p>
            <a:r>
              <a:rPr lang="en-US" dirty="0">
                <a:solidFill>
                  <a:schemeClr val="bg1"/>
                </a:solidFill>
                <a:latin typeface="Arial"/>
                <a:cs typeface="Arial"/>
              </a:rPr>
              <a:t>General Requirements</a:t>
            </a:r>
            <a:endParaRPr lang="en-US" dirty="0">
              <a:solidFill>
                <a:schemeClr val="bg1"/>
              </a:solidFill>
            </a:endParaRPr>
          </a:p>
        </p:txBody>
      </p:sp>
      <p:sp>
        <p:nvSpPr>
          <p:cNvPr id="3" name="Text Placeholder 2">
            <a:extLst>
              <a:ext uri="{FF2B5EF4-FFF2-40B4-BE49-F238E27FC236}">
                <a16:creationId xmlns:a16="http://schemas.microsoft.com/office/drawing/2014/main" id="{259B7A86-6500-8685-E7DF-C889E2725DBA}"/>
              </a:ext>
            </a:extLst>
          </p:cNvPr>
          <p:cNvSpPr>
            <a:spLocks noGrp="1"/>
          </p:cNvSpPr>
          <p:nvPr>
            <p:ph type="body" sz="quarter" idx="10"/>
          </p:nvPr>
        </p:nvSpPr>
        <p:spPr>
          <a:xfrm>
            <a:off x="688976" y="2027587"/>
            <a:ext cx="11058525" cy="4449413"/>
          </a:xfrm>
        </p:spPr>
        <p:txBody>
          <a:bodyPr lIns="91440" tIns="45720" rIns="91440" bIns="45720" anchor="t"/>
          <a:lstStyle/>
          <a:p>
            <a:r>
              <a:rPr lang="en-US" sz="1600" dirty="0"/>
              <a:t>According to the HCD Conflict of Interest Policy and federal requirements, </a:t>
            </a:r>
            <a:r>
              <a:rPr lang="en-US" sz="1600" b="1" dirty="0"/>
              <a:t>Covered Persons </a:t>
            </a:r>
            <a:r>
              <a:rPr lang="en-US" sz="1600" dirty="0"/>
              <a:t>may</a:t>
            </a:r>
            <a:r>
              <a:rPr lang="en-US" sz="1600" b="1" dirty="0"/>
              <a:t> </a:t>
            </a:r>
            <a:r>
              <a:rPr lang="en-US" sz="1600" dirty="0"/>
              <a:t>not receive any financial interest or benefit from an HCD‑funded contract, subcontract, or agreement—either for themselves or for anyone with whom they have business or immediate family relationships. This prohibition applies during their service and for one year after their tenure ends.</a:t>
            </a:r>
          </a:p>
          <a:p>
            <a:endParaRPr lang="en-US" sz="1600" dirty="0"/>
          </a:p>
          <a:p>
            <a:r>
              <a:rPr lang="en-US" sz="1600" dirty="0"/>
              <a:t>Covered Persons refers to individuals connected to the City of Houston who work with, represent, or benefit from City‑managed funding. This includes employees, agents, consultants, officers, and elected or appointed officials, as well as participants and subrecipients involved in programs supported by local, state, or federal funds, whether the funding is received directly or indirectly. The term also extends to the immediate family members of these individuals, anyone living in the same household, and people with whom Covered Persons have business or financial relationships.</a:t>
            </a:r>
          </a:p>
          <a:p>
            <a:pPr marL="152400" indent="0">
              <a:buNone/>
            </a:pPr>
            <a:endParaRPr lang="en-US" sz="1600" dirty="0"/>
          </a:p>
          <a:p>
            <a:r>
              <a:rPr lang="en-US" sz="1600" dirty="0"/>
              <a:t>Part of pre-award requirements is that a Prime Contractor, Subcontractors, Lower-tier Subcontractor must complete a Conflict of Interest form. </a:t>
            </a:r>
          </a:p>
          <a:p>
            <a:pPr marL="152400" indent="0">
              <a:buNone/>
            </a:pPr>
            <a:endParaRPr lang="en-US" sz="1600" dirty="0"/>
          </a:p>
          <a:p>
            <a:r>
              <a:rPr lang="en-US" sz="1600" dirty="0"/>
              <a:t>Post-award an annual review is required for multi‑year contracts.</a:t>
            </a:r>
          </a:p>
          <a:p>
            <a:pPr marL="0" indent="0">
              <a:buNone/>
            </a:pPr>
            <a:endParaRPr lang="en-US" sz="1400" dirty="0">
              <a:latin typeface="Arial" panose="020B0604020202020204" pitchFamily="34" charset="0"/>
              <a:cs typeface="Arial" panose="020B0604020202020204" pitchFamily="34" charset="0"/>
            </a:endParaRPr>
          </a:p>
          <a:p>
            <a:pPr marL="457200" lvl="1" indent="0">
              <a:buNone/>
            </a:pPr>
            <a:endParaRPr lang="en-US" sz="1800" dirty="0">
              <a:ea typeface="+mn-lt"/>
              <a:cs typeface="+mn-lt"/>
            </a:endParaRPr>
          </a:p>
        </p:txBody>
      </p:sp>
    </p:spTree>
    <p:extLst>
      <p:ext uri="{BB962C8B-B14F-4D97-AF65-F5344CB8AC3E}">
        <p14:creationId xmlns:p14="http://schemas.microsoft.com/office/powerpoint/2010/main" val="3863100655"/>
      </p:ext>
    </p:extLst>
  </p:cSld>
  <p:clrMapOvr>
    <a:masterClrMapping/>
  </p:clrMapOvr>
</p:sld>
</file>

<file path=ppt/theme/theme1.xml><?xml version="1.0" encoding="utf-8"?>
<a:theme xmlns:a="http://schemas.openxmlformats.org/drawingml/2006/main" name="2_Office Theme">
  <a:themeElements>
    <a:clrScheme name="Custom 2">
      <a:dk1>
        <a:srgbClr val="003160"/>
      </a:dk1>
      <a:lt1>
        <a:srgbClr val="E47E28"/>
      </a:lt1>
      <a:dk2>
        <a:srgbClr val="26A6CB"/>
      </a:dk2>
      <a:lt2>
        <a:srgbClr val="FFFFFF"/>
      </a:lt2>
      <a:accent1>
        <a:srgbClr val="26A6CB"/>
      </a:accent1>
      <a:accent2>
        <a:srgbClr val="003261"/>
      </a:accent2>
      <a:accent3>
        <a:srgbClr val="E47E28"/>
      </a:accent3>
      <a:accent4>
        <a:srgbClr val="FCF9FF"/>
      </a:accent4>
      <a:accent5>
        <a:srgbClr val="26A6CB"/>
      </a:accent5>
      <a:accent6>
        <a:srgbClr val="E47D2A"/>
      </a:accent6>
      <a:hlink>
        <a:srgbClr val="012E5F"/>
      </a:hlink>
      <a:folHlink>
        <a:srgbClr val="26A6C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B6506C54A513489F5043449D3055ED" ma:contentTypeVersion="21" ma:contentTypeDescription="Create a new document." ma:contentTypeScope="" ma:versionID="bfb4b26ed92f40f3d7608e092ddff7cc">
  <xsd:schema xmlns:xsd="http://www.w3.org/2001/XMLSchema" xmlns:xs="http://www.w3.org/2001/XMLSchema" xmlns:p="http://schemas.microsoft.com/office/2006/metadata/properties" xmlns:ns2="cff70267-8640-46e6-a663-87c68ca84757" xmlns:ns3="330978db-9002-42a3-b053-398f32afd2c2" targetNamespace="http://schemas.microsoft.com/office/2006/metadata/properties" ma:root="true" ma:fieldsID="e7c93ae47740e08c92def6aeabc1378c" ns2:_="" ns3:_="">
    <xsd:import namespace="cff70267-8640-46e6-a663-87c68ca84757"/>
    <xsd:import namespace="330978db-9002-42a3-b053-398f32afd2c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CR" minOccurs="0"/>
                <xsd:element ref="ns3:MediaServiceGenerationTime" minOccurs="0"/>
                <xsd:element ref="ns3:MediaServiceEventHashCode" minOccurs="0"/>
                <xsd:element ref="ns3:MediaServiceDateTaken" minOccurs="0"/>
                <xsd:element ref="ns3:Revisions" minOccurs="0"/>
                <xsd:element ref="ns3:Comments" minOccurs="0"/>
                <xsd:element ref="ns3:lw3o"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70267-8640-46e6-a663-87c68ca8475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e8bdb8b-3b40-4f5b-b8ba-928f09745895}" ma:internalName="TaxCatchAll" ma:showField="CatchAllData" ma:web="cff70267-8640-46e6-a663-87c68ca847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30978db-9002-42a3-b053-398f32afd2c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Revisions" ma:index="16" nillable="true" ma:displayName="Revisions " ma:format="Dropdown" ma:internalName="Revisions">
      <xsd:simpleType>
        <xsd:restriction base="dms:Note">
          <xsd:maxLength value="255"/>
        </xsd:restriction>
      </xsd:simpleType>
    </xsd:element>
    <xsd:element name="Comments" ma:index="17" nillable="true" ma:displayName="Comments" ma:internalName="Comments">
      <xsd:simpleType>
        <xsd:restriction base="dms:Text">
          <xsd:maxLength value="255"/>
        </xsd:restriction>
      </xsd:simpleType>
    </xsd:element>
    <xsd:element name="lw3o" ma:index="18" nillable="true" ma:displayName="Comments/revisions" ma:internalName="lw3o">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ad4032c-a330-4847-9ce1-ec5da46de39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visions xmlns="330978db-9002-42a3-b053-398f32afd2c2" xsi:nil="true"/>
    <Comments xmlns="330978db-9002-42a3-b053-398f32afd2c2" xsi:nil="true"/>
    <lw3o xmlns="330978db-9002-42a3-b053-398f32afd2c2" xsi:nil="true"/>
    <TaxCatchAll xmlns="cff70267-8640-46e6-a663-87c68ca84757" xsi:nil="true"/>
    <lcf76f155ced4ddcb4097134ff3c332f xmlns="330978db-9002-42a3-b053-398f32afd2c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CA9622D-BC77-4B91-AE91-A09ADBA540A0}">
  <ds:schemaRefs>
    <ds:schemaRef ds:uri="http://schemas.microsoft.com/sharepoint/v3/contenttype/forms"/>
  </ds:schemaRefs>
</ds:datastoreItem>
</file>

<file path=customXml/itemProps2.xml><?xml version="1.0" encoding="utf-8"?>
<ds:datastoreItem xmlns:ds="http://schemas.openxmlformats.org/officeDocument/2006/customXml" ds:itemID="{313CF0F7-BCA4-4B6A-A1BA-80B823A15A9D}">
  <ds:schemaRefs>
    <ds:schemaRef ds:uri="330978db-9002-42a3-b053-398f32afd2c2"/>
    <ds:schemaRef ds:uri="cff70267-8640-46e6-a663-87c68ca847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D9CC9A4-AAA9-4C1C-92CE-0286496D921E}">
  <ds:schemaRefs>
    <ds:schemaRef ds:uri="http://purl.org/dc/dcmitype/"/>
    <ds:schemaRef ds:uri="http://schemas.openxmlformats.org/package/2006/metadata/core-properties"/>
    <ds:schemaRef ds:uri="http://schemas.microsoft.com/office/infopath/2007/PartnerControls"/>
    <ds:schemaRef ds:uri="http://www.w3.org/XML/1998/namespace"/>
    <ds:schemaRef ds:uri="cff70267-8640-46e6-a663-87c68ca84757"/>
    <ds:schemaRef ds:uri="http://schemas.microsoft.com/office/2006/metadata/properties"/>
    <ds:schemaRef ds:uri="http://schemas.microsoft.com/office/2006/documentManagement/types"/>
    <ds:schemaRef ds:uri="330978db-9002-42a3-b053-398f32afd2c2"/>
    <ds:schemaRef ds:uri="http://purl.org/dc/terms/"/>
    <ds:schemaRef ds:uri="http://purl.org/dc/elements/1.1/"/>
  </ds:schemaRefs>
</ds:datastoreItem>
</file>

<file path=docMetadata/LabelInfo.xml><?xml version="1.0" encoding="utf-8"?>
<clbl:labelList xmlns:clbl="http://schemas.microsoft.com/office/2020/mipLabelMetadata">
  <clbl:label id="{57a85a10-258b-45b4-a519-c96c7721094c}" enabled="0" method="" siteId="{57a85a10-258b-45b4-a519-c96c7721094c}" removed="1"/>
</clbl:labelList>
</file>

<file path=docProps/app.xml><?xml version="1.0" encoding="utf-8"?>
<Properties xmlns="http://schemas.openxmlformats.org/officeDocument/2006/extended-properties" xmlns:vt="http://schemas.openxmlformats.org/officeDocument/2006/docPropsVTypes">
  <Template/>
  <TotalTime>675</TotalTime>
  <Words>4914</Words>
  <Application>Microsoft Office PowerPoint</Application>
  <PresentationFormat>Widescreen</PresentationFormat>
  <Paragraphs>349</Paragraphs>
  <Slides>59</Slides>
  <Notes>12</Notes>
  <HiddenSlides>0</HiddenSlides>
  <MMClips>2</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2_Office Theme</vt:lpstr>
      <vt:lpstr>WELCOME!</vt:lpstr>
      <vt:lpstr>PowerPoint Presentation</vt:lpstr>
      <vt:lpstr>Division Contact Information</vt:lpstr>
      <vt:lpstr>Pre-Award Services </vt:lpstr>
      <vt:lpstr>Program Overview</vt:lpstr>
      <vt:lpstr>Pre-Award Benefits </vt:lpstr>
      <vt:lpstr>PowerPoint Presentation</vt:lpstr>
      <vt:lpstr>General Requirements</vt:lpstr>
      <vt:lpstr>General Requirements</vt:lpstr>
      <vt:lpstr>PowerPoint Presentation</vt:lpstr>
      <vt:lpstr>MWSBE Program Updates</vt:lpstr>
      <vt:lpstr>MWBE Prime Participation</vt:lpstr>
      <vt:lpstr>HCD Categorical Goals </vt:lpstr>
      <vt:lpstr>Minority Women Owned Small Business Enterprise (MWSBE)</vt:lpstr>
      <vt:lpstr>Achievement Of Goal</vt:lpstr>
      <vt:lpstr>MWSBE Participation Plan Document 470</vt:lpstr>
      <vt:lpstr>Good Faith Efforts Outreach </vt:lpstr>
      <vt:lpstr>Bidder’s MWSBE Good Faith Efforts Justification Goal Request  </vt:lpstr>
      <vt:lpstr>MWSBE Letter of Intent</vt:lpstr>
      <vt:lpstr>MWSBE Participation Plan Assessment</vt:lpstr>
      <vt:lpstr>MWSBE Participation Plan Assessment</vt:lpstr>
      <vt:lpstr>PowerPoint Presentation</vt:lpstr>
      <vt:lpstr>Pay or Play</vt:lpstr>
      <vt:lpstr>Pay or Play Pre-Award Documents</vt:lpstr>
      <vt:lpstr>Form POP-1 Pay or Play Acknowledgement</vt:lpstr>
      <vt:lpstr>Form POP-2 Certification of Compliance</vt:lpstr>
      <vt:lpstr>Form POP-3 List of all subcontractors</vt:lpstr>
      <vt:lpstr>POP Required Form </vt:lpstr>
      <vt:lpstr>DBRA Requirements</vt:lpstr>
      <vt:lpstr>PowerPoint Presentation</vt:lpstr>
      <vt:lpstr>     General Wage Determination Form </vt:lpstr>
      <vt:lpstr>DBRA Required Meetings</vt:lpstr>
      <vt:lpstr>PowerPoint Presentation</vt:lpstr>
      <vt:lpstr>PowerPoint Presentation</vt:lpstr>
      <vt:lpstr>PowerPoint Presentation</vt:lpstr>
      <vt:lpstr>Section 3 Benchmark 25%/5%</vt:lpstr>
      <vt:lpstr>Section 3 Reporting</vt:lpstr>
      <vt:lpstr>Section 3 Certification </vt:lpstr>
      <vt:lpstr>PowerPoint Presentation</vt:lpstr>
      <vt:lpstr>Acknowledgement Form</vt:lpstr>
      <vt:lpstr>Acknowledgement Form </vt:lpstr>
      <vt:lpstr>PowerPoint Presentation</vt:lpstr>
      <vt:lpstr>Pre-Award UEI Collection Form (Anticipated List of Contractors)</vt:lpstr>
      <vt:lpstr>PowerPoint Presentation</vt:lpstr>
      <vt:lpstr>Solicitation Language</vt:lpstr>
      <vt:lpstr>Solicitation Language</vt:lpstr>
      <vt:lpstr>Construction Contract Language</vt:lpstr>
      <vt:lpstr>Minority and Women Business Enterprise Compliance</vt:lpstr>
      <vt:lpstr>Pay or Play Compliance </vt:lpstr>
      <vt:lpstr>PowerPoint Presentation</vt:lpstr>
      <vt:lpstr>Construction Contract Required Documents </vt:lpstr>
      <vt:lpstr>Pre-Award Compliance Red Flags</vt:lpstr>
      <vt:lpstr>PowerPoint Presentation</vt:lpstr>
      <vt:lpstr>FAQS</vt:lpstr>
      <vt:lpstr>FAQS </vt:lpstr>
      <vt:lpstr>PowerPoint Presentation</vt:lpstr>
      <vt:lpstr>Resource Links</vt:lpstr>
      <vt:lpstr>Comments &amp;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LaStephen Maxwell</dc:creator>
  <cp:lastModifiedBy>Tates, Lakesha - HCD</cp:lastModifiedBy>
  <cp:revision>21</cp:revision>
  <dcterms:created xsi:type="dcterms:W3CDTF">2022-01-17T22:33:15Z</dcterms:created>
  <dcterms:modified xsi:type="dcterms:W3CDTF">2026-08-05T13:20:31Z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0x01010007B6506C54A513489F5043449D3055ED</vt:lpwstr>
  </property>
</Properties>
</file>