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5.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5.jpg" ContentType="image/jpg"/>
  <Override PartName="/ppt/notesSlides/notesSlide21.xml" ContentType="application/vnd.openxmlformats-officedocument.presentationml.notesSlide+xml"/>
  <Override PartName="/ppt/media/image46.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72"/>
  </p:notesMasterIdLst>
  <p:sldIdLst>
    <p:sldId id="968" r:id="rId5"/>
    <p:sldId id="997" r:id="rId6"/>
    <p:sldId id="260" r:id="rId7"/>
    <p:sldId id="809" r:id="rId8"/>
    <p:sldId id="810" r:id="rId9"/>
    <p:sldId id="808" r:id="rId10"/>
    <p:sldId id="813" r:id="rId11"/>
    <p:sldId id="862" r:id="rId12"/>
    <p:sldId id="903" r:id="rId13"/>
    <p:sldId id="854" r:id="rId14"/>
    <p:sldId id="852" r:id="rId15"/>
    <p:sldId id="905" r:id="rId16"/>
    <p:sldId id="863" r:id="rId17"/>
    <p:sldId id="857" r:id="rId18"/>
    <p:sldId id="865" r:id="rId19"/>
    <p:sldId id="866" r:id="rId20"/>
    <p:sldId id="970" r:id="rId21"/>
    <p:sldId id="972" r:id="rId22"/>
    <p:sldId id="973" r:id="rId23"/>
    <p:sldId id="855" r:id="rId24"/>
    <p:sldId id="858" r:id="rId25"/>
    <p:sldId id="819" r:id="rId26"/>
    <p:sldId id="859" r:id="rId27"/>
    <p:sldId id="860" r:id="rId28"/>
    <p:sldId id="904" r:id="rId29"/>
    <p:sldId id="305" r:id="rId30"/>
    <p:sldId id="950" r:id="rId31"/>
    <p:sldId id="874" r:id="rId32"/>
    <p:sldId id="979" r:id="rId33"/>
    <p:sldId id="869" r:id="rId34"/>
    <p:sldId id="868" r:id="rId35"/>
    <p:sldId id="951" r:id="rId36"/>
    <p:sldId id="953" r:id="rId37"/>
    <p:sldId id="952" r:id="rId38"/>
    <p:sldId id="954" r:id="rId39"/>
    <p:sldId id="955" r:id="rId40"/>
    <p:sldId id="959" r:id="rId41"/>
    <p:sldId id="956" r:id="rId42"/>
    <p:sldId id="957" r:id="rId43"/>
    <p:sldId id="958" r:id="rId44"/>
    <p:sldId id="980" r:id="rId45"/>
    <p:sldId id="971" r:id="rId46"/>
    <p:sldId id="981" r:id="rId47"/>
    <p:sldId id="948" r:id="rId48"/>
    <p:sldId id="875" r:id="rId49"/>
    <p:sldId id="982" r:id="rId50"/>
    <p:sldId id="870" r:id="rId51"/>
    <p:sldId id="872" r:id="rId52"/>
    <p:sldId id="949" r:id="rId53"/>
    <p:sldId id="975" r:id="rId54"/>
    <p:sldId id="881" r:id="rId55"/>
    <p:sldId id="882" r:id="rId56"/>
    <p:sldId id="962" r:id="rId57"/>
    <p:sldId id="883" r:id="rId58"/>
    <p:sldId id="884" r:id="rId59"/>
    <p:sldId id="885" r:id="rId60"/>
    <p:sldId id="1000" r:id="rId61"/>
    <p:sldId id="886" r:id="rId62"/>
    <p:sldId id="887" r:id="rId63"/>
    <p:sldId id="879" r:id="rId64"/>
    <p:sldId id="300" r:id="rId65"/>
    <p:sldId id="301" r:id="rId66"/>
    <p:sldId id="302" r:id="rId67"/>
    <p:sldId id="838" r:id="rId68"/>
    <p:sldId id="839" r:id="rId69"/>
    <p:sldId id="902" r:id="rId70"/>
    <p:sldId id="99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kuch, Ellary - HCD" initials="MEH" lastIdx="2" clrIdx="0">
    <p:extLst>
      <p:ext uri="{19B8F6BF-5375-455C-9EA6-DF929625EA0E}">
        <p15:presenceInfo xmlns:p15="http://schemas.microsoft.com/office/powerpoint/2012/main" userId="S::Ellary.Makuch@houstontx.gov::729c8c1d-8dd7-405b-b3f7-feabc0c037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833"/>
    <a:srgbClr val="0C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95"/>
    <p:restoredTop sz="94652"/>
  </p:normalViewPr>
  <p:slideViewPr>
    <p:cSldViewPr snapToGrid="0">
      <p:cViewPr varScale="1">
        <p:scale>
          <a:sx n="338" d="100"/>
          <a:sy n="338" d="100"/>
        </p:scale>
        <p:origin x="17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ls, Carolyn - HCD" userId="S::carolyn.seals@houstontx.gov::474726ac-afd3-46a9-a765-5dfd91330f5d" providerId="AD" clId="Web-{CF520B8C-8534-0A00-D47B-76721D9F1D18}"/>
    <pc:docChg chg="modSld">
      <pc:chgData name="Seals, Carolyn - HCD" userId="S::carolyn.seals@houstontx.gov::474726ac-afd3-46a9-a765-5dfd91330f5d" providerId="AD" clId="Web-{CF520B8C-8534-0A00-D47B-76721D9F1D18}" dt="2026-01-23T13:54:35.912" v="1" actId="14100"/>
      <pc:docMkLst>
        <pc:docMk/>
      </pc:docMkLst>
      <pc:sldChg chg="modSp">
        <pc:chgData name="Seals, Carolyn - HCD" userId="S::carolyn.seals@houstontx.gov::474726ac-afd3-46a9-a765-5dfd91330f5d" providerId="AD" clId="Web-{CF520B8C-8534-0A00-D47B-76721D9F1D18}" dt="2026-01-23T13:54:35.912" v="1" actId="14100"/>
        <pc:sldMkLst>
          <pc:docMk/>
          <pc:sldMk cId="3299408404" sldId="260"/>
        </pc:sldMkLst>
        <pc:picChg chg="mod">
          <ac:chgData name="Seals, Carolyn - HCD" userId="S::carolyn.seals@houstontx.gov::474726ac-afd3-46a9-a765-5dfd91330f5d" providerId="AD" clId="Web-{CF520B8C-8534-0A00-D47B-76721D9F1D18}" dt="2026-01-23T13:54:27.068" v="0" actId="14100"/>
          <ac:picMkLst>
            <pc:docMk/>
            <pc:sldMk cId="3299408404" sldId="260"/>
            <ac:picMk id="3" creationId="{48431F10-0D08-C626-2E0B-729857EB0525}"/>
          </ac:picMkLst>
        </pc:picChg>
        <pc:picChg chg="mod">
          <ac:chgData name="Seals, Carolyn - HCD" userId="S::carolyn.seals@houstontx.gov::474726ac-afd3-46a9-a765-5dfd91330f5d" providerId="AD" clId="Web-{CF520B8C-8534-0A00-D47B-76721D9F1D18}" dt="2026-01-23T13:54:35.912" v="1" actId="14100"/>
          <ac:picMkLst>
            <pc:docMk/>
            <pc:sldMk cId="3299408404" sldId="260"/>
            <ac:picMk id="14" creationId="{6F5377A4-F748-654B-DF2F-589D47685CA2}"/>
          </ac:picMkLst>
        </pc:picChg>
      </pc:sldChg>
    </pc:docChg>
  </pc:docChgLst>
  <pc:docChgLst>
    <pc:chgData name="Boyce, Chrystal - HCD" userId="S::chrystal.boyce@houstontx.gov::a96b72c5-98fb-4618-83d7-1205c439d3b1" providerId="AD" clId="Web-{7300F2E1-35AC-AA3D-FBB1-3CBDADD0E2A5}"/>
    <pc:docChg chg="delSld modSld">
      <pc:chgData name="Boyce, Chrystal - HCD" userId="S::chrystal.boyce@houstontx.gov::a96b72c5-98fb-4618-83d7-1205c439d3b1" providerId="AD" clId="Web-{7300F2E1-35AC-AA3D-FBB1-3CBDADD0E2A5}" dt="2026-01-22T19:39:04.425" v="49" actId="20577"/>
      <pc:docMkLst>
        <pc:docMk/>
      </pc:docMkLst>
      <pc:sldChg chg="addSp delSp modSp">
        <pc:chgData name="Boyce, Chrystal - HCD" userId="S::chrystal.boyce@houstontx.gov::a96b72c5-98fb-4618-83d7-1205c439d3b1" providerId="AD" clId="Web-{7300F2E1-35AC-AA3D-FBB1-3CBDADD0E2A5}" dt="2026-01-22T19:39:04.425" v="49" actId="20577"/>
        <pc:sldMkLst>
          <pc:docMk/>
          <pc:sldMk cId="3299408404" sldId="260"/>
        </pc:sldMkLst>
        <pc:spChg chg="add mod">
          <ac:chgData name="Boyce, Chrystal - HCD" userId="S::chrystal.boyce@houstontx.gov::a96b72c5-98fb-4618-83d7-1205c439d3b1" providerId="AD" clId="Web-{7300F2E1-35AC-AA3D-FBB1-3CBDADD0E2A5}" dt="2026-01-22T19:39:04.425" v="49" actId="20577"/>
          <ac:spMkLst>
            <pc:docMk/>
            <pc:sldMk cId="3299408404" sldId="260"/>
            <ac:spMk id="5" creationId="{EA3217D6-7F8B-C337-A90D-D11F9937EB5F}"/>
          </ac:spMkLst>
        </pc:spChg>
        <pc:spChg chg="mod">
          <ac:chgData name="Boyce, Chrystal - HCD" userId="S::chrystal.boyce@houstontx.gov::a96b72c5-98fb-4618-83d7-1205c439d3b1" providerId="AD" clId="Web-{7300F2E1-35AC-AA3D-FBB1-3CBDADD0E2A5}" dt="2026-01-22T19:36:46.520" v="36" actId="1076"/>
          <ac:spMkLst>
            <pc:docMk/>
            <pc:sldMk cId="3299408404" sldId="260"/>
            <ac:spMk id="7" creationId="{54F2E5A1-1FB7-A6C3-2EEA-15B00F5A37C0}"/>
          </ac:spMkLst>
        </pc:spChg>
        <pc:spChg chg="mod">
          <ac:chgData name="Boyce, Chrystal - HCD" userId="S::chrystal.boyce@houstontx.gov::a96b72c5-98fb-4618-83d7-1205c439d3b1" providerId="AD" clId="Web-{7300F2E1-35AC-AA3D-FBB1-3CBDADD0E2A5}" dt="2026-01-22T19:36:03.021" v="28" actId="1076"/>
          <ac:spMkLst>
            <pc:docMk/>
            <pc:sldMk cId="3299408404" sldId="260"/>
            <ac:spMk id="20" creationId="{87048198-853F-5D47-A50C-E13D9CB71AAC}"/>
          </ac:spMkLst>
        </pc:spChg>
        <pc:picChg chg="add mod">
          <ac:chgData name="Boyce, Chrystal - HCD" userId="S::chrystal.boyce@houstontx.gov::a96b72c5-98fb-4618-83d7-1205c439d3b1" providerId="AD" clId="Web-{7300F2E1-35AC-AA3D-FBB1-3CBDADD0E2A5}" dt="2026-01-22T19:38:14.723" v="42" actId="14100"/>
          <ac:picMkLst>
            <pc:docMk/>
            <pc:sldMk cId="3299408404" sldId="260"/>
            <ac:picMk id="3" creationId="{48431F10-0D08-C626-2E0B-729857EB0525}"/>
          </ac:picMkLst>
        </pc:picChg>
        <pc:picChg chg="mod">
          <ac:chgData name="Boyce, Chrystal - HCD" userId="S::chrystal.boyce@houstontx.gov::a96b72c5-98fb-4618-83d7-1205c439d3b1" providerId="AD" clId="Web-{7300F2E1-35AC-AA3D-FBB1-3CBDADD0E2A5}" dt="2026-01-22T19:36:41.817" v="35" actId="14100"/>
          <ac:picMkLst>
            <pc:docMk/>
            <pc:sldMk cId="3299408404" sldId="260"/>
            <ac:picMk id="6" creationId="{DE4268D9-6BBF-4580-9126-B34608271472}"/>
          </ac:picMkLst>
        </pc:picChg>
        <pc:picChg chg="mod">
          <ac:chgData name="Boyce, Chrystal - HCD" userId="S::chrystal.boyce@houstontx.gov::a96b72c5-98fb-4618-83d7-1205c439d3b1" providerId="AD" clId="Web-{7300F2E1-35AC-AA3D-FBB1-3CBDADD0E2A5}" dt="2026-01-22T19:36:32.708" v="31" actId="1076"/>
          <ac:picMkLst>
            <pc:docMk/>
            <pc:sldMk cId="3299408404" sldId="260"/>
            <ac:picMk id="14" creationId="{6F5377A4-F748-654B-DF2F-589D47685CA2}"/>
          </ac:picMkLst>
        </pc:picChg>
      </pc:sldChg>
      <pc:sldChg chg="modSp">
        <pc:chgData name="Boyce, Chrystal - HCD" userId="S::chrystal.boyce@houstontx.gov::a96b72c5-98fb-4618-83d7-1205c439d3b1" providerId="AD" clId="Web-{7300F2E1-35AC-AA3D-FBB1-3CBDADD0E2A5}" dt="2026-01-22T19:06:30.363" v="23" actId="14100"/>
        <pc:sldMkLst>
          <pc:docMk/>
          <pc:sldMk cId="442922944" sldId="968"/>
        </pc:sldMkLst>
        <pc:spChg chg="mod">
          <ac:chgData name="Boyce, Chrystal - HCD" userId="S::chrystal.boyce@houstontx.gov::a96b72c5-98fb-4618-83d7-1205c439d3b1" providerId="AD" clId="Web-{7300F2E1-35AC-AA3D-FBB1-3CBDADD0E2A5}" dt="2026-01-22T19:06:30.363" v="23" actId="14100"/>
          <ac:spMkLst>
            <pc:docMk/>
            <pc:sldMk cId="442922944" sldId="968"/>
            <ac:spMk id="5" creationId="{3E7F7C02-F224-842C-7E33-CBF283E98AC0}"/>
          </ac:spMkLst>
        </pc:spChg>
      </pc:sldChg>
      <pc:sldChg chg="modSp">
        <pc:chgData name="Boyce, Chrystal - HCD" userId="S::chrystal.boyce@houstontx.gov::a96b72c5-98fb-4618-83d7-1205c439d3b1" providerId="AD" clId="Web-{7300F2E1-35AC-AA3D-FBB1-3CBDADD0E2A5}" dt="2026-01-22T19:10:39.057" v="25" actId="20577"/>
        <pc:sldMkLst>
          <pc:docMk/>
          <pc:sldMk cId="4257363606" sldId="997"/>
        </pc:sldMkLst>
        <pc:spChg chg="mod">
          <ac:chgData name="Boyce, Chrystal - HCD" userId="S::chrystal.boyce@houstontx.gov::a96b72c5-98fb-4618-83d7-1205c439d3b1" providerId="AD" clId="Web-{7300F2E1-35AC-AA3D-FBB1-3CBDADD0E2A5}" dt="2026-01-22T19:10:39.057" v="25" actId="20577"/>
          <ac:spMkLst>
            <pc:docMk/>
            <pc:sldMk cId="4257363606" sldId="997"/>
            <ac:spMk id="4" creationId="{813F7566-AA79-FD4A-BF63-5FD3B093A12C}"/>
          </ac:spMkLst>
        </pc:spChg>
      </pc:sldChg>
    </pc:docChg>
  </pc:docChgLst>
  <pc:docChgLst>
    <pc:chgData clId="Web-{CF520B8C-8534-0A00-D47B-76721D9F1D18}"/>
    <pc:docChg chg="modSld">
      <pc:chgData name="" userId="" providerId="" clId="Web-{CF520B8C-8534-0A00-D47B-76721D9F1D18}" dt="2026-01-23T13:54:12.020" v="0" actId="14100"/>
      <pc:docMkLst>
        <pc:docMk/>
      </pc:docMkLst>
      <pc:sldChg chg="modSp">
        <pc:chgData name="" userId="" providerId="" clId="Web-{CF520B8C-8534-0A00-D47B-76721D9F1D18}" dt="2026-01-23T13:54:12.020" v="0" actId="14100"/>
        <pc:sldMkLst>
          <pc:docMk/>
          <pc:sldMk cId="3299408404" sldId="260"/>
        </pc:sldMkLst>
        <pc:picChg chg="mod">
          <ac:chgData name="" userId="" providerId="" clId="Web-{CF520B8C-8534-0A00-D47B-76721D9F1D18}" dt="2026-01-23T13:54:12.020" v="0" actId="14100"/>
          <ac:picMkLst>
            <pc:docMk/>
            <pc:sldMk cId="3299408404" sldId="260"/>
            <ac:picMk id="3" creationId="{48431F10-0D08-C626-2E0B-729857EB0525}"/>
          </ac:picMkLst>
        </pc:picChg>
      </pc:sldChg>
    </pc:docChg>
  </pc:docChgLst>
  <pc:docChgLst>
    <pc:chgData name="Seals, Carolyn - HCD" userId="474726ac-afd3-46a9-a765-5dfd91330f5d" providerId="ADAL" clId="{53AE9DAE-EF5B-4EDD-A21E-80748A866AEF}"/>
    <pc:docChg chg="custSel modSld">
      <pc:chgData name="Seals, Carolyn - HCD" userId="474726ac-afd3-46a9-a765-5dfd91330f5d" providerId="ADAL" clId="{53AE9DAE-EF5B-4EDD-A21E-80748A866AEF}" dt="2026-01-29T13:19:22.878" v="6985" actId="20577"/>
      <pc:docMkLst>
        <pc:docMk/>
      </pc:docMkLst>
      <pc:sldChg chg="modNotesTx">
        <pc:chgData name="Seals, Carolyn - HCD" userId="474726ac-afd3-46a9-a765-5dfd91330f5d" providerId="ADAL" clId="{53AE9DAE-EF5B-4EDD-A21E-80748A866AEF}" dt="2026-01-29T03:38:58.297" v="3930" actId="20577"/>
        <pc:sldMkLst>
          <pc:docMk/>
          <pc:sldMk cId="4052105249" sldId="305"/>
        </pc:sldMkLst>
      </pc:sldChg>
      <pc:sldChg chg="modNotesTx">
        <pc:chgData name="Seals, Carolyn - HCD" userId="474726ac-afd3-46a9-a765-5dfd91330f5d" providerId="ADAL" clId="{53AE9DAE-EF5B-4EDD-A21E-80748A866AEF}" dt="2026-01-29T04:35:28.501" v="6836" actId="20577"/>
        <pc:sldMkLst>
          <pc:docMk/>
          <pc:sldMk cId="1577537755" sldId="838"/>
        </pc:sldMkLst>
      </pc:sldChg>
      <pc:sldChg chg="modNotesTx">
        <pc:chgData name="Seals, Carolyn - HCD" userId="474726ac-afd3-46a9-a765-5dfd91330f5d" providerId="ADAL" clId="{53AE9DAE-EF5B-4EDD-A21E-80748A866AEF}" dt="2026-01-29T13:19:22.878" v="6985" actId="20577"/>
        <pc:sldMkLst>
          <pc:docMk/>
          <pc:sldMk cId="4225587270" sldId="852"/>
        </pc:sldMkLst>
      </pc:sldChg>
      <pc:sldChg chg="modNotesTx">
        <pc:chgData name="Seals, Carolyn - HCD" userId="474726ac-afd3-46a9-a765-5dfd91330f5d" providerId="ADAL" clId="{53AE9DAE-EF5B-4EDD-A21E-80748A866AEF}" dt="2026-01-29T04:38:33.233" v="6982" actId="20577"/>
        <pc:sldMkLst>
          <pc:docMk/>
          <pc:sldMk cId="4025862956" sldId="854"/>
        </pc:sldMkLst>
      </pc:sldChg>
      <pc:sldChg chg="modNotesTx">
        <pc:chgData name="Seals, Carolyn - HCD" userId="474726ac-afd3-46a9-a765-5dfd91330f5d" providerId="ADAL" clId="{53AE9DAE-EF5B-4EDD-A21E-80748A866AEF}" dt="2026-01-29T03:05:03.274" v="2512" actId="20577"/>
        <pc:sldMkLst>
          <pc:docMk/>
          <pc:sldMk cId="1876557260" sldId="855"/>
        </pc:sldMkLst>
      </pc:sldChg>
      <pc:sldChg chg="modNotesTx">
        <pc:chgData name="Seals, Carolyn - HCD" userId="474726ac-afd3-46a9-a765-5dfd91330f5d" providerId="ADAL" clId="{53AE9DAE-EF5B-4EDD-A21E-80748A866AEF}" dt="2026-01-29T02:42:23.046" v="1167" actId="20577"/>
        <pc:sldMkLst>
          <pc:docMk/>
          <pc:sldMk cId="754177827" sldId="857"/>
        </pc:sldMkLst>
      </pc:sldChg>
      <pc:sldChg chg="modNotesTx">
        <pc:chgData name="Seals, Carolyn - HCD" userId="474726ac-afd3-46a9-a765-5dfd91330f5d" providerId="ADAL" clId="{53AE9DAE-EF5B-4EDD-A21E-80748A866AEF}" dt="2026-01-29T03:09:23.773" v="2578" actId="20577"/>
        <pc:sldMkLst>
          <pc:docMk/>
          <pc:sldMk cId="2318163633" sldId="858"/>
        </pc:sldMkLst>
      </pc:sldChg>
      <pc:sldChg chg="modNotesTx">
        <pc:chgData name="Seals, Carolyn - HCD" userId="474726ac-afd3-46a9-a765-5dfd91330f5d" providerId="ADAL" clId="{53AE9DAE-EF5B-4EDD-A21E-80748A866AEF}" dt="2026-01-29T03:16:30.593" v="3074" actId="20577"/>
        <pc:sldMkLst>
          <pc:docMk/>
          <pc:sldMk cId="1349216586" sldId="859"/>
        </pc:sldMkLst>
      </pc:sldChg>
      <pc:sldChg chg="modNotesTx">
        <pc:chgData name="Seals, Carolyn - HCD" userId="474726ac-afd3-46a9-a765-5dfd91330f5d" providerId="ADAL" clId="{53AE9DAE-EF5B-4EDD-A21E-80748A866AEF}" dt="2026-01-29T03:21:16.739" v="3232" actId="20577"/>
        <pc:sldMkLst>
          <pc:docMk/>
          <pc:sldMk cId="3795751176" sldId="860"/>
        </pc:sldMkLst>
      </pc:sldChg>
      <pc:sldChg chg="modNotesTx">
        <pc:chgData name="Seals, Carolyn - HCD" userId="474726ac-afd3-46a9-a765-5dfd91330f5d" providerId="ADAL" clId="{53AE9DAE-EF5B-4EDD-A21E-80748A866AEF}" dt="2026-01-29T02:38:59.841" v="856" actId="20577"/>
        <pc:sldMkLst>
          <pc:docMk/>
          <pc:sldMk cId="950492917" sldId="863"/>
        </pc:sldMkLst>
      </pc:sldChg>
      <pc:sldChg chg="modNotesTx">
        <pc:chgData name="Seals, Carolyn - HCD" userId="474726ac-afd3-46a9-a765-5dfd91330f5d" providerId="ADAL" clId="{53AE9DAE-EF5B-4EDD-A21E-80748A866AEF}" dt="2026-01-29T02:44:00.807" v="1236" actId="6549"/>
        <pc:sldMkLst>
          <pc:docMk/>
          <pc:sldMk cId="1032616459" sldId="865"/>
        </pc:sldMkLst>
      </pc:sldChg>
      <pc:sldChg chg="modNotesTx">
        <pc:chgData name="Seals, Carolyn - HCD" userId="474726ac-afd3-46a9-a765-5dfd91330f5d" providerId="ADAL" clId="{53AE9DAE-EF5B-4EDD-A21E-80748A866AEF}" dt="2026-01-29T03:49:39.771" v="4991" actId="20577"/>
        <pc:sldMkLst>
          <pc:docMk/>
          <pc:sldMk cId="399141524" sldId="869"/>
        </pc:sldMkLst>
      </pc:sldChg>
      <pc:sldChg chg="modNotesTx">
        <pc:chgData name="Seals, Carolyn - HCD" userId="474726ac-afd3-46a9-a765-5dfd91330f5d" providerId="ADAL" clId="{53AE9DAE-EF5B-4EDD-A21E-80748A866AEF}" dt="2026-01-29T03:46:21.822" v="4672" actId="20577"/>
        <pc:sldMkLst>
          <pc:docMk/>
          <pc:sldMk cId="3562347373" sldId="874"/>
        </pc:sldMkLst>
      </pc:sldChg>
      <pc:sldChg chg="modNotesTx">
        <pc:chgData name="Seals, Carolyn - HCD" userId="474726ac-afd3-46a9-a765-5dfd91330f5d" providerId="ADAL" clId="{53AE9DAE-EF5B-4EDD-A21E-80748A866AEF}" dt="2026-01-29T04:17:16.697" v="5660" actId="20577"/>
        <pc:sldMkLst>
          <pc:docMk/>
          <pc:sldMk cId="3347881840" sldId="882"/>
        </pc:sldMkLst>
      </pc:sldChg>
      <pc:sldChg chg="modNotesTx">
        <pc:chgData name="Seals, Carolyn - HCD" userId="474726ac-afd3-46a9-a765-5dfd91330f5d" providerId="ADAL" clId="{53AE9DAE-EF5B-4EDD-A21E-80748A866AEF}" dt="2026-01-29T04:23:54.667" v="5985" actId="20577"/>
        <pc:sldMkLst>
          <pc:docMk/>
          <pc:sldMk cId="3281669648" sldId="885"/>
        </pc:sldMkLst>
      </pc:sldChg>
      <pc:sldChg chg="modNotesTx">
        <pc:chgData name="Seals, Carolyn - HCD" userId="474726ac-afd3-46a9-a765-5dfd91330f5d" providerId="ADAL" clId="{53AE9DAE-EF5B-4EDD-A21E-80748A866AEF}" dt="2026-01-29T04:27:01.479" v="6241" actId="20577"/>
        <pc:sldMkLst>
          <pc:docMk/>
          <pc:sldMk cId="2070869890" sldId="886"/>
        </pc:sldMkLst>
      </pc:sldChg>
      <pc:sldChg chg="modNotesTx">
        <pc:chgData name="Seals, Carolyn - HCD" userId="474726ac-afd3-46a9-a765-5dfd91330f5d" providerId="ADAL" clId="{53AE9DAE-EF5B-4EDD-A21E-80748A866AEF}" dt="2026-01-29T03:43:27.121" v="4352" actId="20577"/>
        <pc:sldMkLst>
          <pc:docMk/>
          <pc:sldMk cId="2487021744" sldId="950"/>
        </pc:sldMkLst>
      </pc:sldChg>
      <pc:sldChg chg="modNotesTx">
        <pc:chgData name="Seals, Carolyn - HCD" userId="474726ac-afd3-46a9-a765-5dfd91330f5d" providerId="ADAL" clId="{53AE9DAE-EF5B-4EDD-A21E-80748A866AEF}" dt="2026-01-29T03:56:59.227" v="5109" actId="20577"/>
        <pc:sldMkLst>
          <pc:docMk/>
          <pc:sldMk cId="3548352949" sldId="952"/>
        </pc:sldMkLst>
      </pc:sldChg>
      <pc:sldChg chg="modNotesTx">
        <pc:chgData name="Seals, Carolyn - HCD" userId="474726ac-afd3-46a9-a765-5dfd91330f5d" providerId="ADAL" clId="{53AE9DAE-EF5B-4EDD-A21E-80748A866AEF}" dt="2026-01-29T04:00:44.161" v="5282" actId="20577"/>
        <pc:sldMkLst>
          <pc:docMk/>
          <pc:sldMk cId="2495904830" sldId="955"/>
        </pc:sldMkLst>
      </pc:sldChg>
      <pc:sldChg chg="modNotesTx">
        <pc:chgData name="Seals, Carolyn - HCD" userId="474726ac-afd3-46a9-a765-5dfd91330f5d" providerId="ADAL" clId="{53AE9DAE-EF5B-4EDD-A21E-80748A866AEF}" dt="2026-01-29T04:03:39.295" v="5497" actId="20577"/>
        <pc:sldMkLst>
          <pc:docMk/>
          <pc:sldMk cId="4150809546" sldId="959"/>
        </pc:sldMkLst>
      </pc:sldChg>
      <pc:sldChg chg="modSp mod">
        <pc:chgData name="Seals, Carolyn - HCD" userId="474726ac-afd3-46a9-a765-5dfd91330f5d" providerId="ADAL" clId="{53AE9DAE-EF5B-4EDD-A21E-80748A866AEF}" dt="2026-01-26T16:36:57.500" v="1" actId="20577"/>
        <pc:sldMkLst>
          <pc:docMk/>
          <pc:sldMk cId="442922944" sldId="968"/>
        </pc:sldMkLst>
        <pc:spChg chg="mod">
          <ac:chgData name="Seals, Carolyn - HCD" userId="474726ac-afd3-46a9-a765-5dfd91330f5d" providerId="ADAL" clId="{53AE9DAE-EF5B-4EDD-A21E-80748A866AEF}" dt="2026-01-26T16:36:57.500" v="1" actId="20577"/>
          <ac:spMkLst>
            <pc:docMk/>
            <pc:sldMk cId="442922944" sldId="968"/>
            <ac:spMk id="5" creationId="{3E7F7C02-F224-842C-7E33-CBF283E98AC0}"/>
          </ac:spMkLst>
        </pc:spChg>
      </pc:sldChg>
      <pc:sldChg chg="modNotesTx">
        <pc:chgData name="Seals, Carolyn - HCD" userId="474726ac-afd3-46a9-a765-5dfd91330f5d" providerId="ADAL" clId="{53AE9DAE-EF5B-4EDD-A21E-80748A866AEF}" dt="2026-01-29T02:50:30.754" v="1575" actId="20577"/>
        <pc:sldMkLst>
          <pc:docMk/>
          <pc:sldMk cId="536179049" sldId="970"/>
        </pc:sldMkLst>
      </pc:sldChg>
      <pc:sldChg chg="modNotesTx">
        <pc:chgData name="Seals, Carolyn - HCD" userId="474726ac-afd3-46a9-a765-5dfd91330f5d" providerId="ADAL" clId="{53AE9DAE-EF5B-4EDD-A21E-80748A866AEF}" dt="2026-01-29T02:53:07.849" v="1782" actId="20577"/>
        <pc:sldMkLst>
          <pc:docMk/>
          <pc:sldMk cId="342318566" sldId="972"/>
        </pc:sldMkLst>
      </pc:sldChg>
      <pc:sldChg chg="modNotesTx">
        <pc:chgData name="Seals, Carolyn - HCD" userId="474726ac-afd3-46a9-a765-5dfd91330f5d" providerId="ADAL" clId="{53AE9DAE-EF5B-4EDD-A21E-80748A866AEF}" dt="2026-01-29T02:55:26.785" v="1989" actId="20577"/>
        <pc:sldMkLst>
          <pc:docMk/>
          <pc:sldMk cId="3515789436" sldId="973"/>
        </pc:sldMkLst>
      </pc:sldChg>
      <pc:sldChg chg="modNotesTx">
        <pc:chgData name="Seals, Carolyn - HCD" userId="474726ac-afd3-46a9-a765-5dfd91330f5d" providerId="ADAL" clId="{53AE9DAE-EF5B-4EDD-A21E-80748A866AEF}" dt="2026-01-29T04:14:39.623" v="5587" actId="20577"/>
        <pc:sldMkLst>
          <pc:docMk/>
          <pc:sldMk cId="1013178014" sldId="975"/>
        </pc:sldMkLst>
      </pc:sldChg>
      <pc:sldChg chg="modNotesTx">
        <pc:chgData name="Seals, Carolyn - HCD" userId="474726ac-afd3-46a9-a765-5dfd91330f5d" providerId="ADAL" clId="{53AE9DAE-EF5B-4EDD-A21E-80748A866AEF}" dt="2026-01-29T03:47:24.310" v="4761" actId="20577"/>
        <pc:sldMkLst>
          <pc:docMk/>
          <pc:sldMk cId="1019376711" sldId="979"/>
        </pc:sldMkLst>
      </pc:sldChg>
      <pc:sldChg chg="modNotesTx">
        <pc:chgData name="Seals, Carolyn - HCD" userId="474726ac-afd3-46a9-a765-5dfd91330f5d" providerId="ADAL" clId="{53AE9DAE-EF5B-4EDD-A21E-80748A866AEF}" dt="2026-01-29T04:24:39.390" v="6056" actId="20577"/>
        <pc:sldMkLst>
          <pc:docMk/>
          <pc:sldMk cId="1859504178" sldId="100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924AF-F501-40D7-BB5C-9829D2B2E6FA}" type="doc">
      <dgm:prSet loTypeId="urn:microsoft.com/office/officeart/2005/8/layout/gear1" loCatId="relationship" qsTypeId="urn:microsoft.com/office/officeart/2005/8/quickstyle/simple3" qsCatId="simple" csTypeId="urn:microsoft.com/office/officeart/2005/8/colors/accent1_2" csCatId="accent1" phldr="1"/>
      <dgm:spPr/>
      <dgm:t>
        <a:bodyPr/>
        <a:lstStyle/>
        <a:p>
          <a:endParaRPr lang="en-US"/>
        </a:p>
      </dgm:t>
    </dgm:pt>
    <dgm:pt modelId="{51FDC4A8-04D8-4414-96D5-F46F628B43C3}">
      <dgm:prSet phldrT="[Text]" custT="1"/>
      <dgm:spPr/>
      <dgm:t>
        <a:bodyPr/>
        <a:lstStyle/>
        <a:p>
          <a:pPr rtl="0"/>
          <a:r>
            <a:rPr lang="en-US" sz="2300"/>
            <a:t>One-Time</a:t>
          </a:r>
          <a:r>
            <a:rPr lang="en-US" sz="2300">
              <a:latin typeface="Arial" panose="020B0604020202020204"/>
            </a:rPr>
            <a:t>/ Initial</a:t>
          </a:r>
          <a:r>
            <a:rPr lang="en-US" sz="2300"/>
            <a:t> Documents</a:t>
          </a:r>
        </a:p>
      </dgm:t>
    </dgm:pt>
    <dgm:pt modelId="{D829715F-9663-43E5-A6B1-79A2C2A45B6F}" type="parTrans" cxnId="{9192053A-2772-4021-9899-BFB0CF799EEA}">
      <dgm:prSet/>
      <dgm:spPr/>
      <dgm:t>
        <a:bodyPr/>
        <a:lstStyle/>
        <a:p>
          <a:endParaRPr lang="en-US"/>
        </a:p>
      </dgm:t>
    </dgm:pt>
    <dgm:pt modelId="{129C8166-D8BF-4CE6-A45D-A561398A066A}" type="sibTrans" cxnId="{9192053A-2772-4021-9899-BFB0CF799EEA}">
      <dgm:prSet/>
      <dgm:spPr/>
      <dgm:t>
        <a:bodyPr/>
        <a:lstStyle/>
        <a:p>
          <a:endParaRPr lang="en-US"/>
        </a:p>
      </dgm:t>
    </dgm:pt>
    <dgm:pt modelId="{652A5CE0-D1EF-48B2-A924-3664BBA1F4DB}">
      <dgm:prSet phldrT="[Text]" custT="1"/>
      <dgm:spPr/>
      <dgm:t>
        <a:bodyPr/>
        <a:lstStyle/>
        <a:p>
          <a:r>
            <a:rPr lang="en-US" sz="2000"/>
            <a:t>Recurring Document</a:t>
          </a:r>
        </a:p>
      </dgm:t>
    </dgm:pt>
    <dgm:pt modelId="{4C91FB97-BD4A-43C8-9076-CECF0C1539CA}" type="parTrans" cxnId="{A8B679C2-105A-4BA8-82E6-DA00AB82C6A0}">
      <dgm:prSet/>
      <dgm:spPr/>
      <dgm:t>
        <a:bodyPr/>
        <a:lstStyle/>
        <a:p>
          <a:endParaRPr lang="en-US"/>
        </a:p>
      </dgm:t>
    </dgm:pt>
    <dgm:pt modelId="{A70593E3-4FC7-438D-8BF8-20CE95880195}" type="sibTrans" cxnId="{A8B679C2-105A-4BA8-82E6-DA00AB82C6A0}">
      <dgm:prSet/>
      <dgm:spPr/>
      <dgm:t>
        <a:bodyPr/>
        <a:lstStyle/>
        <a:p>
          <a:endParaRPr lang="en-US"/>
        </a:p>
      </dgm:t>
    </dgm:pt>
    <dgm:pt modelId="{21137819-A88A-417B-A980-04E03E83681F}">
      <dgm:prSet phldrT="[Text]" custT="1"/>
      <dgm:spPr/>
      <dgm:t>
        <a:bodyPr/>
        <a:lstStyle/>
        <a:p>
          <a:pPr rtl="0">
            <a:buFont typeface="Wingdings" panose="05000000000000000000" pitchFamily="2" charset="2"/>
            <a:buChar char="Ø"/>
          </a:pPr>
          <a:r>
            <a:rPr lang="en-US" sz="1000">
              <a:latin typeface="Arial" panose="020B0604020202020204"/>
            </a:rPr>
            <a:t>MWSBE Utilization</a:t>
          </a:r>
          <a:r>
            <a:rPr lang="en-US" sz="1000"/>
            <a:t> Plan</a:t>
          </a:r>
        </a:p>
      </dgm:t>
    </dgm:pt>
    <dgm:pt modelId="{35A85AA2-A6CC-414D-BCB5-4222D2EC4CC2}" type="parTrans" cxnId="{85248DEF-5B52-4EBC-9CEB-D14ABF9AB48C}">
      <dgm:prSet/>
      <dgm:spPr/>
      <dgm:t>
        <a:bodyPr/>
        <a:lstStyle/>
        <a:p>
          <a:endParaRPr lang="en-US"/>
        </a:p>
      </dgm:t>
    </dgm:pt>
    <dgm:pt modelId="{269FE5E3-2866-4193-B808-91F05761BD02}" type="sibTrans" cxnId="{85248DEF-5B52-4EBC-9CEB-D14ABF9AB48C}">
      <dgm:prSet/>
      <dgm:spPr/>
      <dgm:t>
        <a:bodyPr/>
        <a:lstStyle/>
        <a:p>
          <a:endParaRPr lang="en-US"/>
        </a:p>
      </dgm:t>
    </dgm:pt>
    <dgm:pt modelId="{CB41E781-EBD6-4BDE-AC6F-071AFA5E11F1}">
      <dgm:prSet phldrT="[Text]" custT="1"/>
      <dgm:spPr/>
      <dgm:t>
        <a:bodyPr/>
        <a:lstStyle/>
        <a:p>
          <a:pPr>
            <a:buFont typeface="Wingdings" panose="05000000000000000000" pitchFamily="2" charset="2"/>
            <a:buChar char="Ø"/>
          </a:pPr>
          <a:r>
            <a:rPr lang="en-US" sz="1000"/>
            <a:t>Request for Contractor Clearance Form</a:t>
          </a:r>
        </a:p>
      </dgm:t>
    </dgm:pt>
    <dgm:pt modelId="{DAD1D6BD-B300-4926-BF47-819D1CB662D7}" type="parTrans" cxnId="{07EB7E32-8B73-47AE-B995-96964FA2FC0E}">
      <dgm:prSet/>
      <dgm:spPr/>
      <dgm:t>
        <a:bodyPr/>
        <a:lstStyle/>
        <a:p>
          <a:endParaRPr lang="en-US"/>
        </a:p>
      </dgm:t>
    </dgm:pt>
    <dgm:pt modelId="{7D7440A2-4A07-4F40-95AD-97DE90EB47A6}" type="sibTrans" cxnId="{07EB7E32-8B73-47AE-B995-96964FA2FC0E}">
      <dgm:prSet/>
      <dgm:spPr/>
      <dgm:t>
        <a:bodyPr/>
        <a:lstStyle/>
        <a:p>
          <a:endParaRPr lang="en-US"/>
        </a:p>
      </dgm:t>
    </dgm:pt>
    <dgm:pt modelId="{AB2E2F4E-CB57-44E4-ACD0-B8DA6D64020C}">
      <dgm:prSet phldrT="[Text]" custT="1"/>
      <dgm:spPr/>
      <dgm:t>
        <a:bodyPr/>
        <a:lstStyle/>
        <a:p>
          <a:pPr>
            <a:buFont typeface="Wingdings" panose="05000000000000000000" pitchFamily="2" charset="2"/>
            <a:buChar char="Ø"/>
          </a:pPr>
          <a:r>
            <a:rPr lang="en-US" sz="1000"/>
            <a:t>Start of Work</a:t>
          </a:r>
        </a:p>
      </dgm:t>
    </dgm:pt>
    <dgm:pt modelId="{B30EE172-7E04-423E-A9C2-75BD5900B010}" type="parTrans" cxnId="{13F29AA6-C758-49C8-B86E-0FA03DE975C6}">
      <dgm:prSet/>
      <dgm:spPr/>
      <dgm:t>
        <a:bodyPr/>
        <a:lstStyle/>
        <a:p>
          <a:endParaRPr lang="en-US"/>
        </a:p>
      </dgm:t>
    </dgm:pt>
    <dgm:pt modelId="{8C3AC485-4243-4665-8C24-CF116EFEE4BF}" type="sibTrans" cxnId="{13F29AA6-C758-49C8-B86E-0FA03DE975C6}">
      <dgm:prSet/>
      <dgm:spPr/>
      <dgm:t>
        <a:bodyPr/>
        <a:lstStyle/>
        <a:p>
          <a:endParaRPr lang="en-US"/>
        </a:p>
      </dgm:t>
    </dgm:pt>
    <dgm:pt modelId="{57A35145-15AF-4075-91D5-2A92BE5DE370}">
      <dgm:prSet phldrT="[Text]" custT="1"/>
      <dgm:spPr/>
      <dgm:t>
        <a:bodyPr/>
        <a:lstStyle/>
        <a:p>
          <a:pPr>
            <a:buFont typeface="Wingdings" panose="05000000000000000000" pitchFamily="2" charset="2"/>
            <a:buChar char="Ø"/>
          </a:pPr>
          <a:r>
            <a:rPr lang="en-US" sz="1000"/>
            <a:t>Termination of Work</a:t>
          </a:r>
        </a:p>
      </dgm:t>
    </dgm:pt>
    <dgm:pt modelId="{0FC54637-2BE7-4196-8AA5-BF2228ADA196}" type="parTrans" cxnId="{849EA0BA-A092-4998-846E-65FBAC124567}">
      <dgm:prSet/>
      <dgm:spPr/>
      <dgm:t>
        <a:bodyPr/>
        <a:lstStyle/>
        <a:p>
          <a:endParaRPr lang="en-US"/>
        </a:p>
      </dgm:t>
    </dgm:pt>
    <dgm:pt modelId="{38EB1C7B-B946-4FA3-9A7B-F36B6DFF2DED}" type="sibTrans" cxnId="{849EA0BA-A092-4998-846E-65FBAC124567}">
      <dgm:prSet/>
      <dgm:spPr/>
      <dgm:t>
        <a:bodyPr/>
        <a:lstStyle/>
        <a:p>
          <a:endParaRPr lang="en-US"/>
        </a:p>
      </dgm:t>
    </dgm:pt>
    <dgm:pt modelId="{45038CE5-4DED-4375-A243-8E0E447061F7}">
      <dgm:prSet phldrT="[Text]" custT="1"/>
      <dgm:spPr/>
      <dgm:t>
        <a:bodyPr/>
        <a:lstStyle/>
        <a:p>
          <a:pPr>
            <a:buFont typeface="Wingdings" panose="05000000000000000000" pitchFamily="2" charset="2"/>
            <a:buChar char="Ø"/>
          </a:pPr>
          <a:r>
            <a:rPr lang="en-US" sz="1000"/>
            <a:t>Executed Contract Agreements</a:t>
          </a:r>
        </a:p>
      </dgm:t>
    </dgm:pt>
    <dgm:pt modelId="{7E85396D-91E6-4D3E-923E-2804DF8435F5}" type="parTrans" cxnId="{16D8C485-25CD-49B9-8ABC-A735476292CD}">
      <dgm:prSet/>
      <dgm:spPr/>
      <dgm:t>
        <a:bodyPr/>
        <a:lstStyle/>
        <a:p>
          <a:endParaRPr lang="en-US"/>
        </a:p>
      </dgm:t>
    </dgm:pt>
    <dgm:pt modelId="{8C36462E-83B5-425C-BDB5-AE62841F1F94}" type="sibTrans" cxnId="{16D8C485-25CD-49B9-8ABC-A735476292CD}">
      <dgm:prSet/>
      <dgm:spPr/>
      <dgm:t>
        <a:bodyPr/>
        <a:lstStyle/>
        <a:p>
          <a:endParaRPr lang="en-US"/>
        </a:p>
      </dgm:t>
    </dgm:pt>
    <dgm:pt modelId="{3E59A773-ACB4-4726-AFEB-5BE9677E3530}">
      <dgm:prSet phldrT="[Text]" custT="1"/>
      <dgm:spPr/>
      <dgm:t>
        <a:bodyPr/>
        <a:lstStyle/>
        <a:p>
          <a:pPr>
            <a:buFont typeface="Wingdings" panose="05000000000000000000" pitchFamily="2" charset="2"/>
            <a:buChar char="Ø"/>
          </a:pPr>
          <a:r>
            <a:rPr lang="en-US" sz="1000"/>
            <a:t>SAM Verification</a:t>
          </a:r>
        </a:p>
      </dgm:t>
    </dgm:pt>
    <dgm:pt modelId="{5BAC4621-92D7-4096-8B89-B0BF1FBA2297}" type="parTrans" cxnId="{EC4C95F0-3604-4809-9A32-AAE7945465D9}">
      <dgm:prSet/>
      <dgm:spPr/>
      <dgm:t>
        <a:bodyPr/>
        <a:lstStyle/>
        <a:p>
          <a:endParaRPr lang="en-US"/>
        </a:p>
      </dgm:t>
    </dgm:pt>
    <dgm:pt modelId="{B6B76113-FA9F-4EFD-B813-8999D1BF0421}" type="sibTrans" cxnId="{EC4C95F0-3604-4809-9A32-AAE7945465D9}">
      <dgm:prSet/>
      <dgm:spPr/>
      <dgm:t>
        <a:bodyPr/>
        <a:lstStyle/>
        <a:p>
          <a:endParaRPr lang="en-US"/>
        </a:p>
      </dgm:t>
    </dgm:pt>
    <dgm:pt modelId="{55E8FACA-C939-4A3F-B0C8-933372D29A4A}">
      <dgm:prSet phldrT="[Text]" custT="1"/>
      <dgm:spPr/>
      <dgm:t>
        <a:bodyPr/>
        <a:lstStyle/>
        <a:p>
          <a:r>
            <a:rPr lang="en-US" sz="1800"/>
            <a:t>MWSBE Monthly Utilization Plans (Certified </a:t>
          </a:r>
          <a:r>
            <a:rPr lang="en-US" sz="1800" b="1"/>
            <a:t>and</a:t>
          </a:r>
          <a:r>
            <a:rPr lang="en-US" sz="1800"/>
            <a:t> Non-Certified Firms)</a:t>
          </a:r>
        </a:p>
      </dgm:t>
    </dgm:pt>
    <dgm:pt modelId="{FD774FBA-92B0-4E46-9FD1-C02DD55324E3}" type="parTrans" cxnId="{4777950D-4685-4DC2-A4DF-3659C2EBFAA3}">
      <dgm:prSet/>
      <dgm:spPr/>
      <dgm:t>
        <a:bodyPr/>
        <a:lstStyle/>
        <a:p>
          <a:endParaRPr lang="en-US"/>
        </a:p>
      </dgm:t>
    </dgm:pt>
    <dgm:pt modelId="{2416062F-42FF-4C3D-8018-DD38BD5FBFDB}" type="sibTrans" cxnId="{4777950D-4685-4DC2-A4DF-3659C2EBFAA3}">
      <dgm:prSet/>
      <dgm:spPr/>
      <dgm:t>
        <a:bodyPr/>
        <a:lstStyle/>
        <a:p>
          <a:endParaRPr lang="en-US"/>
        </a:p>
      </dgm:t>
    </dgm:pt>
    <dgm:pt modelId="{5681E213-2DDA-4A59-9BE7-A0C2850EC837}">
      <dgm:prSet phldrT="[Text]" custT="1"/>
      <dgm:spPr/>
      <dgm:t>
        <a:bodyPr/>
        <a:lstStyle/>
        <a:p>
          <a:pPr>
            <a:buFont typeface="Wingdings" panose="05000000000000000000" pitchFamily="2" charset="2"/>
            <a:buChar char="Ø"/>
          </a:pPr>
          <a:r>
            <a:rPr lang="en-US" sz="1000"/>
            <a:t>Compliance Cover Sheet</a:t>
          </a:r>
        </a:p>
      </dgm:t>
    </dgm:pt>
    <dgm:pt modelId="{7DEC2EBF-1458-46BA-901E-31908F7C70BF}" type="parTrans" cxnId="{7795B21B-F2B2-4309-8B51-944840F49A2E}">
      <dgm:prSet/>
      <dgm:spPr/>
      <dgm:t>
        <a:bodyPr/>
        <a:lstStyle/>
        <a:p>
          <a:endParaRPr lang="en-US"/>
        </a:p>
      </dgm:t>
    </dgm:pt>
    <dgm:pt modelId="{0BD60F8F-C879-4A00-8CA8-2AF4D1EBB9B4}" type="sibTrans" cxnId="{7795B21B-F2B2-4309-8B51-944840F49A2E}">
      <dgm:prSet/>
      <dgm:spPr/>
      <dgm:t>
        <a:bodyPr/>
        <a:lstStyle/>
        <a:p>
          <a:endParaRPr lang="en-US"/>
        </a:p>
      </dgm:t>
    </dgm:pt>
    <dgm:pt modelId="{A3CEBD86-112C-4498-B508-8CC6761834C5}">
      <dgm:prSet phldrT="[Text]" custT="1"/>
      <dgm:spPr/>
      <dgm:t>
        <a:bodyPr/>
        <a:lstStyle/>
        <a:p>
          <a:pPr>
            <a:buFont typeface="Courier New" panose="02070309020205020404" pitchFamily="49" charset="0"/>
            <a:buChar char="o"/>
          </a:pPr>
          <a:r>
            <a:rPr lang="en-US" sz="1000"/>
            <a:t>Company Name, Principal Owners &amp; EIN</a:t>
          </a:r>
        </a:p>
      </dgm:t>
    </dgm:pt>
    <dgm:pt modelId="{FFD00B52-9D39-4483-8CD7-48613348ABBE}" type="parTrans" cxnId="{918A152D-ED1D-4E80-BE79-996C7C44BA54}">
      <dgm:prSet/>
      <dgm:spPr/>
      <dgm:t>
        <a:bodyPr/>
        <a:lstStyle/>
        <a:p>
          <a:endParaRPr lang="en-US"/>
        </a:p>
      </dgm:t>
    </dgm:pt>
    <dgm:pt modelId="{4D7CC2C9-BACC-45E8-9134-17F86EBA8C79}" type="sibTrans" cxnId="{918A152D-ED1D-4E80-BE79-996C7C44BA54}">
      <dgm:prSet/>
      <dgm:spPr/>
      <dgm:t>
        <a:bodyPr/>
        <a:lstStyle/>
        <a:p>
          <a:endParaRPr lang="en-US"/>
        </a:p>
      </dgm:t>
    </dgm:pt>
    <dgm:pt modelId="{5587543D-AD31-4D72-AEEB-62AC616E453A}">
      <dgm:prSet phldrT="[Text]" custT="1"/>
      <dgm:spPr/>
      <dgm:t>
        <a:bodyPr/>
        <a:lstStyle/>
        <a:p>
          <a:pPr>
            <a:buFont typeface="Courier New" panose="02070309020205020404" pitchFamily="49" charset="0"/>
            <a:buChar char="o"/>
          </a:pPr>
          <a:r>
            <a:rPr lang="en-US" sz="1000"/>
            <a:t>Mediation Clause</a:t>
          </a:r>
        </a:p>
      </dgm:t>
    </dgm:pt>
    <dgm:pt modelId="{D38817F8-2EAD-4FC0-9A98-9C5382B74E83}" type="parTrans" cxnId="{A7264608-7256-4230-AB4E-77B2DD9DDE4A}">
      <dgm:prSet/>
      <dgm:spPr/>
      <dgm:t>
        <a:bodyPr/>
        <a:lstStyle/>
        <a:p>
          <a:endParaRPr lang="en-US"/>
        </a:p>
      </dgm:t>
    </dgm:pt>
    <dgm:pt modelId="{B107D92D-B9AB-4A08-A9C3-FF193D33FD3C}" type="sibTrans" cxnId="{A7264608-7256-4230-AB4E-77B2DD9DDE4A}">
      <dgm:prSet/>
      <dgm:spPr/>
      <dgm:t>
        <a:bodyPr/>
        <a:lstStyle/>
        <a:p>
          <a:endParaRPr lang="en-US"/>
        </a:p>
      </dgm:t>
    </dgm:pt>
    <dgm:pt modelId="{E946D33D-1AEA-45D6-84AE-36220113415C}">
      <dgm:prSet phldrT="[Text]" custT="1"/>
      <dgm:spPr/>
      <dgm:t>
        <a:bodyPr/>
        <a:lstStyle/>
        <a:p>
          <a:pPr>
            <a:buFont typeface="Wingdings" panose="05000000000000000000" pitchFamily="2" charset="2"/>
            <a:buChar char="Ø"/>
          </a:pPr>
          <a:r>
            <a:rPr lang="en-US" sz="1000"/>
            <a:t>Texas Comptroller Debarred Vendor List</a:t>
          </a:r>
        </a:p>
      </dgm:t>
    </dgm:pt>
    <dgm:pt modelId="{6F6A6FC6-2D8E-4C27-AD42-487A2CA32102}" type="parTrans" cxnId="{4085723A-440E-4B4C-A9C2-E55331FCCEF9}">
      <dgm:prSet/>
      <dgm:spPr/>
      <dgm:t>
        <a:bodyPr/>
        <a:lstStyle/>
        <a:p>
          <a:endParaRPr lang="en-US"/>
        </a:p>
      </dgm:t>
    </dgm:pt>
    <dgm:pt modelId="{C5B461D7-7F12-4DCE-97F4-23D466EC089F}" type="sibTrans" cxnId="{4085723A-440E-4B4C-A9C2-E55331FCCEF9}">
      <dgm:prSet/>
      <dgm:spPr/>
      <dgm:t>
        <a:bodyPr/>
        <a:lstStyle/>
        <a:p>
          <a:endParaRPr lang="en-US"/>
        </a:p>
      </dgm:t>
    </dgm:pt>
    <dgm:pt modelId="{BE4A3BD4-01AE-4C88-8492-F8EB1906EB4F}">
      <dgm:prSet phldrT="[Text]" custT="1"/>
      <dgm:spPr/>
      <dgm:t>
        <a:bodyPr/>
        <a:lstStyle/>
        <a:p>
          <a:pPr rtl="0">
            <a:buFont typeface="Wingdings" panose="05000000000000000000" pitchFamily="2" charset="2"/>
            <a:buChar char="Ø"/>
          </a:pPr>
          <a:r>
            <a:rPr lang="en-US" sz="1000">
              <a:latin typeface="Arial" panose="020B0604020202020204"/>
            </a:rPr>
            <a:t>MWSBE Utilization</a:t>
          </a:r>
          <a:r>
            <a:rPr lang="en-US" sz="1000"/>
            <a:t> Schedule</a:t>
          </a:r>
        </a:p>
      </dgm:t>
    </dgm:pt>
    <dgm:pt modelId="{AD6866B3-6655-4372-B16D-9F1E0DBD163A}" type="parTrans" cxnId="{1AE96CCF-2B7C-41FC-B4BF-E662C2E45A85}">
      <dgm:prSet/>
      <dgm:spPr/>
      <dgm:t>
        <a:bodyPr/>
        <a:lstStyle/>
        <a:p>
          <a:endParaRPr lang="en-US"/>
        </a:p>
      </dgm:t>
    </dgm:pt>
    <dgm:pt modelId="{54AA4765-63AC-4209-A150-3F4F716504A1}" type="sibTrans" cxnId="{1AE96CCF-2B7C-41FC-B4BF-E662C2E45A85}">
      <dgm:prSet/>
      <dgm:spPr/>
      <dgm:t>
        <a:bodyPr/>
        <a:lstStyle/>
        <a:p>
          <a:endParaRPr lang="en-US"/>
        </a:p>
      </dgm:t>
    </dgm:pt>
    <dgm:pt modelId="{7B272ECC-027C-4161-89D4-BEFD22A4A978}" type="pres">
      <dgm:prSet presAssocID="{9C8924AF-F501-40D7-BB5C-9829D2B2E6FA}" presName="composite" presStyleCnt="0">
        <dgm:presLayoutVars>
          <dgm:chMax val="3"/>
          <dgm:animLvl val="lvl"/>
          <dgm:resizeHandles val="exact"/>
        </dgm:presLayoutVars>
      </dgm:prSet>
      <dgm:spPr/>
    </dgm:pt>
    <dgm:pt modelId="{CFA65E35-2E35-4F51-BEA3-196ED9F9FFC4}" type="pres">
      <dgm:prSet presAssocID="{51FDC4A8-04D8-4414-96D5-F46F628B43C3}" presName="gear1" presStyleLbl="node1" presStyleIdx="0" presStyleCnt="2" custScaleX="93946" custScaleY="71961" custLinFactNeighborX="45833" custLinFactNeighborY="9156">
        <dgm:presLayoutVars>
          <dgm:chMax val="1"/>
          <dgm:bulletEnabled val="1"/>
        </dgm:presLayoutVars>
      </dgm:prSet>
      <dgm:spPr/>
    </dgm:pt>
    <dgm:pt modelId="{FBBC9E9D-94E9-440C-AF22-03018A281160}" type="pres">
      <dgm:prSet presAssocID="{51FDC4A8-04D8-4414-96D5-F46F628B43C3}" presName="gear1srcNode" presStyleLbl="node1" presStyleIdx="0" presStyleCnt="2"/>
      <dgm:spPr/>
    </dgm:pt>
    <dgm:pt modelId="{ECB1CC47-3008-4E7F-A3BA-83EB6D50BC88}" type="pres">
      <dgm:prSet presAssocID="{51FDC4A8-04D8-4414-96D5-F46F628B43C3}" presName="gear1dstNode" presStyleLbl="node1" presStyleIdx="0" presStyleCnt="2"/>
      <dgm:spPr/>
    </dgm:pt>
    <dgm:pt modelId="{534EE716-BBB4-41A9-877C-A894B59070F7}" type="pres">
      <dgm:prSet presAssocID="{51FDC4A8-04D8-4414-96D5-F46F628B43C3}" presName="gear1ch" presStyleLbl="fgAcc1" presStyleIdx="0" presStyleCnt="2" custScaleX="166551" custScaleY="174101" custLinFactNeighborX="-46869" custLinFactNeighborY="-4954">
        <dgm:presLayoutVars>
          <dgm:chMax val="0"/>
          <dgm:bulletEnabled val="1"/>
        </dgm:presLayoutVars>
      </dgm:prSet>
      <dgm:spPr/>
    </dgm:pt>
    <dgm:pt modelId="{EECC69BA-84E2-4BB1-A2FC-79CE6F7FBA03}" type="pres">
      <dgm:prSet presAssocID="{652A5CE0-D1EF-48B2-A924-3664BBA1F4DB}" presName="gear2" presStyleLbl="node1" presStyleIdx="1" presStyleCnt="2" custScaleX="146198" custScaleY="122367" custLinFactNeighborX="25037" custLinFactNeighborY="-34633">
        <dgm:presLayoutVars>
          <dgm:chMax val="1"/>
          <dgm:bulletEnabled val="1"/>
        </dgm:presLayoutVars>
      </dgm:prSet>
      <dgm:spPr/>
    </dgm:pt>
    <dgm:pt modelId="{601F1A60-9EEC-4CA3-8469-7C0EC2C6DC2B}" type="pres">
      <dgm:prSet presAssocID="{652A5CE0-D1EF-48B2-A924-3664BBA1F4DB}" presName="gear2srcNode" presStyleLbl="node1" presStyleIdx="1" presStyleCnt="2"/>
      <dgm:spPr/>
    </dgm:pt>
    <dgm:pt modelId="{EC4BF1EF-EF19-47CF-A05E-D855F3540D28}" type="pres">
      <dgm:prSet presAssocID="{652A5CE0-D1EF-48B2-A924-3664BBA1F4DB}" presName="gear2dstNode" presStyleLbl="node1" presStyleIdx="1" presStyleCnt="2"/>
      <dgm:spPr/>
    </dgm:pt>
    <dgm:pt modelId="{DF744C8A-822F-4DAA-960A-B75DACC3699B}" type="pres">
      <dgm:prSet presAssocID="{652A5CE0-D1EF-48B2-A924-3664BBA1F4DB}" presName="gear2ch" presStyleLbl="fgAcc1" presStyleIdx="1" presStyleCnt="2" custScaleX="122926" custScaleY="130890" custLinFactX="49739" custLinFactNeighborX="100000" custLinFactNeighborY="-21365">
        <dgm:presLayoutVars>
          <dgm:chMax val="0"/>
          <dgm:bulletEnabled val="1"/>
        </dgm:presLayoutVars>
      </dgm:prSet>
      <dgm:spPr/>
    </dgm:pt>
    <dgm:pt modelId="{877FCD10-3892-4419-BD9A-4313C0349A74}" type="pres">
      <dgm:prSet presAssocID="{129C8166-D8BF-4CE6-A45D-A561398A066A}" presName="connector1" presStyleLbl="sibTrans2D1" presStyleIdx="0" presStyleCnt="2" custAng="3460777" custScaleX="82201" custLinFactNeighborX="21028" custLinFactNeighborY="12847"/>
      <dgm:spPr/>
    </dgm:pt>
    <dgm:pt modelId="{9153EB36-A399-4BB8-9492-F8B4CF80D58B}" type="pres">
      <dgm:prSet presAssocID="{A70593E3-4FC7-438D-8BF8-20CE95880195}" presName="connector2" presStyleLbl="sibTrans2D1" presStyleIdx="1" presStyleCnt="2" custAng="12330935" custLinFactNeighborX="53427" custLinFactNeighborY="-19174"/>
      <dgm:spPr/>
    </dgm:pt>
  </dgm:ptLst>
  <dgm:cxnLst>
    <dgm:cxn modelId="{6BFB8A01-1ED9-4230-A364-59BC2EF956CA}" type="presOf" srcId="{21137819-A88A-417B-A980-04E03E83681F}" destId="{534EE716-BBB4-41A9-877C-A894B59070F7}" srcOrd="0" destOrd="1" presId="urn:microsoft.com/office/officeart/2005/8/layout/gear1"/>
    <dgm:cxn modelId="{A7264608-7256-4230-AB4E-77B2DD9DDE4A}" srcId="{45038CE5-4DED-4375-A243-8E0E447061F7}" destId="{5587543D-AD31-4D72-AEEB-62AC616E453A}" srcOrd="0" destOrd="0" parTransId="{D38817F8-2EAD-4FC0-9A98-9C5382B74E83}" sibTransId="{B107D92D-B9AB-4A08-A9C3-FF193D33FD3C}"/>
    <dgm:cxn modelId="{4777950D-4685-4DC2-A4DF-3659C2EBFAA3}" srcId="{652A5CE0-D1EF-48B2-A924-3664BBA1F4DB}" destId="{55E8FACA-C939-4A3F-B0C8-933372D29A4A}" srcOrd="0" destOrd="0" parTransId="{FD774FBA-92B0-4E46-9FD1-C02DD55324E3}" sibTransId="{2416062F-42FF-4C3D-8018-DD38BD5FBFDB}"/>
    <dgm:cxn modelId="{2ADF1E1A-9969-4A3D-AD3E-37E8F6D8AF5C}" type="presOf" srcId="{5681E213-2DDA-4A59-9BE7-A0C2850EC837}" destId="{534EE716-BBB4-41A9-877C-A894B59070F7}" srcOrd="0" destOrd="2" presId="urn:microsoft.com/office/officeart/2005/8/layout/gear1"/>
    <dgm:cxn modelId="{7795B21B-F2B2-4309-8B51-944840F49A2E}" srcId="{51FDC4A8-04D8-4414-96D5-F46F628B43C3}" destId="{5681E213-2DDA-4A59-9BE7-A0C2850EC837}" srcOrd="2" destOrd="0" parTransId="{7DEC2EBF-1458-46BA-901E-31908F7C70BF}" sibTransId="{0BD60F8F-C879-4A00-8CA8-2AF4D1EBB9B4}"/>
    <dgm:cxn modelId="{918A152D-ED1D-4E80-BE79-996C7C44BA54}" srcId="{3E59A773-ACB4-4726-AFEB-5BE9677E3530}" destId="{A3CEBD86-112C-4498-B508-8CC6761834C5}" srcOrd="0" destOrd="0" parTransId="{FFD00B52-9D39-4483-8CD7-48613348ABBE}" sibTransId="{4D7CC2C9-BACC-45E8-9134-17F86EBA8C79}"/>
    <dgm:cxn modelId="{07EB7E32-8B73-47AE-B995-96964FA2FC0E}" srcId="{51FDC4A8-04D8-4414-96D5-F46F628B43C3}" destId="{CB41E781-EBD6-4BDE-AC6F-071AFA5E11F1}" srcOrd="3" destOrd="0" parTransId="{DAD1D6BD-B300-4926-BF47-819D1CB662D7}" sibTransId="{7D7440A2-4A07-4F40-95AD-97DE90EB47A6}"/>
    <dgm:cxn modelId="{9192053A-2772-4021-9899-BFB0CF799EEA}" srcId="{9C8924AF-F501-40D7-BB5C-9829D2B2E6FA}" destId="{51FDC4A8-04D8-4414-96D5-F46F628B43C3}" srcOrd="0" destOrd="0" parTransId="{D829715F-9663-43E5-A6B1-79A2C2A45B6F}" sibTransId="{129C8166-D8BF-4CE6-A45D-A561398A066A}"/>
    <dgm:cxn modelId="{4085723A-440E-4B4C-A9C2-E55331FCCEF9}" srcId="{3E59A773-ACB4-4726-AFEB-5BE9677E3530}" destId="{E946D33D-1AEA-45D6-84AE-36220113415C}" srcOrd="1" destOrd="0" parTransId="{6F6A6FC6-2D8E-4C27-AD42-487A2CA32102}" sibTransId="{C5B461D7-7F12-4DCE-97F4-23D466EC089F}"/>
    <dgm:cxn modelId="{A5A38A3F-148E-42AF-93DF-A854583EAE41}" type="presOf" srcId="{51FDC4A8-04D8-4414-96D5-F46F628B43C3}" destId="{ECB1CC47-3008-4E7F-A3BA-83EB6D50BC88}" srcOrd="2" destOrd="0" presId="urn:microsoft.com/office/officeart/2005/8/layout/gear1"/>
    <dgm:cxn modelId="{A1ECA541-8DD3-45D2-A1B0-96BE6B416319}" type="presOf" srcId="{129C8166-D8BF-4CE6-A45D-A561398A066A}" destId="{877FCD10-3892-4419-BD9A-4313C0349A74}" srcOrd="0" destOrd="0" presId="urn:microsoft.com/office/officeart/2005/8/layout/gear1"/>
    <dgm:cxn modelId="{ED53864A-2E6E-4445-9832-BA4ECCF85A84}" type="presOf" srcId="{AB2E2F4E-CB57-44E4-ACD0-B8DA6D64020C}" destId="{534EE716-BBB4-41A9-877C-A894B59070F7}" srcOrd="0" destOrd="4" presId="urn:microsoft.com/office/officeart/2005/8/layout/gear1"/>
    <dgm:cxn modelId="{4EA55953-9CFA-496F-905E-015801B791E0}" type="presOf" srcId="{5587543D-AD31-4D72-AEEB-62AC616E453A}" destId="{534EE716-BBB4-41A9-877C-A894B59070F7}" srcOrd="0" destOrd="7" presId="urn:microsoft.com/office/officeart/2005/8/layout/gear1"/>
    <dgm:cxn modelId="{4CE13B57-D4A1-40BA-937E-9CAA30E2B714}" type="presOf" srcId="{BE4A3BD4-01AE-4C88-8492-F8EB1906EB4F}" destId="{534EE716-BBB4-41A9-877C-A894B59070F7}" srcOrd="0" destOrd="0" presId="urn:microsoft.com/office/officeart/2005/8/layout/gear1"/>
    <dgm:cxn modelId="{83BB9C7C-B6B2-4006-8429-CE3D410E18BA}" type="presOf" srcId="{51FDC4A8-04D8-4414-96D5-F46F628B43C3}" destId="{CFA65E35-2E35-4F51-BEA3-196ED9F9FFC4}" srcOrd="0" destOrd="0" presId="urn:microsoft.com/office/officeart/2005/8/layout/gear1"/>
    <dgm:cxn modelId="{16D8C485-25CD-49B9-8ABC-A735476292CD}" srcId="{51FDC4A8-04D8-4414-96D5-F46F628B43C3}" destId="{45038CE5-4DED-4375-A243-8E0E447061F7}" srcOrd="6" destOrd="0" parTransId="{7E85396D-91E6-4D3E-923E-2804DF8435F5}" sibTransId="{8C36462E-83B5-425C-BDB5-AE62841F1F94}"/>
    <dgm:cxn modelId="{78F2F188-D2EA-4FBA-88B8-6EB5C86BD2BD}" type="presOf" srcId="{652A5CE0-D1EF-48B2-A924-3664BBA1F4DB}" destId="{EECC69BA-84E2-4BB1-A2FC-79CE6F7FBA03}" srcOrd="0" destOrd="0" presId="urn:microsoft.com/office/officeart/2005/8/layout/gear1"/>
    <dgm:cxn modelId="{28E4D396-0516-46C3-B148-6373FCE79121}" type="presOf" srcId="{652A5CE0-D1EF-48B2-A924-3664BBA1F4DB}" destId="{EC4BF1EF-EF19-47CF-A05E-D855F3540D28}" srcOrd="2" destOrd="0" presId="urn:microsoft.com/office/officeart/2005/8/layout/gear1"/>
    <dgm:cxn modelId="{873EE59C-AAB2-46DA-B33F-F15D2619024E}" type="presOf" srcId="{A70593E3-4FC7-438D-8BF8-20CE95880195}" destId="{9153EB36-A399-4BB8-9492-F8B4CF80D58B}" srcOrd="0" destOrd="0" presId="urn:microsoft.com/office/officeart/2005/8/layout/gear1"/>
    <dgm:cxn modelId="{553955A5-1E9B-4694-84F8-E0F91C2D0110}" type="presOf" srcId="{652A5CE0-D1EF-48B2-A924-3664BBA1F4DB}" destId="{601F1A60-9EEC-4CA3-8469-7C0EC2C6DC2B}" srcOrd="1" destOrd="0" presId="urn:microsoft.com/office/officeart/2005/8/layout/gear1"/>
    <dgm:cxn modelId="{13F29AA6-C758-49C8-B86E-0FA03DE975C6}" srcId="{51FDC4A8-04D8-4414-96D5-F46F628B43C3}" destId="{AB2E2F4E-CB57-44E4-ACD0-B8DA6D64020C}" srcOrd="4" destOrd="0" parTransId="{B30EE172-7E04-423E-A9C2-75BD5900B010}" sibTransId="{8C3AC485-4243-4665-8C24-CF116EFEE4BF}"/>
    <dgm:cxn modelId="{6F9E88A8-0536-4785-9E65-21DBF60AB537}" type="presOf" srcId="{55E8FACA-C939-4A3F-B0C8-933372D29A4A}" destId="{DF744C8A-822F-4DAA-960A-B75DACC3699B}" srcOrd="0" destOrd="0" presId="urn:microsoft.com/office/officeart/2005/8/layout/gear1"/>
    <dgm:cxn modelId="{4E5510AD-A8B9-44B7-820C-24B4D380F69E}" type="presOf" srcId="{45038CE5-4DED-4375-A243-8E0E447061F7}" destId="{534EE716-BBB4-41A9-877C-A894B59070F7}" srcOrd="0" destOrd="6" presId="urn:microsoft.com/office/officeart/2005/8/layout/gear1"/>
    <dgm:cxn modelId="{58EE29B2-0EF6-4509-B209-4471030CCCB1}" type="presOf" srcId="{CB41E781-EBD6-4BDE-AC6F-071AFA5E11F1}" destId="{534EE716-BBB4-41A9-877C-A894B59070F7}" srcOrd="0" destOrd="3" presId="urn:microsoft.com/office/officeart/2005/8/layout/gear1"/>
    <dgm:cxn modelId="{849EA0BA-A092-4998-846E-65FBAC124567}" srcId="{51FDC4A8-04D8-4414-96D5-F46F628B43C3}" destId="{57A35145-15AF-4075-91D5-2A92BE5DE370}" srcOrd="5" destOrd="0" parTransId="{0FC54637-2BE7-4196-8AA5-BF2228ADA196}" sibTransId="{38EB1C7B-B946-4FA3-9A7B-F36B6DFF2DED}"/>
    <dgm:cxn modelId="{A8B679C2-105A-4BA8-82E6-DA00AB82C6A0}" srcId="{9C8924AF-F501-40D7-BB5C-9829D2B2E6FA}" destId="{652A5CE0-D1EF-48B2-A924-3664BBA1F4DB}" srcOrd="1" destOrd="0" parTransId="{4C91FB97-BD4A-43C8-9076-CECF0C1539CA}" sibTransId="{A70593E3-4FC7-438D-8BF8-20CE95880195}"/>
    <dgm:cxn modelId="{0DF849C7-B3C4-44E1-AB57-86F9BE2FCEA4}" type="presOf" srcId="{3E59A773-ACB4-4726-AFEB-5BE9677E3530}" destId="{534EE716-BBB4-41A9-877C-A894B59070F7}" srcOrd="0" destOrd="8" presId="urn:microsoft.com/office/officeart/2005/8/layout/gear1"/>
    <dgm:cxn modelId="{1AE96CCF-2B7C-41FC-B4BF-E662C2E45A85}" srcId="{51FDC4A8-04D8-4414-96D5-F46F628B43C3}" destId="{BE4A3BD4-01AE-4C88-8492-F8EB1906EB4F}" srcOrd="0" destOrd="0" parTransId="{AD6866B3-6655-4372-B16D-9F1E0DBD163A}" sibTransId="{54AA4765-63AC-4209-A150-3F4F716504A1}"/>
    <dgm:cxn modelId="{2DBFE1CF-930B-475C-A8BB-BBDDD74A2B08}" type="presOf" srcId="{57A35145-15AF-4075-91D5-2A92BE5DE370}" destId="{534EE716-BBB4-41A9-877C-A894B59070F7}" srcOrd="0" destOrd="5" presId="urn:microsoft.com/office/officeart/2005/8/layout/gear1"/>
    <dgm:cxn modelId="{85248DEF-5B52-4EBC-9CEB-D14ABF9AB48C}" srcId="{51FDC4A8-04D8-4414-96D5-F46F628B43C3}" destId="{21137819-A88A-417B-A980-04E03E83681F}" srcOrd="1" destOrd="0" parTransId="{35A85AA2-A6CC-414D-BCB5-4222D2EC4CC2}" sibTransId="{269FE5E3-2866-4193-B808-91F05761BD02}"/>
    <dgm:cxn modelId="{EC4C95F0-3604-4809-9A32-AAE7945465D9}" srcId="{51FDC4A8-04D8-4414-96D5-F46F628B43C3}" destId="{3E59A773-ACB4-4726-AFEB-5BE9677E3530}" srcOrd="7" destOrd="0" parTransId="{5BAC4621-92D7-4096-8B89-B0BF1FBA2297}" sibTransId="{B6B76113-FA9F-4EFD-B813-8999D1BF0421}"/>
    <dgm:cxn modelId="{9C0B29F1-3F23-4517-8905-C907BC7A956C}" type="presOf" srcId="{A3CEBD86-112C-4498-B508-8CC6761834C5}" destId="{534EE716-BBB4-41A9-877C-A894B59070F7}" srcOrd="0" destOrd="9" presId="urn:microsoft.com/office/officeart/2005/8/layout/gear1"/>
    <dgm:cxn modelId="{4FDA85F3-A789-4815-BCE5-FF47AA0DD05E}" type="presOf" srcId="{E946D33D-1AEA-45D6-84AE-36220113415C}" destId="{534EE716-BBB4-41A9-877C-A894B59070F7}" srcOrd="0" destOrd="10" presId="urn:microsoft.com/office/officeart/2005/8/layout/gear1"/>
    <dgm:cxn modelId="{9D8DBAF8-672A-47E0-92C9-1EB4EC4A1EF7}" type="presOf" srcId="{51FDC4A8-04D8-4414-96D5-F46F628B43C3}" destId="{FBBC9E9D-94E9-440C-AF22-03018A281160}" srcOrd="1" destOrd="0" presId="urn:microsoft.com/office/officeart/2005/8/layout/gear1"/>
    <dgm:cxn modelId="{9492D5FB-3A02-49DF-B026-4A6FC8A1A23C}" type="presOf" srcId="{9C8924AF-F501-40D7-BB5C-9829D2B2E6FA}" destId="{7B272ECC-027C-4161-89D4-BEFD22A4A978}" srcOrd="0" destOrd="0" presId="urn:microsoft.com/office/officeart/2005/8/layout/gear1"/>
    <dgm:cxn modelId="{1C0C7F2C-F54D-4731-8B12-ABB8611D6CB5}" type="presParOf" srcId="{7B272ECC-027C-4161-89D4-BEFD22A4A978}" destId="{CFA65E35-2E35-4F51-BEA3-196ED9F9FFC4}" srcOrd="0" destOrd="0" presId="urn:microsoft.com/office/officeart/2005/8/layout/gear1"/>
    <dgm:cxn modelId="{D37B6146-73E9-44D3-BBCB-F2406599FECA}" type="presParOf" srcId="{7B272ECC-027C-4161-89D4-BEFD22A4A978}" destId="{FBBC9E9D-94E9-440C-AF22-03018A281160}" srcOrd="1" destOrd="0" presId="urn:microsoft.com/office/officeart/2005/8/layout/gear1"/>
    <dgm:cxn modelId="{18CA9BDD-7940-448A-9203-4A790461200D}" type="presParOf" srcId="{7B272ECC-027C-4161-89D4-BEFD22A4A978}" destId="{ECB1CC47-3008-4E7F-A3BA-83EB6D50BC88}" srcOrd="2" destOrd="0" presId="urn:microsoft.com/office/officeart/2005/8/layout/gear1"/>
    <dgm:cxn modelId="{49353437-32D6-4CAA-B8D8-5336CE2BAE13}" type="presParOf" srcId="{7B272ECC-027C-4161-89D4-BEFD22A4A978}" destId="{534EE716-BBB4-41A9-877C-A894B59070F7}" srcOrd="3" destOrd="0" presId="urn:microsoft.com/office/officeart/2005/8/layout/gear1"/>
    <dgm:cxn modelId="{8C1E0561-90FF-4039-82A8-8A71BE886647}" type="presParOf" srcId="{7B272ECC-027C-4161-89D4-BEFD22A4A978}" destId="{EECC69BA-84E2-4BB1-A2FC-79CE6F7FBA03}" srcOrd="4" destOrd="0" presId="urn:microsoft.com/office/officeart/2005/8/layout/gear1"/>
    <dgm:cxn modelId="{2EFCDD44-2BDE-4039-BC7C-CA2338D4CADE}" type="presParOf" srcId="{7B272ECC-027C-4161-89D4-BEFD22A4A978}" destId="{601F1A60-9EEC-4CA3-8469-7C0EC2C6DC2B}" srcOrd="5" destOrd="0" presId="urn:microsoft.com/office/officeart/2005/8/layout/gear1"/>
    <dgm:cxn modelId="{8DA4F0A4-4346-4065-9D53-F16951F05F36}" type="presParOf" srcId="{7B272ECC-027C-4161-89D4-BEFD22A4A978}" destId="{EC4BF1EF-EF19-47CF-A05E-D855F3540D28}" srcOrd="6" destOrd="0" presId="urn:microsoft.com/office/officeart/2005/8/layout/gear1"/>
    <dgm:cxn modelId="{66454264-890A-4451-BB88-B49D4C7CB68E}" type="presParOf" srcId="{7B272ECC-027C-4161-89D4-BEFD22A4A978}" destId="{DF744C8A-822F-4DAA-960A-B75DACC3699B}" srcOrd="7" destOrd="0" presId="urn:microsoft.com/office/officeart/2005/8/layout/gear1"/>
    <dgm:cxn modelId="{8AD1F7E3-1799-4F10-B2EF-887FDCECC01C}" type="presParOf" srcId="{7B272ECC-027C-4161-89D4-BEFD22A4A978}" destId="{877FCD10-3892-4419-BD9A-4313C0349A74}" srcOrd="8" destOrd="0" presId="urn:microsoft.com/office/officeart/2005/8/layout/gear1"/>
    <dgm:cxn modelId="{C9E09D95-E477-42DB-A90E-F708ACB683A2}" type="presParOf" srcId="{7B272ECC-027C-4161-89D4-BEFD22A4A978}" destId="{9153EB36-A399-4BB8-9492-F8B4CF80D58B}" srcOrd="9"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DD040F-E69A-43E1-B669-28F25BB03C9F}" type="doc">
      <dgm:prSet loTypeId="urn:microsoft.com/office/officeart/2005/8/layout/vList6" loCatId="process" qsTypeId="urn:microsoft.com/office/officeart/2005/8/quickstyle/simple1" qsCatId="simple" csTypeId="urn:microsoft.com/office/officeart/2005/8/colors/accent4_2" csCatId="accent4" phldr="1"/>
      <dgm:spPr/>
      <dgm:t>
        <a:bodyPr/>
        <a:lstStyle/>
        <a:p>
          <a:endParaRPr lang="en-US"/>
        </a:p>
      </dgm:t>
    </dgm:pt>
    <dgm:pt modelId="{7EF038FD-427C-49FB-AFEF-E7F0E40C57F9}">
      <dgm:prSet phldrT="[Text]" phldr="0"/>
      <dgm:spPr/>
      <dgm:t>
        <a:bodyPr/>
        <a:lstStyle/>
        <a:p>
          <a:pPr rtl="0"/>
          <a:r>
            <a:rPr lang="en-US">
              <a:latin typeface="Arial" panose="020B0604020202020204"/>
            </a:rPr>
            <a:t>1112 Lane Road</a:t>
          </a:r>
          <a:endParaRPr lang="en-US"/>
        </a:p>
      </dgm:t>
    </dgm:pt>
    <dgm:pt modelId="{297FF25D-AC20-4328-84E8-F92FEF025C38}" type="parTrans" cxnId="{D1A7C084-4F42-4ADB-837A-EC1CD5155B4D}">
      <dgm:prSet/>
      <dgm:spPr/>
      <dgm:t>
        <a:bodyPr/>
        <a:lstStyle/>
        <a:p>
          <a:endParaRPr lang="en-US"/>
        </a:p>
      </dgm:t>
    </dgm:pt>
    <dgm:pt modelId="{5B4F4F40-5E73-4FF9-806F-EB66166C1450}" type="sibTrans" cxnId="{D1A7C084-4F42-4ADB-837A-EC1CD5155B4D}">
      <dgm:prSet/>
      <dgm:spPr/>
      <dgm:t>
        <a:bodyPr/>
        <a:lstStyle/>
        <a:p>
          <a:endParaRPr lang="en-US"/>
        </a:p>
      </dgm:t>
    </dgm:pt>
    <dgm:pt modelId="{F2C85F7F-BF4F-4883-B4B3-653016552E35}">
      <dgm:prSet phldrT="[Text]" phldr="0"/>
      <dgm:spPr/>
      <dgm:t>
        <a:bodyPr/>
        <a:lstStyle/>
        <a:p>
          <a:pPr rtl="0"/>
          <a:endParaRPr lang="en-US">
            <a:latin typeface="Arial" panose="020B0604020202020204"/>
          </a:endParaRPr>
        </a:p>
      </dgm:t>
    </dgm:pt>
    <dgm:pt modelId="{98AB7C60-EFB9-410C-AA41-A81A03D37FF2}" type="parTrans" cxnId="{E1A05A2B-BE45-4A58-80AA-7D0D85AC2F45}">
      <dgm:prSet/>
      <dgm:spPr/>
      <dgm:t>
        <a:bodyPr/>
        <a:lstStyle/>
        <a:p>
          <a:endParaRPr lang="en-US"/>
        </a:p>
      </dgm:t>
    </dgm:pt>
    <dgm:pt modelId="{3261DDED-148C-4803-8221-B0EF8743038B}" type="sibTrans" cxnId="{E1A05A2B-BE45-4A58-80AA-7D0D85AC2F45}">
      <dgm:prSet/>
      <dgm:spPr/>
      <dgm:t>
        <a:bodyPr/>
        <a:lstStyle/>
        <a:p>
          <a:endParaRPr lang="en-US"/>
        </a:p>
      </dgm:t>
    </dgm:pt>
    <dgm:pt modelId="{C787E8C2-A3A7-48D8-9D99-1A96CAD7A6E8}">
      <dgm:prSet phldrT="[Text]" phldr="0"/>
      <dgm:spPr/>
      <dgm:t>
        <a:bodyPr/>
        <a:lstStyle/>
        <a:p>
          <a:pPr rtl="0"/>
          <a:r>
            <a:rPr lang="en-US">
              <a:latin typeface="Arial" panose="020B0604020202020204"/>
            </a:rPr>
            <a:t>Start of Work (SOW)</a:t>
          </a:r>
          <a:endParaRPr lang="en-US"/>
        </a:p>
      </dgm:t>
    </dgm:pt>
    <dgm:pt modelId="{E5372DFE-92D3-43A2-8D0C-EEA412AF8637}" type="parTrans" cxnId="{4F2871CA-22D0-4F66-8E53-4A4D500A6C18}">
      <dgm:prSet/>
      <dgm:spPr/>
      <dgm:t>
        <a:bodyPr/>
        <a:lstStyle/>
        <a:p>
          <a:endParaRPr lang="en-US"/>
        </a:p>
      </dgm:t>
    </dgm:pt>
    <dgm:pt modelId="{1C8EE89E-CBED-417C-B817-F37BE50BF002}" type="sibTrans" cxnId="{4F2871CA-22D0-4F66-8E53-4A4D500A6C18}">
      <dgm:prSet/>
      <dgm:spPr/>
      <dgm:t>
        <a:bodyPr/>
        <a:lstStyle/>
        <a:p>
          <a:endParaRPr lang="en-US"/>
        </a:p>
      </dgm:t>
    </dgm:pt>
    <dgm:pt modelId="{DACAC292-F97D-4A35-8E0B-F0C55E007E6D}">
      <dgm:prSet phldrT="[Text]" phldr="0"/>
      <dgm:spPr/>
      <dgm:t>
        <a:bodyPr/>
        <a:lstStyle/>
        <a:p>
          <a:pPr rtl="0"/>
          <a:r>
            <a:rPr lang="en-US">
              <a:latin typeface="Arial" panose="020B0604020202020204"/>
            </a:rPr>
            <a:t>2221 Lane Road</a:t>
          </a:r>
          <a:endParaRPr lang="en-US"/>
        </a:p>
      </dgm:t>
    </dgm:pt>
    <dgm:pt modelId="{3EDCC0FE-78C3-406B-A64F-4025CDB8F57A}" type="parTrans" cxnId="{B874B87D-5E60-41C2-A5B7-101D44F3FB80}">
      <dgm:prSet/>
      <dgm:spPr/>
      <dgm:t>
        <a:bodyPr/>
        <a:lstStyle/>
        <a:p>
          <a:endParaRPr lang="en-US"/>
        </a:p>
      </dgm:t>
    </dgm:pt>
    <dgm:pt modelId="{4DA62AD2-121D-4957-AC3A-400A94717BFB}" type="sibTrans" cxnId="{B874B87D-5E60-41C2-A5B7-101D44F3FB80}">
      <dgm:prSet/>
      <dgm:spPr/>
      <dgm:t>
        <a:bodyPr/>
        <a:lstStyle/>
        <a:p>
          <a:endParaRPr lang="en-US"/>
        </a:p>
      </dgm:t>
    </dgm:pt>
    <dgm:pt modelId="{595CF3B8-424F-49C4-8B9D-8F0EDF15089B}">
      <dgm:prSet phldrT="[Text]" phldr="0"/>
      <dgm:spPr/>
      <dgm:t>
        <a:bodyPr/>
        <a:lstStyle/>
        <a:p>
          <a:r>
            <a:rPr lang="en-US">
              <a:latin typeface="Arial" panose="020B0604020202020204"/>
            </a:rPr>
            <a:t>Compliance Coversheet</a:t>
          </a:r>
          <a:endParaRPr lang="en-US"/>
        </a:p>
      </dgm:t>
    </dgm:pt>
    <dgm:pt modelId="{0E435584-0D02-4F18-A9D7-96BE6D78A1D2}" type="parTrans" cxnId="{B128BA92-7306-4FCF-860B-AD55BEE0AE56}">
      <dgm:prSet/>
      <dgm:spPr/>
      <dgm:t>
        <a:bodyPr/>
        <a:lstStyle/>
        <a:p>
          <a:endParaRPr lang="en-US"/>
        </a:p>
      </dgm:t>
    </dgm:pt>
    <dgm:pt modelId="{0327ED3E-9A64-445F-918B-AF08B3709185}" type="sibTrans" cxnId="{B128BA92-7306-4FCF-860B-AD55BEE0AE56}">
      <dgm:prSet/>
      <dgm:spPr/>
      <dgm:t>
        <a:bodyPr/>
        <a:lstStyle/>
        <a:p>
          <a:endParaRPr lang="en-US"/>
        </a:p>
      </dgm:t>
    </dgm:pt>
    <dgm:pt modelId="{96FBDBCB-22A8-4AD2-8221-C5881BCA50F9}">
      <dgm:prSet phldrT="[Text]" phldr="0"/>
      <dgm:spPr/>
      <dgm:t>
        <a:bodyPr/>
        <a:lstStyle/>
        <a:p>
          <a:pPr rtl="0"/>
          <a:r>
            <a:rPr lang="en-US">
              <a:latin typeface="Arial" panose="020B0604020202020204"/>
            </a:rPr>
            <a:t>Start of Work (SOW)</a:t>
          </a:r>
          <a:endParaRPr lang="en-US"/>
        </a:p>
      </dgm:t>
    </dgm:pt>
    <dgm:pt modelId="{B9590B7C-9E89-49EA-8820-2E2AB00508BD}" type="parTrans" cxnId="{E7F7ED2A-BC2A-4E7E-94A0-02B696375BC6}">
      <dgm:prSet/>
      <dgm:spPr/>
      <dgm:t>
        <a:bodyPr/>
        <a:lstStyle/>
        <a:p>
          <a:endParaRPr lang="en-US"/>
        </a:p>
      </dgm:t>
    </dgm:pt>
    <dgm:pt modelId="{FF659CA7-4AA0-4A1E-A570-6F2FD678FE74}" type="sibTrans" cxnId="{E7F7ED2A-BC2A-4E7E-94A0-02B696375BC6}">
      <dgm:prSet/>
      <dgm:spPr/>
      <dgm:t>
        <a:bodyPr/>
        <a:lstStyle/>
        <a:p>
          <a:endParaRPr lang="en-US"/>
        </a:p>
      </dgm:t>
    </dgm:pt>
    <dgm:pt modelId="{76A39906-F324-41D7-8B40-1A52E071BE18}">
      <dgm:prSet phldr="0"/>
      <dgm:spPr/>
      <dgm:t>
        <a:bodyPr/>
        <a:lstStyle/>
        <a:p>
          <a:pPr rtl="0"/>
          <a:r>
            <a:rPr lang="en-US">
              <a:latin typeface="Arial" panose="020B0604020202020204"/>
            </a:rPr>
            <a:t>Utilization Plans</a:t>
          </a:r>
        </a:p>
      </dgm:t>
    </dgm:pt>
    <dgm:pt modelId="{B91D4954-D4CF-4200-AA42-A931B503C212}" type="parTrans" cxnId="{8C642848-BBFF-42C4-8B56-CEEB0CC4907C}">
      <dgm:prSet/>
      <dgm:spPr/>
      <dgm:t>
        <a:bodyPr/>
        <a:lstStyle/>
        <a:p>
          <a:endParaRPr lang="en-US"/>
        </a:p>
      </dgm:t>
    </dgm:pt>
    <dgm:pt modelId="{33581381-D833-44AB-80BB-83A5769AC949}" type="sibTrans" cxnId="{8C642848-BBFF-42C4-8B56-CEEB0CC4907C}">
      <dgm:prSet/>
      <dgm:spPr/>
      <dgm:t>
        <a:bodyPr/>
        <a:lstStyle/>
        <a:p>
          <a:endParaRPr lang="en-US"/>
        </a:p>
      </dgm:t>
    </dgm:pt>
    <dgm:pt modelId="{231292A2-7E03-4375-807E-38CCA9633B95}">
      <dgm:prSet phldr="0"/>
      <dgm:spPr/>
      <dgm:t>
        <a:bodyPr/>
        <a:lstStyle/>
        <a:p>
          <a:pPr rtl="0"/>
          <a:r>
            <a:rPr lang="en-US">
              <a:latin typeface="Arial" panose="020B0604020202020204"/>
            </a:rPr>
            <a:t>Contract/ PO Agreement</a:t>
          </a:r>
        </a:p>
      </dgm:t>
    </dgm:pt>
    <dgm:pt modelId="{20B02304-7BD9-4941-ACFD-8A3A3A5344F0}" type="parTrans" cxnId="{EF24F1FA-603B-4616-A01E-D582FF5A47EE}">
      <dgm:prSet/>
      <dgm:spPr/>
      <dgm:t>
        <a:bodyPr/>
        <a:lstStyle/>
        <a:p>
          <a:endParaRPr lang="en-US"/>
        </a:p>
      </dgm:t>
    </dgm:pt>
    <dgm:pt modelId="{5BF36B75-6BAB-4370-975F-AE8FD8787665}" type="sibTrans" cxnId="{EF24F1FA-603B-4616-A01E-D582FF5A47EE}">
      <dgm:prSet/>
      <dgm:spPr/>
      <dgm:t>
        <a:bodyPr/>
        <a:lstStyle/>
        <a:p>
          <a:endParaRPr lang="en-US"/>
        </a:p>
      </dgm:t>
    </dgm:pt>
    <dgm:pt modelId="{34D43FFF-D49B-4133-8F0A-25940E698AA9}">
      <dgm:prSet phldr="0"/>
      <dgm:spPr/>
      <dgm:t>
        <a:bodyPr/>
        <a:lstStyle/>
        <a:p>
          <a:pPr rtl="0"/>
          <a:r>
            <a:rPr lang="en-US">
              <a:latin typeface="Arial" panose="020B0604020202020204"/>
            </a:rPr>
            <a:t>Termination of Work</a:t>
          </a:r>
        </a:p>
      </dgm:t>
    </dgm:pt>
    <dgm:pt modelId="{F17D70EC-4D6F-4E99-976F-B9B104ED96EA}" type="parTrans" cxnId="{6BC35F42-9480-4841-B1DD-189F22966CB3}">
      <dgm:prSet/>
      <dgm:spPr/>
      <dgm:t>
        <a:bodyPr/>
        <a:lstStyle/>
        <a:p>
          <a:endParaRPr lang="en-US"/>
        </a:p>
      </dgm:t>
    </dgm:pt>
    <dgm:pt modelId="{B84933E4-97B2-440E-A21D-0348914ABC71}" type="sibTrans" cxnId="{6BC35F42-9480-4841-B1DD-189F22966CB3}">
      <dgm:prSet/>
      <dgm:spPr/>
      <dgm:t>
        <a:bodyPr/>
        <a:lstStyle/>
        <a:p>
          <a:endParaRPr lang="en-US"/>
        </a:p>
      </dgm:t>
    </dgm:pt>
    <dgm:pt modelId="{9C2309EC-1BBD-4555-A3EB-51579E35C102}">
      <dgm:prSet phldr="0"/>
      <dgm:spPr/>
      <dgm:t>
        <a:bodyPr/>
        <a:lstStyle/>
        <a:p>
          <a:r>
            <a:rPr lang="en-US">
              <a:latin typeface="Arial" panose="020B0604020202020204"/>
            </a:rPr>
            <a:t>Compliance Coversheet</a:t>
          </a:r>
          <a:endParaRPr lang="en-US"/>
        </a:p>
      </dgm:t>
    </dgm:pt>
    <dgm:pt modelId="{81FF89E0-11BB-40E1-98DD-8B6CCDB34875}" type="parTrans" cxnId="{ACA243EE-A1A6-40DA-9003-C6CCE8FA11BA}">
      <dgm:prSet/>
      <dgm:spPr/>
      <dgm:t>
        <a:bodyPr/>
        <a:lstStyle/>
        <a:p>
          <a:endParaRPr lang="en-US"/>
        </a:p>
      </dgm:t>
    </dgm:pt>
    <dgm:pt modelId="{8218A5B1-849B-49A2-9F08-849A3B6DC431}" type="sibTrans" cxnId="{ACA243EE-A1A6-40DA-9003-C6CCE8FA11BA}">
      <dgm:prSet/>
      <dgm:spPr/>
      <dgm:t>
        <a:bodyPr/>
        <a:lstStyle/>
        <a:p>
          <a:endParaRPr lang="en-US"/>
        </a:p>
      </dgm:t>
    </dgm:pt>
    <dgm:pt modelId="{DF8FBD0C-8BC6-40B2-8C35-A6FAF57FFBF1}">
      <dgm:prSet phldr="0"/>
      <dgm:spPr/>
      <dgm:t>
        <a:bodyPr/>
        <a:lstStyle/>
        <a:p>
          <a:pPr rtl="0"/>
          <a:r>
            <a:rPr lang="en-US">
              <a:latin typeface="Arial" panose="020B0604020202020204"/>
            </a:rPr>
            <a:t>Utilization Plans</a:t>
          </a:r>
        </a:p>
      </dgm:t>
    </dgm:pt>
    <dgm:pt modelId="{302EBC6E-DF16-4736-A770-58E97A76172A}" type="parTrans" cxnId="{853CA636-748C-47CD-B381-26E145FFC718}">
      <dgm:prSet/>
      <dgm:spPr/>
      <dgm:t>
        <a:bodyPr/>
        <a:lstStyle/>
        <a:p>
          <a:endParaRPr lang="en-US"/>
        </a:p>
      </dgm:t>
    </dgm:pt>
    <dgm:pt modelId="{8B93216F-13F7-4A85-94C8-5826CB264882}" type="sibTrans" cxnId="{853CA636-748C-47CD-B381-26E145FFC718}">
      <dgm:prSet/>
      <dgm:spPr/>
      <dgm:t>
        <a:bodyPr/>
        <a:lstStyle/>
        <a:p>
          <a:endParaRPr lang="en-US"/>
        </a:p>
      </dgm:t>
    </dgm:pt>
    <dgm:pt modelId="{78367825-5207-4E8E-AC90-BBDA306394E2}">
      <dgm:prSet phldr="0"/>
      <dgm:spPr/>
      <dgm:t>
        <a:bodyPr/>
        <a:lstStyle/>
        <a:p>
          <a:pPr rtl="0"/>
          <a:r>
            <a:rPr lang="en-US">
              <a:latin typeface="Arial" panose="020B0604020202020204"/>
            </a:rPr>
            <a:t>Contract/PO Agreement</a:t>
          </a:r>
        </a:p>
      </dgm:t>
    </dgm:pt>
    <dgm:pt modelId="{9FA5CDAD-ADBD-4C63-AFBD-487810A387EF}" type="parTrans" cxnId="{E5CC62B1-D60B-4845-B85E-F10CD7AB06FC}">
      <dgm:prSet/>
      <dgm:spPr/>
      <dgm:t>
        <a:bodyPr/>
        <a:lstStyle/>
        <a:p>
          <a:endParaRPr lang="en-US"/>
        </a:p>
      </dgm:t>
    </dgm:pt>
    <dgm:pt modelId="{025FA590-5D58-4F7F-A1C0-7153F2A08173}" type="sibTrans" cxnId="{E5CC62B1-D60B-4845-B85E-F10CD7AB06FC}">
      <dgm:prSet/>
      <dgm:spPr/>
      <dgm:t>
        <a:bodyPr/>
        <a:lstStyle/>
        <a:p>
          <a:endParaRPr lang="en-US"/>
        </a:p>
      </dgm:t>
    </dgm:pt>
    <dgm:pt modelId="{465DD305-DF10-4D29-B33E-ED54C1DCD2D0}">
      <dgm:prSet phldr="0"/>
      <dgm:spPr/>
      <dgm:t>
        <a:bodyPr/>
        <a:lstStyle/>
        <a:p>
          <a:pPr rtl="0"/>
          <a:r>
            <a:rPr lang="en-US">
              <a:latin typeface="Arial" panose="020B0604020202020204"/>
            </a:rPr>
            <a:t>Termination of Work</a:t>
          </a:r>
        </a:p>
      </dgm:t>
    </dgm:pt>
    <dgm:pt modelId="{C0347FF5-46BA-436C-ADF9-06E440A4E915}" type="parTrans" cxnId="{305927BD-0336-4B6B-B649-FC73C92CF5F9}">
      <dgm:prSet/>
      <dgm:spPr/>
      <dgm:t>
        <a:bodyPr/>
        <a:lstStyle/>
        <a:p>
          <a:endParaRPr lang="en-US"/>
        </a:p>
      </dgm:t>
    </dgm:pt>
    <dgm:pt modelId="{6E5DFCBF-5847-496D-962E-FE94C78667D4}" type="sibTrans" cxnId="{305927BD-0336-4B6B-B649-FC73C92CF5F9}">
      <dgm:prSet/>
      <dgm:spPr/>
      <dgm:t>
        <a:bodyPr/>
        <a:lstStyle/>
        <a:p>
          <a:endParaRPr lang="en-US"/>
        </a:p>
      </dgm:t>
    </dgm:pt>
    <dgm:pt modelId="{32F48192-7B94-4ECB-B29E-5196326DDF55}">
      <dgm:prSet phldr="0"/>
      <dgm:spPr/>
      <dgm:t>
        <a:bodyPr/>
        <a:lstStyle/>
        <a:p>
          <a:pPr rtl="0"/>
          <a:endParaRPr lang="en-US">
            <a:latin typeface="Arial" panose="020B0604020202020204"/>
          </a:endParaRPr>
        </a:p>
      </dgm:t>
    </dgm:pt>
    <dgm:pt modelId="{97A6BD71-F1AD-44C2-9D4F-1FAEE31C2944}" type="parTrans" cxnId="{BF73FB5E-7EFA-44FB-B8FB-A90F76D32F20}">
      <dgm:prSet/>
      <dgm:spPr/>
      <dgm:t>
        <a:bodyPr/>
        <a:lstStyle/>
        <a:p>
          <a:endParaRPr lang="en-US"/>
        </a:p>
      </dgm:t>
    </dgm:pt>
    <dgm:pt modelId="{27107E88-0636-410D-86DF-F252192AE748}" type="sibTrans" cxnId="{BF73FB5E-7EFA-44FB-B8FB-A90F76D32F20}">
      <dgm:prSet/>
      <dgm:spPr/>
      <dgm:t>
        <a:bodyPr/>
        <a:lstStyle/>
        <a:p>
          <a:endParaRPr lang="en-US"/>
        </a:p>
      </dgm:t>
    </dgm:pt>
    <dgm:pt modelId="{CFD32370-701B-43EE-B667-2887586909CF}" type="pres">
      <dgm:prSet presAssocID="{55DD040F-E69A-43E1-B669-28F25BB03C9F}" presName="Name0" presStyleCnt="0">
        <dgm:presLayoutVars>
          <dgm:dir/>
          <dgm:animLvl val="lvl"/>
          <dgm:resizeHandles/>
        </dgm:presLayoutVars>
      </dgm:prSet>
      <dgm:spPr/>
    </dgm:pt>
    <dgm:pt modelId="{1567AC4B-EC3B-49C3-89B2-22142149F0E0}" type="pres">
      <dgm:prSet presAssocID="{7EF038FD-427C-49FB-AFEF-E7F0E40C57F9}" presName="linNode" presStyleCnt="0"/>
      <dgm:spPr/>
    </dgm:pt>
    <dgm:pt modelId="{F0A749B6-8490-4A6A-ADBE-447F304CC3B0}" type="pres">
      <dgm:prSet presAssocID="{7EF038FD-427C-49FB-AFEF-E7F0E40C57F9}" presName="parentShp" presStyleLbl="node1" presStyleIdx="0" presStyleCnt="2">
        <dgm:presLayoutVars>
          <dgm:bulletEnabled val="1"/>
        </dgm:presLayoutVars>
      </dgm:prSet>
      <dgm:spPr/>
    </dgm:pt>
    <dgm:pt modelId="{FD85C53D-EBA2-4BD4-B948-F5F96F16C199}" type="pres">
      <dgm:prSet presAssocID="{7EF038FD-427C-49FB-AFEF-E7F0E40C57F9}" presName="childShp" presStyleLbl="bgAccFollowNode1" presStyleIdx="0" presStyleCnt="2">
        <dgm:presLayoutVars>
          <dgm:bulletEnabled val="1"/>
        </dgm:presLayoutVars>
      </dgm:prSet>
      <dgm:spPr/>
    </dgm:pt>
    <dgm:pt modelId="{D6AD7C36-379F-4CF3-8076-7B4AC898E1D2}" type="pres">
      <dgm:prSet presAssocID="{5B4F4F40-5E73-4FF9-806F-EB66166C1450}" presName="spacing" presStyleCnt="0"/>
      <dgm:spPr/>
    </dgm:pt>
    <dgm:pt modelId="{786E5FCF-68FC-4923-8C7E-D57E5BB2F837}" type="pres">
      <dgm:prSet presAssocID="{DACAC292-F97D-4A35-8E0B-F0C55E007E6D}" presName="linNode" presStyleCnt="0"/>
      <dgm:spPr/>
    </dgm:pt>
    <dgm:pt modelId="{D9147478-8AED-4E96-B3B3-FC96AE2EABB5}" type="pres">
      <dgm:prSet presAssocID="{DACAC292-F97D-4A35-8E0B-F0C55E007E6D}" presName="parentShp" presStyleLbl="node1" presStyleIdx="1" presStyleCnt="2">
        <dgm:presLayoutVars>
          <dgm:bulletEnabled val="1"/>
        </dgm:presLayoutVars>
      </dgm:prSet>
      <dgm:spPr/>
    </dgm:pt>
    <dgm:pt modelId="{35272F17-0135-4D35-86C7-5AA98D11F990}" type="pres">
      <dgm:prSet presAssocID="{DACAC292-F97D-4A35-8E0B-F0C55E007E6D}" presName="childShp" presStyleLbl="bgAccFollowNode1" presStyleIdx="1" presStyleCnt="2">
        <dgm:presLayoutVars>
          <dgm:bulletEnabled val="1"/>
        </dgm:presLayoutVars>
      </dgm:prSet>
      <dgm:spPr/>
    </dgm:pt>
  </dgm:ptLst>
  <dgm:cxnLst>
    <dgm:cxn modelId="{04F64721-8DD3-4905-97CB-AE8449B98DBF}" type="presOf" srcId="{465DD305-DF10-4D29-B33E-ED54C1DCD2D0}" destId="{35272F17-0135-4D35-86C7-5AA98D11F990}" srcOrd="0" destOrd="5" presId="urn:microsoft.com/office/officeart/2005/8/layout/vList6"/>
    <dgm:cxn modelId="{E7F7ED2A-BC2A-4E7E-94A0-02B696375BC6}" srcId="{DACAC292-F97D-4A35-8E0B-F0C55E007E6D}" destId="{96FBDBCB-22A8-4AD2-8221-C5881BCA50F9}" srcOrd="2" destOrd="0" parTransId="{B9590B7C-9E89-49EA-8820-2E2AB00508BD}" sibTransId="{FF659CA7-4AA0-4A1E-A570-6F2FD678FE74}"/>
    <dgm:cxn modelId="{E1A05A2B-BE45-4A58-80AA-7D0D85AC2F45}" srcId="{7EF038FD-427C-49FB-AFEF-E7F0E40C57F9}" destId="{F2C85F7F-BF4F-4883-B4B3-653016552E35}" srcOrd="0" destOrd="0" parTransId="{98AB7C60-EFB9-410C-AA41-A81A03D37FF2}" sibTransId="{3261DDED-148C-4803-8221-B0EF8743038B}"/>
    <dgm:cxn modelId="{853CA636-748C-47CD-B381-26E145FFC718}" srcId="{DACAC292-F97D-4A35-8E0B-F0C55E007E6D}" destId="{DF8FBD0C-8BC6-40B2-8C35-A6FAF57FFBF1}" srcOrd="3" destOrd="0" parTransId="{302EBC6E-DF16-4736-A770-58E97A76172A}" sibTransId="{8B93216F-13F7-4A85-94C8-5826CB264882}"/>
    <dgm:cxn modelId="{CDC6943C-D8A7-40B1-AD34-7A1FE9619E6D}" type="presOf" srcId="{34D43FFF-D49B-4133-8F0A-25940E698AA9}" destId="{FD85C53D-EBA2-4BD4-B948-F5F96F16C199}" srcOrd="0" destOrd="5" presId="urn:microsoft.com/office/officeart/2005/8/layout/vList6"/>
    <dgm:cxn modelId="{8E3B6940-26AD-4A85-9158-4C03A5268D66}" type="presOf" srcId="{C787E8C2-A3A7-48D8-9D99-1A96CAD7A6E8}" destId="{FD85C53D-EBA2-4BD4-B948-F5F96F16C199}" srcOrd="0" destOrd="2" presId="urn:microsoft.com/office/officeart/2005/8/layout/vList6"/>
    <dgm:cxn modelId="{DE38EB40-E98B-47DA-BBF2-0045E8CA9CF6}" type="presOf" srcId="{DACAC292-F97D-4A35-8E0B-F0C55E007E6D}" destId="{D9147478-8AED-4E96-B3B3-FC96AE2EABB5}" srcOrd="0" destOrd="0" presId="urn:microsoft.com/office/officeart/2005/8/layout/vList6"/>
    <dgm:cxn modelId="{6BC35F42-9480-4841-B1DD-189F22966CB3}" srcId="{7EF038FD-427C-49FB-AFEF-E7F0E40C57F9}" destId="{34D43FFF-D49B-4133-8F0A-25940E698AA9}" srcOrd="5" destOrd="0" parTransId="{F17D70EC-4D6F-4E99-976F-B9B104ED96EA}" sibTransId="{B84933E4-97B2-440E-A21D-0348914ABC71}"/>
    <dgm:cxn modelId="{8C642848-BBFF-42C4-8B56-CEEB0CC4907C}" srcId="{7EF038FD-427C-49FB-AFEF-E7F0E40C57F9}" destId="{76A39906-F324-41D7-8B40-1A52E071BE18}" srcOrd="3" destOrd="0" parTransId="{B91D4954-D4CF-4200-AA42-A931B503C212}" sibTransId="{33581381-D833-44AB-80BB-83A5769AC949}"/>
    <dgm:cxn modelId="{BF73FB5E-7EFA-44FB-B8FB-A90F76D32F20}" srcId="{DACAC292-F97D-4A35-8E0B-F0C55E007E6D}" destId="{32F48192-7B94-4ECB-B29E-5196326DDF55}" srcOrd="0" destOrd="0" parTransId="{97A6BD71-F1AD-44C2-9D4F-1FAEE31C2944}" sibTransId="{27107E88-0636-410D-86DF-F252192AE748}"/>
    <dgm:cxn modelId="{A0E21E60-1C61-4998-BE04-30E48E712523}" type="presOf" srcId="{78367825-5207-4E8E-AC90-BBDA306394E2}" destId="{35272F17-0135-4D35-86C7-5AA98D11F990}" srcOrd="0" destOrd="4" presId="urn:microsoft.com/office/officeart/2005/8/layout/vList6"/>
    <dgm:cxn modelId="{387B197C-1BFC-4404-A4D0-324CA363A9ED}" type="presOf" srcId="{231292A2-7E03-4375-807E-38CCA9633B95}" destId="{FD85C53D-EBA2-4BD4-B948-F5F96F16C199}" srcOrd="0" destOrd="4" presId="urn:microsoft.com/office/officeart/2005/8/layout/vList6"/>
    <dgm:cxn modelId="{B874B87D-5E60-41C2-A5B7-101D44F3FB80}" srcId="{55DD040F-E69A-43E1-B669-28F25BB03C9F}" destId="{DACAC292-F97D-4A35-8E0B-F0C55E007E6D}" srcOrd="1" destOrd="0" parTransId="{3EDCC0FE-78C3-406B-A64F-4025CDB8F57A}" sibTransId="{4DA62AD2-121D-4957-AC3A-400A94717BFB}"/>
    <dgm:cxn modelId="{D1A7C084-4F42-4ADB-837A-EC1CD5155B4D}" srcId="{55DD040F-E69A-43E1-B669-28F25BB03C9F}" destId="{7EF038FD-427C-49FB-AFEF-E7F0E40C57F9}" srcOrd="0" destOrd="0" parTransId="{297FF25D-AC20-4328-84E8-F92FEF025C38}" sibTransId="{5B4F4F40-5E73-4FF9-806F-EB66166C1450}"/>
    <dgm:cxn modelId="{1150338C-D62A-48E6-9287-C4E457D02DF7}" type="presOf" srcId="{F2C85F7F-BF4F-4883-B4B3-653016552E35}" destId="{FD85C53D-EBA2-4BD4-B948-F5F96F16C199}" srcOrd="0" destOrd="0" presId="urn:microsoft.com/office/officeart/2005/8/layout/vList6"/>
    <dgm:cxn modelId="{86B5A690-39DA-4EB4-AEA5-369352EAF4EF}" type="presOf" srcId="{96FBDBCB-22A8-4AD2-8221-C5881BCA50F9}" destId="{35272F17-0135-4D35-86C7-5AA98D11F990}" srcOrd="0" destOrd="2" presId="urn:microsoft.com/office/officeart/2005/8/layout/vList6"/>
    <dgm:cxn modelId="{B128BA92-7306-4FCF-860B-AD55BEE0AE56}" srcId="{DACAC292-F97D-4A35-8E0B-F0C55E007E6D}" destId="{595CF3B8-424F-49C4-8B9D-8F0EDF15089B}" srcOrd="1" destOrd="0" parTransId="{0E435584-0D02-4F18-A9D7-96BE6D78A1D2}" sibTransId="{0327ED3E-9A64-445F-918B-AF08B3709185}"/>
    <dgm:cxn modelId="{DC56CB9B-D9A0-406E-89D2-DA65839EA1A3}" type="presOf" srcId="{9C2309EC-1BBD-4555-A3EB-51579E35C102}" destId="{FD85C53D-EBA2-4BD4-B948-F5F96F16C199}" srcOrd="0" destOrd="1" presId="urn:microsoft.com/office/officeart/2005/8/layout/vList6"/>
    <dgm:cxn modelId="{B6C65BA1-CA83-46A7-AB35-0D4C531679DE}" type="presOf" srcId="{7EF038FD-427C-49FB-AFEF-E7F0E40C57F9}" destId="{F0A749B6-8490-4A6A-ADBE-447F304CC3B0}" srcOrd="0" destOrd="0" presId="urn:microsoft.com/office/officeart/2005/8/layout/vList6"/>
    <dgm:cxn modelId="{E5CC62B1-D60B-4845-B85E-F10CD7AB06FC}" srcId="{DACAC292-F97D-4A35-8E0B-F0C55E007E6D}" destId="{78367825-5207-4E8E-AC90-BBDA306394E2}" srcOrd="4" destOrd="0" parTransId="{9FA5CDAD-ADBD-4C63-AFBD-487810A387EF}" sibTransId="{025FA590-5D58-4F7F-A1C0-7153F2A08173}"/>
    <dgm:cxn modelId="{305927BD-0336-4B6B-B649-FC73C92CF5F9}" srcId="{DACAC292-F97D-4A35-8E0B-F0C55E007E6D}" destId="{465DD305-DF10-4D29-B33E-ED54C1DCD2D0}" srcOrd="5" destOrd="0" parTransId="{C0347FF5-46BA-436C-ADF9-06E440A4E915}" sibTransId="{6E5DFCBF-5847-496D-962E-FE94C78667D4}"/>
    <dgm:cxn modelId="{F12D18C6-14C0-4525-95D9-C3FB0F50D9D2}" type="presOf" srcId="{595CF3B8-424F-49C4-8B9D-8F0EDF15089B}" destId="{35272F17-0135-4D35-86C7-5AA98D11F990}" srcOrd="0" destOrd="1" presId="urn:microsoft.com/office/officeart/2005/8/layout/vList6"/>
    <dgm:cxn modelId="{4F2871CA-22D0-4F66-8E53-4A4D500A6C18}" srcId="{7EF038FD-427C-49FB-AFEF-E7F0E40C57F9}" destId="{C787E8C2-A3A7-48D8-9D99-1A96CAD7A6E8}" srcOrd="2" destOrd="0" parTransId="{E5372DFE-92D3-43A2-8D0C-EEA412AF8637}" sibTransId="{1C8EE89E-CBED-417C-B817-F37BE50BF002}"/>
    <dgm:cxn modelId="{007D53CB-D273-4B17-AF1A-FE0BC24E9FA5}" type="presOf" srcId="{76A39906-F324-41D7-8B40-1A52E071BE18}" destId="{FD85C53D-EBA2-4BD4-B948-F5F96F16C199}" srcOrd="0" destOrd="3" presId="urn:microsoft.com/office/officeart/2005/8/layout/vList6"/>
    <dgm:cxn modelId="{347CADE0-904E-46E5-AC6F-B271C492F00D}" type="presOf" srcId="{DF8FBD0C-8BC6-40B2-8C35-A6FAF57FFBF1}" destId="{35272F17-0135-4D35-86C7-5AA98D11F990}" srcOrd="0" destOrd="3" presId="urn:microsoft.com/office/officeart/2005/8/layout/vList6"/>
    <dgm:cxn modelId="{D412E9E5-DF18-46DC-9B37-E0BDD864B82B}" type="presOf" srcId="{32F48192-7B94-4ECB-B29E-5196326DDF55}" destId="{35272F17-0135-4D35-86C7-5AA98D11F990}" srcOrd="0" destOrd="0" presId="urn:microsoft.com/office/officeart/2005/8/layout/vList6"/>
    <dgm:cxn modelId="{05A76FEB-A5FF-4651-AC1E-AD6E95917D6E}" type="presOf" srcId="{55DD040F-E69A-43E1-B669-28F25BB03C9F}" destId="{CFD32370-701B-43EE-B667-2887586909CF}" srcOrd="0" destOrd="0" presId="urn:microsoft.com/office/officeart/2005/8/layout/vList6"/>
    <dgm:cxn modelId="{ACA243EE-A1A6-40DA-9003-C6CCE8FA11BA}" srcId="{7EF038FD-427C-49FB-AFEF-E7F0E40C57F9}" destId="{9C2309EC-1BBD-4555-A3EB-51579E35C102}" srcOrd="1" destOrd="0" parTransId="{81FF89E0-11BB-40E1-98DD-8B6CCDB34875}" sibTransId="{8218A5B1-849B-49A2-9F08-849A3B6DC431}"/>
    <dgm:cxn modelId="{EF24F1FA-603B-4616-A01E-D582FF5A47EE}" srcId="{7EF038FD-427C-49FB-AFEF-E7F0E40C57F9}" destId="{231292A2-7E03-4375-807E-38CCA9633B95}" srcOrd="4" destOrd="0" parTransId="{20B02304-7BD9-4941-ACFD-8A3A3A5344F0}" sibTransId="{5BF36B75-6BAB-4370-975F-AE8FD8787665}"/>
    <dgm:cxn modelId="{A6A9A97A-1754-47C4-905A-0F0CB482DA2E}" type="presParOf" srcId="{CFD32370-701B-43EE-B667-2887586909CF}" destId="{1567AC4B-EC3B-49C3-89B2-22142149F0E0}" srcOrd="0" destOrd="0" presId="urn:microsoft.com/office/officeart/2005/8/layout/vList6"/>
    <dgm:cxn modelId="{BC5E8D63-ED08-4E77-9D8E-434642C8EF78}" type="presParOf" srcId="{1567AC4B-EC3B-49C3-89B2-22142149F0E0}" destId="{F0A749B6-8490-4A6A-ADBE-447F304CC3B0}" srcOrd="0" destOrd="0" presId="urn:microsoft.com/office/officeart/2005/8/layout/vList6"/>
    <dgm:cxn modelId="{C3A7AB43-5C98-41D7-8882-3D85608495EF}" type="presParOf" srcId="{1567AC4B-EC3B-49C3-89B2-22142149F0E0}" destId="{FD85C53D-EBA2-4BD4-B948-F5F96F16C199}" srcOrd="1" destOrd="0" presId="urn:microsoft.com/office/officeart/2005/8/layout/vList6"/>
    <dgm:cxn modelId="{3AFFB940-9B1A-40F5-A9BB-AAA701A3E992}" type="presParOf" srcId="{CFD32370-701B-43EE-B667-2887586909CF}" destId="{D6AD7C36-379F-4CF3-8076-7B4AC898E1D2}" srcOrd="1" destOrd="0" presId="urn:microsoft.com/office/officeart/2005/8/layout/vList6"/>
    <dgm:cxn modelId="{CC02EA89-11D9-4D8F-B6BC-4F6BD0677296}" type="presParOf" srcId="{CFD32370-701B-43EE-B667-2887586909CF}" destId="{786E5FCF-68FC-4923-8C7E-D57E5BB2F837}" srcOrd="2" destOrd="0" presId="urn:microsoft.com/office/officeart/2005/8/layout/vList6"/>
    <dgm:cxn modelId="{D75F4696-380C-49C1-9881-365B29AE6F34}" type="presParOf" srcId="{786E5FCF-68FC-4923-8C7E-D57E5BB2F837}" destId="{D9147478-8AED-4E96-B3B3-FC96AE2EABB5}" srcOrd="0" destOrd="0" presId="urn:microsoft.com/office/officeart/2005/8/layout/vList6"/>
    <dgm:cxn modelId="{956F914E-A412-4700-B18D-62B1ACC52D96}" type="presParOf" srcId="{786E5FCF-68FC-4923-8C7E-D57E5BB2F837}" destId="{35272F17-0135-4D35-86C7-5AA98D11F99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65E35-2E35-4F51-BEA3-196ED9F9FFC4}">
      <dsp:nvSpPr>
        <dsp:cNvPr id="0" name=""/>
        <dsp:cNvSpPr/>
      </dsp:nvSpPr>
      <dsp:spPr>
        <a:xfrm>
          <a:off x="5053210" y="2241820"/>
          <a:ext cx="2481354" cy="2023156"/>
        </a:xfrm>
        <a:prstGeom prst="gear9">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a:t>One-Time</a:t>
          </a:r>
          <a:r>
            <a:rPr lang="en-US" sz="2300" kern="1200">
              <a:latin typeface="Arial" panose="020B0604020202020204"/>
            </a:rPr>
            <a:t>/ Initial</a:t>
          </a:r>
          <a:r>
            <a:rPr lang="en-US" sz="2300" kern="1200"/>
            <a:t> Documents</a:t>
          </a:r>
        </a:p>
      </dsp:txBody>
      <dsp:txXfrm>
        <a:off x="5517827" y="2715735"/>
        <a:ext cx="1552120" cy="1039944"/>
      </dsp:txXfrm>
    </dsp:sp>
    <dsp:sp modelId="{534EE716-BBB4-41A9-877C-A894B59070F7}">
      <dsp:nvSpPr>
        <dsp:cNvPr id="0" name=""/>
        <dsp:cNvSpPr/>
      </dsp:nvSpPr>
      <dsp:spPr>
        <a:xfrm>
          <a:off x="1970994" y="2877340"/>
          <a:ext cx="2979784" cy="18689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rtl="0">
            <a:lnSpc>
              <a:spcPct val="90000"/>
            </a:lnSpc>
            <a:spcBef>
              <a:spcPct val="0"/>
            </a:spcBef>
            <a:spcAft>
              <a:spcPct val="15000"/>
            </a:spcAft>
            <a:buFont typeface="Wingdings" panose="05000000000000000000" pitchFamily="2" charset="2"/>
            <a:buChar char="Ø"/>
          </a:pPr>
          <a:r>
            <a:rPr lang="en-US" sz="1000" kern="1200">
              <a:latin typeface="Arial" panose="020B0604020202020204"/>
            </a:rPr>
            <a:t>MWSBE Utilization</a:t>
          </a:r>
          <a:r>
            <a:rPr lang="en-US" sz="1000" kern="1200"/>
            <a:t> Schedule</a:t>
          </a:r>
        </a:p>
        <a:p>
          <a:pPr marL="57150" lvl="1" indent="-57150" algn="l" defTabSz="444500" rtl="0">
            <a:lnSpc>
              <a:spcPct val="90000"/>
            </a:lnSpc>
            <a:spcBef>
              <a:spcPct val="0"/>
            </a:spcBef>
            <a:spcAft>
              <a:spcPct val="15000"/>
            </a:spcAft>
            <a:buFont typeface="Wingdings" panose="05000000000000000000" pitchFamily="2" charset="2"/>
            <a:buChar char="Ø"/>
          </a:pPr>
          <a:r>
            <a:rPr lang="en-US" sz="1000" kern="1200">
              <a:latin typeface="Arial" panose="020B0604020202020204"/>
            </a:rPr>
            <a:t>MWSBE Utilization</a:t>
          </a:r>
          <a:r>
            <a:rPr lang="en-US" sz="1000" kern="1200"/>
            <a:t> Plan</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Compliance Cover Sheet</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Request for Contractor Clearance Form</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Start of Work</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Termination of Work</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Executed Contract Agreements</a:t>
          </a:r>
        </a:p>
        <a:p>
          <a:pPr marL="114300" lvl="2" indent="-57150" algn="l" defTabSz="444500">
            <a:lnSpc>
              <a:spcPct val="90000"/>
            </a:lnSpc>
            <a:spcBef>
              <a:spcPct val="0"/>
            </a:spcBef>
            <a:spcAft>
              <a:spcPct val="15000"/>
            </a:spcAft>
            <a:buFont typeface="Courier New" panose="02070309020205020404" pitchFamily="49" charset="0"/>
            <a:buChar char="o"/>
          </a:pPr>
          <a:r>
            <a:rPr lang="en-US" sz="1000" kern="1200"/>
            <a:t>Mediation Clause</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SAM Verification</a:t>
          </a:r>
        </a:p>
        <a:p>
          <a:pPr marL="114300" lvl="2" indent="-57150" algn="l" defTabSz="444500">
            <a:lnSpc>
              <a:spcPct val="90000"/>
            </a:lnSpc>
            <a:spcBef>
              <a:spcPct val="0"/>
            </a:spcBef>
            <a:spcAft>
              <a:spcPct val="15000"/>
            </a:spcAft>
            <a:buFont typeface="Courier New" panose="02070309020205020404" pitchFamily="49" charset="0"/>
            <a:buChar char="o"/>
          </a:pPr>
          <a:r>
            <a:rPr lang="en-US" sz="1000" kern="1200"/>
            <a:t>Company Name, Principal Owners &amp; EIN</a:t>
          </a:r>
        </a:p>
        <a:p>
          <a:pPr marL="114300" lvl="2" indent="-57150" algn="l" defTabSz="444500">
            <a:lnSpc>
              <a:spcPct val="90000"/>
            </a:lnSpc>
            <a:spcBef>
              <a:spcPct val="0"/>
            </a:spcBef>
            <a:spcAft>
              <a:spcPct val="15000"/>
            </a:spcAft>
            <a:buFont typeface="Wingdings" panose="05000000000000000000" pitchFamily="2" charset="2"/>
            <a:buChar char="Ø"/>
          </a:pPr>
          <a:r>
            <a:rPr lang="en-US" sz="1000" kern="1200"/>
            <a:t>Texas Comptroller Debarred Vendor List</a:t>
          </a:r>
        </a:p>
      </dsp:txBody>
      <dsp:txXfrm>
        <a:off x="2025733" y="2932079"/>
        <a:ext cx="2870306" cy="1759439"/>
      </dsp:txXfrm>
    </dsp:sp>
    <dsp:sp modelId="{EECC69BA-84E2-4BB1-A2FC-79CE6F7FBA03}">
      <dsp:nvSpPr>
        <dsp:cNvPr id="0" name=""/>
        <dsp:cNvSpPr/>
      </dsp:nvSpPr>
      <dsp:spPr>
        <a:xfrm>
          <a:off x="2166558" y="0"/>
          <a:ext cx="2989310" cy="2502038"/>
        </a:xfrm>
        <a:prstGeom prst="gear6">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Recurring Document</a:t>
          </a:r>
        </a:p>
      </dsp:txBody>
      <dsp:txXfrm>
        <a:off x="2867284" y="633703"/>
        <a:ext cx="1587858" cy="1234632"/>
      </dsp:txXfrm>
    </dsp:sp>
    <dsp:sp modelId="{DF744C8A-822F-4DAA-960A-B75DACC3699B}">
      <dsp:nvSpPr>
        <dsp:cNvPr id="0" name=""/>
        <dsp:cNvSpPr/>
      </dsp:nvSpPr>
      <dsp:spPr>
        <a:xfrm>
          <a:off x="5674313" y="121639"/>
          <a:ext cx="2199284" cy="140506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a:t>MWSBE Monthly Utilization Plans (Certified </a:t>
          </a:r>
          <a:r>
            <a:rPr lang="en-US" sz="1800" b="1" kern="1200"/>
            <a:t>and</a:t>
          </a:r>
          <a:r>
            <a:rPr lang="en-US" sz="1800" kern="1200"/>
            <a:t> Non-Certified Firms)</a:t>
          </a:r>
        </a:p>
      </dsp:txBody>
      <dsp:txXfrm>
        <a:off x="5715466" y="162792"/>
        <a:ext cx="2116978" cy="1322755"/>
      </dsp:txXfrm>
    </dsp:sp>
    <dsp:sp modelId="{877FCD10-3892-4419-BD9A-4313C0349A74}">
      <dsp:nvSpPr>
        <dsp:cNvPr id="0" name=""/>
        <dsp:cNvSpPr/>
      </dsp:nvSpPr>
      <dsp:spPr>
        <a:xfrm rot="3460777">
          <a:off x="4955121" y="1540898"/>
          <a:ext cx="2842591" cy="3458098"/>
        </a:xfrm>
        <a:prstGeom prst="circularArrow">
          <a:avLst>
            <a:gd name="adj1" fmla="val 4878"/>
            <a:gd name="adj2" fmla="val 312630"/>
            <a:gd name="adj3" fmla="val 3205889"/>
            <a:gd name="adj4" fmla="val 15137404"/>
            <a:gd name="adj5" fmla="val 5691"/>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153EB36-A399-4BB8-9492-F8B4CF80D58B}">
      <dsp:nvSpPr>
        <dsp:cNvPr id="0" name=""/>
        <dsp:cNvSpPr/>
      </dsp:nvSpPr>
      <dsp:spPr>
        <a:xfrm rot="12330935">
          <a:off x="3161754" y="-31964"/>
          <a:ext cx="2614660" cy="2614660"/>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5C53D-EBA2-4BD4-B948-F5F96F16C199}">
      <dsp:nvSpPr>
        <dsp:cNvPr id="0" name=""/>
        <dsp:cNvSpPr/>
      </dsp:nvSpPr>
      <dsp:spPr>
        <a:xfrm>
          <a:off x="1828799" y="446"/>
          <a:ext cx="2743200" cy="1741289"/>
        </a:xfrm>
        <a:prstGeom prst="rightArrow">
          <a:avLst>
            <a:gd name="adj1" fmla="val 75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endParaRPr lang="en-US" sz="1400" kern="1200">
            <a:latin typeface="Arial" panose="020B0604020202020204"/>
          </a:endParaRPr>
        </a:p>
        <a:p>
          <a:pPr marL="114300" lvl="1" indent="-114300" algn="l" defTabSz="622300">
            <a:lnSpc>
              <a:spcPct val="90000"/>
            </a:lnSpc>
            <a:spcBef>
              <a:spcPct val="0"/>
            </a:spcBef>
            <a:spcAft>
              <a:spcPct val="15000"/>
            </a:spcAft>
            <a:buChar char="•"/>
          </a:pPr>
          <a:r>
            <a:rPr lang="en-US" sz="1400" kern="1200">
              <a:latin typeface="Arial" panose="020B0604020202020204"/>
            </a:rPr>
            <a:t>Compliance Coversheet</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Start of Work (SOW)</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Utilization Plans</a:t>
          </a:r>
        </a:p>
        <a:p>
          <a:pPr marL="114300" lvl="1" indent="-114300" algn="l" defTabSz="622300" rtl="0">
            <a:lnSpc>
              <a:spcPct val="90000"/>
            </a:lnSpc>
            <a:spcBef>
              <a:spcPct val="0"/>
            </a:spcBef>
            <a:spcAft>
              <a:spcPct val="15000"/>
            </a:spcAft>
            <a:buChar char="•"/>
          </a:pPr>
          <a:r>
            <a:rPr lang="en-US" sz="1400" kern="1200">
              <a:latin typeface="Arial" panose="020B0604020202020204"/>
            </a:rPr>
            <a:t>Contract/ PO Agreement</a:t>
          </a:r>
        </a:p>
        <a:p>
          <a:pPr marL="114300" lvl="1" indent="-114300" algn="l" defTabSz="622300" rtl="0">
            <a:lnSpc>
              <a:spcPct val="90000"/>
            </a:lnSpc>
            <a:spcBef>
              <a:spcPct val="0"/>
            </a:spcBef>
            <a:spcAft>
              <a:spcPct val="15000"/>
            </a:spcAft>
            <a:buChar char="•"/>
          </a:pPr>
          <a:r>
            <a:rPr lang="en-US" sz="1400" kern="1200">
              <a:latin typeface="Arial" panose="020B0604020202020204"/>
            </a:rPr>
            <a:t>Termination of Work</a:t>
          </a:r>
        </a:p>
      </dsp:txBody>
      <dsp:txXfrm>
        <a:off x="1828799" y="218107"/>
        <a:ext cx="2090217" cy="1305967"/>
      </dsp:txXfrm>
    </dsp:sp>
    <dsp:sp modelId="{F0A749B6-8490-4A6A-ADBE-447F304CC3B0}">
      <dsp:nvSpPr>
        <dsp:cNvPr id="0" name=""/>
        <dsp:cNvSpPr/>
      </dsp:nvSpPr>
      <dsp:spPr>
        <a:xfrm>
          <a:off x="0" y="446"/>
          <a:ext cx="1828800" cy="17412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Arial" panose="020B0604020202020204"/>
            </a:rPr>
            <a:t>1112 Lane Road</a:t>
          </a:r>
          <a:endParaRPr lang="en-US" sz="3600" kern="1200"/>
        </a:p>
      </dsp:txBody>
      <dsp:txXfrm>
        <a:off x="85003" y="85449"/>
        <a:ext cx="1658794" cy="1571283"/>
      </dsp:txXfrm>
    </dsp:sp>
    <dsp:sp modelId="{35272F17-0135-4D35-86C7-5AA98D11F990}">
      <dsp:nvSpPr>
        <dsp:cNvPr id="0" name=""/>
        <dsp:cNvSpPr/>
      </dsp:nvSpPr>
      <dsp:spPr>
        <a:xfrm>
          <a:off x="1828799" y="1915864"/>
          <a:ext cx="2743200" cy="1741289"/>
        </a:xfrm>
        <a:prstGeom prst="rightArrow">
          <a:avLst>
            <a:gd name="adj1" fmla="val 75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endParaRPr lang="en-US" sz="1400" kern="1200">
            <a:latin typeface="Arial" panose="020B0604020202020204"/>
          </a:endParaRPr>
        </a:p>
        <a:p>
          <a:pPr marL="114300" lvl="1" indent="-114300" algn="l" defTabSz="622300">
            <a:lnSpc>
              <a:spcPct val="90000"/>
            </a:lnSpc>
            <a:spcBef>
              <a:spcPct val="0"/>
            </a:spcBef>
            <a:spcAft>
              <a:spcPct val="15000"/>
            </a:spcAft>
            <a:buChar char="•"/>
          </a:pPr>
          <a:r>
            <a:rPr lang="en-US" sz="1400" kern="1200">
              <a:latin typeface="Arial" panose="020B0604020202020204"/>
            </a:rPr>
            <a:t>Compliance Coversheet</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Start of Work (SOW)</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Utilization Plans</a:t>
          </a:r>
        </a:p>
        <a:p>
          <a:pPr marL="114300" lvl="1" indent="-114300" algn="l" defTabSz="622300" rtl="0">
            <a:lnSpc>
              <a:spcPct val="90000"/>
            </a:lnSpc>
            <a:spcBef>
              <a:spcPct val="0"/>
            </a:spcBef>
            <a:spcAft>
              <a:spcPct val="15000"/>
            </a:spcAft>
            <a:buChar char="•"/>
          </a:pPr>
          <a:r>
            <a:rPr lang="en-US" sz="1400" kern="1200">
              <a:latin typeface="Arial" panose="020B0604020202020204"/>
            </a:rPr>
            <a:t>Contract/PO Agreement</a:t>
          </a:r>
        </a:p>
        <a:p>
          <a:pPr marL="114300" lvl="1" indent="-114300" algn="l" defTabSz="622300" rtl="0">
            <a:lnSpc>
              <a:spcPct val="90000"/>
            </a:lnSpc>
            <a:spcBef>
              <a:spcPct val="0"/>
            </a:spcBef>
            <a:spcAft>
              <a:spcPct val="15000"/>
            </a:spcAft>
            <a:buChar char="•"/>
          </a:pPr>
          <a:r>
            <a:rPr lang="en-US" sz="1400" kern="1200">
              <a:latin typeface="Arial" panose="020B0604020202020204"/>
            </a:rPr>
            <a:t>Termination of Work</a:t>
          </a:r>
        </a:p>
      </dsp:txBody>
      <dsp:txXfrm>
        <a:off x="1828799" y="2133525"/>
        <a:ext cx="2090217" cy="1305967"/>
      </dsp:txXfrm>
    </dsp:sp>
    <dsp:sp modelId="{D9147478-8AED-4E96-B3B3-FC96AE2EABB5}">
      <dsp:nvSpPr>
        <dsp:cNvPr id="0" name=""/>
        <dsp:cNvSpPr/>
      </dsp:nvSpPr>
      <dsp:spPr>
        <a:xfrm>
          <a:off x="0" y="1915864"/>
          <a:ext cx="1828800" cy="17412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Arial" panose="020B0604020202020204"/>
            </a:rPr>
            <a:t>2221 Lane Road</a:t>
          </a:r>
          <a:endParaRPr lang="en-US" sz="3600" kern="1200"/>
        </a:p>
      </dsp:txBody>
      <dsp:txXfrm>
        <a:off x="85003" y="2000867"/>
        <a:ext cx="1658794" cy="1571283"/>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43C53-A465-EF4B-A0FF-60D833E9238A}" type="datetimeFigureOut">
              <a:rPr lang="en-US" smtClean="0"/>
              <a:t>1/30/26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AM.Gov"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a:t>
            </a:fld>
            <a:endParaRPr lang="en-US"/>
          </a:p>
        </p:txBody>
      </p:sp>
    </p:spTree>
    <p:extLst>
      <p:ext uri="{BB962C8B-B14F-4D97-AF65-F5344CB8AC3E}">
        <p14:creationId xmlns:p14="http://schemas.microsoft.com/office/powerpoint/2010/main" val="53530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prime contractor must add subcontractors to the project. First use your login credentials, select setup tab, click add/edit contractors. Make sure you enter all pertinent information for the subcontractor as shown on the coversheet, assign contractor to the project and select save. Now you can upload compliance documents for that subcontractor.</a:t>
            </a:r>
          </a:p>
        </p:txBody>
      </p:sp>
      <p:sp>
        <p:nvSpPr>
          <p:cNvPr id="4" name="Slide Number Placeholder 3"/>
          <p:cNvSpPr>
            <a:spLocks noGrp="1"/>
          </p:cNvSpPr>
          <p:nvPr>
            <p:ph type="sldNum" sz="quarter" idx="5"/>
          </p:nvPr>
        </p:nvSpPr>
        <p:spPr/>
        <p:txBody>
          <a:bodyPr/>
          <a:lstStyle/>
          <a:p>
            <a:fld id="{7389BF64-155B-134B-BBA2-DBD57FA605BB}" type="slidenum">
              <a:rPr lang="en-US" smtClean="0"/>
              <a:t>13</a:t>
            </a:fld>
            <a:endParaRPr lang="en-US"/>
          </a:p>
        </p:txBody>
      </p:sp>
    </p:spTree>
    <p:extLst>
      <p:ext uri="{BB962C8B-B14F-4D97-AF65-F5344CB8AC3E}">
        <p14:creationId xmlns:p14="http://schemas.microsoft.com/office/powerpoint/2010/main" val="250234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Review your documents before uploading, save on desktop or file, next step select set up tab select if you want to add or edit document and upload under the correct file name.</a:t>
            </a:r>
          </a:p>
        </p:txBody>
      </p:sp>
      <p:sp>
        <p:nvSpPr>
          <p:cNvPr id="4" name="Slide Number Placeholder 3"/>
          <p:cNvSpPr>
            <a:spLocks noGrp="1"/>
          </p:cNvSpPr>
          <p:nvPr>
            <p:ph type="sldNum" sz="quarter" idx="5"/>
          </p:nvPr>
        </p:nvSpPr>
        <p:spPr/>
        <p:txBody>
          <a:bodyPr/>
          <a:lstStyle/>
          <a:p>
            <a:fld id="{7389BF64-155B-134B-BBA2-DBD57FA605BB}" type="slidenum">
              <a:rPr lang="en-US" smtClean="0"/>
              <a:t>14</a:t>
            </a:fld>
            <a:endParaRPr lang="en-US"/>
          </a:p>
        </p:txBody>
      </p:sp>
    </p:spTree>
    <p:extLst>
      <p:ext uri="{BB962C8B-B14F-4D97-AF65-F5344CB8AC3E}">
        <p14:creationId xmlns:p14="http://schemas.microsoft.com/office/powerpoint/2010/main" val="402584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screen allows you to see how to upload documents.  On the menu bar, you will select the </a:t>
            </a:r>
            <a:r>
              <a:rPr lang="en-US" dirty="0" err="1">
                <a:cs typeface="Calibri"/>
              </a:rPr>
              <a:t>eDocuments</a:t>
            </a:r>
            <a:r>
              <a:rPr lang="en-US" dirty="0">
                <a:cs typeface="Calibri"/>
              </a:rPr>
              <a:t> tab, then click upload documents. </a:t>
            </a:r>
          </a:p>
        </p:txBody>
      </p:sp>
      <p:sp>
        <p:nvSpPr>
          <p:cNvPr id="4" name="Slide Number Placeholder 3"/>
          <p:cNvSpPr>
            <a:spLocks noGrp="1"/>
          </p:cNvSpPr>
          <p:nvPr>
            <p:ph type="sldNum" sz="quarter" idx="5"/>
          </p:nvPr>
        </p:nvSpPr>
        <p:spPr/>
        <p:txBody>
          <a:bodyPr/>
          <a:lstStyle/>
          <a:p>
            <a:fld id="{7389BF64-155B-134B-BBA2-DBD57FA605BB}" type="slidenum">
              <a:rPr lang="en-US" smtClean="0"/>
              <a:t>15</a:t>
            </a:fld>
            <a:endParaRPr lang="en-US"/>
          </a:p>
        </p:txBody>
      </p:sp>
    </p:spTree>
    <p:extLst>
      <p:ext uri="{BB962C8B-B14F-4D97-AF65-F5344CB8AC3E}">
        <p14:creationId xmlns:p14="http://schemas.microsoft.com/office/powerpoint/2010/main" val="82055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Select the project name, then select the subcontractor, document name type, upload the document and don't forget to press save.</a:t>
            </a:r>
          </a:p>
        </p:txBody>
      </p:sp>
      <p:sp>
        <p:nvSpPr>
          <p:cNvPr id="4" name="Slide Number Placeholder 3"/>
          <p:cNvSpPr>
            <a:spLocks noGrp="1"/>
          </p:cNvSpPr>
          <p:nvPr>
            <p:ph type="sldNum" sz="quarter" idx="5"/>
          </p:nvPr>
        </p:nvSpPr>
        <p:spPr/>
        <p:txBody>
          <a:bodyPr/>
          <a:lstStyle/>
          <a:p>
            <a:fld id="{7389BF64-155B-134B-BBA2-DBD57FA605BB}" type="slidenum">
              <a:rPr lang="en-US" smtClean="0"/>
              <a:t>16</a:t>
            </a:fld>
            <a:endParaRPr lang="en-US"/>
          </a:p>
        </p:txBody>
      </p:sp>
    </p:spTree>
    <p:extLst>
      <p:ext uri="{BB962C8B-B14F-4D97-AF65-F5344CB8AC3E}">
        <p14:creationId xmlns:p14="http://schemas.microsoft.com/office/powerpoint/2010/main" val="274407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MWSBE monitors the following document locations: Contractor Verification (Annual Documents), MWSBE UP/Sch, Shared Compliance forms and subcontract agreements. Please ensure the documents are uploaded in the correct location or they will be rejected.</a:t>
            </a:r>
          </a:p>
        </p:txBody>
      </p:sp>
      <p:sp>
        <p:nvSpPr>
          <p:cNvPr id="4" name="Slide Number Placeholder 3"/>
          <p:cNvSpPr>
            <a:spLocks noGrp="1"/>
          </p:cNvSpPr>
          <p:nvPr>
            <p:ph type="sldNum" sz="quarter" idx="5"/>
          </p:nvPr>
        </p:nvSpPr>
        <p:spPr/>
        <p:txBody>
          <a:bodyPr/>
          <a:lstStyle/>
          <a:p>
            <a:fld id="{7389BF64-155B-134B-BBA2-DBD57FA605BB}" type="slidenum">
              <a:rPr lang="en-US" smtClean="0"/>
              <a:t>17</a:t>
            </a:fld>
            <a:endParaRPr lang="en-US"/>
          </a:p>
        </p:txBody>
      </p:sp>
    </p:spTree>
    <p:extLst>
      <p:ext uri="{BB962C8B-B14F-4D97-AF65-F5344CB8AC3E}">
        <p14:creationId xmlns:p14="http://schemas.microsoft.com/office/powerpoint/2010/main" val="676957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description guide is an awesome tool to use when naming your documents.  This help the CA to identify the documents immediately. Make a copy and keep for your records.</a:t>
            </a:r>
          </a:p>
        </p:txBody>
      </p:sp>
      <p:sp>
        <p:nvSpPr>
          <p:cNvPr id="4" name="Slide Number Placeholder 3"/>
          <p:cNvSpPr>
            <a:spLocks noGrp="1"/>
          </p:cNvSpPr>
          <p:nvPr>
            <p:ph type="sldNum" sz="quarter" idx="5"/>
          </p:nvPr>
        </p:nvSpPr>
        <p:spPr/>
        <p:txBody>
          <a:bodyPr/>
          <a:lstStyle/>
          <a:p>
            <a:fld id="{7389BF64-155B-134B-BBA2-DBD57FA605BB}" type="slidenum">
              <a:rPr lang="en-US" smtClean="0"/>
              <a:t>18</a:t>
            </a:fld>
            <a:endParaRPr lang="en-US"/>
          </a:p>
        </p:txBody>
      </p:sp>
    </p:spTree>
    <p:extLst>
      <p:ext uri="{BB962C8B-B14F-4D97-AF65-F5344CB8AC3E}">
        <p14:creationId xmlns:p14="http://schemas.microsoft.com/office/powerpoint/2010/main" val="336149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description guide for single family homes on require the addresses to be added to each form. Excluding the Contractor Verification form which are uploaded annually for the entire project.</a:t>
            </a:r>
          </a:p>
        </p:txBody>
      </p:sp>
      <p:sp>
        <p:nvSpPr>
          <p:cNvPr id="4" name="Slide Number Placeholder 3"/>
          <p:cNvSpPr>
            <a:spLocks noGrp="1"/>
          </p:cNvSpPr>
          <p:nvPr>
            <p:ph type="sldNum" sz="quarter" idx="5"/>
          </p:nvPr>
        </p:nvSpPr>
        <p:spPr/>
        <p:txBody>
          <a:bodyPr/>
          <a:lstStyle/>
          <a:p>
            <a:fld id="{7389BF64-155B-134B-BBA2-DBD57FA605BB}" type="slidenum">
              <a:rPr lang="en-US" smtClean="0"/>
              <a:t>19</a:t>
            </a:fld>
            <a:endParaRPr lang="en-US"/>
          </a:p>
        </p:txBody>
      </p:sp>
    </p:spTree>
    <p:extLst>
      <p:ext uri="{BB962C8B-B14F-4D97-AF65-F5344CB8AC3E}">
        <p14:creationId xmlns:p14="http://schemas.microsoft.com/office/powerpoint/2010/main" val="82037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the project is awarded, a profile is setup in B2G Now for the prime contractors.  Payments to the prime and all subcontractors on the project will be monitored in B2G Now.  Only the assigned MWSBE Administrator will be able to add contractors in B2G Now. Within 5 days of payment the prime must make payments to subcontractors working on the project. The subcontractors must confirm payments entered by the prime.</a:t>
            </a:r>
          </a:p>
          <a:p>
            <a:endParaRPr lang="en-US" dirty="0">
              <a:cs typeface="Calibri"/>
            </a:endParaRPr>
          </a:p>
          <a:p>
            <a:endParaRPr lang="en-US" dirty="0">
              <a:cs typeface="Calibri"/>
            </a:endParaRPr>
          </a:p>
          <a:p>
            <a:r>
              <a:rPr lang="en-US" dirty="0">
                <a:cs typeface="Calibri"/>
              </a:rPr>
              <a:t>Subcontractors, suppliers, and professional service providers are required to confirm payments entered by the Prime.</a:t>
            </a:r>
          </a:p>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20</a:t>
            </a:fld>
            <a:endParaRPr lang="en-US"/>
          </a:p>
        </p:txBody>
      </p:sp>
    </p:spTree>
    <p:extLst>
      <p:ext uri="{BB962C8B-B14F-4D97-AF65-F5344CB8AC3E}">
        <p14:creationId xmlns:p14="http://schemas.microsoft.com/office/powerpoint/2010/main" val="412153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page give you an idea of B2G Now notification process.</a:t>
            </a:r>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1731035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22</a:t>
            </a:fld>
            <a:endParaRPr lang="en-US"/>
          </a:p>
        </p:txBody>
      </p:sp>
    </p:spTree>
    <p:extLst>
      <p:ext uri="{BB962C8B-B14F-4D97-AF65-F5344CB8AC3E}">
        <p14:creationId xmlns:p14="http://schemas.microsoft.com/office/powerpoint/2010/main" val="154025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dirty="0"/>
          </a:p>
          <a:p>
            <a:pPr algn="just"/>
            <a:endParaRPr lang="en-US"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prime contractor can enter payments per subcontractor individually if needed or all payments can be entered at once for each applicable contractors as viewed on the screen. I advise the prime to attach payment document for proof of payment.</a:t>
            </a:r>
          </a:p>
        </p:txBody>
      </p:sp>
      <p:sp>
        <p:nvSpPr>
          <p:cNvPr id="4" name="Slide Number Placeholder 3"/>
          <p:cNvSpPr>
            <a:spLocks noGrp="1"/>
          </p:cNvSpPr>
          <p:nvPr>
            <p:ph type="sldNum" sz="quarter" idx="5"/>
          </p:nvPr>
        </p:nvSpPr>
        <p:spPr/>
        <p:txBody>
          <a:bodyPr/>
          <a:lstStyle/>
          <a:p>
            <a:fld id="{7389BF64-155B-134B-BBA2-DBD57FA605BB}" type="slidenum">
              <a:rPr lang="en-US" smtClean="0"/>
              <a:t>23</a:t>
            </a:fld>
            <a:endParaRPr lang="en-US"/>
          </a:p>
        </p:txBody>
      </p:sp>
    </p:spTree>
    <p:extLst>
      <p:ext uri="{BB962C8B-B14F-4D97-AF65-F5344CB8AC3E}">
        <p14:creationId xmlns:p14="http://schemas.microsoft.com/office/powerpoint/2010/main" val="1620929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prime contractor has entered payment of $5K their sub, this screen allows the sub to agree or disagree to the entry. As mentioned the prime contractor and subcontractor are advised to work out all discrepancies before the CA is notified.</a:t>
            </a:r>
          </a:p>
        </p:txBody>
      </p:sp>
      <p:sp>
        <p:nvSpPr>
          <p:cNvPr id="4" name="Slide Number Placeholder 3"/>
          <p:cNvSpPr>
            <a:spLocks noGrp="1"/>
          </p:cNvSpPr>
          <p:nvPr>
            <p:ph type="sldNum" sz="quarter" idx="5"/>
          </p:nvPr>
        </p:nvSpPr>
        <p:spPr/>
        <p:txBody>
          <a:bodyPr/>
          <a:lstStyle/>
          <a:p>
            <a:fld id="{7389BF64-155B-134B-BBA2-DBD57FA605BB}" type="slidenum">
              <a:rPr lang="en-US" smtClean="0"/>
              <a:t>24</a:t>
            </a:fld>
            <a:endParaRPr lang="en-US"/>
          </a:p>
        </p:txBody>
      </p:sp>
    </p:spTree>
    <p:extLst>
      <p:ext uri="{BB962C8B-B14F-4D97-AF65-F5344CB8AC3E}">
        <p14:creationId xmlns:p14="http://schemas.microsoft.com/office/powerpoint/2010/main" val="1608420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25</a:t>
            </a:fld>
            <a:endParaRPr lang="en-US"/>
          </a:p>
        </p:txBody>
      </p:sp>
    </p:spTree>
    <p:extLst>
      <p:ext uri="{BB962C8B-B14F-4D97-AF65-F5344CB8AC3E}">
        <p14:creationId xmlns:p14="http://schemas.microsoft.com/office/powerpoint/2010/main" val="3808457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Compliance packet is utilized by the prime contractor and all certified and non-certified firms working on the project. </a:t>
            </a:r>
          </a:p>
        </p:txBody>
      </p:sp>
      <p:sp>
        <p:nvSpPr>
          <p:cNvPr id="4" name="Slide Number Placeholder 3"/>
          <p:cNvSpPr>
            <a:spLocks noGrp="1"/>
          </p:cNvSpPr>
          <p:nvPr>
            <p:ph type="sldNum" sz="quarter" idx="5"/>
          </p:nvPr>
        </p:nvSpPr>
        <p:spPr/>
        <p:txBody>
          <a:bodyPr/>
          <a:lstStyle/>
          <a:p>
            <a:fld id="{7389BF64-155B-134B-BBA2-DBD57FA605BB}" type="slidenum">
              <a:rPr lang="en-US" smtClean="0"/>
              <a:t>26</a:t>
            </a:fld>
            <a:endParaRPr lang="en-US"/>
          </a:p>
        </p:txBody>
      </p:sp>
    </p:spTree>
    <p:extLst>
      <p:ext uri="{BB962C8B-B14F-4D97-AF65-F5344CB8AC3E}">
        <p14:creationId xmlns:p14="http://schemas.microsoft.com/office/powerpoint/2010/main" val="1122324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UP schedule is for the prime only, this is to give a forecast on when the certified contractors will start on the project. This allows the contract administrator to monitor monies to be allocated monthly. This form also must be submitted when submitting an deviation request which I will cover later in the presentation.</a:t>
            </a:r>
          </a:p>
        </p:txBody>
      </p:sp>
      <p:sp>
        <p:nvSpPr>
          <p:cNvPr id="4" name="Slide Number Placeholder 3"/>
          <p:cNvSpPr>
            <a:spLocks noGrp="1"/>
          </p:cNvSpPr>
          <p:nvPr>
            <p:ph type="sldNum" sz="quarter" idx="5"/>
          </p:nvPr>
        </p:nvSpPr>
        <p:spPr/>
        <p:txBody>
          <a:bodyPr/>
          <a:lstStyle/>
          <a:p>
            <a:fld id="{7389BF64-155B-134B-BBA2-DBD57FA605BB}" type="slidenum">
              <a:rPr lang="en-US" smtClean="0"/>
              <a:t>27</a:t>
            </a:fld>
            <a:endParaRPr lang="en-US"/>
          </a:p>
        </p:txBody>
      </p:sp>
    </p:spTree>
    <p:extLst>
      <p:ext uri="{BB962C8B-B14F-4D97-AF65-F5344CB8AC3E}">
        <p14:creationId xmlns:p14="http://schemas.microsoft.com/office/powerpoint/2010/main" val="2038436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coversheet is what I call the bible of all documents in the compliance packet! The required information for each contractors is covered on this one form. Make sure that all the fields are completed before uploading in LCP Tracker.</a:t>
            </a:r>
          </a:p>
        </p:txBody>
      </p:sp>
      <p:sp>
        <p:nvSpPr>
          <p:cNvPr id="4" name="Slide Number Placeholder 3"/>
          <p:cNvSpPr>
            <a:spLocks noGrp="1"/>
          </p:cNvSpPr>
          <p:nvPr>
            <p:ph type="sldNum" sz="quarter" idx="5"/>
          </p:nvPr>
        </p:nvSpPr>
        <p:spPr/>
        <p:txBody>
          <a:bodyPr/>
          <a:lstStyle/>
          <a:p>
            <a:fld id="{7389BF64-155B-134B-BBA2-DBD57FA605BB}" type="slidenum">
              <a:rPr lang="en-US" smtClean="0"/>
              <a:t>28</a:t>
            </a:fld>
            <a:endParaRPr lang="en-US"/>
          </a:p>
        </p:txBody>
      </p:sp>
    </p:spTree>
    <p:extLst>
      <p:ext uri="{BB962C8B-B14F-4D97-AF65-F5344CB8AC3E}">
        <p14:creationId xmlns:p14="http://schemas.microsoft.com/office/powerpoint/2010/main" val="3129496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 screen shoot of what is acceptable and unacceptable. </a:t>
            </a:r>
          </a:p>
        </p:txBody>
      </p:sp>
      <p:sp>
        <p:nvSpPr>
          <p:cNvPr id="4" name="Slide Number Placeholder 3"/>
          <p:cNvSpPr>
            <a:spLocks noGrp="1"/>
          </p:cNvSpPr>
          <p:nvPr>
            <p:ph type="sldNum" sz="quarter" idx="5"/>
          </p:nvPr>
        </p:nvSpPr>
        <p:spPr/>
        <p:txBody>
          <a:bodyPr/>
          <a:lstStyle/>
          <a:p>
            <a:fld id="{7389BF64-155B-134B-BBA2-DBD57FA605BB}" type="slidenum">
              <a:rPr lang="en-US" smtClean="0"/>
              <a:t>29</a:t>
            </a:fld>
            <a:endParaRPr lang="en-US"/>
          </a:p>
        </p:txBody>
      </p:sp>
    </p:spTree>
    <p:extLst>
      <p:ext uri="{BB962C8B-B14F-4D97-AF65-F5344CB8AC3E}">
        <p14:creationId xmlns:p14="http://schemas.microsoft.com/office/powerpoint/2010/main" val="1217241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clearance form must be completed and submitted in LCP Tracker along with the SAMs result attached! The form must have the same year with the SAMs result was conducted or it will be rejected.</a:t>
            </a:r>
          </a:p>
        </p:txBody>
      </p:sp>
      <p:sp>
        <p:nvSpPr>
          <p:cNvPr id="4" name="Slide Number Placeholder 3"/>
          <p:cNvSpPr>
            <a:spLocks noGrp="1"/>
          </p:cNvSpPr>
          <p:nvPr>
            <p:ph type="sldNum" sz="quarter" idx="5"/>
          </p:nvPr>
        </p:nvSpPr>
        <p:spPr/>
        <p:txBody>
          <a:bodyPr/>
          <a:lstStyle/>
          <a:p>
            <a:fld id="{7389BF64-155B-134B-BBA2-DBD57FA605BB}" type="slidenum">
              <a:rPr lang="en-US" smtClean="0"/>
              <a:t>30</a:t>
            </a:fld>
            <a:endParaRPr lang="en-US"/>
          </a:p>
        </p:txBody>
      </p:sp>
    </p:spTree>
    <p:extLst>
      <p:ext uri="{BB962C8B-B14F-4D97-AF65-F5344CB8AC3E}">
        <p14:creationId xmlns:p14="http://schemas.microsoft.com/office/powerpoint/2010/main" val="3724766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31</a:t>
            </a:fld>
            <a:endParaRPr lang="en-US"/>
          </a:p>
        </p:txBody>
      </p:sp>
    </p:spTree>
    <p:extLst>
      <p:ext uri="{BB962C8B-B14F-4D97-AF65-F5344CB8AC3E}">
        <p14:creationId xmlns:p14="http://schemas.microsoft.com/office/powerpoint/2010/main" val="1225723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 to </a:t>
            </a:r>
            <a:r>
              <a:rPr lang="en-US" dirty="0">
                <a:cs typeface="Calibri"/>
                <a:hlinkClick r:id="rId3"/>
              </a:rPr>
              <a:t>www.SAM.Gov</a:t>
            </a:r>
            <a:r>
              <a:rPr lang="en-US" dirty="0">
                <a:cs typeface="Calibri"/>
              </a:rPr>
              <a:t> and sign in, before you can sign in you must create an account.  Note: You do not have to register to create an account.</a:t>
            </a:r>
          </a:p>
        </p:txBody>
      </p:sp>
      <p:sp>
        <p:nvSpPr>
          <p:cNvPr id="4" name="Slide Number Placeholder 3"/>
          <p:cNvSpPr>
            <a:spLocks noGrp="1"/>
          </p:cNvSpPr>
          <p:nvPr>
            <p:ph type="sldNum" sz="quarter" idx="5"/>
          </p:nvPr>
        </p:nvSpPr>
        <p:spPr/>
        <p:txBody>
          <a:bodyPr/>
          <a:lstStyle/>
          <a:p>
            <a:fld id="{7389BF64-155B-134B-BBA2-DBD57FA605BB}" type="slidenum">
              <a:rPr lang="en-US" smtClean="0"/>
              <a:t>32</a:t>
            </a:fld>
            <a:endParaRPr lang="en-US"/>
          </a:p>
        </p:txBody>
      </p:sp>
    </p:spTree>
    <p:extLst>
      <p:ext uri="{BB962C8B-B14F-4D97-AF65-F5344CB8AC3E}">
        <p14:creationId xmlns:p14="http://schemas.microsoft.com/office/powerpoint/2010/main" val="28829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 </a:t>
            </a:r>
            <a:endParaRPr lang="en-US" dirty="0">
              <a:cs typeface="Calibri"/>
            </a:endParaRPr>
          </a:p>
          <a:p>
            <a:r>
              <a:rPr lang="en-US" dirty="0"/>
              <a:t>Also, at the end of the presentation, please, take a moment to complete the survey. The link is provided in the chat box. </a:t>
            </a: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1399847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Sign in and navigate to the header menu and select search</a:t>
            </a:r>
          </a:p>
        </p:txBody>
      </p:sp>
      <p:sp>
        <p:nvSpPr>
          <p:cNvPr id="4" name="Slide Number Placeholder 3"/>
          <p:cNvSpPr>
            <a:spLocks noGrp="1"/>
          </p:cNvSpPr>
          <p:nvPr>
            <p:ph type="sldNum" sz="quarter" idx="5"/>
          </p:nvPr>
        </p:nvSpPr>
        <p:spPr/>
        <p:txBody>
          <a:bodyPr/>
          <a:lstStyle/>
          <a:p>
            <a:fld id="{7389BF64-155B-134B-BBA2-DBD57FA605BB}" type="slidenum">
              <a:rPr lang="en-US" smtClean="0"/>
              <a:t>33</a:t>
            </a:fld>
            <a:endParaRPr lang="en-US"/>
          </a:p>
        </p:txBody>
      </p:sp>
    </p:spTree>
    <p:extLst>
      <p:ext uri="{BB962C8B-B14F-4D97-AF65-F5344CB8AC3E}">
        <p14:creationId xmlns:p14="http://schemas.microsoft.com/office/powerpoint/2010/main" val="3032304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Check the any words box</a:t>
            </a:r>
          </a:p>
        </p:txBody>
      </p:sp>
      <p:sp>
        <p:nvSpPr>
          <p:cNvPr id="4" name="Slide Number Placeholder 3"/>
          <p:cNvSpPr>
            <a:spLocks noGrp="1"/>
          </p:cNvSpPr>
          <p:nvPr>
            <p:ph type="sldNum" sz="quarter" idx="5"/>
          </p:nvPr>
        </p:nvSpPr>
        <p:spPr/>
        <p:txBody>
          <a:bodyPr/>
          <a:lstStyle/>
          <a:p>
            <a:fld id="{7389BF64-155B-134B-BBA2-DBD57FA605BB}" type="slidenum">
              <a:rPr lang="en-US" smtClean="0"/>
              <a:t>34</a:t>
            </a:fld>
            <a:endParaRPr lang="en-US"/>
          </a:p>
        </p:txBody>
      </p:sp>
    </p:spTree>
    <p:extLst>
      <p:ext uri="{BB962C8B-B14F-4D97-AF65-F5344CB8AC3E}">
        <p14:creationId xmlns:p14="http://schemas.microsoft.com/office/powerpoint/2010/main" val="1096608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35</a:t>
            </a:fld>
            <a:endParaRPr lang="en-US"/>
          </a:p>
        </p:txBody>
      </p:sp>
    </p:spTree>
    <p:extLst>
      <p:ext uri="{BB962C8B-B14F-4D97-AF65-F5344CB8AC3E}">
        <p14:creationId xmlns:p14="http://schemas.microsoft.com/office/powerpoint/2010/main" val="3277921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Upload all results along with the Request for Contractor Clearance form as one document and upload in LCP Tracker in the correct document type Contract Verification.</a:t>
            </a:r>
          </a:p>
        </p:txBody>
      </p:sp>
      <p:sp>
        <p:nvSpPr>
          <p:cNvPr id="4" name="Slide Number Placeholder 3"/>
          <p:cNvSpPr>
            <a:spLocks noGrp="1"/>
          </p:cNvSpPr>
          <p:nvPr>
            <p:ph type="sldNum" sz="quarter" idx="5"/>
          </p:nvPr>
        </p:nvSpPr>
        <p:spPr/>
        <p:txBody>
          <a:bodyPr/>
          <a:lstStyle/>
          <a:p>
            <a:fld id="{7389BF64-155B-134B-BBA2-DBD57FA605BB}" type="slidenum">
              <a:rPr lang="en-US" smtClean="0"/>
              <a:t>36</a:t>
            </a:fld>
            <a:endParaRPr lang="en-US"/>
          </a:p>
        </p:txBody>
      </p:sp>
    </p:spTree>
    <p:extLst>
      <p:ext uri="{BB962C8B-B14F-4D97-AF65-F5344CB8AC3E}">
        <p14:creationId xmlns:p14="http://schemas.microsoft.com/office/powerpoint/2010/main" val="1350369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is the debarred vendors list, the form is to ensure the contractors are not debarred from working on state projects. </a:t>
            </a:r>
          </a:p>
        </p:txBody>
      </p:sp>
      <p:sp>
        <p:nvSpPr>
          <p:cNvPr id="4" name="Slide Number Placeholder 3"/>
          <p:cNvSpPr>
            <a:spLocks noGrp="1"/>
          </p:cNvSpPr>
          <p:nvPr>
            <p:ph type="sldNum" sz="quarter" idx="5"/>
          </p:nvPr>
        </p:nvSpPr>
        <p:spPr/>
        <p:txBody>
          <a:bodyPr/>
          <a:lstStyle/>
          <a:p>
            <a:fld id="{7389BF64-155B-134B-BBA2-DBD57FA605BB}" type="slidenum">
              <a:rPr lang="en-US" smtClean="0"/>
              <a:t>37</a:t>
            </a:fld>
            <a:endParaRPr lang="en-US"/>
          </a:p>
        </p:txBody>
      </p:sp>
    </p:spTree>
    <p:extLst>
      <p:ext uri="{BB962C8B-B14F-4D97-AF65-F5344CB8AC3E}">
        <p14:creationId xmlns:p14="http://schemas.microsoft.com/office/powerpoint/2010/main" val="4035750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38</a:t>
            </a:fld>
            <a:endParaRPr lang="en-US"/>
          </a:p>
        </p:txBody>
      </p:sp>
    </p:spTree>
    <p:extLst>
      <p:ext uri="{BB962C8B-B14F-4D97-AF65-F5344CB8AC3E}">
        <p14:creationId xmlns:p14="http://schemas.microsoft.com/office/powerpoint/2010/main" val="3866783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39</a:t>
            </a:fld>
            <a:endParaRPr lang="en-US"/>
          </a:p>
        </p:txBody>
      </p:sp>
    </p:spTree>
    <p:extLst>
      <p:ext uri="{BB962C8B-B14F-4D97-AF65-F5344CB8AC3E}">
        <p14:creationId xmlns:p14="http://schemas.microsoft.com/office/powerpoint/2010/main" val="3537196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40</a:t>
            </a:fld>
            <a:endParaRPr lang="en-US"/>
          </a:p>
        </p:txBody>
      </p:sp>
    </p:spTree>
    <p:extLst>
      <p:ext uri="{BB962C8B-B14F-4D97-AF65-F5344CB8AC3E}">
        <p14:creationId xmlns:p14="http://schemas.microsoft.com/office/powerpoint/2010/main" val="3109236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41</a:t>
            </a:fld>
            <a:endParaRPr lang="en-US"/>
          </a:p>
        </p:txBody>
      </p:sp>
    </p:spTree>
    <p:extLst>
      <p:ext uri="{BB962C8B-B14F-4D97-AF65-F5344CB8AC3E}">
        <p14:creationId xmlns:p14="http://schemas.microsoft.com/office/powerpoint/2010/main" val="3928054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simple as this document may seem to complete, this document is gets rejected the most! Please follow the instructions before uploading in LCP Tracker! </a:t>
            </a:r>
          </a:p>
        </p:txBody>
      </p:sp>
      <p:sp>
        <p:nvSpPr>
          <p:cNvPr id="4" name="Slide Number Placeholder 3"/>
          <p:cNvSpPr>
            <a:spLocks noGrp="1"/>
          </p:cNvSpPr>
          <p:nvPr>
            <p:ph type="sldNum" sz="quarter" idx="5"/>
          </p:nvPr>
        </p:nvSpPr>
        <p:spPr/>
        <p:txBody>
          <a:bodyPr/>
          <a:lstStyle/>
          <a:p>
            <a:fld id="{7389BF64-155B-134B-BBA2-DBD57FA605BB}" type="slidenum">
              <a:rPr lang="en-US" smtClean="0"/>
              <a:t>42</a:t>
            </a:fld>
            <a:endParaRPr lang="en-US"/>
          </a:p>
        </p:txBody>
      </p:sp>
    </p:spTree>
    <p:extLst>
      <p:ext uri="{BB962C8B-B14F-4D97-AF65-F5344CB8AC3E}">
        <p14:creationId xmlns:p14="http://schemas.microsoft.com/office/powerpoint/2010/main" val="206842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2260683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43</a:t>
            </a:fld>
            <a:endParaRPr lang="en-US"/>
          </a:p>
        </p:txBody>
      </p:sp>
    </p:spTree>
    <p:extLst>
      <p:ext uri="{BB962C8B-B14F-4D97-AF65-F5344CB8AC3E}">
        <p14:creationId xmlns:p14="http://schemas.microsoft.com/office/powerpoint/2010/main" val="1101275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next compliance form is the Start of Work Notice. This form is uploaded as a Share Compliance document.</a:t>
            </a:r>
          </a:p>
        </p:txBody>
      </p:sp>
      <p:sp>
        <p:nvSpPr>
          <p:cNvPr id="4" name="Slide Number Placeholder 3"/>
          <p:cNvSpPr>
            <a:spLocks noGrp="1"/>
          </p:cNvSpPr>
          <p:nvPr>
            <p:ph type="sldNum" sz="quarter" idx="5"/>
          </p:nvPr>
        </p:nvSpPr>
        <p:spPr/>
        <p:txBody>
          <a:bodyPr/>
          <a:lstStyle/>
          <a:p>
            <a:fld id="{7389BF64-155B-134B-BBA2-DBD57FA605BB}" type="slidenum">
              <a:rPr lang="en-US" smtClean="0"/>
              <a:t>44</a:t>
            </a:fld>
            <a:endParaRPr lang="en-US"/>
          </a:p>
        </p:txBody>
      </p:sp>
    </p:spTree>
    <p:extLst>
      <p:ext uri="{BB962C8B-B14F-4D97-AF65-F5344CB8AC3E}">
        <p14:creationId xmlns:p14="http://schemas.microsoft.com/office/powerpoint/2010/main" val="2910206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next compliance form is the Utilization Plan. This is the only form that is required to be uploaded monthly until a TOW is submitted!  Once the start of work notice is uploaded we expect to also have a MWSBE UP uploaded in LCP Tracker. The prime must include all subcontractors working on the project for that month.</a:t>
            </a:r>
          </a:p>
          <a:p>
            <a:endParaRPr lang="en-US" dirty="0">
              <a:cs typeface="Calibri"/>
            </a:endParaRPr>
          </a:p>
          <a:p>
            <a:r>
              <a:rPr lang="en-US" dirty="0"/>
              <a:t>Prime contractors must include all subcontractor certified and non-certified on this form. Subcontractors who hire lower tier contractors must include the subs on their monthly utilization plan.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1079963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46</a:t>
            </a:fld>
            <a:endParaRPr lang="en-US"/>
          </a:p>
        </p:txBody>
      </p:sp>
    </p:spTree>
    <p:extLst>
      <p:ext uri="{BB962C8B-B14F-4D97-AF65-F5344CB8AC3E}">
        <p14:creationId xmlns:p14="http://schemas.microsoft.com/office/powerpoint/2010/main" val="2192724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48</a:t>
            </a:fld>
            <a:endParaRPr lang="en-US"/>
          </a:p>
        </p:txBody>
      </p:sp>
    </p:spTree>
    <p:extLst>
      <p:ext uri="{BB962C8B-B14F-4D97-AF65-F5344CB8AC3E}">
        <p14:creationId xmlns:p14="http://schemas.microsoft.com/office/powerpoint/2010/main" val="2690034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49</a:t>
            </a:fld>
            <a:endParaRPr lang="en-US"/>
          </a:p>
        </p:txBody>
      </p:sp>
    </p:spTree>
    <p:extLst>
      <p:ext uri="{BB962C8B-B14F-4D97-AF65-F5344CB8AC3E}">
        <p14:creationId xmlns:p14="http://schemas.microsoft.com/office/powerpoint/2010/main" val="3256268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Work-on-Notices do not apply to MWSBE you must continue to submit an utilization plan monthly until the termination of work.</a:t>
            </a:r>
          </a:p>
        </p:txBody>
      </p:sp>
      <p:sp>
        <p:nvSpPr>
          <p:cNvPr id="4" name="Slide Number Placeholder 3"/>
          <p:cNvSpPr>
            <a:spLocks noGrp="1"/>
          </p:cNvSpPr>
          <p:nvPr>
            <p:ph type="sldNum" sz="quarter" idx="5"/>
          </p:nvPr>
        </p:nvSpPr>
        <p:spPr/>
        <p:txBody>
          <a:bodyPr/>
          <a:lstStyle/>
          <a:p>
            <a:fld id="{7389BF64-155B-134B-BBA2-DBD57FA605BB}" type="slidenum">
              <a:rPr lang="en-US" smtClean="0"/>
              <a:t>50</a:t>
            </a:fld>
            <a:endParaRPr lang="en-US"/>
          </a:p>
        </p:txBody>
      </p:sp>
    </p:spTree>
    <p:extLst>
      <p:ext uri="{BB962C8B-B14F-4D97-AF65-F5344CB8AC3E}">
        <p14:creationId xmlns:p14="http://schemas.microsoft.com/office/powerpoint/2010/main" val="44987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51</a:t>
            </a:fld>
            <a:endParaRPr lang="en-US"/>
          </a:p>
        </p:txBody>
      </p:sp>
    </p:spTree>
    <p:extLst>
      <p:ext uri="{BB962C8B-B14F-4D97-AF65-F5344CB8AC3E}">
        <p14:creationId xmlns:p14="http://schemas.microsoft.com/office/powerpoint/2010/main" val="3484377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an example of the Single Family document requirements, documents must be provided for each contractor monthly for each address</a:t>
            </a:r>
          </a:p>
        </p:txBody>
      </p:sp>
      <p:sp>
        <p:nvSpPr>
          <p:cNvPr id="4" name="Slide Number Placeholder 3"/>
          <p:cNvSpPr>
            <a:spLocks noGrp="1"/>
          </p:cNvSpPr>
          <p:nvPr>
            <p:ph type="sldNum" sz="quarter" idx="5"/>
          </p:nvPr>
        </p:nvSpPr>
        <p:spPr/>
        <p:txBody>
          <a:bodyPr/>
          <a:lstStyle/>
          <a:p>
            <a:fld id="{7389BF64-155B-134B-BBA2-DBD57FA605BB}" type="slidenum">
              <a:rPr lang="en-US" smtClean="0"/>
              <a:t>52</a:t>
            </a:fld>
            <a:endParaRPr lang="en-US"/>
          </a:p>
        </p:txBody>
      </p:sp>
    </p:spTree>
    <p:extLst>
      <p:ext uri="{BB962C8B-B14F-4D97-AF65-F5344CB8AC3E}">
        <p14:creationId xmlns:p14="http://schemas.microsoft.com/office/powerpoint/2010/main" val="3033839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53</a:t>
            </a:fld>
            <a:endParaRPr lang="en-US"/>
          </a:p>
        </p:txBody>
      </p:sp>
    </p:spTree>
    <p:extLst>
      <p:ext uri="{BB962C8B-B14F-4D97-AF65-F5344CB8AC3E}">
        <p14:creationId xmlns:p14="http://schemas.microsoft.com/office/powerpoint/2010/main" val="103931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a:t>
            </a:fld>
            <a:endParaRPr lang="en-US"/>
          </a:p>
        </p:txBody>
      </p:sp>
    </p:spTree>
    <p:extLst>
      <p:ext uri="{BB962C8B-B14F-4D97-AF65-F5344CB8AC3E}">
        <p14:creationId xmlns:p14="http://schemas.microsoft.com/office/powerpoint/2010/main" val="1385288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54</a:t>
            </a:fld>
            <a:endParaRPr lang="en-US"/>
          </a:p>
        </p:txBody>
      </p:sp>
    </p:spTree>
    <p:extLst>
      <p:ext uri="{BB962C8B-B14F-4D97-AF65-F5344CB8AC3E}">
        <p14:creationId xmlns:p14="http://schemas.microsoft.com/office/powerpoint/2010/main" val="2605107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Random site visits will be conducted, a Compliance Status Report (CSR) will be conducted monthly monitoring compliance documents and payments will be monitored in B2G Now.</a:t>
            </a:r>
          </a:p>
        </p:txBody>
      </p:sp>
      <p:sp>
        <p:nvSpPr>
          <p:cNvPr id="4" name="Slide Number Placeholder 3"/>
          <p:cNvSpPr>
            <a:spLocks noGrp="1"/>
          </p:cNvSpPr>
          <p:nvPr>
            <p:ph type="sldNum" sz="quarter" idx="5"/>
          </p:nvPr>
        </p:nvSpPr>
        <p:spPr/>
        <p:txBody>
          <a:bodyPr/>
          <a:lstStyle/>
          <a:p>
            <a:fld id="{7389BF64-155B-134B-BBA2-DBD57FA605BB}" type="slidenum">
              <a:rPr lang="en-US" smtClean="0"/>
              <a:t>56</a:t>
            </a:fld>
            <a:endParaRPr lang="en-US"/>
          </a:p>
        </p:txBody>
      </p:sp>
    </p:spTree>
    <p:extLst>
      <p:ext uri="{BB962C8B-B14F-4D97-AF65-F5344CB8AC3E}">
        <p14:creationId xmlns:p14="http://schemas.microsoft.com/office/powerpoint/2010/main" val="1866447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text in red identify the non-compliant items needed in LCP Tracker.</a:t>
            </a:r>
          </a:p>
        </p:txBody>
      </p:sp>
      <p:sp>
        <p:nvSpPr>
          <p:cNvPr id="4" name="Slide Number Placeholder 3"/>
          <p:cNvSpPr>
            <a:spLocks noGrp="1"/>
          </p:cNvSpPr>
          <p:nvPr>
            <p:ph type="sldNum" sz="quarter" idx="5"/>
          </p:nvPr>
        </p:nvSpPr>
        <p:spPr/>
        <p:txBody>
          <a:bodyPr/>
          <a:lstStyle/>
          <a:p>
            <a:fld id="{7389BF64-155B-134B-BBA2-DBD57FA605BB}" type="slidenum">
              <a:rPr lang="en-US" smtClean="0"/>
              <a:t>57</a:t>
            </a:fld>
            <a:endParaRPr lang="en-US"/>
          </a:p>
        </p:txBody>
      </p:sp>
    </p:spTree>
    <p:extLst>
      <p:ext uri="{BB962C8B-B14F-4D97-AF65-F5344CB8AC3E}">
        <p14:creationId xmlns:p14="http://schemas.microsoft.com/office/powerpoint/2010/main" val="2693155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CUF will be conducted while on site visits for the MWSBE contractors, to ensure the scope of work is being performed on the NAICS codes of their certification.</a:t>
            </a:r>
          </a:p>
        </p:txBody>
      </p:sp>
      <p:sp>
        <p:nvSpPr>
          <p:cNvPr id="4" name="Slide Number Placeholder 3"/>
          <p:cNvSpPr>
            <a:spLocks noGrp="1"/>
          </p:cNvSpPr>
          <p:nvPr>
            <p:ph type="sldNum" sz="quarter" idx="5"/>
          </p:nvPr>
        </p:nvSpPr>
        <p:spPr/>
        <p:txBody>
          <a:bodyPr/>
          <a:lstStyle/>
          <a:p>
            <a:fld id="{7389BF64-155B-134B-BBA2-DBD57FA605BB}" type="slidenum">
              <a:rPr lang="en-US" smtClean="0"/>
              <a:t>58</a:t>
            </a:fld>
            <a:endParaRPr lang="en-US"/>
          </a:p>
        </p:txBody>
      </p:sp>
    </p:spTree>
    <p:extLst>
      <p:ext uri="{BB962C8B-B14F-4D97-AF65-F5344CB8AC3E}">
        <p14:creationId xmlns:p14="http://schemas.microsoft.com/office/powerpoint/2010/main" val="14415373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59</a:t>
            </a:fld>
            <a:endParaRPr lang="en-US"/>
          </a:p>
        </p:txBody>
      </p:sp>
    </p:spTree>
    <p:extLst>
      <p:ext uri="{BB962C8B-B14F-4D97-AF65-F5344CB8AC3E}">
        <p14:creationId xmlns:p14="http://schemas.microsoft.com/office/powerpoint/2010/main" val="977191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60</a:t>
            </a:fld>
            <a:endParaRPr lang="en-US"/>
          </a:p>
        </p:txBody>
      </p:sp>
    </p:spTree>
    <p:extLst>
      <p:ext uri="{BB962C8B-B14F-4D97-AF65-F5344CB8AC3E}">
        <p14:creationId xmlns:p14="http://schemas.microsoft.com/office/powerpoint/2010/main" val="3645462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61</a:t>
            </a:fld>
            <a:endParaRPr lang="en-US"/>
          </a:p>
        </p:txBody>
      </p:sp>
    </p:spTree>
    <p:extLst>
      <p:ext uri="{BB962C8B-B14F-4D97-AF65-F5344CB8AC3E}">
        <p14:creationId xmlns:p14="http://schemas.microsoft.com/office/powerpoint/2010/main" val="1733856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62</a:t>
            </a:fld>
            <a:endParaRPr lang="en-US"/>
          </a:p>
        </p:txBody>
      </p:sp>
    </p:spTree>
    <p:extLst>
      <p:ext uri="{BB962C8B-B14F-4D97-AF65-F5344CB8AC3E}">
        <p14:creationId xmlns:p14="http://schemas.microsoft.com/office/powerpoint/2010/main" val="35351663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63</a:t>
            </a:fld>
            <a:endParaRPr lang="en-US"/>
          </a:p>
        </p:txBody>
      </p:sp>
    </p:spTree>
    <p:extLst>
      <p:ext uri="{BB962C8B-B14F-4D97-AF65-F5344CB8AC3E}">
        <p14:creationId xmlns:p14="http://schemas.microsoft.com/office/powerpoint/2010/main" val="17158079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will be notified when the goals are substantially not being met by sending a Not Meeting the Goal Letter. It is my goal as a Contract Administrator to have open communication with the Prime and/or compliance rep on all projects to advise on maximizing the goals requirements.  If you have any questions regarding MWSBE compliance you are welcome to email your questions or concerns or simply call and we will assist you.</a:t>
            </a:r>
          </a:p>
        </p:txBody>
      </p:sp>
      <p:sp>
        <p:nvSpPr>
          <p:cNvPr id="4" name="Slide Number Placeholder 3"/>
          <p:cNvSpPr>
            <a:spLocks noGrp="1"/>
          </p:cNvSpPr>
          <p:nvPr>
            <p:ph type="sldNum" sz="quarter" idx="5"/>
          </p:nvPr>
        </p:nvSpPr>
        <p:spPr/>
        <p:txBody>
          <a:bodyPr/>
          <a:lstStyle/>
          <a:p>
            <a:fld id="{7389BF64-155B-134B-BBA2-DBD57FA605BB}" type="slidenum">
              <a:rPr lang="en-US" smtClean="0"/>
              <a:t>64</a:t>
            </a:fld>
            <a:endParaRPr lang="en-US"/>
          </a:p>
        </p:txBody>
      </p:sp>
    </p:spTree>
    <p:extLst>
      <p:ext uri="{BB962C8B-B14F-4D97-AF65-F5344CB8AC3E}">
        <p14:creationId xmlns:p14="http://schemas.microsoft.com/office/powerpoint/2010/main" val="342566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7</a:t>
            </a:fld>
            <a:endParaRPr lang="en-US"/>
          </a:p>
        </p:txBody>
      </p:sp>
    </p:spTree>
    <p:extLst>
      <p:ext uri="{BB962C8B-B14F-4D97-AF65-F5344CB8AC3E}">
        <p14:creationId xmlns:p14="http://schemas.microsoft.com/office/powerpoint/2010/main" val="2817888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we come to a close of the training, here are resource links that may be beneficial to you.</a:t>
            </a:r>
          </a:p>
        </p:txBody>
      </p:sp>
      <p:sp>
        <p:nvSpPr>
          <p:cNvPr id="4" name="Slide Number Placeholder 3"/>
          <p:cNvSpPr>
            <a:spLocks noGrp="1"/>
          </p:cNvSpPr>
          <p:nvPr>
            <p:ph type="sldNum" sz="quarter" idx="5"/>
          </p:nvPr>
        </p:nvSpPr>
        <p:spPr/>
        <p:txBody>
          <a:bodyPr/>
          <a:lstStyle/>
          <a:p>
            <a:fld id="{7389BF64-155B-134B-BBA2-DBD57FA605BB}" type="slidenum">
              <a:rPr lang="en-US" smtClean="0"/>
              <a:t>65</a:t>
            </a:fld>
            <a:endParaRPr lang="en-US"/>
          </a:p>
        </p:txBody>
      </p:sp>
    </p:spTree>
    <p:extLst>
      <p:ext uri="{BB962C8B-B14F-4D97-AF65-F5344CB8AC3E}">
        <p14:creationId xmlns:p14="http://schemas.microsoft.com/office/powerpoint/2010/main" val="17299697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cs typeface="Calibri"/>
              </a:rPr>
              <a:t>I would like to thank you for participating in the MWSBE </a:t>
            </a:r>
            <a:r>
              <a:rPr lang="en-US" dirty="0" err="1">
                <a:cs typeface="Calibri"/>
              </a:rPr>
              <a:t>Virtural</a:t>
            </a:r>
            <a:r>
              <a:rPr lang="en-US" dirty="0">
                <a:cs typeface="Calibri"/>
              </a:rPr>
              <a:t> Training, I hope the information was beneficial to you. Please take a moment to complete the survey and tell us how we did this morning. Next will be Pay or Play presented by LaQuinta Jones.  Thank you for joining us!</a:t>
            </a:r>
          </a:p>
          <a:p>
            <a:endParaRPr lang="en-US" dirty="0">
              <a:cs typeface="Calibri"/>
            </a:endParaRPr>
          </a:p>
          <a:p>
            <a:r>
              <a:rPr lang="en-US" dirty="0">
                <a:cs typeface="Calibri"/>
              </a:rPr>
              <a:t>Please take a moment to complete the survey.</a:t>
            </a:r>
          </a:p>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66</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67</a:t>
            </a:fld>
            <a:endParaRPr lang="en-US"/>
          </a:p>
        </p:txBody>
      </p:sp>
    </p:spTree>
    <p:extLst>
      <p:ext uri="{BB962C8B-B14F-4D97-AF65-F5344CB8AC3E}">
        <p14:creationId xmlns:p14="http://schemas.microsoft.com/office/powerpoint/2010/main" val="124430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Good news for the MWBE contractors, you can self perform and receive goal credit up to 50% of </a:t>
            </a:r>
            <a:r>
              <a:rPr lang="en-US">
                <a:cs typeface="Calibri"/>
              </a:rPr>
              <a:t>the project.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10</a:t>
            </a:fld>
            <a:endParaRPr lang="en-US"/>
          </a:p>
        </p:txBody>
      </p:sp>
    </p:spTree>
    <p:extLst>
      <p:ext uri="{BB962C8B-B14F-4D97-AF65-F5344CB8AC3E}">
        <p14:creationId xmlns:p14="http://schemas.microsoft.com/office/powerpoint/2010/main" val="2959216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LCP Tracker is the compliance program used to house all compliance documents. Following a Pre-Construction Meeting, your assigned Contract Administrator will create the project profile and assign the Prime Contractor as the Prime Approver in LCP Tracker. All information needed to enter the subcontractors can be found on the Compliance Packet Cover Sheet, each contractor must be assigned to the project before documents can be uploaded into LCP Tracker.</a:t>
            </a:r>
          </a:p>
          <a:p>
            <a:endParaRPr lang="en-US" dirty="0"/>
          </a:p>
          <a:p>
            <a:r>
              <a:rPr lang="en-US" dirty="0"/>
              <a:t> The Prime Contractor is responsible for adding each subcontractor and supplier to their project, this includes certified and non certified subcontractors. Subcontractors must be assigned to the project in order to upload documents.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11</a:t>
            </a:fld>
            <a:endParaRPr lang="en-US"/>
          </a:p>
        </p:txBody>
      </p:sp>
    </p:spTree>
    <p:extLst>
      <p:ext uri="{BB962C8B-B14F-4D97-AF65-F5344CB8AC3E}">
        <p14:creationId xmlns:p14="http://schemas.microsoft.com/office/powerpoint/2010/main" val="393273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12</a:t>
            </a:fld>
            <a:endParaRPr lang="en-US"/>
          </a:p>
        </p:txBody>
      </p:sp>
    </p:spTree>
    <p:extLst>
      <p:ext uri="{BB962C8B-B14F-4D97-AF65-F5344CB8AC3E}">
        <p14:creationId xmlns:p14="http://schemas.microsoft.com/office/powerpoint/2010/main" val="2381325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80653F73-F9F1-5F6C-FD08-A10724773387}"/>
              </a:ext>
            </a:extLst>
          </p:cNvPr>
          <p:cNvSpPr/>
          <p:nvPr userDrawn="1"/>
        </p:nvSpPr>
        <p:spPr>
          <a:xfrm>
            <a:off x="1346662" y="5374560"/>
            <a:ext cx="9817331" cy="781397"/>
          </a:xfrm>
          <a:prstGeom prst="rect">
            <a:avLst/>
          </a:prstGeom>
          <a:solidFill>
            <a:srgbClr val="EE88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rPr>
              <a:t>April 24, 2024 – 8:30AM – 12:20PM</a:t>
            </a:r>
          </a:p>
        </p:txBody>
      </p:sp>
    </p:spTree>
    <p:extLst>
      <p:ext uri="{BB962C8B-B14F-4D97-AF65-F5344CB8AC3E}">
        <p14:creationId xmlns:p14="http://schemas.microsoft.com/office/powerpoint/2010/main" val="55088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754545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794746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926738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0319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41448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2072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46878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576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3603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41078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3199603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73801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763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101194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94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171926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199018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4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469785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97829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01474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43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69162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32"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houstontx.gov/obo/certification_overview.html"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5.emf"/><Relationship Id="rId4" Type="http://schemas.openxmlformats.org/officeDocument/2006/relationships/image" Target="../media/image64.emf"/></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52.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4.sv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2.jpeg"/><Relationship Id="rId7" Type="http://schemas.openxmlformats.org/officeDocument/2006/relationships/image" Target="../media/image54.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73.png"/><Relationship Id="rId4" Type="http://schemas.openxmlformats.org/officeDocument/2006/relationships/image" Target="../media/image51.png"/><Relationship Id="rId9" Type="http://schemas.openxmlformats.org/officeDocument/2006/relationships/image" Target="../media/image56.sv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81.sv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6.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a:xfrm>
            <a:off x="2067684" y="2869454"/>
            <a:ext cx="8056631" cy="1739422"/>
          </a:xfrm>
        </p:spPr>
        <p:txBody>
          <a:bodyPr/>
          <a:lstStyle/>
          <a:p>
            <a:r>
              <a:rPr lang="en-US" sz="4000"/>
              <a:t>MWSBE </a:t>
            </a:r>
            <a:br>
              <a:rPr lang="en-US" sz="4000"/>
            </a:br>
            <a:r>
              <a:rPr lang="en-US" sz="4000"/>
              <a:t>Technical Assistance </a:t>
            </a:r>
            <a:br>
              <a:rPr lang="en-US" sz="4000"/>
            </a:br>
            <a:r>
              <a:rPr lang="en-US" sz="4000"/>
              <a:t>Training for Contractors</a:t>
            </a:r>
          </a:p>
        </p:txBody>
      </p:sp>
      <p:sp>
        <p:nvSpPr>
          <p:cNvPr id="4" name="Rectangle 3">
            <a:extLst>
              <a:ext uri="{FF2B5EF4-FFF2-40B4-BE49-F238E27FC236}">
                <a16:creationId xmlns:a16="http://schemas.microsoft.com/office/drawing/2014/main" id="{E2FBDEF1-2378-37B0-1785-07244AADFAA5}"/>
              </a:ext>
            </a:extLst>
          </p:cNvPr>
          <p:cNvSpPr/>
          <p:nvPr/>
        </p:nvSpPr>
        <p:spPr>
          <a:xfrm>
            <a:off x="3485" y="5257274"/>
            <a:ext cx="12188515" cy="119544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AA</a:t>
            </a:r>
          </a:p>
        </p:txBody>
      </p:sp>
      <p:sp>
        <p:nvSpPr>
          <p:cNvPr id="5" name="TextBox 4">
            <a:extLst>
              <a:ext uri="{FF2B5EF4-FFF2-40B4-BE49-F238E27FC236}">
                <a16:creationId xmlns:a16="http://schemas.microsoft.com/office/drawing/2014/main" id="{3E7F7C02-F224-842C-7E33-CBF283E98AC0}"/>
              </a:ext>
            </a:extLst>
          </p:cNvPr>
          <p:cNvSpPr txBox="1"/>
          <p:nvPr/>
        </p:nvSpPr>
        <p:spPr>
          <a:xfrm>
            <a:off x="732940" y="5470276"/>
            <a:ext cx="1100843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tx2"/>
                </a:solidFill>
                <a:cs typeface="Arial"/>
              </a:rPr>
              <a:t>January 29, </a:t>
            </a:r>
            <a:r>
              <a:rPr lang="en-US" sz="4400" b="1" dirty="0">
                <a:solidFill>
                  <a:schemeClr val="tx2"/>
                </a:solidFill>
                <a:cs typeface="Arial"/>
              </a:rPr>
              <a:t>2026  - 10:30AM – 11:30PM</a:t>
            </a:r>
          </a:p>
        </p:txBody>
      </p:sp>
    </p:spTree>
    <p:extLst>
      <p:ext uri="{BB962C8B-B14F-4D97-AF65-F5344CB8AC3E}">
        <p14:creationId xmlns:p14="http://schemas.microsoft.com/office/powerpoint/2010/main" val="44292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p:txBody>
          <a:bodyPr vert="horz" lIns="91440" tIns="45720" rIns="91440" bIns="45720" rtlCol="0" anchor="ctr">
            <a:normAutofit/>
          </a:bodyPr>
          <a:lstStyle/>
          <a:p>
            <a:r>
              <a:rPr lang="en-US" sz="3600">
                <a:latin typeface="+mj-lt"/>
                <a:cs typeface="+mj-cs"/>
              </a:rPr>
              <a:t>Goal Achievement</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p:txBody>
          <a:bodyPr vert="horz" lIns="91440" tIns="45720" rIns="91440" bIns="45720" rtlCol="0" anchor="t">
            <a:normAutofit/>
          </a:bodyPr>
          <a:lstStyle/>
          <a:p>
            <a:pPr>
              <a:buClr>
                <a:schemeClr val="tx2"/>
              </a:buClr>
            </a:pPr>
            <a:r>
              <a:rPr lang="en-US" dirty="0"/>
              <a:t>After a Prime Contractor is awarded a project on a goal-oriented project, compliance can only be achieved by (1) meeting goal requirements or (2) demonstrating acceptable Good Faith Efforts in an attempt to meet the goal. For more information on acceptable Good Faith Efforts, visit:  http://www.houstontx.gov/obo/docsandforms/goodfaithefforts.pdf</a:t>
            </a:r>
            <a:endParaRPr lang="en-US" dirty="0">
              <a:cs typeface="Arial"/>
            </a:endParaRPr>
          </a:p>
          <a:p>
            <a:pPr>
              <a:buClr>
                <a:schemeClr val="tx2"/>
              </a:buClr>
            </a:pPr>
            <a:endParaRPr lang="en-US" dirty="0">
              <a:cs typeface="Arial"/>
            </a:endParaRPr>
          </a:p>
          <a:p>
            <a:pPr>
              <a:buClr>
                <a:schemeClr val="tx2"/>
              </a:buClr>
            </a:pPr>
            <a:r>
              <a:rPr lang="en-US" dirty="0"/>
              <a:t>Only firms certified through the City of Houston, Office of Business Opportunity participation can be credited towards participation goals. For more information regarding the City of Houston MWSBE certification process, visit:  </a:t>
            </a:r>
            <a:r>
              <a:rPr lang="en-US" dirty="0">
                <a:highlight>
                  <a:srgbClr val="FFFF00"/>
                </a:highlight>
                <a:hlinkClick r:id="rId3">
                  <a:extLst>
                    <a:ext uri="{A12FA001-AC4F-418D-AE19-62706E023703}">
                      <ahyp:hlinkClr xmlns:ahyp="http://schemas.microsoft.com/office/drawing/2018/hyperlinkcolor" val="tx"/>
                    </a:ext>
                  </a:extLst>
                </a:hlinkClick>
              </a:rPr>
              <a:t>http://www.houstontx.gov/obo/certificationoverview.html</a:t>
            </a:r>
            <a:endParaRPr lang="en-US" dirty="0">
              <a:highlight>
                <a:srgbClr val="FFFF00"/>
              </a:highlight>
              <a:cs typeface="Arial"/>
            </a:endParaRPr>
          </a:p>
          <a:p>
            <a:pPr>
              <a:buClr>
                <a:schemeClr val="tx2"/>
              </a:buClr>
            </a:pPr>
            <a:endParaRPr lang="en-US" dirty="0">
              <a:highlight>
                <a:srgbClr val="FF0000"/>
              </a:highlight>
              <a:cs typeface="Arial"/>
            </a:endParaRPr>
          </a:p>
          <a:p>
            <a:pPr>
              <a:buClr>
                <a:srgbClr val="FFFFFF"/>
              </a:buClr>
            </a:pPr>
            <a:r>
              <a:rPr lang="en-US" dirty="0">
                <a:cs typeface="Arial"/>
              </a:rPr>
              <a:t>MBE &amp; WBE goals are separate and must be met individually!</a:t>
            </a:r>
          </a:p>
          <a:p>
            <a:pPr algn="ctr">
              <a:buClr>
                <a:srgbClr val="FFFFFF"/>
              </a:buClr>
            </a:pPr>
            <a:r>
              <a:rPr lang="en-US" b="1" dirty="0">
                <a:ea typeface="+mn-lt"/>
                <a:cs typeface="+mn-lt"/>
              </a:rPr>
              <a:t>24.00% MBE &amp; 10.00% WBE = 34.00% Overall Goal</a:t>
            </a:r>
            <a:endParaRPr lang="en-US" dirty="0">
              <a:cs typeface="Arial"/>
            </a:endParaRPr>
          </a:p>
          <a:p>
            <a:endParaRPr lang="en-US" dirty="0">
              <a:cs typeface="Arial"/>
            </a:endParaRPr>
          </a:p>
        </p:txBody>
      </p:sp>
    </p:spTree>
    <p:extLst>
      <p:ext uri="{BB962C8B-B14F-4D97-AF65-F5344CB8AC3E}">
        <p14:creationId xmlns:p14="http://schemas.microsoft.com/office/powerpoint/2010/main" val="40258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6ED7-F339-324E-9B06-9B56D4ADD401}"/>
              </a:ext>
            </a:extLst>
          </p:cNvPr>
          <p:cNvSpPr>
            <a:spLocks noGrp="1"/>
          </p:cNvSpPr>
          <p:nvPr>
            <p:ph type="title"/>
          </p:nvPr>
        </p:nvSpPr>
        <p:spPr/>
        <p:txBody>
          <a:bodyPr/>
          <a:lstStyle/>
          <a:p>
            <a:r>
              <a:rPr lang="en-US" sz="3600"/>
              <a:t>LCP Tracker</a:t>
            </a:r>
          </a:p>
        </p:txBody>
      </p:sp>
      <p:sp>
        <p:nvSpPr>
          <p:cNvPr id="3" name="Text Placeholder 2">
            <a:extLst>
              <a:ext uri="{FF2B5EF4-FFF2-40B4-BE49-F238E27FC236}">
                <a16:creationId xmlns:a16="http://schemas.microsoft.com/office/drawing/2014/main" id="{47A558B0-76CE-564C-9F74-6EED5C03CDA8}"/>
              </a:ext>
            </a:extLst>
          </p:cNvPr>
          <p:cNvSpPr>
            <a:spLocks noGrp="1"/>
          </p:cNvSpPr>
          <p:nvPr>
            <p:ph type="body" sz="quarter" idx="10"/>
          </p:nvPr>
        </p:nvSpPr>
        <p:spPr>
          <a:xfrm>
            <a:off x="688976" y="2186609"/>
            <a:ext cx="5588001" cy="4055169"/>
          </a:xfrm>
        </p:spPr>
        <p:txBody>
          <a:bodyPr>
            <a:normAutofit/>
          </a:bodyPr>
          <a:lstStyle/>
          <a:p>
            <a:pPr>
              <a:lnSpc>
                <a:spcPct val="120000"/>
              </a:lnSpc>
              <a:buClr>
                <a:schemeClr val="tx1"/>
              </a:buClr>
            </a:pPr>
            <a:r>
              <a:rPr lang="en-US" sz="1800"/>
              <a:t> Following a Pre-Construction and/or Kick Off Meeting, a Compliance Monitor will create the project profile and assign the Prime Contractor as the Prime Approver.</a:t>
            </a:r>
          </a:p>
          <a:p>
            <a:pPr>
              <a:lnSpc>
                <a:spcPct val="120000"/>
              </a:lnSpc>
              <a:buClr>
                <a:schemeClr val="tx1"/>
              </a:buClr>
            </a:pPr>
            <a:r>
              <a:rPr lang="en-US" sz="1800"/>
              <a:t> The Prime Contractor will be responsible for assigning each subcontractor and supplier to the project in the LCP Tracker.</a:t>
            </a:r>
          </a:p>
          <a:p>
            <a:pPr>
              <a:lnSpc>
                <a:spcPct val="120000"/>
              </a:lnSpc>
              <a:buClr>
                <a:schemeClr val="tx1"/>
              </a:buClr>
            </a:pPr>
            <a:r>
              <a:rPr lang="en-US" sz="1800"/>
              <a:t> The Prime will also have the capability to review each document submitted by contractors for approval.</a:t>
            </a:r>
          </a:p>
        </p:txBody>
      </p:sp>
      <p:sp>
        <p:nvSpPr>
          <p:cNvPr id="4" name="Text Placeholder 3">
            <a:extLst>
              <a:ext uri="{FF2B5EF4-FFF2-40B4-BE49-F238E27FC236}">
                <a16:creationId xmlns:a16="http://schemas.microsoft.com/office/drawing/2014/main" id="{C2A9A3CF-BB20-9948-9C17-60F7ADF17502}"/>
              </a:ext>
            </a:extLst>
          </p:cNvPr>
          <p:cNvSpPr>
            <a:spLocks noGrp="1"/>
          </p:cNvSpPr>
          <p:nvPr>
            <p:ph type="body" sz="half" idx="4294967295"/>
          </p:nvPr>
        </p:nvSpPr>
        <p:spPr>
          <a:xfrm>
            <a:off x="6364356" y="2186609"/>
            <a:ext cx="5588000" cy="2209714"/>
          </a:xfrm>
          <a:prstGeom prst="rect">
            <a:avLst/>
          </a:prstGeom>
        </p:spPr>
        <p:txBody>
          <a:bodyPr>
            <a:noAutofit/>
          </a:bodyPr>
          <a:lstStyle/>
          <a:p>
            <a:pPr>
              <a:buClr>
                <a:schemeClr val="tx1"/>
              </a:buClr>
            </a:pPr>
            <a:r>
              <a:rPr lang="en-US" sz="1800">
                <a:solidFill>
                  <a:schemeClr val="bg1"/>
                </a:solidFill>
              </a:rPr>
              <a:t>The information required to set up a contractor assignment would be found on the Compliance Forms Packet Cover Sheet.</a:t>
            </a:r>
          </a:p>
          <a:p>
            <a:pPr lvl="1">
              <a:buClr>
                <a:schemeClr val="tx1"/>
              </a:buClr>
            </a:pPr>
            <a:endParaRPr lang="en-US" sz="800">
              <a:solidFill>
                <a:schemeClr val="bg1"/>
              </a:solidFill>
            </a:endParaRPr>
          </a:p>
          <a:p>
            <a:pPr>
              <a:buClr>
                <a:schemeClr val="tx1"/>
              </a:buClr>
            </a:pPr>
            <a:r>
              <a:rPr lang="en-US" sz="1800">
                <a:solidFill>
                  <a:schemeClr val="bg1"/>
                </a:solidFill>
              </a:rPr>
              <a:t>Each contractor must be assigned to a project in order to submit required compliance documents.</a:t>
            </a:r>
          </a:p>
          <a:p>
            <a:pPr>
              <a:buClr>
                <a:schemeClr val="tx1"/>
              </a:buClr>
            </a:pPr>
            <a:endParaRPr lang="en-US" sz="2000"/>
          </a:p>
        </p:txBody>
      </p:sp>
      <p:pic>
        <p:nvPicPr>
          <p:cNvPr id="1026" name="Picture 2" descr="LCPtracker Introduces Advanced Mobile Technology to Align Field-to-Office  Compliance Reporting">
            <a:extLst>
              <a:ext uri="{FF2B5EF4-FFF2-40B4-BE49-F238E27FC236}">
                <a16:creationId xmlns:a16="http://schemas.microsoft.com/office/drawing/2014/main" id="{00E9E429-B246-4084-8BCF-60F4F11E6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939" y="4832210"/>
            <a:ext cx="3191417" cy="179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58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68DB-6BB5-7E49-AFBE-31219917ACAD}"/>
              </a:ext>
            </a:extLst>
          </p:cNvPr>
          <p:cNvSpPr>
            <a:spLocks noGrp="1"/>
          </p:cNvSpPr>
          <p:nvPr>
            <p:ph type="title"/>
          </p:nvPr>
        </p:nvSpPr>
        <p:spPr/>
        <p:txBody>
          <a:bodyPr>
            <a:noAutofit/>
          </a:bodyPr>
          <a:lstStyle/>
          <a:p>
            <a:r>
              <a:rPr lang="en-US" sz="3600"/>
              <a:t>Contractor Set Up is a two-step process</a:t>
            </a:r>
          </a:p>
        </p:txBody>
      </p:sp>
      <p:sp>
        <p:nvSpPr>
          <p:cNvPr id="3" name="object 3">
            <a:extLst>
              <a:ext uri="{FF2B5EF4-FFF2-40B4-BE49-F238E27FC236}">
                <a16:creationId xmlns:a16="http://schemas.microsoft.com/office/drawing/2014/main" id="{E61BA5BE-D09B-5546-B993-48DC8AB7E77F}"/>
              </a:ext>
            </a:extLst>
          </p:cNvPr>
          <p:cNvSpPr/>
          <p:nvPr/>
        </p:nvSpPr>
        <p:spPr>
          <a:xfrm>
            <a:off x="2857275" y="1504059"/>
            <a:ext cx="6818065" cy="4081195"/>
          </a:xfrm>
          <a:prstGeom prst="rect">
            <a:avLst/>
          </a:prstGeom>
          <a:blipFill>
            <a:blip r:embed="rId3" cstate="print"/>
            <a:stretch>
              <a:fillRect t="-9206" b="1"/>
            </a:stretch>
          </a:blipFill>
        </p:spPr>
        <p:txBody>
          <a:bodyPr wrap="square" lIns="0" tIns="0" rIns="0" bIns="0" rtlCol="0"/>
          <a:lstStyle/>
          <a:p>
            <a:endParaRPr sz="2400"/>
          </a:p>
        </p:txBody>
      </p:sp>
      <p:sp>
        <p:nvSpPr>
          <p:cNvPr id="7" name="TextBox 6">
            <a:extLst>
              <a:ext uri="{FF2B5EF4-FFF2-40B4-BE49-F238E27FC236}">
                <a16:creationId xmlns:a16="http://schemas.microsoft.com/office/drawing/2014/main" id="{E4A72810-23DC-5F28-256D-E5AFC016DB06}"/>
              </a:ext>
            </a:extLst>
          </p:cNvPr>
          <p:cNvSpPr txBox="1"/>
          <p:nvPr/>
        </p:nvSpPr>
        <p:spPr>
          <a:xfrm>
            <a:off x="3749669" y="3361038"/>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9" name="TextBox 8">
            <a:extLst>
              <a:ext uri="{FF2B5EF4-FFF2-40B4-BE49-F238E27FC236}">
                <a16:creationId xmlns:a16="http://schemas.microsoft.com/office/drawing/2014/main" id="{D10C5AEF-629B-EFB1-9E77-AF5423454346}"/>
              </a:ext>
            </a:extLst>
          </p:cNvPr>
          <p:cNvSpPr txBox="1"/>
          <p:nvPr/>
        </p:nvSpPr>
        <p:spPr>
          <a:xfrm>
            <a:off x="3780416" y="3801750"/>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11" name="TextBox 10">
            <a:extLst>
              <a:ext uri="{FF2B5EF4-FFF2-40B4-BE49-F238E27FC236}">
                <a16:creationId xmlns:a16="http://schemas.microsoft.com/office/drawing/2014/main" id="{BF6BAAE8-86D3-225C-ADD7-BC4207DA46FC}"/>
              </a:ext>
            </a:extLst>
          </p:cNvPr>
          <p:cNvSpPr txBox="1"/>
          <p:nvPr/>
        </p:nvSpPr>
        <p:spPr>
          <a:xfrm>
            <a:off x="3777743" y="4063360"/>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13" name="TextBox 12">
            <a:extLst>
              <a:ext uri="{FF2B5EF4-FFF2-40B4-BE49-F238E27FC236}">
                <a16:creationId xmlns:a16="http://schemas.microsoft.com/office/drawing/2014/main" id="{83E033E3-804A-162A-3A52-6A49490FD21D}"/>
              </a:ext>
            </a:extLst>
          </p:cNvPr>
          <p:cNvSpPr txBox="1"/>
          <p:nvPr/>
        </p:nvSpPr>
        <p:spPr>
          <a:xfrm>
            <a:off x="3777743" y="4506295"/>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15" name="TextBox 14">
            <a:extLst>
              <a:ext uri="{FF2B5EF4-FFF2-40B4-BE49-F238E27FC236}">
                <a16:creationId xmlns:a16="http://schemas.microsoft.com/office/drawing/2014/main" id="{6BA6D614-530D-2722-C1F2-7E8F0E9D9942}"/>
              </a:ext>
            </a:extLst>
          </p:cNvPr>
          <p:cNvSpPr txBox="1"/>
          <p:nvPr/>
        </p:nvSpPr>
        <p:spPr>
          <a:xfrm>
            <a:off x="3749669" y="4914982"/>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17" name="TextBox 16">
            <a:extLst>
              <a:ext uri="{FF2B5EF4-FFF2-40B4-BE49-F238E27FC236}">
                <a16:creationId xmlns:a16="http://schemas.microsoft.com/office/drawing/2014/main" id="{AE4C2827-37EA-41D0-E86D-2D3556C02ED9}"/>
              </a:ext>
            </a:extLst>
          </p:cNvPr>
          <p:cNvSpPr txBox="1"/>
          <p:nvPr/>
        </p:nvSpPr>
        <p:spPr>
          <a:xfrm>
            <a:off x="3777743" y="5323644"/>
            <a:ext cx="210310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rgbClr val="002060"/>
                </a:solidFill>
                <a:cs typeface="Arial"/>
              </a:rPr>
              <a:t>jane@bbbconstruction.com</a:t>
            </a:r>
          </a:p>
        </p:txBody>
      </p:sp>
    </p:spTree>
    <p:extLst>
      <p:ext uri="{BB962C8B-B14F-4D97-AF65-F5344CB8AC3E}">
        <p14:creationId xmlns:p14="http://schemas.microsoft.com/office/powerpoint/2010/main" val="346850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2651" y="3530600"/>
            <a:ext cx="12192000" cy="0"/>
          </a:xfrm>
          <a:prstGeom prst="line">
            <a:avLst/>
          </a:prstGeom>
          <a:ln w="28575">
            <a:solidFill>
              <a:schemeClr val="tx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708294" y="1728723"/>
            <a:ext cx="10864592" cy="590264"/>
          </a:xfrm>
        </p:spPr>
        <p:txBody>
          <a:bodyPr>
            <a:noAutofit/>
          </a:bodyPr>
          <a:lstStyle/>
          <a:p>
            <a:r>
              <a:rPr lang="en-US" sz="2500"/>
              <a:t>Step 2: Prime Contractor Steps to Assign a Contractor to Project</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708294" y="2614119"/>
            <a:ext cx="1413180" cy="2522979"/>
            <a:chOff x="2205802" y="3839305"/>
            <a:chExt cx="1821390" cy="3251765"/>
          </a:xfrm>
        </p:grpSpPr>
        <p:sp>
          <p:nvSpPr>
            <p:cNvPr id="8" name="Freeform 9">
              <a:extLst>
                <a:ext uri="{FF2B5EF4-FFF2-40B4-BE49-F238E27FC236}">
                  <a16:creationId xmlns:a16="http://schemas.microsoft.com/office/drawing/2014/main" id="{6D384E54-9707-854B-8FA5-8E47E8923FA3}"/>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1</a:t>
              </a:r>
              <a:endParaRPr lang="en-US" sz="2400" b="1" spc="-1">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289836" y="5458748"/>
              <a:ext cx="1737356" cy="1632322"/>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Log in  https://prod.lcptracker.net/WebForms/Login.aspx</a:t>
              </a:r>
            </a:p>
          </p:txBody>
        </p:sp>
      </p:grpSp>
      <p:grpSp>
        <p:nvGrpSpPr>
          <p:cNvPr id="21" name="Group 20">
            <a:extLst>
              <a:ext uri="{FF2B5EF4-FFF2-40B4-BE49-F238E27FC236}">
                <a16:creationId xmlns:a16="http://schemas.microsoft.com/office/drawing/2014/main" id="{4806486A-FFF0-0D49-AE18-0A43121645F3}"/>
              </a:ext>
            </a:extLst>
          </p:cNvPr>
          <p:cNvGrpSpPr/>
          <p:nvPr/>
        </p:nvGrpSpPr>
        <p:grpSpPr>
          <a:xfrm>
            <a:off x="2499387" y="2614119"/>
            <a:ext cx="1488154" cy="2748746"/>
            <a:chOff x="2205802" y="3839305"/>
            <a:chExt cx="1918022" cy="3542746"/>
          </a:xfrm>
        </p:grpSpPr>
        <p:sp>
          <p:nvSpPr>
            <p:cNvPr id="23" name="Freeform 9">
              <a:extLst>
                <a:ext uri="{FF2B5EF4-FFF2-40B4-BE49-F238E27FC236}">
                  <a16:creationId xmlns:a16="http://schemas.microsoft.com/office/drawing/2014/main" id="{3715BB78-3D1F-8840-8587-D504F9677732}"/>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25" name="TextShape 10">
              <a:extLst>
                <a:ext uri="{FF2B5EF4-FFF2-40B4-BE49-F238E27FC236}">
                  <a16:creationId xmlns:a16="http://schemas.microsoft.com/office/drawing/2014/main" id="{110763F8-3249-5643-9A99-9835F4EC0A1A}"/>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2</a:t>
              </a:r>
              <a:endParaRPr lang="en-US" sz="2400" b="1" spc="-1">
                <a:latin typeface="Arial"/>
              </a:endParaRPr>
            </a:p>
          </p:txBody>
        </p:sp>
        <p:sp>
          <p:nvSpPr>
            <p:cNvPr id="27" name="TextShape 12">
              <a:extLst>
                <a:ext uri="{FF2B5EF4-FFF2-40B4-BE49-F238E27FC236}">
                  <a16:creationId xmlns:a16="http://schemas.microsoft.com/office/drawing/2014/main" id="{A24ED75E-09BA-A94A-82E4-F7FD6CD9EC4B}"/>
                </a:ext>
              </a:extLst>
            </p:cNvPr>
            <p:cNvSpPr txBox="1"/>
            <p:nvPr/>
          </p:nvSpPr>
          <p:spPr>
            <a:xfrm>
              <a:off x="2205802" y="5458747"/>
              <a:ext cx="1918022" cy="1923304"/>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Select “Set Up” from the toolbar tab. Then, click Add/Edit Contractors.</a:t>
              </a:r>
            </a:p>
          </p:txBody>
        </p:sp>
      </p:grpSp>
      <p:grpSp>
        <p:nvGrpSpPr>
          <p:cNvPr id="28" name="Group 27">
            <a:extLst>
              <a:ext uri="{FF2B5EF4-FFF2-40B4-BE49-F238E27FC236}">
                <a16:creationId xmlns:a16="http://schemas.microsoft.com/office/drawing/2014/main" id="{503D83DE-A725-974E-9801-3A9DC6E923A0}"/>
              </a:ext>
            </a:extLst>
          </p:cNvPr>
          <p:cNvGrpSpPr/>
          <p:nvPr/>
        </p:nvGrpSpPr>
        <p:grpSpPr>
          <a:xfrm>
            <a:off x="4256657" y="2614119"/>
            <a:ext cx="2224719" cy="3400578"/>
            <a:chOff x="1447983" y="3839305"/>
            <a:chExt cx="2867351" cy="4382867"/>
          </a:xfrm>
        </p:grpSpPr>
        <p:sp>
          <p:nvSpPr>
            <p:cNvPr id="29" name="Freeform 9">
              <a:extLst>
                <a:ext uri="{FF2B5EF4-FFF2-40B4-BE49-F238E27FC236}">
                  <a16:creationId xmlns:a16="http://schemas.microsoft.com/office/drawing/2014/main" id="{90473C41-84D8-0A4C-9F7C-2A9CF9298E42}"/>
                </a:ext>
              </a:extLst>
            </p:cNvPr>
            <p:cNvSpPr/>
            <p:nvPr/>
          </p:nvSpPr>
          <p:spPr>
            <a:xfrm>
              <a:off x="25643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0" name="TextShape 10">
              <a:extLst>
                <a:ext uri="{FF2B5EF4-FFF2-40B4-BE49-F238E27FC236}">
                  <a16:creationId xmlns:a16="http://schemas.microsoft.com/office/drawing/2014/main" id="{79D2641F-54C0-CE4C-B10D-C72363CB7EEB}"/>
                </a:ext>
              </a:extLst>
            </p:cNvPr>
            <p:cNvSpPr txBox="1"/>
            <p:nvPr/>
          </p:nvSpPr>
          <p:spPr>
            <a:xfrm>
              <a:off x="1955799"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3</a:t>
              </a:r>
              <a:endParaRPr lang="en-US" sz="2400" b="1" spc="-1">
                <a:latin typeface="Arial"/>
              </a:endParaRPr>
            </a:p>
          </p:txBody>
        </p:sp>
        <p:sp>
          <p:nvSpPr>
            <p:cNvPr id="31" name="TextShape 12">
              <a:extLst>
                <a:ext uri="{FF2B5EF4-FFF2-40B4-BE49-F238E27FC236}">
                  <a16:creationId xmlns:a16="http://schemas.microsoft.com/office/drawing/2014/main" id="{4926CED0-0E70-2D4A-995E-31A5F9B90D84}"/>
                </a:ext>
              </a:extLst>
            </p:cNvPr>
            <p:cNvSpPr txBox="1"/>
            <p:nvPr/>
          </p:nvSpPr>
          <p:spPr>
            <a:xfrm>
              <a:off x="1447983" y="5464763"/>
              <a:ext cx="2867351" cy="2757409"/>
            </a:xfrm>
            <a:prstGeom prst="rect">
              <a:avLst/>
            </a:prstGeom>
            <a:noFill/>
            <a:ln w="12600">
              <a:noFill/>
              <a:miter/>
            </a:ln>
          </p:spPr>
          <p:txBody>
            <a:bodyPr wrap="square" lIns="128160" tIns="68160" rIns="128160" bIns="68160" anchor="t">
              <a:spAutoFit/>
            </a:bodyPr>
            <a:lstStyle/>
            <a:p>
              <a:pPr algn="ctr">
                <a:lnSpc>
                  <a:spcPct val="72961"/>
                </a:lnSpc>
              </a:pPr>
              <a:r>
                <a:rPr lang="en-US" sz="1470" spc="-1">
                  <a:solidFill>
                    <a:schemeClr val="bg1"/>
                  </a:solidFill>
                  <a:latin typeface="ArialMT"/>
                  <a:ea typeface="ArialMT"/>
                </a:rPr>
                <a:t>To add a “New” contractor, enter the contractor information and click save. If the contractor already has an account, and you have difficulty locating the contractor profile, add the contractor and enter the “Contractor ID” as shown on the contractor cover sheet.</a:t>
              </a:r>
              <a:endParaRPr lang="en-US"/>
            </a:p>
          </p:txBody>
        </p:sp>
      </p:grpSp>
      <p:grpSp>
        <p:nvGrpSpPr>
          <p:cNvPr id="32" name="Group 31">
            <a:extLst>
              <a:ext uri="{FF2B5EF4-FFF2-40B4-BE49-F238E27FC236}">
                <a16:creationId xmlns:a16="http://schemas.microsoft.com/office/drawing/2014/main" id="{FFA24AE3-5707-5246-B342-777FD65A4FA7}"/>
              </a:ext>
            </a:extLst>
          </p:cNvPr>
          <p:cNvGrpSpPr/>
          <p:nvPr/>
        </p:nvGrpSpPr>
        <p:grpSpPr>
          <a:xfrm>
            <a:off x="6627348" y="2614119"/>
            <a:ext cx="1727201" cy="2297212"/>
            <a:chOff x="1897704" y="3839305"/>
            <a:chExt cx="2226120" cy="2960783"/>
          </a:xfrm>
        </p:grpSpPr>
        <p:sp>
          <p:nvSpPr>
            <p:cNvPr id="33" name="Freeform 9">
              <a:extLst>
                <a:ext uri="{FF2B5EF4-FFF2-40B4-BE49-F238E27FC236}">
                  <a16:creationId xmlns:a16="http://schemas.microsoft.com/office/drawing/2014/main" id="{86EAC9FC-9A23-1F4E-92F4-19E7DFD3AF01}"/>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4" name="TextShape 10">
              <a:extLst>
                <a:ext uri="{FF2B5EF4-FFF2-40B4-BE49-F238E27FC236}">
                  <a16:creationId xmlns:a16="http://schemas.microsoft.com/office/drawing/2014/main" id="{C386F878-CC7D-3943-98C1-AE4D6BEBFA71}"/>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4</a:t>
              </a:r>
              <a:endParaRPr lang="en-US" sz="2400" b="1" spc="-1">
                <a:latin typeface="Arial"/>
              </a:endParaRPr>
            </a:p>
          </p:txBody>
        </p:sp>
        <p:sp>
          <p:nvSpPr>
            <p:cNvPr id="35" name="TextShape 12">
              <a:extLst>
                <a:ext uri="{FF2B5EF4-FFF2-40B4-BE49-F238E27FC236}">
                  <a16:creationId xmlns:a16="http://schemas.microsoft.com/office/drawing/2014/main" id="{AFB71283-87C1-294F-A14C-082A8CF00ED0}"/>
                </a:ext>
              </a:extLst>
            </p:cNvPr>
            <p:cNvSpPr txBox="1"/>
            <p:nvPr/>
          </p:nvSpPr>
          <p:spPr>
            <a:xfrm>
              <a:off x="1897704" y="5458748"/>
              <a:ext cx="2226120" cy="1341340"/>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Go to “Set Up” and click “Contractor  Assignment”</a:t>
              </a:r>
            </a:p>
          </p:txBody>
        </p:sp>
      </p:grpSp>
      <p:grpSp>
        <p:nvGrpSpPr>
          <p:cNvPr id="36" name="Group 35">
            <a:extLst>
              <a:ext uri="{FF2B5EF4-FFF2-40B4-BE49-F238E27FC236}">
                <a16:creationId xmlns:a16="http://schemas.microsoft.com/office/drawing/2014/main" id="{65241769-44B8-1947-A3B7-8B12EF7CCDCB}"/>
              </a:ext>
            </a:extLst>
          </p:cNvPr>
          <p:cNvGrpSpPr/>
          <p:nvPr/>
        </p:nvGrpSpPr>
        <p:grpSpPr>
          <a:xfrm>
            <a:off x="8571573" y="2614119"/>
            <a:ext cx="1727201" cy="2522980"/>
            <a:chOff x="1897704" y="3839305"/>
            <a:chExt cx="2226120" cy="3251766"/>
          </a:xfrm>
        </p:grpSpPr>
        <p:sp>
          <p:nvSpPr>
            <p:cNvPr id="37" name="Freeform 9">
              <a:extLst>
                <a:ext uri="{FF2B5EF4-FFF2-40B4-BE49-F238E27FC236}">
                  <a16:creationId xmlns:a16="http://schemas.microsoft.com/office/drawing/2014/main" id="{8F4120B5-825C-9842-A535-785C942DB7E1}"/>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8" name="TextShape 10">
              <a:extLst>
                <a:ext uri="{FF2B5EF4-FFF2-40B4-BE49-F238E27FC236}">
                  <a16:creationId xmlns:a16="http://schemas.microsoft.com/office/drawing/2014/main" id="{08EF64B5-74A1-1345-9B9E-A1861323CE86}"/>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5</a:t>
              </a:r>
              <a:endParaRPr lang="en-US" sz="2400" b="1" spc="-1">
                <a:latin typeface="Arial"/>
              </a:endParaRPr>
            </a:p>
          </p:txBody>
        </p:sp>
        <p:sp>
          <p:nvSpPr>
            <p:cNvPr id="39" name="TextShape 12">
              <a:extLst>
                <a:ext uri="{FF2B5EF4-FFF2-40B4-BE49-F238E27FC236}">
                  <a16:creationId xmlns:a16="http://schemas.microsoft.com/office/drawing/2014/main" id="{46B3A6F0-530A-7648-81E5-A8E80AD7E2AB}"/>
                </a:ext>
              </a:extLst>
            </p:cNvPr>
            <p:cNvSpPr txBox="1"/>
            <p:nvPr/>
          </p:nvSpPr>
          <p:spPr>
            <a:xfrm>
              <a:off x="1897704" y="5458749"/>
              <a:ext cx="2226120" cy="1632322"/>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Click “Add New Assignment”, select project and contractor adding.</a:t>
              </a:r>
            </a:p>
          </p:txBody>
        </p:sp>
      </p:grpSp>
      <p:grpSp>
        <p:nvGrpSpPr>
          <p:cNvPr id="40" name="Group 39">
            <a:extLst>
              <a:ext uri="{FF2B5EF4-FFF2-40B4-BE49-F238E27FC236}">
                <a16:creationId xmlns:a16="http://schemas.microsoft.com/office/drawing/2014/main" id="{820B1E36-00F1-5449-8E06-36B605CA320A}"/>
              </a:ext>
            </a:extLst>
          </p:cNvPr>
          <p:cNvGrpSpPr/>
          <p:nvPr/>
        </p:nvGrpSpPr>
        <p:grpSpPr>
          <a:xfrm>
            <a:off x="10298774" y="2614120"/>
            <a:ext cx="1727201" cy="2297213"/>
            <a:chOff x="1897704" y="3839305"/>
            <a:chExt cx="2226120" cy="2960784"/>
          </a:xfrm>
        </p:grpSpPr>
        <p:sp>
          <p:nvSpPr>
            <p:cNvPr id="41" name="Freeform 9">
              <a:extLst>
                <a:ext uri="{FF2B5EF4-FFF2-40B4-BE49-F238E27FC236}">
                  <a16:creationId xmlns:a16="http://schemas.microsoft.com/office/drawing/2014/main" id="{22C19D80-04F2-C74E-AEAE-B6A0C246E6B6}"/>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42" name="TextShape 10">
              <a:extLst>
                <a:ext uri="{FF2B5EF4-FFF2-40B4-BE49-F238E27FC236}">
                  <a16:creationId xmlns:a16="http://schemas.microsoft.com/office/drawing/2014/main" id="{3D90A41F-3BE4-844E-AC0E-A7592CBC19C8}"/>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6</a:t>
              </a:r>
              <a:endParaRPr lang="en-US" sz="2400" b="1" spc="-1">
                <a:latin typeface="Arial"/>
              </a:endParaRPr>
            </a:p>
          </p:txBody>
        </p:sp>
        <p:sp>
          <p:nvSpPr>
            <p:cNvPr id="43" name="TextShape 12">
              <a:extLst>
                <a:ext uri="{FF2B5EF4-FFF2-40B4-BE49-F238E27FC236}">
                  <a16:creationId xmlns:a16="http://schemas.microsoft.com/office/drawing/2014/main" id="{2DB6179F-44A0-804A-908B-845B30047497}"/>
                </a:ext>
              </a:extLst>
            </p:cNvPr>
            <p:cNvSpPr txBox="1"/>
            <p:nvPr/>
          </p:nvSpPr>
          <p:spPr>
            <a:xfrm>
              <a:off x="1897704" y="5458749"/>
              <a:ext cx="2226120" cy="1341340"/>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Select project, enter field information and press save.</a:t>
              </a:r>
            </a:p>
          </p:txBody>
        </p:sp>
      </p:grpSp>
    </p:spTree>
    <p:extLst>
      <p:ext uri="{BB962C8B-B14F-4D97-AF65-F5344CB8AC3E}">
        <p14:creationId xmlns:p14="http://schemas.microsoft.com/office/powerpoint/2010/main" val="9504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2651" y="3786803"/>
            <a:ext cx="12192000" cy="0"/>
          </a:xfrm>
          <a:prstGeom prst="line">
            <a:avLst/>
          </a:prstGeom>
          <a:ln w="38100">
            <a:solidFill>
              <a:schemeClr val="tx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p:txBody>
          <a:bodyPr>
            <a:normAutofit fontScale="90000"/>
          </a:bodyPr>
          <a:lstStyle/>
          <a:p>
            <a:r>
              <a:rPr lang="en-US"/>
              <a:t>Steps to Upload Documents</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508000" y="2814293"/>
            <a:ext cx="11449416" cy="3011812"/>
            <a:chOff x="2400480" y="3767092"/>
            <a:chExt cx="14756691" cy="3881804"/>
          </a:xfrm>
        </p:grpSpPr>
        <p:sp>
          <p:nvSpPr>
            <p:cNvPr id="5" name="TextShape 6">
              <a:extLst>
                <a:ext uri="{FF2B5EF4-FFF2-40B4-BE49-F238E27FC236}">
                  <a16:creationId xmlns:a16="http://schemas.microsoft.com/office/drawing/2014/main" id="{1A25FFAE-FC3C-5D4E-9DF0-A21F65F4F930}"/>
                </a:ext>
              </a:extLst>
            </p:cNvPr>
            <p:cNvSpPr txBox="1"/>
            <p:nvPr/>
          </p:nvSpPr>
          <p:spPr>
            <a:xfrm>
              <a:off x="6085844" y="377149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2</a:t>
              </a:r>
              <a:endParaRPr lang="en-US" sz="2400" b="1" spc="-1">
                <a:solidFill>
                  <a:schemeClr val="bg1"/>
                </a:solidFill>
                <a:latin typeface="Arial"/>
              </a:endParaRPr>
            </a:p>
          </p:txBody>
        </p:sp>
        <p:sp>
          <p:nvSpPr>
            <p:cNvPr id="7" name="TextShape 8">
              <a:extLst>
                <a:ext uri="{FF2B5EF4-FFF2-40B4-BE49-F238E27FC236}">
                  <a16:creationId xmlns:a16="http://schemas.microsoft.com/office/drawing/2014/main" id="{2071A4CC-B1A7-B841-8C64-F5C80DDB4A64}"/>
                </a:ext>
              </a:extLst>
            </p:cNvPr>
            <p:cNvSpPr txBox="1"/>
            <p:nvPr/>
          </p:nvSpPr>
          <p:spPr>
            <a:xfrm>
              <a:off x="6443928" y="5567412"/>
              <a:ext cx="3310639" cy="812103"/>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Go to Set Up and select Add/Edit Document</a:t>
              </a:r>
            </a:p>
          </p:txBody>
        </p:sp>
        <p:sp>
          <p:nvSpPr>
            <p:cNvPr id="8" name="Freeform 9">
              <a:extLst>
                <a:ext uri="{FF2B5EF4-FFF2-40B4-BE49-F238E27FC236}">
                  <a16:creationId xmlns:a16="http://schemas.microsoft.com/office/drawing/2014/main" id="{6D384E54-9707-854B-8FA5-8E47E8923FA3}"/>
                </a:ext>
              </a:extLst>
            </p:cNvPr>
            <p:cNvSpPr/>
            <p:nvPr/>
          </p:nvSpPr>
          <p:spPr>
            <a:xfrm>
              <a:off x="40784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400480" y="377149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1</a:t>
              </a:r>
              <a:endParaRPr lang="en-US" sz="2400" b="1" spc="-1">
                <a:solidFill>
                  <a:schemeClr val="bg1"/>
                </a:solidFill>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400480" y="5567414"/>
              <a:ext cx="3828960" cy="2081482"/>
            </a:xfrm>
            <a:prstGeom prst="rect">
              <a:avLst/>
            </a:prstGeom>
            <a:noFill/>
            <a:ln w="12600">
              <a:noFill/>
              <a:miter/>
            </a:ln>
          </p:spPr>
          <p:txBody>
            <a:bodyPr lIns="128160" tIns="68160" rIns="128160" bIns="68160" anchor="t">
              <a:spAutoFit/>
            </a:bodyPr>
            <a:lstStyle/>
            <a:p>
              <a:pPr algn="ctr"/>
              <a:r>
                <a:rPr lang="en-US" sz="1600" spc="-1">
                  <a:solidFill>
                    <a:schemeClr val="bg1"/>
                  </a:solidFill>
                  <a:latin typeface="ArialMT"/>
                  <a:ea typeface="ArialMT"/>
                </a:rPr>
                <a:t>Have document available on your computer. The document can be almost any type that can be viewed by internet browser: txt, pdf, </a:t>
              </a:r>
              <a:r>
                <a:rPr lang="en-US" sz="1600" spc="-1" err="1">
                  <a:solidFill>
                    <a:schemeClr val="bg1"/>
                  </a:solidFill>
                  <a:latin typeface="ArialMT"/>
                  <a:ea typeface="ArialMT"/>
                </a:rPr>
                <a:t>xls</a:t>
              </a:r>
              <a:r>
                <a:rPr lang="en-US" sz="1600" spc="-1">
                  <a:solidFill>
                    <a:schemeClr val="bg1"/>
                  </a:solidFill>
                  <a:latin typeface="ArialMT"/>
                  <a:ea typeface="ArialMT"/>
                </a:rPr>
                <a:t>, doc, </a:t>
              </a:r>
              <a:r>
                <a:rPr lang="en-US" sz="1600" spc="-1" err="1">
                  <a:solidFill>
                    <a:schemeClr val="bg1"/>
                  </a:solidFill>
                  <a:latin typeface="ArialMT"/>
                  <a:ea typeface="ArialMT"/>
                </a:rPr>
                <a:t>tif</a:t>
              </a:r>
              <a:r>
                <a:rPr lang="en-US" sz="1600" spc="-1">
                  <a:solidFill>
                    <a:schemeClr val="bg1"/>
                  </a:solidFill>
                  <a:latin typeface="ArialMT"/>
                  <a:ea typeface="ArialMT"/>
                </a:rPr>
                <a:t>, etc.</a:t>
              </a:r>
            </a:p>
          </p:txBody>
        </p:sp>
        <p:sp>
          <p:nvSpPr>
            <p:cNvPr id="13" name="TextShape 15">
              <a:extLst>
                <a:ext uri="{FF2B5EF4-FFF2-40B4-BE49-F238E27FC236}">
                  <a16:creationId xmlns:a16="http://schemas.microsoft.com/office/drawing/2014/main" id="{8FB8F7B2-573F-E942-845B-B65DFD45E06C}"/>
                </a:ext>
              </a:extLst>
            </p:cNvPr>
            <p:cNvSpPr txBox="1"/>
            <p:nvPr/>
          </p:nvSpPr>
          <p:spPr>
            <a:xfrm>
              <a:off x="9622535" y="3767092"/>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3</a:t>
              </a:r>
              <a:endParaRPr lang="en-US" sz="2400" b="1" spc="-1">
                <a:solidFill>
                  <a:schemeClr val="bg1"/>
                </a:solidFill>
                <a:latin typeface="Arial"/>
              </a:endParaRPr>
            </a:p>
          </p:txBody>
        </p:sp>
        <p:sp>
          <p:nvSpPr>
            <p:cNvPr id="15" name="TextShape 17">
              <a:extLst>
                <a:ext uri="{FF2B5EF4-FFF2-40B4-BE49-F238E27FC236}">
                  <a16:creationId xmlns:a16="http://schemas.microsoft.com/office/drawing/2014/main" id="{7E329B96-6C66-8846-A379-538BEDA9ABD7}"/>
                </a:ext>
              </a:extLst>
            </p:cNvPr>
            <p:cNvSpPr txBox="1"/>
            <p:nvPr/>
          </p:nvSpPr>
          <p:spPr>
            <a:xfrm>
              <a:off x="9739837" y="5567414"/>
              <a:ext cx="4037756" cy="494759"/>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Enter Required Fields</a:t>
              </a:r>
            </a:p>
          </p:txBody>
        </p:sp>
        <p:sp>
          <p:nvSpPr>
            <p:cNvPr id="18" name="Freeform 9">
              <a:extLst>
                <a:ext uri="{FF2B5EF4-FFF2-40B4-BE49-F238E27FC236}">
                  <a16:creationId xmlns:a16="http://schemas.microsoft.com/office/drawing/2014/main" id="{3BDA5183-EA3B-8544-A83A-A4F1FD8D6BB3}"/>
                </a:ext>
              </a:extLst>
            </p:cNvPr>
            <p:cNvSpPr/>
            <p:nvPr/>
          </p:nvSpPr>
          <p:spPr>
            <a:xfrm>
              <a:off x="7799201"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19" name="Freeform 9">
              <a:extLst>
                <a:ext uri="{FF2B5EF4-FFF2-40B4-BE49-F238E27FC236}">
                  <a16:creationId xmlns:a16="http://schemas.microsoft.com/office/drawing/2014/main" id="{FA46969F-29B2-8449-A887-A4AD48ADD496}"/>
                </a:ext>
              </a:extLst>
            </p:cNvPr>
            <p:cNvSpPr/>
            <p:nvPr/>
          </p:nvSpPr>
          <p:spPr>
            <a:xfrm>
              <a:off x="11343960"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20" name="TextShape 15">
              <a:extLst>
                <a:ext uri="{FF2B5EF4-FFF2-40B4-BE49-F238E27FC236}">
                  <a16:creationId xmlns:a16="http://schemas.microsoft.com/office/drawing/2014/main" id="{B62BF9A4-E32B-BE45-8502-8EC11D74CD8E}"/>
                </a:ext>
              </a:extLst>
            </p:cNvPr>
            <p:cNvSpPr txBox="1"/>
            <p:nvPr/>
          </p:nvSpPr>
          <p:spPr>
            <a:xfrm>
              <a:off x="13197754" y="3767092"/>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4</a:t>
              </a:r>
              <a:endParaRPr lang="en-US" sz="2400" b="1" spc="-1">
                <a:solidFill>
                  <a:schemeClr val="bg1"/>
                </a:solidFill>
                <a:latin typeface="Arial"/>
              </a:endParaRPr>
            </a:p>
          </p:txBody>
        </p:sp>
        <p:sp>
          <p:nvSpPr>
            <p:cNvPr id="22" name="TextShape 17">
              <a:extLst>
                <a:ext uri="{FF2B5EF4-FFF2-40B4-BE49-F238E27FC236}">
                  <a16:creationId xmlns:a16="http://schemas.microsoft.com/office/drawing/2014/main" id="{C4A98C1B-C25C-0542-B3FB-D92830D2C9B1}"/>
                </a:ext>
              </a:extLst>
            </p:cNvPr>
            <p:cNvSpPr txBox="1"/>
            <p:nvPr/>
          </p:nvSpPr>
          <p:spPr>
            <a:xfrm>
              <a:off x="13119415" y="5567414"/>
              <a:ext cx="4037756" cy="812103"/>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Upload Document under appropriate file name</a:t>
              </a:r>
            </a:p>
          </p:txBody>
        </p:sp>
        <p:sp>
          <p:nvSpPr>
            <p:cNvPr id="24" name="Freeform 9">
              <a:extLst>
                <a:ext uri="{FF2B5EF4-FFF2-40B4-BE49-F238E27FC236}">
                  <a16:creationId xmlns:a16="http://schemas.microsoft.com/office/drawing/2014/main" id="{F75D6C77-24FB-3A4A-85D3-F340EF2680F8}"/>
                </a:ext>
              </a:extLst>
            </p:cNvPr>
            <p:cNvSpPr/>
            <p:nvPr/>
          </p:nvSpPr>
          <p:spPr>
            <a:xfrm>
              <a:off x="14919180"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grpSp>
    </p:spTree>
    <p:extLst>
      <p:ext uri="{BB962C8B-B14F-4D97-AF65-F5344CB8AC3E}">
        <p14:creationId xmlns:p14="http://schemas.microsoft.com/office/powerpoint/2010/main" val="75417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8426-FE23-F647-BBD1-63B7C32A8DDE}"/>
              </a:ext>
            </a:extLst>
          </p:cNvPr>
          <p:cNvSpPr>
            <a:spLocks noGrp="1"/>
          </p:cNvSpPr>
          <p:nvPr>
            <p:ph type="title"/>
          </p:nvPr>
        </p:nvSpPr>
        <p:spPr/>
        <p:txBody>
          <a:bodyPr>
            <a:normAutofit fontScale="90000"/>
          </a:bodyPr>
          <a:lstStyle/>
          <a:p>
            <a:r>
              <a:rPr lang="en-US" sz="4800"/>
              <a:t>Steps to Upload Documents</a:t>
            </a:r>
          </a:p>
        </p:txBody>
      </p:sp>
      <p:pic>
        <p:nvPicPr>
          <p:cNvPr id="6" name="Picture 5">
            <a:extLst>
              <a:ext uri="{FF2B5EF4-FFF2-40B4-BE49-F238E27FC236}">
                <a16:creationId xmlns:a16="http://schemas.microsoft.com/office/drawing/2014/main" id="{705084A1-1B9D-49AE-8497-9DF3B0F94BBE}"/>
              </a:ext>
            </a:extLst>
          </p:cNvPr>
          <p:cNvPicPr>
            <a:picLocks noChangeAspect="1"/>
          </p:cNvPicPr>
          <p:nvPr/>
        </p:nvPicPr>
        <p:blipFill>
          <a:blip r:embed="rId3"/>
          <a:stretch>
            <a:fillRect/>
          </a:stretch>
        </p:blipFill>
        <p:spPr>
          <a:xfrm>
            <a:off x="2634720" y="1411938"/>
            <a:ext cx="7266692" cy="4393096"/>
          </a:xfrm>
          <a:prstGeom prst="rect">
            <a:avLst/>
          </a:prstGeom>
        </p:spPr>
      </p:pic>
      <p:cxnSp>
        <p:nvCxnSpPr>
          <p:cNvPr id="3" name="Straight Arrow Connector 2">
            <a:extLst>
              <a:ext uri="{FF2B5EF4-FFF2-40B4-BE49-F238E27FC236}">
                <a16:creationId xmlns:a16="http://schemas.microsoft.com/office/drawing/2014/main" id="{1CB0AF14-F976-470D-BE69-92806138AD8E}"/>
              </a:ext>
            </a:extLst>
          </p:cNvPr>
          <p:cNvCxnSpPr>
            <a:cxnSpLocks/>
          </p:cNvCxnSpPr>
          <p:nvPr/>
        </p:nvCxnSpPr>
        <p:spPr>
          <a:xfrm flipH="1" flipV="1">
            <a:off x="4554367" y="1623973"/>
            <a:ext cx="473242" cy="3128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0A7175A-F5A0-0E37-4D02-B381729A46C2}"/>
              </a:ext>
            </a:extLst>
          </p:cNvPr>
          <p:cNvSpPr txBox="1"/>
          <p:nvPr/>
        </p:nvSpPr>
        <p:spPr>
          <a:xfrm>
            <a:off x="5344237" y="1971290"/>
            <a:ext cx="44879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a:t>On the header tab, Click </a:t>
            </a:r>
            <a:r>
              <a:rPr lang="en-US" err="1"/>
              <a:t>eDocuments</a:t>
            </a:r>
            <a:endParaRPr lang="en-US"/>
          </a:p>
          <a:p>
            <a:pPr marL="285750" indent="-285750">
              <a:buFont typeface="Wingdings"/>
              <a:buChar char="q"/>
            </a:pPr>
            <a:r>
              <a:rPr lang="en-US">
                <a:cs typeface="Arial"/>
              </a:rPr>
              <a:t>Click upload documents</a:t>
            </a:r>
          </a:p>
        </p:txBody>
      </p:sp>
    </p:spTree>
    <p:extLst>
      <p:ext uri="{BB962C8B-B14F-4D97-AF65-F5344CB8AC3E}">
        <p14:creationId xmlns:p14="http://schemas.microsoft.com/office/powerpoint/2010/main" val="103261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8426-FE23-F647-BBD1-63B7C32A8DDE}"/>
              </a:ext>
            </a:extLst>
          </p:cNvPr>
          <p:cNvSpPr>
            <a:spLocks noGrp="1"/>
          </p:cNvSpPr>
          <p:nvPr>
            <p:ph type="title"/>
          </p:nvPr>
        </p:nvSpPr>
        <p:spPr/>
        <p:txBody>
          <a:bodyPr>
            <a:normAutofit fontScale="90000"/>
          </a:bodyPr>
          <a:lstStyle/>
          <a:p>
            <a:r>
              <a:rPr lang="en-US" sz="4800"/>
              <a:t>Steps to Upload Documents</a:t>
            </a:r>
          </a:p>
        </p:txBody>
      </p:sp>
      <p:pic>
        <p:nvPicPr>
          <p:cNvPr id="8" name="Picture 8">
            <a:extLst>
              <a:ext uri="{FF2B5EF4-FFF2-40B4-BE49-F238E27FC236}">
                <a16:creationId xmlns:a16="http://schemas.microsoft.com/office/drawing/2014/main" id="{52CEA254-DC6B-2974-2FBF-BEDA7BB4CAF4}"/>
              </a:ext>
            </a:extLst>
          </p:cNvPr>
          <p:cNvPicPr>
            <a:picLocks noChangeAspect="1"/>
          </p:cNvPicPr>
          <p:nvPr/>
        </p:nvPicPr>
        <p:blipFill>
          <a:blip r:embed="rId3"/>
          <a:stretch>
            <a:fillRect/>
          </a:stretch>
        </p:blipFill>
        <p:spPr>
          <a:xfrm>
            <a:off x="2835570" y="1388750"/>
            <a:ext cx="6918986" cy="4188346"/>
          </a:xfrm>
          <a:prstGeom prst="rect">
            <a:avLst/>
          </a:prstGeom>
        </p:spPr>
      </p:pic>
      <p:cxnSp>
        <p:nvCxnSpPr>
          <p:cNvPr id="11" name="Straight Arrow Connector 10">
            <a:extLst>
              <a:ext uri="{FF2B5EF4-FFF2-40B4-BE49-F238E27FC236}">
                <a16:creationId xmlns:a16="http://schemas.microsoft.com/office/drawing/2014/main" id="{65098F80-52A8-A41E-422F-203F4B40EE86}"/>
              </a:ext>
            </a:extLst>
          </p:cNvPr>
          <p:cNvCxnSpPr/>
          <p:nvPr/>
        </p:nvCxnSpPr>
        <p:spPr>
          <a:xfrm flipH="1" flipV="1">
            <a:off x="3558733" y="5397506"/>
            <a:ext cx="219242" cy="1434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0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554266" y="2447240"/>
            <a:ext cx="5115337" cy="628787"/>
          </a:xfrm>
        </p:spPr>
        <p:txBody>
          <a:bodyPr vert="horz" lIns="91440" tIns="45720" rIns="91440" bIns="45720" rtlCol="0" anchor="b">
            <a:normAutofit fontScale="90000"/>
          </a:bodyPr>
          <a:lstStyle/>
          <a:p>
            <a:r>
              <a:rPr lang="en-US" sz="4800" kern="1200">
                <a:latin typeface="+mj-lt"/>
                <a:ea typeface="+mj-ea"/>
                <a:cs typeface="+mj-cs"/>
              </a:rPr>
              <a:t>Document Upload Locations</a:t>
            </a:r>
          </a:p>
        </p:txBody>
      </p:sp>
      <p:sp>
        <p:nvSpPr>
          <p:cNvPr id="4" name="TextBox 3">
            <a:extLst>
              <a:ext uri="{FF2B5EF4-FFF2-40B4-BE49-F238E27FC236}">
                <a16:creationId xmlns:a16="http://schemas.microsoft.com/office/drawing/2014/main" id="{687338F1-C5D4-9B05-E3D2-92F2134A552F}"/>
              </a:ext>
            </a:extLst>
          </p:cNvPr>
          <p:cNvSpPr txBox="1"/>
          <p:nvPr/>
        </p:nvSpPr>
        <p:spPr>
          <a:xfrm>
            <a:off x="647813" y="3076027"/>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cs typeface="Arial"/>
              </a:rPr>
              <a:t>Documents uploaded in the wrong location will be rejected and considered non-compliant.</a:t>
            </a:r>
          </a:p>
        </p:txBody>
      </p:sp>
      <p:pic>
        <p:nvPicPr>
          <p:cNvPr id="5" name="Picture 4">
            <a:extLst>
              <a:ext uri="{FF2B5EF4-FFF2-40B4-BE49-F238E27FC236}">
                <a16:creationId xmlns:a16="http://schemas.microsoft.com/office/drawing/2014/main" id="{3991F15C-11FC-57ED-4E4D-748865115BEF}"/>
              </a:ext>
            </a:extLst>
          </p:cNvPr>
          <p:cNvPicPr>
            <a:picLocks noChangeAspect="1"/>
          </p:cNvPicPr>
          <p:nvPr/>
        </p:nvPicPr>
        <p:blipFill>
          <a:blip r:embed="rId3"/>
          <a:stretch>
            <a:fillRect/>
          </a:stretch>
        </p:blipFill>
        <p:spPr>
          <a:xfrm>
            <a:off x="6715991" y="398420"/>
            <a:ext cx="4674177" cy="6052501"/>
          </a:xfrm>
          <a:prstGeom prst="rect">
            <a:avLst/>
          </a:prstGeom>
        </p:spPr>
      </p:pic>
    </p:spTree>
    <p:extLst>
      <p:ext uri="{BB962C8B-B14F-4D97-AF65-F5344CB8AC3E}">
        <p14:creationId xmlns:p14="http://schemas.microsoft.com/office/powerpoint/2010/main" val="53617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idx="4294967295"/>
          </p:nvPr>
        </p:nvSpPr>
        <p:spPr>
          <a:xfrm>
            <a:off x="6906142" y="3577282"/>
            <a:ext cx="5116513" cy="628650"/>
          </a:xfrm>
          <a:prstGeom prst="rect">
            <a:avLst/>
          </a:prstGeom>
        </p:spPr>
        <p:txBody>
          <a:bodyPr vert="horz" lIns="91440" tIns="45720" rIns="91440" bIns="45720" rtlCol="0" anchor="b">
            <a:normAutofit fontScale="90000"/>
          </a:bodyPr>
          <a:lstStyle/>
          <a:p>
            <a:r>
              <a:rPr lang="en-US" sz="5400">
                <a:solidFill>
                  <a:schemeClr val="tx2"/>
                </a:solidFill>
                <a:latin typeface="+mj-lt"/>
                <a:cs typeface="+mj-cs"/>
              </a:rPr>
              <a:t>Document Description Guide</a:t>
            </a:r>
          </a:p>
        </p:txBody>
      </p:sp>
      <p:pic>
        <p:nvPicPr>
          <p:cNvPr id="4" name="Picture 3">
            <a:extLst>
              <a:ext uri="{FF2B5EF4-FFF2-40B4-BE49-F238E27FC236}">
                <a16:creationId xmlns:a16="http://schemas.microsoft.com/office/drawing/2014/main" id="{3C2323FE-44B4-359B-4216-CF034B498D65}"/>
              </a:ext>
            </a:extLst>
          </p:cNvPr>
          <p:cNvPicPr>
            <a:picLocks noChangeAspect="1"/>
          </p:cNvPicPr>
          <p:nvPr/>
        </p:nvPicPr>
        <p:blipFill rotWithShape="1">
          <a:blip r:embed="rId3"/>
          <a:srcRect r="151" b="24154"/>
          <a:stretch/>
        </p:blipFill>
        <p:spPr>
          <a:xfrm>
            <a:off x="273627" y="943943"/>
            <a:ext cx="5730590" cy="5634825"/>
          </a:xfrm>
          <a:prstGeom prst="rect">
            <a:avLst/>
          </a:prstGeom>
        </p:spPr>
      </p:pic>
    </p:spTree>
    <p:extLst>
      <p:ext uri="{BB962C8B-B14F-4D97-AF65-F5344CB8AC3E}">
        <p14:creationId xmlns:p14="http://schemas.microsoft.com/office/powerpoint/2010/main" val="34231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626200" y="2454969"/>
            <a:ext cx="5115337" cy="628787"/>
          </a:xfrm>
        </p:spPr>
        <p:txBody>
          <a:bodyPr vert="horz" lIns="91440" tIns="45720" rIns="91440" bIns="45720" rtlCol="0" anchor="b">
            <a:normAutofit fontScale="90000"/>
          </a:bodyPr>
          <a:lstStyle/>
          <a:p>
            <a:r>
              <a:rPr lang="en-US" sz="4800" kern="1200">
                <a:latin typeface="+mj-lt"/>
                <a:ea typeface="+mj-ea"/>
                <a:cs typeface="+mj-cs"/>
              </a:rPr>
              <a:t>Document </a:t>
            </a:r>
            <a:r>
              <a:rPr lang="en-US" sz="4800">
                <a:latin typeface="+mj-lt"/>
                <a:cs typeface="+mj-cs"/>
              </a:rPr>
              <a:t>Description Guide</a:t>
            </a:r>
            <a:endParaRPr lang="en-US" sz="4800" kern="1200">
              <a:latin typeface="+mj-lt"/>
              <a:cs typeface="Arial"/>
            </a:endParaRPr>
          </a:p>
        </p:txBody>
      </p:sp>
      <p:sp>
        <p:nvSpPr>
          <p:cNvPr id="4" name="TextBox 3">
            <a:extLst>
              <a:ext uri="{FF2B5EF4-FFF2-40B4-BE49-F238E27FC236}">
                <a16:creationId xmlns:a16="http://schemas.microsoft.com/office/drawing/2014/main" id="{687338F1-C5D4-9B05-E3D2-92F2134A552F}"/>
              </a:ext>
            </a:extLst>
          </p:cNvPr>
          <p:cNvSpPr txBox="1"/>
          <p:nvPr/>
        </p:nvSpPr>
        <p:spPr>
          <a:xfrm>
            <a:off x="626200" y="3083756"/>
            <a:ext cx="37483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cs typeface="Arial"/>
              </a:rPr>
              <a:t>SINGLE-FAMILY ONLY</a:t>
            </a:r>
          </a:p>
          <a:p>
            <a:r>
              <a:rPr lang="en-US" sz="2000">
                <a:solidFill>
                  <a:schemeClr val="tx2"/>
                </a:solidFill>
                <a:cs typeface="Arial"/>
              </a:rPr>
              <a:t>All Compliance Documents must include Address</a:t>
            </a:r>
          </a:p>
        </p:txBody>
      </p:sp>
      <p:pic>
        <p:nvPicPr>
          <p:cNvPr id="5" name="Picture 4">
            <a:extLst>
              <a:ext uri="{FF2B5EF4-FFF2-40B4-BE49-F238E27FC236}">
                <a16:creationId xmlns:a16="http://schemas.microsoft.com/office/drawing/2014/main" id="{89280C33-19BD-C60D-79D0-8C3A111E9756}"/>
              </a:ext>
            </a:extLst>
          </p:cNvPr>
          <p:cNvPicPr>
            <a:picLocks noChangeAspect="1"/>
          </p:cNvPicPr>
          <p:nvPr/>
        </p:nvPicPr>
        <p:blipFill>
          <a:blip r:embed="rId3"/>
          <a:stretch>
            <a:fillRect/>
          </a:stretch>
        </p:blipFill>
        <p:spPr>
          <a:xfrm>
            <a:off x="6655378" y="311829"/>
            <a:ext cx="4769427" cy="6182387"/>
          </a:xfrm>
          <a:prstGeom prst="rect">
            <a:avLst/>
          </a:prstGeom>
        </p:spPr>
      </p:pic>
    </p:spTree>
    <p:extLst>
      <p:ext uri="{BB962C8B-B14F-4D97-AF65-F5344CB8AC3E}">
        <p14:creationId xmlns:p14="http://schemas.microsoft.com/office/powerpoint/2010/main" val="351578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4001913"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675600" y="4144574"/>
            <a:ext cx="2362200" cy="1090750"/>
          </a:xfrm>
        </p:spPr>
        <p:txBody>
          <a:bodyPr lIns="91440" tIns="45720" rIns="91440" bIns="45720" numCol="1" anchor="t">
            <a:normAutofit/>
          </a:bodyPr>
          <a:lstStyle/>
          <a:p>
            <a:pPr marL="0" indent="0">
              <a:spcBef>
                <a:spcPts val="0"/>
              </a:spcBef>
              <a:buClrTx/>
            </a:pPr>
            <a:r>
              <a:rPr lang="en-US" dirty="0">
                <a:solidFill>
                  <a:schemeClr val="tx2"/>
                </a:solidFill>
                <a:latin typeface="Arial"/>
                <a:cs typeface="Arial"/>
              </a:rPr>
              <a:t>Chrystal Boyce </a:t>
            </a:r>
            <a:r>
              <a:rPr lang="en-US" sz="1400" b="0" dirty="0">
                <a:solidFill>
                  <a:schemeClr val="tx2"/>
                </a:solidFill>
                <a:latin typeface="Arial"/>
                <a:cs typeface="Arial"/>
              </a:rPr>
              <a:t>Compliance Manager</a:t>
            </a:r>
          </a:p>
          <a:p>
            <a:pPr marL="342265" indent="-342265"/>
            <a:endParaRPr lang="en-US">
              <a:cs typeface="Arial" panose="020B0604020202020204"/>
            </a:endParaRPr>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4114800" y="1936922"/>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791571"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err="1">
                <a:solidFill>
                  <a:schemeClr val="tx2"/>
                </a:solidFill>
              </a:rPr>
              <a:t>www.houstontx.gov</a:t>
            </a:r>
            <a:r>
              <a:rPr lang="en-US" sz="1800" b="1">
                <a:solidFill>
                  <a:schemeClr val="tx2"/>
                </a:solidFill>
              </a:rPr>
              <a:t>/housing</a:t>
            </a:r>
          </a:p>
        </p:txBody>
      </p:sp>
    </p:spTree>
    <p:extLst>
      <p:ext uri="{BB962C8B-B14F-4D97-AF65-F5344CB8AC3E}">
        <p14:creationId xmlns:p14="http://schemas.microsoft.com/office/powerpoint/2010/main" val="425736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878F-E6F5-7744-BA25-8F4FE3E07409}"/>
              </a:ext>
            </a:extLst>
          </p:cNvPr>
          <p:cNvSpPr>
            <a:spLocks noGrp="1"/>
          </p:cNvSpPr>
          <p:nvPr>
            <p:ph type="title"/>
          </p:nvPr>
        </p:nvSpPr>
        <p:spPr>
          <a:xfrm>
            <a:off x="726047" y="2055160"/>
            <a:ext cx="8633791" cy="590264"/>
          </a:xfrm>
        </p:spPr>
        <p:txBody>
          <a:bodyPr vert="horz" lIns="91440" tIns="45720" rIns="91440" bIns="45720" rtlCol="0" anchor="b">
            <a:normAutofit fontScale="90000"/>
          </a:bodyPr>
          <a:lstStyle/>
          <a:p>
            <a:r>
              <a:rPr lang="en-US" sz="2500">
                <a:solidFill>
                  <a:schemeClr val="bg1"/>
                </a:solidFill>
                <a:latin typeface="+mj-lt"/>
                <a:cs typeface="+mj-cs"/>
              </a:rPr>
              <a:t>B2GNow Payment Reporting &amp; </a:t>
            </a:r>
            <a:br>
              <a:rPr lang="en-US" sz="2500">
                <a:solidFill>
                  <a:schemeClr val="bg1"/>
                </a:solidFill>
                <a:latin typeface="+mj-lt"/>
                <a:cs typeface="+mj-cs"/>
              </a:rPr>
            </a:br>
            <a:r>
              <a:rPr lang="en-US" sz="2500">
                <a:solidFill>
                  <a:schemeClr val="bg1"/>
                </a:solidFill>
                <a:latin typeface="+mj-lt"/>
                <a:cs typeface="+mj-cs"/>
              </a:rPr>
              <a:t>MWSBE Participation Tracker</a:t>
            </a:r>
          </a:p>
        </p:txBody>
      </p:sp>
      <p:sp>
        <p:nvSpPr>
          <p:cNvPr id="3" name="Text Placeholder 2">
            <a:extLst>
              <a:ext uri="{FF2B5EF4-FFF2-40B4-BE49-F238E27FC236}">
                <a16:creationId xmlns:a16="http://schemas.microsoft.com/office/drawing/2014/main" id="{C1E2EE07-2B25-A34E-B9F1-12BE1397836B}"/>
              </a:ext>
            </a:extLst>
          </p:cNvPr>
          <p:cNvSpPr>
            <a:spLocks noGrp="1"/>
          </p:cNvSpPr>
          <p:nvPr>
            <p:ph type="body" sz="quarter" idx="10"/>
          </p:nvPr>
        </p:nvSpPr>
        <p:spPr>
          <a:xfrm>
            <a:off x="566737" y="2802831"/>
            <a:ext cx="11058525" cy="4055169"/>
          </a:xfrm>
        </p:spPr>
        <p:txBody>
          <a:bodyPr vert="horz" lIns="91440" tIns="45720" rIns="91440" bIns="45720" rtlCol="0" anchor="t">
            <a:normAutofit/>
          </a:bodyPr>
          <a:lstStyle/>
          <a:p>
            <a:pPr>
              <a:buClr>
                <a:schemeClr val="tx1"/>
              </a:buClr>
            </a:pPr>
            <a:r>
              <a:rPr lang="en-US" sz="1600"/>
              <a:t>After a project is awarded, a profile is set-up in B2Gnow for payment and participation tracking of </a:t>
            </a:r>
            <a:r>
              <a:rPr lang="en-US" sz="1600" b="1"/>
              <a:t>certified and non-certified firms.</a:t>
            </a:r>
          </a:p>
          <a:p>
            <a:pPr>
              <a:buClr>
                <a:schemeClr val="tx1"/>
              </a:buClr>
            </a:pPr>
            <a:endParaRPr lang="en-US" sz="1600"/>
          </a:p>
          <a:p>
            <a:pPr>
              <a:buClr>
                <a:schemeClr val="tx1"/>
              </a:buClr>
            </a:pPr>
            <a:r>
              <a:rPr lang="en-US" sz="1600"/>
              <a:t>The assigned MWSBE Coordinator will be responsible for adding contractors to B2GNow.</a:t>
            </a:r>
            <a:endParaRPr lang="en-US" sz="1600">
              <a:cs typeface="Arial"/>
            </a:endParaRPr>
          </a:p>
          <a:p>
            <a:pPr marL="57150">
              <a:buClr>
                <a:schemeClr val="tx1"/>
              </a:buClr>
            </a:pPr>
            <a:endParaRPr lang="en-US" sz="1600"/>
          </a:p>
          <a:p>
            <a:pPr>
              <a:buClr>
                <a:schemeClr val="tx1"/>
              </a:buClr>
            </a:pPr>
            <a:r>
              <a:rPr lang="en-US" sz="1600"/>
              <a:t>The Prime Contractor is required to enter payments to subcontractors and suppliers within 5 days of payment receipt from the City.</a:t>
            </a:r>
            <a:br>
              <a:rPr lang="en-US" sz="1600"/>
            </a:br>
            <a:endParaRPr lang="en-US" sz="1600"/>
          </a:p>
          <a:p>
            <a:pPr>
              <a:buClr>
                <a:schemeClr val="tx1"/>
              </a:buClr>
            </a:pPr>
            <a:r>
              <a:rPr lang="en-US" sz="1600"/>
              <a:t>Subcontractors, suppliers and professional service providers are required to confirm payments entered by the Prime.</a:t>
            </a:r>
            <a:endParaRPr lang="en-US" sz="1600">
              <a:cs typeface="Arial"/>
            </a:endParaRPr>
          </a:p>
          <a:p>
            <a:pPr>
              <a:buClr>
                <a:schemeClr val="tx1"/>
              </a:buClr>
            </a:pPr>
            <a:endParaRPr lang="en-US" sz="1600"/>
          </a:p>
        </p:txBody>
      </p:sp>
    </p:spTree>
    <p:extLst>
      <p:ext uri="{BB962C8B-B14F-4D97-AF65-F5344CB8AC3E}">
        <p14:creationId xmlns:p14="http://schemas.microsoft.com/office/powerpoint/2010/main" val="187655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0487-C87F-484F-8B9E-B753BF264055}"/>
              </a:ext>
            </a:extLst>
          </p:cNvPr>
          <p:cNvSpPr>
            <a:spLocks noGrp="1"/>
          </p:cNvSpPr>
          <p:nvPr>
            <p:ph type="title"/>
          </p:nvPr>
        </p:nvSpPr>
        <p:spPr/>
        <p:txBody>
          <a:bodyPr>
            <a:normAutofit/>
          </a:bodyPr>
          <a:lstStyle/>
          <a:p>
            <a:r>
              <a:rPr lang="en-US" sz="3600"/>
              <a:t>Automated Compliance Audit Process</a:t>
            </a:r>
          </a:p>
        </p:txBody>
      </p:sp>
      <p:grpSp>
        <p:nvGrpSpPr>
          <p:cNvPr id="61" name="Group 60">
            <a:extLst>
              <a:ext uri="{FF2B5EF4-FFF2-40B4-BE49-F238E27FC236}">
                <a16:creationId xmlns:a16="http://schemas.microsoft.com/office/drawing/2014/main" id="{6F1B1125-F4D1-124B-8853-DCF1881F3150}"/>
              </a:ext>
            </a:extLst>
          </p:cNvPr>
          <p:cNvGrpSpPr/>
          <p:nvPr/>
        </p:nvGrpSpPr>
        <p:grpSpPr>
          <a:xfrm>
            <a:off x="888588" y="2311401"/>
            <a:ext cx="10414824" cy="2898769"/>
            <a:chOff x="525224" y="1581150"/>
            <a:chExt cx="7811118" cy="2174077"/>
          </a:xfrm>
        </p:grpSpPr>
        <p:sp>
          <p:nvSpPr>
            <p:cNvPr id="35" name="object 5">
              <a:extLst>
                <a:ext uri="{FF2B5EF4-FFF2-40B4-BE49-F238E27FC236}">
                  <a16:creationId xmlns:a16="http://schemas.microsoft.com/office/drawing/2014/main" id="{CFB5C894-4C4F-D04F-8106-BBFDA853F786}"/>
                </a:ext>
              </a:extLst>
            </p:cNvPr>
            <p:cNvSpPr/>
            <p:nvPr/>
          </p:nvSpPr>
          <p:spPr>
            <a:xfrm>
              <a:off x="4651795"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31" name="object 5">
              <a:extLst>
                <a:ext uri="{FF2B5EF4-FFF2-40B4-BE49-F238E27FC236}">
                  <a16:creationId xmlns:a16="http://schemas.microsoft.com/office/drawing/2014/main" id="{33ED8B9D-9F3B-1343-8F18-E93C0CD75072}"/>
                </a:ext>
              </a:extLst>
            </p:cNvPr>
            <p:cNvSpPr/>
            <p:nvPr/>
          </p:nvSpPr>
          <p:spPr>
            <a:xfrm>
              <a:off x="2590800"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82376F16-8A29-534D-9593-111FCD9737B4}"/>
                </a:ext>
              </a:extLst>
            </p:cNvPr>
            <p:cNvSpPr/>
            <p:nvPr/>
          </p:nvSpPr>
          <p:spPr>
            <a:xfrm>
              <a:off x="525224"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7" name="object 7">
              <a:extLst>
                <a:ext uri="{FF2B5EF4-FFF2-40B4-BE49-F238E27FC236}">
                  <a16:creationId xmlns:a16="http://schemas.microsoft.com/office/drawing/2014/main" id="{3468BB83-28FC-7C47-AC78-9CD5DC19410C}"/>
                </a:ext>
              </a:extLst>
            </p:cNvPr>
            <p:cNvSpPr txBox="1"/>
            <p:nvPr/>
          </p:nvSpPr>
          <p:spPr>
            <a:xfrm>
              <a:off x="525224" y="1699001"/>
              <a:ext cx="1219200" cy="473704"/>
            </a:xfrm>
            <a:prstGeom prst="rect">
              <a:avLst/>
            </a:prstGeom>
          </p:spPr>
          <p:txBody>
            <a:bodyPr vert="horz" wrap="square" lIns="0" tIns="16087" rIns="0" bIns="0" rtlCol="0">
              <a:spAutoFit/>
            </a:bodyPr>
            <a:lstStyle/>
            <a:p>
              <a:pPr marL="182029" algn="ctr">
                <a:spcBef>
                  <a:spcPts val="127"/>
                </a:spcBef>
              </a:pPr>
              <a:r>
                <a:rPr sz="1333" spc="-13">
                  <a:solidFill>
                    <a:srgbClr val="FFFFFF"/>
                  </a:solidFill>
                  <a:latin typeface="Arial" panose="020B0604020202020204" pitchFamily="34" charset="0"/>
                  <a:cs typeface="Arial" panose="020B0604020202020204" pitchFamily="34" charset="0"/>
                </a:rPr>
                <a:t>SAP populates</a:t>
              </a:r>
              <a:r>
                <a:rPr sz="1333" spc="13">
                  <a:solidFill>
                    <a:srgbClr val="FFFFFF"/>
                  </a:solidFill>
                  <a:latin typeface="Arial" panose="020B0604020202020204" pitchFamily="34" charset="0"/>
                  <a:cs typeface="Arial" panose="020B0604020202020204" pitchFamily="34" charset="0"/>
                </a:rPr>
                <a:t> </a:t>
              </a:r>
              <a:r>
                <a:rPr sz="1333" spc="-13">
                  <a:solidFill>
                    <a:srgbClr val="FFFFFF"/>
                  </a:solidFill>
                  <a:latin typeface="Arial" panose="020B0604020202020204" pitchFamily="34" charset="0"/>
                  <a:cs typeface="Arial" panose="020B0604020202020204" pitchFamily="34" charset="0"/>
                </a:rPr>
                <a:t>payments</a:t>
              </a:r>
              <a:r>
                <a:rPr lang="en-US" sz="1333">
                  <a:latin typeface="Arial" panose="020B0604020202020204" pitchFamily="34" charset="0"/>
                  <a:cs typeface="Arial" panose="020B0604020202020204" pitchFamily="34" charset="0"/>
                </a:rPr>
                <a:t> </a:t>
              </a:r>
              <a:r>
                <a:rPr sz="1333" spc="-7">
                  <a:solidFill>
                    <a:srgbClr val="FFFFFF"/>
                  </a:solidFill>
                  <a:latin typeface="Arial" panose="020B0604020202020204" pitchFamily="34" charset="0"/>
                  <a:cs typeface="Arial" panose="020B0604020202020204" pitchFamily="34" charset="0"/>
                </a:rPr>
                <a:t>made Prime</a:t>
              </a:r>
              <a:r>
                <a:rPr sz="1333" spc="-20">
                  <a:solidFill>
                    <a:srgbClr val="FFFFFF"/>
                  </a:solidFill>
                  <a:latin typeface="Arial" panose="020B0604020202020204" pitchFamily="34" charset="0"/>
                  <a:cs typeface="Arial" panose="020B0604020202020204" pitchFamily="34" charset="0"/>
                </a:rPr>
                <a:t> </a:t>
              </a:r>
              <a:r>
                <a:rPr sz="1333" spc="-13">
                  <a:solidFill>
                    <a:srgbClr val="FFFFFF"/>
                  </a:solidFill>
                  <a:latin typeface="Arial" panose="020B0604020202020204" pitchFamily="34" charset="0"/>
                  <a:cs typeface="Arial" panose="020B0604020202020204" pitchFamily="34" charset="0"/>
                </a:rPr>
                <a:t>Contractor</a:t>
              </a:r>
              <a:endParaRPr sz="1333">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86FE3F8-B6A6-4C44-8B7C-5AF8CC560C32}"/>
                </a:ext>
              </a:extLst>
            </p:cNvPr>
            <p:cNvSpPr txBox="1"/>
            <p:nvPr/>
          </p:nvSpPr>
          <p:spPr>
            <a:xfrm>
              <a:off x="2600322" y="1735870"/>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Prime is notified</a:t>
              </a:r>
              <a:r>
                <a:rPr lang="en-US" sz="1333" spc="-47">
                  <a:solidFill>
                    <a:srgbClr val="FFFFFF"/>
                  </a:solidFill>
                  <a:latin typeface="Arial" panose="020B0604020202020204" pitchFamily="34" charset="0"/>
                  <a:cs typeface="Arial" panose="020B0604020202020204" pitchFamily="34" charset="0"/>
                </a:rPr>
                <a:t> </a:t>
              </a:r>
              <a:r>
                <a:rPr lang="en-US" sz="1333" spc="-13">
                  <a:solidFill>
                    <a:srgbClr val="FFFFFF"/>
                  </a:solidFill>
                  <a:latin typeface="Arial" panose="020B0604020202020204" pitchFamily="34" charset="0"/>
                  <a:cs typeface="Arial" panose="020B0604020202020204" pitchFamily="34" charset="0"/>
                </a:rPr>
                <a:t>of</a:t>
              </a:r>
              <a:r>
                <a:rPr lang="en-US" sz="1333">
                  <a:latin typeface="Arial" panose="020B0604020202020204" pitchFamily="34" charset="0"/>
                  <a:cs typeface="Arial" panose="020B0604020202020204" pitchFamily="34" charset="0"/>
                </a:rPr>
                <a:t> </a:t>
              </a:r>
              <a:r>
                <a:rPr lang="en-US" sz="1333" spc="-13">
                  <a:solidFill>
                    <a:srgbClr val="FFFFFF"/>
                  </a:solidFill>
                  <a:latin typeface="Arial" panose="020B0604020202020204" pitchFamily="34" charset="0"/>
                  <a:cs typeface="Arial" panose="020B0604020202020204" pitchFamily="34" charset="0"/>
                </a:rPr>
                <a:t>payment </a:t>
              </a:r>
              <a:r>
                <a:rPr lang="en-US" sz="1333" spc="-7">
                  <a:solidFill>
                    <a:srgbClr val="FFFFFF"/>
                  </a:solidFill>
                  <a:latin typeface="Arial" panose="020B0604020202020204" pitchFamily="34" charset="0"/>
                  <a:cs typeface="Arial" panose="020B0604020202020204" pitchFamily="34" charset="0"/>
                </a:rPr>
                <a:t>via</a:t>
              </a:r>
              <a:r>
                <a:rPr lang="en-US" sz="1333" spc="-67">
                  <a:solidFill>
                    <a:srgbClr val="FFFFFF"/>
                  </a:solidFill>
                  <a:latin typeface="Arial" panose="020B0604020202020204" pitchFamily="34" charset="0"/>
                  <a:cs typeface="Arial" panose="020B0604020202020204" pitchFamily="34" charset="0"/>
                </a:rPr>
                <a:t> </a:t>
              </a:r>
              <a:r>
                <a:rPr lang="en-US" sz="1333" spc="-7">
                  <a:solidFill>
                    <a:srgbClr val="FFFFFF"/>
                  </a:solidFill>
                  <a:latin typeface="Arial" panose="020B0604020202020204" pitchFamily="34" charset="0"/>
                  <a:cs typeface="Arial" panose="020B0604020202020204" pitchFamily="34" charset="0"/>
                </a:rPr>
                <a:t>email</a:t>
              </a:r>
              <a:endParaRPr lang="en-US" sz="1333">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9517BD7-DEFC-3B4C-8C96-B04072E73776}"/>
                </a:ext>
              </a:extLst>
            </p:cNvPr>
            <p:cNvSpPr txBox="1"/>
            <p:nvPr/>
          </p:nvSpPr>
          <p:spPr>
            <a:xfrm>
              <a:off x="4684681" y="1658926"/>
              <a:ext cx="1285878" cy="530771"/>
            </a:xfrm>
            <a:prstGeom prst="rect">
              <a:avLst/>
            </a:prstGeom>
            <a:solidFill>
              <a:schemeClr val="accent2"/>
            </a:solid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Prime enters payment</a:t>
              </a:r>
            </a:p>
            <a:p>
              <a:pPr algn="ctr"/>
              <a:r>
                <a:rPr lang="en-US" sz="1333" spc="-7">
                  <a:solidFill>
                    <a:srgbClr val="FFFFFF"/>
                  </a:solidFill>
                  <a:latin typeface="Arial" panose="020B0604020202020204" pitchFamily="34" charset="0"/>
                  <a:cs typeface="Arial" panose="020B0604020202020204" pitchFamily="34" charset="0"/>
                </a:rPr>
                <a:t>data for subs</a:t>
              </a:r>
            </a:p>
          </p:txBody>
        </p:sp>
        <p:sp>
          <p:nvSpPr>
            <p:cNvPr id="41" name="object 5">
              <a:extLst>
                <a:ext uri="{FF2B5EF4-FFF2-40B4-BE49-F238E27FC236}">
                  <a16:creationId xmlns:a16="http://schemas.microsoft.com/office/drawing/2014/main" id="{98C179DF-A4A8-4845-99EE-038005B07C39}"/>
                </a:ext>
              </a:extLst>
            </p:cNvPr>
            <p:cNvSpPr/>
            <p:nvPr/>
          </p:nvSpPr>
          <p:spPr>
            <a:xfrm>
              <a:off x="1413901" y="3045677"/>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A0A25F7-F06B-4244-8483-DCD767716B6C}"/>
                </a:ext>
              </a:extLst>
            </p:cNvPr>
            <p:cNvSpPr txBox="1"/>
            <p:nvPr/>
          </p:nvSpPr>
          <p:spPr>
            <a:xfrm>
              <a:off x="1446787" y="3097116"/>
              <a:ext cx="1285878" cy="530771"/>
            </a:xfrm>
            <a:prstGeom prst="rect">
              <a:avLst/>
            </a:prstGeom>
            <a:solidFill>
              <a:schemeClr val="accent2"/>
            </a:solid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Subcontractor confirms or rejects payment</a:t>
              </a:r>
            </a:p>
          </p:txBody>
        </p:sp>
        <p:sp>
          <p:nvSpPr>
            <p:cNvPr id="43" name="object 5">
              <a:extLst>
                <a:ext uri="{FF2B5EF4-FFF2-40B4-BE49-F238E27FC236}">
                  <a16:creationId xmlns:a16="http://schemas.microsoft.com/office/drawing/2014/main" id="{600D3F58-0C35-5046-9CD2-E09BCD5B9A56}"/>
                </a:ext>
              </a:extLst>
            </p:cNvPr>
            <p:cNvSpPr/>
            <p:nvPr/>
          </p:nvSpPr>
          <p:spPr>
            <a:xfrm>
              <a:off x="3624241" y="3045677"/>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ADA84E50-1FA3-3B46-8561-279095BFE288}"/>
                </a:ext>
              </a:extLst>
            </p:cNvPr>
            <p:cNvSpPr txBox="1"/>
            <p:nvPr/>
          </p:nvSpPr>
          <p:spPr>
            <a:xfrm>
              <a:off x="3657127" y="3200397"/>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Compliance Audit  Complete</a:t>
              </a:r>
            </a:p>
          </p:txBody>
        </p:sp>
        <p:sp>
          <p:nvSpPr>
            <p:cNvPr id="45" name="object 5">
              <a:extLst>
                <a:ext uri="{FF2B5EF4-FFF2-40B4-BE49-F238E27FC236}">
                  <a16:creationId xmlns:a16="http://schemas.microsoft.com/office/drawing/2014/main" id="{D1C07533-F826-C441-ADA6-243B9FA8F783}"/>
                </a:ext>
              </a:extLst>
            </p:cNvPr>
            <p:cNvSpPr/>
            <p:nvPr/>
          </p:nvSpPr>
          <p:spPr>
            <a:xfrm>
              <a:off x="5970559" y="3045677"/>
              <a:ext cx="2365783"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E6A694F8-B6EB-3D48-8387-148C0D8CD172}"/>
                </a:ext>
              </a:extLst>
            </p:cNvPr>
            <p:cNvSpPr txBox="1"/>
            <p:nvPr/>
          </p:nvSpPr>
          <p:spPr>
            <a:xfrm>
              <a:off x="5970559" y="3123453"/>
              <a:ext cx="2332896" cy="530771"/>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If the Subcontractor rejects a payment, the Subcontractor and Prime are notified via email of the discrepancy.</a:t>
              </a:r>
            </a:p>
          </p:txBody>
        </p:sp>
        <p:cxnSp>
          <p:nvCxnSpPr>
            <p:cNvPr id="48" name="Elbow Connector 47">
              <a:extLst>
                <a:ext uri="{FF2B5EF4-FFF2-40B4-BE49-F238E27FC236}">
                  <a16:creationId xmlns:a16="http://schemas.microsoft.com/office/drawing/2014/main" id="{F520A00E-B8C1-7443-B199-3A5C7B208A72}"/>
                </a:ext>
              </a:extLst>
            </p:cNvPr>
            <p:cNvCxnSpPr>
              <a:cxnSpLocks/>
              <a:stCxn id="38" idx="3"/>
              <a:endCxn id="42" idx="0"/>
            </p:cNvCxnSpPr>
            <p:nvPr/>
          </p:nvCxnSpPr>
          <p:spPr>
            <a:xfrm flipH="1">
              <a:off x="2089726" y="1924335"/>
              <a:ext cx="6010838" cy="1172781"/>
            </a:xfrm>
            <a:prstGeom prst="bentConnector4">
              <a:avLst>
                <a:gd name="adj1" fmla="val -2852"/>
                <a:gd name="adj2" fmla="val 58035"/>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B8F55C0-A723-8547-8079-56ACD537CD78}"/>
                </a:ext>
              </a:extLst>
            </p:cNvPr>
            <p:cNvCxnSpPr/>
            <p:nvPr/>
          </p:nvCxnSpPr>
          <p:spPr>
            <a:xfrm>
              <a:off x="1876875" y="1935925"/>
              <a:ext cx="713925"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A0A9DAF-E675-5D4D-AD5D-7C0D20EC35FE}"/>
                </a:ext>
              </a:extLst>
            </p:cNvPr>
            <p:cNvCxnSpPr/>
            <p:nvPr/>
          </p:nvCxnSpPr>
          <p:spPr>
            <a:xfrm>
              <a:off x="3951002" y="1935925"/>
              <a:ext cx="713925"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A3F9CA1-11BC-A34B-BA7B-0D678226B531}"/>
                </a:ext>
              </a:extLst>
            </p:cNvPr>
            <p:cNvCxnSpPr>
              <a:cxnSpLocks/>
              <a:stCxn id="34" idx="3"/>
            </p:cNvCxnSpPr>
            <p:nvPr/>
          </p:nvCxnSpPr>
          <p:spPr>
            <a:xfrm>
              <a:off x="5970559" y="1924312"/>
              <a:ext cx="805666" cy="11613"/>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927CA62-0D3E-934D-9E6F-4ACB128C25FB}"/>
                </a:ext>
              </a:extLst>
            </p:cNvPr>
            <p:cNvCxnSpPr>
              <a:cxnSpLocks/>
            </p:cNvCxnSpPr>
            <p:nvPr/>
          </p:nvCxnSpPr>
          <p:spPr>
            <a:xfrm>
              <a:off x="2754104" y="3400452"/>
              <a:ext cx="870137"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1799AB5-D49E-5D4F-9C0E-9B9D79408ADB}"/>
                </a:ext>
              </a:extLst>
            </p:cNvPr>
            <p:cNvCxnSpPr>
              <a:cxnSpLocks/>
              <a:endCxn id="46" idx="1"/>
            </p:cNvCxnSpPr>
            <p:nvPr/>
          </p:nvCxnSpPr>
          <p:spPr>
            <a:xfrm flipV="1">
              <a:off x="4976914" y="3388839"/>
              <a:ext cx="993645" cy="11613"/>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6" name="object 5">
              <a:extLst>
                <a:ext uri="{FF2B5EF4-FFF2-40B4-BE49-F238E27FC236}">
                  <a16:creationId xmlns:a16="http://schemas.microsoft.com/office/drawing/2014/main" id="{8A3D2BCD-B893-6241-AC46-C5BE03F8BD75}"/>
                </a:ext>
              </a:extLst>
            </p:cNvPr>
            <p:cNvSpPr/>
            <p:nvPr/>
          </p:nvSpPr>
          <p:spPr>
            <a:xfrm>
              <a:off x="6781800"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1BC76F9B-823F-F64B-92DB-EACCB760EEAD}"/>
                </a:ext>
              </a:extLst>
            </p:cNvPr>
            <p:cNvSpPr txBox="1"/>
            <p:nvPr/>
          </p:nvSpPr>
          <p:spPr>
            <a:xfrm>
              <a:off x="6814686" y="1735870"/>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Subcontractor is notified via email</a:t>
              </a:r>
            </a:p>
          </p:txBody>
        </p:sp>
      </p:grpSp>
    </p:spTree>
    <p:extLst>
      <p:ext uri="{BB962C8B-B14F-4D97-AF65-F5344CB8AC3E}">
        <p14:creationId xmlns:p14="http://schemas.microsoft.com/office/powerpoint/2010/main" val="231816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796493" y="3771685"/>
            <a:ext cx="11052844" cy="0"/>
          </a:xfrm>
          <a:prstGeom prst="line">
            <a:avLst/>
          </a:prstGeom>
          <a:ln w="57150">
            <a:solidFill>
              <a:schemeClr val="accent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p:txBody>
          <a:bodyPr>
            <a:noAutofit/>
          </a:bodyPr>
          <a:lstStyle/>
          <a:p>
            <a:r>
              <a:rPr lang="en-US" sz="3600"/>
              <a:t>Access to Contracts in B2GNow</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796493" y="3616796"/>
            <a:ext cx="10752888" cy="2146181"/>
            <a:chOff x="2400480" y="4801406"/>
            <a:chExt cx="13858963" cy="2766127"/>
          </a:xfrm>
        </p:grpSpPr>
        <p:sp>
          <p:nvSpPr>
            <p:cNvPr id="5" name="TextShape 6">
              <a:extLst>
                <a:ext uri="{FF2B5EF4-FFF2-40B4-BE49-F238E27FC236}">
                  <a16:creationId xmlns:a16="http://schemas.microsoft.com/office/drawing/2014/main" id="{1A25FFAE-FC3C-5D4E-9DF0-A21F65F4F930}"/>
                </a:ext>
              </a:extLst>
            </p:cNvPr>
            <p:cNvSpPr txBox="1"/>
            <p:nvPr/>
          </p:nvSpPr>
          <p:spPr>
            <a:xfrm>
              <a:off x="7229519" y="5579641"/>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2</a:t>
              </a:r>
              <a:endParaRPr lang="en-US" sz="2400" b="1" spc="-1">
                <a:solidFill>
                  <a:schemeClr val="bg1"/>
                </a:solidFill>
                <a:latin typeface="Arial"/>
              </a:endParaRPr>
            </a:p>
          </p:txBody>
        </p:sp>
        <p:sp>
          <p:nvSpPr>
            <p:cNvPr id="7" name="TextShape 8">
              <a:extLst>
                <a:ext uri="{FF2B5EF4-FFF2-40B4-BE49-F238E27FC236}">
                  <a16:creationId xmlns:a16="http://schemas.microsoft.com/office/drawing/2014/main" id="{2071A4CC-B1A7-B841-8C64-F5C80DDB4A64}"/>
                </a:ext>
              </a:extLst>
            </p:cNvPr>
            <p:cNvSpPr txBox="1"/>
            <p:nvPr/>
          </p:nvSpPr>
          <p:spPr>
            <a:xfrm>
              <a:off x="7004682" y="6319080"/>
              <a:ext cx="4321288" cy="891439"/>
            </a:xfrm>
            <a:prstGeom prst="rect">
              <a:avLst/>
            </a:prstGeom>
            <a:noFill/>
            <a:ln w="12600">
              <a:noFill/>
              <a:miter/>
            </a:ln>
          </p:spPr>
          <p:txBody>
            <a:bodyPr wrap="square" lIns="128160" tIns="68160" rIns="128160" bIns="68160">
              <a:spAutoFit/>
            </a:bodyPr>
            <a:lstStyle/>
            <a:p>
              <a:pPr algn="ctr"/>
              <a:r>
                <a:rPr lang="en-US" spc="-1">
                  <a:solidFill>
                    <a:schemeClr val="bg1"/>
                  </a:solidFill>
                  <a:latin typeface="ArialMT"/>
                  <a:ea typeface="ArialMT"/>
                </a:rPr>
                <a:t>Under Dashboard, click “Contract”.</a:t>
              </a:r>
            </a:p>
          </p:txBody>
        </p:sp>
        <p:sp>
          <p:nvSpPr>
            <p:cNvPr id="8" name="Freeform 9">
              <a:extLst>
                <a:ext uri="{FF2B5EF4-FFF2-40B4-BE49-F238E27FC236}">
                  <a16:creationId xmlns:a16="http://schemas.microsoft.com/office/drawing/2014/main" id="{6D384E54-9707-854B-8FA5-8E47E8923FA3}"/>
                </a:ext>
              </a:extLst>
            </p:cNvPr>
            <p:cNvSpPr/>
            <p:nvPr/>
          </p:nvSpPr>
          <p:spPr>
            <a:xfrm>
              <a:off x="40784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400480" y="557964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1</a:t>
              </a:r>
              <a:endParaRPr lang="en-US" sz="2400" b="1" spc="-1">
                <a:solidFill>
                  <a:schemeClr val="bg1"/>
                </a:solidFill>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400480" y="6319081"/>
              <a:ext cx="3828960" cy="1248452"/>
            </a:xfrm>
            <a:prstGeom prst="rect">
              <a:avLst/>
            </a:prstGeom>
            <a:noFill/>
            <a:ln w="12600">
              <a:noFill/>
              <a:miter/>
            </a:ln>
          </p:spPr>
          <p:txBody>
            <a:bodyPr lIns="128160" tIns="68160" rIns="128160" bIns="68160">
              <a:spAutoFit/>
            </a:bodyPr>
            <a:lstStyle/>
            <a:p>
              <a:pPr algn="ctr"/>
              <a:r>
                <a:rPr lang="en-US" spc="-1">
                  <a:solidFill>
                    <a:schemeClr val="bg1"/>
                  </a:solidFill>
                  <a:latin typeface="ArialMT"/>
                  <a:ea typeface="ArialMT"/>
                </a:rPr>
                <a:t>Login to B2G with your company</a:t>
              </a:r>
            </a:p>
            <a:p>
              <a:pPr algn="ctr"/>
              <a:r>
                <a:rPr lang="en-US" spc="-1">
                  <a:solidFill>
                    <a:schemeClr val="bg1"/>
                  </a:solidFill>
                  <a:latin typeface="ArialMT"/>
                  <a:ea typeface="ArialMT"/>
                </a:rPr>
                <a:t>Credentials.</a:t>
              </a:r>
              <a:endParaRPr lang="en-US" b="1" spc="-1">
                <a:solidFill>
                  <a:schemeClr val="bg1"/>
                </a:solidFill>
                <a:latin typeface="ArialMT"/>
                <a:ea typeface="ArialMT"/>
              </a:endParaRPr>
            </a:p>
          </p:txBody>
        </p:sp>
        <p:sp>
          <p:nvSpPr>
            <p:cNvPr id="13" name="TextShape 15">
              <a:extLst>
                <a:ext uri="{FF2B5EF4-FFF2-40B4-BE49-F238E27FC236}">
                  <a16:creationId xmlns:a16="http://schemas.microsoft.com/office/drawing/2014/main" id="{8FB8F7B2-573F-E942-845B-B65DFD45E06C}"/>
                </a:ext>
              </a:extLst>
            </p:cNvPr>
            <p:cNvSpPr txBox="1"/>
            <p:nvPr/>
          </p:nvSpPr>
          <p:spPr>
            <a:xfrm>
              <a:off x="12058560" y="557964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3</a:t>
              </a:r>
              <a:endParaRPr lang="en-US" sz="2400" b="1" spc="-1">
                <a:solidFill>
                  <a:schemeClr val="bg1"/>
                </a:solidFill>
                <a:latin typeface="Arial"/>
              </a:endParaRPr>
            </a:p>
          </p:txBody>
        </p:sp>
        <p:sp>
          <p:nvSpPr>
            <p:cNvPr id="15" name="TextShape 17">
              <a:extLst>
                <a:ext uri="{FF2B5EF4-FFF2-40B4-BE49-F238E27FC236}">
                  <a16:creationId xmlns:a16="http://schemas.microsoft.com/office/drawing/2014/main" id="{7E329B96-6C66-8846-A379-538BEDA9ABD7}"/>
                </a:ext>
              </a:extLst>
            </p:cNvPr>
            <p:cNvSpPr txBox="1"/>
            <p:nvPr/>
          </p:nvSpPr>
          <p:spPr>
            <a:xfrm>
              <a:off x="11738754" y="6319081"/>
              <a:ext cx="4520689" cy="1248452"/>
            </a:xfrm>
            <a:prstGeom prst="rect">
              <a:avLst/>
            </a:prstGeom>
            <a:noFill/>
            <a:ln w="12600">
              <a:noFill/>
              <a:miter/>
            </a:ln>
          </p:spPr>
          <p:txBody>
            <a:bodyPr wrap="square" lIns="128160" tIns="68160" rIns="128160" bIns="68160">
              <a:spAutoFit/>
            </a:bodyPr>
            <a:lstStyle/>
            <a:p>
              <a:pPr algn="ctr"/>
              <a:r>
                <a:rPr lang="en-US" spc="-1">
                  <a:solidFill>
                    <a:schemeClr val="bg1"/>
                  </a:solidFill>
                  <a:latin typeface="ArialMT"/>
                  <a:ea typeface="ArialMT"/>
                </a:rPr>
                <a:t>A list of all active projects will appear. To access a project, click “view”</a:t>
              </a:r>
              <a:endParaRPr lang="en-US" b="1" spc="-1">
                <a:solidFill>
                  <a:schemeClr val="bg1"/>
                </a:solidFill>
                <a:latin typeface="ArialMT"/>
                <a:ea typeface="ArialMT"/>
              </a:endParaRPr>
            </a:p>
          </p:txBody>
        </p:sp>
        <p:sp>
          <p:nvSpPr>
            <p:cNvPr id="18" name="Freeform 9">
              <a:extLst>
                <a:ext uri="{FF2B5EF4-FFF2-40B4-BE49-F238E27FC236}">
                  <a16:creationId xmlns:a16="http://schemas.microsoft.com/office/drawing/2014/main" id="{3BDA5183-EA3B-8544-A83A-A4F1FD8D6BB3}"/>
                </a:ext>
              </a:extLst>
            </p:cNvPr>
            <p:cNvSpPr/>
            <p:nvPr/>
          </p:nvSpPr>
          <p:spPr>
            <a:xfrm>
              <a:off x="8942876"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19" name="Freeform 9">
              <a:extLst>
                <a:ext uri="{FF2B5EF4-FFF2-40B4-BE49-F238E27FC236}">
                  <a16:creationId xmlns:a16="http://schemas.microsoft.com/office/drawing/2014/main" id="{FA46969F-29B2-8449-A887-A4AD48ADD496}"/>
                </a:ext>
              </a:extLst>
            </p:cNvPr>
            <p:cNvSpPr/>
            <p:nvPr/>
          </p:nvSpPr>
          <p:spPr>
            <a:xfrm>
              <a:off x="13779985"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grpSp>
      <p:sp>
        <p:nvSpPr>
          <p:cNvPr id="20" name="object 6">
            <a:extLst>
              <a:ext uri="{FF2B5EF4-FFF2-40B4-BE49-F238E27FC236}">
                <a16:creationId xmlns:a16="http://schemas.microsoft.com/office/drawing/2014/main" id="{64A01825-7434-254E-A5D0-C554F09B17E9}"/>
              </a:ext>
            </a:extLst>
          </p:cNvPr>
          <p:cNvSpPr/>
          <p:nvPr/>
        </p:nvSpPr>
        <p:spPr>
          <a:xfrm>
            <a:off x="914400" y="2175846"/>
            <a:ext cx="2466605" cy="1209553"/>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grpSp>
        <p:nvGrpSpPr>
          <p:cNvPr id="3" name="Group 2">
            <a:extLst>
              <a:ext uri="{FF2B5EF4-FFF2-40B4-BE49-F238E27FC236}">
                <a16:creationId xmlns:a16="http://schemas.microsoft.com/office/drawing/2014/main" id="{8EB03628-AA91-6746-A8F4-A3F7D5D9C873}"/>
              </a:ext>
            </a:extLst>
          </p:cNvPr>
          <p:cNvGrpSpPr/>
          <p:nvPr/>
        </p:nvGrpSpPr>
        <p:grpSpPr>
          <a:xfrm>
            <a:off x="4388625" y="2214163"/>
            <a:ext cx="2643908" cy="1011637"/>
            <a:chOff x="2589069" y="1660622"/>
            <a:chExt cx="1982931" cy="758728"/>
          </a:xfrm>
          <a:effectLst>
            <a:outerShdw blurRad="50800" dist="38100" dir="2700000" algn="tl" rotWithShape="0">
              <a:prstClr val="black">
                <a:alpha val="40000"/>
              </a:prstClr>
            </a:outerShdw>
          </a:effectLst>
        </p:grpSpPr>
        <p:sp>
          <p:nvSpPr>
            <p:cNvPr id="22" name="object 5">
              <a:extLst>
                <a:ext uri="{FF2B5EF4-FFF2-40B4-BE49-F238E27FC236}">
                  <a16:creationId xmlns:a16="http://schemas.microsoft.com/office/drawing/2014/main" id="{46E9E24C-9637-CB42-8257-F92F145636D0}"/>
                </a:ext>
              </a:extLst>
            </p:cNvPr>
            <p:cNvSpPr/>
            <p:nvPr/>
          </p:nvSpPr>
          <p:spPr>
            <a:xfrm>
              <a:off x="2589069" y="1660622"/>
              <a:ext cx="687531" cy="758728"/>
            </a:xfrm>
            <a:prstGeom prst="rect">
              <a:avLst/>
            </a:prstGeom>
            <a:blipFill>
              <a:blip r:embed="rId4" cstate="print"/>
              <a:stretch>
                <a:fillRect t="-1" r="-473506" b="-1523"/>
              </a:stretch>
            </a:blipFill>
          </p:spPr>
          <p:txBody>
            <a:bodyPr wrap="square" lIns="0" tIns="0" rIns="0" bIns="0" rtlCol="0"/>
            <a:lstStyle/>
            <a:p>
              <a:endParaRPr sz="2400"/>
            </a:p>
          </p:txBody>
        </p:sp>
        <p:sp>
          <p:nvSpPr>
            <p:cNvPr id="24" name="object 5">
              <a:extLst>
                <a:ext uri="{FF2B5EF4-FFF2-40B4-BE49-F238E27FC236}">
                  <a16:creationId xmlns:a16="http://schemas.microsoft.com/office/drawing/2014/main" id="{33A6C91D-8A10-BF47-ABD8-3A001668488D}"/>
                </a:ext>
              </a:extLst>
            </p:cNvPr>
            <p:cNvSpPr/>
            <p:nvPr/>
          </p:nvSpPr>
          <p:spPr>
            <a:xfrm>
              <a:off x="3258142" y="1660622"/>
              <a:ext cx="1313858" cy="758728"/>
            </a:xfrm>
            <a:prstGeom prst="rect">
              <a:avLst/>
            </a:prstGeom>
            <a:blipFill>
              <a:blip r:embed="rId4" cstate="print"/>
              <a:stretch>
                <a:fillRect l="-195785" t="-1" r="-4326" b="-1523"/>
              </a:stretch>
            </a:blipFill>
          </p:spPr>
          <p:txBody>
            <a:bodyPr wrap="square" lIns="0" tIns="0" rIns="0" bIns="0" rtlCol="0"/>
            <a:lstStyle/>
            <a:p>
              <a:endParaRPr sz="2400"/>
            </a:p>
          </p:txBody>
        </p:sp>
      </p:grpSp>
      <p:sp>
        <p:nvSpPr>
          <p:cNvPr id="26" name="object 3">
            <a:extLst>
              <a:ext uri="{FF2B5EF4-FFF2-40B4-BE49-F238E27FC236}">
                <a16:creationId xmlns:a16="http://schemas.microsoft.com/office/drawing/2014/main" id="{15C45999-D37E-7243-B777-66A8B6F6B748}"/>
              </a:ext>
            </a:extLst>
          </p:cNvPr>
          <p:cNvSpPr/>
          <p:nvPr/>
        </p:nvSpPr>
        <p:spPr>
          <a:xfrm>
            <a:off x="7924629" y="2214876"/>
            <a:ext cx="3556000" cy="1015635"/>
          </a:xfrm>
          <a:prstGeom prst="rect">
            <a:avLst/>
          </a:prstGeom>
          <a:blipFill>
            <a:blip r:embed="rId5" cstate="print"/>
            <a:stretch>
              <a:fillRect l="-1" r="-3586"/>
            </a:stretch>
          </a:blipFill>
          <a:effectLst>
            <a:outerShdw blurRad="50800" dist="38100" dir="2700000" algn="tl" rotWithShape="0">
              <a:prstClr val="black">
                <a:alpha val="40000"/>
              </a:prstClr>
            </a:outerShdw>
          </a:effectLst>
        </p:spPr>
        <p:txBody>
          <a:bodyPr wrap="square" lIns="0" tIns="0" rIns="0" bIns="0" rtlCol="0"/>
          <a:lstStyle/>
          <a:p>
            <a:endParaRPr sz="2400"/>
          </a:p>
        </p:txBody>
      </p:sp>
    </p:spTree>
    <p:extLst>
      <p:ext uri="{BB962C8B-B14F-4D97-AF65-F5344CB8AC3E}">
        <p14:creationId xmlns:p14="http://schemas.microsoft.com/office/powerpoint/2010/main" val="417638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CD36-68CE-D74C-A787-60AFFA8FF61C}"/>
              </a:ext>
            </a:extLst>
          </p:cNvPr>
          <p:cNvSpPr>
            <a:spLocks noGrp="1"/>
          </p:cNvSpPr>
          <p:nvPr>
            <p:ph type="title"/>
          </p:nvPr>
        </p:nvSpPr>
        <p:spPr/>
        <p:txBody>
          <a:bodyPr>
            <a:normAutofit fontScale="90000"/>
          </a:bodyPr>
          <a:lstStyle/>
          <a:p>
            <a:r>
              <a:rPr lang="en-US"/>
              <a:t>Prime Contractor Payment Process</a:t>
            </a:r>
          </a:p>
        </p:txBody>
      </p:sp>
      <p:sp>
        <p:nvSpPr>
          <p:cNvPr id="3" name="Text Placeholder 2">
            <a:extLst>
              <a:ext uri="{FF2B5EF4-FFF2-40B4-BE49-F238E27FC236}">
                <a16:creationId xmlns:a16="http://schemas.microsoft.com/office/drawing/2014/main" id="{E8C6DE15-E90B-784A-9597-CC34A9367961}"/>
              </a:ext>
            </a:extLst>
          </p:cNvPr>
          <p:cNvSpPr>
            <a:spLocks noGrp="1"/>
          </p:cNvSpPr>
          <p:nvPr>
            <p:ph type="body" sz="quarter" idx="10"/>
          </p:nvPr>
        </p:nvSpPr>
        <p:spPr/>
        <p:txBody>
          <a:bodyPr lIns="91440" tIns="45720" rIns="91440" bIns="45720" anchor="t">
            <a:normAutofit/>
          </a:bodyPr>
          <a:lstStyle/>
          <a:p>
            <a:r>
              <a:rPr lang="en-US"/>
              <a:t>The prime can report individual payments or subcontractor payments all at once</a:t>
            </a:r>
          </a:p>
        </p:txBody>
      </p:sp>
      <p:grpSp>
        <p:nvGrpSpPr>
          <p:cNvPr id="7" name="Group 6">
            <a:extLst>
              <a:ext uri="{FF2B5EF4-FFF2-40B4-BE49-F238E27FC236}">
                <a16:creationId xmlns:a16="http://schemas.microsoft.com/office/drawing/2014/main" id="{26022EFC-2F04-604C-8833-8B0EEF08D0C1}"/>
              </a:ext>
            </a:extLst>
          </p:cNvPr>
          <p:cNvGrpSpPr/>
          <p:nvPr/>
        </p:nvGrpSpPr>
        <p:grpSpPr>
          <a:xfrm>
            <a:off x="688976" y="2661187"/>
            <a:ext cx="10865144" cy="3580591"/>
            <a:chOff x="1447800" y="2286443"/>
            <a:chExt cx="6705600" cy="2209820"/>
          </a:xfrm>
        </p:grpSpPr>
        <p:sp>
          <p:nvSpPr>
            <p:cNvPr id="4" name="object 5">
              <a:extLst>
                <a:ext uri="{FF2B5EF4-FFF2-40B4-BE49-F238E27FC236}">
                  <a16:creationId xmlns:a16="http://schemas.microsoft.com/office/drawing/2014/main" id="{D334E87F-4FBA-D448-8BF9-2BBD9DAE3D6F}"/>
                </a:ext>
              </a:extLst>
            </p:cNvPr>
            <p:cNvSpPr/>
            <p:nvPr/>
          </p:nvSpPr>
          <p:spPr>
            <a:xfrm>
              <a:off x="1447800" y="2403871"/>
              <a:ext cx="2971800" cy="2077501"/>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sp>
          <p:nvSpPr>
            <p:cNvPr id="5" name="object 8">
              <a:extLst>
                <a:ext uri="{FF2B5EF4-FFF2-40B4-BE49-F238E27FC236}">
                  <a16:creationId xmlns:a16="http://schemas.microsoft.com/office/drawing/2014/main" id="{29DC38CB-3FA4-164B-9567-2617851B8F8B}"/>
                </a:ext>
              </a:extLst>
            </p:cNvPr>
            <p:cNvSpPr/>
            <p:nvPr/>
          </p:nvSpPr>
          <p:spPr>
            <a:xfrm>
              <a:off x="5181600" y="2286443"/>
              <a:ext cx="2971800" cy="2209820"/>
            </a:xfrm>
            <a:prstGeom prst="rect">
              <a:avLst/>
            </a:prstGeom>
            <a:blipFill>
              <a:blip r:embed="rId4"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grpSp>
    </p:spTree>
    <p:extLst>
      <p:ext uri="{BB962C8B-B14F-4D97-AF65-F5344CB8AC3E}">
        <p14:creationId xmlns:p14="http://schemas.microsoft.com/office/powerpoint/2010/main" val="134921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490DBD-D5BE-4744-B082-95BB69C9F57E}"/>
              </a:ext>
            </a:extLst>
          </p:cNvPr>
          <p:cNvSpPr>
            <a:spLocks noGrp="1"/>
          </p:cNvSpPr>
          <p:nvPr>
            <p:ph type="title"/>
          </p:nvPr>
        </p:nvSpPr>
        <p:spPr>
          <a:xfrm>
            <a:off x="2288865" y="582174"/>
            <a:ext cx="8923131" cy="628787"/>
          </a:xfrm>
        </p:spPr>
        <p:txBody>
          <a:bodyPr>
            <a:noAutofit/>
          </a:bodyPr>
          <a:lstStyle/>
          <a:p>
            <a:r>
              <a:rPr lang="en-US" sz="2800"/>
              <a:t>Subcontractor Payment Confirmation Process</a:t>
            </a:r>
          </a:p>
        </p:txBody>
      </p:sp>
      <p:sp>
        <p:nvSpPr>
          <p:cNvPr id="5" name="object 6">
            <a:extLst>
              <a:ext uri="{FF2B5EF4-FFF2-40B4-BE49-F238E27FC236}">
                <a16:creationId xmlns:a16="http://schemas.microsoft.com/office/drawing/2014/main" id="{5BA0BB51-8CE2-5C44-9C54-BC0143FEF3C2}"/>
              </a:ext>
            </a:extLst>
          </p:cNvPr>
          <p:cNvSpPr/>
          <p:nvPr/>
        </p:nvSpPr>
        <p:spPr>
          <a:xfrm>
            <a:off x="2810190" y="1491463"/>
            <a:ext cx="6847625" cy="4155576"/>
          </a:xfrm>
          <a:prstGeom prst="rect">
            <a:avLst/>
          </a:prstGeom>
          <a:blipFill>
            <a:blip r:embed="rId3"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379575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7DC16A-1C40-6165-33F8-CF7649381FC6}"/>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042E235-521B-2646-8799-B12B080442F8}"/>
              </a:ext>
            </a:extLst>
          </p:cNvPr>
          <p:cNvSpPr>
            <a:spLocks noGrp="1"/>
          </p:cNvSpPr>
          <p:nvPr>
            <p:ph type="body" sz="quarter" idx="10"/>
          </p:nvPr>
        </p:nvSpPr>
        <p:spPr>
          <a:xfrm>
            <a:off x="2239144" y="2524713"/>
            <a:ext cx="8115818" cy="2584247"/>
          </a:xfrm>
        </p:spPr>
        <p:txBody>
          <a:bodyPr/>
          <a:lstStyle/>
          <a:p>
            <a:r>
              <a:rPr lang="en-US"/>
              <a:t>COMPLIANCE FORMS PACKET</a:t>
            </a:r>
          </a:p>
          <a:p>
            <a:endParaRPr lang="en-US"/>
          </a:p>
        </p:txBody>
      </p:sp>
    </p:spTree>
    <p:extLst>
      <p:ext uri="{BB962C8B-B14F-4D97-AF65-F5344CB8AC3E}">
        <p14:creationId xmlns:p14="http://schemas.microsoft.com/office/powerpoint/2010/main" val="177885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DD79-A71A-491E-ADBD-C9E9BF0C4DCD}"/>
              </a:ext>
            </a:extLst>
          </p:cNvPr>
          <p:cNvSpPr>
            <a:spLocks noGrp="1"/>
          </p:cNvSpPr>
          <p:nvPr>
            <p:ph type="title"/>
          </p:nvPr>
        </p:nvSpPr>
        <p:spPr>
          <a:xfrm>
            <a:off x="688977" y="1437323"/>
            <a:ext cx="6033100" cy="590264"/>
          </a:xfrm>
        </p:spPr>
        <p:txBody>
          <a:bodyPr>
            <a:noAutofit/>
          </a:bodyPr>
          <a:lstStyle/>
          <a:p>
            <a:r>
              <a:rPr lang="en-US" sz="2800"/>
              <a:t>MWSBE Compliance Packet for Certified &amp; Non-certified firms</a:t>
            </a:r>
          </a:p>
        </p:txBody>
      </p:sp>
      <p:graphicFrame>
        <p:nvGraphicFramePr>
          <p:cNvPr id="4" name="Content Placeholder 3">
            <a:extLst>
              <a:ext uri="{FF2B5EF4-FFF2-40B4-BE49-F238E27FC236}">
                <a16:creationId xmlns:a16="http://schemas.microsoft.com/office/drawing/2014/main" id="{2277B21A-571F-4957-A078-BCCEDC1EF1EF}"/>
              </a:ext>
            </a:extLst>
          </p:cNvPr>
          <p:cNvGraphicFramePr>
            <a:graphicFrameLocks noGrp="1"/>
          </p:cNvGraphicFramePr>
          <p:nvPr>
            <p:ph idx="4294967295"/>
            <p:extLst>
              <p:ext uri="{D42A27DB-BD31-4B8C-83A1-F6EECF244321}">
                <p14:modId xmlns:p14="http://schemas.microsoft.com/office/powerpoint/2010/main" val="3821435874"/>
              </p:ext>
            </p:extLst>
          </p:nvPr>
        </p:nvGraphicFramePr>
        <p:xfrm>
          <a:off x="3568699" y="1694065"/>
          <a:ext cx="7934325"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971414C9-18F0-4E63-AE54-09B1928A2A28}"/>
              </a:ext>
            </a:extLst>
          </p:cNvPr>
          <p:cNvGrpSpPr/>
          <p:nvPr/>
        </p:nvGrpSpPr>
        <p:grpSpPr>
          <a:xfrm>
            <a:off x="752512" y="5252513"/>
            <a:ext cx="3587993" cy="1117571"/>
            <a:chOff x="713820" y="2529199"/>
            <a:chExt cx="2840488" cy="1989097"/>
          </a:xfrm>
        </p:grpSpPr>
        <p:sp>
          <p:nvSpPr>
            <p:cNvPr id="6" name="Rectangle: Rounded Corners 5">
              <a:extLst>
                <a:ext uri="{FF2B5EF4-FFF2-40B4-BE49-F238E27FC236}">
                  <a16:creationId xmlns:a16="http://schemas.microsoft.com/office/drawing/2014/main" id="{DD2356EB-491B-43FA-96AA-FFD8248A577D}"/>
                </a:ext>
              </a:extLst>
            </p:cNvPr>
            <p:cNvSpPr/>
            <p:nvPr/>
          </p:nvSpPr>
          <p:spPr>
            <a:xfrm>
              <a:off x="713820" y="2533603"/>
              <a:ext cx="2840488" cy="1984693"/>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4">
              <a:extLst>
                <a:ext uri="{FF2B5EF4-FFF2-40B4-BE49-F238E27FC236}">
                  <a16:creationId xmlns:a16="http://schemas.microsoft.com/office/drawing/2014/main" id="{381F0363-8C90-443F-840F-2BCC871ADE9D}"/>
                </a:ext>
              </a:extLst>
            </p:cNvPr>
            <p:cNvSpPr txBox="1"/>
            <p:nvPr/>
          </p:nvSpPr>
          <p:spPr>
            <a:xfrm>
              <a:off x="713820" y="2529199"/>
              <a:ext cx="2748228" cy="9342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0800" tIns="50800" rIns="50800" bIns="50800" numCol="1" spcCol="1270" anchor="t" anchorCtr="0">
              <a:noAutofit/>
            </a:bodyPr>
            <a:lstStyle/>
            <a:p>
              <a:pPr marL="285750" lvl="1" indent="-285750" defTabSz="592652">
                <a:lnSpc>
                  <a:spcPct val="90000"/>
                </a:lnSpc>
                <a:spcBef>
                  <a:spcPct val="0"/>
                </a:spcBef>
                <a:spcAft>
                  <a:spcPct val="15000"/>
                </a:spcAft>
                <a:buFont typeface="Wingdings" panose="05000000000000000000" pitchFamily="2" charset="2"/>
                <a:buChar char="Ø"/>
              </a:pPr>
              <a:r>
                <a:rPr lang="en-US" sz="1300">
                  <a:cs typeface="Arial"/>
                </a:rPr>
                <a:t>Conflict of Interest Form</a:t>
              </a:r>
              <a:endParaRPr lang="en-US" sz="1300"/>
            </a:p>
            <a:p>
              <a:pPr marL="285750" lvl="1" indent="-285750" defTabSz="592652">
                <a:lnSpc>
                  <a:spcPct val="90000"/>
                </a:lnSpc>
                <a:spcBef>
                  <a:spcPct val="0"/>
                </a:spcBef>
                <a:spcAft>
                  <a:spcPct val="15000"/>
                </a:spcAft>
                <a:buFont typeface="Wingdings" panose="05000000000000000000" pitchFamily="2" charset="2"/>
                <a:buChar char="Ø"/>
              </a:pPr>
              <a:r>
                <a:rPr lang="en-US" sz="1300"/>
                <a:t>Texas Comptroller Debarred Vendor List</a:t>
              </a:r>
              <a:endParaRPr lang="en-US">
                <a:cs typeface="Arial"/>
              </a:endParaRPr>
            </a:p>
            <a:p>
              <a:pPr marL="285750" lvl="1" indent="-285750" defTabSz="592652">
                <a:lnSpc>
                  <a:spcPct val="90000"/>
                </a:lnSpc>
                <a:spcBef>
                  <a:spcPct val="0"/>
                </a:spcBef>
                <a:spcAft>
                  <a:spcPct val="15000"/>
                </a:spcAft>
                <a:buFont typeface="Wingdings" panose="05000000000000000000" pitchFamily="2" charset="2"/>
                <a:buChar char="Ø"/>
              </a:pPr>
              <a:r>
                <a:rPr lang="en-US" sz="1300"/>
                <a:t>Request for Contractor Clearance Form</a:t>
              </a:r>
              <a:endParaRPr lang="en-US" sz="1300">
                <a:cs typeface="Arial"/>
              </a:endParaRPr>
            </a:p>
            <a:p>
              <a:pPr marL="285750" lvl="1" indent="-285750" defTabSz="592652">
                <a:lnSpc>
                  <a:spcPct val="90000"/>
                </a:lnSpc>
                <a:spcBef>
                  <a:spcPct val="0"/>
                </a:spcBef>
                <a:spcAft>
                  <a:spcPct val="15000"/>
                </a:spcAft>
                <a:buFont typeface="Wingdings" panose="05000000000000000000" pitchFamily="2" charset="2"/>
                <a:buChar char="Ø"/>
              </a:pPr>
              <a:r>
                <a:rPr lang="en-US" sz="1333"/>
                <a:t>SAM Verification</a:t>
              </a:r>
            </a:p>
            <a:p>
              <a:pPr marL="361315" lvl="2" indent="-285750" defTabSz="592652">
                <a:lnSpc>
                  <a:spcPct val="90000"/>
                </a:lnSpc>
                <a:spcBef>
                  <a:spcPct val="0"/>
                </a:spcBef>
                <a:spcAft>
                  <a:spcPct val="15000"/>
                </a:spcAft>
                <a:buFont typeface="Courier New" panose="02070309020205020404" pitchFamily="49" charset="0"/>
                <a:buChar char="o"/>
              </a:pPr>
              <a:r>
                <a:rPr lang="en-US" sz="1200"/>
                <a:t>Company Name, Principal Owner(s) &amp; EIN</a:t>
              </a:r>
              <a:endParaRPr lang="en-US" sz="1200">
                <a:cs typeface="Arial" panose="020B0604020202020204"/>
              </a:endParaRPr>
            </a:p>
          </p:txBody>
        </p:sp>
      </p:grpSp>
      <p:grpSp>
        <p:nvGrpSpPr>
          <p:cNvPr id="8" name="Group 7">
            <a:extLst>
              <a:ext uri="{FF2B5EF4-FFF2-40B4-BE49-F238E27FC236}">
                <a16:creationId xmlns:a16="http://schemas.microsoft.com/office/drawing/2014/main" id="{7ABCADEF-A2A2-42DF-9ADD-F0B3C49385E2}"/>
              </a:ext>
            </a:extLst>
          </p:cNvPr>
          <p:cNvGrpSpPr/>
          <p:nvPr/>
        </p:nvGrpSpPr>
        <p:grpSpPr>
          <a:xfrm>
            <a:off x="1441896" y="2817452"/>
            <a:ext cx="2815779" cy="2346483"/>
            <a:chOff x="2429369" y="0"/>
            <a:chExt cx="2849568" cy="2385074"/>
          </a:xfrm>
          <a:scene3d>
            <a:camera prst="orthographicFront"/>
            <a:lightRig rig="flat" dir="t"/>
          </a:scene3d>
        </p:grpSpPr>
        <p:sp>
          <p:nvSpPr>
            <p:cNvPr id="9" name="Shape 8">
              <a:extLst>
                <a:ext uri="{FF2B5EF4-FFF2-40B4-BE49-F238E27FC236}">
                  <a16:creationId xmlns:a16="http://schemas.microsoft.com/office/drawing/2014/main" id="{078AC982-4751-4B1B-8ECC-754278B2583E}"/>
                </a:ext>
              </a:extLst>
            </p:cNvPr>
            <p:cNvSpPr/>
            <p:nvPr/>
          </p:nvSpPr>
          <p:spPr>
            <a:xfrm>
              <a:off x="2429369" y="0"/>
              <a:ext cx="2849568" cy="2385074"/>
            </a:xfrm>
            <a:prstGeom prst="gear6">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0" name="Shape 4">
              <a:extLst>
                <a:ext uri="{FF2B5EF4-FFF2-40B4-BE49-F238E27FC236}">
                  <a16:creationId xmlns:a16="http://schemas.microsoft.com/office/drawing/2014/main" id="{3AF21954-0464-488D-AF7F-B0188FF522D4}"/>
                </a:ext>
              </a:extLst>
            </p:cNvPr>
            <p:cNvSpPr txBox="1"/>
            <p:nvPr/>
          </p:nvSpPr>
          <p:spPr>
            <a:xfrm>
              <a:off x="3097338" y="604079"/>
              <a:ext cx="1513630" cy="11769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3867" tIns="33867" rIns="33867" bIns="33867" numCol="1" spcCol="1270" anchor="ctr" anchorCtr="0">
              <a:noAutofit/>
            </a:bodyPr>
            <a:lstStyle/>
            <a:p>
              <a:pPr algn="ctr" defTabSz="1185304">
                <a:lnSpc>
                  <a:spcPct val="90000"/>
                </a:lnSpc>
                <a:spcBef>
                  <a:spcPct val="0"/>
                </a:spcBef>
                <a:spcAft>
                  <a:spcPct val="35000"/>
                </a:spcAft>
              </a:pPr>
              <a:r>
                <a:rPr lang="en-US" sz="2133"/>
                <a:t>Annual Document</a:t>
              </a:r>
            </a:p>
          </p:txBody>
        </p:sp>
      </p:grpSp>
      <p:sp>
        <p:nvSpPr>
          <p:cNvPr id="11" name="Shape 10">
            <a:extLst>
              <a:ext uri="{FF2B5EF4-FFF2-40B4-BE49-F238E27FC236}">
                <a16:creationId xmlns:a16="http://schemas.microsoft.com/office/drawing/2014/main" id="{AC461BFB-52E5-47E2-9225-49F256B9EE53}"/>
              </a:ext>
            </a:extLst>
          </p:cNvPr>
          <p:cNvSpPr/>
          <p:nvPr/>
        </p:nvSpPr>
        <p:spPr>
          <a:xfrm>
            <a:off x="752512" y="3645163"/>
            <a:ext cx="2370501" cy="2370501"/>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txBody>
          <a:bodyPr/>
          <a:lstStyle/>
          <a:p>
            <a:endParaRPr lang="en-US"/>
          </a:p>
        </p:txBody>
      </p:sp>
    </p:spTree>
    <p:extLst>
      <p:ext uri="{BB962C8B-B14F-4D97-AF65-F5344CB8AC3E}">
        <p14:creationId xmlns:p14="http://schemas.microsoft.com/office/powerpoint/2010/main" val="405210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able&#10;&#10;Description automatically generated">
            <a:extLst>
              <a:ext uri="{FF2B5EF4-FFF2-40B4-BE49-F238E27FC236}">
                <a16:creationId xmlns:a16="http://schemas.microsoft.com/office/drawing/2014/main" id="{2FFF2F2C-AD21-4545-943C-896ABE401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71" r="-3214" b="71462"/>
          <a:stretch/>
        </p:blipFill>
        <p:spPr>
          <a:xfrm>
            <a:off x="5650625" y="1132693"/>
            <a:ext cx="6491405" cy="1421873"/>
          </a:xfrm>
          <a:prstGeom prst="rect">
            <a:avLst/>
          </a:prstGeom>
        </p:spPr>
      </p:pic>
      <p:pic>
        <p:nvPicPr>
          <p:cNvPr id="6" name="Picture 5" descr="Graphical user interface, application, table&#10;&#10;Description automatically generated">
            <a:extLst>
              <a:ext uri="{FF2B5EF4-FFF2-40B4-BE49-F238E27FC236}">
                <a16:creationId xmlns:a16="http://schemas.microsoft.com/office/drawing/2014/main" id="{BBCEC00F-E324-4953-B459-B777D7F4C3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6296"/>
          <a:stretch/>
        </p:blipFill>
        <p:spPr>
          <a:xfrm>
            <a:off x="5644896" y="2826942"/>
            <a:ext cx="6282872" cy="1476493"/>
          </a:xfrm>
          <a:prstGeom prst="rect">
            <a:avLst/>
          </a:prstGeom>
        </p:spPr>
      </p:pic>
      <p:pic>
        <p:nvPicPr>
          <p:cNvPr id="8" name="Picture 7" descr="Graphical user interface, application, table&#10;&#10;Description automatically generated">
            <a:extLst>
              <a:ext uri="{FF2B5EF4-FFF2-40B4-BE49-F238E27FC236}">
                <a16:creationId xmlns:a16="http://schemas.microsoft.com/office/drawing/2014/main" id="{55741C60-E9CF-4690-9190-C0C583D6CB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92" b="61481"/>
          <a:stretch/>
        </p:blipFill>
        <p:spPr>
          <a:xfrm>
            <a:off x="5644896" y="4303435"/>
            <a:ext cx="6277143" cy="1973133"/>
          </a:xfrm>
          <a:prstGeom prst="rect">
            <a:avLst/>
          </a:prstGeom>
        </p:spPr>
      </p:pic>
      <p:sp>
        <p:nvSpPr>
          <p:cNvPr id="9" name="Rectangle 8">
            <a:extLst>
              <a:ext uri="{FF2B5EF4-FFF2-40B4-BE49-F238E27FC236}">
                <a16:creationId xmlns:a16="http://schemas.microsoft.com/office/drawing/2014/main" id="{146964AA-223D-4711-AEA8-AC065B0113FB}"/>
              </a:ext>
            </a:extLst>
          </p:cNvPr>
          <p:cNvSpPr/>
          <p:nvPr/>
        </p:nvSpPr>
        <p:spPr>
          <a:xfrm>
            <a:off x="754300" y="1764278"/>
            <a:ext cx="4030133" cy="507831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600" b="1">
                <a:solidFill>
                  <a:schemeClr val="tx2"/>
                </a:solidFill>
                <a:latin typeface="+mj-lt"/>
              </a:rPr>
              <a:t>Prime Contractor Only Requirement</a:t>
            </a:r>
          </a:p>
          <a:p>
            <a:endParaRPr lang="en-US" sz="1600">
              <a:solidFill>
                <a:schemeClr val="tx2"/>
              </a:solidFill>
              <a:latin typeface="+mj-lt"/>
            </a:endParaRPr>
          </a:p>
          <a:p>
            <a:pPr marL="285750" indent="-285750">
              <a:buFont typeface="Arial" panose="020B0604020202020204" pitchFamily="34" charset="0"/>
              <a:buChar char="•"/>
            </a:pPr>
            <a:r>
              <a:rPr lang="en-US" sz="1600">
                <a:solidFill>
                  <a:schemeClr val="tx2"/>
                </a:solidFill>
                <a:latin typeface="+mj-lt"/>
              </a:rPr>
              <a:t>The Utilization Schedule is a forecast of your company’s utilization of certified firms to meet the participation goal on this project. </a:t>
            </a:r>
            <a:endParaRPr lang="en-US" sz="1600">
              <a:solidFill>
                <a:schemeClr val="tx2"/>
              </a:solidFill>
              <a:latin typeface="+mj-lt"/>
              <a:cs typeface="Arial"/>
            </a:endParaRPr>
          </a:p>
          <a:p>
            <a:pPr marL="285750" indent="-285750">
              <a:buFont typeface="Arial" panose="020B0604020202020204" pitchFamily="34" charset="0"/>
              <a:buChar char="•"/>
            </a:pPr>
            <a:endParaRPr lang="en-US" sz="1600">
              <a:solidFill>
                <a:schemeClr val="tx2"/>
              </a:solidFill>
              <a:latin typeface="+mj-lt"/>
            </a:endParaRPr>
          </a:p>
          <a:p>
            <a:pPr marL="285750" indent="-285750">
              <a:buFont typeface="Arial" panose="020B0604020202020204" pitchFamily="34" charset="0"/>
              <a:buChar char="•"/>
            </a:pPr>
            <a:r>
              <a:rPr lang="en-US" sz="1600">
                <a:solidFill>
                  <a:schemeClr val="tx2"/>
                </a:solidFill>
                <a:latin typeface="+mj-lt"/>
              </a:rPr>
              <a:t>A projection of monies to be allocated to certified firms for each month of the project.</a:t>
            </a:r>
            <a:endParaRPr lang="en-US" sz="1600">
              <a:solidFill>
                <a:schemeClr val="tx2"/>
              </a:solidFill>
              <a:latin typeface="+mj-lt"/>
              <a:cs typeface="Arial"/>
            </a:endParaRPr>
          </a:p>
          <a:p>
            <a:pPr marL="285750" indent="-285750">
              <a:buFont typeface="Arial" panose="020B0604020202020204" pitchFamily="34" charset="0"/>
              <a:buChar char="•"/>
            </a:pPr>
            <a:endParaRPr lang="en-US" sz="1600">
              <a:solidFill>
                <a:schemeClr val="tx2"/>
              </a:solidFill>
              <a:latin typeface="+mj-lt"/>
            </a:endParaRPr>
          </a:p>
          <a:p>
            <a:pPr marL="285750" indent="-285750">
              <a:buFont typeface="Arial" panose="020B0604020202020204" pitchFamily="34" charset="0"/>
              <a:buChar char="•"/>
            </a:pPr>
            <a:r>
              <a:rPr lang="en-US" sz="1600">
                <a:solidFill>
                  <a:schemeClr val="tx2"/>
                </a:solidFill>
                <a:latin typeface="+mj-lt"/>
              </a:rPr>
              <a:t>This form must be completed and submitted for review and approval before start of work and each time there is a change to the plan. </a:t>
            </a:r>
            <a:r>
              <a:rPr lang="en-US" sz="1600" b="1">
                <a:solidFill>
                  <a:schemeClr val="tx2"/>
                </a:solidFill>
                <a:latin typeface="+mj-lt"/>
              </a:rPr>
              <a:t> A new plan must be submitted when submitting a deviation request and responding to a “Not Meeting the Goal” letter</a:t>
            </a:r>
            <a:r>
              <a:rPr lang="en-US" sz="1600">
                <a:solidFill>
                  <a:schemeClr val="tx2"/>
                </a:solidFill>
                <a:latin typeface="+mj-lt"/>
              </a:rPr>
              <a:t>.  </a:t>
            </a:r>
            <a:endParaRPr lang="en-US" sz="1600">
              <a:solidFill>
                <a:schemeClr val="tx2"/>
              </a:solidFill>
              <a:latin typeface="+mj-lt"/>
              <a:cs typeface="Arial"/>
            </a:endParaRPr>
          </a:p>
          <a:p>
            <a:pPr marL="342900" indent="-342900">
              <a:buFont typeface="Arial" panose="020B0604020202020204" pitchFamily="34" charset="0"/>
              <a:buChar char="•"/>
            </a:pPr>
            <a:endParaRPr lang="en-US" sz="2000">
              <a:solidFill>
                <a:schemeClr val="tx2"/>
              </a:solidFill>
            </a:endParaRPr>
          </a:p>
        </p:txBody>
      </p:sp>
      <p:sp>
        <p:nvSpPr>
          <p:cNvPr id="11" name="Title 10">
            <a:extLst>
              <a:ext uri="{FF2B5EF4-FFF2-40B4-BE49-F238E27FC236}">
                <a16:creationId xmlns:a16="http://schemas.microsoft.com/office/drawing/2014/main" id="{A1C0165B-09BE-4F69-8B35-3552E1A8A0B2}"/>
              </a:ext>
            </a:extLst>
          </p:cNvPr>
          <p:cNvSpPr>
            <a:spLocks noGrp="1"/>
          </p:cNvSpPr>
          <p:nvPr>
            <p:ph type="title"/>
          </p:nvPr>
        </p:nvSpPr>
        <p:spPr>
          <a:xfrm>
            <a:off x="529559" y="1033888"/>
            <a:ext cx="5115337" cy="628787"/>
          </a:xfrm>
        </p:spPr>
        <p:txBody>
          <a:bodyPr/>
          <a:lstStyle/>
          <a:p>
            <a:r>
              <a:rPr lang="en-US" sz="3600"/>
              <a:t>Utilization Schedule</a:t>
            </a:r>
          </a:p>
        </p:txBody>
      </p:sp>
    </p:spTree>
    <p:extLst>
      <p:ext uri="{BB962C8B-B14F-4D97-AF65-F5344CB8AC3E}">
        <p14:creationId xmlns:p14="http://schemas.microsoft.com/office/powerpoint/2010/main" val="248702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E4FEE19-78BB-4EEB-A09D-6C251D527B66}"/>
              </a:ext>
            </a:extLst>
          </p:cNvPr>
          <p:cNvSpPr txBox="1">
            <a:spLocks/>
          </p:cNvSpPr>
          <p:nvPr/>
        </p:nvSpPr>
        <p:spPr>
          <a:xfrm>
            <a:off x="646092" y="1549957"/>
            <a:ext cx="5216339" cy="3959086"/>
          </a:xfrm>
          <a:prstGeom prst="rect">
            <a:avLst/>
          </a:prstGeom>
        </p:spPr>
        <p:txBody>
          <a:bodyPr lIns="91440" tIns="45720" rIns="91440" bIns="45720" anchor="t">
            <a:normAutofit fontScale="70000" lnSpcReduction="20000"/>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tx2"/>
                </a:solidFill>
              </a:rPr>
              <a:t>The Prime Contractor is responsible for collecting this form to complete contractor setup and access to LCP Tracker.</a:t>
            </a:r>
          </a:p>
          <a:p>
            <a:pPr marL="0" indent="0">
              <a:buNone/>
            </a:pPr>
            <a:endParaRPr lang="en-US" sz="2000">
              <a:solidFill>
                <a:schemeClr val="tx2"/>
              </a:solidFill>
            </a:endParaRPr>
          </a:p>
          <a:p>
            <a:pPr marL="0" indent="0">
              <a:buNone/>
            </a:pPr>
            <a:r>
              <a:rPr lang="en-US" sz="2000">
                <a:solidFill>
                  <a:schemeClr val="tx2"/>
                </a:solidFill>
              </a:rPr>
              <a:t>This form must be completed and submitted within five business days upon execution of a contract agreement and/or purchase order by </a:t>
            </a:r>
            <a:r>
              <a:rPr lang="en-US" sz="2000" b="1">
                <a:solidFill>
                  <a:schemeClr val="tx2"/>
                </a:solidFill>
              </a:rPr>
              <a:t>all contractors, suppliers and consulting firms.</a:t>
            </a:r>
          </a:p>
          <a:p>
            <a:pPr marL="0" indent="0">
              <a:buNone/>
            </a:pPr>
            <a:endParaRPr lang="en-US" sz="2000" b="1">
              <a:solidFill>
                <a:schemeClr val="tx2"/>
              </a:solidFill>
              <a:cs typeface="Arial"/>
            </a:endParaRPr>
          </a:p>
          <a:p>
            <a:pPr marL="0" indent="0">
              <a:buNone/>
            </a:pPr>
            <a:r>
              <a:rPr lang="en-US" sz="2000" b="1">
                <a:solidFill>
                  <a:schemeClr val="tx2"/>
                </a:solidFill>
                <a:cs typeface="Arial"/>
              </a:rPr>
              <a:t>All fields are required to be completed except for the following:</a:t>
            </a:r>
            <a:endParaRPr lang="en-US">
              <a:solidFill>
                <a:schemeClr val="tx2"/>
              </a:solidFill>
              <a:cs typeface="Arial"/>
            </a:endParaRPr>
          </a:p>
          <a:p>
            <a:pPr marL="0" indent="0">
              <a:buNone/>
            </a:pPr>
            <a:endParaRPr lang="en-US" sz="2000" b="1">
              <a:solidFill>
                <a:schemeClr val="tx2"/>
              </a:solidFill>
              <a:cs typeface="Arial"/>
            </a:endParaRPr>
          </a:p>
          <a:p>
            <a:pPr>
              <a:buFont typeface="Wingdings" panose="020B0604020202020204" pitchFamily="34" charset="0"/>
              <a:buChar char="q"/>
            </a:pPr>
            <a:r>
              <a:rPr lang="en-US" sz="2000" b="1">
                <a:solidFill>
                  <a:schemeClr val="tx2"/>
                </a:solidFill>
                <a:cs typeface="Arial"/>
              </a:rPr>
              <a:t>Pre-existing LCP Tracker User ID</a:t>
            </a:r>
            <a:endParaRPr lang="en-US">
              <a:solidFill>
                <a:schemeClr val="tx2"/>
              </a:solidFill>
              <a:cs typeface="Arial"/>
            </a:endParaRPr>
          </a:p>
          <a:p>
            <a:pPr>
              <a:buFont typeface="Wingdings" panose="020B0604020202020204" pitchFamily="34" charset="0"/>
              <a:buChar char="q"/>
            </a:pPr>
            <a:r>
              <a:rPr lang="en-US" sz="2000" b="1">
                <a:solidFill>
                  <a:schemeClr val="tx2"/>
                </a:solidFill>
                <a:cs typeface="Arial"/>
              </a:rPr>
              <a:t>Fax Number</a:t>
            </a:r>
          </a:p>
          <a:p>
            <a:pPr>
              <a:buFont typeface="Wingdings" panose="020B0604020202020204" pitchFamily="34" charset="0"/>
              <a:buChar char="q"/>
            </a:pPr>
            <a:r>
              <a:rPr lang="en-US" sz="2000" b="1">
                <a:solidFill>
                  <a:schemeClr val="tx2"/>
                </a:solidFill>
                <a:cs typeface="Arial"/>
              </a:rPr>
              <a:t>Certification Type "Complete only if Applicable"</a:t>
            </a:r>
          </a:p>
          <a:p>
            <a:pPr marL="0" indent="0">
              <a:buNone/>
            </a:pPr>
            <a:endParaRPr lang="en-US" sz="2000" b="1">
              <a:solidFill>
                <a:schemeClr val="tx2"/>
              </a:solidFill>
              <a:cs typeface="Arial"/>
            </a:endParaRPr>
          </a:p>
          <a:p>
            <a:pPr marL="0" indent="0">
              <a:buNone/>
            </a:pPr>
            <a:r>
              <a:rPr lang="en-US" sz="2000" b="1">
                <a:solidFill>
                  <a:schemeClr val="tx2"/>
                </a:solidFill>
                <a:cs typeface="Arial"/>
              </a:rPr>
              <a:t>Document must include contractors point of contact information.</a:t>
            </a:r>
          </a:p>
          <a:p>
            <a:pPr marL="0" indent="0">
              <a:buNone/>
            </a:pPr>
            <a:endParaRPr lang="en-US" sz="2000" b="1">
              <a:solidFill>
                <a:schemeClr val="tx2"/>
              </a:solidFill>
              <a:cs typeface="Arial"/>
            </a:endParaRPr>
          </a:p>
          <a:p>
            <a:pPr marL="0" indent="0">
              <a:buNone/>
            </a:pPr>
            <a:r>
              <a:rPr lang="en-US" sz="2000" b="1">
                <a:solidFill>
                  <a:schemeClr val="tx2"/>
                </a:solidFill>
                <a:cs typeface="Arial"/>
              </a:rPr>
              <a:t>If contractors are utilizing a consulting firm, DO NOT add their information on the document.</a:t>
            </a:r>
          </a:p>
        </p:txBody>
      </p:sp>
      <p:pic>
        <p:nvPicPr>
          <p:cNvPr id="2" name="Picture 1">
            <a:extLst>
              <a:ext uri="{FF2B5EF4-FFF2-40B4-BE49-F238E27FC236}">
                <a16:creationId xmlns:a16="http://schemas.microsoft.com/office/drawing/2014/main" id="{D817BD09-B1FE-4286-A3AA-F9EE7BE4BA96}"/>
              </a:ext>
            </a:extLst>
          </p:cNvPr>
          <p:cNvPicPr>
            <a:picLocks noChangeAspect="1"/>
          </p:cNvPicPr>
          <p:nvPr/>
        </p:nvPicPr>
        <p:blipFill>
          <a:blip r:embed="rId3"/>
          <a:stretch>
            <a:fillRect/>
          </a:stretch>
        </p:blipFill>
        <p:spPr>
          <a:xfrm>
            <a:off x="6584043" y="374917"/>
            <a:ext cx="4711699" cy="6108166"/>
          </a:xfrm>
          <a:prstGeom prst="rect">
            <a:avLst/>
          </a:prstGeom>
        </p:spPr>
      </p:pic>
    </p:spTree>
    <p:extLst>
      <p:ext uri="{BB962C8B-B14F-4D97-AF65-F5344CB8AC3E}">
        <p14:creationId xmlns:p14="http://schemas.microsoft.com/office/powerpoint/2010/main" val="356234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4C7B155-659D-8712-A180-B4DF9EC79124}"/>
              </a:ext>
            </a:extLst>
          </p:cNvPr>
          <p:cNvPicPr>
            <a:picLocks noChangeAspect="1"/>
          </p:cNvPicPr>
          <p:nvPr/>
        </p:nvPicPr>
        <p:blipFill>
          <a:blip r:embed="rId3"/>
          <a:stretch>
            <a:fillRect/>
          </a:stretch>
        </p:blipFill>
        <p:spPr>
          <a:xfrm>
            <a:off x="7459662" y="999938"/>
            <a:ext cx="4241800" cy="5447086"/>
          </a:xfrm>
          <a:prstGeom prst="rect">
            <a:avLst/>
          </a:prstGeom>
        </p:spPr>
      </p:pic>
      <p:pic>
        <p:nvPicPr>
          <p:cNvPr id="12" name="Picture 11">
            <a:extLst>
              <a:ext uri="{FF2B5EF4-FFF2-40B4-BE49-F238E27FC236}">
                <a16:creationId xmlns:a16="http://schemas.microsoft.com/office/drawing/2014/main" id="{D100ABA8-9A6E-1AA2-EF2E-57A043D78A8A}"/>
              </a:ext>
            </a:extLst>
          </p:cNvPr>
          <p:cNvPicPr>
            <a:picLocks noChangeAspect="1"/>
          </p:cNvPicPr>
          <p:nvPr/>
        </p:nvPicPr>
        <p:blipFill>
          <a:blip r:embed="rId3"/>
          <a:stretch>
            <a:fillRect/>
          </a:stretch>
        </p:blipFill>
        <p:spPr>
          <a:xfrm>
            <a:off x="517524" y="998578"/>
            <a:ext cx="4639128" cy="5445951"/>
          </a:xfrm>
          <a:prstGeom prst="rect">
            <a:avLst/>
          </a:prstGeom>
        </p:spPr>
      </p:pic>
      <p:sp>
        <p:nvSpPr>
          <p:cNvPr id="4" name="TextBox 1">
            <a:extLst>
              <a:ext uri="{FF2B5EF4-FFF2-40B4-BE49-F238E27FC236}">
                <a16:creationId xmlns:a16="http://schemas.microsoft.com/office/drawing/2014/main" id="{6574D81E-EED0-2320-532B-DB3EE200CD9D}"/>
              </a:ext>
            </a:extLst>
          </p:cNvPr>
          <p:cNvSpPr txBox="1"/>
          <p:nvPr/>
        </p:nvSpPr>
        <p:spPr>
          <a:xfrm>
            <a:off x="1161773" y="238061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7" name="TextBox 1">
            <a:extLst>
              <a:ext uri="{FF2B5EF4-FFF2-40B4-BE49-F238E27FC236}">
                <a16:creationId xmlns:a16="http://schemas.microsoft.com/office/drawing/2014/main" id="{6574D81E-EED0-2320-532B-DB3EE200CD9D}"/>
              </a:ext>
            </a:extLst>
          </p:cNvPr>
          <p:cNvSpPr txBox="1"/>
          <p:nvPr/>
        </p:nvSpPr>
        <p:spPr>
          <a:xfrm>
            <a:off x="3469318" y="238586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a:t>
            </a:r>
          </a:p>
        </p:txBody>
      </p:sp>
      <p:sp>
        <p:nvSpPr>
          <p:cNvPr id="9" name="TextBox 1">
            <a:extLst>
              <a:ext uri="{FF2B5EF4-FFF2-40B4-BE49-F238E27FC236}">
                <a16:creationId xmlns:a16="http://schemas.microsoft.com/office/drawing/2014/main" id="{6574D81E-EED0-2320-532B-DB3EE200CD9D}"/>
              </a:ext>
            </a:extLst>
          </p:cNvPr>
          <p:cNvSpPr txBox="1"/>
          <p:nvPr/>
        </p:nvSpPr>
        <p:spPr>
          <a:xfrm>
            <a:off x="1318613" y="255658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11" name="TextBox 1">
            <a:extLst>
              <a:ext uri="{FF2B5EF4-FFF2-40B4-BE49-F238E27FC236}">
                <a16:creationId xmlns:a16="http://schemas.microsoft.com/office/drawing/2014/main" id="{6574D81E-EED0-2320-532B-DB3EE200CD9D}"/>
              </a:ext>
            </a:extLst>
          </p:cNvPr>
          <p:cNvSpPr txBox="1"/>
          <p:nvPr/>
        </p:nvSpPr>
        <p:spPr>
          <a:xfrm>
            <a:off x="1745476" y="295597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 Inc.</a:t>
            </a:r>
          </a:p>
        </p:txBody>
      </p:sp>
      <p:sp>
        <p:nvSpPr>
          <p:cNvPr id="13" name="TextBox 1">
            <a:extLst>
              <a:ext uri="{FF2B5EF4-FFF2-40B4-BE49-F238E27FC236}">
                <a16:creationId xmlns:a16="http://schemas.microsoft.com/office/drawing/2014/main" id="{6574D81E-EED0-2320-532B-DB3EE200CD9D}"/>
              </a:ext>
            </a:extLst>
          </p:cNvPr>
          <p:cNvSpPr txBox="1"/>
          <p:nvPr/>
        </p:nvSpPr>
        <p:spPr>
          <a:xfrm>
            <a:off x="1682298" y="312866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15" name="TextBox 1">
            <a:extLst>
              <a:ext uri="{FF2B5EF4-FFF2-40B4-BE49-F238E27FC236}">
                <a16:creationId xmlns:a16="http://schemas.microsoft.com/office/drawing/2014/main" id="{6574D81E-EED0-2320-532B-DB3EE200CD9D}"/>
              </a:ext>
            </a:extLst>
          </p:cNvPr>
          <p:cNvSpPr txBox="1"/>
          <p:nvPr/>
        </p:nvSpPr>
        <p:spPr>
          <a:xfrm>
            <a:off x="2095281" y="331621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238910</a:t>
            </a:r>
          </a:p>
        </p:txBody>
      </p:sp>
      <p:sp>
        <p:nvSpPr>
          <p:cNvPr id="16" name="TextBox 1">
            <a:extLst>
              <a:ext uri="{FF2B5EF4-FFF2-40B4-BE49-F238E27FC236}">
                <a16:creationId xmlns:a16="http://schemas.microsoft.com/office/drawing/2014/main" id="{6574D81E-EED0-2320-532B-DB3EE200CD9D}"/>
              </a:ext>
            </a:extLst>
          </p:cNvPr>
          <p:cNvSpPr txBox="1"/>
          <p:nvPr/>
        </p:nvSpPr>
        <p:spPr>
          <a:xfrm>
            <a:off x="1276548" y="3473609"/>
            <a:ext cx="255808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Houston, TX 11111</a:t>
            </a:r>
          </a:p>
        </p:txBody>
      </p:sp>
      <p:sp>
        <p:nvSpPr>
          <p:cNvPr id="17" name="TextBox 1">
            <a:extLst>
              <a:ext uri="{FF2B5EF4-FFF2-40B4-BE49-F238E27FC236}">
                <a16:creationId xmlns:a16="http://schemas.microsoft.com/office/drawing/2014/main" id="{6574D81E-EED0-2320-532B-DB3EE200CD9D}"/>
              </a:ext>
            </a:extLst>
          </p:cNvPr>
          <p:cNvSpPr txBox="1"/>
          <p:nvPr/>
        </p:nvSpPr>
        <p:spPr>
          <a:xfrm>
            <a:off x="3468601" y="3603626"/>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19" name="TextBox 1">
            <a:extLst>
              <a:ext uri="{FF2B5EF4-FFF2-40B4-BE49-F238E27FC236}">
                <a16:creationId xmlns:a16="http://schemas.microsoft.com/office/drawing/2014/main" id="{6574D81E-EED0-2320-532B-DB3EE200CD9D}"/>
              </a:ext>
            </a:extLst>
          </p:cNvPr>
          <p:cNvSpPr txBox="1"/>
          <p:nvPr/>
        </p:nvSpPr>
        <p:spPr>
          <a:xfrm>
            <a:off x="1700253" y="393053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N/A</a:t>
            </a:r>
          </a:p>
        </p:txBody>
      </p:sp>
      <p:sp>
        <p:nvSpPr>
          <p:cNvPr id="20" name="TextBox 1">
            <a:extLst>
              <a:ext uri="{FF2B5EF4-FFF2-40B4-BE49-F238E27FC236}">
                <a16:creationId xmlns:a16="http://schemas.microsoft.com/office/drawing/2014/main" id="{6574D81E-EED0-2320-532B-DB3EE200CD9D}"/>
              </a:ext>
            </a:extLst>
          </p:cNvPr>
          <p:cNvSpPr txBox="1"/>
          <p:nvPr/>
        </p:nvSpPr>
        <p:spPr>
          <a:xfrm>
            <a:off x="3442717" y="393096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$500,000.00</a:t>
            </a:r>
          </a:p>
        </p:txBody>
      </p:sp>
      <p:sp>
        <p:nvSpPr>
          <p:cNvPr id="21" name="TextBox 1">
            <a:extLst>
              <a:ext uri="{FF2B5EF4-FFF2-40B4-BE49-F238E27FC236}">
                <a16:creationId xmlns:a16="http://schemas.microsoft.com/office/drawing/2014/main" id="{6574D81E-EED0-2320-532B-DB3EE200CD9D}"/>
              </a:ext>
            </a:extLst>
          </p:cNvPr>
          <p:cNvSpPr txBox="1"/>
          <p:nvPr/>
        </p:nvSpPr>
        <p:spPr>
          <a:xfrm>
            <a:off x="1674371" y="362933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22" name="TextBox 1">
            <a:extLst>
              <a:ext uri="{FF2B5EF4-FFF2-40B4-BE49-F238E27FC236}">
                <a16:creationId xmlns:a16="http://schemas.microsoft.com/office/drawing/2014/main" id="{6574D81E-EED0-2320-532B-DB3EE200CD9D}"/>
              </a:ext>
            </a:extLst>
          </p:cNvPr>
          <p:cNvSpPr txBox="1"/>
          <p:nvPr/>
        </p:nvSpPr>
        <p:spPr>
          <a:xfrm>
            <a:off x="1675753" y="3824929"/>
            <a:ext cx="2085973"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jane.doe@bbbconstruction.com</a:t>
            </a:r>
          </a:p>
        </p:txBody>
      </p:sp>
      <p:sp>
        <p:nvSpPr>
          <p:cNvPr id="5" name="TextBox 4">
            <a:extLst>
              <a:ext uri="{FF2B5EF4-FFF2-40B4-BE49-F238E27FC236}">
                <a16:creationId xmlns:a16="http://schemas.microsoft.com/office/drawing/2014/main" id="{FDB47582-6346-835F-EDE3-D1E170C8B662}"/>
              </a:ext>
            </a:extLst>
          </p:cNvPr>
          <p:cNvSpPr txBox="1"/>
          <p:nvPr/>
        </p:nvSpPr>
        <p:spPr>
          <a:xfrm>
            <a:off x="3442374" y="4104496"/>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888-888-8888</a:t>
            </a:r>
            <a:endParaRPr lang="en-US" sz="1100">
              <a:cs typeface="Arial"/>
            </a:endParaRPr>
          </a:p>
        </p:txBody>
      </p:sp>
      <p:sp>
        <p:nvSpPr>
          <p:cNvPr id="8" name="TextBox 7">
            <a:extLst>
              <a:ext uri="{FF2B5EF4-FFF2-40B4-BE49-F238E27FC236}">
                <a16:creationId xmlns:a16="http://schemas.microsoft.com/office/drawing/2014/main" id="{27A70C9F-E1C9-68DC-5BF0-B60E3F0DA2A2}"/>
              </a:ext>
            </a:extLst>
          </p:cNvPr>
          <p:cNvSpPr txBox="1"/>
          <p:nvPr/>
        </p:nvSpPr>
        <p:spPr>
          <a:xfrm>
            <a:off x="1882905" y="425119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African American</a:t>
            </a:r>
            <a:endParaRPr lang="en-US" sz="1100">
              <a:cs typeface="Arial"/>
            </a:endParaRPr>
          </a:p>
        </p:txBody>
      </p:sp>
      <p:sp>
        <p:nvSpPr>
          <p:cNvPr id="10" name="TextBox 9">
            <a:extLst>
              <a:ext uri="{FF2B5EF4-FFF2-40B4-BE49-F238E27FC236}">
                <a16:creationId xmlns:a16="http://schemas.microsoft.com/office/drawing/2014/main" id="{B9D0C1D5-5B70-0527-F285-A1DEEC45BBFE}"/>
              </a:ext>
            </a:extLst>
          </p:cNvPr>
          <p:cNvSpPr txBox="1"/>
          <p:nvPr/>
        </p:nvSpPr>
        <p:spPr>
          <a:xfrm>
            <a:off x="3468500" y="427931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Male</a:t>
            </a:r>
          </a:p>
        </p:txBody>
      </p:sp>
      <p:sp>
        <p:nvSpPr>
          <p:cNvPr id="14" name="TextBox 1">
            <a:extLst>
              <a:ext uri="{FF2B5EF4-FFF2-40B4-BE49-F238E27FC236}">
                <a16:creationId xmlns:a16="http://schemas.microsoft.com/office/drawing/2014/main" id="{B38CBA96-2804-BD7C-8A2F-E99175B13706}"/>
              </a:ext>
            </a:extLst>
          </p:cNvPr>
          <p:cNvSpPr txBox="1"/>
          <p:nvPr/>
        </p:nvSpPr>
        <p:spPr>
          <a:xfrm>
            <a:off x="8019257" y="237324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24" name="TextBox 1">
            <a:extLst>
              <a:ext uri="{FF2B5EF4-FFF2-40B4-BE49-F238E27FC236}">
                <a16:creationId xmlns:a16="http://schemas.microsoft.com/office/drawing/2014/main" id="{57CCF08C-ACE6-ED8A-0EE9-C21777503A7E}"/>
              </a:ext>
            </a:extLst>
          </p:cNvPr>
          <p:cNvSpPr txBox="1"/>
          <p:nvPr/>
        </p:nvSpPr>
        <p:spPr>
          <a:xfrm>
            <a:off x="8175580" y="255681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25" name="TextBox 1">
            <a:extLst>
              <a:ext uri="{FF2B5EF4-FFF2-40B4-BE49-F238E27FC236}">
                <a16:creationId xmlns:a16="http://schemas.microsoft.com/office/drawing/2014/main" id="{DB344E6B-639D-BAF9-4E86-27763EC3B387}"/>
              </a:ext>
            </a:extLst>
          </p:cNvPr>
          <p:cNvSpPr txBox="1"/>
          <p:nvPr/>
        </p:nvSpPr>
        <p:spPr>
          <a:xfrm>
            <a:off x="8578334" y="309186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26" name="TextBox 1">
            <a:extLst>
              <a:ext uri="{FF2B5EF4-FFF2-40B4-BE49-F238E27FC236}">
                <a16:creationId xmlns:a16="http://schemas.microsoft.com/office/drawing/2014/main" id="{EC72159F-582C-9FE9-9559-5E0303358BC3}"/>
              </a:ext>
            </a:extLst>
          </p:cNvPr>
          <p:cNvSpPr txBox="1"/>
          <p:nvPr/>
        </p:nvSpPr>
        <p:spPr>
          <a:xfrm>
            <a:off x="8115553" y="3500833"/>
            <a:ext cx="255808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Houston, TX 11111</a:t>
            </a:r>
          </a:p>
        </p:txBody>
      </p:sp>
      <p:sp>
        <p:nvSpPr>
          <p:cNvPr id="27" name="TextBox 1">
            <a:extLst>
              <a:ext uri="{FF2B5EF4-FFF2-40B4-BE49-F238E27FC236}">
                <a16:creationId xmlns:a16="http://schemas.microsoft.com/office/drawing/2014/main" id="{4CE3FE8B-E66E-F065-C673-FE2622998FAB}"/>
              </a:ext>
            </a:extLst>
          </p:cNvPr>
          <p:cNvSpPr txBox="1"/>
          <p:nvPr/>
        </p:nvSpPr>
        <p:spPr>
          <a:xfrm>
            <a:off x="8524344" y="363339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28" name="TextBox 1">
            <a:extLst>
              <a:ext uri="{FF2B5EF4-FFF2-40B4-BE49-F238E27FC236}">
                <a16:creationId xmlns:a16="http://schemas.microsoft.com/office/drawing/2014/main" id="{80904470-7F32-F7E4-7715-B7EC7BA43AA0}"/>
              </a:ext>
            </a:extLst>
          </p:cNvPr>
          <p:cNvSpPr txBox="1"/>
          <p:nvPr/>
        </p:nvSpPr>
        <p:spPr>
          <a:xfrm>
            <a:off x="8534916" y="3822241"/>
            <a:ext cx="2085973"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jane.doe@bbbconstruction.com</a:t>
            </a:r>
          </a:p>
        </p:txBody>
      </p:sp>
      <p:sp>
        <p:nvSpPr>
          <p:cNvPr id="29" name="TextBox 28">
            <a:extLst>
              <a:ext uri="{FF2B5EF4-FFF2-40B4-BE49-F238E27FC236}">
                <a16:creationId xmlns:a16="http://schemas.microsoft.com/office/drawing/2014/main" id="{2BE90255-173D-576A-6FCD-3913056C5E90}"/>
              </a:ext>
            </a:extLst>
          </p:cNvPr>
          <p:cNvSpPr txBox="1"/>
          <p:nvPr/>
        </p:nvSpPr>
        <p:spPr>
          <a:xfrm>
            <a:off x="10164177" y="4107280"/>
            <a:ext cx="13335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888-888-8888</a:t>
            </a:r>
            <a:endParaRPr lang="en-US" sz="1100">
              <a:cs typeface="Arial"/>
            </a:endParaRPr>
          </a:p>
        </p:txBody>
      </p:sp>
      <p:sp>
        <p:nvSpPr>
          <p:cNvPr id="30" name="TextBox 29">
            <a:extLst>
              <a:ext uri="{FF2B5EF4-FFF2-40B4-BE49-F238E27FC236}">
                <a16:creationId xmlns:a16="http://schemas.microsoft.com/office/drawing/2014/main" id="{4591EAB9-1A58-DB2B-6204-6622E4E0FB36}"/>
              </a:ext>
            </a:extLst>
          </p:cNvPr>
          <p:cNvSpPr txBox="1"/>
          <p:nvPr/>
        </p:nvSpPr>
        <p:spPr>
          <a:xfrm>
            <a:off x="1134064" y="441104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X</a:t>
            </a:r>
            <a:endParaRPr lang="en-US" sz="1100">
              <a:cs typeface="Arial"/>
            </a:endParaRPr>
          </a:p>
        </p:txBody>
      </p:sp>
      <p:pic>
        <p:nvPicPr>
          <p:cNvPr id="31" name="Graphic 31" descr="Checkmark with solid fill">
            <a:extLst>
              <a:ext uri="{FF2B5EF4-FFF2-40B4-BE49-F238E27FC236}">
                <a16:creationId xmlns:a16="http://schemas.microsoft.com/office/drawing/2014/main" id="{CFCD41F6-B907-CF94-749A-1A9B563B75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6208" y="1215141"/>
            <a:ext cx="914400" cy="914400"/>
          </a:xfrm>
          <a:prstGeom prst="rect">
            <a:avLst/>
          </a:prstGeom>
        </p:spPr>
      </p:pic>
      <p:pic>
        <p:nvPicPr>
          <p:cNvPr id="32" name="Graphic 32" descr="Close with solid fill">
            <a:extLst>
              <a:ext uri="{FF2B5EF4-FFF2-40B4-BE49-F238E27FC236}">
                <a16:creationId xmlns:a16="http://schemas.microsoft.com/office/drawing/2014/main" id="{F7377B57-16C7-D217-A5CB-1B5BAF2308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53854" y="1260581"/>
            <a:ext cx="914400" cy="914400"/>
          </a:xfrm>
          <a:prstGeom prst="rect">
            <a:avLst/>
          </a:prstGeom>
        </p:spPr>
      </p:pic>
      <p:sp>
        <p:nvSpPr>
          <p:cNvPr id="33" name="TextBox 32">
            <a:extLst>
              <a:ext uri="{FF2B5EF4-FFF2-40B4-BE49-F238E27FC236}">
                <a16:creationId xmlns:a16="http://schemas.microsoft.com/office/drawing/2014/main" id="{AF097711-BB7D-C447-8538-FD8D273A1A1F}"/>
              </a:ext>
            </a:extLst>
          </p:cNvPr>
          <p:cNvSpPr txBox="1"/>
          <p:nvPr/>
        </p:nvSpPr>
        <p:spPr>
          <a:xfrm>
            <a:off x="4908882" y="382604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2"/>
                </a:solidFill>
              </a:rPr>
              <a:t>ACCEPTABLE  </a:t>
            </a:r>
          </a:p>
          <a:p>
            <a:pPr algn="ctr"/>
            <a:r>
              <a:rPr lang="en-US" sz="1500">
                <a:solidFill>
                  <a:schemeClr val="tx2"/>
                </a:solidFill>
              </a:rPr>
              <a:t>FORM</a:t>
            </a:r>
            <a:endParaRPr lang="en-US" sz="1500">
              <a:solidFill>
                <a:schemeClr val="tx2"/>
              </a:solidFill>
              <a:cs typeface="Arial"/>
            </a:endParaRPr>
          </a:p>
        </p:txBody>
      </p:sp>
      <p:sp>
        <p:nvSpPr>
          <p:cNvPr id="34" name="TextBox 33">
            <a:extLst>
              <a:ext uri="{FF2B5EF4-FFF2-40B4-BE49-F238E27FC236}">
                <a16:creationId xmlns:a16="http://schemas.microsoft.com/office/drawing/2014/main" id="{C2B57DB7-E83A-9869-9BCE-6D25E11D043D}"/>
              </a:ext>
            </a:extLst>
          </p:cNvPr>
          <p:cNvSpPr txBox="1"/>
          <p:nvPr/>
        </p:nvSpPr>
        <p:spPr>
          <a:xfrm>
            <a:off x="5285967" y="2242340"/>
            <a:ext cx="18685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2"/>
                </a:solidFill>
              </a:rPr>
              <a:t>UNACCEPTABLE FORM</a:t>
            </a:r>
            <a:endParaRPr lang="en-US" sz="1500" dirty="0">
              <a:solidFill>
                <a:schemeClr val="tx2"/>
              </a:solidFill>
              <a:cs typeface="Arial"/>
            </a:endParaRPr>
          </a:p>
        </p:txBody>
      </p:sp>
      <p:pic>
        <p:nvPicPr>
          <p:cNvPr id="35" name="Graphic 35" descr="Sort outline">
            <a:extLst>
              <a:ext uri="{FF2B5EF4-FFF2-40B4-BE49-F238E27FC236}">
                <a16:creationId xmlns:a16="http://schemas.microsoft.com/office/drawing/2014/main" id="{7E39C857-2D08-4BC1-84CC-8FA58E3462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140000">
            <a:off x="5783179" y="2755232"/>
            <a:ext cx="914400" cy="914400"/>
          </a:xfrm>
          <a:prstGeom prst="rect">
            <a:avLst/>
          </a:prstGeom>
        </p:spPr>
      </p:pic>
      <p:sp>
        <p:nvSpPr>
          <p:cNvPr id="23" name="TextBox 22">
            <a:extLst>
              <a:ext uri="{FF2B5EF4-FFF2-40B4-BE49-F238E27FC236}">
                <a16:creationId xmlns:a16="http://schemas.microsoft.com/office/drawing/2014/main" id="{46E13FA5-ACC1-30C9-9EC5-082E388A6629}"/>
              </a:ext>
            </a:extLst>
          </p:cNvPr>
          <p:cNvSpPr txBox="1"/>
          <p:nvPr/>
        </p:nvSpPr>
        <p:spPr>
          <a:xfrm>
            <a:off x="2015127" y="276203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X</a:t>
            </a:r>
            <a:endParaRPr lang="en-US" sz="1100">
              <a:cs typeface="Arial"/>
            </a:endParaRPr>
          </a:p>
        </p:txBody>
      </p:sp>
    </p:spTree>
    <p:extLst>
      <p:ext uri="{BB962C8B-B14F-4D97-AF65-F5344CB8AC3E}">
        <p14:creationId xmlns:p14="http://schemas.microsoft.com/office/powerpoint/2010/main" val="101937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3569848" y="1019825"/>
            <a:ext cx="8633791" cy="628787"/>
          </a:xfrm>
        </p:spPr>
        <p:txBody>
          <a:bodyPr lIns="91440" tIns="45720" rIns="91440" bIns="45720" anchor="t"/>
          <a:lstStyle/>
          <a:p>
            <a:r>
              <a:rPr lang="en-US" sz="3600">
                <a:latin typeface="Arial"/>
                <a:cs typeface="Arial"/>
              </a:rPr>
              <a:t>MWSBE Team Members</a:t>
            </a:r>
          </a:p>
        </p:txBody>
      </p:sp>
      <p:pic>
        <p:nvPicPr>
          <p:cNvPr id="6" name="Picture Placeholder 5">
            <a:extLst>
              <a:ext uri="{FF2B5EF4-FFF2-40B4-BE49-F238E27FC236}">
                <a16:creationId xmlns:a16="http://schemas.microsoft.com/office/drawing/2014/main" id="{DE4268D9-6BBF-4580-9126-B34608271472}"/>
              </a:ext>
            </a:extLst>
          </p:cNvPr>
          <p:cNvPicPr>
            <a:picLocks noGrp="1" noChangeAspect="1"/>
          </p:cNvPicPr>
          <p:nvPr>
            <p:ph type="pic" sz="quarter" idx="19"/>
          </p:nvPr>
        </p:nvPicPr>
        <p:blipFill>
          <a:blip r:embed="rId3"/>
          <a:srcRect t="7111" b="7111"/>
          <a:stretch/>
        </p:blipFill>
        <p:spPr>
          <a:xfrm>
            <a:off x="633274" y="1752208"/>
            <a:ext cx="2816352" cy="3019792"/>
          </a:xfrm>
          <a:prstGeom prst="ellipse">
            <a:avLst/>
          </a:prstGeom>
          <a:ln w="190500" cap="rnd">
            <a:noFill/>
            <a:prstDash val="solid"/>
          </a:ln>
          <a:effectLst>
            <a:outerShdw blurRad="127000" algn="bl" rotWithShape="0">
              <a:srgbClr val="000000"/>
            </a:outerShdw>
          </a:effectLst>
        </p:spPr>
      </p:pic>
      <p:sp>
        <p:nvSpPr>
          <p:cNvPr id="20" name="Text Placeholder 2">
            <a:extLst>
              <a:ext uri="{FF2B5EF4-FFF2-40B4-BE49-F238E27FC236}">
                <a16:creationId xmlns:a16="http://schemas.microsoft.com/office/drawing/2014/main" id="{87048198-853F-5D47-A50C-E13D9CB71AAC}"/>
              </a:ext>
            </a:extLst>
          </p:cNvPr>
          <p:cNvSpPr txBox="1">
            <a:spLocks/>
          </p:cNvSpPr>
          <p:nvPr/>
        </p:nvSpPr>
        <p:spPr>
          <a:xfrm>
            <a:off x="312041" y="4981820"/>
            <a:ext cx="3458818"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dirty="0">
                <a:solidFill>
                  <a:schemeClr val="tx2"/>
                </a:solidFill>
                <a:latin typeface="Arial"/>
                <a:cs typeface="Arial"/>
              </a:rPr>
              <a:t>Carolyn Seals</a:t>
            </a:r>
            <a:endParaRPr lang="en-US" dirty="0">
              <a:solidFill>
                <a:schemeClr val="tx2"/>
              </a:solidFill>
              <a:latin typeface="Arial" panose="020B0604020202020204" pitchFamily="34" charset="0"/>
              <a:cs typeface="Arial" panose="020B0604020202020204" pitchFamily="34" charset="0"/>
            </a:endParaRPr>
          </a:p>
          <a:p>
            <a:pPr marL="0" indent="0">
              <a:spcBef>
                <a:spcPts val="0"/>
              </a:spcBef>
              <a:buClrTx/>
            </a:pPr>
            <a:r>
              <a:rPr lang="en-US" sz="1500" b="0" dirty="0">
                <a:solidFill>
                  <a:schemeClr val="tx2"/>
                </a:solidFill>
                <a:latin typeface="Arial"/>
                <a:cs typeface="Arial"/>
              </a:rPr>
              <a:t>Contract Administrator</a:t>
            </a:r>
            <a:endParaRPr lang="en-US" sz="1500" b="0" dirty="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500" dirty="0">
              <a:solidFill>
                <a:schemeClr val="tx2"/>
              </a:solidFill>
              <a:latin typeface="Arial"/>
              <a:cs typeface="Arial"/>
            </a:endParaRPr>
          </a:p>
        </p:txBody>
      </p:sp>
      <p:sp>
        <p:nvSpPr>
          <p:cNvPr id="7" name="Text Placeholder 2">
            <a:extLst>
              <a:ext uri="{FF2B5EF4-FFF2-40B4-BE49-F238E27FC236}">
                <a16:creationId xmlns:a16="http://schemas.microsoft.com/office/drawing/2014/main" id="{54F2E5A1-1FB7-A6C3-2EEA-15B00F5A37C0}"/>
              </a:ext>
            </a:extLst>
          </p:cNvPr>
          <p:cNvSpPr txBox="1">
            <a:spLocks/>
          </p:cNvSpPr>
          <p:nvPr/>
        </p:nvSpPr>
        <p:spPr>
          <a:xfrm>
            <a:off x="4019076" y="4942094"/>
            <a:ext cx="3662901"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dirty="0">
                <a:solidFill>
                  <a:schemeClr val="tx2"/>
                </a:solidFill>
                <a:latin typeface="Arial"/>
                <a:cs typeface="Arial"/>
              </a:rPr>
              <a:t>John McGee</a:t>
            </a:r>
            <a:endParaRPr lang="en-US" dirty="0"/>
          </a:p>
          <a:p>
            <a:pPr marL="0" lvl="0" indent="0">
              <a:spcBef>
                <a:spcPts val="0"/>
              </a:spcBef>
              <a:buClrTx/>
            </a:pPr>
            <a:r>
              <a:rPr lang="en-US" sz="1500" b="0" dirty="0">
                <a:solidFill>
                  <a:schemeClr val="tx2"/>
                </a:solidFill>
                <a:latin typeface="Arial"/>
                <a:cs typeface="Arial"/>
              </a:rPr>
              <a:t>Contract Administrator</a:t>
            </a:r>
          </a:p>
          <a:p>
            <a:pPr marL="0" lv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pPr lvl="0"/>
            <a:endParaRPr lang="en-US" dirty="0">
              <a:solidFill>
                <a:schemeClr val="tx2"/>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F5377A4-F748-654B-DF2F-589D47685CA2}"/>
              </a:ext>
            </a:extLst>
          </p:cNvPr>
          <p:cNvPicPr>
            <a:picLocks noChangeAspect="1"/>
          </p:cNvPicPr>
          <p:nvPr/>
        </p:nvPicPr>
        <p:blipFill>
          <a:blip r:embed="rId4"/>
          <a:srcRect t="3657" b="3657"/>
          <a:stretch/>
        </p:blipFill>
        <p:spPr>
          <a:xfrm>
            <a:off x="4548264" y="1763056"/>
            <a:ext cx="2604527" cy="3017520"/>
          </a:xfrm>
          <a:prstGeom prst="ellipse">
            <a:avLst/>
          </a:prstGeom>
          <a:ln w="190500" cap="rnd">
            <a:noFill/>
            <a:prstDash val="solid"/>
          </a:ln>
          <a:effectLst>
            <a:outerShdw blurRad="127000" algn="bl" rotWithShape="0">
              <a:srgbClr val="000000"/>
            </a:outerShdw>
          </a:effectLst>
        </p:spPr>
      </p:pic>
      <p:pic>
        <p:nvPicPr>
          <p:cNvPr id="3" name="Picture 2">
            <a:extLst>
              <a:ext uri="{FF2B5EF4-FFF2-40B4-BE49-F238E27FC236}">
                <a16:creationId xmlns:a16="http://schemas.microsoft.com/office/drawing/2014/main" id="{48431F10-0D08-C626-2E0B-729857EB0525}"/>
              </a:ext>
            </a:extLst>
          </p:cNvPr>
          <p:cNvPicPr>
            <a:picLocks noChangeAspect="1"/>
          </p:cNvPicPr>
          <p:nvPr/>
        </p:nvPicPr>
        <p:blipFill>
          <a:blip r:embed="rId5"/>
          <a:srcRect/>
          <a:stretch/>
        </p:blipFill>
        <p:spPr>
          <a:xfrm>
            <a:off x="8251428" y="1763055"/>
            <a:ext cx="2414015" cy="3017520"/>
          </a:xfrm>
          <a:prstGeom prst="ellipse">
            <a:avLst/>
          </a:prstGeom>
          <a:ln w="12700" cap="rnd">
            <a:noFill/>
            <a:prstDash val="solid"/>
          </a:ln>
          <a:effectLst>
            <a:outerShdw blurRad="127000" algn="bl" rotWithShape="0">
              <a:srgbClr val="000000"/>
            </a:outerShdw>
          </a:effectLst>
        </p:spPr>
      </p:pic>
      <p:sp>
        <p:nvSpPr>
          <p:cNvPr id="5" name="Text Placeholder 2">
            <a:extLst>
              <a:ext uri="{FF2B5EF4-FFF2-40B4-BE49-F238E27FC236}">
                <a16:creationId xmlns:a16="http://schemas.microsoft.com/office/drawing/2014/main" id="{EA3217D6-7F8B-C337-A90D-D11F9937EB5F}"/>
              </a:ext>
            </a:extLst>
          </p:cNvPr>
          <p:cNvSpPr txBox="1">
            <a:spLocks/>
          </p:cNvSpPr>
          <p:nvPr/>
        </p:nvSpPr>
        <p:spPr>
          <a:xfrm>
            <a:off x="7626984" y="4942093"/>
            <a:ext cx="3662901"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dirty="0">
                <a:solidFill>
                  <a:schemeClr val="tx2"/>
                </a:solidFill>
                <a:latin typeface="Arial"/>
                <a:cs typeface="Arial"/>
              </a:rPr>
              <a:t>Nicole Joseph</a:t>
            </a:r>
            <a:endParaRPr lang="en-US" dirty="0">
              <a:solidFill>
                <a:schemeClr val="tx2"/>
              </a:solidFill>
            </a:endParaRPr>
          </a:p>
          <a:p>
            <a:pPr marL="0" indent="0">
              <a:spcBef>
                <a:spcPts val="0"/>
              </a:spcBef>
              <a:buClrTx/>
            </a:pPr>
            <a:r>
              <a:rPr lang="en-US" sz="1500" b="0" dirty="0">
                <a:solidFill>
                  <a:schemeClr val="tx2"/>
                </a:solidFill>
                <a:latin typeface="Arial"/>
                <a:cs typeface="Arial"/>
              </a:rPr>
              <a:t>Administrative Coordinator </a:t>
            </a:r>
          </a:p>
          <a:p>
            <a:pPr marL="0" lv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pPr lvl="0"/>
            <a:endParaRPr lang="en-US"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4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9" y="1718192"/>
            <a:ext cx="5115337" cy="628787"/>
          </a:xfrm>
        </p:spPr>
        <p:txBody>
          <a:bodyPr lIns="91440" tIns="45720" rIns="91440" bIns="45720" anchor="t">
            <a:noAutofit/>
          </a:bodyPr>
          <a:lstStyle/>
          <a:p>
            <a:r>
              <a:rPr lang="en-US" sz="2000" b="0"/>
              <a:t>The Prime Contractor must submit a Contractor Clearance form for every contractor, supplier, lower tier subcontractor, consulting firms, etc. intended to perform on a project.</a:t>
            </a:r>
            <a:br>
              <a:rPr lang="en-US" sz="2000" b="0"/>
            </a:br>
            <a:br>
              <a:rPr lang="en-US" sz="2000" b="0"/>
            </a:br>
            <a:r>
              <a:rPr lang="en-US" sz="2000" b="0">
                <a:cs typeface="Arial"/>
              </a:rPr>
              <a:t>The date must reflect the same year when the Sam verification results was conducted.</a:t>
            </a:r>
            <a:br>
              <a:rPr lang="en-US" sz="2000" b="0">
                <a:cs typeface="Arial"/>
              </a:rPr>
            </a:br>
            <a:br>
              <a:rPr lang="en-US" sz="2000" b="0">
                <a:cs typeface="Arial"/>
              </a:rPr>
            </a:br>
            <a:r>
              <a:rPr lang="en-US" sz="2000" b="0">
                <a:cs typeface="Arial"/>
              </a:rPr>
              <a:t>The request for clearance form and all generated Sam verification results must be combined in one pdf format.</a:t>
            </a:r>
          </a:p>
        </p:txBody>
      </p:sp>
      <p:sp>
        <p:nvSpPr>
          <p:cNvPr id="5" name="TextBox 4">
            <a:extLst>
              <a:ext uri="{FF2B5EF4-FFF2-40B4-BE49-F238E27FC236}">
                <a16:creationId xmlns:a16="http://schemas.microsoft.com/office/drawing/2014/main" id="{E300710D-A9E5-4CDD-B38A-625B2BC7D667}"/>
              </a:ext>
            </a:extLst>
          </p:cNvPr>
          <p:cNvSpPr txBox="1"/>
          <p:nvPr/>
        </p:nvSpPr>
        <p:spPr>
          <a:xfrm>
            <a:off x="8048195" y="339448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7" name="TextBox 6">
            <a:extLst>
              <a:ext uri="{FF2B5EF4-FFF2-40B4-BE49-F238E27FC236}">
                <a16:creationId xmlns:a16="http://schemas.microsoft.com/office/drawing/2014/main" id="{386483EE-F3C5-FDD8-B7FD-CE1E5D2E5920}"/>
              </a:ext>
            </a:extLst>
          </p:cNvPr>
          <p:cNvSpPr txBox="1"/>
          <p:nvPr/>
        </p:nvSpPr>
        <p:spPr>
          <a:xfrm>
            <a:off x="7319326" y="36181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9" name="TextBox 8">
            <a:extLst>
              <a:ext uri="{FF2B5EF4-FFF2-40B4-BE49-F238E27FC236}">
                <a16:creationId xmlns:a16="http://schemas.microsoft.com/office/drawing/2014/main" id="{DF1C4357-86FC-F01B-8FBE-3F88BEFCCCD3}"/>
              </a:ext>
            </a:extLst>
          </p:cNvPr>
          <p:cNvSpPr txBox="1"/>
          <p:nvPr/>
        </p:nvSpPr>
        <p:spPr>
          <a:xfrm>
            <a:off x="7286195" y="38086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11" name="TextBox 10">
            <a:extLst>
              <a:ext uri="{FF2B5EF4-FFF2-40B4-BE49-F238E27FC236}">
                <a16:creationId xmlns:a16="http://schemas.microsoft.com/office/drawing/2014/main" id="{00EF2F32-5928-7DF9-D643-077C07F42D3A}"/>
              </a:ext>
            </a:extLst>
          </p:cNvPr>
          <p:cNvSpPr txBox="1"/>
          <p:nvPr/>
        </p:nvSpPr>
        <p:spPr>
          <a:xfrm>
            <a:off x="8661109" y="397427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13" name="TextBox 12">
            <a:extLst>
              <a:ext uri="{FF2B5EF4-FFF2-40B4-BE49-F238E27FC236}">
                <a16:creationId xmlns:a16="http://schemas.microsoft.com/office/drawing/2014/main" id="{4626A26C-E728-AB27-6512-51BFC76A9D50}"/>
              </a:ext>
            </a:extLst>
          </p:cNvPr>
          <p:cNvSpPr txBox="1"/>
          <p:nvPr/>
        </p:nvSpPr>
        <p:spPr>
          <a:xfrm>
            <a:off x="7286195" y="3030054"/>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15" name="TextBox 14">
            <a:extLst>
              <a:ext uri="{FF2B5EF4-FFF2-40B4-BE49-F238E27FC236}">
                <a16:creationId xmlns:a16="http://schemas.microsoft.com/office/drawing/2014/main" id="{4025280A-1685-E340-F090-BD45D7BDDCD9}"/>
              </a:ext>
            </a:extLst>
          </p:cNvPr>
          <p:cNvSpPr txBox="1"/>
          <p:nvPr/>
        </p:nvSpPr>
        <p:spPr>
          <a:xfrm>
            <a:off x="9414826" y="2880967"/>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1/12/2023</a:t>
            </a:r>
          </a:p>
        </p:txBody>
      </p:sp>
      <p:sp>
        <p:nvSpPr>
          <p:cNvPr id="17" name="TextBox 16">
            <a:extLst>
              <a:ext uri="{FF2B5EF4-FFF2-40B4-BE49-F238E27FC236}">
                <a16:creationId xmlns:a16="http://schemas.microsoft.com/office/drawing/2014/main" id="{CA355E77-08EF-88D0-3030-A7CE73611927}"/>
              </a:ext>
            </a:extLst>
          </p:cNvPr>
          <p:cNvSpPr txBox="1"/>
          <p:nvPr/>
        </p:nvSpPr>
        <p:spPr>
          <a:xfrm>
            <a:off x="7261348" y="3203989"/>
            <a:ext cx="297221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9" name="TextBox 18">
            <a:extLst>
              <a:ext uri="{FF2B5EF4-FFF2-40B4-BE49-F238E27FC236}">
                <a16:creationId xmlns:a16="http://schemas.microsoft.com/office/drawing/2014/main" id="{F83A247A-1951-38E6-BADD-D874D7A17903}"/>
              </a:ext>
            </a:extLst>
          </p:cNvPr>
          <p:cNvSpPr txBox="1"/>
          <p:nvPr/>
        </p:nvSpPr>
        <p:spPr>
          <a:xfrm>
            <a:off x="7542956" y="4289010"/>
            <a:ext cx="1746388" cy="600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a:p>
            <a:r>
              <a:rPr lang="en-US" sz="1100">
                <a:cs typeface="Arial"/>
              </a:rPr>
              <a:t>Myles Doe</a:t>
            </a:r>
          </a:p>
          <a:p>
            <a:endParaRPr lang="en-US" sz="1100">
              <a:cs typeface="Arial"/>
            </a:endParaRPr>
          </a:p>
        </p:txBody>
      </p:sp>
      <p:sp>
        <p:nvSpPr>
          <p:cNvPr id="21" name="TextBox 20">
            <a:extLst>
              <a:ext uri="{FF2B5EF4-FFF2-40B4-BE49-F238E27FC236}">
                <a16:creationId xmlns:a16="http://schemas.microsoft.com/office/drawing/2014/main" id="{B69D0FEE-41CA-C620-B8DE-272888B544AF}"/>
              </a:ext>
            </a:extLst>
          </p:cNvPr>
          <p:cNvSpPr txBox="1"/>
          <p:nvPr/>
        </p:nvSpPr>
        <p:spPr>
          <a:xfrm>
            <a:off x="9713000" y="36181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11111</a:t>
            </a:r>
          </a:p>
        </p:txBody>
      </p:sp>
      <p:pic>
        <p:nvPicPr>
          <p:cNvPr id="3" name="Picture 2">
            <a:extLst>
              <a:ext uri="{FF2B5EF4-FFF2-40B4-BE49-F238E27FC236}">
                <a16:creationId xmlns:a16="http://schemas.microsoft.com/office/drawing/2014/main" id="{5825F629-0037-26B0-AD4B-9B1E088EA245}"/>
              </a:ext>
            </a:extLst>
          </p:cNvPr>
          <p:cNvPicPr>
            <a:picLocks noChangeAspect="1"/>
          </p:cNvPicPr>
          <p:nvPr/>
        </p:nvPicPr>
        <p:blipFill>
          <a:blip r:embed="rId3"/>
          <a:stretch>
            <a:fillRect/>
          </a:stretch>
        </p:blipFill>
        <p:spPr>
          <a:xfrm>
            <a:off x="6762750" y="453838"/>
            <a:ext cx="4610100" cy="5959849"/>
          </a:xfrm>
          <a:prstGeom prst="rect">
            <a:avLst/>
          </a:prstGeom>
        </p:spPr>
      </p:pic>
    </p:spTree>
    <p:extLst>
      <p:ext uri="{BB962C8B-B14F-4D97-AF65-F5344CB8AC3E}">
        <p14:creationId xmlns:p14="http://schemas.microsoft.com/office/powerpoint/2010/main" val="39914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p:txBody>
          <a:bodyPr>
            <a:noAutofit/>
          </a:bodyPr>
          <a:lstStyle/>
          <a:p>
            <a:r>
              <a:rPr lang="en-US" sz="3600"/>
              <a:t>SAM Verification</a:t>
            </a:r>
          </a:p>
        </p:txBody>
      </p:sp>
      <p:sp>
        <p:nvSpPr>
          <p:cNvPr id="3" name="Text Placeholder 2">
            <a:extLst>
              <a:ext uri="{FF2B5EF4-FFF2-40B4-BE49-F238E27FC236}">
                <a16:creationId xmlns:a16="http://schemas.microsoft.com/office/drawing/2014/main" id="{734E184F-C82A-CA4A-B4B1-7C8221CA6902}"/>
              </a:ext>
            </a:extLst>
          </p:cNvPr>
          <p:cNvSpPr>
            <a:spLocks noGrp="1"/>
          </p:cNvSpPr>
          <p:nvPr>
            <p:ph type="body" sz="quarter" idx="10"/>
          </p:nvPr>
        </p:nvSpPr>
        <p:spPr/>
        <p:txBody>
          <a:bodyPr lIns="91440" tIns="45720" rIns="91440" bIns="45720" anchor="t">
            <a:noAutofit/>
          </a:bodyPr>
          <a:lstStyle/>
          <a:p>
            <a:r>
              <a:rPr lang="en-US" sz="1800"/>
              <a:t>To verify eligibility of a contractor to work on a federally funded project, a search must be conducted on the following credentials: 1) Full Company Name, (2) Principal Owner(s) and (3) the Employer Identification Number through </a:t>
            </a:r>
            <a:r>
              <a:rPr lang="en-US" sz="1800" b="1" u="sng" err="1"/>
              <a:t>www.sam.gov</a:t>
            </a:r>
            <a:endParaRPr lang="en-US" sz="1800"/>
          </a:p>
          <a:p>
            <a:r>
              <a:rPr lang="en-US" sz="1800"/>
              <a:t>Search results and the Request for Clearance form must be uploaded in LCP Tracker for all contractors and suppliers.</a:t>
            </a:r>
          </a:p>
          <a:p>
            <a:r>
              <a:rPr lang="en-US" sz="1800"/>
              <a:t>No contract should be executed with a Prime Contractor, Subcontractor or Supplier until their eligibility has been verified.</a:t>
            </a:r>
          </a:p>
          <a:p>
            <a:r>
              <a:rPr lang="en-US" sz="1800"/>
              <a:t>The site now requires the creation of an account to conduct searches. The person conducting the search must be logged into the site, otherwise no search results can be retrieved.</a:t>
            </a:r>
            <a:endParaRPr lang="en-US" sz="1800">
              <a:cs typeface="Arial"/>
            </a:endParaRPr>
          </a:p>
          <a:p>
            <a:r>
              <a:rPr lang="en-US" sz="1800">
                <a:cs typeface="Arial"/>
              </a:rPr>
              <a:t>Each search results must include date from the website when search was conducted.</a:t>
            </a:r>
          </a:p>
          <a:p>
            <a:endParaRPr lang="en-US" sz="1800">
              <a:cs typeface="Arial"/>
            </a:endParaRPr>
          </a:p>
        </p:txBody>
      </p:sp>
    </p:spTree>
    <p:extLst>
      <p:ext uri="{BB962C8B-B14F-4D97-AF65-F5344CB8AC3E}">
        <p14:creationId xmlns:p14="http://schemas.microsoft.com/office/powerpoint/2010/main" val="418966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698553" y="1308547"/>
            <a:ext cx="8633791" cy="590264"/>
          </a:xfrm>
        </p:spPr>
        <p:txBody>
          <a:bodyPr>
            <a:noAutofit/>
          </a:bodyPr>
          <a:lstStyle/>
          <a:p>
            <a:r>
              <a:rPr lang="en-US" sz="3400"/>
              <a:t>How to Retrieve Sam Verification</a:t>
            </a:r>
          </a:p>
        </p:txBody>
      </p:sp>
      <p:sp>
        <p:nvSpPr>
          <p:cNvPr id="9" name="Rectangle 8">
            <a:extLst>
              <a:ext uri="{FF2B5EF4-FFF2-40B4-BE49-F238E27FC236}">
                <a16:creationId xmlns:a16="http://schemas.microsoft.com/office/drawing/2014/main" id="{7B2BE0E2-909C-4898-A63D-02D832790EAD}"/>
              </a:ext>
            </a:extLst>
          </p:cNvPr>
          <p:cNvSpPr/>
          <p:nvPr/>
        </p:nvSpPr>
        <p:spPr>
          <a:xfrm>
            <a:off x="698553" y="1669215"/>
            <a:ext cx="11379200" cy="707886"/>
          </a:xfrm>
          <a:prstGeom prst="rect">
            <a:avLst/>
          </a:prstGeom>
        </p:spPr>
        <p:txBody>
          <a:bodyPr wrap="square" lIns="91440" tIns="45720" rIns="91440" bIns="45720" anchor="t">
            <a:spAutoFit/>
          </a:bodyPr>
          <a:lstStyle/>
          <a:p>
            <a:r>
              <a:rPr lang="pl-PL" sz="2000">
                <a:solidFill>
                  <a:schemeClr val="bg1">
                    <a:lumMod val="90000"/>
                    <a:lumOff val="10000"/>
                  </a:schemeClr>
                </a:solidFill>
                <a:latin typeface="Calibri"/>
                <a:cs typeface="Calibri"/>
              </a:rPr>
              <a:t>1. Go to: WWW.SAM.GOV </a:t>
            </a:r>
            <a:endParaRPr lang="pl-PL" sz="2000">
              <a:solidFill>
                <a:schemeClr val="bg1">
                  <a:lumMod val="90000"/>
                  <a:lumOff val="10000"/>
                </a:schemeClr>
              </a:solidFill>
              <a:latin typeface="Calibri" panose="020F0502020204030204" pitchFamily="34" charset="0"/>
            </a:endParaRPr>
          </a:p>
          <a:p>
            <a:r>
              <a:rPr lang="en-US" sz="2000">
                <a:solidFill>
                  <a:schemeClr val="bg1">
                    <a:lumMod val="90000"/>
                    <a:lumOff val="10000"/>
                  </a:schemeClr>
                </a:solidFill>
                <a:latin typeface="Calibri"/>
                <a:cs typeface="Calibri"/>
              </a:rPr>
              <a:t>2. Click the “Sign In” button on top right corner  </a:t>
            </a:r>
            <a:endParaRPr lang="en-US" sz="2000">
              <a:solidFill>
                <a:schemeClr val="bg1">
                  <a:lumMod val="90000"/>
                  <a:lumOff val="10000"/>
                </a:schemeClr>
              </a:solidFill>
            </a:endParaRPr>
          </a:p>
        </p:txBody>
      </p:sp>
      <p:pic>
        <p:nvPicPr>
          <p:cNvPr id="13" name="Picture 12" descr="Graphical user interface, text, application&#10;&#10;Description automatically generated">
            <a:extLst>
              <a:ext uri="{FF2B5EF4-FFF2-40B4-BE49-F238E27FC236}">
                <a16:creationId xmlns:a16="http://schemas.microsoft.com/office/drawing/2014/main" id="{0F3F6D6F-7879-400A-AB50-2021E670860D}"/>
              </a:ext>
            </a:extLst>
          </p:cNvPr>
          <p:cNvPicPr>
            <a:picLocks noChangeAspect="1"/>
          </p:cNvPicPr>
          <p:nvPr/>
        </p:nvPicPr>
        <p:blipFill rotWithShape="1">
          <a:blip r:embed="rId3">
            <a:extLst>
              <a:ext uri="{28A0092B-C50C-407E-A947-70E740481C1C}">
                <a14:useLocalDpi xmlns:a14="http://schemas.microsoft.com/office/drawing/2010/main" val="0"/>
              </a:ext>
            </a:extLst>
          </a:blip>
          <a:srcRect l="2382" t="-194" r="2380" b="62443"/>
          <a:stretch/>
        </p:blipFill>
        <p:spPr>
          <a:xfrm>
            <a:off x="698553" y="2341611"/>
            <a:ext cx="6069884" cy="1870675"/>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609600" y="3959678"/>
            <a:ext cx="8036076" cy="769441"/>
          </a:xfrm>
          <a:prstGeom prst="rect">
            <a:avLst/>
          </a:prstGeom>
        </p:spPr>
        <p:txBody>
          <a:bodyPr wrap="square">
            <a:spAutoFit/>
          </a:bodyPr>
          <a:lstStyle/>
          <a:p>
            <a:endParaRPr lang="en-US" sz="2400">
              <a:solidFill>
                <a:srgbClr val="000000"/>
              </a:solidFill>
              <a:latin typeface="Calibri" panose="020F0502020204030204" pitchFamily="34" charset="0"/>
            </a:endParaRPr>
          </a:p>
          <a:p>
            <a:r>
              <a:rPr lang="en-US" sz="2000">
                <a:solidFill>
                  <a:schemeClr val="bg1">
                    <a:lumMod val="90000"/>
                    <a:lumOff val="10000"/>
                  </a:schemeClr>
                </a:solidFill>
                <a:latin typeface="Calibri" panose="020F0502020204030204" pitchFamily="34" charset="0"/>
              </a:rPr>
              <a:t> 3. A box will appear, Click “accept.”</a:t>
            </a:r>
            <a:endParaRPr lang="en-US" sz="2000">
              <a:solidFill>
                <a:schemeClr val="bg1">
                  <a:lumMod val="90000"/>
                  <a:lumOff val="10000"/>
                </a:schemeClr>
              </a:solidFill>
            </a:endParaRPr>
          </a:p>
        </p:txBody>
      </p:sp>
      <p:pic>
        <p:nvPicPr>
          <p:cNvPr id="16" name="Picture 15">
            <a:extLst>
              <a:ext uri="{FF2B5EF4-FFF2-40B4-BE49-F238E27FC236}">
                <a16:creationId xmlns:a16="http://schemas.microsoft.com/office/drawing/2014/main" id="{D2FDA53E-D1B8-48EE-9633-3C01F5E44A8F}"/>
              </a:ext>
            </a:extLst>
          </p:cNvPr>
          <p:cNvPicPr>
            <a:picLocks noChangeAspect="1"/>
          </p:cNvPicPr>
          <p:nvPr/>
        </p:nvPicPr>
        <p:blipFill rotWithShape="1">
          <a:blip r:embed="rId4"/>
          <a:srcRect l="50000" t="5579" r="833" b="2592"/>
          <a:stretch/>
        </p:blipFill>
        <p:spPr>
          <a:xfrm>
            <a:off x="698553" y="4790675"/>
            <a:ext cx="5994400" cy="1791064"/>
          </a:xfrm>
          <a:prstGeom prst="rect">
            <a:avLst/>
          </a:prstGeom>
        </p:spPr>
      </p:pic>
      <p:cxnSp>
        <p:nvCxnSpPr>
          <p:cNvPr id="18" name="Straight Arrow Connector 17">
            <a:extLst>
              <a:ext uri="{FF2B5EF4-FFF2-40B4-BE49-F238E27FC236}">
                <a16:creationId xmlns:a16="http://schemas.microsoft.com/office/drawing/2014/main" id="{C9F5098C-54AA-4892-B3E9-10B47DB827EF}"/>
              </a:ext>
            </a:extLst>
          </p:cNvPr>
          <p:cNvCxnSpPr>
            <a:cxnSpLocks/>
          </p:cNvCxnSpPr>
          <p:nvPr/>
        </p:nvCxnSpPr>
        <p:spPr>
          <a:xfrm flipH="1">
            <a:off x="6786643" y="3056657"/>
            <a:ext cx="609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E6C348A-7E52-4D97-B3A3-FF4D1EB58138}"/>
              </a:ext>
            </a:extLst>
          </p:cNvPr>
          <p:cNvSpPr txBox="1"/>
          <p:nvPr/>
        </p:nvSpPr>
        <p:spPr>
          <a:xfrm>
            <a:off x="6692953" y="2707844"/>
            <a:ext cx="880369" cy="318100"/>
          </a:xfrm>
          <a:prstGeom prst="rect">
            <a:avLst/>
          </a:prstGeom>
          <a:noFill/>
        </p:spPr>
        <p:txBody>
          <a:bodyPr wrap="none" rtlCol="0">
            <a:spAutoFit/>
          </a:bodyPr>
          <a:lstStyle/>
          <a:p>
            <a:r>
              <a:rPr lang="en-US" sz="1467" b="1">
                <a:solidFill>
                  <a:schemeClr val="bg1"/>
                </a:solidFill>
                <a:latin typeface="Bookman Old Style" panose="02050604050505020204" pitchFamily="18" charset="0"/>
              </a:rPr>
              <a:t>Sign In</a:t>
            </a:r>
          </a:p>
        </p:txBody>
      </p:sp>
    </p:spTree>
    <p:extLst>
      <p:ext uri="{BB962C8B-B14F-4D97-AF65-F5344CB8AC3E}">
        <p14:creationId xmlns:p14="http://schemas.microsoft.com/office/powerpoint/2010/main" val="253578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651906" y="1307187"/>
            <a:ext cx="8633791" cy="590264"/>
          </a:xfrm>
        </p:spPr>
        <p:txBody>
          <a:bodyPr>
            <a:noAutofit/>
          </a:bodyPr>
          <a:lstStyle/>
          <a:p>
            <a:r>
              <a:rPr lang="en-US" sz="3600"/>
              <a:t>How to Retrieve Sam Verification</a:t>
            </a:r>
          </a:p>
        </p:txBody>
      </p:sp>
      <p:sp>
        <p:nvSpPr>
          <p:cNvPr id="9" name="Rectangle 8">
            <a:extLst>
              <a:ext uri="{FF2B5EF4-FFF2-40B4-BE49-F238E27FC236}">
                <a16:creationId xmlns:a16="http://schemas.microsoft.com/office/drawing/2014/main" id="{7B2BE0E2-909C-4898-A63D-02D832790EAD}"/>
              </a:ext>
            </a:extLst>
          </p:cNvPr>
          <p:cNvSpPr/>
          <p:nvPr/>
        </p:nvSpPr>
        <p:spPr>
          <a:xfrm>
            <a:off x="651906" y="1755212"/>
            <a:ext cx="11379200" cy="400110"/>
          </a:xfrm>
          <a:prstGeom prst="rect">
            <a:avLst/>
          </a:prstGeom>
        </p:spPr>
        <p:txBody>
          <a:bodyPr wrap="square">
            <a:spAutoFit/>
          </a:bodyPr>
          <a:lstStyle/>
          <a:p>
            <a:r>
              <a:rPr lang="en-US" sz="2000">
                <a:solidFill>
                  <a:schemeClr val="bg1">
                    <a:lumMod val="90000"/>
                    <a:lumOff val="10000"/>
                  </a:schemeClr>
                </a:solidFill>
                <a:latin typeface="Calibri" panose="020F0502020204030204" pitchFamily="34" charset="0"/>
                <a:cs typeface="Calibri" panose="020F0502020204030204" pitchFamily="34" charset="0"/>
              </a:rPr>
              <a:t>4</a:t>
            </a:r>
            <a:r>
              <a:rPr lang="pl-PL" sz="2000">
                <a:solidFill>
                  <a:schemeClr val="bg1">
                    <a:lumMod val="90000"/>
                    <a:lumOff val="10000"/>
                  </a:schemeClr>
                </a:solidFill>
                <a:latin typeface="Calibri" panose="020F0502020204030204" pitchFamily="34" charset="0"/>
                <a:cs typeface="Calibri" panose="020F0502020204030204" pitchFamily="34" charset="0"/>
              </a:rPr>
              <a:t>. </a:t>
            </a:r>
            <a:r>
              <a:rPr lang="en-US" sz="2000">
                <a:solidFill>
                  <a:schemeClr val="bg1">
                    <a:lumMod val="90000"/>
                    <a:lumOff val="10000"/>
                  </a:schemeClr>
                </a:solidFill>
                <a:latin typeface="Calibri" panose="020F0502020204030204" pitchFamily="34" charset="0"/>
                <a:cs typeface="Calibri" panose="020F0502020204030204" pitchFamily="34" charset="0"/>
              </a:rPr>
              <a:t>Sign in or Create an account</a:t>
            </a:r>
            <a:endParaRPr lang="pl-PL" sz="2000">
              <a:solidFill>
                <a:schemeClr val="bg1">
                  <a:lumMod val="90000"/>
                  <a:lumOff val="10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F6C0C2B-9C6C-49D4-AB2D-19160B10230C}"/>
              </a:ext>
            </a:extLst>
          </p:cNvPr>
          <p:cNvSpPr/>
          <p:nvPr/>
        </p:nvSpPr>
        <p:spPr>
          <a:xfrm>
            <a:off x="4656013" y="3306502"/>
            <a:ext cx="8036076" cy="728341"/>
          </a:xfrm>
          <a:prstGeom prst="rect">
            <a:avLst/>
          </a:prstGeom>
        </p:spPr>
        <p:txBody>
          <a:bodyPr wrap="square">
            <a:spAutoFit/>
          </a:bodyPr>
          <a:lstStyle/>
          <a:p>
            <a:endParaRPr lang="en-US" sz="2000">
              <a:solidFill>
                <a:srgbClr val="000000"/>
              </a:solidFill>
              <a:latin typeface="+mj-lt"/>
            </a:endParaRPr>
          </a:p>
          <a:p>
            <a:r>
              <a:rPr lang="en-US" sz="2133">
                <a:solidFill>
                  <a:schemeClr val="bg1">
                    <a:lumMod val="90000"/>
                    <a:lumOff val="10000"/>
                  </a:schemeClr>
                </a:solidFill>
                <a:latin typeface="Calibri" panose="020F0502020204030204" pitchFamily="34" charset="0"/>
                <a:cs typeface="Calibri" panose="020F0502020204030204" pitchFamily="34" charset="0"/>
              </a:rPr>
              <a:t> 5. Navigate to the header menu of any page and select search</a:t>
            </a:r>
          </a:p>
        </p:txBody>
      </p:sp>
      <p:pic>
        <p:nvPicPr>
          <p:cNvPr id="4" name="Picture 3">
            <a:extLst>
              <a:ext uri="{FF2B5EF4-FFF2-40B4-BE49-F238E27FC236}">
                <a16:creationId xmlns:a16="http://schemas.microsoft.com/office/drawing/2014/main" id="{C16CF08B-145A-4E5A-AD9E-69269A1E8FF9}"/>
              </a:ext>
            </a:extLst>
          </p:cNvPr>
          <p:cNvPicPr>
            <a:picLocks noChangeAspect="1"/>
          </p:cNvPicPr>
          <p:nvPr/>
        </p:nvPicPr>
        <p:blipFill rotWithShape="1">
          <a:blip r:embed="rId3"/>
          <a:srcRect l="60504" t="8519" r="10084" b="3998"/>
          <a:stretch/>
        </p:blipFill>
        <p:spPr>
          <a:xfrm>
            <a:off x="664001" y="2170759"/>
            <a:ext cx="3556000" cy="2999829"/>
          </a:xfrm>
          <a:prstGeom prst="rect">
            <a:avLst/>
          </a:prstGeom>
        </p:spPr>
      </p:pic>
      <p:pic>
        <p:nvPicPr>
          <p:cNvPr id="5" name="Picture 4">
            <a:extLst>
              <a:ext uri="{FF2B5EF4-FFF2-40B4-BE49-F238E27FC236}">
                <a16:creationId xmlns:a16="http://schemas.microsoft.com/office/drawing/2014/main" id="{4B8C2EA5-C39A-4B67-84CC-D4C8694E0E80}"/>
              </a:ext>
            </a:extLst>
          </p:cNvPr>
          <p:cNvPicPr>
            <a:picLocks noChangeAspect="1"/>
          </p:cNvPicPr>
          <p:nvPr/>
        </p:nvPicPr>
        <p:blipFill rotWithShape="1">
          <a:blip r:embed="rId4"/>
          <a:srcRect l="49557" t="2593" r="443" b="64815"/>
          <a:stretch/>
        </p:blipFill>
        <p:spPr>
          <a:xfrm>
            <a:off x="4810092" y="4034842"/>
            <a:ext cx="6821034" cy="1327989"/>
          </a:xfrm>
          <a:prstGeom prst="rect">
            <a:avLst/>
          </a:prstGeom>
        </p:spPr>
      </p:pic>
    </p:spTree>
    <p:extLst>
      <p:ext uri="{BB962C8B-B14F-4D97-AF65-F5344CB8AC3E}">
        <p14:creationId xmlns:p14="http://schemas.microsoft.com/office/powerpoint/2010/main" val="342334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372391" y="1436090"/>
            <a:ext cx="8633791" cy="590264"/>
          </a:xfrm>
        </p:spPr>
        <p:txBody>
          <a:bodyPr>
            <a:noAutofit/>
          </a:bodyPr>
          <a:lstStyle/>
          <a:p>
            <a:r>
              <a:rPr lang="en-US" sz="3600"/>
              <a:t>How to Retrieve Sam Verification</a:t>
            </a:r>
          </a:p>
        </p:txBody>
      </p:sp>
      <p:pic>
        <p:nvPicPr>
          <p:cNvPr id="12" name="Picture 11">
            <a:extLst>
              <a:ext uri="{FF2B5EF4-FFF2-40B4-BE49-F238E27FC236}">
                <a16:creationId xmlns:a16="http://schemas.microsoft.com/office/drawing/2014/main" id="{DA12D318-C1AC-4C7F-8D5B-9C3C175BCEA4}"/>
              </a:ext>
            </a:extLst>
          </p:cNvPr>
          <p:cNvPicPr>
            <a:picLocks noChangeAspect="1"/>
          </p:cNvPicPr>
          <p:nvPr/>
        </p:nvPicPr>
        <p:blipFill rotWithShape="1">
          <a:blip r:embed="rId3"/>
          <a:srcRect l="49584" t="5556" b="4360"/>
          <a:stretch/>
        </p:blipFill>
        <p:spPr>
          <a:xfrm>
            <a:off x="4830319" y="2338958"/>
            <a:ext cx="6968939" cy="3590059"/>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412297" y="2026354"/>
            <a:ext cx="4201982" cy="4093428"/>
          </a:xfrm>
          <a:prstGeom prst="rect">
            <a:avLst/>
          </a:prstGeom>
        </p:spPr>
        <p:txBody>
          <a:bodyPr wrap="square">
            <a:spAutoFit/>
          </a:bodyPr>
          <a:lstStyle/>
          <a:p>
            <a:r>
              <a:rPr lang="en-US" sz="2000">
                <a:solidFill>
                  <a:schemeClr val="bg1"/>
                </a:solidFill>
                <a:latin typeface="Calibri" panose="020F0502020204030204" pitchFamily="34" charset="0"/>
                <a:cs typeface="Calibri" panose="020F0502020204030204" pitchFamily="34" charset="0"/>
              </a:rPr>
              <a:t>6. From the search page, navigate to the left-side bar. Select the “plus” icon to the right of the “select domain.”</a:t>
            </a:r>
          </a:p>
          <a:p>
            <a:pPr marL="380990" indent="-380990">
              <a:buFont typeface="Arial" panose="020B0604020202020204" pitchFamily="34" charset="0"/>
              <a:buChar char="•"/>
            </a:pPr>
            <a:r>
              <a:rPr lang="en-US" sz="2000">
                <a:solidFill>
                  <a:schemeClr val="bg1"/>
                </a:solidFill>
                <a:latin typeface="Calibri" panose="020F0502020204030204" pitchFamily="34" charset="0"/>
                <a:cs typeface="Calibri" panose="020F0502020204030204" pitchFamily="34" charset="0"/>
              </a:rPr>
              <a:t>Select Entity Information and click all Entity Information</a:t>
            </a:r>
          </a:p>
          <a:p>
            <a:pPr marL="380990" indent="-380990">
              <a:buFont typeface="Wingdings" panose="05000000000000000000" pitchFamily="2" charset="2"/>
              <a:buChar char="q"/>
            </a:pPr>
            <a:endParaRPr lang="en-US" sz="2000">
              <a:solidFill>
                <a:schemeClr val="bg1"/>
              </a:solidFill>
              <a:latin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cs typeface="Calibri" panose="020F0502020204030204" pitchFamily="34" charset="0"/>
              </a:rPr>
              <a:t>7. Under filter by check the “Any </a:t>
            </a:r>
          </a:p>
          <a:p>
            <a:r>
              <a:rPr lang="en-US" sz="2000">
                <a:solidFill>
                  <a:schemeClr val="bg1"/>
                </a:solidFill>
                <a:latin typeface="Calibri" panose="020F0502020204030204" pitchFamily="34" charset="0"/>
                <a:cs typeface="Calibri" panose="020F0502020204030204" pitchFamily="34" charset="0"/>
              </a:rPr>
              <a:t>Words” box</a:t>
            </a:r>
          </a:p>
          <a:p>
            <a:pPr marL="380990" indent="-380990">
              <a:buFont typeface="Wingdings" panose="05000000000000000000" pitchFamily="2" charset="2"/>
              <a:buChar char="q"/>
            </a:pPr>
            <a:endParaRPr lang="en-US" sz="2000">
              <a:solidFill>
                <a:schemeClr val="bg1"/>
              </a:solidFill>
              <a:latin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cs typeface="Calibri" panose="020F0502020204030204" pitchFamily="34" charset="0"/>
              </a:rPr>
              <a:t>8. Enter the applicable information (Company name, EIN # and principal names) in the Search box and press enter</a:t>
            </a:r>
          </a:p>
        </p:txBody>
      </p:sp>
      <p:cxnSp>
        <p:nvCxnSpPr>
          <p:cNvPr id="5" name="Straight Arrow Connector 4">
            <a:extLst>
              <a:ext uri="{FF2B5EF4-FFF2-40B4-BE49-F238E27FC236}">
                <a16:creationId xmlns:a16="http://schemas.microsoft.com/office/drawing/2014/main" id="{2A28700F-6657-4E6F-A9E3-16C7C35AFF39}"/>
              </a:ext>
            </a:extLst>
          </p:cNvPr>
          <p:cNvCxnSpPr>
            <a:cxnSpLocks/>
          </p:cNvCxnSpPr>
          <p:nvPr/>
        </p:nvCxnSpPr>
        <p:spPr>
          <a:xfrm>
            <a:off x="5536416" y="2844146"/>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A02E2A-94A3-49E1-BB5C-E9714EBF7F54}"/>
              </a:ext>
            </a:extLst>
          </p:cNvPr>
          <p:cNvCxnSpPr>
            <a:cxnSpLocks/>
          </p:cNvCxnSpPr>
          <p:nvPr/>
        </p:nvCxnSpPr>
        <p:spPr>
          <a:xfrm>
            <a:off x="5536416" y="3148946"/>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93F5DB-7434-4FA6-BE45-6713BEA30959}"/>
              </a:ext>
            </a:extLst>
          </p:cNvPr>
          <p:cNvCxnSpPr>
            <a:cxnSpLocks/>
          </p:cNvCxnSpPr>
          <p:nvPr/>
        </p:nvCxnSpPr>
        <p:spPr>
          <a:xfrm>
            <a:off x="5606399" y="4692139"/>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A0852A-5055-49DD-8DB5-4BB357936B46}"/>
              </a:ext>
            </a:extLst>
          </p:cNvPr>
          <p:cNvCxnSpPr>
            <a:cxnSpLocks/>
          </p:cNvCxnSpPr>
          <p:nvPr/>
        </p:nvCxnSpPr>
        <p:spPr>
          <a:xfrm>
            <a:off x="5580466" y="5066254"/>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97917A-369E-40A7-93EA-45C896615D32}"/>
              </a:ext>
            </a:extLst>
          </p:cNvPr>
          <p:cNvSpPr txBox="1"/>
          <p:nvPr/>
        </p:nvSpPr>
        <p:spPr>
          <a:xfrm>
            <a:off x="4760869" y="2647735"/>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Select</a:t>
            </a:r>
          </a:p>
        </p:txBody>
      </p:sp>
      <p:sp>
        <p:nvSpPr>
          <p:cNvPr id="21" name="TextBox 20">
            <a:extLst>
              <a:ext uri="{FF2B5EF4-FFF2-40B4-BE49-F238E27FC236}">
                <a16:creationId xmlns:a16="http://schemas.microsoft.com/office/drawing/2014/main" id="{061EF361-F441-4A83-8B0C-8E476F35C47C}"/>
              </a:ext>
            </a:extLst>
          </p:cNvPr>
          <p:cNvSpPr txBox="1"/>
          <p:nvPr/>
        </p:nvSpPr>
        <p:spPr>
          <a:xfrm>
            <a:off x="4737163" y="2933923"/>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Select</a:t>
            </a:r>
          </a:p>
        </p:txBody>
      </p:sp>
      <p:sp>
        <p:nvSpPr>
          <p:cNvPr id="22" name="TextBox 21">
            <a:extLst>
              <a:ext uri="{FF2B5EF4-FFF2-40B4-BE49-F238E27FC236}">
                <a16:creationId xmlns:a16="http://schemas.microsoft.com/office/drawing/2014/main" id="{D4B2CC74-66F4-4CA5-A865-7244A74F8624}"/>
              </a:ext>
            </a:extLst>
          </p:cNvPr>
          <p:cNvSpPr txBox="1"/>
          <p:nvPr/>
        </p:nvSpPr>
        <p:spPr>
          <a:xfrm>
            <a:off x="4830319" y="4533089"/>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Check</a:t>
            </a:r>
          </a:p>
        </p:txBody>
      </p:sp>
      <p:sp>
        <p:nvSpPr>
          <p:cNvPr id="23" name="TextBox 22">
            <a:extLst>
              <a:ext uri="{FF2B5EF4-FFF2-40B4-BE49-F238E27FC236}">
                <a16:creationId xmlns:a16="http://schemas.microsoft.com/office/drawing/2014/main" id="{9A28DEB8-AABD-43B7-B447-38FBB36BABF5}"/>
              </a:ext>
            </a:extLst>
          </p:cNvPr>
          <p:cNvSpPr txBox="1"/>
          <p:nvPr/>
        </p:nvSpPr>
        <p:spPr>
          <a:xfrm>
            <a:off x="4830319" y="4891848"/>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Enter</a:t>
            </a:r>
          </a:p>
        </p:txBody>
      </p:sp>
    </p:spTree>
    <p:extLst>
      <p:ext uri="{BB962C8B-B14F-4D97-AF65-F5344CB8AC3E}">
        <p14:creationId xmlns:p14="http://schemas.microsoft.com/office/powerpoint/2010/main" val="354835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742382" y="1269157"/>
            <a:ext cx="8633791" cy="590264"/>
          </a:xfrm>
        </p:spPr>
        <p:txBody>
          <a:bodyPr>
            <a:noAutofit/>
          </a:bodyPr>
          <a:lstStyle/>
          <a:p>
            <a:r>
              <a:rPr lang="en-US" sz="3600"/>
              <a:t>How to Retrieve Sam Verification</a:t>
            </a:r>
          </a:p>
        </p:txBody>
      </p:sp>
      <p:pic>
        <p:nvPicPr>
          <p:cNvPr id="3" name="Picture 2">
            <a:extLst>
              <a:ext uri="{FF2B5EF4-FFF2-40B4-BE49-F238E27FC236}">
                <a16:creationId xmlns:a16="http://schemas.microsoft.com/office/drawing/2014/main" id="{568E5C0C-EB91-4B34-9B20-04FE0C4AA3B3}"/>
              </a:ext>
            </a:extLst>
          </p:cNvPr>
          <p:cNvPicPr>
            <a:picLocks noChangeAspect="1"/>
          </p:cNvPicPr>
          <p:nvPr/>
        </p:nvPicPr>
        <p:blipFill>
          <a:blip r:embed="rId3"/>
          <a:stretch>
            <a:fillRect/>
          </a:stretch>
        </p:blipFill>
        <p:spPr>
          <a:xfrm>
            <a:off x="863859" y="2400272"/>
            <a:ext cx="2992967" cy="4195232"/>
          </a:xfrm>
          <a:prstGeom prst="rect">
            <a:avLst/>
          </a:prstGeom>
        </p:spPr>
      </p:pic>
      <p:pic>
        <p:nvPicPr>
          <p:cNvPr id="4" name="Picture 3">
            <a:extLst>
              <a:ext uri="{FF2B5EF4-FFF2-40B4-BE49-F238E27FC236}">
                <a16:creationId xmlns:a16="http://schemas.microsoft.com/office/drawing/2014/main" id="{D2AB1AEB-36CC-4976-AB57-3C81E9A7C798}"/>
              </a:ext>
            </a:extLst>
          </p:cNvPr>
          <p:cNvPicPr>
            <a:picLocks noChangeAspect="1"/>
          </p:cNvPicPr>
          <p:nvPr/>
        </p:nvPicPr>
        <p:blipFill>
          <a:blip r:embed="rId4"/>
          <a:stretch>
            <a:fillRect/>
          </a:stretch>
        </p:blipFill>
        <p:spPr>
          <a:xfrm>
            <a:off x="4385464" y="2425672"/>
            <a:ext cx="3048000" cy="4186765"/>
          </a:xfrm>
          <a:prstGeom prst="rect">
            <a:avLst/>
          </a:prstGeom>
        </p:spPr>
      </p:pic>
      <p:pic>
        <p:nvPicPr>
          <p:cNvPr id="6" name="Picture 5">
            <a:extLst>
              <a:ext uri="{FF2B5EF4-FFF2-40B4-BE49-F238E27FC236}">
                <a16:creationId xmlns:a16="http://schemas.microsoft.com/office/drawing/2014/main" id="{82D53C4D-18A9-48EC-AB6E-FCAF35636166}"/>
              </a:ext>
            </a:extLst>
          </p:cNvPr>
          <p:cNvPicPr>
            <a:picLocks noChangeAspect="1"/>
          </p:cNvPicPr>
          <p:nvPr/>
        </p:nvPicPr>
        <p:blipFill>
          <a:blip r:embed="rId5"/>
          <a:stretch>
            <a:fillRect/>
          </a:stretch>
        </p:blipFill>
        <p:spPr>
          <a:xfrm>
            <a:off x="8144665" y="2400272"/>
            <a:ext cx="3268137" cy="4195232"/>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742382" y="1692386"/>
            <a:ext cx="10633605" cy="707886"/>
          </a:xfrm>
          <a:prstGeom prst="rect">
            <a:avLst/>
          </a:prstGeom>
        </p:spPr>
        <p:txBody>
          <a:bodyPr wrap="square">
            <a:spAutoFit/>
          </a:bodyPr>
          <a:lstStyle/>
          <a:p>
            <a:r>
              <a:rPr lang="en-US" sz="2000">
                <a:solidFill>
                  <a:schemeClr val="bg1"/>
                </a:solidFill>
                <a:latin typeface="Calibri" panose="020F0502020204030204" pitchFamily="34" charset="0"/>
                <a:cs typeface="Calibri" panose="020F0502020204030204" pitchFamily="34" charset="0"/>
              </a:rPr>
              <a:t>9. Print the first 3-4 pages of the search-exclusion matches and ensure that the contractor is not an exact match: </a:t>
            </a:r>
          </a:p>
        </p:txBody>
      </p:sp>
    </p:spTree>
    <p:extLst>
      <p:ext uri="{BB962C8B-B14F-4D97-AF65-F5344CB8AC3E}">
        <p14:creationId xmlns:p14="http://schemas.microsoft.com/office/powerpoint/2010/main" val="391815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DD019-7BA2-36B9-9A55-B5CE07E93B46}"/>
              </a:ext>
            </a:extLst>
          </p:cNvPr>
          <p:cNvPicPr>
            <a:picLocks noChangeAspect="1"/>
          </p:cNvPicPr>
          <p:nvPr/>
        </p:nvPicPr>
        <p:blipFill>
          <a:blip r:embed="rId3"/>
          <a:stretch>
            <a:fillRect/>
          </a:stretch>
        </p:blipFill>
        <p:spPr>
          <a:xfrm>
            <a:off x="1533525" y="2592677"/>
            <a:ext cx="2548777" cy="3234019"/>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990995" y="1826102"/>
            <a:ext cx="10633605" cy="646331"/>
          </a:xfrm>
          <a:prstGeom prst="rect">
            <a:avLst/>
          </a:prstGeom>
        </p:spPr>
        <p:txBody>
          <a:bodyPr wrap="square">
            <a:spAutoFit/>
          </a:bodyPr>
          <a:lstStyle/>
          <a:p>
            <a:r>
              <a:rPr lang="en-US">
                <a:solidFill>
                  <a:schemeClr val="bg1"/>
                </a:solidFill>
                <a:latin typeface="Calibri" panose="020F0502020204030204" pitchFamily="34" charset="0"/>
              </a:rPr>
              <a:t>10. </a:t>
            </a:r>
            <a:r>
              <a:rPr lang="en-US">
                <a:solidFill>
                  <a:schemeClr val="bg1"/>
                </a:solidFill>
                <a:latin typeface="Calibri" panose="020F0502020204030204" pitchFamily="34" charset="0"/>
                <a:cs typeface="Calibri" panose="020F0502020204030204" pitchFamily="34" charset="0"/>
              </a:rPr>
              <a:t>Upload all results generated (Full Company, EIN#, and Principals) along with the Request for Contractor Clearance form into one document in </a:t>
            </a:r>
            <a:r>
              <a:rPr lang="en-US" err="1">
                <a:solidFill>
                  <a:schemeClr val="bg1"/>
                </a:solidFill>
                <a:latin typeface="Calibri" panose="020F0502020204030204" pitchFamily="34" charset="0"/>
                <a:cs typeface="Calibri" panose="020F0502020204030204" pitchFamily="34" charset="0"/>
              </a:rPr>
              <a:t>LCPTracker</a:t>
            </a:r>
            <a:r>
              <a:rPr lang="en-US">
                <a:solidFill>
                  <a:schemeClr val="bg1"/>
                </a:solidFill>
                <a:latin typeface="Calibri" panose="020F0502020204030204" pitchFamily="34" charset="0"/>
                <a:cs typeface="Calibri" panose="020F0502020204030204" pitchFamily="34" charset="0"/>
              </a:rPr>
              <a:t>. </a:t>
            </a:r>
          </a:p>
        </p:txBody>
      </p:sp>
      <p:sp>
        <p:nvSpPr>
          <p:cNvPr id="5" name="Rectangle 4">
            <a:extLst>
              <a:ext uri="{FF2B5EF4-FFF2-40B4-BE49-F238E27FC236}">
                <a16:creationId xmlns:a16="http://schemas.microsoft.com/office/drawing/2014/main" id="{BC4D5BD5-C9BD-4F24-A7FC-2ACE2846EE75}"/>
              </a:ext>
            </a:extLst>
          </p:cNvPr>
          <p:cNvSpPr/>
          <p:nvPr/>
        </p:nvSpPr>
        <p:spPr>
          <a:xfrm>
            <a:off x="990995" y="5984110"/>
            <a:ext cx="10346003" cy="523220"/>
          </a:xfrm>
          <a:prstGeom prst="rect">
            <a:avLst/>
          </a:prstGeom>
        </p:spPr>
        <p:txBody>
          <a:bodyPr wrap="square">
            <a:spAutoFit/>
          </a:bodyPr>
          <a:lstStyle/>
          <a:p>
            <a:r>
              <a:rPr lang="en-US" sz="1400" b="1">
                <a:solidFill>
                  <a:schemeClr val="bg1">
                    <a:lumMod val="90000"/>
                    <a:lumOff val="10000"/>
                  </a:schemeClr>
                </a:solidFill>
                <a:latin typeface="Calibri" panose="020F0502020204030204" pitchFamily="34" charset="0"/>
                <a:cs typeface="Calibri" panose="020F0502020204030204" pitchFamily="34" charset="0"/>
              </a:rPr>
              <a:t>NOTE: </a:t>
            </a:r>
            <a:r>
              <a:rPr lang="en-US" sz="1400">
                <a:solidFill>
                  <a:schemeClr val="bg1">
                    <a:lumMod val="90000"/>
                    <a:lumOff val="10000"/>
                  </a:schemeClr>
                </a:solidFill>
                <a:latin typeface="Calibri" panose="020F0502020204030204" pitchFamily="34" charset="0"/>
                <a:cs typeface="Calibri" panose="020F0502020204030204" pitchFamily="34" charset="0"/>
              </a:rPr>
              <a:t>If any exact match is identified, contractor, subcontractor, or lower-tier subcontractor will not be eligible to conduct any business on federal projects. Any partial matches would need to be verified by HCDD and additional information may be requested. </a:t>
            </a:r>
          </a:p>
        </p:txBody>
      </p:sp>
      <p:pic>
        <p:nvPicPr>
          <p:cNvPr id="8" name="Picture 7">
            <a:extLst>
              <a:ext uri="{FF2B5EF4-FFF2-40B4-BE49-F238E27FC236}">
                <a16:creationId xmlns:a16="http://schemas.microsoft.com/office/drawing/2014/main" id="{295B4007-86D3-4C98-8A3C-F2CB2B141465}"/>
              </a:ext>
            </a:extLst>
          </p:cNvPr>
          <p:cNvPicPr>
            <a:picLocks noChangeAspect="1"/>
          </p:cNvPicPr>
          <p:nvPr/>
        </p:nvPicPr>
        <p:blipFill>
          <a:blip r:embed="rId4"/>
          <a:stretch>
            <a:fillRect/>
          </a:stretch>
        </p:blipFill>
        <p:spPr>
          <a:xfrm>
            <a:off x="4415104" y="2591660"/>
            <a:ext cx="2992967" cy="3234267"/>
          </a:xfrm>
          <a:prstGeom prst="rect">
            <a:avLst/>
          </a:prstGeom>
        </p:spPr>
      </p:pic>
      <p:sp>
        <p:nvSpPr>
          <p:cNvPr id="10" name="Title 1">
            <a:extLst>
              <a:ext uri="{FF2B5EF4-FFF2-40B4-BE49-F238E27FC236}">
                <a16:creationId xmlns:a16="http://schemas.microsoft.com/office/drawing/2014/main" id="{994E8285-8324-4A43-897C-AD6C41240CF1}"/>
              </a:ext>
            </a:extLst>
          </p:cNvPr>
          <p:cNvSpPr>
            <a:spLocks noGrp="1"/>
          </p:cNvSpPr>
          <p:nvPr>
            <p:ph type="title"/>
          </p:nvPr>
        </p:nvSpPr>
        <p:spPr>
          <a:xfrm>
            <a:off x="990995" y="1316149"/>
            <a:ext cx="8633791" cy="590264"/>
          </a:xfrm>
        </p:spPr>
        <p:txBody>
          <a:bodyPr>
            <a:noAutofit/>
          </a:bodyPr>
          <a:lstStyle/>
          <a:p>
            <a:r>
              <a:rPr lang="en-US" sz="3600"/>
              <a:t>How to Retrieve Sam Verification</a:t>
            </a:r>
          </a:p>
        </p:txBody>
      </p:sp>
      <p:sp>
        <p:nvSpPr>
          <p:cNvPr id="3" name="TextBox 2">
            <a:extLst>
              <a:ext uri="{FF2B5EF4-FFF2-40B4-BE49-F238E27FC236}">
                <a16:creationId xmlns:a16="http://schemas.microsoft.com/office/drawing/2014/main" id="{1780EE55-BEDD-4EE9-9012-57B0603A6BCD}"/>
              </a:ext>
            </a:extLst>
          </p:cNvPr>
          <p:cNvSpPr txBox="1"/>
          <p:nvPr/>
        </p:nvSpPr>
        <p:spPr>
          <a:xfrm>
            <a:off x="2878960" y="342719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1/12/2023</a:t>
            </a:r>
          </a:p>
        </p:txBody>
      </p:sp>
      <p:sp>
        <p:nvSpPr>
          <p:cNvPr id="6" name="TextBox 5">
            <a:extLst>
              <a:ext uri="{FF2B5EF4-FFF2-40B4-BE49-F238E27FC236}">
                <a16:creationId xmlns:a16="http://schemas.microsoft.com/office/drawing/2014/main" id="{2163F5E1-6F19-CBAF-620C-966FD92E6F4D}"/>
              </a:ext>
            </a:extLst>
          </p:cNvPr>
          <p:cNvSpPr txBox="1"/>
          <p:nvPr/>
        </p:nvSpPr>
        <p:spPr>
          <a:xfrm>
            <a:off x="1533197" y="4273307"/>
            <a:ext cx="1746388" cy="5078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a:p>
            <a:r>
              <a:rPr lang="en-US" sz="800">
                <a:cs typeface="Arial"/>
              </a:rPr>
              <a:t>Myles Doe</a:t>
            </a:r>
          </a:p>
          <a:p>
            <a:endParaRPr lang="en-US" sz="1100">
              <a:cs typeface="Arial"/>
            </a:endParaRPr>
          </a:p>
        </p:txBody>
      </p:sp>
      <p:sp>
        <p:nvSpPr>
          <p:cNvPr id="11" name="TextBox 10">
            <a:extLst>
              <a:ext uri="{FF2B5EF4-FFF2-40B4-BE49-F238E27FC236}">
                <a16:creationId xmlns:a16="http://schemas.microsoft.com/office/drawing/2014/main" id="{9C45C1D6-B745-BF1A-FA99-07C84291C447}"/>
              </a:ext>
            </a:extLst>
          </p:cNvPr>
          <p:cNvSpPr txBox="1"/>
          <p:nvPr/>
        </p:nvSpPr>
        <p:spPr>
          <a:xfrm>
            <a:off x="2495916" y="4081087"/>
            <a:ext cx="551434" cy="3847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endParaRPr lang="en-US" sz="800"/>
          </a:p>
          <a:p>
            <a:endParaRPr lang="en-US" sz="1100">
              <a:cs typeface="Arial"/>
            </a:endParaRPr>
          </a:p>
        </p:txBody>
      </p:sp>
      <p:sp>
        <p:nvSpPr>
          <p:cNvPr id="13" name="TextBox 12">
            <a:extLst>
              <a:ext uri="{FF2B5EF4-FFF2-40B4-BE49-F238E27FC236}">
                <a16:creationId xmlns:a16="http://schemas.microsoft.com/office/drawing/2014/main" id="{D9842EF7-BDFF-3563-D15A-2BCEF9807F20}"/>
              </a:ext>
            </a:extLst>
          </p:cNvPr>
          <p:cNvSpPr txBox="1"/>
          <p:nvPr/>
        </p:nvSpPr>
        <p:spPr>
          <a:xfrm>
            <a:off x="1840622" y="3533144"/>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Baldwin Lofts</a:t>
            </a:r>
            <a:endParaRPr lang="en-US" sz="600"/>
          </a:p>
          <a:p>
            <a:endParaRPr lang="en-US" sz="1100">
              <a:cs typeface="Arial"/>
            </a:endParaRPr>
          </a:p>
        </p:txBody>
      </p:sp>
      <p:sp>
        <p:nvSpPr>
          <p:cNvPr id="16" name="TextBox 15">
            <a:extLst>
              <a:ext uri="{FF2B5EF4-FFF2-40B4-BE49-F238E27FC236}">
                <a16:creationId xmlns:a16="http://schemas.microsoft.com/office/drawing/2014/main" id="{5EDF2596-3A73-97D0-3971-41D2C1EDB96B}"/>
              </a:ext>
            </a:extLst>
          </p:cNvPr>
          <p:cNvSpPr txBox="1"/>
          <p:nvPr/>
        </p:nvSpPr>
        <p:spPr>
          <a:xfrm>
            <a:off x="1899998" y="3635870"/>
            <a:ext cx="2085974"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5500 Baldwin Road, Houston, TX 11111</a:t>
            </a:r>
            <a:endParaRPr lang="en-US" sz="600"/>
          </a:p>
          <a:p>
            <a:endParaRPr lang="en-US" sz="1100">
              <a:cs typeface="Arial"/>
            </a:endParaRPr>
          </a:p>
        </p:txBody>
      </p:sp>
      <p:sp>
        <p:nvSpPr>
          <p:cNvPr id="18" name="TextBox 17">
            <a:extLst>
              <a:ext uri="{FF2B5EF4-FFF2-40B4-BE49-F238E27FC236}">
                <a16:creationId xmlns:a16="http://schemas.microsoft.com/office/drawing/2014/main" id="{BC3B59AC-76EF-99A8-891A-CEE557865E65}"/>
              </a:ext>
            </a:extLst>
          </p:cNvPr>
          <p:cNvSpPr txBox="1"/>
          <p:nvPr/>
        </p:nvSpPr>
        <p:spPr>
          <a:xfrm>
            <a:off x="2332630" y="3708908"/>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BBB Construction</a:t>
            </a:r>
            <a:endParaRPr lang="en-US"/>
          </a:p>
          <a:p>
            <a:endParaRPr lang="en-US" sz="1100">
              <a:cs typeface="Arial"/>
            </a:endParaRPr>
          </a:p>
        </p:txBody>
      </p:sp>
      <p:sp>
        <p:nvSpPr>
          <p:cNvPr id="20" name="TextBox 19">
            <a:extLst>
              <a:ext uri="{FF2B5EF4-FFF2-40B4-BE49-F238E27FC236}">
                <a16:creationId xmlns:a16="http://schemas.microsoft.com/office/drawing/2014/main" id="{3EFCA327-5A9D-B2C4-3C44-3C4319713A62}"/>
              </a:ext>
            </a:extLst>
          </p:cNvPr>
          <p:cNvSpPr txBox="1"/>
          <p:nvPr/>
        </p:nvSpPr>
        <p:spPr>
          <a:xfrm>
            <a:off x="1885262" y="3915435"/>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11-1111111</a:t>
            </a:r>
          </a:p>
          <a:p>
            <a:endParaRPr lang="en-US" sz="1100">
              <a:cs typeface="Arial"/>
            </a:endParaRPr>
          </a:p>
        </p:txBody>
      </p:sp>
      <p:sp>
        <p:nvSpPr>
          <p:cNvPr id="22" name="TextBox 21">
            <a:extLst>
              <a:ext uri="{FF2B5EF4-FFF2-40B4-BE49-F238E27FC236}">
                <a16:creationId xmlns:a16="http://schemas.microsoft.com/office/drawing/2014/main" id="{629D9355-ABF8-5B20-8133-8BE2C20E193B}"/>
              </a:ext>
            </a:extLst>
          </p:cNvPr>
          <p:cNvSpPr txBox="1"/>
          <p:nvPr/>
        </p:nvSpPr>
        <p:spPr>
          <a:xfrm>
            <a:off x="1897632" y="3986752"/>
            <a:ext cx="1741440"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888-888-8888</a:t>
            </a:r>
            <a:endParaRPr lang="en-US"/>
          </a:p>
          <a:p>
            <a:endParaRPr lang="en-US" sz="1100">
              <a:cs typeface="Arial"/>
            </a:endParaRPr>
          </a:p>
        </p:txBody>
      </p:sp>
      <p:sp>
        <p:nvSpPr>
          <p:cNvPr id="24" name="TextBox 23">
            <a:extLst>
              <a:ext uri="{FF2B5EF4-FFF2-40B4-BE49-F238E27FC236}">
                <a16:creationId xmlns:a16="http://schemas.microsoft.com/office/drawing/2014/main" id="{982510CB-DBE5-F643-4D1D-CB47E04B05AA}"/>
              </a:ext>
            </a:extLst>
          </p:cNvPr>
          <p:cNvSpPr txBox="1"/>
          <p:nvPr/>
        </p:nvSpPr>
        <p:spPr>
          <a:xfrm>
            <a:off x="3092480" y="3921996"/>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111 Avenue K, 11111</a:t>
            </a:r>
            <a:endParaRPr lang="en-US"/>
          </a:p>
          <a:p>
            <a:endParaRPr lang="en-US" sz="1100">
              <a:cs typeface="Arial"/>
            </a:endParaRPr>
          </a:p>
        </p:txBody>
      </p:sp>
      <p:sp>
        <p:nvSpPr>
          <p:cNvPr id="12" name="TextBox 11">
            <a:extLst>
              <a:ext uri="{FF2B5EF4-FFF2-40B4-BE49-F238E27FC236}">
                <a16:creationId xmlns:a16="http://schemas.microsoft.com/office/drawing/2014/main" id="{F674E0CB-1F6C-2966-9F5F-F04D644EBB53}"/>
              </a:ext>
            </a:extLst>
          </p:cNvPr>
          <p:cNvSpPr txBox="1"/>
          <p:nvPr/>
        </p:nvSpPr>
        <p:spPr>
          <a:xfrm>
            <a:off x="1534757" y="3752041"/>
            <a:ext cx="551434" cy="3847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endParaRPr lang="en-US" sz="800"/>
          </a:p>
          <a:p>
            <a:endParaRPr lang="en-US" sz="1100">
              <a:cs typeface="Arial"/>
            </a:endParaRPr>
          </a:p>
        </p:txBody>
      </p:sp>
    </p:spTree>
    <p:extLst>
      <p:ext uri="{BB962C8B-B14F-4D97-AF65-F5344CB8AC3E}">
        <p14:creationId xmlns:p14="http://schemas.microsoft.com/office/powerpoint/2010/main" val="2495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8EE1700-3475-4749-96FD-37FDB74F906C}"/>
              </a:ext>
            </a:extLst>
          </p:cNvPr>
          <p:cNvSpPr txBox="1">
            <a:spLocks/>
          </p:cNvSpPr>
          <p:nvPr/>
        </p:nvSpPr>
        <p:spPr>
          <a:xfrm>
            <a:off x="485551" y="1642227"/>
            <a:ext cx="4978399" cy="3525800"/>
          </a:xfrm>
          <a:prstGeom prst="rect">
            <a:avLst/>
          </a:prstGeom>
        </p:spPr>
        <p:txBody>
          <a:bodyPr lIns="91440" tIns="45720" rIns="91440" bIns="45720" anchor="t">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tx2"/>
                </a:solidFill>
              </a:rPr>
              <a:t>Proof of non-debarment from the state comptroller’s office must be provided by prime contractors, subcontractors, suppliers, consulting firms and lower tiers.</a:t>
            </a:r>
          </a:p>
          <a:p>
            <a:pPr marL="0" indent="0">
              <a:buNone/>
            </a:pPr>
            <a:endParaRPr lang="en-US" sz="2000">
              <a:solidFill>
                <a:schemeClr val="tx2"/>
              </a:solidFill>
              <a:cs typeface="Arial"/>
            </a:endParaRPr>
          </a:p>
          <a:p>
            <a:pPr marL="0" indent="0">
              <a:buNone/>
            </a:pPr>
            <a:r>
              <a:rPr lang="en-US" sz="2000">
                <a:solidFill>
                  <a:schemeClr val="tx2"/>
                </a:solidFill>
                <a:cs typeface="Arial"/>
              </a:rPr>
              <a:t>Document must include date from website when search was conducted.</a:t>
            </a:r>
          </a:p>
          <a:p>
            <a:pPr marL="0" indent="0">
              <a:buNone/>
            </a:pPr>
            <a:endParaRPr lang="en-US" sz="2000">
              <a:solidFill>
                <a:schemeClr val="tx2"/>
              </a:solidFill>
              <a:cs typeface="Arial"/>
            </a:endParaRPr>
          </a:p>
          <a:p>
            <a:pPr marL="0" indent="0">
              <a:buNone/>
            </a:pPr>
            <a:r>
              <a:rPr lang="en-US" sz="2000">
                <a:solidFill>
                  <a:schemeClr val="tx2"/>
                </a:solidFill>
                <a:cs typeface="Arial"/>
              </a:rPr>
              <a:t>Do not manually write the date on the document</a:t>
            </a:r>
          </a:p>
        </p:txBody>
      </p:sp>
      <p:pic>
        <p:nvPicPr>
          <p:cNvPr id="3" name="Picture 2">
            <a:extLst>
              <a:ext uri="{FF2B5EF4-FFF2-40B4-BE49-F238E27FC236}">
                <a16:creationId xmlns:a16="http://schemas.microsoft.com/office/drawing/2014/main" id="{41FA8505-20D9-4892-BE6C-B4E5B645B9E3}"/>
              </a:ext>
            </a:extLst>
          </p:cNvPr>
          <p:cNvPicPr>
            <a:picLocks noChangeAspect="1"/>
          </p:cNvPicPr>
          <p:nvPr/>
        </p:nvPicPr>
        <p:blipFill>
          <a:blip r:embed="rId3"/>
          <a:stretch>
            <a:fillRect/>
          </a:stretch>
        </p:blipFill>
        <p:spPr>
          <a:xfrm>
            <a:off x="6578483" y="1316745"/>
            <a:ext cx="4967108" cy="4176763"/>
          </a:xfrm>
          <a:prstGeom prst="rect">
            <a:avLst/>
          </a:prstGeom>
        </p:spPr>
      </p:pic>
    </p:spTree>
    <p:extLst>
      <p:ext uri="{BB962C8B-B14F-4D97-AF65-F5344CB8AC3E}">
        <p14:creationId xmlns:p14="http://schemas.microsoft.com/office/powerpoint/2010/main" val="41508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1779104" y="1312435"/>
            <a:ext cx="8633791" cy="590264"/>
          </a:xfrm>
        </p:spPr>
        <p:txBody>
          <a:bodyPr>
            <a:noAutofit/>
          </a:bodyPr>
          <a:lstStyle/>
          <a:p>
            <a:r>
              <a:rPr lang="en-US" sz="360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2278724" y="1855074"/>
            <a:ext cx="8061098" cy="1015663"/>
          </a:xfrm>
          <a:prstGeom prst="rect">
            <a:avLst/>
          </a:prstGeom>
        </p:spPr>
        <p:txBody>
          <a:bodyPr wrap="square">
            <a:spAutoFit/>
          </a:bodyPr>
          <a:lstStyle/>
          <a:p>
            <a:r>
              <a:rPr lang="pl-PL" sz="2000">
                <a:solidFill>
                  <a:schemeClr val="bg1"/>
                </a:solidFill>
                <a:latin typeface="Calibri" panose="020F0502020204030204" pitchFamily="34" charset="0"/>
                <a:cs typeface="Calibri" panose="020F0502020204030204" pitchFamily="34" charset="0"/>
              </a:rPr>
              <a:t>1. Go to: </a:t>
            </a:r>
            <a:r>
              <a:rPr lang="pl-PL" sz="2000" err="1">
                <a:latin typeface="Calibri" panose="020F0502020204030204" pitchFamily="34" charset="0"/>
                <a:cs typeface="Calibri" panose="020F0502020204030204" pitchFamily="34" charset="0"/>
              </a:rPr>
              <a:t>https</a:t>
            </a:r>
            <a:r>
              <a:rPr lang="pl-PL" sz="2000">
                <a:latin typeface="Calibri" panose="020F0502020204030204" pitchFamily="34" charset="0"/>
                <a:cs typeface="Calibri" panose="020F0502020204030204" pitchFamily="34" charset="0"/>
              </a:rPr>
              <a:t>://</a:t>
            </a:r>
            <a:r>
              <a:rPr lang="pl-PL" sz="2000" err="1">
                <a:latin typeface="Calibri" panose="020F0502020204030204" pitchFamily="34" charset="0"/>
                <a:cs typeface="Calibri" panose="020F0502020204030204" pitchFamily="34" charset="0"/>
              </a:rPr>
              <a:t>comp</a:t>
            </a:r>
            <a:r>
              <a:rPr lang="en-US" sz="2000">
                <a:latin typeface="Calibri" panose="020F0502020204030204" pitchFamily="34" charset="0"/>
                <a:cs typeface="Calibri" panose="020F0502020204030204" pitchFamily="34" charset="0"/>
              </a:rPr>
              <a:t>t</a:t>
            </a:r>
            <a:r>
              <a:rPr lang="pl-PL" sz="2000" err="1">
                <a:latin typeface="Calibri" panose="020F0502020204030204" pitchFamily="34" charset="0"/>
                <a:cs typeface="Calibri" panose="020F0502020204030204" pitchFamily="34" charset="0"/>
              </a:rPr>
              <a:t>roller.texas.gov</a:t>
            </a:r>
            <a:r>
              <a:rPr lang="pl-PL" sz="2000">
                <a:latin typeface="Calibri" panose="020F0502020204030204" pitchFamily="34" charset="0"/>
                <a:cs typeface="Calibri" panose="020F0502020204030204" pitchFamily="34" charset="0"/>
              </a:rPr>
              <a:t>/</a:t>
            </a:r>
            <a:r>
              <a:rPr lang="pl-PL" sz="2000" err="1">
                <a:latin typeface="Calibri" panose="020F0502020204030204" pitchFamily="34" charset="0"/>
                <a:cs typeface="Calibri" panose="020F0502020204030204" pitchFamily="34" charset="0"/>
              </a:rPr>
              <a:t>purchasing</a:t>
            </a:r>
            <a:endParaRPr lang="pl-PL" sz="2000">
              <a:latin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cs typeface="Calibri" panose="020F0502020204030204" pitchFamily="34" charset="0"/>
              </a:rPr>
              <a:t>2. Scroll down to Procurement Resources and click “Search for CMBL/HUB    Vendors.”</a:t>
            </a:r>
          </a:p>
        </p:txBody>
      </p:sp>
      <p:pic>
        <p:nvPicPr>
          <p:cNvPr id="6" name="Picture 5">
            <a:extLst>
              <a:ext uri="{FF2B5EF4-FFF2-40B4-BE49-F238E27FC236}">
                <a16:creationId xmlns:a16="http://schemas.microsoft.com/office/drawing/2014/main" id="{5F000E21-2DCF-4108-9028-87875816AFE5}"/>
              </a:ext>
            </a:extLst>
          </p:cNvPr>
          <p:cNvPicPr>
            <a:picLocks noChangeAspect="1"/>
          </p:cNvPicPr>
          <p:nvPr/>
        </p:nvPicPr>
        <p:blipFill>
          <a:blip r:embed="rId3"/>
          <a:stretch>
            <a:fillRect/>
          </a:stretch>
        </p:blipFill>
        <p:spPr>
          <a:xfrm>
            <a:off x="2293080" y="2876216"/>
            <a:ext cx="7365808" cy="2084892"/>
          </a:xfrm>
          <a:prstGeom prst="rect">
            <a:avLst/>
          </a:prstGeom>
        </p:spPr>
      </p:pic>
      <p:pic>
        <p:nvPicPr>
          <p:cNvPr id="8" name="Picture 7">
            <a:extLst>
              <a:ext uri="{FF2B5EF4-FFF2-40B4-BE49-F238E27FC236}">
                <a16:creationId xmlns:a16="http://schemas.microsoft.com/office/drawing/2014/main" id="{51F4992B-AAE8-440F-B6F5-27A4E9724651}"/>
              </a:ext>
            </a:extLst>
          </p:cNvPr>
          <p:cNvPicPr>
            <a:picLocks noChangeAspect="1"/>
          </p:cNvPicPr>
          <p:nvPr/>
        </p:nvPicPr>
        <p:blipFill>
          <a:blip r:embed="rId4"/>
          <a:stretch>
            <a:fillRect/>
          </a:stretch>
        </p:blipFill>
        <p:spPr>
          <a:xfrm>
            <a:off x="2278724" y="4892196"/>
            <a:ext cx="7443949" cy="1696675"/>
          </a:xfrm>
          <a:prstGeom prst="rect">
            <a:avLst/>
          </a:prstGeom>
        </p:spPr>
      </p:pic>
      <p:sp>
        <p:nvSpPr>
          <p:cNvPr id="14" name="TextBox 13">
            <a:extLst>
              <a:ext uri="{FF2B5EF4-FFF2-40B4-BE49-F238E27FC236}">
                <a16:creationId xmlns:a16="http://schemas.microsoft.com/office/drawing/2014/main" id="{E95DC2C9-EF35-4FE9-8668-66EAC0136750}"/>
              </a:ext>
            </a:extLst>
          </p:cNvPr>
          <p:cNvSpPr txBox="1"/>
          <p:nvPr/>
        </p:nvSpPr>
        <p:spPr>
          <a:xfrm>
            <a:off x="2282326" y="6003553"/>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Click</a:t>
            </a:r>
          </a:p>
        </p:txBody>
      </p:sp>
      <p:cxnSp>
        <p:nvCxnSpPr>
          <p:cNvPr id="12" name="Straight Arrow Connector 11">
            <a:extLst>
              <a:ext uri="{FF2B5EF4-FFF2-40B4-BE49-F238E27FC236}">
                <a16:creationId xmlns:a16="http://schemas.microsoft.com/office/drawing/2014/main" id="{C27BE2BA-0B05-4963-B8F0-B0AE7FAD8C3A}"/>
              </a:ext>
            </a:extLst>
          </p:cNvPr>
          <p:cNvCxnSpPr>
            <a:cxnSpLocks/>
          </p:cNvCxnSpPr>
          <p:nvPr/>
        </p:nvCxnSpPr>
        <p:spPr>
          <a:xfrm>
            <a:off x="2985582" y="5828971"/>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97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1109293" y="1384420"/>
            <a:ext cx="8633791" cy="590264"/>
          </a:xfrm>
        </p:spPr>
        <p:txBody>
          <a:bodyPr>
            <a:noAutofit/>
          </a:bodyPr>
          <a:lstStyle/>
          <a:p>
            <a:r>
              <a:rPr lang="en-US" sz="3600" dirty="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1109293" y="1969044"/>
            <a:ext cx="11379200" cy="461665"/>
          </a:xfrm>
          <a:prstGeom prst="rect">
            <a:avLst/>
          </a:prstGeom>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3. Click on the Debarred Vendors List on the left-hand side:</a:t>
            </a:r>
          </a:p>
        </p:txBody>
      </p:sp>
      <p:pic>
        <p:nvPicPr>
          <p:cNvPr id="4" name="Picture 3">
            <a:extLst>
              <a:ext uri="{FF2B5EF4-FFF2-40B4-BE49-F238E27FC236}">
                <a16:creationId xmlns:a16="http://schemas.microsoft.com/office/drawing/2014/main" id="{D6DE5F75-49FC-4FDF-A5E1-21CD2EEC3A49}"/>
              </a:ext>
            </a:extLst>
          </p:cNvPr>
          <p:cNvPicPr>
            <a:picLocks noChangeAspect="1"/>
          </p:cNvPicPr>
          <p:nvPr/>
        </p:nvPicPr>
        <p:blipFill>
          <a:blip r:embed="rId3"/>
          <a:stretch>
            <a:fillRect/>
          </a:stretch>
        </p:blipFill>
        <p:spPr>
          <a:xfrm>
            <a:off x="1227268" y="2425068"/>
            <a:ext cx="8952635" cy="4184486"/>
          </a:xfrm>
          <a:prstGeom prst="rect">
            <a:avLst/>
          </a:prstGeom>
        </p:spPr>
      </p:pic>
      <p:sp>
        <p:nvSpPr>
          <p:cNvPr id="14" name="TextBox 13">
            <a:extLst>
              <a:ext uri="{FF2B5EF4-FFF2-40B4-BE49-F238E27FC236}">
                <a16:creationId xmlns:a16="http://schemas.microsoft.com/office/drawing/2014/main" id="{E95DC2C9-EF35-4FE9-8668-66EAC0136750}"/>
              </a:ext>
            </a:extLst>
          </p:cNvPr>
          <p:cNvSpPr txBox="1"/>
          <p:nvPr/>
        </p:nvSpPr>
        <p:spPr>
          <a:xfrm>
            <a:off x="388652" y="4308147"/>
            <a:ext cx="893636"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Click</a:t>
            </a:r>
          </a:p>
        </p:txBody>
      </p:sp>
      <p:cxnSp>
        <p:nvCxnSpPr>
          <p:cNvPr id="12" name="Straight Arrow Connector 11">
            <a:extLst>
              <a:ext uri="{FF2B5EF4-FFF2-40B4-BE49-F238E27FC236}">
                <a16:creationId xmlns:a16="http://schemas.microsoft.com/office/drawing/2014/main" id="{C27BE2BA-0B05-4963-B8F0-B0AE7FAD8C3A}"/>
              </a:ext>
            </a:extLst>
          </p:cNvPr>
          <p:cNvCxnSpPr>
            <a:cxnSpLocks/>
          </p:cNvCxnSpPr>
          <p:nvPr/>
        </p:nvCxnSpPr>
        <p:spPr>
          <a:xfrm>
            <a:off x="1012548" y="3997641"/>
            <a:ext cx="429441" cy="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79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p:txBody>
          <a:bodyPr/>
          <a:lstStyle/>
          <a:p>
            <a:r>
              <a:rPr lang="en-US" sz="3600"/>
              <a:t>Discussion Topics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p:txBody>
          <a:bodyPr lIns="91440" tIns="45720" rIns="91440" bIns="45720" anchor="t">
            <a:normAutofit/>
          </a:bodyPr>
          <a:lstStyle/>
          <a:p>
            <a:pPr>
              <a:lnSpc>
                <a:spcPct val="200000"/>
              </a:lnSpc>
              <a:buClr>
                <a:schemeClr val="tx1"/>
              </a:buClr>
            </a:pPr>
            <a:r>
              <a:rPr lang="en-US">
                <a:cs typeface="Arial"/>
              </a:rPr>
              <a:t>MWSBE Policy Overview</a:t>
            </a:r>
            <a:endParaRPr lang="en-US"/>
          </a:p>
          <a:p>
            <a:pPr>
              <a:lnSpc>
                <a:spcPct val="200000"/>
              </a:lnSpc>
              <a:buClr>
                <a:schemeClr val="tx1"/>
              </a:buClr>
            </a:pPr>
            <a:r>
              <a:rPr lang="en-US"/>
              <a:t>MWSBE Certification Benefits</a:t>
            </a:r>
            <a:endParaRPr lang="en-US">
              <a:cs typeface="Arial" panose="020B0604020202020204"/>
            </a:endParaRPr>
          </a:p>
          <a:p>
            <a:pPr>
              <a:lnSpc>
                <a:spcPct val="200000"/>
              </a:lnSpc>
              <a:buClr>
                <a:schemeClr val="tx1"/>
              </a:buClr>
            </a:pPr>
            <a:r>
              <a:rPr lang="en-US"/>
              <a:t>Commonly Used MWSBE Terms</a:t>
            </a:r>
          </a:p>
          <a:p>
            <a:pPr>
              <a:lnSpc>
                <a:spcPct val="200000"/>
              </a:lnSpc>
              <a:buClr>
                <a:schemeClr val="tx1"/>
              </a:buClr>
            </a:pPr>
            <a:r>
              <a:rPr lang="en-US"/>
              <a:t>B2GNow Participation/Payment Tracker</a:t>
            </a:r>
          </a:p>
          <a:p>
            <a:pPr>
              <a:lnSpc>
                <a:spcPct val="200000"/>
              </a:lnSpc>
              <a:buClr>
                <a:schemeClr val="tx1"/>
              </a:buClr>
            </a:pPr>
            <a:r>
              <a:rPr lang="en-US"/>
              <a:t>LCP Tracker Document Submission Portal</a:t>
            </a:r>
          </a:p>
          <a:p>
            <a:pPr>
              <a:lnSpc>
                <a:spcPct val="200000"/>
              </a:lnSpc>
              <a:spcAft>
                <a:spcPts val="500"/>
              </a:spcAft>
              <a:buClr>
                <a:schemeClr val="tx1"/>
              </a:buClr>
            </a:pPr>
            <a:endParaRPr lang="en-US"/>
          </a:p>
          <a:p>
            <a:pPr>
              <a:buClr>
                <a:schemeClr val="tx1"/>
              </a:buClr>
            </a:pPr>
            <a:endParaRPr lang="en-US"/>
          </a:p>
          <a:p>
            <a:pPr marL="0" indent="0">
              <a:buClr>
                <a:schemeClr val="tx1"/>
              </a:buClr>
              <a:buNone/>
            </a:pPr>
            <a:endParaRPr lang="en-US"/>
          </a:p>
        </p:txBody>
      </p:sp>
      <p:sp>
        <p:nvSpPr>
          <p:cNvPr id="4" name="TextBox 3">
            <a:extLst>
              <a:ext uri="{FF2B5EF4-FFF2-40B4-BE49-F238E27FC236}">
                <a16:creationId xmlns:a16="http://schemas.microsoft.com/office/drawing/2014/main" id="{14434871-5E8D-4502-90D1-9183C7A17460}"/>
              </a:ext>
            </a:extLst>
          </p:cNvPr>
          <p:cNvSpPr txBox="1"/>
          <p:nvPr/>
        </p:nvSpPr>
        <p:spPr>
          <a:xfrm>
            <a:off x="6218238" y="2141121"/>
            <a:ext cx="6651465" cy="3331105"/>
          </a:xfrm>
          <a:prstGeom prst="rect">
            <a:avLst/>
          </a:prstGeom>
          <a:noFill/>
        </p:spPr>
        <p:txBody>
          <a:bodyPr wrap="square" rtlCol="0">
            <a:spAutoFit/>
          </a:bodyPr>
          <a:lstStyle/>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Contract Agreements</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Compliance Forms Packet</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Deviation Request</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Contractor Performance</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Close-Out Evaluation</a:t>
            </a:r>
          </a:p>
        </p:txBody>
      </p:sp>
    </p:spTree>
    <p:extLst>
      <p:ext uri="{BB962C8B-B14F-4D97-AF65-F5344CB8AC3E}">
        <p14:creationId xmlns:p14="http://schemas.microsoft.com/office/powerpoint/2010/main" val="207014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874171" y="1314966"/>
            <a:ext cx="8633791" cy="590264"/>
          </a:xfrm>
        </p:spPr>
        <p:txBody>
          <a:bodyPr>
            <a:noAutofit/>
          </a:bodyPr>
          <a:lstStyle/>
          <a:p>
            <a:r>
              <a:rPr lang="en-US" sz="3600" dirty="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874171" y="1796971"/>
            <a:ext cx="11379200" cy="400110"/>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4. The Debarred vendor list will appear on the screen: </a:t>
            </a:r>
          </a:p>
        </p:txBody>
      </p:sp>
      <p:pic>
        <p:nvPicPr>
          <p:cNvPr id="4" name="Picture 3">
            <a:extLst>
              <a:ext uri="{FF2B5EF4-FFF2-40B4-BE49-F238E27FC236}">
                <a16:creationId xmlns:a16="http://schemas.microsoft.com/office/drawing/2014/main" id="{B8265601-6A7C-4053-8729-BD96709B43D8}"/>
              </a:ext>
            </a:extLst>
          </p:cNvPr>
          <p:cNvPicPr>
            <a:picLocks noChangeAspect="1"/>
          </p:cNvPicPr>
          <p:nvPr/>
        </p:nvPicPr>
        <p:blipFill rotWithShape="1">
          <a:blip r:embed="rId3"/>
          <a:srcRect l="50000" t="2963" b="2593"/>
          <a:stretch/>
        </p:blipFill>
        <p:spPr>
          <a:xfrm>
            <a:off x="986454" y="2197081"/>
            <a:ext cx="6096000" cy="3238500"/>
          </a:xfrm>
          <a:prstGeom prst="rect">
            <a:avLst/>
          </a:prstGeom>
        </p:spPr>
      </p:pic>
      <p:sp>
        <p:nvSpPr>
          <p:cNvPr id="10" name="Rectangle 9">
            <a:extLst>
              <a:ext uri="{FF2B5EF4-FFF2-40B4-BE49-F238E27FC236}">
                <a16:creationId xmlns:a16="http://schemas.microsoft.com/office/drawing/2014/main" id="{6837DAA8-3B66-49B1-950C-0E594183BAB6}"/>
              </a:ext>
            </a:extLst>
          </p:cNvPr>
          <p:cNvSpPr/>
          <p:nvPr/>
        </p:nvSpPr>
        <p:spPr>
          <a:xfrm>
            <a:off x="874171" y="5499109"/>
            <a:ext cx="11379200" cy="646331"/>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5. “Ctrl + P” to print or save as PDF. Ensure that the date is on the list. (Note: Date does not appear on the download form, therefore, DO NOT use the Download link for the Debarred Vendor List) </a:t>
            </a:r>
          </a:p>
        </p:txBody>
      </p:sp>
      <p:sp>
        <p:nvSpPr>
          <p:cNvPr id="11" name="Rectangle 10">
            <a:extLst>
              <a:ext uri="{FF2B5EF4-FFF2-40B4-BE49-F238E27FC236}">
                <a16:creationId xmlns:a16="http://schemas.microsoft.com/office/drawing/2014/main" id="{28FB406D-C580-4FE1-B00F-9C7F0522B5BF}"/>
              </a:ext>
            </a:extLst>
          </p:cNvPr>
          <p:cNvSpPr/>
          <p:nvPr/>
        </p:nvSpPr>
        <p:spPr>
          <a:xfrm>
            <a:off x="874171" y="6097784"/>
            <a:ext cx="11379200" cy="369332"/>
          </a:xfrm>
          <a:prstGeom prst="rect">
            <a:avLst/>
          </a:prstGeom>
        </p:spPr>
        <p:txBody>
          <a:bodyPr wrap="square" lIns="91440" tIns="45720" rIns="91440" bIns="45720" anchor="t">
            <a:spAutoFit/>
          </a:bodyPr>
          <a:lstStyle/>
          <a:p>
            <a:r>
              <a:rPr lang="en-US">
                <a:solidFill>
                  <a:schemeClr val="bg1"/>
                </a:solidFill>
                <a:latin typeface="Calibri"/>
                <a:cs typeface="Calibri"/>
              </a:rPr>
              <a:t>6. Upload copy of the Debarred Vendor List into LCP tracker under “Annual Contractor Verification” document type. </a:t>
            </a:r>
            <a:endParaRPr lang="en-US">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533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A8505-20D9-4892-BE6C-B4E5B645B9E3}"/>
              </a:ext>
            </a:extLst>
          </p:cNvPr>
          <p:cNvPicPr>
            <a:picLocks noChangeAspect="1"/>
          </p:cNvPicPr>
          <p:nvPr/>
        </p:nvPicPr>
        <p:blipFill>
          <a:blip r:embed="rId3"/>
          <a:stretch>
            <a:fillRect/>
          </a:stretch>
        </p:blipFill>
        <p:spPr>
          <a:xfrm>
            <a:off x="1593250" y="568276"/>
            <a:ext cx="4493447" cy="3156647"/>
          </a:xfrm>
          <a:prstGeom prst="rect">
            <a:avLst/>
          </a:prstGeom>
        </p:spPr>
      </p:pic>
      <p:pic>
        <p:nvPicPr>
          <p:cNvPr id="8" name="Graphic 32" descr="Close with solid fill">
            <a:extLst>
              <a:ext uri="{FF2B5EF4-FFF2-40B4-BE49-F238E27FC236}">
                <a16:creationId xmlns:a16="http://schemas.microsoft.com/office/drawing/2014/main" id="{A487F6E4-F710-8A7C-26BB-1752AD393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6490" y="3866432"/>
            <a:ext cx="1873965" cy="1873965"/>
          </a:xfrm>
          <a:prstGeom prst="rect">
            <a:avLst/>
          </a:prstGeom>
        </p:spPr>
      </p:pic>
      <p:pic>
        <p:nvPicPr>
          <p:cNvPr id="5" name="Graphic 31" descr="Checkmark with solid fill">
            <a:extLst>
              <a:ext uri="{FF2B5EF4-FFF2-40B4-BE49-F238E27FC236}">
                <a16:creationId xmlns:a16="http://schemas.microsoft.com/office/drawing/2014/main" id="{B7511484-7150-EEBE-4316-8EB010B59B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3111" y="3858711"/>
            <a:ext cx="1873965" cy="1873965"/>
          </a:xfrm>
          <a:prstGeom prst="rect">
            <a:avLst/>
          </a:prstGeom>
        </p:spPr>
      </p:pic>
      <p:pic>
        <p:nvPicPr>
          <p:cNvPr id="2" name="Picture 3" descr="Debarred Vendor List.jpg">
            <a:extLst>
              <a:ext uri="{FF2B5EF4-FFF2-40B4-BE49-F238E27FC236}">
                <a16:creationId xmlns:a16="http://schemas.microsoft.com/office/drawing/2014/main" id="{CBF54799-A1BE-9AC4-4720-BDB1E9410240}"/>
              </a:ext>
            </a:extLst>
          </p:cNvPr>
          <p:cNvPicPr>
            <a:picLocks noChangeAspect="1"/>
          </p:cNvPicPr>
          <p:nvPr/>
        </p:nvPicPr>
        <p:blipFill>
          <a:blip r:embed="rId8"/>
          <a:stretch>
            <a:fillRect/>
          </a:stretch>
        </p:blipFill>
        <p:spPr>
          <a:xfrm>
            <a:off x="6359353" y="540303"/>
            <a:ext cx="4318201" cy="5588208"/>
          </a:xfrm>
          <a:prstGeom prst="rect">
            <a:avLst/>
          </a:prstGeom>
        </p:spPr>
      </p:pic>
    </p:spTree>
    <p:extLst>
      <p:ext uri="{BB962C8B-B14F-4D97-AF65-F5344CB8AC3E}">
        <p14:creationId xmlns:p14="http://schemas.microsoft.com/office/powerpoint/2010/main" val="337518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9" y="1928257"/>
            <a:ext cx="5115337" cy="628787"/>
          </a:xfrm>
        </p:spPr>
        <p:txBody>
          <a:bodyPr lIns="91440" tIns="45720" rIns="91440" bIns="45720" anchor="t">
            <a:noAutofit/>
          </a:bodyPr>
          <a:lstStyle/>
          <a:p>
            <a:r>
              <a:rPr lang="en-US" sz="2000" b="0"/>
              <a:t>This form will help ensure full disclosure and no personal interests that violate program rules.</a:t>
            </a:r>
            <a:br>
              <a:rPr lang="en-US" sz="2000" b="0"/>
            </a:br>
            <a:br>
              <a:rPr lang="en-US" sz="2000" b="0"/>
            </a:br>
            <a:r>
              <a:rPr lang="en-US" sz="2000" b="0">
                <a:cs typeface="Arial"/>
              </a:rPr>
              <a:t>Document must include either a wet or electronic (cursive) signature.</a:t>
            </a:r>
            <a:br>
              <a:rPr lang="en-US" sz="2000" b="0">
                <a:cs typeface="Arial"/>
              </a:rPr>
            </a:br>
            <a:br>
              <a:rPr lang="en-US" sz="2000" b="0">
                <a:cs typeface="Arial"/>
              </a:rPr>
            </a:br>
            <a:r>
              <a:rPr lang="en-US" sz="2000" b="0">
                <a:cs typeface="Arial"/>
              </a:rPr>
              <a:t>Document must include a date.</a:t>
            </a:r>
            <a:br>
              <a:rPr lang="en-US" sz="2000" b="0">
                <a:cs typeface="Arial"/>
              </a:rPr>
            </a:br>
            <a:br>
              <a:rPr lang="en-US" sz="2000" b="0">
                <a:cs typeface="Arial"/>
              </a:rPr>
            </a:br>
            <a:r>
              <a:rPr lang="en-US" sz="2000" b="0">
                <a:cs typeface="Arial"/>
              </a:rPr>
              <a:t>Do not write in area below the blue line "For Program Staff Use Only".</a:t>
            </a:r>
          </a:p>
        </p:txBody>
      </p:sp>
      <p:pic>
        <p:nvPicPr>
          <p:cNvPr id="3" name="Picture 4">
            <a:extLst>
              <a:ext uri="{FF2B5EF4-FFF2-40B4-BE49-F238E27FC236}">
                <a16:creationId xmlns:a16="http://schemas.microsoft.com/office/drawing/2014/main" id="{EA623C33-2A3A-0654-3FA1-587C7C0D24DC}"/>
              </a:ext>
            </a:extLst>
          </p:cNvPr>
          <p:cNvPicPr>
            <a:picLocks noChangeAspect="1"/>
          </p:cNvPicPr>
          <p:nvPr/>
        </p:nvPicPr>
        <p:blipFill>
          <a:blip r:embed="rId3"/>
          <a:stretch>
            <a:fillRect/>
          </a:stretch>
        </p:blipFill>
        <p:spPr>
          <a:xfrm>
            <a:off x="6645966" y="393996"/>
            <a:ext cx="4762977" cy="6070008"/>
          </a:xfrm>
          <a:prstGeom prst="rect">
            <a:avLst/>
          </a:prstGeom>
        </p:spPr>
      </p:pic>
    </p:spTree>
    <p:extLst>
      <p:ext uri="{BB962C8B-B14F-4D97-AF65-F5344CB8AC3E}">
        <p14:creationId xmlns:p14="http://schemas.microsoft.com/office/powerpoint/2010/main" val="115129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58E52FCC-009E-5699-7652-39D3EE6076D4}"/>
              </a:ext>
            </a:extLst>
          </p:cNvPr>
          <p:cNvPicPr>
            <a:picLocks noChangeAspect="1"/>
          </p:cNvPicPr>
          <p:nvPr/>
        </p:nvPicPr>
        <p:blipFill>
          <a:blip r:embed="rId3"/>
          <a:stretch>
            <a:fillRect/>
          </a:stretch>
        </p:blipFill>
        <p:spPr>
          <a:xfrm>
            <a:off x="584456" y="1007450"/>
            <a:ext cx="4303648" cy="5571066"/>
          </a:xfrm>
          <a:prstGeom prst="rect">
            <a:avLst/>
          </a:prstGeom>
        </p:spPr>
      </p:pic>
      <p:pic>
        <p:nvPicPr>
          <p:cNvPr id="11" name="Picture 4">
            <a:extLst>
              <a:ext uri="{FF2B5EF4-FFF2-40B4-BE49-F238E27FC236}">
                <a16:creationId xmlns:a16="http://schemas.microsoft.com/office/drawing/2014/main" id="{9A81D9B6-0619-9715-4A20-C93323213CE9}"/>
              </a:ext>
            </a:extLst>
          </p:cNvPr>
          <p:cNvPicPr>
            <a:picLocks noChangeAspect="1"/>
          </p:cNvPicPr>
          <p:nvPr/>
        </p:nvPicPr>
        <p:blipFill>
          <a:blip r:embed="rId3"/>
          <a:stretch>
            <a:fillRect/>
          </a:stretch>
        </p:blipFill>
        <p:spPr>
          <a:xfrm>
            <a:off x="7072149" y="1026526"/>
            <a:ext cx="4303648" cy="5571066"/>
          </a:xfrm>
          <a:prstGeom prst="rect">
            <a:avLst/>
          </a:prstGeom>
        </p:spPr>
      </p:pic>
      <p:sp>
        <p:nvSpPr>
          <p:cNvPr id="15" name="TextBox 14">
            <a:extLst>
              <a:ext uri="{FF2B5EF4-FFF2-40B4-BE49-F238E27FC236}">
                <a16:creationId xmlns:a16="http://schemas.microsoft.com/office/drawing/2014/main" id="{7DD4101B-19A4-1FB1-A992-BEAAA6D1234E}"/>
              </a:ext>
            </a:extLst>
          </p:cNvPr>
          <p:cNvSpPr txBox="1"/>
          <p:nvPr/>
        </p:nvSpPr>
        <p:spPr>
          <a:xfrm>
            <a:off x="1384252" y="1803776"/>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17" name="TextBox 16">
            <a:extLst>
              <a:ext uri="{FF2B5EF4-FFF2-40B4-BE49-F238E27FC236}">
                <a16:creationId xmlns:a16="http://schemas.microsoft.com/office/drawing/2014/main" id="{E6581D2B-48F9-6136-E4EF-3A89F8CD33BD}"/>
              </a:ext>
            </a:extLst>
          </p:cNvPr>
          <p:cNvSpPr txBox="1"/>
          <p:nvPr/>
        </p:nvSpPr>
        <p:spPr>
          <a:xfrm>
            <a:off x="7898480" y="182285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19" name="TextBox 18">
            <a:extLst>
              <a:ext uri="{FF2B5EF4-FFF2-40B4-BE49-F238E27FC236}">
                <a16:creationId xmlns:a16="http://schemas.microsoft.com/office/drawing/2014/main" id="{C657DB6C-D044-5622-603E-43ED0D11CB9E}"/>
              </a:ext>
            </a:extLst>
          </p:cNvPr>
          <p:cNvSpPr txBox="1"/>
          <p:nvPr/>
        </p:nvSpPr>
        <p:spPr>
          <a:xfrm>
            <a:off x="1401078" y="4056383"/>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21" name="TextBox 20">
            <a:extLst>
              <a:ext uri="{FF2B5EF4-FFF2-40B4-BE49-F238E27FC236}">
                <a16:creationId xmlns:a16="http://schemas.microsoft.com/office/drawing/2014/main" id="{B0E10EE2-EE31-FA6C-4513-6A66C43F9442}"/>
              </a:ext>
            </a:extLst>
          </p:cNvPr>
          <p:cNvSpPr txBox="1"/>
          <p:nvPr/>
        </p:nvSpPr>
        <p:spPr>
          <a:xfrm>
            <a:off x="7931611" y="4067439"/>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22" name="TextBox 21">
            <a:extLst>
              <a:ext uri="{FF2B5EF4-FFF2-40B4-BE49-F238E27FC236}">
                <a16:creationId xmlns:a16="http://schemas.microsoft.com/office/drawing/2014/main" id="{4F72AAAA-13E9-EABC-090B-4ADEA145F97C}"/>
              </a:ext>
            </a:extLst>
          </p:cNvPr>
          <p:cNvSpPr txBox="1"/>
          <p:nvPr/>
        </p:nvSpPr>
        <p:spPr>
          <a:xfrm>
            <a:off x="3861013" y="423413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1/12/2023</a:t>
            </a:r>
          </a:p>
        </p:txBody>
      </p:sp>
      <p:sp>
        <p:nvSpPr>
          <p:cNvPr id="23" name="TextBox 22">
            <a:extLst>
              <a:ext uri="{FF2B5EF4-FFF2-40B4-BE49-F238E27FC236}">
                <a16:creationId xmlns:a16="http://schemas.microsoft.com/office/drawing/2014/main" id="{AD9534CE-C4A3-9CBD-E0CB-BBBBE5B876A8}"/>
              </a:ext>
            </a:extLst>
          </p:cNvPr>
          <p:cNvSpPr txBox="1"/>
          <p:nvPr/>
        </p:nvSpPr>
        <p:spPr>
          <a:xfrm>
            <a:off x="10416166" y="427182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1/12/2023</a:t>
            </a:r>
          </a:p>
        </p:txBody>
      </p:sp>
      <p:sp>
        <p:nvSpPr>
          <p:cNvPr id="24" name="TextBox 23">
            <a:extLst>
              <a:ext uri="{FF2B5EF4-FFF2-40B4-BE49-F238E27FC236}">
                <a16:creationId xmlns:a16="http://schemas.microsoft.com/office/drawing/2014/main" id="{4638312D-8F87-1ED4-DEF7-C2686C3D365D}"/>
              </a:ext>
            </a:extLst>
          </p:cNvPr>
          <p:cNvSpPr txBox="1"/>
          <p:nvPr/>
        </p:nvSpPr>
        <p:spPr>
          <a:xfrm>
            <a:off x="1384252" y="1935513"/>
            <a:ext cx="210254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5500 Baldwin Road, Houston, TX 11111</a:t>
            </a:r>
          </a:p>
        </p:txBody>
      </p:sp>
      <p:sp>
        <p:nvSpPr>
          <p:cNvPr id="26" name="TextBox 25">
            <a:extLst>
              <a:ext uri="{FF2B5EF4-FFF2-40B4-BE49-F238E27FC236}">
                <a16:creationId xmlns:a16="http://schemas.microsoft.com/office/drawing/2014/main" id="{6EFF80BF-C271-44D4-8439-F2C52D519689}"/>
              </a:ext>
            </a:extLst>
          </p:cNvPr>
          <p:cNvSpPr txBox="1"/>
          <p:nvPr/>
        </p:nvSpPr>
        <p:spPr>
          <a:xfrm>
            <a:off x="1385854" y="247752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p>
        </p:txBody>
      </p:sp>
      <p:sp>
        <p:nvSpPr>
          <p:cNvPr id="27" name="TextBox 26">
            <a:extLst>
              <a:ext uri="{FF2B5EF4-FFF2-40B4-BE49-F238E27FC236}">
                <a16:creationId xmlns:a16="http://schemas.microsoft.com/office/drawing/2014/main" id="{749B09EC-1CD1-26BC-C376-DC1DDC73C9BE}"/>
              </a:ext>
            </a:extLst>
          </p:cNvPr>
          <p:cNvSpPr txBox="1"/>
          <p:nvPr/>
        </p:nvSpPr>
        <p:spPr>
          <a:xfrm>
            <a:off x="7881915" y="2477178"/>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p>
        </p:txBody>
      </p:sp>
      <p:sp>
        <p:nvSpPr>
          <p:cNvPr id="28" name="TextBox 27">
            <a:extLst>
              <a:ext uri="{FF2B5EF4-FFF2-40B4-BE49-F238E27FC236}">
                <a16:creationId xmlns:a16="http://schemas.microsoft.com/office/drawing/2014/main" id="{2CDCCA03-69D9-560F-3649-FEC6C809C281}"/>
              </a:ext>
            </a:extLst>
          </p:cNvPr>
          <p:cNvSpPr txBox="1"/>
          <p:nvPr/>
        </p:nvSpPr>
        <p:spPr>
          <a:xfrm>
            <a:off x="1432377" y="433799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p:txBody>
      </p:sp>
      <p:sp>
        <p:nvSpPr>
          <p:cNvPr id="29" name="TextBox 28">
            <a:extLst>
              <a:ext uri="{FF2B5EF4-FFF2-40B4-BE49-F238E27FC236}">
                <a16:creationId xmlns:a16="http://schemas.microsoft.com/office/drawing/2014/main" id="{3CCA5EFC-47EF-FA0D-1901-3E9B7AF408B3}"/>
              </a:ext>
            </a:extLst>
          </p:cNvPr>
          <p:cNvSpPr txBox="1"/>
          <p:nvPr/>
        </p:nvSpPr>
        <p:spPr>
          <a:xfrm>
            <a:off x="7956457" y="434904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p:txBody>
      </p:sp>
      <p:sp>
        <p:nvSpPr>
          <p:cNvPr id="30" name="TextBox 29">
            <a:extLst>
              <a:ext uri="{FF2B5EF4-FFF2-40B4-BE49-F238E27FC236}">
                <a16:creationId xmlns:a16="http://schemas.microsoft.com/office/drawing/2014/main" id="{A98569FE-327C-F283-7A90-2A773E29016B}"/>
              </a:ext>
            </a:extLst>
          </p:cNvPr>
          <p:cNvSpPr txBox="1"/>
          <p:nvPr/>
        </p:nvSpPr>
        <p:spPr>
          <a:xfrm>
            <a:off x="1433163" y="447051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Owner</a:t>
            </a:r>
          </a:p>
        </p:txBody>
      </p:sp>
      <p:pic>
        <p:nvPicPr>
          <p:cNvPr id="3" name="Graphic 31" descr="Checkmark with solid fill">
            <a:extLst>
              <a:ext uri="{FF2B5EF4-FFF2-40B4-BE49-F238E27FC236}">
                <a16:creationId xmlns:a16="http://schemas.microsoft.com/office/drawing/2014/main" id="{6F457E06-C860-3D8D-B869-10D2F7EA10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8799" y="4794379"/>
            <a:ext cx="1873965" cy="1873965"/>
          </a:xfrm>
          <a:prstGeom prst="rect">
            <a:avLst/>
          </a:prstGeom>
        </p:spPr>
      </p:pic>
      <p:pic>
        <p:nvPicPr>
          <p:cNvPr id="5" name="Graphic 32" descr="Close with solid fill">
            <a:extLst>
              <a:ext uri="{FF2B5EF4-FFF2-40B4-BE49-F238E27FC236}">
                <a16:creationId xmlns:a16="http://schemas.microsoft.com/office/drawing/2014/main" id="{C14FE526-3284-3471-5EF2-B46E040AD2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2201" y="4768093"/>
            <a:ext cx="1873965" cy="1873965"/>
          </a:xfrm>
          <a:prstGeom prst="rect">
            <a:avLst/>
          </a:prstGeom>
        </p:spPr>
      </p:pic>
      <p:pic>
        <p:nvPicPr>
          <p:cNvPr id="7" name="Graphic 35" descr="Sort outline">
            <a:extLst>
              <a:ext uri="{FF2B5EF4-FFF2-40B4-BE49-F238E27FC236}">
                <a16:creationId xmlns:a16="http://schemas.microsoft.com/office/drawing/2014/main" id="{4ED883EA-AC4F-0BFC-C697-EAB154B9DA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5389789" y="3182463"/>
            <a:ext cx="1098884" cy="914400"/>
          </a:xfrm>
          <a:prstGeom prst="rect">
            <a:avLst/>
          </a:prstGeom>
        </p:spPr>
      </p:pic>
      <p:sp>
        <p:nvSpPr>
          <p:cNvPr id="10" name="TextBox 9">
            <a:extLst>
              <a:ext uri="{FF2B5EF4-FFF2-40B4-BE49-F238E27FC236}">
                <a16:creationId xmlns:a16="http://schemas.microsoft.com/office/drawing/2014/main" id="{A66960C1-E4AD-97A2-AE10-60D2C4178C9D}"/>
              </a:ext>
            </a:extLst>
          </p:cNvPr>
          <p:cNvSpPr txBox="1"/>
          <p:nvPr/>
        </p:nvSpPr>
        <p:spPr>
          <a:xfrm>
            <a:off x="4668683" y="467432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rPr>
              <a:t>ACCEPTABLE  </a:t>
            </a:r>
          </a:p>
          <a:p>
            <a:pPr algn="ctr"/>
            <a:r>
              <a:rPr lang="en-US">
                <a:solidFill>
                  <a:schemeClr val="tx2"/>
                </a:solidFill>
              </a:rPr>
              <a:t>FORM</a:t>
            </a:r>
            <a:endParaRPr lang="en-US">
              <a:solidFill>
                <a:schemeClr val="tx2"/>
              </a:solidFill>
              <a:cs typeface="Arial"/>
            </a:endParaRPr>
          </a:p>
        </p:txBody>
      </p:sp>
      <p:sp>
        <p:nvSpPr>
          <p:cNvPr id="13" name="TextBox 12">
            <a:extLst>
              <a:ext uri="{FF2B5EF4-FFF2-40B4-BE49-F238E27FC236}">
                <a16:creationId xmlns:a16="http://schemas.microsoft.com/office/drawing/2014/main" id="{35957F51-659F-8399-DE46-35080B18B2B7}"/>
              </a:ext>
            </a:extLst>
          </p:cNvPr>
          <p:cNvSpPr txBox="1"/>
          <p:nvPr/>
        </p:nvSpPr>
        <p:spPr>
          <a:xfrm>
            <a:off x="4628578" y="225998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rPr>
              <a:t>UNACCEPTABLE  </a:t>
            </a:r>
          </a:p>
          <a:p>
            <a:pPr algn="ctr"/>
            <a:r>
              <a:rPr lang="en-US">
                <a:solidFill>
                  <a:schemeClr val="tx2"/>
                </a:solidFill>
              </a:rPr>
              <a:t>FORM</a:t>
            </a:r>
            <a:endParaRPr lang="en-US">
              <a:solidFill>
                <a:schemeClr val="tx2"/>
              </a:solidFill>
              <a:cs typeface="Arial"/>
            </a:endParaRPr>
          </a:p>
        </p:txBody>
      </p:sp>
      <p:pic>
        <p:nvPicPr>
          <p:cNvPr id="6" name="Picture 7">
            <a:extLst>
              <a:ext uri="{FF2B5EF4-FFF2-40B4-BE49-F238E27FC236}">
                <a16:creationId xmlns:a16="http://schemas.microsoft.com/office/drawing/2014/main" id="{952EB10A-BA80-4A5E-E0C3-F95222C43F9F}"/>
              </a:ext>
            </a:extLst>
          </p:cNvPr>
          <p:cNvPicPr>
            <a:picLocks noChangeAspect="1"/>
          </p:cNvPicPr>
          <p:nvPr/>
        </p:nvPicPr>
        <p:blipFill rotWithShape="1">
          <a:blip r:embed="rId10"/>
          <a:srcRect l="12281" t="42982" r="19883" b="21016"/>
          <a:stretch/>
        </p:blipFill>
        <p:spPr>
          <a:xfrm>
            <a:off x="1508390" y="4232640"/>
            <a:ext cx="697834" cy="105689"/>
          </a:xfrm>
          <a:prstGeom prst="rect">
            <a:avLst/>
          </a:prstGeom>
        </p:spPr>
      </p:pic>
    </p:spTree>
    <p:extLst>
      <p:ext uri="{BB962C8B-B14F-4D97-AF65-F5344CB8AC3E}">
        <p14:creationId xmlns:p14="http://schemas.microsoft.com/office/powerpoint/2010/main" val="21090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98B034-2799-666A-70D2-B82DD03C7461}"/>
              </a:ext>
            </a:extLst>
          </p:cNvPr>
          <p:cNvPicPr>
            <a:picLocks noChangeAspect="1"/>
          </p:cNvPicPr>
          <p:nvPr/>
        </p:nvPicPr>
        <p:blipFill>
          <a:blip r:embed="rId3"/>
          <a:stretch>
            <a:fillRect/>
          </a:stretch>
        </p:blipFill>
        <p:spPr>
          <a:xfrm>
            <a:off x="6953250" y="472888"/>
            <a:ext cx="4543425" cy="5874124"/>
          </a:xfrm>
          <a:prstGeom prst="rect">
            <a:avLst/>
          </a:prstGeom>
        </p:spPr>
      </p:pic>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8" y="939716"/>
            <a:ext cx="5115337" cy="628787"/>
          </a:xfrm>
        </p:spPr>
        <p:txBody>
          <a:bodyPr lIns="91440" tIns="45720" rIns="91440" bIns="45720" anchor="t">
            <a:noAutofit/>
          </a:bodyPr>
          <a:lstStyle/>
          <a:p>
            <a:r>
              <a:rPr lang="en-US" sz="2000" b="0"/>
              <a:t>This form must be completed by the prime contractor, subcontractors, suppliers, and  professional service providers as notice of commencement of work.</a:t>
            </a:r>
            <a:br>
              <a:rPr lang="en-US" sz="2000" b="0">
                <a:cs typeface="Arial"/>
              </a:rPr>
            </a:br>
            <a:br>
              <a:rPr lang="en-US" sz="2000" b="0">
                <a:cs typeface="Arial"/>
              </a:rPr>
            </a:br>
            <a:r>
              <a:rPr lang="en-US" sz="2000" b="0">
                <a:cs typeface="Arial"/>
              </a:rPr>
              <a:t>Document must include both the prime contractor and subcontractor name.</a:t>
            </a:r>
            <a:br>
              <a:rPr lang="en-US" sz="2000" b="0"/>
            </a:br>
            <a:br>
              <a:rPr lang="en-US" sz="2000" b="0"/>
            </a:br>
            <a:r>
              <a:rPr lang="en-US" sz="2000" b="0">
                <a:cs typeface="Arial"/>
              </a:rPr>
              <a:t>Document must include month, day and year when contractor scope of work has started.</a:t>
            </a:r>
            <a:br>
              <a:rPr lang="en-US"/>
            </a:br>
            <a:br>
              <a:rPr lang="en-US"/>
            </a:br>
            <a:endParaRPr lang="en-US" sz="2000" b="0">
              <a:cs typeface="Arial"/>
            </a:endParaRPr>
          </a:p>
        </p:txBody>
      </p:sp>
      <p:sp>
        <p:nvSpPr>
          <p:cNvPr id="3" name="TextBox 2">
            <a:extLst>
              <a:ext uri="{FF2B5EF4-FFF2-40B4-BE49-F238E27FC236}">
                <a16:creationId xmlns:a16="http://schemas.microsoft.com/office/drawing/2014/main" id="{D6B9BC42-0430-2938-F852-370B19D582F1}"/>
              </a:ext>
            </a:extLst>
          </p:cNvPr>
          <p:cNvSpPr txBox="1"/>
          <p:nvPr/>
        </p:nvSpPr>
        <p:spPr>
          <a:xfrm>
            <a:off x="430698" y="4090228"/>
            <a:ext cx="51910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ea typeface="+mn-lt"/>
                <a:cs typeface="+mn-lt"/>
              </a:rPr>
              <a:t>Start of Work Notices submitted with the following language will be rejected in LCP Tracker:</a:t>
            </a:r>
          </a:p>
          <a:p>
            <a:endParaRPr lang="en-US" sz="2000">
              <a:solidFill>
                <a:schemeClr val="tx2"/>
              </a:solidFill>
              <a:ea typeface="+mn-lt"/>
              <a:cs typeface="+mn-lt"/>
            </a:endParaRPr>
          </a:p>
          <a:p>
            <a:pPr marL="285750" indent="-285750">
              <a:buFont typeface="Wingdings"/>
              <a:buChar char="q"/>
            </a:pPr>
            <a:r>
              <a:rPr lang="en-US" sz="2000">
                <a:solidFill>
                  <a:schemeClr val="tx2"/>
                </a:solidFill>
                <a:ea typeface="+mn-lt"/>
                <a:cs typeface="+mn-lt"/>
              </a:rPr>
              <a:t>TBD</a:t>
            </a:r>
          </a:p>
          <a:p>
            <a:pPr marL="285750" indent="-285750">
              <a:buFont typeface="Wingdings"/>
              <a:buChar char="q"/>
            </a:pPr>
            <a:r>
              <a:rPr lang="en-US" sz="2000">
                <a:solidFill>
                  <a:schemeClr val="tx2"/>
                </a:solidFill>
                <a:ea typeface="+mn-lt"/>
                <a:cs typeface="+mn-lt"/>
              </a:rPr>
              <a:t>Estimated </a:t>
            </a:r>
          </a:p>
          <a:p>
            <a:pPr marL="285750" indent="-285750">
              <a:buFont typeface="Wingdings"/>
              <a:buChar char="q"/>
            </a:pPr>
            <a:r>
              <a:rPr lang="en-US" sz="2000">
                <a:solidFill>
                  <a:schemeClr val="tx2"/>
                </a:solidFill>
                <a:ea typeface="+mn-lt"/>
                <a:cs typeface="+mn-lt"/>
              </a:rPr>
              <a:t>January 2024</a:t>
            </a:r>
            <a:endParaRPr lang="en-US" sz="2000">
              <a:solidFill>
                <a:schemeClr val="tx2"/>
              </a:solidFill>
              <a:cs typeface="Arial" panose="020B0604020202020204"/>
            </a:endParaRPr>
          </a:p>
        </p:txBody>
      </p:sp>
      <p:sp>
        <p:nvSpPr>
          <p:cNvPr id="6" name="TextBox 5">
            <a:extLst>
              <a:ext uri="{FF2B5EF4-FFF2-40B4-BE49-F238E27FC236}">
                <a16:creationId xmlns:a16="http://schemas.microsoft.com/office/drawing/2014/main" id="{115BA1EB-E130-AC30-B72F-F8794B70E454}"/>
              </a:ext>
            </a:extLst>
          </p:cNvPr>
          <p:cNvSpPr txBox="1"/>
          <p:nvPr/>
        </p:nvSpPr>
        <p:spPr>
          <a:xfrm>
            <a:off x="8114455" y="226814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8" name="TextBox 7">
            <a:extLst>
              <a:ext uri="{FF2B5EF4-FFF2-40B4-BE49-F238E27FC236}">
                <a16:creationId xmlns:a16="http://schemas.microsoft.com/office/drawing/2014/main" id="{6A94FA8F-C470-1A69-21CB-6DEC70560DF0}"/>
              </a:ext>
            </a:extLst>
          </p:cNvPr>
          <p:cNvSpPr txBox="1"/>
          <p:nvPr/>
        </p:nvSpPr>
        <p:spPr>
          <a:xfrm>
            <a:off x="7622054" y="209544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10" name="TextBox 9">
            <a:extLst>
              <a:ext uri="{FF2B5EF4-FFF2-40B4-BE49-F238E27FC236}">
                <a16:creationId xmlns:a16="http://schemas.microsoft.com/office/drawing/2014/main" id="{801BD68C-AF11-48D3-FE51-7704A22B3447}"/>
              </a:ext>
            </a:extLst>
          </p:cNvPr>
          <p:cNvSpPr txBox="1"/>
          <p:nvPr/>
        </p:nvSpPr>
        <p:spPr>
          <a:xfrm>
            <a:off x="7510239" y="175917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12" name="TextBox 11">
            <a:extLst>
              <a:ext uri="{FF2B5EF4-FFF2-40B4-BE49-F238E27FC236}">
                <a16:creationId xmlns:a16="http://schemas.microsoft.com/office/drawing/2014/main" id="{A16C7406-8E91-72D2-6330-D8AA367E390B}"/>
              </a:ext>
            </a:extLst>
          </p:cNvPr>
          <p:cNvSpPr txBox="1"/>
          <p:nvPr/>
        </p:nvSpPr>
        <p:spPr>
          <a:xfrm>
            <a:off x="7567389" y="1933108"/>
            <a:ext cx="283140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4" name="TextBox 13">
            <a:extLst>
              <a:ext uri="{FF2B5EF4-FFF2-40B4-BE49-F238E27FC236}">
                <a16:creationId xmlns:a16="http://schemas.microsoft.com/office/drawing/2014/main" id="{224EC070-D258-D745-CA05-5EBDC0AEA828}"/>
              </a:ext>
            </a:extLst>
          </p:cNvPr>
          <p:cNvSpPr txBox="1"/>
          <p:nvPr/>
        </p:nvSpPr>
        <p:spPr>
          <a:xfrm>
            <a:off x="7625781" y="240397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1/20/2023</a:t>
            </a:r>
          </a:p>
        </p:txBody>
      </p:sp>
      <p:sp>
        <p:nvSpPr>
          <p:cNvPr id="16" name="TextBox 15">
            <a:extLst>
              <a:ext uri="{FF2B5EF4-FFF2-40B4-BE49-F238E27FC236}">
                <a16:creationId xmlns:a16="http://schemas.microsoft.com/office/drawing/2014/main" id="{4907AE3E-6C8A-18B5-5028-8ABD007DE2CA}"/>
              </a:ext>
            </a:extLst>
          </p:cNvPr>
          <p:cNvSpPr txBox="1"/>
          <p:nvPr/>
        </p:nvSpPr>
        <p:spPr>
          <a:xfrm>
            <a:off x="7897866" y="274935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18" name="TextBox 17">
            <a:extLst>
              <a:ext uri="{FF2B5EF4-FFF2-40B4-BE49-F238E27FC236}">
                <a16:creationId xmlns:a16="http://schemas.microsoft.com/office/drawing/2014/main" id="{B043A47D-9AEA-CCE2-10D9-D0EF7A8EFC1F}"/>
              </a:ext>
            </a:extLst>
          </p:cNvPr>
          <p:cNvSpPr txBox="1"/>
          <p:nvPr/>
        </p:nvSpPr>
        <p:spPr>
          <a:xfrm>
            <a:off x="9332291" y="313772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1/19/2024</a:t>
            </a:r>
          </a:p>
        </p:txBody>
      </p:sp>
      <p:sp>
        <p:nvSpPr>
          <p:cNvPr id="20" name="TextBox 19">
            <a:extLst>
              <a:ext uri="{FF2B5EF4-FFF2-40B4-BE49-F238E27FC236}">
                <a16:creationId xmlns:a16="http://schemas.microsoft.com/office/drawing/2014/main" id="{49032CD0-3D1F-4D91-822C-F6581F07E445}"/>
              </a:ext>
            </a:extLst>
          </p:cNvPr>
          <p:cNvSpPr txBox="1"/>
          <p:nvPr/>
        </p:nvSpPr>
        <p:spPr>
          <a:xfrm>
            <a:off x="7711092" y="3084805"/>
            <a:ext cx="1746388"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endParaRPr lang="en-US">
              <a:cs typeface="Arial"/>
            </a:endParaRPr>
          </a:p>
          <a:p>
            <a:endParaRPr lang="en-US" sz="1100">
              <a:cs typeface="Arial" panose="020B0604020202020204"/>
            </a:endParaRPr>
          </a:p>
        </p:txBody>
      </p:sp>
    </p:spTree>
    <p:extLst>
      <p:ext uri="{BB962C8B-B14F-4D97-AF65-F5344CB8AC3E}">
        <p14:creationId xmlns:p14="http://schemas.microsoft.com/office/powerpoint/2010/main" val="178587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FF95-3AFE-FC44-9D70-C251BE10D0E8}"/>
              </a:ext>
            </a:extLst>
          </p:cNvPr>
          <p:cNvSpPr>
            <a:spLocks noGrp="1"/>
          </p:cNvSpPr>
          <p:nvPr>
            <p:ph type="title"/>
          </p:nvPr>
        </p:nvSpPr>
        <p:spPr>
          <a:xfrm>
            <a:off x="688976" y="1338469"/>
            <a:ext cx="8633791" cy="590264"/>
          </a:xfrm>
        </p:spPr>
        <p:txBody>
          <a:bodyPr lIns="91440" tIns="45720" rIns="91440" bIns="45720" anchor="t"/>
          <a:lstStyle/>
          <a:p>
            <a:r>
              <a:rPr lang="en-US" sz="3000">
                <a:latin typeface="Arial"/>
                <a:cs typeface="Arial"/>
              </a:rPr>
              <a:t>Utilization Plan</a:t>
            </a:r>
          </a:p>
        </p:txBody>
      </p:sp>
      <p:sp>
        <p:nvSpPr>
          <p:cNvPr id="3" name="Text Placeholder 2">
            <a:extLst>
              <a:ext uri="{FF2B5EF4-FFF2-40B4-BE49-F238E27FC236}">
                <a16:creationId xmlns:a16="http://schemas.microsoft.com/office/drawing/2014/main" id="{4258C77A-3051-9445-AAA0-F3E7F2D5A408}"/>
              </a:ext>
            </a:extLst>
          </p:cNvPr>
          <p:cNvSpPr>
            <a:spLocks noGrp="1"/>
          </p:cNvSpPr>
          <p:nvPr>
            <p:ph type="body" sz="quarter" idx="10"/>
          </p:nvPr>
        </p:nvSpPr>
        <p:spPr>
          <a:xfrm>
            <a:off x="688976" y="1800607"/>
            <a:ext cx="11058525" cy="4055169"/>
          </a:xfrm>
        </p:spPr>
        <p:txBody>
          <a:bodyPr lIns="91440" tIns="45720" rIns="91440" bIns="45720" anchor="t">
            <a:normAutofit/>
          </a:bodyPr>
          <a:lstStyle/>
          <a:p>
            <a:r>
              <a:rPr lang="en-US" sz="1800" dirty="0"/>
              <a:t>All contractors are responsible for submitting a Utilization Plan</a:t>
            </a:r>
            <a:r>
              <a:rPr lang="en-US" sz="1800" b="1" dirty="0"/>
              <a:t> prior </a:t>
            </a:r>
            <a:r>
              <a:rPr lang="en-US" sz="1800" dirty="0"/>
              <a:t>to the start of work.</a:t>
            </a:r>
            <a:endParaRPr lang="en-US" sz="1800" dirty="0">
              <a:cs typeface="Arial"/>
            </a:endParaRPr>
          </a:p>
          <a:p>
            <a:r>
              <a:rPr lang="en-US" sz="1800" dirty="0"/>
              <a:t>All contractors must submit a Utilization Plan once every month until termination of work.</a:t>
            </a:r>
            <a:endParaRPr lang="en-US" sz="1800" dirty="0">
              <a:cs typeface="Arial"/>
            </a:endParaRPr>
          </a:p>
          <a:p>
            <a:r>
              <a:rPr lang="en-US" sz="1800" dirty="0">
                <a:cs typeface="Arial"/>
              </a:rPr>
              <a:t>Prime contractors must include all subcontractors, suppliers, professional services, etc., on their monthly utilization plan who worked on the project for the reporting month.</a:t>
            </a:r>
          </a:p>
          <a:p>
            <a:r>
              <a:rPr lang="en-US" sz="1800" dirty="0">
                <a:cs typeface="Arial"/>
              </a:rPr>
              <a:t>Subcontractors who hire lower tier contractors must include the subs on their monthly utilization plan if they worked on the project for the reporting month.</a:t>
            </a:r>
          </a:p>
          <a:p>
            <a:pPr marL="0" indent="0">
              <a:buNone/>
            </a:pPr>
            <a:endParaRPr lang="en-US" sz="1800" dirty="0">
              <a:cs typeface="Arial"/>
            </a:endParaRPr>
          </a:p>
        </p:txBody>
      </p:sp>
      <p:pic>
        <p:nvPicPr>
          <p:cNvPr id="4" name="Picture 3">
            <a:extLst>
              <a:ext uri="{FF2B5EF4-FFF2-40B4-BE49-F238E27FC236}">
                <a16:creationId xmlns:a16="http://schemas.microsoft.com/office/drawing/2014/main" id="{1453DC33-6410-463D-9C61-5FAD0DF03E4F}"/>
              </a:ext>
            </a:extLst>
          </p:cNvPr>
          <p:cNvPicPr>
            <a:picLocks noChangeAspect="1"/>
          </p:cNvPicPr>
          <p:nvPr/>
        </p:nvPicPr>
        <p:blipFill>
          <a:blip r:embed="rId3"/>
          <a:stretch>
            <a:fillRect/>
          </a:stretch>
        </p:blipFill>
        <p:spPr>
          <a:xfrm>
            <a:off x="1263255" y="3946949"/>
            <a:ext cx="9909966" cy="2212476"/>
          </a:xfrm>
          <a:prstGeom prst="rect">
            <a:avLst/>
          </a:prstGeom>
        </p:spPr>
      </p:pic>
    </p:spTree>
    <p:extLst>
      <p:ext uri="{BB962C8B-B14F-4D97-AF65-F5344CB8AC3E}">
        <p14:creationId xmlns:p14="http://schemas.microsoft.com/office/powerpoint/2010/main" val="173151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3A6CB-432B-12A3-2D4F-D109FE190CAA}"/>
              </a:ext>
            </a:extLst>
          </p:cNvPr>
          <p:cNvPicPr>
            <a:picLocks noChangeAspect="1"/>
          </p:cNvPicPr>
          <p:nvPr/>
        </p:nvPicPr>
        <p:blipFill rotWithShape="1">
          <a:blip r:embed="rId3"/>
          <a:srcRect t="11360" b="54193"/>
          <a:stretch/>
        </p:blipFill>
        <p:spPr>
          <a:xfrm>
            <a:off x="723900" y="3543299"/>
            <a:ext cx="10610850" cy="2826225"/>
          </a:xfrm>
          <a:prstGeom prst="rect">
            <a:avLst/>
          </a:prstGeom>
        </p:spPr>
      </p:pic>
      <p:pic>
        <p:nvPicPr>
          <p:cNvPr id="3" name="Picture 2">
            <a:extLst>
              <a:ext uri="{FF2B5EF4-FFF2-40B4-BE49-F238E27FC236}">
                <a16:creationId xmlns:a16="http://schemas.microsoft.com/office/drawing/2014/main" id="{35CC2D52-5710-78A1-D85C-B5CD08815A6A}"/>
              </a:ext>
            </a:extLst>
          </p:cNvPr>
          <p:cNvPicPr>
            <a:picLocks noChangeAspect="1"/>
          </p:cNvPicPr>
          <p:nvPr/>
        </p:nvPicPr>
        <p:blipFill rotWithShape="1">
          <a:blip r:embed="rId3"/>
          <a:srcRect t="11360" b="54193"/>
          <a:stretch/>
        </p:blipFill>
        <p:spPr>
          <a:xfrm>
            <a:off x="723900" y="657225"/>
            <a:ext cx="10610850" cy="2826225"/>
          </a:xfrm>
          <a:prstGeom prst="rect">
            <a:avLst/>
          </a:prstGeom>
        </p:spPr>
      </p:pic>
      <p:sp>
        <p:nvSpPr>
          <p:cNvPr id="28" name="TextBox 27">
            <a:extLst>
              <a:ext uri="{FF2B5EF4-FFF2-40B4-BE49-F238E27FC236}">
                <a16:creationId xmlns:a16="http://schemas.microsoft.com/office/drawing/2014/main" id="{0394F3C4-B5BC-1EA9-AFBC-17CAA838A845}"/>
              </a:ext>
            </a:extLst>
          </p:cNvPr>
          <p:cNvSpPr txBox="1"/>
          <p:nvPr/>
        </p:nvSpPr>
        <p:spPr>
          <a:xfrm>
            <a:off x="3401329" y="1987034"/>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30" name="TextBox 29">
            <a:extLst>
              <a:ext uri="{FF2B5EF4-FFF2-40B4-BE49-F238E27FC236}">
                <a16:creationId xmlns:a16="http://schemas.microsoft.com/office/drawing/2014/main" id="{5CCC2F88-A285-F6D2-5692-59100AAD41BB}"/>
              </a:ext>
            </a:extLst>
          </p:cNvPr>
          <p:cNvSpPr txBox="1"/>
          <p:nvPr/>
        </p:nvSpPr>
        <p:spPr>
          <a:xfrm>
            <a:off x="3281434"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32" name="TextBox 31">
            <a:extLst>
              <a:ext uri="{FF2B5EF4-FFF2-40B4-BE49-F238E27FC236}">
                <a16:creationId xmlns:a16="http://schemas.microsoft.com/office/drawing/2014/main" id="{7CD3CC69-A0EA-9E30-0FFF-3E34D6A21E78}"/>
              </a:ext>
            </a:extLst>
          </p:cNvPr>
          <p:cNvSpPr txBox="1"/>
          <p:nvPr/>
        </p:nvSpPr>
        <p:spPr>
          <a:xfrm>
            <a:off x="1461870" y="193641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01/2023</a:t>
            </a:r>
          </a:p>
        </p:txBody>
      </p:sp>
      <p:sp>
        <p:nvSpPr>
          <p:cNvPr id="34" name="TextBox 33">
            <a:extLst>
              <a:ext uri="{FF2B5EF4-FFF2-40B4-BE49-F238E27FC236}">
                <a16:creationId xmlns:a16="http://schemas.microsoft.com/office/drawing/2014/main" id="{2A4AFC6B-4427-4E14-8ECC-48AA839BC4A1}"/>
              </a:ext>
            </a:extLst>
          </p:cNvPr>
          <p:cNvSpPr txBox="1"/>
          <p:nvPr/>
        </p:nvSpPr>
        <p:spPr>
          <a:xfrm>
            <a:off x="1469567"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01/2023</a:t>
            </a:r>
          </a:p>
        </p:txBody>
      </p:sp>
      <p:sp>
        <p:nvSpPr>
          <p:cNvPr id="36" name="TextBox 35">
            <a:extLst>
              <a:ext uri="{FF2B5EF4-FFF2-40B4-BE49-F238E27FC236}">
                <a16:creationId xmlns:a16="http://schemas.microsoft.com/office/drawing/2014/main" id="{A51B0A6F-178E-FACA-E816-BE519EE74D4B}"/>
              </a:ext>
            </a:extLst>
          </p:cNvPr>
          <p:cNvSpPr txBox="1"/>
          <p:nvPr/>
        </p:nvSpPr>
        <p:spPr>
          <a:xfrm>
            <a:off x="7226782" y="193641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4600011111</a:t>
            </a:r>
          </a:p>
        </p:txBody>
      </p:sp>
      <p:sp>
        <p:nvSpPr>
          <p:cNvPr id="38" name="TextBox 37">
            <a:extLst>
              <a:ext uri="{FF2B5EF4-FFF2-40B4-BE49-F238E27FC236}">
                <a16:creationId xmlns:a16="http://schemas.microsoft.com/office/drawing/2014/main" id="{91199775-2BA7-8024-9FEA-E61A0C1FFBF3}"/>
              </a:ext>
            </a:extLst>
          </p:cNvPr>
          <p:cNvSpPr txBox="1"/>
          <p:nvPr/>
        </p:nvSpPr>
        <p:spPr>
          <a:xfrm>
            <a:off x="7286167"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4600011111</a:t>
            </a:r>
          </a:p>
        </p:txBody>
      </p:sp>
      <p:sp>
        <p:nvSpPr>
          <p:cNvPr id="40" name="TextBox 39">
            <a:extLst>
              <a:ext uri="{FF2B5EF4-FFF2-40B4-BE49-F238E27FC236}">
                <a16:creationId xmlns:a16="http://schemas.microsoft.com/office/drawing/2014/main" id="{BEF4C2E2-8D1C-D4CB-E841-D4E577F7A44E}"/>
              </a:ext>
            </a:extLst>
          </p:cNvPr>
          <p:cNvSpPr txBox="1"/>
          <p:nvPr/>
        </p:nvSpPr>
        <p:spPr>
          <a:xfrm>
            <a:off x="1850374" y="217330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42" name="TextBox 41">
            <a:extLst>
              <a:ext uri="{FF2B5EF4-FFF2-40B4-BE49-F238E27FC236}">
                <a16:creationId xmlns:a16="http://schemas.microsoft.com/office/drawing/2014/main" id="{D35735AE-171E-82C6-E9AB-748E98E250B6}"/>
              </a:ext>
            </a:extLst>
          </p:cNvPr>
          <p:cNvSpPr txBox="1"/>
          <p:nvPr/>
        </p:nvSpPr>
        <p:spPr>
          <a:xfrm>
            <a:off x="2240034" y="50556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44" name="TextBox 43">
            <a:extLst>
              <a:ext uri="{FF2B5EF4-FFF2-40B4-BE49-F238E27FC236}">
                <a16:creationId xmlns:a16="http://schemas.microsoft.com/office/drawing/2014/main" id="{948C34AF-0C50-C185-A39E-4129AAC06C7E}"/>
              </a:ext>
            </a:extLst>
          </p:cNvPr>
          <p:cNvSpPr txBox="1"/>
          <p:nvPr/>
        </p:nvSpPr>
        <p:spPr>
          <a:xfrm>
            <a:off x="1628377" y="301404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BBB Construction</a:t>
            </a:r>
          </a:p>
        </p:txBody>
      </p:sp>
      <p:sp>
        <p:nvSpPr>
          <p:cNvPr id="46" name="TextBox 45">
            <a:extLst>
              <a:ext uri="{FF2B5EF4-FFF2-40B4-BE49-F238E27FC236}">
                <a16:creationId xmlns:a16="http://schemas.microsoft.com/office/drawing/2014/main" id="{EC113EC1-53AF-B03D-F1B6-37B6048F1747}"/>
              </a:ext>
            </a:extLst>
          </p:cNvPr>
          <p:cNvSpPr txBox="1"/>
          <p:nvPr/>
        </p:nvSpPr>
        <p:spPr>
          <a:xfrm>
            <a:off x="2568827" y="2979040"/>
            <a:ext cx="281655"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48" name="TextBox 47">
            <a:extLst>
              <a:ext uri="{FF2B5EF4-FFF2-40B4-BE49-F238E27FC236}">
                <a16:creationId xmlns:a16="http://schemas.microsoft.com/office/drawing/2014/main" id="{7B6CE943-980B-A256-E831-622C852B550F}"/>
              </a:ext>
            </a:extLst>
          </p:cNvPr>
          <p:cNvSpPr txBox="1"/>
          <p:nvPr/>
        </p:nvSpPr>
        <p:spPr>
          <a:xfrm>
            <a:off x="1015520" y="2977412"/>
            <a:ext cx="620322"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238910</a:t>
            </a:r>
          </a:p>
        </p:txBody>
      </p:sp>
      <p:sp>
        <p:nvSpPr>
          <p:cNvPr id="50" name="TextBox 49">
            <a:extLst>
              <a:ext uri="{FF2B5EF4-FFF2-40B4-BE49-F238E27FC236}">
                <a16:creationId xmlns:a16="http://schemas.microsoft.com/office/drawing/2014/main" id="{6CEDFEEA-3139-80A3-8E9B-D99B380FD0C1}"/>
              </a:ext>
            </a:extLst>
          </p:cNvPr>
          <p:cNvSpPr txBox="1"/>
          <p:nvPr/>
        </p:nvSpPr>
        <p:spPr>
          <a:xfrm>
            <a:off x="3998554" y="2986367"/>
            <a:ext cx="140772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52" name="TextBox 51">
            <a:extLst>
              <a:ext uri="{FF2B5EF4-FFF2-40B4-BE49-F238E27FC236}">
                <a16:creationId xmlns:a16="http://schemas.microsoft.com/office/drawing/2014/main" id="{80199DEB-E607-9C65-6019-F509D11D3E16}"/>
              </a:ext>
            </a:extLst>
          </p:cNvPr>
          <p:cNvSpPr txBox="1"/>
          <p:nvPr/>
        </p:nvSpPr>
        <p:spPr>
          <a:xfrm>
            <a:off x="6609219" y="2962758"/>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11-1111111</a:t>
            </a:r>
          </a:p>
        </p:txBody>
      </p:sp>
      <p:sp>
        <p:nvSpPr>
          <p:cNvPr id="54" name="TextBox 53">
            <a:extLst>
              <a:ext uri="{FF2B5EF4-FFF2-40B4-BE49-F238E27FC236}">
                <a16:creationId xmlns:a16="http://schemas.microsoft.com/office/drawing/2014/main" id="{25BCDD05-DA26-A450-F70A-BCD4AE763AD9}"/>
              </a:ext>
            </a:extLst>
          </p:cNvPr>
          <p:cNvSpPr txBox="1"/>
          <p:nvPr/>
        </p:nvSpPr>
        <p:spPr>
          <a:xfrm>
            <a:off x="7414040" y="2977412"/>
            <a:ext cx="7557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$500,000.00</a:t>
            </a:r>
          </a:p>
        </p:txBody>
      </p:sp>
      <p:sp>
        <p:nvSpPr>
          <p:cNvPr id="57" name="TextBox 56">
            <a:extLst>
              <a:ext uri="{FF2B5EF4-FFF2-40B4-BE49-F238E27FC236}">
                <a16:creationId xmlns:a16="http://schemas.microsoft.com/office/drawing/2014/main" id="{E30D25ED-0033-E562-D5FE-2B02952628C3}"/>
              </a:ext>
            </a:extLst>
          </p:cNvPr>
          <p:cNvSpPr txBox="1"/>
          <p:nvPr/>
        </p:nvSpPr>
        <p:spPr>
          <a:xfrm>
            <a:off x="8476933" y="2979039"/>
            <a:ext cx="41712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a:t>
            </a:r>
          </a:p>
        </p:txBody>
      </p:sp>
      <p:sp>
        <p:nvSpPr>
          <p:cNvPr id="58" name="TextBox 57">
            <a:extLst>
              <a:ext uri="{FF2B5EF4-FFF2-40B4-BE49-F238E27FC236}">
                <a16:creationId xmlns:a16="http://schemas.microsoft.com/office/drawing/2014/main" id="{1E3AF57F-B364-D57A-F785-0989459871D0}"/>
              </a:ext>
            </a:extLst>
          </p:cNvPr>
          <p:cNvSpPr txBox="1"/>
          <p:nvPr/>
        </p:nvSpPr>
        <p:spPr>
          <a:xfrm>
            <a:off x="9082625" y="2979691"/>
            <a:ext cx="24067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111 Avenue K, Houston, TX 11111</a:t>
            </a:r>
          </a:p>
        </p:txBody>
      </p:sp>
      <p:sp>
        <p:nvSpPr>
          <p:cNvPr id="59" name="TextBox 58">
            <a:extLst>
              <a:ext uri="{FF2B5EF4-FFF2-40B4-BE49-F238E27FC236}">
                <a16:creationId xmlns:a16="http://schemas.microsoft.com/office/drawing/2014/main" id="{F4EC825A-4CE0-A018-1651-5AF908EFEE4B}"/>
              </a:ext>
            </a:extLst>
          </p:cNvPr>
          <p:cNvSpPr txBox="1"/>
          <p:nvPr/>
        </p:nvSpPr>
        <p:spPr>
          <a:xfrm>
            <a:off x="1809847" y="2325685"/>
            <a:ext cx="281655"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0" name="TextBox 59">
            <a:extLst>
              <a:ext uri="{FF2B5EF4-FFF2-40B4-BE49-F238E27FC236}">
                <a16:creationId xmlns:a16="http://schemas.microsoft.com/office/drawing/2014/main" id="{13D6250A-A5F9-A4B3-1C71-5958CBEFF70F}"/>
              </a:ext>
            </a:extLst>
          </p:cNvPr>
          <p:cNvSpPr txBox="1"/>
          <p:nvPr/>
        </p:nvSpPr>
        <p:spPr>
          <a:xfrm>
            <a:off x="7214038" y="505790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61" name="TextBox 60">
            <a:extLst>
              <a:ext uri="{FF2B5EF4-FFF2-40B4-BE49-F238E27FC236}">
                <a16:creationId xmlns:a16="http://schemas.microsoft.com/office/drawing/2014/main" id="{D803E8E0-5069-5356-BB4B-E3ED1CCDBA66}"/>
              </a:ext>
            </a:extLst>
          </p:cNvPr>
          <p:cNvSpPr txBox="1"/>
          <p:nvPr/>
        </p:nvSpPr>
        <p:spPr>
          <a:xfrm>
            <a:off x="7156665" y="217558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555-555-5555</a:t>
            </a:r>
          </a:p>
        </p:txBody>
      </p:sp>
      <p:sp>
        <p:nvSpPr>
          <p:cNvPr id="62" name="TextBox 61">
            <a:extLst>
              <a:ext uri="{FF2B5EF4-FFF2-40B4-BE49-F238E27FC236}">
                <a16:creationId xmlns:a16="http://schemas.microsoft.com/office/drawing/2014/main" id="{9DF55D0E-406D-3D29-49C9-BDAD806372A2}"/>
              </a:ext>
            </a:extLst>
          </p:cNvPr>
          <p:cNvSpPr txBox="1"/>
          <p:nvPr/>
        </p:nvSpPr>
        <p:spPr>
          <a:xfrm>
            <a:off x="4625457" y="217158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Jill Doe</a:t>
            </a:r>
          </a:p>
        </p:txBody>
      </p:sp>
      <p:sp>
        <p:nvSpPr>
          <p:cNvPr id="63" name="TextBox 62">
            <a:extLst>
              <a:ext uri="{FF2B5EF4-FFF2-40B4-BE49-F238E27FC236}">
                <a16:creationId xmlns:a16="http://schemas.microsoft.com/office/drawing/2014/main" id="{40CCDAF6-4583-3CBB-85D8-0CEB9DE5745F}"/>
              </a:ext>
            </a:extLst>
          </p:cNvPr>
          <p:cNvSpPr txBox="1"/>
          <p:nvPr/>
        </p:nvSpPr>
        <p:spPr>
          <a:xfrm>
            <a:off x="4743236" y="505790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64" name="TextBox 63">
            <a:extLst>
              <a:ext uri="{FF2B5EF4-FFF2-40B4-BE49-F238E27FC236}">
                <a16:creationId xmlns:a16="http://schemas.microsoft.com/office/drawing/2014/main" id="{B63AB1D3-606A-2569-43A9-11F807A46C9A}"/>
              </a:ext>
            </a:extLst>
          </p:cNvPr>
          <p:cNvSpPr txBox="1"/>
          <p:nvPr/>
        </p:nvSpPr>
        <p:spPr>
          <a:xfrm>
            <a:off x="1528257" y="525863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5" name="TextBox 64">
            <a:extLst>
              <a:ext uri="{FF2B5EF4-FFF2-40B4-BE49-F238E27FC236}">
                <a16:creationId xmlns:a16="http://schemas.microsoft.com/office/drawing/2014/main" id="{A131E76D-9040-287B-1DDC-034AAC46A37D}"/>
              </a:ext>
            </a:extLst>
          </p:cNvPr>
          <p:cNvSpPr txBox="1"/>
          <p:nvPr/>
        </p:nvSpPr>
        <p:spPr>
          <a:xfrm>
            <a:off x="9834634"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$500,000.00</a:t>
            </a:r>
          </a:p>
        </p:txBody>
      </p:sp>
      <p:sp>
        <p:nvSpPr>
          <p:cNvPr id="66" name="TextBox 65">
            <a:extLst>
              <a:ext uri="{FF2B5EF4-FFF2-40B4-BE49-F238E27FC236}">
                <a16:creationId xmlns:a16="http://schemas.microsoft.com/office/drawing/2014/main" id="{68ACE99B-C73F-237E-5040-4339244C9948}"/>
              </a:ext>
            </a:extLst>
          </p:cNvPr>
          <p:cNvSpPr txBox="1"/>
          <p:nvPr/>
        </p:nvSpPr>
        <p:spPr>
          <a:xfrm>
            <a:off x="9592179" y="198931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$3,000,000.,00</a:t>
            </a:r>
          </a:p>
        </p:txBody>
      </p:sp>
      <p:sp>
        <p:nvSpPr>
          <p:cNvPr id="67" name="TextBox 66">
            <a:extLst>
              <a:ext uri="{FF2B5EF4-FFF2-40B4-BE49-F238E27FC236}">
                <a16:creationId xmlns:a16="http://schemas.microsoft.com/office/drawing/2014/main" id="{855415A4-E239-B59A-B32F-C285FCBAA690}"/>
              </a:ext>
            </a:extLst>
          </p:cNvPr>
          <p:cNvSpPr txBox="1"/>
          <p:nvPr/>
        </p:nvSpPr>
        <p:spPr>
          <a:xfrm>
            <a:off x="7305987" y="3823249"/>
            <a:ext cx="2567654" cy="323165"/>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a:solidFill>
                  <a:srgbClr val="0C0D0D"/>
                </a:solidFill>
                <a:cs typeface="Arial"/>
              </a:rPr>
              <a:t>SELF PERFORMING</a:t>
            </a:r>
          </a:p>
        </p:txBody>
      </p:sp>
      <p:sp>
        <p:nvSpPr>
          <p:cNvPr id="2" name="Title 1">
            <a:extLst>
              <a:ext uri="{FF2B5EF4-FFF2-40B4-BE49-F238E27FC236}">
                <a16:creationId xmlns:a16="http://schemas.microsoft.com/office/drawing/2014/main" id="{785FFF95-3AFE-FC44-9D70-C251BE10D0E8}"/>
              </a:ext>
            </a:extLst>
          </p:cNvPr>
          <p:cNvSpPr>
            <a:spLocks noGrp="1"/>
          </p:cNvSpPr>
          <p:nvPr>
            <p:ph type="title" idx="4294967295"/>
          </p:nvPr>
        </p:nvSpPr>
        <p:spPr>
          <a:xfrm>
            <a:off x="679521" y="230761"/>
            <a:ext cx="8634413" cy="590550"/>
          </a:xfrm>
          <a:prstGeom prst="rect">
            <a:avLst/>
          </a:prstGeom>
        </p:spPr>
        <p:txBody>
          <a:bodyPr lIns="91440" tIns="45720" rIns="91440" bIns="45720" anchor="t"/>
          <a:lstStyle/>
          <a:p>
            <a:r>
              <a:rPr lang="en-US" sz="3000">
                <a:latin typeface="Arial"/>
                <a:cs typeface="Arial"/>
              </a:rPr>
              <a:t>Utilization Plan</a:t>
            </a:r>
          </a:p>
        </p:txBody>
      </p:sp>
      <p:sp>
        <p:nvSpPr>
          <p:cNvPr id="56" name="TextBox 55">
            <a:extLst>
              <a:ext uri="{FF2B5EF4-FFF2-40B4-BE49-F238E27FC236}">
                <a16:creationId xmlns:a16="http://schemas.microsoft.com/office/drawing/2014/main" id="{F09C0067-8AB0-8E91-2409-337C79152A12}"/>
              </a:ext>
            </a:extLst>
          </p:cNvPr>
          <p:cNvSpPr txBox="1"/>
          <p:nvPr/>
        </p:nvSpPr>
        <p:spPr>
          <a:xfrm>
            <a:off x="7196961" y="822408"/>
            <a:ext cx="2305592" cy="553998"/>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solidFill>
                  <a:srgbClr val="0C0D0D"/>
                </a:solidFill>
                <a:cs typeface="Arial"/>
              </a:rPr>
              <a:t>NOT </a:t>
            </a:r>
            <a:endParaRPr lang="en-US">
              <a:cs typeface="Arial" panose="020B0604020202020204"/>
            </a:endParaRPr>
          </a:p>
          <a:p>
            <a:pPr algn="ctr"/>
            <a:r>
              <a:rPr lang="en-US" sz="1500" b="1">
                <a:solidFill>
                  <a:srgbClr val="0C0D0D"/>
                </a:solidFill>
                <a:cs typeface="Arial"/>
              </a:rPr>
              <a:t>SELF PERFORMING</a:t>
            </a:r>
            <a:endParaRPr lang="en-US">
              <a:cs typeface="Arial" panose="020B0604020202020204"/>
            </a:endParaRPr>
          </a:p>
        </p:txBody>
      </p:sp>
      <p:sp>
        <p:nvSpPr>
          <p:cNvPr id="4" name="TextBox 3">
            <a:extLst>
              <a:ext uri="{FF2B5EF4-FFF2-40B4-BE49-F238E27FC236}">
                <a16:creationId xmlns:a16="http://schemas.microsoft.com/office/drawing/2014/main" id="{6242D57C-4600-057F-9764-EBDDB5CD7D95}"/>
              </a:ext>
            </a:extLst>
          </p:cNvPr>
          <p:cNvSpPr txBox="1"/>
          <p:nvPr/>
        </p:nvSpPr>
        <p:spPr>
          <a:xfrm>
            <a:off x="9323436" y="217558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JillDoe@email.com</a:t>
            </a:r>
          </a:p>
        </p:txBody>
      </p:sp>
      <p:sp>
        <p:nvSpPr>
          <p:cNvPr id="6" name="TextBox 5">
            <a:extLst>
              <a:ext uri="{FF2B5EF4-FFF2-40B4-BE49-F238E27FC236}">
                <a16:creationId xmlns:a16="http://schemas.microsoft.com/office/drawing/2014/main" id="{5EAD47DB-085B-DCEE-5718-E0BB5FAE1439}"/>
              </a:ext>
            </a:extLst>
          </p:cNvPr>
          <p:cNvSpPr txBox="1"/>
          <p:nvPr/>
        </p:nvSpPr>
        <p:spPr>
          <a:xfrm>
            <a:off x="9372060" y="506165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RubenDoe@email.com</a:t>
            </a:r>
          </a:p>
        </p:txBody>
      </p:sp>
    </p:spTree>
    <p:extLst>
      <p:ext uri="{BB962C8B-B14F-4D97-AF65-F5344CB8AC3E}">
        <p14:creationId xmlns:p14="http://schemas.microsoft.com/office/powerpoint/2010/main" val="8574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03FE-EFB1-6245-9BF7-683EB54BDA4C}"/>
              </a:ext>
            </a:extLst>
          </p:cNvPr>
          <p:cNvSpPr>
            <a:spLocks noGrp="1"/>
          </p:cNvSpPr>
          <p:nvPr>
            <p:ph type="title"/>
          </p:nvPr>
        </p:nvSpPr>
        <p:spPr/>
        <p:txBody>
          <a:bodyPr vert="horz" lIns="91440" tIns="45720" rIns="91440" bIns="45720" rtlCol="0" anchor="ctr">
            <a:normAutofit/>
          </a:bodyPr>
          <a:lstStyle/>
          <a:p>
            <a:r>
              <a:rPr lang="en-US" sz="3600" kern="1200">
                <a:solidFill>
                  <a:schemeClr val="bg1">
                    <a:lumMod val="90000"/>
                    <a:lumOff val="10000"/>
                  </a:schemeClr>
                </a:solidFill>
                <a:latin typeface="+mj-lt"/>
                <a:ea typeface="+mj-ea"/>
                <a:cs typeface="+mj-cs"/>
              </a:rPr>
              <a:t>Contract Agreements</a:t>
            </a:r>
          </a:p>
        </p:txBody>
      </p:sp>
      <p:sp>
        <p:nvSpPr>
          <p:cNvPr id="3" name="Text Placeholder 2">
            <a:extLst>
              <a:ext uri="{FF2B5EF4-FFF2-40B4-BE49-F238E27FC236}">
                <a16:creationId xmlns:a16="http://schemas.microsoft.com/office/drawing/2014/main" id="{ED062115-3B39-9848-834F-DD4A6FBACC36}"/>
              </a:ext>
            </a:extLst>
          </p:cNvPr>
          <p:cNvSpPr>
            <a:spLocks noGrp="1"/>
          </p:cNvSpPr>
          <p:nvPr>
            <p:ph type="body" sz="quarter" idx="10"/>
          </p:nvPr>
        </p:nvSpPr>
        <p:spPr/>
        <p:txBody>
          <a:bodyPr vert="horz" lIns="91440" tIns="45720" rIns="91440" bIns="45720" rtlCol="0" anchor="t">
            <a:normAutofit/>
          </a:bodyPr>
          <a:lstStyle/>
          <a:p>
            <a:pPr marL="57150" indent="-285750">
              <a:buFont typeface="Wingdings" panose="05000000000000000000" pitchFamily="2" charset="2"/>
              <a:buChar char="Ø"/>
            </a:pPr>
            <a:r>
              <a:rPr lang="en-US" sz="1600">
                <a:solidFill>
                  <a:schemeClr val="bg1">
                    <a:lumMod val="90000"/>
                    <a:lumOff val="10000"/>
                  </a:schemeClr>
                </a:solidFill>
              </a:rPr>
              <a:t>A contract agreement and/or purchase order should be executed with every  subcontractor, supplier and professional  service provider including lower tier subcontractor participating on a project.</a:t>
            </a:r>
            <a:br>
              <a:rPr lang="en-US" sz="1600">
                <a:solidFill>
                  <a:schemeClr val="bg1">
                    <a:lumMod val="90000"/>
                    <a:lumOff val="10000"/>
                  </a:schemeClr>
                </a:solidFill>
              </a:rPr>
            </a:br>
            <a:endParaRPr lang="en-US" sz="1600">
              <a:solidFill>
                <a:schemeClr val="bg1">
                  <a:lumMod val="90000"/>
                  <a:lumOff val="10000"/>
                </a:schemeClr>
              </a:solidFill>
            </a:endParaRPr>
          </a:p>
          <a:p>
            <a:pPr marL="57150" indent="-285750">
              <a:buFont typeface="Wingdings" panose="05000000000000000000" pitchFamily="2" charset="2"/>
              <a:buChar char="Ø"/>
            </a:pPr>
            <a:r>
              <a:rPr lang="en-US" sz="1600">
                <a:solidFill>
                  <a:schemeClr val="bg1">
                    <a:lumMod val="90000"/>
                    <a:lumOff val="10000"/>
                  </a:schemeClr>
                </a:solidFill>
              </a:rPr>
              <a:t>A contract agreement and/or purchase order must include the following:</a:t>
            </a:r>
            <a:br>
              <a:rPr lang="en-US" sz="1600">
                <a:solidFill>
                  <a:schemeClr val="bg1">
                    <a:lumMod val="90000"/>
                    <a:lumOff val="10000"/>
                  </a:schemeClr>
                </a:solidFill>
              </a:rPr>
            </a:br>
            <a:endParaRPr lang="en-US" sz="1600">
              <a:solidFill>
                <a:schemeClr val="bg1">
                  <a:lumMod val="90000"/>
                  <a:lumOff val="10000"/>
                </a:schemeClr>
              </a:solidFill>
            </a:endParaRPr>
          </a:p>
          <a:p>
            <a:pPr>
              <a:buFont typeface="Wingdings" panose="05000000000000000000" pitchFamily="2" charset="2"/>
              <a:buChar char="q"/>
            </a:pPr>
            <a:r>
              <a:rPr lang="en-US" sz="1400">
                <a:solidFill>
                  <a:schemeClr val="bg1">
                    <a:lumMod val="90000"/>
                    <a:lumOff val="10000"/>
                  </a:schemeClr>
                </a:solidFill>
              </a:rPr>
              <a:t>Scope of Work</a:t>
            </a:r>
          </a:p>
          <a:p>
            <a:pPr>
              <a:buFont typeface="Wingdings" panose="05000000000000000000" pitchFamily="2" charset="2"/>
              <a:buChar char="q"/>
            </a:pPr>
            <a:r>
              <a:rPr lang="en-US" sz="1400">
                <a:solidFill>
                  <a:schemeClr val="bg1">
                    <a:lumMod val="90000"/>
                    <a:lumOff val="10000"/>
                  </a:schemeClr>
                </a:solidFill>
              </a:rPr>
              <a:t>Contract Amount</a:t>
            </a:r>
          </a:p>
          <a:p>
            <a:pPr>
              <a:buFont typeface="Wingdings" panose="05000000000000000000" pitchFamily="2" charset="2"/>
              <a:buChar char="q"/>
            </a:pPr>
            <a:r>
              <a:rPr lang="en-US" sz="1400">
                <a:solidFill>
                  <a:schemeClr val="bg1">
                    <a:lumMod val="90000"/>
                    <a:lumOff val="10000"/>
                  </a:schemeClr>
                </a:solidFill>
              </a:rPr>
              <a:t>Signatures &amp; Dates for Prime &amp; Subcontractor</a:t>
            </a:r>
          </a:p>
          <a:p>
            <a:pPr>
              <a:buFont typeface="Wingdings" panose="05000000000000000000" pitchFamily="2" charset="2"/>
              <a:buChar char="q"/>
            </a:pPr>
            <a:r>
              <a:rPr lang="en-US" sz="1400">
                <a:solidFill>
                  <a:schemeClr val="bg1">
                    <a:lumMod val="90000"/>
                    <a:lumOff val="10000"/>
                  </a:schemeClr>
                </a:solidFill>
              </a:rPr>
              <a:t>Address(es) of home(s) – Single Family</a:t>
            </a:r>
          </a:p>
          <a:p>
            <a:pPr>
              <a:buFont typeface="Wingdings" panose="05000000000000000000" pitchFamily="2" charset="2"/>
              <a:buChar char="q"/>
            </a:pPr>
            <a:r>
              <a:rPr lang="en-US" sz="1400">
                <a:solidFill>
                  <a:schemeClr val="bg1">
                    <a:lumMod val="90000"/>
                    <a:lumOff val="10000"/>
                  </a:schemeClr>
                </a:solidFill>
              </a:rPr>
              <a:t>Mediation Clause</a:t>
            </a:r>
          </a:p>
          <a:p>
            <a:pPr marL="0"/>
            <a:endParaRPr lang="en-US" sz="1300">
              <a:solidFill>
                <a:schemeClr val="tx1"/>
              </a:solidFill>
            </a:endParaRPr>
          </a:p>
        </p:txBody>
      </p:sp>
    </p:spTree>
    <p:extLst>
      <p:ext uri="{BB962C8B-B14F-4D97-AF65-F5344CB8AC3E}">
        <p14:creationId xmlns:p14="http://schemas.microsoft.com/office/powerpoint/2010/main" val="249264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03FE-EFB1-6245-9BF7-683EB54BDA4C}"/>
              </a:ext>
            </a:extLst>
          </p:cNvPr>
          <p:cNvSpPr>
            <a:spLocks noGrp="1"/>
          </p:cNvSpPr>
          <p:nvPr>
            <p:ph type="title"/>
          </p:nvPr>
        </p:nvSpPr>
        <p:spPr>
          <a:xfrm>
            <a:off x="626175" y="1816519"/>
            <a:ext cx="5115337" cy="628787"/>
          </a:xfrm>
        </p:spPr>
        <p:txBody>
          <a:bodyPr vert="horz" lIns="91440" tIns="45720" rIns="91440" bIns="45720" rtlCol="0" anchor="ctr">
            <a:normAutofit/>
          </a:bodyPr>
          <a:lstStyle/>
          <a:p>
            <a:r>
              <a:rPr lang="en-US" sz="3200" kern="1200">
                <a:solidFill>
                  <a:srgbClr val="FFFFFF"/>
                </a:solidFill>
                <a:latin typeface="+mj-lt"/>
                <a:ea typeface="+mj-ea"/>
                <a:cs typeface="+mj-cs"/>
              </a:rPr>
              <a:t>Mediation Clause</a:t>
            </a:r>
          </a:p>
        </p:txBody>
      </p:sp>
      <p:sp>
        <p:nvSpPr>
          <p:cNvPr id="3" name="TextBox 2">
            <a:extLst>
              <a:ext uri="{FF2B5EF4-FFF2-40B4-BE49-F238E27FC236}">
                <a16:creationId xmlns:a16="http://schemas.microsoft.com/office/drawing/2014/main" id="{EFD3702A-8BB5-5978-D005-FFDC19E50707}"/>
              </a:ext>
            </a:extLst>
          </p:cNvPr>
          <p:cNvSpPr txBox="1"/>
          <p:nvPr/>
        </p:nvSpPr>
        <p:spPr>
          <a:xfrm>
            <a:off x="460325" y="2445306"/>
            <a:ext cx="3219740" cy="24104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457200" indent="-285750">
              <a:lnSpc>
                <a:spcPct val="90000"/>
              </a:lnSpc>
              <a:spcAft>
                <a:spcPts val="600"/>
              </a:spcAft>
              <a:buFont typeface="Wingdings" panose="020B0604020202020204" pitchFamily="34" charset="0"/>
              <a:buChar char="q"/>
            </a:pPr>
            <a:r>
              <a:rPr lang="en-US" sz="1500">
                <a:solidFill>
                  <a:schemeClr val="tx2"/>
                </a:solidFill>
              </a:rPr>
              <a:t>Mediation is used to try to resolve differences between the prime and subcontractors and get the companies back to working together.</a:t>
            </a:r>
            <a:endParaRPr lang="en-US">
              <a:solidFill>
                <a:schemeClr val="tx2"/>
              </a:solidFill>
              <a:cs typeface="Arial"/>
            </a:endParaRPr>
          </a:p>
          <a:p>
            <a:pPr marL="457200" indent="-285750">
              <a:lnSpc>
                <a:spcPct val="90000"/>
              </a:lnSpc>
              <a:spcAft>
                <a:spcPts val="600"/>
              </a:spcAft>
              <a:buFont typeface="Wingdings" panose="020B0604020202020204" pitchFamily="34" charset="0"/>
              <a:buChar char="q"/>
            </a:pPr>
            <a:endParaRPr lang="en-US" sz="1500">
              <a:solidFill>
                <a:schemeClr val="tx2"/>
              </a:solidFill>
              <a:cs typeface="Arial" panose="020B0604020202020204"/>
            </a:endParaRPr>
          </a:p>
          <a:p>
            <a:pPr marL="457200" indent="-285750">
              <a:lnSpc>
                <a:spcPct val="90000"/>
              </a:lnSpc>
              <a:spcAft>
                <a:spcPts val="600"/>
              </a:spcAft>
              <a:buFont typeface="Wingdings" panose="020B0604020202020204" pitchFamily="34" charset="0"/>
              <a:buChar char="q"/>
            </a:pPr>
            <a:r>
              <a:rPr lang="en-US" sz="1500">
                <a:solidFill>
                  <a:schemeClr val="tx2"/>
                </a:solidFill>
              </a:rPr>
              <a:t>Mediation can be initiated by either party or HCDD.</a:t>
            </a:r>
            <a:endParaRPr lang="en-US" sz="1500">
              <a:solidFill>
                <a:schemeClr val="tx2"/>
              </a:solidFill>
              <a:cs typeface="Arial" panose="020B0604020202020204"/>
            </a:endParaRPr>
          </a:p>
        </p:txBody>
      </p:sp>
      <p:pic>
        <p:nvPicPr>
          <p:cNvPr id="6" name="Picture 5">
            <a:extLst>
              <a:ext uri="{FF2B5EF4-FFF2-40B4-BE49-F238E27FC236}">
                <a16:creationId xmlns:a16="http://schemas.microsoft.com/office/drawing/2014/main" id="{B806C3E7-52F0-E048-AA9C-1A49D5FC5B6F}"/>
              </a:ext>
            </a:extLst>
          </p:cNvPr>
          <p:cNvPicPr>
            <a:picLocks noChangeAspect="1"/>
          </p:cNvPicPr>
          <p:nvPr/>
        </p:nvPicPr>
        <p:blipFill>
          <a:blip r:embed="rId3"/>
          <a:stretch>
            <a:fillRect/>
          </a:stretch>
        </p:blipFill>
        <p:spPr>
          <a:xfrm>
            <a:off x="4662102" y="1071993"/>
            <a:ext cx="6903723" cy="4590976"/>
          </a:xfrm>
          <a:prstGeom prst="rect">
            <a:avLst/>
          </a:prstGeom>
        </p:spPr>
      </p:pic>
    </p:spTree>
    <p:extLst>
      <p:ext uri="{BB962C8B-B14F-4D97-AF65-F5344CB8AC3E}">
        <p14:creationId xmlns:p14="http://schemas.microsoft.com/office/powerpoint/2010/main" val="381955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8" y="989144"/>
            <a:ext cx="5115337" cy="628787"/>
          </a:xfrm>
        </p:spPr>
        <p:txBody>
          <a:bodyPr lIns="91440" tIns="45720" rIns="91440" bIns="45720" anchor="t">
            <a:noAutofit/>
          </a:bodyPr>
          <a:lstStyle/>
          <a:p>
            <a:r>
              <a:rPr lang="en-US" sz="2000" b="0"/>
              <a:t>This form must be completed by the prime contractor, subcontractors, suppliers, and professional service providers as notice that work has been completed.</a:t>
            </a:r>
            <a:br>
              <a:rPr lang="en-US" sz="2000" b="0"/>
            </a:br>
            <a:br>
              <a:rPr lang="en-US" sz="2000" b="0"/>
            </a:br>
            <a:r>
              <a:rPr lang="en-US" sz="2000" b="0">
                <a:ea typeface="+mj-lt"/>
                <a:cs typeface="+mj-lt"/>
              </a:rPr>
              <a:t>Document must include both the prime contractor and subcontractor name.</a:t>
            </a:r>
            <a:br>
              <a:rPr lang="en-US" sz="2000" b="0">
                <a:ea typeface="+mj-lt"/>
                <a:cs typeface="+mj-lt"/>
              </a:rPr>
            </a:br>
            <a:br>
              <a:rPr lang="en-US" sz="2000" b="0">
                <a:ea typeface="+mj-lt"/>
                <a:cs typeface="+mj-lt"/>
              </a:rPr>
            </a:br>
            <a:r>
              <a:rPr lang="en-US" sz="2000" b="0">
                <a:ea typeface="+mj-lt"/>
                <a:cs typeface="+mj-lt"/>
              </a:rPr>
              <a:t>Document must include month, day and year when work has finished.</a:t>
            </a:r>
          </a:p>
        </p:txBody>
      </p:sp>
      <p:sp>
        <p:nvSpPr>
          <p:cNvPr id="3" name="TextBox 2">
            <a:extLst>
              <a:ext uri="{FF2B5EF4-FFF2-40B4-BE49-F238E27FC236}">
                <a16:creationId xmlns:a16="http://schemas.microsoft.com/office/drawing/2014/main" id="{553F3AAA-EE07-B0C2-612D-E992E5E385FB}"/>
              </a:ext>
            </a:extLst>
          </p:cNvPr>
          <p:cNvSpPr txBox="1"/>
          <p:nvPr/>
        </p:nvSpPr>
        <p:spPr>
          <a:xfrm>
            <a:off x="430698" y="3889604"/>
            <a:ext cx="511533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FF"/>
                </a:solidFill>
                <a:cs typeface="Arial"/>
              </a:rPr>
              <a:t>Termination of Work Notices submitted with the following language will be rejected in LCP Tracker:</a:t>
            </a:r>
            <a:r>
              <a:rPr lang="en-US" sz="2000">
                <a:cs typeface="Arial"/>
              </a:rPr>
              <a:t>​</a:t>
            </a:r>
          </a:p>
          <a:p>
            <a:r>
              <a:rPr lang="en-US" sz="2000">
                <a:cs typeface="Arial"/>
              </a:rPr>
              <a:t>​</a:t>
            </a:r>
          </a:p>
          <a:p>
            <a:pPr marL="342900" indent="-342900">
              <a:buFont typeface="Wingdings"/>
              <a:buChar char="q"/>
            </a:pPr>
            <a:r>
              <a:rPr lang="en-US" sz="2000">
                <a:solidFill>
                  <a:srgbClr val="FFFFFF"/>
                </a:solidFill>
                <a:cs typeface="Arial"/>
              </a:rPr>
              <a:t>TBD</a:t>
            </a:r>
            <a:r>
              <a:rPr lang="en-US" sz="2000">
                <a:cs typeface="Arial"/>
              </a:rPr>
              <a:t>​</a:t>
            </a:r>
            <a:endParaRPr lang="en-US" sz="2000">
              <a:solidFill>
                <a:srgbClr val="E47E28"/>
              </a:solidFill>
              <a:cs typeface="Arial"/>
            </a:endParaRPr>
          </a:p>
          <a:p>
            <a:pPr marL="342900" indent="-342900">
              <a:buFont typeface="Wingdings"/>
              <a:buChar char="q"/>
            </a:pPr>
            <a:r>
              <a:rPr lang="en-US" sz="2000">
                <a:solidFill>
                  <a:srgbClr val="FFFFFF"/>
                </a:solidFill>
                <a:cs typeface="Arial"/>
              </a:rPr>
              <a:t>Estimated </a:t>
            </a:r>
            <a:r>
              <a:rPr lang="en-US" sz="2000">
                <a:cs typeface="Arial"/>
              </a:rPr>
              <a:t>​</a:t>
            </a:r>
            <a:endParaRPr lang="en-US">
              <a:solidFill>
                <a:srgbClr val="E47E28"/>
              </a:solidFill>
              <a:cs typeface="Arial"/>
            </a:endParaRPr>
          </a:p>
          <a:p>
            <a:pPr marL="342900" indent="-342900">
              <a:buFont typeface="Wingdings"/>
              <a:buChar char="q"/>
            </a:pPr>
            <a:r>
              <a:rPr lang="en-US" sz="2000">
                <a:solidFill>
                  <a:srgbClr val="FFFFFF"/>
                </a:solidFill>
                <a:cs typeface="Arial"/>
              </a:rPr>
              <a:t>January 2024</a:t>
            </a:r>
            <a:r>
              <a:rPr lang="en-US" sz="2000">
                <a:cs typeface="Arial"/>
              </a:rPr>
              <a:t>​</a:t>
            </a:r>
            <a:endParaRPr lang="en-US">
              <a:cs typeface="Arial"/>
            </a:endParaRPr>
          </a:p>
        </p:txBody>
      </p:sp>
      <p:pic>
        <p:nvPicPr>
          <p:cNvPr id="5" name="Picture 4">
            <a:extLst>
              <a:ext uri="{FF2B5EF4-FFF2-40B4-BE49-F238E27FC236}">
                <a16:creationId xmlns:a16="http://schemas.microsoft.com/office/drawing/2014/main" id="{D0D6A499-FF95-3C85-B499-E3A5E90E3743}"/>
              </a:ext>
            </a:extLst>
          </p:cNvPr>
          <p:cNvPicPr>
            <a:picLocks noChangeAspect="1"/>
          </p:cNvPicPr>
          <p:nvPr/>
        </p:nvPicPr>
        <p:blipFill rotWithShape="1">
          <a:blip r:embed="rId3"/>
          <a:srcRect t="-133" r="170" b="46245"/>
          <a:stretch/>
        </p:blipFill>
        <p:spPr>
          <a:xfrm>
            <a:off x="6499513" y="1593273"/>
            <a:ext cx="5089820" cy="3546236"/>
          </a:xfrm>
          <a:prstGeom prst="rect">
            <a:avLst/>
          </a:prstGeom>
        </p:spPr>
      </p:pic>
      <p:sp>
        <p:nvSpPr>
          <p:cNvPr id="20" name="TextBox 19">
            <a:extLst>
              <a:ext uri="{FF2B5EF4-FFF2-40B4-BE49-F238E27FC236}">
                <a16:creationId xmlns:a16="http://schemas.microsoft.com/office/drawing/2014/main" id="{B00D6CC0-A391-C539-E0A4-7B99D9C692C2}"/>
              </a:ext>
            </a:extLst>
          </p:cNvPr>
          <p:cNvSpPr txBox="1"/>
          <p:nvPr/>
        </p:nvSpPr>
        <p:spPr>
          <a:xfrm>
            <a:off x="7902096" y="363900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 name="TextBox 5">
            <a:extLst>
              <a:ext uri="{FF2B5EF4-FFF2-40B4-BE49-F238E27FC236}">
                <a16:creationId xmlns:a16="http://schemas.microsoft.com/office/drawing/2014/main" id="{213D2FB0-D422-8540-E2B6-570F5B007718}"/>
              </a:ext>
            </a:extLst>
          </p:cNvPr>
          <p:cNvSpPr txBox="1"/>
          <p:nvPr/>
        </p:nvSpPr>
        <p:spPr>
          <a:xfrm>
            <a:off x="7299038" y="304748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8" name="TextBox 7">
            <a:extLst>
              <a:ext uri="{FF2B5EF4-FFF2-40B4-BE49-F238E27FC236}">
                <a16:creationId xmlns:a16="http://schemas.microsoft.com/office/drawing/2014/main" id="{B9D45F41-5259-C61A-3409-B3FDB6EACEA4}"/>
              </a:ext>
            </a:extLst>
          </p:cNvPr>
          <p:cNvSpPr txBox="1"/>
          <p:nvPr/>
        </p:nvSpPr>
        <p:spPr>
          <a:xfrm>
            <a:off x="7350608" y="342925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12" name="TextBox 11">
            <a:extLst>
              <a:ext uri="{FF2B5EF4-FFF2-40B4-BE49-F238E27FC236}">
                <a16:creationId xmlns:a16="http://schemas.microsoft.com/office/drawing/2014/main" id="{939F1E73-345F-8383-B514-A05B19345564}"/>
              </a:ext>
            </a:extLst>
          </p:cNvPr>
          <p:cNvSpPr txBox="1"/>
          <p:nvPr/>
        </p:nvSpPr>
        <p:spPr>
          <a:xfrm>
            <a:off x="7282105" y="3233754"/>
            <a:ext cx="27877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4" name="TextBox 13">
            <a:extLst>
              <a:ext uri="{FF2B5EF4-FFF2-40B4-BE49-F238E27FC236}">
                <a16:creationId xmlns:a16="http://schemas.microsoft.com/office/drawing/2014/main" id="{180B9DAF-AB74-5A56-674E-265B5F5A9406}"/>
              </a:ext>
            </a:extLst>
          </p:cNvPr>
          <p:cNvSpPr txBox="1"/>
          <p:nvPr/>
        </p:nvSpPr>
        <p:spPr>
          <a:xfrm>
            <a:off x="7620195" y="381044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9/25/2023</a:t>
            </a:r>
          </a:p>
        </p:txBody>
      </p:sp>
      <p:sp>
        <p:nvSpPr>
          <p:cNvPr id="16" name="TextBox 15">
            <a:extLst>
              <a:ext uri="{FF2B5EF4-FFF2-40B4-BE49-F238E27FC236}">
                <a16:creationId xmlns:a16="http://schemas.microsoft.com/office/drawing/2014/main" id="{655CDB0A-81AF-0285-1BA2-620A857D7AD5}"/>
              </a:ext>
            </a:extLst>
          </p:cNvPr>
          <p:cNvSpPr txBox="1"/>
          <p:nvPr/>
        </p:nvSpPr>
        <p:spPr>
          <a:xfrm>
            <a:off x="7652137" y="418663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18" name="TextBox 17">
            <a:extLst>
              <a:ext uri="{FF2B5EF4-FFF2-40B4-BE49-F238E27FC236}">
                <a16:creationId xmlns:a16="http://schemas.microsoft.com/office/drawing/2014/main" id="{488E818D-AD4F-C444-25C8-D01F9A46EE5B}"/>
              </a:ext>
            </a:extLst>
          </p:cNvPr>
          <p:cNvSpPr txBox="1"/>
          <p:nvPr/>
        </p:nvSpPr>
        <p:spPr>
          <a:xfrm>
            <a:off x="7487998" y="467809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7" name="TextBox 1">
            <a:extLst>
              <a:ext uri="{FF2B5EF4-FFF2-40B4-BE49-F238E27FC236}">
                <a16:creationId xmlns:a16="http://schemas.microsoft.com/office/drawing/2014/main" id="{764830CA-630B-E46E-474F-1101545F77C5}"/>
              </a:ext>
            </a:extLst>
          </p:cNvPr>
          <p:cNvSpPr txBox="1"/>
          <p:nvPr/>
        </p:nvSpPr>
        <p:spPr>
          <a:xfrm>
            <a:off x="9202306" y="468040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1/19/2024</a:t>
            </a:r>
          </a:p>
        </p:txBody>
      </p:sp>
    </p:spTree>
    <p:extLst>
      <p:ext uri="{BB962C8B-B14F-4D97-AF65-F5344CB8AC3E}">
        <p14:creationId xmlns:p14="http://schemas.microsoft.com/office/powerpoint/2010/main" val="117452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51D4-2E1A-A646-B1D9-0216CA31A7B3}"/>
              </a:ext>
            </a:extLst>
          </p:cNvPr>
          <p:cNvSpPr>
            <a:spLocks noGrp="1"/>
          </p:cNvSpPr>
          <p:nvPr>
            <p:ph type="title"/>
          </p:nvPr>
        </p:nvSpPr>
        <p:spPr>
          <a:xfrm>
            <a:off x="430699" y="1075640"/>
            <a:ext cx="5115337" cy="628787"/>
          </a:xfrm>
        </p:spPr>
        <p:txBody>
          <a:bodyPr vert="horz" lIns="91440" tIns="45720" rIns="91440" bIns="45720" rtlCol="0" anchor="ctr">
            <a:normAutofit fontScale="90000"/>
          </a:bodyPr>
          <a:lstStyle/>
          <a:p>
            <a:r>
              <a:rPr lang="en-US" sz="4100">
                <a:latin typeface="+mj-lt"/>
                <a:cs typeface="+mj-cs"/>
              </a:rPr>
              <a:t>Benefits of MWSBE Certification</a:t>
            </a:r>
          </a:p>
        </p:txBody>
      </p:sp>
      <p:sp>
        <p:nvSpPr>
          <p:cNvPr id="3" name="Content Placeholder 2">
            <a:extLst>
              <a:ext uri="{FF2B5EF4-FFF2-40B4-BE49-F238E27FC236}">
                <a16:creationId xmlns:a16="http://schemas.microsoft.com/office/drawing/2014/main" id="{A203B8BA-2249-C540-BEB4-228F30FFE95F}"/>
              </a:ext>
            </a:extLst>
          </p:cNvPr>
          <p:cNvSpPr>
            <a:spLocks noGrp="1"/>
          </p:cNvSpPr>
          <p:nvPr>
            <p:ph type="body" sz="half" idx="1"/>
          </p:nvPr>
        </p:nvSpPr>
        <p:spPr/>
        <p:txBody>
          <a:bodyPr vert="horz" lIns="91440" tIns="45720" rIns="91440" bIns="45720" rtlCol="0">
            <a:normAutofit/>
          </a:bodyPr>
          <a:lstStyle/>
          <a:p>
            <a:pPr>
              <a:buClr>
                <a:schemeClr val="tx2"/>
              </a:buClr>
            </a:pPr>
            <a:r>
              <a:rPr lang="en-US" sz="1700">
                <a:solidFill>
                  <a:schemeClr val="tx2"/>
                </a:solidFill>
              </a:rPr>
              <a:t>Office of Business Opportunity </a:t>
            </a:r>
            <a:r>
              <a:rPr lang="en-US" sz="1700" u="sng" err="1">
                <a:solidFill>
                  <a:schemeClr val="tx2"/>
                </a:solidFill>
              </a:rPr>
              <a:t>www.houston.mwdbe.com</a:t>
            </a:r>
            <a:endParaRPr lang="en-US" sz="1700">
              <a:solidFill>
                <a:schemeClr val="tx2"/>
              </a:solidFill>
            </a:endParaRPr>
          </a:p>
          <a:p>
            <a:pPr>
              <a:buClr>
                <a:schemeClr val="tx2"/>
              </a:buClr>
            </a:pPr>
            <a:r>
              <a:rPr lang="en-US" sz="1700">
                <a:solidFill>
                  <a:schemeClr val="tx2"/>
                </a:solidFill>
              </a:rPr>
              <a:t>Advantage in procurement selection process;</a:t>
            </a:r>
          </a:p>
          <a:p>
            <a:pPr>
              <a:buClr>
                <a:schemeClr val="tx2"/>
              </a:buClr>
            </a:pPr>
            <a:r>
              <a:rPr lang="en-US" sz="1700">
                <a:solidFill>
                  <a:schemeClr val="tx2"/>
                </a:solidFill>
              </a:rPr>
              <a:t>Receives regular alerts of networking and contracting opportunities;</a:t>
            </a:r>
          </a:p>
          <a:p>
            <a:pPr>
              <a:buClr>
                <a:schemeClr val="tx2"/>
              </a:buClr>
            </a:pPr>
            <a:r>
              <a:rPr lang="en-US" sz="1700">
                <a:solidFill>
                  <a:schemeClr val="tx2"/>
                </a:solidFill>
              </a:rPr>
              <a:t>Company profile is listed in the City’s MWDBE/SBE/PDBE online directory;</a:t>
            </a:r>
          </a:p>
          <a:p>
            <a:pPr>
              <a:buClr>
                <a:schemeClr val="tx2"/>
              </a:buClr>
            </a:pPr>
            <a:r>
              <a:rPr lang="en-US" sz="1700">
                <a:solidFill>
                  <a:schemeClr val="tx2"/>
                </a:solidFill>
              </a:rPr>
              <a:t>Opportunity to bid on goal- oriented contracts.</a:t>
            </a:r>
          </a:p>
          <a:p>
            <a:pPr>
              <a:buClr>
                <a:schemeClr val="tx2"/>
              </a:buClr>
            </a:pPr>
            <a:r>
              <a:rPr lang="en-US" sz="1700">
                <a:solidFill>
                  <a:schemeClr val="tx2"/>
                </a:solidFill>
              </a:rPr>
              <a:t>Covered under City of Houston Chapter 15 Ordinance;</a:t>
            </a:r>
          </a:p>
          <a:p>
            <a:pPr>
              <a:buClr>
                <a:schemeClr val="tx2"/>
              </a:buClr>
            </a:pPr>
            <a:r>
              <a:rPr lang="en-US" sz="1700">
                <a:solidFill>
                  <a:schemeClr val="tx2"/>
                </a:solidFill>
              </a:rPr>
              <a:t>Adds trust to services offered;</a:t>
            </a:r>
          </a:p>
          <a:p>
            <a:pPr>
              <a:buClr>
                <a:schemeClr val="tx2"/>
              </a:buClr>
            </a:pPr>
            <a:r>
              <a:rPr lang="en-US" sz="1700">
                <a:solidFill>
                  <a:schemeClr val="tx2"/>
                </a:solidFill>
              </a:rPr>
              <a:t>Other Texas certification agencies accept City of Houston MWDBE/SBE/PDBE certifications.</a:t>
            </a:r>
          </a:p>
          <a:p>
            <a:endParaRPr lang="en-US" sz="1700">
              <a:solidFill>
                <a:schemeClr val="tx2"/>
              </a:solidFill>
            </a:endParaRPr>
          </a:p>
          <a:p>
            <a:endParaRPr lang="en-US" sz="1700">
              <a:solidFill>
                <a:schemeClr val="tx2"/>
              </a:solidFill>
            </a:endParaRPr>
          </a:p>
          <a:p>
            <a:endParaRPr lang="en-US" sz="1700">
              <a:solidFill>
                <a:schemeClr val="tx2"/>
              </a:solidFill>
            </a:endParaRPr>
          </a:p>
          <a:p>
            <a:endParaRPr lang="en-US" sz="1700">
              <a:solidFill>
                <a:schemeClr val="tx2"/>
              </a:solidFill>
            </a:endParaRPr>
          </a:p>
          <a:p>
            <a:endParaRPr lang="en-US" sz="1700">
              <a:solidFill>
                <a:schemeClr val="tx2"/>
              </a:solidFill>
            </a:endParaRPr>
          </a:p>
          <a:p>
            <a:endParaRPr lang="en-US" sz="1700">
              <a:solidFill>
                <a:schemeClr val="tx2"/>
              </a:solidFill>
            </a:endParaRPr>
          </a:p>
        </p:txBody>
      </p:sp>
      <p:pic>
        <p:nvPicPr>
          <p:cNvPr id="16" name="Picture 15" descr="Professional in an office">
            <a:extLst>
              <a:ext uri="{FF2B5EF4-FFF2-40B4-BE49-F238E27FC236}">
                <a16:creationId xmlns:a16="http://schemas.microsoft.com/office/drawing/2014/main" id="{8799DE16-74C9-442F-9EFC-BCB968921743}"/>
              </a:ext>
            </a:extLst>
          </p:cNvPr>
          <p:cNvPicPr>
            <a:picLocks noChangeAspect="1"/>
          </p:cNvPicPr>
          <p:nvPr/>
        </p:nvPicPr>
        <p:blipFill rotWithShape="1">
          <a:blip r:embed="rId3"/>
          <a:srcRect l="23566" r="17124"/>
          <a:stretch/>
        </p:blipFill>
        <p:spPr>
          <a:xfrm>
            <a:off x="6329569" y="417442"/>
            <a:ext cx="5371936" cy="6023116"/>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0333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368914" y="2027111"/>
            <a:ext cx="5115337" cy="628787"/>
          </a:xfrm>
        </p:spPr>
        <p:txBody>
          <a:bodyPr lIns="91440" tIns="45720" rIns="91440" bIns="45720" anchor="t">
            <a:noAutofit/>
          </a:bodyPr>
          <a:lstStyle/>
          <a:p>
            <a:pPr marL="342900" lvl="1" indent="-342900">
              <a:spcAft>
                <a:spcPct val="15000"/>
              </a:spcAft>
              <a:buFont typeface="Arial" panose="020B0604020202020204" pitchFamily="34" charset="0"/>
              <a:buChar char="•"/>
            </a:pPr>
            <a:r>
              <a:rPr lang="en-US" sz="2000" b="1">
                <a:solidFill>
                  <a:schemeClr val="tx2"/>
                </a:solidFill>
              </a:rPr>
              <a:t>It is not a part of the MWSBE, Section 3 or Pay or Play programs.  </a:t>
            </a:r>
            <a:endParaRPr lang="en-US" sz="2000">
              <a:solidFill>
                <a:schemeClr val="tx2"/>
              </a:solidFill>
              <a:latin typeface="+mj-lt"/>
              <a:ea typeface="+mj-lt"/>
              <a:cs typeface="+mj-lt"/>
            </a:endParaRPr>
          </a:p>
          <a:p>
            <a:pPr marL="342900" lvl="1" indent="-342900">
              <a:spcAft>
                <a:spcPct val="15000"/>
              </a:spcAft>
              <a:buFont typeface="Arial" panose="020B0604020202020204" pitchFamily="34" charset="0"/>
              <a:buChar char="•"/>
            </a:pPr>
            <a:r>
              <a:rPr lang="en-US" sz="2000" b="1">
                <a:solidFill>
                  <a:schemeClr val="tx2"/>
                </a:solidFill>
              </a:rPr>
              <a:t>Monthly compliance documents are still required to be submitted for these program areas unless a termination of work is submitted. </a:t>
            </a:r>
          </a:p>
          <a:p>
            <a:endParaRPr lang="en-US" sz="2000" b="0">
              <a:cs typeface="Arial"/>
            </a:endParaRPr>
          </a:p>
        </p:txBody>
      </p:sp>
      <p:pic>
        <p:nvPicPr>
          <p:cNvPr id="4" name="Picture 3" descr="work hold.jpg">
            <a:extLst>
              <a:ext uri="{FF2B5EF4-FFF2-40B4-BE49-F238E27FC236}">
                <a16:creationId xmlns:a16="http://schemas.microsoft.com/office/drawing/2014/main" id="{2A678706-D4F7-49C6-A13A-4A606DB30B05}"/>
              </a:ext>
            </a:extLst>
          </p:cNvPr>
          <p:cNvPicPr>
            <a:picLocks noChangeAspect="1"/>
          </p:cNvPicPr>
          <p:nvPr/>
        </p:nvPicPr>
        <p:blipFill>
          <a:blip r:embed="rId3"/>
          <a:stretch>
            <a:fillRect/>
          </a:stretch>
        </p:blipFill>
        <p:spPr>
          <a:xfrm>
            <a:off x="6571797" y="438192"/>
            <a:ext cx="5100089" cy="6337851"/>
          </a:xfrm>
          <a:prstGeom prst="rect">
            <a:avLst/>
          </a:prstGeom>
        </p:spPr>
      </p:pic>
      <p:pic>
        <p:nvPicPr>
          <p:cNvPr id="5" name="Graphic 10" descr="No sign with solid fill">
            <a:extLst>
              <a:ext uri="{FF2B5EF4-FFF2-40B4-BE49-F238E27FC236}">
                <a16:creationId xmlns:a16="http://schemas.microsoft.com/office/drawing/2014/main" id="{BB9EC8F7-EDA2-5300-7D0B-FDD6B23F3E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30716" y="1746843"/>
            <a:ext cx="3185010" cy="3192293"/>
          </a:xfrm>
          <a:prstGeom prst="rect">
            <a:avLst/>
          </a:prstGeom>
        </p:spPr>
      </p:pic>
      <p:sp>
        <p:nvSpPr>
          <p:cNvPr id="6" name="TextBox 5">
            <a:extLst>
              <a:ext uri="{FF2B5EF4-FFF2-40B4-BE49-F238E27FC236}">
                <a16:creationId xmlns:a16="http://schemas.microsoft.com/office/drawing/2014/main" id="{E19A4FBF-7E47-7518-1C57-F1CB4EE5D8E0}"/>
              </a:ext>
            </a:extLst>
          </p:cNvPr>
          <p:cNvSpPr txBox="1"/>
          <p:nvPr/>
        </p:nvSpPr>
        <p:spPr>
          <a:xfrm>
            <a:off x="789776" y="4015806"/>
            <a:ext cx="2743200" cy="923330"/>
          </a:xfrm>
          <a:prstGeom prst="rect">
            <a:avLst/>
          </a:prstGeom>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2"/>
                </a:solidFill>
              </a:rPr>
              <a:t>Work on Hold Notices are</a:t>
            </a:r>
            <a:r>
              <a:rPr lang="en-US">
                <a:solidFill>
                  <a:schemeClr val="tx2"/>
                </a:solidFill>
              </a:rPr>
              <a:t> </a:t>
            </a:r>
            <a:r>
              <a:rPr lang="en-US" b="1">
                <a:solidFill>
                  <a:schemeClr val="tx2"/>
                </a:solidFill>
              </a:rPr>
              <a:t>only applicable to DBRA.</a:t>
            </a:r>
            <a:endParaRPr lang="en-US">
              <a:solidFill>
                <a:schemeClr val="tx2"/>
              </a:solidFill>
            </a:endParaRPr>
          </a:p>
        </p:txBody>
      </p:sp>
    </p:spTree>
    <p:extLst>
      <p:ext uri="{BB962C8B-B14F-4D97-AF65-F5344CB8AC3E}">
        <p14:creationId xmlns:p14="http://schemas.microsoft.com/office/powerpoint/2010/main" val="101317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A85C-C789-1847-A83D-56FE61F42EEE}"/>
              </a:ext>
            </a:extLst>
          </p:cNvPr>
          <p:cNvSpPr>
            <a:spLocks noGrp="1"/>
          </p:cNvSpPr>
          <p:nvPr>
            <p:ph type="title"/>
          </p:nvPr>
        </p:nvSpPr>
        <p:spPr/>
        <p:txBody>
          <a:bodyPr>
            <a:noAutofit/>
          </a:bodyPr>
          <a:lstStyle/>
          <a:p>
            <a:r>
              <a:rPr lang="en-US" sz="3600">
                <a:solidFill>
                  <a:schemeClr val="bg1"/>
                </a:solidFill>
              </a:rPr>
              <a:t>Single Family Prime Contractor Requirements</a:t>
            </a:r>
          </a:p>
        </p:txBody>
      </p:sp>
      <p:sp>
        <p:nvSpPr>
          <p:cNvPr id="3" name="Text Placeholder 2">
            <a:extLst>
              <a:ext uri="{FF2B5EF4-FFF2-40B4-BE49-F238E27FC236}">
                <a16:creationId xmlns:a16="http://schemas.microsoft.com/office/drawing/2014/main" id="{423853D7-2D41-3740-ADE6-73236E7BA33F}"/>
              </a:ext>
            </a:extLst>
          </p:cNvPr>
          <p:cNvSpPr>
            <a:spLocks noGrp="1"/>
          </p:cNvSpPr>
          <p:nvPr>
            <p:ph type="body" sz="quarter" idx="10"/>
          </p:nvPr>
        </p:nvSpPr>
        <p:spPr>
          <a:xfrm>
            <a:off x="566737" y="2520241"/>
            <a:ext cx="11058525" cy="4055169"/>
          </a:xfrm>
        </p:spPr>
        <p:txBody>
          <a:bodyPr lIns="91440" tIns="45720" rIns="91440" bIns="45720" anchor="t">
            <a:normAutofit fontScale="92500" lnSpcReduction="10000"/>
          </a:bodyPr>
          <a:lstStyle/>
          <a:p>
            <a:r>
              <a:rPr lang="en-US"/>
              <a:t>Must submit an executed contract agreement, Contract Coversheet, Utilization Plan (UP), Start of Work Notice and Termination of Work Notice for </a:t>
            </a:r>
            <a:r>
              <a:rPr lang="en-US" b="1"/>
              <a:t>every project address;</a:t>
            </a:r>
            <a:endParaRPr lang="en-US" b="1">
              <a:cs typeface="Arial"/>
            </a:endParaRPr>
          </a:p>
          <a:p>
            <a:endParaRPr lang="en-US" b="1"/>
          </a:p>
          <a:p>
            <a:r>
              <a:rPr lang="en-US"/>
              <a:t>All contractor including lower tier subcontractors, suppliers, consulting firms, professional service providers, etc. are required to submit a monthly UP on </a:t>
            </a:r>
            <a:r>
              <a:rPr lang="en-US" b="1"/>
              <a:t>every address</a:t>
            </a:r>
            <a:r>
              <a:rPr lang="en-US"/>
              <a:t> by the end of every month.</a:t>
            </a:r>
            <a:endParaRPr lang="en-US">
              <a:cs typeface="Arial"/>
            </a:endParaRPr>
          </a:p>
          <a:p>
            <a:endParaRPr lang="en-US"/>
          </a:p>
          <a:p>
            <a:r>
              <a:rPr lang="en-US"/>
              <a:t>A Request for Contractor/Subcontractor Clearance form and SAM verification, Debarred Vendor List and Conflict of Interest form is required for all subcontractor, supplier, and professional service provider ONCE throughout program.</a:t>
            </a:r>
            <a:endParaRPr lang="en-US">
              <a:cs typeface="Arial"/>
            </a:endParaRPr>
          </a:p>
          <a:p>
            <a:endParaRPr lang="en-US"/>
          </a:p>
          <a:p>
            <a:r>
              <a:rPr lang="en-US"/>
              <a:t>If a contractor has not previously worked under this program and/or has not been verified through </a:t>
            </a:r>
            <a:r>
              <a:rPr lang="en-US" err="1"/>
              <a:t>SAM.gov</a:t>
            </a:r>
            <a:r>
              <a:rPr lang="en-US"/>
              <a:t>, verification records will be required to ensure the contractor is eligible to perform on federally funded projects.</a:t>
            </a:r>
            <a:endParaRPr lang="en-US">
              <a:cs typeface="Arial"/>
            </a:endParaRPr>
          </a:p>
        </p:txBody>
      </p:sp>
    </p:spTree>
    <p:extLst>
      <p:ext uri="{BB962C8B-B14F-4D97-AF65-F5344CB8AC3E}">
        <p14:creationId xmlns:p14="http://schemas.microsoft.com/office/powerpoint/2010/main" val="281679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A85C-C789-1847-A83D-56FE61F42EEE}"/>
              </a:ext>
            </a:extLst>
          </p:cNvPr>
          <p:cNvSpPr>
            <a:spLocks noGrp="1"/>
          </p:cNvSpPr>
          <p:nvPr>
            <p:ph type="title" idx="4294967295"/>
          </p:nvPr>
        </p:nvSpPr>
        <p:spPr>
          <a:xfrm>
            <a:off x="-444844" y="834362"/>
            <a:ext cx="11499850" cy="704850"/>
          </a:xfrm>
          <a:prstGeom prst="rect">
            <a:avLst/>
          </a:prstGeom>
        </p:spPr>
        <p:txBody>
          <a:bodyPr vert="horz" lIns="91440" tIns="45720" rIns="91440" bIns="45720" rtlCol="0" anchor="b">
            <a:normAutofit/>
          </a:bodyPr>
          <a:lstStyle/>
          <a:p>
            <a:pPr algn="ctr"/>
            <a:r>
              <a:rPr lang="en-US" sz="3000" kern="1200">
                <a:solidFill>
                  <a:schemeClr val="tx2"/>
                </a:solidFill>
                <a:latin typeface="+mj-lt"/>
                <a:ea typeface="+mj-ea"/>
                <a:cs typeface="+mj-cs"/>
              </a:rPr>
              <a:t>Single Family Subcontractor Requirements</a:t>
            </a:r>
            <a:r>
              <a:rPr lang="en-US" sz="3000">
                <a:solidFill>
                  <a:schemeClr val="tx2"/>
                </a:solidFill>
                <a:latin typeface="+mj-lt"/>
                <a:cs typeface="+mj-cs"/>
              </a:rPr>
              <a:t> Example</a:t>
            </a:r>
            <a:endParaRPr lang="en-US" sz="3000" kern="1200">
              <a:solidFill>
                <a:schemeClr val="tx2"/>
              </a:solidFill>
              <a:latin typeface="+mj-lt"/>
              <a:cs typeface="Arial"/>
            </a:endParaRPr>
          </a:p>
        </p:txBody>
      </p:sp>
      <p:sp>
        <p:nvSpPr>
          <p:cNvPr id="259" name="TextBox 258">
            <a:extLst>
              <a:ext uri="{FF2B5EF4-FFF2-40B4-BE49-F238E27FC236}">
                <a16:creationId xmlns:a16="http://schemas.microsoft.com/office/drawing/2014/main" id="{8E066A53-C2F5-F575-ABDB-7FFE31E8DA7B}"/>
              </a:ext>
            </a:extLst>
          </p:cNvPr>
          <p:cNvSpPr txBox="1"/>
          <p:nvPr/>
        </p:nvSpPr>
        <p:spPr>
          <a:xfrm>
            <a:off x="743152" y="1369820"/>
            <a:ext cx="59137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chemeClr val="tx2"/>
                </a:solidFill>
                <a:cs typeface="Arial"/>
              </a:rPr>
              <a:t>Contractor:</a:t>
            </a:r>
            <a:r>
              <a:rPr lang="en-US" sz="4000" b="1">
                <a:solidFill>
                  <a:schemeClr val="tx2"/>
                </a:solidFill>
                <a:cs typeface="Arial"/>
              </a:rPr>
              <a:t> </a:t>
            </a:r>
            <a:r>
              <a:rPr lang="en-US" sz="3000" b="1">
                <a:solidFill>
                  <a:schemeClr val="tx2"/>
                </a:solidFill>
                <a:cs typeface="Arial"/>
              </a:rPr>
              <a:t>ABC Company</a:t>
            </a:r>
          </a:p>
        </p:txBody>
      </p:sp>
      <p:sp>
        <p:nvSpPr>
          <p:cNvPr id="268" name="TextBox 267">
            <a:extLst>
              <a:ext uri="{FF2B5EF4-FFF2-40B4-BE49-F238E27FC236}">
                <a16:creationId xmlns:a16="http://schemas.microsoft.com/office/drawing/2014/main" id="{D0CBCC8E-4032-01A1-72D8-9C73C9D61E62}"/>
              </a:ext>
            </a:extLst>
          </p:cNvPr>
          <p:cNvSpPr txBox="1"/>
          <p:nvPr/>
        </p:nvSpPr>
        <p:spPr>
          <a:xfrm>
            <a:off x="6883607" y="3361275"/>
            <a:ext cx="38087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a:solidFill>
                  <a:schemeClr val="tx2"/>
                </a:solidFill>
              </a:rPr>
              <a:t>Request for Clearance Form/ Sam Verification Results</a:t>
            </a:r>
            <a:endParaRPr lang="en-US">
              <a:solidFill>
                <a:schemeClr val="tx2"/>
              </a:solidFill>
              <a:cs typeface="Arial"/>
            </a:endParaRPr>
          </a:p>
          <a:p>
            <a:pPr marL="285750" indent="-285750">
              <a:buFont typeface="Wingdings"/>
              <a:buChar char="q"/>
            </a:pPr>
            <a:r>
              <a:rPr lang="en-US">
                <a:solidFill>
                  <a:schemeClr val="tx2"/>
                </a:solidFill>
                <a:cs typeface="Arial"/>
              </a:rPr>
              <a:t>Debarred Vendor List</a:t>
            </a:r>
          </a:p>
          <a:p>
            <a:pPr marL="285750" indent="-285750">
              <a:buFont typeface="Wingdings"/>
              <a:buChar char="q"/>
            </a:pPr>
            <a:r>
              <a:rPr lang="en-US">
                <a:solidFill>
                  <a:schemeClr val="tx2"/>
                </a:solidFill>
                <a:cs typeface="Arial"/>
              </a:rPr>
              <a:t>Conflict of Interest Form</a:t>
            </a:r>
          </a:p>
        </p:txBody>
      </p:sp>
      <p:graphicFrame>
        <p:nvGraphicFramePr>
          <p:cNvPr id="357" name="Diagram 357">
            <a:extLst>
              <a:ext uri="{FF2B5EF4-FFF2-40B4-BE49-F238E27FC236}">
                <a16:creationId xmlns:a16="http://schemas.microsoft.com/office/drawing/2014/main" id="{2B9AF269-9283-664A-1693-F08FFDE38E35}"/>
              </a:ext>
            </a:extLst>
          </p:cNvPr>
          <p:cNvGraphicFramePr/>
          <p:nvPr>
            <p:extLst>
              <p:ext uri="{D42A27DB-BD31-4B8C-83A1-F6EECF244321}">
                <p14:modId xmlns:p14="http://schemas.microsoft.com/office/powerpoint/2010/main" val="1204687025"/>
              </p:ext>
            </p:extLst>
          </p:nvPr>
        </p:nvGraphicFramePr>
        <p:xfrm>
          <a:off x="884721" y="2363573"/>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42" name="TextBox 1241">
            <a:extLst>
              <a:ext uri="{FF2B5EF4-FFF2-40B4-BE49-F238E27FC236}">
                <a16:creationId xmlns:a16="http://schemas.microsoft.com/office/drawing/2014/main" id="{2F90DB37-8B9E-570C-A849-17134B83FF5A}"/>
              </a:ext>
            </a:extLst>
          </p:cNvPr>
          <p:cNvSpPr txBox="1"/>
          <p:nvPr/>
        </p:nvSpPr>
        <p:spPr>
          <a:xfrm>
            <a:off x="6883607" y="2677755"/>
            <a:ext cx="23675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cs typeface="Arial"/>
              </a:rPr>
              <a:t>Document Provided Once/Annually</a:t>
            </a:r>
          </a:p>
        </p:txBody>
      </p:sp>
    </p:spTree>
    <p:extLst>
      <p:ext uri="{BB962C8B-B14F-4D97-AF65-F5344CB8AC3E}">
        <p14:creationId xmlns:p14="http://schemas.microsoft.com/office/powerpoint/2010/main" val="33478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167D8E-3527-AD95-9AA5-C2DEDDF6D821}"/>
              </a:ext>
            </a:extLst>
          </p:cNvPr>
          <p:cNvSpPr/>
          <p:nvPr/>
        </p:nvSpPr>
        <p:spPr>
          <a:xfrm>
            <a:off x="0" y="2325465"/>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BA5049F-93CA-C843-A8FC-6D7BBB24DF6F}"/>
              </a:ext>
            </a:extLst>
          </p:cNvPr>
          <p:cNvSpPr>
            <a:spLocks noGrp="1"/>
          </p:cNvSpPr>
          <p:nvPr>
            <p:ph type="body" sz="quarter" idx="10"/>
          </p:nvPr>
        </p:nvSpPr>
        <p:spPr>
          <a:xfrm>
            <a:off x="1974176" y="2927232"/>
            <a:ext cx="8243647" cy="1182314"/>
          </a:xfrm>
        </p:spPr>
        <p:txBody>
          <a:bodyPr/>
          <a:lstStyle/>
          <a:p>
            <a:r>
              <a:rPr lang="en-US"/>
              <a:t>DEVIATION REQUEST</a:t>
            </a:r>
          </a:p>
          <a:p>
            <a:endParaRPr lang="en-US"/>
          </a:p>
        </p:txBody>
      </p:sp>
    </p:spTree>
    <p:extLst>
      <p:ext uri="{BB962C8B-B14F-4D97-AF65-F5344CB8AC3E}">
        <p14:creationId xmlns:p14="http://schemas.microsoft.com/office/powerpoint/2010/main" val="267833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B56A-96D5-7343-8F3D-8C2E313DB2F7}"/>
              </a:ext>
            </a:extLst>
          </p:cNvPr>
          <p:cNvSpPr>
            <a:spLocks noGrp="1"/>
          </p:cNvSpPr>
          <p:nvPr>
            <p:ph type="title"/>
          </p:nvPr>
        </p:nvSpPr>
        <p:spPr/>
        <p:txBody>
          <a:bodyPr vert="horz" lIns="91440" tIns="45720" rIns="91440" bIns="45720" rtlCol="0" anchor="ctr">
            <a:normAutofit fontScale="90000"/>
          </a:bodyPr>
          <a:lstStyle/>
          <a:p>
            <a:r>
              <a:rPr lang="en-US" kern="1200">
                <a:solidFill>
                  <a:schemeClr val="bg1"/>
                </a:solidFill>
                <a:latin typeface="+mj-lt"/>
                <a:ea typeface="+mj-ea"/>
                <a:cs typeface="+mj-cs"/>
              </a:rPr>
              <a:t>Deviation Request Requirements</a:t>
            </a:r>
          </a:p>
        </p:txBody>
      </p:sp>
      <p:sp>
        <p:nvSpPr>
          <p:cNvPr id="4" name="Text Placeholder 3">
            <a:extLst>
              <a:ext uri="{FF2B5EF4-FFF2-40B4-BE49-F238E27FC236}">
                <a16:creationId xmlns:a16="http://schemas.microsoft.com/office/drawing/2014/main" id="{FA03BCE3-009D-AA41-ACD2-08B63BF5F42A}"/>
              </a:ext>
            </a:extLst>
          </p:cNvPr>
          <p:cNvSpPr>
            <a:spLocks noGrp="1"/>
          </p:cNvSpPr>
          <p:nvPr>
            <p:ph type="body" sz="quarter" idx="10"/>
          </p:nvPr>
        </p:nvSpPr>
        <p:spPr/>
        <p:txBody>
          <a:bodyPr vert="horz" lIns="91440" tIns="45720" rIns="91440" bIns="45720" rtlCol="0" anchor="t">
            <a:noAutofit/>
          </a:bodyPr>
          <a:lstStyle/>
          <a:p>
            <a:pPr>
              <a:buFont typeface="Wingdings" panose="020B0604020202020204" pitchFamily="34" charset="0"/>
              <a:buChar char="q"/>
            </a:pPr>
            <a:r>
              <a:rPr lang="en-US" sz="1500" b="1"/>
              <a:t>Work designated in your approved plan cannot be completed by any other subcontractor and/or supplier unless you receive permission from the Housing and Community Development Department.</a:t>
            </a:r>
            <a:endParaRPr lang="en-US" sz="1500" b="1">
              <a:cs typeface="Arial"/>
            </a:endParaRPr>
          </a:p>
          <a:p>
            <a:pPr>
              <a:buFont typeface="Wingdings" panose="020B0604020202020204" pitchFamily="34" charset="0"/>
              <a:buChar char="q"/>
            </a:pPr>
            <a:r>
              <a:rPr lang="en-US" sz="1500" b="1"/>
              <a:t>To deviate from the approved MWBE Participation Plan, the request must  be submitted in writing to the assigned MWSBE compliance monitor stating your proposed change, the specific reason for removal and how you plan to meet your MWBE goal.</a:t>
            </a:r>
            <a:endParaRPr lang="en-US" sz="1500" b="1">
              <a:cs typeface="Arial"/>
            </a:endParaRPr>
          </a:p>
          <a:p>
            <a:pPr>
              <a:buFont typeface="Wingdings" panose="020B0604020202020204" pitchFamily="34" charset="0"/>
              <a:buChar char="q"/>
            </a:pPr>
            <a:r>
              <a:rPr lang="en-US" sz="1500" b="1"/>
              <a:t>A Deviation Request is only required to add or remove a certified MWSBE firm.</a:t>
            </a:r>
            <a:endParaRPr lang="en-US" sz="1500" b="1">
              <a:cs typeface="Arial"/>
            </a:endParaRPr>
          </a:p>
          <a:p>
            <a:pPr>
              <a:buFont typeface="Wingdings" panose="020B0604020202020204" pitchFamily="34" charset="0"/>
              <a:buChar char="q"/>
            </a:pPr>
            <a:r>
              <a:rPr lang="en-US" sz="1500" b="1"/>
              <a:t>The request should include reasons for the deviation; Who, What, When and Why.</a:t>
            </a:r>
            <a:endParaRPr lang="en-US" sz="1500" b="1">
              <a:cs typeface="Arial"/>
            </a:endParaRPr>
          </a:p>
          <a:p>
            <a:pPr>
              <a:buFont typeface="Wingdings" panose="020B0604020202020204" pitchFamily="34" charset="0"/>
              <a:buChar char="q"/>
            </a:pPr>
            <a:r>
              <a:rPr lang="en-US" sz="1500" b="1"/>
              <a:t>When removing a firm, a plan to achieve the impacted MWSBE goal is required.</a:t>
            </a:r>
            <a:endParaRPr lang="en-US" sz="1500" b="1">
              <a:cs typeface="Arial"/>
            </a:endParaRPr>
          </a:p>
          <a:p>
            <a:pPr>
              <a:buFont typeface="Wingdings" panose="020B0604020202020204" pitchFamily="34" charset="0"/>
              <a:buChar char="q"/>
            </a:pPr>
            <a:r>
              <a:rPr lang="en-US" sz="1500" b="1"/>
              <a:t>A deviation request does not reduce or increase the contract goal. The prime contractor is responsible for achieving the approved participation goal at the time of award.</a:t>
            </a:r>
            <a:endParaRPr lang="en-US" sz="1500" b="1">
              <a:cs typeface="Arial"/>
            </a:endParaRPr>
          </a:p>
          <a:p>
            <a:pPr>
              <a:buFont typeface="Wingdings" panose="020B0604020202020204" pitchFamily="34" charset="0"/>
              <a:buChar char="q"/>
            </a:pPr>
            <a:r>
              <a:rPr lang="en-US" sz="1500" b="1"/>
              <a:t>Prime contractor cannot replace a certified firm with a non-certified firm.</a:t>
            </a:r>
            <a:endParaRPr lang="en-US" sz="1500" b="1">
              <a:cs typeface="Arial"/>
            </a:endParaRPr>
          </a:p>
        </p:txBody>
      </p:sp>
    </p:spTree>
    <p:extLst>
      <p:ext uri="{BB962C8B-B14F-4D97-AF65-F5344CB8AC3E}">
        <p14:creationId xmlns:p14="http://schemas.microsoft.com/office/powerpoint/2010/main" val="27144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AF1D4B-5F28-8279-12A1-54175CF6E802}"/>
              </a:ext>
            </a:extLst>
          </p:cNvPr>
          <p:cNvSpPr/>
          <p:nvPr/>
        </p:nvSpPr>
        <p:spPr>
          <a:xfrm>
            <a:off x="0" y="2078471"/>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00AE9B9-DC8A-1842-8B2F-2BEBEC3694D1}"/>
              </a:ext>
            </a:extLst>
          </p:cNvPr>
          <p:cNvSpPr>
            <a:spLocks noGrp="1"/>
          </p:cNvSpPr>
          <p:nvPr>
            <p:ph type="body" sz="quarter" idx="10"/>
          </p:nvPr>
        </p:nvSpPr>
        <p:spPr>
          <a:xfrm>
            <a:off x="1467912" y="2401714"/>
            <a:ext cx="8863757" cy="1739362"/>
          </a:xfrm>
        </p:spPr>
        <p:txBody>
          <a:bodyPr/>
          <a:lstStyle/>
          <a:p>
            <a:r>
              <a:rPr lang="en-US"/>
              <a:t>ONGOING MONITORING</a:t>
            </a:r>
          </a:p>
        </p:txBody>
      </p:sp>
    </p:spTree>
    <p:extLst>
      <p:ext uri="{BB962C8B-B14F-4D97-AF65-F5344CB8AC3E}">
        <p14:creationId xmlns:p14="http://schemas.microsoft.com/office/powerpoint/2010/main" val="352468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3843-8958-4044-A5D7-D85234D70C27}"/>
              </a:ext>
            </a:extLst>
          </p:cNvPr>
          <p:cNvSpPr>
            <a:spLocks noGrp="1"/>
          </p:cNvSpPr>
          <p:nvPr>
            <p:ph type="title"/>
          </p:nvPr>
        </p:nvSpPr>
        <p:spPr/>
        <p:txBody>
          <a:bodyPr vert="horz" lIns="91440" tIns="45720" rIns="91440" bIns="45720" rtlCol="0" anchor="ctr">
            <a:normAutofit fontScale="90000"/>
          </a:bodyPr>
          <a:lstStyle/>
          <a:p>
            <a:r>
              <a:rPr lang="en-US" sz="4400" kern="1200" dirty="0">
                <a:solidFill>
                  <a:schemeClr val="bg1"/>
                </a:solidFill>
                <a:latin typeface="+mj-lt"/>
                <a:ea typeface="+mj-ea"/>
                <a:cs typeface="+mj-cs"/>
              </a:rPr>
              <a:t>Ongoing Monitoring</a:t>
            </a:r>
          </a:p>
        </p:txBody>
      </p:sp>
      <p:sp>
        <p:nvSpPr>
          <p:cNvPr id="3" name="Text Placeholder 2">
            <a:extLst>
              <a:ext uri="{FF2B5EF4-FFF2-40B4-BE49-F238E27FC236}">
                <a16:creationId xmlns:a16="http://schemas.microsoft.com/office/drawing/2014/main" id="{F8B420A1-5B81-CD42-87BB-8C46F4441F2B}"/>
              </a:ext>
            </a:extLst>
          </p:cNvPr>
          <p:cNvSpPr>
            <a:spLocks noGrp="1"/>
          </p:cNvSpPr>
          <p:nvPr>
            <p:ph type="body" sz="quarter" idx="10"/>
          </p:nvPr>
        </p:nvSpPr>
        <p:spPr/>
        <p:txBody>
          <a:bodyPr vert="horz" lIns="91440" tIns="45720" rIns="91440" bIns="45720" rtlCol="0">
            <a:normAutofit/>
          </a:bodyPr>
          <a:lstStyle/>
          <a:p>
            <a:r>
              <a:rPr lang="en-US" sz="1700"/>
              <a:t>Random site visits will be conducted to monitor project activities and contractor’s participation.</a:t>
            </a:r>
            <a:br>
              <a:rPr lang="en-US" sz="1700"/>
            </a:br>
            <a:endParaRPr lang="en-US" sz="1700"/>
          </a:p>
          <a:p>
            <a:r>
              <a:rPr lang="en-US" sz="1700"/>
              <a:t>Compliance documents will be compared with information gathered from interviewing employees and site action.</a:t>
            </a:r>
            <a:br>
              <a:rPr lang="en-US" sz="1700"/>
            </a:br>
            <a:endParaRPr lang="en-US" sz="1700"/>
          </a:p>
          <a:p>
            <a:r>
              <a:rPr lang="en-US" sz="1700"/>
              <a:t>Documents submitted for reporting and monitoring purposes by all contractors will be reviewed for accuracy and compliance with requirements.</a:t>
            </a:r>
            <a:br>
              <a:rPr lang="en-US" sz="1700"/>
            </a:br>
            <a:endParaRPr lang="en-US" sz="1700"/>
          </a:p>
          <a:p>
            <a:r>
              <a:rPr lang="en-US" sz="1700"/>
              <a:t>The Prime Contractor will be notified of any items identified as non-compliant via email, by the 5th of every month.</a:t>
            </a:r>
          </a:p>
          <a:p>
            <a:endParaRPr lang="en-US" sz="1700"/>
          </a:p>
        </p:txBody>
      </p:sp>
    </p:spTree>
    <p:extLst>
      <p:ext uri="{BB962C8B-B14F-4D97-AF65-F5344CB8AC3E}">
        <p14:creationId xmlns:p14="http://schemas.microsoft.com/office/powerpoint/2010/main" val="32816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07F55-0491-C3D5-FC3E-F943E3B5867A}"/>
              </a:ext>
            </a:extLst>
          </p:cNvPr>
          <p:cNvSpPr>
            <a:spLocks noGrp="1"/>
          </p:cNvSpPr>
          <p:nvPr>
            <p:ph type="title"/>
          </p:nvPr>
        </p:nvSpPr>
        <p:spPr>
          <a:xfrm>
            <a:off x="2668588" y="1262211"/>
            <a:ext cx="6854824" cy="590264"/>
          </a:xfrm>
        </p:spPr>
        <p:txBody>
          <a:bodyPr/>
          <a:lstStyle/>
          <a:p>
            <a:r>
              <a:rPr lang="en-US" dirty="0">
                <a:solidFill>
                  <a:schemeClr val="bg1"/>
                </a:solidFill>
              </a:rPr>
              <a:t>Compliance Status Reports</a:t>
            </a:r>
          </a:p>
        </p:txBody>
      </p:sp>
      <p:sp>
        <p:nvSpPr>
          <p:cNvPr id="3" name="Text Placeholder 2">
            <a:extLst>
              <a:ext uri="{FF2B5EF4-FFF2-40B4-BE49-F238E27FC236}">
                <a16:creationId xmlns:a16="http://schemas.microsoft.com/office/drawing/2014/main" id="{59FD17A1-CFCF-1177-49B9-ED83C3C7AE9B}"/>
              </a:ext>
            </a:extLst>
          </p:cNvPr>
          <p:cNvSpPr>
            <a:spLocks noGrp="1"/>
          </p:cNvSpPr>
          <p:nvPr>
            <p:ph type="body" sz="quarter" idx="10"/>
          </p:nvPr>
        </p:nvSpPr>
        <p:spPr/>
        <p:txBody>
          <a:bodyPr/>
          <a:lstStyle/>
          <a:p>
            <a:endParaRPr lang="en-US" dirty="0"/>
          </a:p>
        </p:txBody>
      </p:sp>
      <p:pic>
        <p:nvPicPr>
          <p:cNvPr id="5" name="Picture 4">
            <a:extLst>
              <a:ext uri="{FF2B5EF4-FFF2-40B4-BE49-F238E27FC236}">
                <a16:creationId xmlns:a16="http://schemas.microsoft.com/office/drawing/2014/main" id="{BB6355B8-12AF-35C9-65CA-E1B9B1903D35}"/>
              </a:ext>
            </a:extLst>
          </p:cNvPr>
          <p:cNvPicPr>
            <a:picLocks noChangeAspect="1"/>
          </p:cNvPicPr>
          <p:nvPr/>
        </p:nvPicPr>
        <p:blipFill>
          <a:blip r:embed="rId3"/>
          <a:stretch>
            <a:fillRect/>
          </a:stretch>
        </p:blipFill>
        <p:spPr>
          <a:xfrm>
            <a:off x="292608" y="1963853"/>
            <a:ext cx="11640312" cy="4610982"/>
          </a:xfrm>
          <a:prstGeom prst="rect">
            <a:avLst/>
          </a:prstGeom>
        </p:spPr>
      </p:pic>
    </p:spTree>
    <p:extLst>
      <p:ext uri="{BB962C8B-B14F-4D97-AF65-F5344CB8AC3E}">
        <p14:creationId xmlns:p14="http://schemas.microsoft.com/office/powerpoint/2010/main" val="1859504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A0A4-03F6-2F44-8499-57C7C589767E}"/>
              </a:ext>
            </a:extLst>
          </p:cNvPr>
          <p:cNvSpPr>
            <a:spLocks noGrp="1"/>
          </p:cNvSpPr>
          <p:nvPr>
            <p:ph type="title"/>
          </p:nvPr>
        </p:nvSpPr>
        <p:spPr/>
        <p:txBody>
          <a:bodyPr>
            <a:noAutofit/>
          </a:bodyPr>
          <a:lstStyle/>
          <a:p>
            <a:r>
              <a:rPr lang="en-US" sz="3200">
                <a:solidFill>
                  <a:schemeClr val="bg1"/>
                </a:solidFill>
              </a:rPr>
              <a:t>Commercially Useful Function (CUF) Audits</a:t>
            </a:r>
          </a:p>
        </p:txBody>
      </p:sp>
      <p:sp>
        <p:nvSpPr>
          <p:cNvPr id="4" name="Text Placeholder 3">
            <a:extLst>
              <a:ext uri="{FF2B5EF4-FFF2-40B4-BE49-F238E27FC236}">
                <a16:creationId xmlns:a16="http://schemas.microsoft.com/office/drawing/2014/main" id="{6A0510D5-2425-4844-8B08-9BAD6BDAE9AE}"/>
              </a:ext>
            </a:extLst>
          </p:cNvPr>
          <p:cNvSpPr>
            <a:spLocks noGrp="1"/>
          </p:cNvSpPr>
          <p:nvPr>
            <p:ph type="body" sz="quarter" idx="10"/>
          </p:nvPr>
        </p:nvSpPr>
        <p:spPr/>
        <p:txBody>
          <a:bodyPr lIns="91440" tIns="45720" rIns="91440" bIns="45720" anchor="t">
            <a:normAutofit fontScale="70000" lnSpcReduction="20000"/>
          </a:bodyPr>
          <a:lstStyle/>
          <a:p>
            <a:pPr lvl="0"/>
            <a:r>
              <a:rPr lang="en-US"/>
              <a:t>A CUF Audit is authorized by the City of Houston Code of Ordinances under Chapter 15, Article V, Section 15-84 (a).8.d.</a:t>
            </a:r>
          </a:p>
          <a:p>
            <a:pPr marL="0" indent="0">
              <a:buNone/>
            </a:pPr>
            <a:endParaRPr lang="en-US"/>
          </a:p>
          <a:p>
            <a:pPr lvl="0"/>
            <a:r>
              <a:rPr lang="en-US"/>
              <a:t>HCDD will perform CUF audits of certified firms to assess the level of credit the Prime Contractor should receive for the certified firm’s performance. In determining whether a certified firm is performing a Commercially Useful Function, factors including but not limited to the following shall be considered:</a:t>
            </a:r>
            <a:endParaRPr lang="en-US">
              <a:cs typeface="Arial"/>
            </a:endParaRPr>
          </a:p>
          <a:p>
            <a:pPr lvl="0"/>
            <a:endParaRPr lang="en-US"/>
          </a:p>
          <a:p>
            <a:pPr lvl="1"/>
            <a:r>
              <a:rPr lang="en-US"/>
              <a:t>Whether it is performing a real and actual service that is a distinct and verifiable element of the work called for in a contract.</a:t>
            </a:r>
            <a:endParaRPr lang="en-US">
              <a:cs typeface="Arial"/>
            </a:endParaRPr>
          </a:p>
          <a:p>
            <a:pPr lvl="1"/>
            <a:r>
              <a:rPr lang="en-US"/>
              <a:t>Whether it has the skill and expertise to perform the work solely, for which it is being utilized and possesses all the necessary licenses.</a:t>
            </a:r>
            <a:endParaRPr lang="en-US">
              <a:cs typeface="Arial"/>
            </a:endParaRPr>
          </a:p>
          <a:p>
            <a:pPr lvl="1"/>
            <a:r>
              <a:rPr lang="en-US"/>
              <a:t>Whether it is in the business of performing, managing, or supervising the work for which it has been certified and is being utilized.</a:t>
            </a:r>
            <a:endParaRPr lang="en-US">
              <a:cs typeface="Arial"/>
            </a:endParaRPr>
          </a:p>
          <a:p>
            <a:pPr lvl="1"/>
            <a:r>
              <a:rPr lang="en-US"/>
              <a:t>Whether it is certified in the North American Industry Classification System (NAICS) code in which it is performing, and the firm is certified in that scope. </a:t>
            </a:r>
            <a:endParaRPr lang="en-US">
              <a:cs typeface="Arial"/>
            </a:endParaRPr>
          </a:p>
          <a:p>
            <a:pPr marL="0" indent="0">
              <a:buNone/>
            </a:pPr>
            <a:endParaRPr lang="en-US"/>
          </a:p>
          <a:p>
            <a:pPr marL="0" indent="0">
              <a:buNone/>
            </a:pPr>
            <a:r>
              <a:rPr lang="en-US"/>
              <a:t>An audit will be conducted on each certified firm to ensure contractors are performing in the NAICS  code of their certification, using their own forces. Credits are being applied according to their actual performance on the project.</a:t>
            </a:r>
            <a:endParaRPr lang="en-US">
              <a:cs typeface="Arial"/>
            </a:endParaRPr>
          </a:p>
        </p:txBody>
      </p:sp>
    </p:spTree>
    <p:extLst>
      <p:ext uri="{BB962C8B-B14F-4D97-AF65-F5344CB8AC3E}">
        <p14:creationId xmlns:p14="http://schemas.microsoft.com/office/powerpoint/2010/main" val="207086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1C083-B70B-7FA2-D1A1-DDD7ABE8412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935D338-71E6-E740-8210-0729382312FA}"/>
              </a:ext>
            </a:extLst>
          </p:cNvPr>
          <p:cNvSpPr>
            <a:spLocks noGrp="1"/>
          </p:cNvSpPr>
          <p:nvPr>
            <p:ph type="body" sz="quarter" idx="10"/>
          </p:nvPr>
        </p:nvSpPr>
        <p:spPr>
          <a:xfrm>
            <a:off x="1827031" y="2674983"/>
            <a:ext cx="8537937" cy="2584247"/>
          </a:xfrm>
        </p:spPr>
        <p:txBody>
          <a:bodyPr/>
          <a:lstStyle/>
          <a:p>
            <a:r>
              <a:rPr lang="en-US"/>
              <a:t>CONTRACTOR PERFORMANCE</a:t>
            </a:r>
          </a:p>
        </p:txBody>
      </p:sp>
    </p:spTree>
    <p:extLst>
      <p:ext uri="{BB962C8B-B14F-4D97-AF65-F5344CB8AC3E}">
        <p14:creationId xmlns:p14="http://schemas.microsoft.com/office/powerpoint/2010/main" val="129002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8669EE-1453-A04D-B936-BC3C627DC7F7}"/>
              </a:ext>
            </a:extLst>
          </p:cNvPr>
          <p:cNvSpPr>
            <a:spLocks noGrp="1"/>
          </p:cNvSpPr>
          <p:nvPr>
            <p:ph type="body" sz="quarter" idx="10"/>
          </p:nvPr>
        </p:nvSpPr>
        <p:spPr>
          <a:xfrm>
            <a:off x="2571497" y="1829454"/>
            <a:ext cx="8453854" cy="4509038"/>
          </a:xfrm>
        </p:spPr>
        <p:txBody>
          <a:bodyPr lIns="91440" tIns="45720" rIns="91440" bIns="45720" anchor="t">
            <a:normAutofit fontScale="32500" lnSpcReduction="20000"/>
          </a:bodyPr>
          <a:lstStyle/>
          <a:p>
            <a:pPr marL="0" indent="0" algn="l">
              <a:buNone/>
            </a:pPr>
            <a:r>
              <a:rPr lang="en-US">
                <a:solidFill>
                  <a:schemeClr val="bg1"/>
                </a:solidFill>
              </a:rPr>
              <a:t>It is the policy of the City of Houston to strengthen Minority, Women-Owned, Small Business Enterprises (or MWSBE) participation during all phases of contracts. The objective is to ensure local firms are afforded equal opportunities that promote utilization and eliminate discrimination.</a:t>
            </a:r>
            <a:br>
              <a:rPr lang="en-US">
                <a:solidFill>
                  <a:schemeClr val="bg1"/>
                </a:solidFill>
              </a:rPr>
            </a:br>
            <a:endParaRPr lang="en-US">
              <a:solidFill>
                <a:schemeClr val="bg1"/>
              </a:solidFill>
            </a:endParaRPr>
          </a:p>
          <a:p>
            <a:pPr marL="0" indent="0" algn="l">
              <a:buNone/>
            </a:pPr>
            <a:endParaRPr lang="en-US">
              <a:solidFill>
                <a:schemeClr val="bg1"/>
              </a:solidFill>
            </a:endParaRPr>
          </a:p>
          <a:p>
            <a:pPr marL="0" indent="0" algn="l">
              <a:buNone/>
            </a:pPr>
            <a:r>
              <a:rPr lang="en-US">
                <a:solidFill>
                  <a:schemeClr val="bg1"/>
                </a:solidFill>
              </a:rPr>
              <a:t>HCDD contracts must comply with federal procurement regulations, which mandates contracts to include all necessary affirmative steps to ensure Minority, Women-Owned, Small Business Enterprises are utilized to maximum capacity.</a:t>
            </a:r>
            <a:br>
              <a:rPr lang="en-US">
                <a:solidFill>
                  <a:schemeClr val="bg1"/>
                </a:solidFill>
              </a:rPr>
            </a:br>
            <a:endParaRPr lang="en-US">
              <a:solidFill>
                <a:schemeClr val="bg1"/>
              </a:solidFill>
            </a:endParaRPr>
          </a:p>
          <a:p>
            <a:pPr marL="0" indent="0" algn="l">
              <a:buNone/>
            </a:pPr>
            <a:endParaRPr lang="en-US">
              <a:solidFill>
                <a:schemeClr val="bg1"/>
              </a:solidFill>
            </a:endParaRPr>
          </a:p>
          <a:p>
            <a:pPr marL="0" indent="0" algn="l">
              <a:buNone/>
            </a:pPr>
            <a:r>
              <a:rPr lang="en-US">
                <a:solidFill>
                  <a:schemeClr val="bg1"/>
                </a:solidFill>
              </a:rPr>
              <a:t>As a result, HCDD contracts must adhere to local and federal requirements as it relates to Minority, Women-Owned, Small Business Enterprises.</a:t>
            </a:r>
            <a:endParaRPr lang="en-US">
              <a:solidFill>
                <a:schemeClr val="bg1"/>
              </a:solidFill>
              <a:cs typeface="Arial"/>
            </a:endParaRPr>
          </a:p>
          <a:p>
            <a:pPr marL="0" indent="0" algn="l">
              <a:buNone/>
            </a:pPr>
            <a:endParaRPr lang="en-US">
              <a:solidFill>
                <a:schemeClr val="bg1"/>
              </a:solidFill>
            </a:endParaRPr>
          </a:p>
        </p:txBody>
      </p:sp>
      <p:sp>
        <p:nvSpPr>
          <p:cNvPr id="2" name="Title 1">
            <a:extLst>
              <a:ext uri="{FF2B5EF4-FFF2-40B4-BE49-F238E27FC236}">
                <a16:creationId xmlns:a16="http://schemas.microsoft.com/office/drawing/2014/main" id="{FC47FE22-3B8D-1649-AB26-FB01CCF763FF}"/>
              </a:ext>
            </a:extLst>
          </p:cNvPr>
          <p:cNvSpPr>
            <a:spLocks noGrp="1"/>
          </p:cNvSpPr>
          <p:nvPr>
            <p:ph type="title" idx="4294967295"/>
          </p:nvPr>
        </p:nvSpPr>
        <p:spPr>
          <a:xfrm>
            <a:off x="1114097" y="745332"/>
            <a:ext cx="8634413" cy="588962"/>
          </a:xfrm>
          <a:prstGeom prst="rect">
            <a:avLst/>
          </a:prstGeom>
        </p:spPr>
        <p:txBody>
          <a:bodyPr/>
          <a:lstStyle/>
          <a:p>
            <a:r>
              <a:rPr lang="en-US" sz="3600"/>
              <a:t>MWSBE Policy Overview</a:t>
            </a:r>
          </a:p>
        </p:txBody>
      </p:sp>
      <p:sp>
        <p:nvSpPr>
          <p:cNvPr id="4" name="Oval 3">
            <a:extLst>
              <a:ext uri="{FF2B5EF4-FFF2-40B4-BE49-F238E27FC236}">
                <a16:creationId xmlns:a16="http://schemas.microsoft.com/office/drawing/2014/main" id="{404595BC-3D55-2C47-B7F3-8C25B05B5CB0}"/>
              </a:ext>
            </a:extLst>
          </p:cNvPr>
          <p:cNvSpPr/>
          <p:nvPr/>
        </p:nvSpPr>
        <p:spPr>
          <a:xfrm>
            <a:off x="940367" y="4763070"/>
            <a:ext cx="1394551" cy="1394551"/>
          </a:xfrm>
          <a:prstGeom prst="ellipse">
            <a:avLst/>
          </a:prstGeom>
          <a:solidFill>
            <a:srgbClr val="00326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3160"/>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26301D0A-D923-B74E-94DF-815C1C25FE8A}"/>
              </a:ext>
            </a:extLst>
          </p:cNvPr>
          <p:cNvSpPr/>
          <p:nvPr/>
        </p:nvSpPr>
        <p:spPr>
          <a:xfrm>
            <a:off x="844479" y="1639772"/>
            <a:ext cx="1394551" cy="1394551"/>
          </a:xfrm>
          <a:prstGeom prst="ellipse">
            <a:avLst/>
          </a:prstGeom>
          <a:solidFill>
            <a:schemeClr val="tx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9EDC"/>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61B4F6CA-3D5F-984D-B0FC-A8744DB96D40}"/>
              </a:ext>
            </a:extLst>
          </p:cNvPr>
          <p:cNvSpPr/>
          <p:nvPr/>
        </p:nvSpPr>
        <p:spPr>
          <a:xfrm>
            <a:off x="865722" y="3164982"/>
            <a:ext cx="1394551" cy="1394551"/>
          </a:xfrm>
          <a:prstGeom prst="ellipse">
            <a:avLst/>
          </a:prstGeom>
          <a:solidFill>
            <a:srgbClr val="26A6CB"/>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9EDC"/>
              </a:solidFill>
              <a:effectLst/>
              <a:uLnTx/>
              <a:uFillTx/>
              <a:latin typeface="Arial" panose="020B0604020202020204"/>
              <a:ea typeface="+mn-ea"/>
              <a:cs typeface="+mn-cs"/>
            </a:endParaRPr>
          </a:p>
        </p:txBody>
      </p:sp>
      <p:pic>
        <p:nvPicPr>
          <p:cNvPr id="8" name="Graphic 7" descr="Construction worker female outline">
            <a:extLst>
              <a:ext uri="{FF2B5EF4-FFF2-40B4-BE49-F238E27FC236}">
                <a16:creationId xmlns:a16="http://schemas.microsoft.com/office/drawing/2014/main" id="{9749112B-34BF-4AC0-A582-79CF551D46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256" y="4858959"/>
            <a:ext cx="1202774" cy="1202774"/>
          </a:xfrm>
          <a:prstGeom prst="rect">
            <a:avLst/>
          </a:prstGeom>
        </p:spPr>
      </p:pic>
      <p:pic>
        <p:nvPicPr>
          <p:cNvPr id="10" name="Graphic 9" descr="Books on shelf outline">
            <a:extLst>
              <a:ext uri="{FF2B5EF4-FFF2-40B4-BE49-F238E27FC236}">
                <a16:creationId xmlns:a16="http://schemas.microsoft.com/office/drawing/2014/main" id="{84B6FCB8-1852-4690-A658-D53C8CC3A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611" y="1770431"/>
            <a:ext cx="1133232" cy="1133232"/>
          </a:xfrm>
          <a:prstGeom prst="rect">
            <a:avLst/>
          </a:prstGeom>
        </p:spPr>
      </p:pic>
      <p:pic>
        <p:nvPicPr>
          <p:cNvPr id="12" name="Graphic 11" descr="Contract outline">
            <a:extLst>
              <a:ext uri="{FF2B5EF4-FFF2-40B4-BE49-F238E27FC236}">
                <a16:creationId xmlns:a16="http://schemas.microsoft.com/office/drawing/2014/main" id="{B92EBAD2-54AF-4E06-A131-2271C19AFA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154" y="3339801"/>
            <a:ext cx="1105686" cy="1105686"/>
          </a:xfrm>
          <a:prstGeom prst="rect">
            <a:avLst/>
          </a:prstGeom>
        </p:spPr>
      </p:pic>
    </p:spTree>
    <p:extLst>
      <p:ext uri="{BB962C8B-B14F-4D97-AF65-F5344CB8AC3E}">
        <p14:creationId xmlns:p14="http://schemas.microsoft.com/office/powerpoint/2010/main" val="3774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DF23-4CB2-DD46-9A0F-9323CDF4713D}"/>
              </a:ext>
            </a:extLst>
          </p:cNvPr>
          <p:cNvSpPr>
            <a:spLocks noGrp="1"/>
          </p:cNvSpPr>
          <p:nvPr>
            <p:ph type="title"/>
          </p:nvPr>
        </p:nvSpPr>
        <p:spPr/>
        <p:txBody>
          <a:bodyPr vert="horz" lIns="91440" tIns="45720" rIns="91440" bIns="45720" rtlCol="0" anchor="t">
            <a:normAutofit fontScale="90000"/>
          </a:bodyPr>
          <a:lstStyle/>
          <a:p>
            <a:r>
              <a:rPr lang="en-US" sz="4400" kern="1200">
                <a:solidFill>
                  <a:schemeClr val="bg1"/>
                </a:solidFill>
                <a:latin typeface="+mj-lt"/>
                <a:ea typeface="+mj-ea"/>
                <a:cs typeface="+mj-cs"/>
              </a:rPr>
              <a:t>Compliance Red Flags</a:t>
            </a:r>
          </a:p>
        </p:txBody>
      </p:sp>
      <p:sp>
        <p:nvSpPr>
          <p:cNvPr id="21" name="Text Placeholder 20">
            <a:extLst>
              <a:ext uri="{FF2B5EF4-FFF2-40B4-BE49-F238E27FC236}">
                <a16:creationId xmlns:a16="http://schemas.microsoft.com/office/drawing/2014/main" id="{7376C5EE-EB53-1E41-A622-CEC5EA07F2AD}"/>
              </a:ext>
            </a:extLst>
          </p:cNvPr>
          <p:cNvSpPr>
            <a:spLocks noGrp="1"/>
          </p:cNvSpPr>
          <p:nvPr>
            <p:ph type="body" sz="quarter" idx="10"/>
          </p:nvPr>
        </p:nvSpPr>
        <p:spPr/>
        <p:txBody>
          <a:bodyPr vert="horz" lIns="91440" tIns="45720" rIns="91440" bIns="45720" rtlCol="0" anchor="t">
            <a:noAutofit/>
          </a:bodyPr>
          <a:lstStyle/>
          <a:p>
            <a:pPr marL="227965" indent="-227965">
              <a:buClr>
                <a:schemeClr val="tx1"/>
              </a:buClr>
            </a:pPr>
            <a:r>
              <a:rPr lang="en-US" sz="1500" b="1"/>
              <a:t>Prime Contractor fails to meet MWBE goal requirements and does not demonstrate acceptable Good Faith Efforts.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submit required compliance documents.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review and/or submit accurate compliance documents for subcontractors and suppliers.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complete monthly payments audits in B2G Now.</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submit a deviation request to remove goal credit firms.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comply with program requirements.</a:t>
            </a:r>
            <a:endParaRPr lang="en-US" sz="1500" b="1">
              <a:cs typeface="Arial"/>
            </a:endParaRPr>
          </a:p>
        </p:txBody>
      </p:sp>
    </p:spTree>
    <p:extLst>
      <p:ext uri="{BB962C8B-B14F-4D97-AF65-F5344CB8AC3E}">
        <p14:creationId xmlns:p14="http://schemas.microsoft.com/office/powerpoint/2010/main" val="154049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D151FB7-3AAC-A544-A66C-6742F730529A}"/>
              </a:ext>
            </a:extLst>
          </p:cNvPr>
          <p:cNvSpPr/>
          <p:nvPr/>
        </p:nvSpPr>
        <p:spPr>
          <a:xfrm>
            <a:off x="1117600" y="3841326"/>
            <a:ext cx="3855720" cy="1061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9B18DB06-E0F3-0640-A89B-133BA7238702}"/>
              </a:ext>
            </a:extLst>
          </p:cNvPr>
          <p:cNvSpPr/>
          <p:nvPr/>
        </p:nvSpPr>
        <p:spPr>
          <a:xfrm>
            <a:off x="1117600" y="2496647"/>
            <a:ext cx="3855720" cy="1061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113C8BD4-57E4-8D49-A4F1-EE486212E1E1}"/>
              </a:ext>
            </a:extLst>
          </p:cNvPr>
          <p:cNvSpPr/>
          <p:nvPr/>
        </p:nvSpPr>
        <p:spPr>
          <a:xfrm>
            <a:off x="1117600" y="5326534"/>
            <a:ext cx="3855720" cy="106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object 2"/>
          <p:cNvSpPr txBox="1">
            <a:spLocks noGrp="1"/>
          </p:cNvSpPr>
          <p:nvPr>
            <p:ph type="title"/>
          </p:nvPr>
        </p:nvSpPr>
        <p:spPr>
          <a:xfrm>
            <a:off x="1117600" y="1654033"/>
            <a:ext cx="8633791" cy="512063"/>
          </a:xfrm>
        </p:spPr>
        <p:txBody>
          <a:bodyPr vert="horz" wrap="square" lIns="0" tIns="13335" rIns="0" bIns="0" rtlCol="0" anchor="ctr">
            <a:spAutoFit/>
          </a:bodyPr>
          <a:lstStyle/>
          <a:p>
            <a:r>
              <a:rPr lang="en-US" sz="3600">
                <a:solidFill>
                  <a:schemeClr val="bg1"/>
                </a:solidFill>
              </a:rPr>
              <a:t>Substantial Non-Compliance</a:t>
            </a:r>
          </a:p>
        </p:txBody>
      </p:sp>
      <p:sp>
        <p:nvSpPr>
          <p:cNvPr id="5" name="object 5"/>
          <p:cNvSpPr txBox="1"/>
          <p:nvPr/>
        </p:nvSpPr>
        <p:spPr>
          <a:xfrm>
            <a:off x="1413893" y="2797716"/>
            <a:ext cx="3327017" cy="335989"/>
          </a:xfrm>
          <a:prstGeom prst="rect">
            <a:avLst/>
          </a:prstGeom>
        </p:spPr>
        <p:txBody>
          <a:bodyPr vert="horz" wrap="square" lIns="0" tIns="12700" rIns="0" bIns="0" rtlCol="0">
            <a:spAutoFit/>
          </a:bodyPr>
          <a:lstStyle/>
          <a:p>
            <a:pPr marL="12700" algn="ctr">
              <a:spcBef>
                <a:spcPts val="100"/>
              </a:spcBef>
            </a:pPr>
            <a:r>
              <a:rPr sz="2100" b="1" spc="-20">
                <a:solidFill>
                  <a:srgbClr val="FFFFFF"/>
                </a:solidFill>
                <a:latin typeface="Arial" panose="020B0604020202020204" pitchFamily="34" charset="0"/>
                <a:cs typeface="Arial" panose="020B0604020202020204" pitchFamily="34" charset="0"/>
              </a:rPr>
              <a:t>Payment</a:t>
            </a:r>
            <a:r>
              <a:rPr sz="2100" b="1" spc="-60">
                <a:solidFill>
                  <a:srgbClr val="FFFFFF"/>
                </a:solidFill>
                <a:latin typeface="Arial" panose="020B0604020202020204" pitchFamily="34" charset="0"/>
                <a:cs typeface="Arial" panose="020B0604020202020204" pitchFamily="34" charset="0"/>
              </a:rPr>
              <a:t> </a:t>
            </a:r>
            <a:r>
              <a:rPr sz="2100" b="1">
                <a:solidFill>
                  <a:srgbClr val="FFFFFF"/>
                </a:solidFill>
                <a:latin typeface="Arial" panose="020B0604020202020204" pitchFamily="34" charset="0"/>
                <a:cs typeface="Arial" panose="020B0604020202020204" pitchFamily="34" charset="0"/>
              </a:rPr>
              <a:t>Withholding</a:t>
            </a:r>
            <a:endParaRPr sz="2100" b="1">
              <a:latin typeface="Arial" panose="020B0604020202020204" pitchFamily="34" charset="0"/>
              <a:cs typeface="Arial" panose="020B0604020202020204" pitchFamily="34" charset="0"/>
            </a:endParaRPr>
          </a:p>
        </p:txBody>
      </p:sp>
      <p:sp>
        <p:nvSpPr>
          <p:cNvPr id="8" name="object 8"/>
          <p:cNvSpPr txBox="1"/>
          <p:nvPr/>
        </p:nvSpPr>
        <p:spPr>
          <a:xfrm>
            <a:off x="1422400" y="4182802"/>
            <a:ext cx="3059640" cy="327269"/>
          </a:xfrm>
          <a:prstGeom prst="rect">
            <a:avLst/>
          </a:prstGeom>
        </p:spPr>
        <p:txBody>
          <a:bodyPr vert="horz" wrap="square" lIns="0" tIns="48895" rIns="0" bIns="0" rtlCol="0" anchor="t">
            <a:spAutoFit/>
          </a:bodyPr>
          <a:lstStyle/>
          <a:p>
            <a:pPr marL="340995" marR="5080" indent="-328930" algn="ctr">
              <a:lnSpc>
                <a:spcPct val="85752"/>
              </a:lnSpc>
              <a:spcBef>
                <a:spcPts val="384"/>
              </a:spcBef>
            </a:pPr>
            <a:r>
              <a:rPr sz="2100" b="1" spc="-25">
                <a:solidFill>
                  <a:schemeClr val="tx2"/>
                </a:solidFill>
                <a:latin typeface="Arial" panose="020B0604020202020204" pitchFamily="34" charset="0"/>
                <a:cs typeface="Arial" panose="020B0604020202020204" pitchFamily="34" charset="0"/>
              </a:rPr>
              <a:t>Termination </a:t>
            </a:r>
            <a:r>
              <a:rPr sz="2100" b="1" spc="-5">
                <a:solidFill>
                  <a:schemeClr val="tx2"/>
                </a:solidFill>
                <a:latin typeface="Arial" panose="020B0604020202020204" pitchFamily="34" charset="0"/>
                <a:cs typeface="Arial" panose="020B0604020202020204" pitchFamily="34" charset="0"/>
              </a:rPr>
              <a:t>of</a:t>
            </a:r>
            <a:r>
              <a:rPr lang="en-US" sz="2100" b="1" spc="-5">
                <a:solidFill>
                  <a:schemeClr val="tx2"/>
                </a:solidFill>
                <a:latin typeface="Arial" panose="020B0604020202020204" pitchFamily="34" charset="0"/>
                <a:cs typeface="Arial" panose="020B0604020202020204" pitchFamily="34" charset="0"/>
              </a:rPr>
              <a:t>  </a:t>
            </a:r>
            <a:r>
              <a:rPr sz="2100" b="1" spc="-15">
                <a:solidFill>
                  <a:schemeClr val="tx2"/>
                </a:solidFill>
                <a:latin typeface="Arial" panose="020B0604020202020204" pitchFamily="34" charset="0"/>
                <a:cs typeface="Arial" panose="020B0604020202020204" pitchFamily="34" charset="0"/>
              </a:rPr>
              <a:t>Contract</a:t>
            </a:r>
            <a:endParaRPr lang="en-US" sz="2100" b="1">
              <a:solidFill>
                <a:schemeClr val="tx2"/>
              </a:solidFill>
              <a:latin typeface="Arial" panose="020B0604020202020204" pitchFamily="34" charset="0"/>
              <a:cs typeface="Arial" panose="020B0604020202020204" pitchFamily="34" charset="0"/>
            </a:endParaRPr>
          </a:p>
        </p:txBody>
      </p:sp>
      <p:sp>
        <p:nvSpPr>
          <p:cNvPr id="11" name="object 11"/>
          <p:cNvSpPr txBox="1"/>
          <p:nvPr/>
        </p:nvSpPr>
        <p:spPr>
          <a:xfrm>
            <a:off x="5348135" y="5420677"/>
            <a:ext cx="5659424" cy="775212"/>
          </a:xfrm>
          <a:prstGeom prst="rect">
            <a:avLst/>
          </a:prstGeom>
        </p:spPr>
        <p:txBody>
          <a:bodyPr vert="horz" wrap="square" lIns="0" tIns="43815" rIns="0" bIns="0" rtlCol="0" anchor="t">
            <a:spAutoFit/>
          </a:bodyPr>
          <a:lstStyle/>
          <a:p>
            <a:pPr marL="12700" marR="5080">
              <a:lnSpc>
                <a:spcPct val="76944"/>
              </a:lnSpc>
              <a:spcBef>
                <a:spcPts val="345"/>
              </a:spcBef>
              <a:tabLst>
                <a:tab pos="185415" algn="l"/>
              </a:tabLst>
            </a:pPr>
            <a:r>
              <a:rPr sz="2000">
                <a:solidFill>
                  <a:schemeClr val="bg1"/>
                </a:solidFill>
                <a:latin typeface="Arial" panose="020B0604020202020204" pitchFamily="34" charset="0"/>
                <a:cs typeface="Arial" panose="020B0604020202020204" pitchFamily="34" charset="0"/>
              </a:rPr>
              <a:t>Upon </a:t>
            </a:r>
            <a:r>
              <a:rPr sz="2000" spc="-11">
                <a:solidFill>
                  <a:schemeClr val="bg1"/>
                </a:solidFill>
                <a:latin typeface="Arial" panose="020B0604020202020204" pitchFamily="34" charset="0"/>
                <a:cs typeface="Arial" panose="020B0604020202020204" pitchFamily="34" charset="0"/>
              </a:rPr>
              <a:t>termination, </a:t>
            </a:r>
            <a:r>
              <a:rPr sz="2000" spc="-5">
                <a:solidFill>
                  <a:schemeClr val="bg1"/>
                </a:solidFill>
                <a:latin typeface="Arial" panose="020B0604020202020204" pitchFamily="34" charset="0"/>
                <a:cs typeface="Arial" panose="020B0604020202020204" pitchFamily="34" charset="0"/>
              </a:rPr>
              <a:t>HCDD </a:t>
            </a:r>
            <a:r>
              <a:rPr sz="2000" spc="-15">
                <a:solidFill>
                  <a:schemeClr val="bg1"/>
                </a:solidFill>
                <a:latin typeface="Arial" panose="020B0604020202020204" pitchFamily="34" charset="0"/>
                <a:cs typeface="Arial" panose="020B0604020202020204" pitchFamily="34" charset="0"/>
              </a:rPr>
              <a:t>may </a:t>
            </a:r>
            <a:r>
              <a:rPr sz="2000">
                <a:solidFill>
                  <a:schemeClr val="bg1"/>
                </a:solidFill>
                <a:latin typeface="Arial" panose="020B0604020202020204" pitchFamily="34" charset="0"/>
                <a:cs typeface="Arial" panose="020B0604020202020204" pitchFamily="34" charset="0"/>
              </a:rPr>
              <a:t>also </a:t>
            </a:r>
            <a:r>
              <a:rPr sz="2000" spc="-5">
                <a:solidFill>
                  <a:schemeClr val="bg1"/>
                </a:solidFill>
                <a:latin typeface="Arial" panose="020B0604020202020204" pitchFamily="34" charset="0"/>
                <a:cs typeface="Arial" panose="020B0604020202020204" pitchFamily="34" charset="0"/>
              </a:rPr>
              <a:t>include  </a:t>
            </a:r>
            <a:r>
              <a:rPr sz="2000" spc="-11">
                <a:solidFill>
                  <a:schemeClr val="bg1"/>
                </a:solidFill>
                <a:latin typeface="Arial" panose="020B0604020202020204" pitchFamily="34" charset="0"/>
                <a:cs typeface="Arial" panose="020B0604020202020204" pitchFamily="34" charset="0"/>
              </a:rPr>
              <a:t>Contractor(s) </a:t>
            </a:r>
            <a:r>
              <a:rPr sz="2000" spc="-5">
                <a:solidFill>
                  <a:schemeClr val="bg1"/>
                </a:solidFill>
                <a:latin typeface="Arial" panose="020B0604020202020204" pitchFamily="34" charset="0"/>
                <a:cs typeface="Arial" panose="020B0604020202020204" pitchFamily="34" charset="0"/>
              </a:rPr>
              <a:t>on Nationwide </a:t>
            </a:r>
            <a:r>
              <a:rPr sz="2000" spc="-11">
                <a:solidFill>
                  <a:schemeClr val="bg1"/>
                </a:solidFill>
                <a:latin typeface="Arial" panose="020B0604020202020204" pitchFamily="34" charset="0"/>
                <a:cs typeface="Arial" panose="020B0604020202020204" pitchFamily="34" charset="0"/>
              </a:rPr>
              <a:t>Debarred </a:t>
            </a:r>
            <a:r>
              <a:rPr sz="2000">
                <a:solidFill>
                  <a:schemeClr val="bg1"/>
                </a:solidFill>
                <a:latin typeface="Arial" panose="020B0604020202020204" pitchFamily="34" charset="0"/>
                <a:cs typeface="Arial" panose="020B0604020202020204" pitchFamily="34" charset="0"/>
              </a:rPr>
              <a:t>and </a:t>
            </a:r>
            <a:r>
              <a:rPr sz="2000" spc="-5">
                <a:solidFill>
                  <a:schemeClr val="bg1"/>
                </a:solidFill>
                <a:latin typeface="Arial" panose="020B0604020202020204" pitchFamily="34" charset="0"/>
                <a:cs typeface="Arial" panose="020B0604020202020204" pitchFamily="34" charset="0"/>
              </a:rPr>
              <a:t>Suspended </a:t>
            </a:r>
            <a:r>
              <a:rPr sz="2000" spc="-11">
                <a:solidFill>
                  <a:schemeClr val="bg1"/>
                </a:solidFill>
                <a:latin typeface="Arial" panose="020B0604020202020204" pitchFamily="34" charset="0"/>
                <a:cs typeface="Arial" panose="020B0604020202020204" pitchFamily="34" charset="0"/>
              </a:rPr>
              <a:t>List </a:t>
            </a:r>
            <a:r>
              <a:rPr sz="2000" spc="-5">
                <a:solidFill>
                  <a:schemeClr val="bg1"/>
                </a:solidFill>
                <a:latin typeface="Arial" panose="020B0604020202020204" pitchFamily="34" charset="0"/>
                <a:cs typeface="Arial" panose="020B0604020202020204" pitchFamily="34" charset="0"/>
              </a:rPr>
              <a:t>of</a:t>
            </a:r>
            <a:r>
              <a:rPr sz="2000" spc="25">
                <a:solidFill>
                  <a:schemeClr val="bg1"/>
                </a:solidFill>
                <a:latin typeface="Arial" panose="020B0604020202020204" pitchFamily="34" charset="0"/>
                <a:cs typeface="Arial" panose="020B0604020202020204" pitchFamily="34" charset="0"/>
              </a:rPr>
              <a:t> </a:t>
            </a:r>
            <a:r>
              <a:rPr sz="2000" spc="-15">
                <a:solidFill>
                  <a:schemeClr val="bg1"/>
                </a:solidFill>
                <a:latin typeface="Arial" panose="020B0604020202020204" pitchFamily="34" charset="0"/>
                <a:cs typeface="Arial" panose="020B0604020202020204" pitchFamily="34" charset="0"/>
              </a:rPr>
              <a:t>Contractors.</a:t>
            </a:r>
            <a:endParaRPr lang="en-US" sz="2000">
              <a:solidFill>
                <a:schemeClr val="bg1"/>
              </a:solidFill>
              <a:latin typeface="Arial" panose="020B0604020202020204" pitchFamily="34" charset="0"/>
              <a:cs typeface="Arial" panose="020B0604020202020204" pitchFamily="34" charset="0"/>
            </a:endParaRPr>
          </a:p>
        </p:txBody>
      </p:sp>
      <p:sp>
        <p:nvSpPr>
          <p:cNvPr id="14" name="object 14"/>
          <p:cNvSpPr txBox="1"/>
          <p:nvPr/>
        </p:nvSpPr>
        <p:spPr>
          <a:xfrm>
            <a:off x="1289045" y="5396398"/>
            <a:ext cx="3404495" cy="883062"/>
          </a:xfrm>
          <a:prstGeom prst="rect">
            <a:avLst/>
          </a:prstGeom>
        </p:spPr>
        <p:txBody>
          <a:bodyPr vert="horz" wrap="square" lIns="0" tIns="48895" rIns="0" bIns="0" rtlCol="0" anchor="t">
            <a:spAutoFit/>
          </a:bodyPr>
          <a:lstStyle/>
          <a:p>
            <a:pPr marL="12700" marR="5080" algn="ctr">
              <a:lnSpc>
                <a:spcPct val="85752"/>
              </a:lnSpc>
              <a:spcBef>
                <a:spcPts val="384"/>
              </a:spcBef>
            </a:pPr>
            <a:r>
              <a:rPr sz="2100" b="1" spc="-11">
                <a:solidFill>
                  <a:srgbClr val="FFFFFF"/>
                </a:solidFill>
                <a:latin typeface="Arial" panose="020B0604020202020204" pitchFamily="34" charset="0"/>
                <a:cs typeface="Arial" panose="020B0604020202020204" pitchFamily="34" charset="0"/>
              </a:rPr>
              <a:t>Suspension, </a:t>
            </a:r>
            <a:r>
              <a:rPr sz="2100" b="1" spc="-5">
                <a:solidFill>
                  <a:srgbClr val="FFFFFF"/>
                </a:solidFill>
                <a:latin typeface="Arial" panose="020B0604020202020204" pitchFamily="34" charset="0"/>
                <a:cs typeface="Arial" panose="020B0604020202020204" pitchFamily="34" charset="0"/>
              </a:rPr>
              <a:t>Debarment,  </a:t>
            </a:r>
            <a:r>
              <a:rPr sz="2100" b="1" spc="-11">
                <a:solidFill>
                  <a:srgbClr val="FFFFFF"/>
                </a:solidFill>
                <a:latin typeface="Arial" panose="020B0604020202020204" pitchFamily="34" charset="0"/>
                <a:cs typeface="Arial" panose="020B0604020202020204" pitchFamily="34" charset="0"/>
              </a:rPr>
              <a:t>Suspension</a:t>
            </a:r>
            <a:r>
              <a:rPr lang="en-US" sz="2100" b="1" spc="-11">
                <a:solidFill>
                  <a:srgbClr val="FFFFFF"/>
                </a:solidFill>
                <a:latin typeface="Arial" panose="020B0604020202020204" pitchFamily="34" charset="0"/>
                <a:cs typeface="Arial" panose="020B0604020202020204" pitchFamily="34" charset="0"/>
              </a:rPr>
              <a:t>,</a:t>
            </a:r>
            <a:r>
              <a:rPr sz="2100" b="1" spc="-11">
                <a:solidFill>
                  <a:srgbClr val="FFFFFF"/>
                </a:solidFill>
                <a:latin typeface="Arial" panose="020B0604020202020204" pitchFamily="34" charset="0"/>
                <a:cs typeface="Arial" panose="020B0604020202020204" pitchFamily="34" charset="0"/>
              </a:rPr>
              <a:t> </a:t>
            </a:r>
            <a:r>
              <a:rPr sz="2100" b="1" spc="-5">
                <a:solidFill>
                  <a:srgbClr val="FFFFFF"/>
                </a:solidFill>
                <a:latin typeface="Arial" panose="020B0604020202020204" pitchFamily="34" charset="0"/>
                <a:cs typeface="Arial" panose="020B0604020202020204" pitchFamily="34" charset="0"/>
              </a:rPr>
              <a:t>or </a:t>
            </a:r>
            <a:r>
              <a:rPr sz="2100" b="1" spc="-11">
                <a:solidFill>
                  <a:srgbClr val="FFFFFF"/>
                </a:solidFill>
                <a:latin typeface="Arial" panose="020B0604020202020204" pitchFamily="34" charset="0"/>
                <a:cs typeface="Arial" panose="020B0604020202020204" pitchFamily="34" charset="0"/>
              </a:rPr>
              <a:t>Limited  </a:t>
            </a:r>
            <a:r>
              <a:rPr sz="2100" b="1" spc="-5">
                <a:solidFill>
                  <a:srgbClr val="FFFFFF"/>
                </a:solidFill>
                <a:latin typeface="Arial" panose="020B0604020202020204" pitchFamily="34" charset="0"/>
                <a:cs typeface="Arial" panose="020B0604020202020204" pitchFamily="34" charset="0"/>
              </a:rPr>
              <a:t>Denial of</a:t>
            </a:r>
            <a:r>
              <a:rPr sz="2100" b="1" spc="-40">
                <a:solidFill>
                  <a:srgbClr val="FFFFFF"/>
                </a:solidFill>
                <a:latin typeface="Arial" panose="020B0604020202020204" pitchFamily="34" charset="0"/>
                <a:cs typeface="Arial" panose="020B0604020202020204" pitchFamily="34" charset="0"/>
              </a:rPr>
              <a:t> </a:t>
            </a:r>
            <a:r>
              <a:rPr sz="2100" b="1" spc="-11">
                <a:solidFill>
                  <a:srgbClr val="FFFFFF"/>
                </a:solidFill>
                <a:latin typeface="Arial" panose="020B0604020202020204" pitchFamily="34" charset="0"/>
                <a:cs typeface="Arial" panose="020B0604020202020204" pitchFamily="34" charset="0"/>
              </a:rPr>
              <a:t>Participation</a:t>
            </a:r>
            <a:endParaRPr lang="en-US" sz="2100" b="1">
              <a:latin typeface="Arial" panose="020B0604020202020204" pitchFamily="34" charset="0"/>
              <a:cs typeface="Arial" panose="020B0604020202020204" pitchFamily="34" charset="0"/>
            </a:endParaRPr>
          </a:p>
        </p:txBody>
      </p:sp>
      <p:sp>
        <p:nvSpPr>
          <p:cNvPr id="17" name="object 17"/>
          <p:cNvSpPr txBox="1"/>
          <p:nvPr/>
        </p:nvSpPr>
        <p:spPr>
          <a:xfrm>
            <a:off x="5348135" y="3958681"/>
            <a:ext cx="6319864" cy="871392"/>
          </a:xfrm>
          <a:prstGeom prst="rect">
            <a:avLst/>
          </a:prstGeom>
        </p:spPr>
        <p:txBody>
          <a:bodyPr vert="horz" wrap="square" lIns="0" tIns="40005" rIns="0" bIns="0" rtlCol="0">
            <a:spAutoFit/>
          </a:bodyPr>
          <a:lstStyle/>
          <a:p>
            <a:pPr marL="12700" marR="5080">
              <a:lnSpc>
                <a:spcPct val="90100"/>
              </a:lnSpc>
              <a:spcBef>
                <a:spcPts val="315"/>
              </a:spcBef>
              <a:tabLst>
                <a:tab pos="185415" algn="l"/>
              </a:tabLst>
            </a:pPr>
            <a:r>
              <a:rPr sz="2000">
                <a:solidFill>
                  <a:schemeClr val="bg1"/>
                </a:solidFill>
                <a:latin typeface="Arial" panose="020B0604020202020204" pitchFamily="34" charset="0"/>
                <a:cs typeface="Arial" panose="020B0604020202020204" pitchFamily="34" charset="0"/>
              </a:rPr>
              <a:t>If </a:t>
            </a:r>
            <a:r>
              <a:rPr sz="2000" spc="-11">
                <a:solidFill>
                  <a:schemeClr val="bg1"/>
                </a:solidFill>
                <a:latin typeface="Arial" panose="020B0604020202020204" pitchFamily="34" charset="0"/>
                <a:cs typeface="Arial" panose="020B0604020202020204" pitchFamily="34" charset="0"/>
              </a:rPr>
              <a:t>Contractor(s) </a:t>
            </a:r>
            <a:r>
              <a:rPr sz="2000" spc="-15">
                <a:solidFill>
                  <a:schemeClr val="bg1"/>
                </a:solidFill>
                <a:latin typeface="Arial" panose="020B0604020202020204" pitchFamily="34" charset="0"/>
                <a:cs typeface="Arial" panose="020B0604020202020204" pitchFamily="34" charset="0"/>
              </a:rPr>
              <a:t>fail </a:t>
            </a:r>
            <a:r>
              <a:rPr sz="2000" spc="-11">
                <a:solidFill>
                  <a:schemeClr val="bg1"/>
                </a:solidFill>
                <a:latin typeface="Arial" panose="020B0604020202020204" pitchFamily="34" charset="0"/>
                <a:cs typeface="Arial" panose="020B0604020202020204" pitchFamily="34" charset="0"/>
              </a:rPr>
              <a:t>to comply </a:t>
            </a:r>
            <a:r>
              <a:rPr sz="2000" spc="-5">
                <a:solidFill>
                  <a:schemeClr val="bg1"/>
                </a:solidFill>
                <a:latin typeface="Arial" panose="020B0604020202020204" pitchFamily="34" charset="0"/>
                <a:cs typeface="Arial" panose="020B0604020202020204" pitchFamily="34" charset="0"/>
              </a:rPr>
              <a:t>with </a:t>
            </a:r>
            <a:r>
              <a:rPr sz="2000">
                <a:solidFill>
                  <a:schemeClr val="bg1"/>
                </a:solidFill>
                <a:latin typeface="Arial" panose="020B0604020202020204" pitchFamily="34" charset="0"/>
                <a:cs typeface="Arial" panose="020B0604020202020204" pitchFamily="34" charset="0"/>
              </a:rPr>
              <a:t>the </a:t>
            </a:r>
            <a:r>
              <a:rPr sz="2000" spc="-5">
                <a:solidFill>
                  <a:schemeClr val="bg1"/>
                </a:solidFill>
                <a:latin typeface="Arial" panose="020B0604020202020204" pitchFamily="34" charset="0"/>
                <a:cs typeface="Arial" panose="020B0604020202020204" pitchFamily="34" charset="0"/>
              </a:rPr>
              <a:t>terms of </a:t>
            </a:r>
            <a:r>
              <a:rPr sz="2000">
                <a:solidFill>
                  <a:schemeClr val="bg1"/>
                </a:solidFill>
                <a:latin typeface="Arial" panose="020B0604020202020204" pitchFamily="34" charset="0"/>
                <a:cs typeface="Arial" panose="020B0604020202020204" pitchFamily="34" charset="0"/>
              </a:rPr>
              <a:t>the </a:t>
            </a:r>
            <a:r>
              <a:rPr sz="2000" spc="-11">
                <a:solidFill>
                  <a:schemeClr val="bg1"/>
                </a:solidFill>
                <a:latin typeface="Arial" panose="020B0604020202020204" pitchFamily="34" charset="0"/>
                <a:cs typeface="Arial" panose="020B0604020202020204" pitchFamily="34" charset="0"/>
              </a:rPr>
              <a:t>contract </a:t>
            </a:r>
            <a:r>
              <a:rPr sz="2000" spc="-5">
                <a:solidFill>
                  <a:schemeClr val="bg1"/>
                </a:solidFill>
                <a:latin typeface="Arial" panose="020B0604020202020204" pitchFamily="34" charset="0"/>
                <a:cs typeface="Arial" panose="020B0604020202020204" pitchFamily="34" charset="0"/>
              </a:rPr>
              <a:t>documents, HCDD </a:t>
            </a:r>
            <a:r>
              <a:rPr sz="2000" spc="-15">
                <a:solidFill>
                  <a:schemeClr val="bg1"/>
                </a:solidFill>
                <a:latin typeface="Arial" panose="020B0604020202020204" pitchFamily="34" charset="0"/>
                <a:cs typeface="Arial" panose="020B0604020202020204" pitchFamily="34" charset="0"/>
              </a:rPr>
              <a:t>may </a:t>
            </a:r>
            <a:r>
              <a:rPr sz="2000" spc="-11">
                <a:solidFill>
                  <a:schemeClr val="bg1"/>
                </a:solidFill>
                <a:latin typeface="Arial" panose="020B0604020202020204" pitchFamily="34" charset="0"/>
                <a:cs typeface="Arial" panose="020B0604020202020204" pitchFamily="34" charset="0"/>
              </a:rPr>
              <a:t>temporar</a:t>
            </a:r>
            <a:r>
              <a:rPr lang="en-US" sz="2000" spc="-11">
                <a:solidFill>
                  <a:schemeClr val="bg1"/>
                </a:solidFill>
                <a:latin typeface="Arial" panose="020B0604020202020204" pitchFamily="34" charset="0"/>
                <a:cs typeface="Arial" panose="020B0604020202020204" pitchFamily="34" charset="0"/>
              </a:rPr>
              <a:t>il</a:t>
            </a:r>
            <a:r>
              <a:rPr sz="2000" spc="-11">
                <a:solidFill>
                  <a:schemeClr val="bg1"/>
                </a:solidFill>
                <a:latin typeface="Arial" panose="020B0604020202020204" pitchFamily="34" charset="0"/>
                <a:cs typeface="Arial" panose="020B0604020202020204" pitchFamily="34" charset="0"/>
              </a:rPr>
              <a:t>y </a:t>
            </a:r>
            <a:r>
              <a:rPr sz="2000" spc="-5">
                <a:solidFill>
                  <a:schemeClr val="bg1"/>
                </a:solidFill>
                <a:latin typeface="Arial" panose="020B0604020202020204" pitchFamily="34" charset="0"/>
                <a:cs typeface="Arial" panose="020B0604020202020204" pitchFamily="34" charset="0"/>
              </a:rPr>
              <a:t>suspend/terminate </a:t>
            </a:r>
            <a:r>
              <a:rPr sz="2000">
                <a:solidFill>
                  <a:schemeClr val="bg1"/>
                </a:solidFill>
                <a:latin typeface="Arial" panose="020B0604020202020204" pitchFamily="34" charset="0"/>
                <a:cs typeface="Arial" panose="020B0604020202020204" pitchFamily="34" charset="0"/>
              </a:rPr>
              <a:t>the </a:t>
            </a:r>
            <a:r>
              <a:rPr sz="2000" spc="-11">
                <a:solidFill>
                  <a:schemeClr val="bg1"/>
                </a:solidFill>
                <a:latin typeface="Arial" panose="020B0604020202020204" pitchFamily="34" charset="0"/>
                <a:cs typeface="Arial" panose="020B0604020202020204" pitchFamily="34" charset="0"/>
              </a:rPr>
              <a:t>contract at </a:t>
            </a:r>
            <a:r>
              <a:rPr sz="2000" spc="-15">
                <a:solidFill>
                  <a:schemeClr val="bg1"/>
                </a:solidFill>
                <a:latin typeface="Arial" panose="020B0604020202020204" pitchFamily="34" charset="0"/>
                <a:cs typeface="Arial" panose="020B0604020202020204" pitchFamily="34" charset="0"/>
              </a:rPr>
              <a:t>any</a:t>
            </a:r>
            <a:r>
              <a:rPr sz="2000" spc="25">
                <a:solidFill>
                  <a:schemeClr val="bg1"/>
                </a:solidFill>
                <a:latin typeface="Arial" panose="020B0604020202020204" pitchFamily="34" charset="0"/>
                <a:cs typeface="Arial" panose="020B0604020202020204" pitchFamily="34" charset="0"/>
              </a:rPr>
              <a:t> </a:t>
            </a:r>
            <a:r>
              <a:rPr sz="2000" spc="-5">
                <a:solidFill>
                  <a:schemeClr val="bg1"/>
                </a:solidFill>
                <a:latin typeface="Arial" panose="020B0604020202020204" pitchFamily="34" charset="0"/>
                <a:cs typeface="Arial" panose="020B0604020202020204" pitchFamily="34" charset="0"/>
              </a:rPr>
              <a:t>time.</a:t>
            </a:r>
            <a:endParaRPr sz="2000">
              <a:solidFill>
                <a:schemeClr val="bg1"/>
              </a:solidFill>
              <a:latin typeface="Arial" panose="020B0604020202020204" pitchFamily="34" charset="0"/>
              <a:cs typeface="Arial" panose="020B0604020202020204" pitchFamily="34" charset="0"/>
            </a:endParaRPr>
          </a:p>
        </p:txBody>
      </p:sp>
      <p:sp>
        <p:nvSpPr>
          <p:cNvPr id="20" name="object 20"/>
          <p:cNvSpPr txBox="1"/>
          <p:nvPr/>
        </p:nvSpPr>
        <p:spPr>
          <a:xfrm>
            <a:off x="5348135" y="2592865"/>
            <a:ext cx="5805997" cy="775212"/>
          </a:xfrm>
          <a:prstGeom prst="rect">
            <a:avLst/>
          </a:prstGeom>
        </p:spPr>
        <p:txBody>
          <a:bodyPr vert="horz" wrap="square" lIns="0" tIns="43815" rIns="0" bIns="0" rtlCol="0" anchor="t">
            <a:spAutoFit/>
          </a:bodyPr>
          <a:lstStyle/>
          <a:p>
            <a:pPr marL="12700" marR="5080">
              <a:lnSpc>
                <a:spcPct val="76944"/>
              </a:lnSpc>
              <a:spcBef>
                <a:spcPts val="345"/>
              </a:spcBef>
              <a:tabLst>
                <a:tab pos="185415" algn="l"/>
              </a:tabLst>
            </a:pPr>
            <a:r>
              <a:rPr sz="2000">
                <a:solidFill>
                  <a:schemeClr val="bg1"/>
                </a:solidFill>
                <a:latin typeface="Arial" panose="020B0604020202020204" pitchFamily="34" charset="0"/>
                <a:cs typeface="Arial" panose="020B0604020202020204" pitchFamily="34" charset="0"/>
              </a:rPr>
              <a:t>If </a:t>
            </a:r>
            <a:r>
              <a:rPr sz="2000" spc="-15">
                <a:solidFill>
                  <a:schemeClr val="bg1"/>
                </a:solidFill>
                <a:latin typeface="Arial" panose="020B0604020202020204" pitchFamily="34" charset="0"/>
                <a:cs typeface="Arial" panose="020B0604020202020204" pitchFamily="34" charset="0"/>
              </a:rPr>
              <a:t>contractors </a:t>
            </a:r>
            <a:r>
              <a:rPr sz="2000" spc="-11">
                <a:solidFill>
                  <a:schemeClr val="bg1"/>
                </a:solidFill>
                <a:latin typeface="Arial" panose="020B0604020202020204" pitchFamily="34" charset="0"/>
                <a:cs typeface="Arial" panose="020B0604020202020204" pitchFamily="34" charset="0"/>
              </a:rPr>
              <a:t>fail to comply </a:t>
            </a:r>
            <a:r>
              <a:rPr sz="2000" spc="-5">
                <a:solidFill>
                  <a:schemeClr val="bg1"/>
                </a:solidFill>
                <a:latin typeface="Arial" panose="020B0604020202020204" pitchFamily="34" charset="0"/>
                <a:cs typeface="Arial" panose="020B0604020202020204" pitchFamily="34" charset="0"/>
              </a:rPr>
              <a:t>with </a:t>
            </a:r>
            <a:r>
              <a:rPr sz="2000" spc="-15">
                <a:solidFill>
                  <a:schemeClr val="bg1"/>
                </a:solidFill>
                <a:latin typeface="Arial" panose="020B0604020202020204" pitchFamily="34" charset="0"/>
                <a:cs typeface="Arial" panose="020B0604020202020204" pitchFamily="34" charset="0"/>
              </a:rPr>
              <a:t>program </a:t>
            </a:r>
            <a:r>
              <a:rPr sz="2000" spc="-11">
                <a:solidFill>
                  <a:schemeClr val="bg1"/>
                </a:solidFill>
                <a:latin typeface="Arial" panose="020B0604020202020204" pitchFamily="34" charset="0"/>
                <a:cs typeface="Arial" panose="020B0604020202020204" pitchFamily="34" charset="0"/>
              </a:rPr>
              <a:t>requirements, </a:t>
            </a:r>
            <a:r>
              <a:rPr sz="2000">
                <a:solidFill>
                  <a:schemeClr val="bg1"/>
                </a:solidFill>
                <a:latin typeface="Arial" panose="020B0604020202020204" pitchFamily="34" charset="0"/>
                <a:cs typeface="Arial" panose="020B0604020202020204" pitchFamily="34" charset="0"/>
              </a:rPr>
              <a:t>the </a:t>
            </a:r>
            <a:r>
              <a:rPr sz="2000" spc="-5">
                <a:solidFill>
                  <a:schemeClr val="bg1"/>
                </a:solidFill>
                <a:latin typeface="Arial" panose="020B0604020202020204" pitchFamily="34" charset="0"/>
                <a:cs typeface="Arial" panose="020B0604020202020204" pitchFamily="34" charset="0"/>
              </a:rPr>
              <a:t>Compliance Monitor </a:t>
            </a:r>
            <a:r>
              <a:rPr sz="2000" spc="-15">
                <a:solidFill>
                  <a:schemeClr val="bg1"/>
                </a:solidFill>
                <a:latin typeface="Arial" panose="020B0604020202020204" pitchFamily="34" charset="0"/>
                <a:cs typeface="Arial" panose="020B0604020202020204" pitchFamily="34" charset="0"/>
              </a:rPr>
              <a:t>may </a:t>
            </a:r>
            <a:r>
              <a:rPr sz="2000" spc="-11">
                <a:solidFill>
                  <a:schemeClr val="bg1"/>
                </a:solidFill>
                <a:latin typeface="Arial" panose="020B0604020202020204" pitchFamily="34" charset="0"/>
                <a:cs typeface="Arial" panose="020B0604020202020204" pitchFamily="34" charset="0"/>
              </a:rPr>
              <a:t>recommend </a:t>
            </a:r>
            <a:r>
              <a:rPr sz="2000" spc="-5">
                <a:solidFill>
                  <a:schemeClr val="bg1"/>
                </a:solidFill>
                <a:latin typeface="Arial" panose="020B0604020202020204" pitchFamily="34" charset="0"/>
                <a:cs typeface="Arial" panose="020B0604020202020204" pitchFamily="34" charset="0"/>
              </a:rPr>
              <a:t>withholding of </a:t>
            </a:r>
            <a:r>
              <a:rPr sz="2000" spc="-11">
                <a:solidFill>
                  <a:schemeClr val="bg1"/>
                </a:solidFill>
                <a:latin typeface="Arial" panose="020B0604020202020204" pitchFamily="34" charset="0"/>
                <a:cs typeface="Arial" panose="020B0604020202020204" pitchFamily="34" charset="0"/>
              </a:rPr>
              <a:t>payment</a:t>
            </a:r>
            <a:r>
              <a:rPr sz="2000" spc="45">
                <a:solidFill>
                  <a:schemeClr val="bg1"/>
                </a:solidFill>
                <a:latin typeface="Arial" panose="020B0604020202020204" pitchFamily="34" charset="0"/>
                <a:cs typeface="Arial" panose="020B0604020202020204" pitchFamily="34" charset="0"/>
              </a:rPr>
              <a:t> </a:t>
            </a:r>
            <a:r>
              <a:rPr sz="2000" spc="-15">
                <a:solidFill>
                  <a:schemeClr val="bg1"/>
                </a:solidFill>
                <a:latin typeface="Arial" panose="020B0604020202020204" pitchFamily="34" charset="0"/>
                <a:cs typeface="Arial" panose="020B0604020202020204" pitchFamily="34" charset="0"/>
              </a:rPr>
              <a:t>draws.</a:t>
            </a:r>
            <a:endParaRPr 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7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2506FF-0E6F-793A-1E9E-4BBD9399F5F7}"/>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61EE039-3BC1-9745-8FEA-09A37692E584}"/>
              </a:ext>
            </a:extLst>
          </p:cNvPr>
          <p:cNvSpPr>
            <a:spLocks noGrp="1"/>
          </p:cNvSpPr>
          <p:nvPr>
            <p:ph type="body" sz="quarter" idx="10"/>
          </p:nvPr>
        </p:nvSpPr>
        <p:spPr>
          <a:xfrm>
            <a:off x="1401363" y="2602674"/>
            <a:ext cx="9683564" cy="1868114"/>
          </a:xfrm>
        </p:spPr>
        <p:txBody>
          <a:bodyPr/>
          <a:lstStyle/>
          <a:p>
            <a:pPr marL="0" indent="0"/>
            <a:r>
              <a:rPr lang="en-US"/>
              <a:t>PENDING CLOSEOUT  PROJECT ACTIVITIES</a:t>
            </a:r>
          </a:p>
        </p:txBody>
      </p:sp>
    </p:spTree>
    <p:extLst>
      <p:ext uri="{BB962C8B-B14F-4D97-AF65-F5344CB8AC3E}">
        <p14:creationId xmlns:p14="http://schemas.microsoft.com/office/powerpoint/2010/main" val="3827187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930" y="770974"/>
            <a:ext cx="5360502" cy="1010020"/>
          </a:xfrm>
        </p:spPr>
        <p:txBody>
          <a:bodyPr vert="horz" wrap="square" lIns="0" tIns="12700" rIns="0" bIns="0" rtlCol="0" anchor="ctr">
            <a:spAutoFit/>
          </a:bodyPr>
          <a:lstStyle/>
          <a:p>
            <a:r>
              <a:rPr lang="en-US" sz="3600"/>
              <a:t>Pending Closeout Project</a:t>
            </a:r>
          </a:p>
        </p:txBody>
      </p:sp>
      <p:sp>
        <p:nvSpPr>
          <p:cNvPr id="8" name="Content Placeholder 7">
            <a:extLst>
              <a:ext uri="{FF2B5EF4-FFF2-40B4-BE49-F238E27FC236}">
                <a16:creationId xmlns:a16="http://schemas.microsoft.com/office/drawing/2014/main" id="{704B81EF-40C6-E54A-9018-D6331FA6A71E}"/>
              </a:ext>
            </a:extLst>
          </p:cNvPr>
          <p:cNvSpPr>
            <a:spLocks noGrp="1"/>
          </p:cNvSpPr>
          <p:nvPr>
            <p:ph type="body" sz="half" idx="1"/>
          </p:nvPr>
        </p:nvSpPr>
        <p:spPr/>
        <p:txBody>
          <a:bodyPr>
            <a:normAutofit fontScale="92500" lnSpcReduction="10000"/>
          </a:bodyPr>
          <a:lstStyle/>
          <a:p>
            <a:r>
              <a:rPr lang="en-US">
                <a:solidFill>
                  <a:schemeClr val="tx2"/>
                </a:solidFill>
              </a:rPr>
              <a:t>When site activities are completed under contract terms, contractors should submit a Termination of Work Notice.</a:t>
            </a:r>
          </a:p>
          <a:p>
            <a:endParaRPr lang="en-US">
              <a:solidFill>
                <a:schemeClr val="tx2"/>
              </a:solidFill>
            </a:endParaRPr>
          </a:p>
          <a:p>
            <a:r>
              <a:rPr lang="en-US">
                <a:solidFill>
                  <a:schemeClr val="tx2"/>
                </a:solidFill>
              </a:rPr>
              <a:t>The final payment in B2GNow should also be marked “final.”</a:t>
            </a:r>
          </a:p>
          <a:p>
            <a:endParaRPr lang="en-US">
              <a:solidFill>
                <a:schemeClr val="tx2"/>
              </a:solidFill>
            </a:endParaRPr>
          </a:p>
          <a:p>
            <a:r>
              <a:rPr lang="en-US">
                <a:solidFill>
                  <a:schemeClr val="tx2"/>
                </a:solidFill>
              </a:rPr>
              <a:t>Retainage payments must be entered in B2G by contractors with the total amount of retainage being held.</a:t>
            </a:r>
          </a:p>
          <a:p>
            <a:endParaRPr lang="en-US">
              <a:solidFill>
                <a:schemeClr val="tx2"/>
              </a:solidFill>
            </a:endParaRPr>
          </a:p>
          <a:p>
            <a:r>
              <a:rPr lang="en-US">
                <a:solidFill>
                  <a:schemeClr val="tx2"/>
                </a:solidFill>
              </a:rPr>
              <a:t>A project CANNOT be closed with any “Outstanding” compliance audits.  Outstanding audits are a result of unconfirmed payments, unreported payments and payment discrepancies.</a:t>
            </a:r>
          </a:p>
        </p:txBody>
      </p:sp>
      <p:sp>
        <p:nvSpPr>
          <p:cNvPr id="6" name="object 6"/>
          <p:cNvSpPr txBox="1"/>
          <p:nvPr/>
        </p:nvSpPr>
        <p:spPr>
          <a:xfrm>
            <a:off x="9402572" y="6468569"/>
            <a:ext cx="156845" cy="154529"/>
          </a:xfrm>
          <a:prstGeom prst="rect">
            <a:avLst/>
          </a:prstGeom>
        </p:spPr>
        <p:txBody>
          <a:bodyPr vert="horz" wrap="square" lIns="0" tIns="15875" rIns="0" bIns="0" rtlCol="0">
            <a:spAutoFit/>
          </a:bodyPr>
          <a:lstStyle/>
          <a:p>
            <a:pPr marL="12700">
              <a:spcBef>
                <a:spcPts val="125"/>
              </a:spcBef>
            </a:pPr>
            <a:r>
              <a:rPr sz="900" spc="11">
                <a:solidFill>
                  <a:srgbClr val="FFFFFF"/>
                </a:solidFill>
                <a:latin typeface="Arial"/>
                <a:cs typeface="Arial"/>
              </a:rPr>
              <a:t>47</a:t>
            </a:r>
            <a:endParaRPr sz="900">
              <a:latin typeface="Arial"/>
              <a:cs typeface="Arial"/>
            </a:endParaRPr>
          </a:p>
        </p:txBody>
      </p:sp>
      <p:sp>
        <p:nvSpPr>
          <p:cNvPr id="5" name="object 5">
            <a:extLst>
              <a:ext uri="{FF2B5EF4-FFF2-40B4-BE49-F238E27FC236}">
                <a16:creationId xmlns:a16="http://schemas.microsoft.com/office/drawing/2014/main" id="{E14E3FA2-021F-461F-B4A3-4AF7CCE5E737}"/>
              </a:ext>
            </a:extLst>
          </p:cNvPr>
          <p:cNvSpPr/>
          <p:nvPr/>
        </p:nvSpPr>
        <p:spPr>
          <a:xfrm>
            <a:off x="6329569" y="1519882"/>
            <a:ext cx="5518127" cy="4170212"/>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98310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3206-361D-D741-8DFC-AF0D045F9163}"/>
              </a:ext>
            </a:extLst>
          </p:cNvPr>
          <p:cNvSpPr>
            <a:spLocks noGrp="1"/>
          </p:cNvSpPr>
          <p:nvPr>
            <p:ph type="title"/>
          </p:nvPr>
        </p:nvSpPr>
        <p:spPr/>
        <p:txBody>
          <a:bodyPr/>
          <a:lstStyle/>
          <a:p>
            <a:r>
              <a:rPr lang="en-US" sz="3600">
                <a:solidFill>
                  <a:schemeClr val="bg1"/>
                </a:solidFill>
              </a:rPr>
              <a:t>Project Close Out &amp; Evaluation</a:t>
            </a:r>
          </a:p>
        </p:txBody>
      </p:sp>
      <p:grpSp>
        <p:nvGrpSpPr>
          <p:cNvPr id="4" name="Group 3">
            <a:extLst>
              <a:ext uri="{FF2B5EF4-FFF2-40B4-BE49-F238E27FC236}">
                <a16:creationId xmlns:a16="http://schemas.microsoft.com/office/drawing/2014/main" id="{5C56F760-A226-0E4F-9EE8-4399EB2DA87A}"/>
              </a:ext>
            </a:extLst>
          </p:cNvPr>
          <p:cNvGrpSpPr/>
          <p:nvPr/>
        </p:nvGrpSpPr>
        <p:grpSpPr>
          <a:xfrm>
            <a:off x="1225398" y="2555509"/>
            <a:ext cx="4470396" cy="2663634"/>
            <a:chOff x="919048" y="1961002"/>
            <a:chExt cx="3352797" cy="1997725"/>
          </a:xfrm>
          <a:solidFill>
            <a:schemeClr val="accent6"/>
          </a:solidFill>
        </p:grpSpPr>
        <p:sp>
          <p:nvSpPr>
            <p:cNvPr id="9" name="Rectangle 8">
              <a:extLst>
                <a:ext uri="{FF2B5EF4-FFF2-40B4-BE49-F238E27FC236}">
                  <a16:creationId xmlns:a16="http://schemas.microsoft.com/office/drawing/2014/main" id="{84389745-9A69-8841-93EC-2028D3B32674}"/>
                </a:ext>
              </a:extLst>
            </p:cNvPr>
            <p:cNvSpPr/>
            <p:nvPr/>
          </p:nvSpPr>
          <p:spPr>
            <a:xfrm>
              <a:off x="919048" y="1961002"/>
              <a:ext cx="3352797" cy="199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Shape 5">
              <a:extLst>
                <a:ext uri="{FF2B5EF4-FFF2-40B4-BE49-F238E27FC236}">
                  <a16:creationId xmlns:a16="http://schemas.microsoft.com/office/drawing/2014/main" id="{82B7AA49-AC78-5A42-9134-617D5E91B1B9}"/>
                </a:ext>
              </a:extLst>
            </p:cNvPr>
            <p:cNvSpPr txBox="1"/>
            <p:nvPr/>
          </p:nvSpPr>
          <p:spPr>
            <a:xfrm>
              <a:off x="988741" y="2138804"/>
              <a:ext cx="3213410" cy="1642362"/>
            </a:xfrm>
            <a:prstGeom prst="rect">
              <a:avLst/>
            </a:prstGeom>
            <a:grpFill/>
            <a:ln w="12600">
              <a:noFill/>
              <a:miter/>
            </a:ln>
          </p:spPr>
          <p:txBody>
            <a:bodyPr wrap="square" lIns="128160" tIns="68160" rIns="128160" bIns="68160">
              <a:spAutoFit/>
            </a:bodyPr>
            <a:lstStyle/>
            <a:p>
              <a:pPr algn="ctr"/>
              <a:r>
                <a:rPr lang="en-US" sz="2667" spc="-1">
                  <a:solidFill>
                    <a:schemeClr val="tx2"/>
                  </a:solidFill>
                  <a:latin typeface="ArialMT"/>
                  <a:ea typeface="ArialMT"/>
                </a:rPr>
                <a:t>A Closeout evaluation  consists of evaluating the  Prime Contractor MWBE  goal and compliance with  program requirements.</a:t>
              </a:r>
            </a:p>
          </p:txBody>
        </p:sp>
      </p:grpSp>
      <p:grpSp>
        <p:nvGrpSpPr>
          <p:cNvPr id="3" name="Group 2">
            <a:extLst>
              <a:ext uri="{FF2B5EF4-FFF2-40B4-BE49-F238E27FC236}">
                <a16:creationId xmlns:a16="http://schemas.microsoft.com/office/drawing/2014/main" id="{C1F2DC6A-8AD6-CF4A-BCE3-6C85312DFAB9}"/>
              </a:ext>
            </a:extLst>
          </p:cNvPr>
          <p:cNvGrpSpPr/>
          <p:nvPr/>
        </p:nvGrpSpPr>
        <p:grpSpPr>
          <a:xfrm>
            <a:off x="7010401" y="2555509"/>
            <a:ext cx="4470396" cy="2663633"/>
            <a:chOff x="4876803" y="1872260"/>
            <a:chExt cx="3352797" cy="1997725"/>
          </a:xfrm>
          <a:solidFill>
            <a:schemeClr val="accent2"/>
          </a:solidFill>
        </p:grpSpPr>
        <p:sp>
          <p:nvSpPr>
            <p:cNvPr id="25" name="Rectangle 24">
              <a:extLst>
                <a:ext uri="{FF2B5EF4-FFF2-40B4-BE49-F238E27FC236}">
                  <a16:creationId xmlns:a16="http://schemas.microsoft.com/office/drawing/2014/main" id="{0C537113-38A5-1D46-867F-5DC4DBE0C991}"/>
                </a:ext>
              </a:extLst>
            </p:cNvPr>
            <p:cNvSpPr/>
            <p:nvPr/>
          </p:nvSpPr>
          <p:spPr>
            <a:xfrm>
              <a:off x="4876803" y="1872260"/>
              <a:ext cx="3352797" cy="199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Shape 5">
              <a:extLst>
                <a:ext uri="{FF2B5EF4-FFF2-40B4-BE49-F238E27FC236}">
                  <a16:creationId xmlns:a16="http://schemas.microsoft.com/office/drawing/2014/main" id="{47E3228F-2751-BD46-9A17-9866D9CF6501}"/>
                </a:ext>
              </a:extLst>
            </p:cNvPr>
            <p:cNvSpPr txBox="1"/>
            <p:nvPr/>
          </p:nvSpPr>
          <p:spPr>
            <a:xfrm>
              <a:off x="5029200" y="2203950"/>
              <a:ext cx="3077935" cy="1334537"/>
            </a:xfrm>
            <a:prstGeom prst="rect">
              <a:avLst/>
            </a:prstGeom>
            <a:grpFill/>
            <a:ln w="12600">
              <a:noFill/>
              <a:miter/>
            </a:ln>
          </p:spPr>
          <p:txBody>
            <a:bodyPr wrap="square" lIns="128160" tIns="68160" rIns="128160" bIns="68160">
              <a:spAutoFit/>
            </a:bodyPr>
            <a:lstStyle/>
            <a:p>
              <a:pPr algn="ctr"/>
              <a:r>
                <a:rPr lang="en-US" sz="2667" spc="-1">
                  <a:solidFill>
                    <a:schemeClr val="tx2"/>
                  </a:solidFill>
                  <a:latin typeface="ArialMT"/>
                  <a:ea typeface="ArialMT"/>
                </a:rPr>
                <a:t>Subcontractors’  performance may impact  evaluation ratings of the  Prime Contractor.</a:t>
              </a:r>
            </a:p>
          </p:txBody>
        </p:sp>
      </p:grpSp>
    </p:spTree>
    <p:extLst>
      <p:ext uri="{BB962C8B-B14F-4D97-AF65-F5344CB8AC3E}">
        <p14:creationId xmlns:p14="http://schemas.microsoft.com/office/powerpoint/2010/main" val="157753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8EDE5-71B0-554A-B7D8-2B93703802F8}"/>
              </a:ext>
            </a:extLst>
          </p:cNvPr>
          <p:cNvSpPr>
            <a:spLocks noGrp="1"/>
          </p:cNvSpPr>
          <p:nvPr>
            <p:ph type="title"/>
          </p:nvPr>
        </p:nvSpPr>
        <p:spPr/>
        <p:txBody>
          <a:bodyPr/>
          <a:lstStyle/>
          <a:p>
            <a:r>
              <a:rPr lang="en-US" sz="3600"/>
              <a:t>Resource Links</a:t>
            </a:r>
          </a:p>
        </p:txBody>
      </p:sp>
      <p:sp>
        <p:nvSpPr>
          <p:cNvPr id="3" name="Content Placeholder 2">
            <a:extLst>
              <a:ext uri="{FF2B5EF4-FFF2-40B4-BE49-F238E27FC236}">
                <a16:creationId xmlns:a16="http://schemas.microsoft.com/office/drawing/2014/main" id="{D0C90E5F-2040-FD44-B236-3F11DF5C676D}"/>
              </a:ext>
            </a:extLst>
          </p:cNvPr>
          <p:cNvSpPr>
            <a:spLocks noGrp="1"/>
          </p:cNvSpPr>
          <p:nvPr>
            <p:ph type="body" sz="quarter" idx="10"/>
          </p:nvPr>
        </p:nvSpPr>
        <p:spPr/>
        <p:txBody>
          <a:bodyPr lIns="91440" tIns="45720" rIns="91440" bIns="45720" anchor="t">
            <a:normAutofit/>
          </a:bodyPr>
          <a:lstStyle/>
          <a:p>
            <a:pPr marL="0" indent="0">
              <a:buNone/>
            </a:pPr>
            <a:r>
              <a:rPr lang="en-US" sz="2400" b="1"/>
              <a:t>24 CFR 85.36 Federal Procurement</a:t>
            </a:r>
          </a:p>
          <a:p>
            <a:pPr>
              <a:buFont typeface="Wingdings" panose="05000000000000000000" pitchFamily="2" charset="2"/>
              <a:buChar char="Ø"/>
            </a:pPr>
            <a:r>
              <a:rPr lang="en-US" sz="2400">
                <a:solidFill>
                  <a:schemeClr val="tx1"/>
                </a:solidFill>
              </a:rPr>
              <a:t>https://www.hud.gov/sites/documents/24CFR85-36PROC.PDF</a:t>
            </a:r>
            <a:endParaRPr lang="en-US" sz="2400">
              <a:solidFill>
                <a:schemeClr val="tx1"/>
              </a:solidFill>
              <a:cs typeface="Arial"/>
            </a:endParaRPr>
          </a:p>
          <a:p>
            <a:endParaRPr lang="en-US" sz="2400"/>
          </a:p>
          <a:p>
            <a:pPr marL="0" indent="0">
              <a:buNone/>
            </a:pPr>
            <a:r>
              <a:rPr lang="en-US" sz="2400" b="1"/>
              <a:t>Chapter 15 Article V of the City of Houston Code of Ordinances</a:t>
            </a:r>
            <a:endParaRPr lang="en-US" sz="2400" b="1">
              <a:cs typeface="Arial"/>
            </a:endParaRPr>
          </a:p>
          <a:p>
            <a:pPr>
              <a:buFont typeface="Wingdings" panose="05000000000000000000" pitchFamily="2" charset="2"/>
              <a:buChar char="Ø"/>
            </a:pPr>
            <a:r>
              <a:rPr lang="en-US" sz="2400">
                <a:solidFill>
                  <a:schemeClr val="tx1"/>
                </a:solidFill>
              </a:rPr>
              <a:t>https://library.municode.com/tx/houston/codes/code_of_ordinances?nodeId=COOR_CH15 CO_ARTVMIWOSMBUEN</a:t>
            </a:r>
            <a:endParaRPr lang="en-US" sz="2400">
              <a:solidFill>
                <a:schemeClr val="tx1"/>
              </a:solidFill>
              <a:cs typeface="Arial"/>
            </a:endParaRPr>
          </a:p>
          <a:p>
            <a:pPr>
              <a:buNone/>
            </a:pPr>
            <a:endParaRPr lang="en-US" sz="2400" b="1">
              <a:ea typeface="+mn-lt"/>
              <a:cs typeface="+mn-lt"/>
            </a:endParaRPr>
          </a:p>
          <a:p>
            <a:pPr>
              <a:buNone/>
            </a:pPr>
            <a:r>
              <a:rPr lang="en-US" sz="2400" b="1">
                <a:ea typeface="+mn-lt"/>
                <a:cs typeface="+mn-lt"/>
              </a:rPr>
              <a:t>City of Houston Good Faith Efforts Policy</a:t>
            </a:r>
          </a:p>
          <a:p>
            <a:pPr>
              <a:buFont typeface="Wingdings" panose="05000000000000000000" pitchFamily="2" charset="2"/>
              <a:buChar char="Ø"/>
            </a:pPr>
            <a:r>
              <a:rPr lang="en-US" sz="2400">
                <a:solidFill>
                  <a:schemeClr val="tx1"/>
                </a:solidFill>
              </a:rPr>
              <a:t>http://www.houstontx.gov/obo/docsandforms/goodfaithefforts.pdf</a:t>
            </a:r>
            <a:endParaRPr lang="en-US" sz="2400">
              <a:solidFill>
                <a:schemeClr val="tx1"/>
              </a:solidFill>
              <a:cs typeface="Arial"/>
            </a:endParaRPr>
          </a:p>
          <a:p>
            <a:endParaRPr lang="en-US" sz="2400"/>
          </a:p>
        </p:txBody>
      </p:sp>
    </p:spTree>
    <p:extLst>
      <p:ext uri="{BB962C8B-B14F-4D97-AF65-F5344CB8AC3E}">
        <p14:creationId xmlns:p14="http://schemas.microsoft.com/office/powerpoint/2010/main" val="236717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557588" y="1508125"/>
            <a:ext cx="8634412" cy="588963"/>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05EE98-E9DB-1E99-2CE5-DAB7F3DD73E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286E30B-B7F9-1646-BDDC-E9F515895551}"/>
              </a:ext>
            </a:extLst>
          </p:cNvPr>
          <p:cNvSpPr>
            <a:spLocks noGrp="1"/>
          </p:cNvSpPr>
          <p:nvPr>
            <p:ph type="body" sz="quarter" idx="10"/>
          </p:nvPr>
        </p:nvSpPr>
        <p:spPr>
          <a:xfrm>
            <a:off x="1599426" y="2685351"/>
            <a:ext cx="8993148" cy="2584247"/>
          </a:xfrm>
        </p:spPr>
        <p:txBody>
          <a:bodyPr/>
          <a:lstStyle/>
          <a:p>
            <a:r>
              <a:rPr lang="en-US"/>
              <a:t>COMMONLY USED MWSBE  TERMS</a:t>
            </a:r>
          </a:p>
          <a:p>
            <a:endParaRPr lang="en-US"/>
          </a:p>
        </p:txBody>
      </p:sp>
    </p:spTree>
    <p:extLst>
      <p:ext uri="{BB962C8B-B14F-4D97-AF65-F5344CB8AC3E}">
        <p14:creationId xmlns:p14="http://schemas.microsoft.com/office/powerpoint/2010/main" val="43791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Commonly Used MWSBE Terms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lIns="91440" tIns="45720" rIns="91440" bIns="45720" anchor="t">
            <a:normAutofit fontScale="55000" lnSpcReduction="20000"/>
          </a:bodyPr>
          <a:lstStyle/>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cs typeface="Arial"/>
              </a:rPr>
              <a:t>General Contractor or Prime Contractor: </a:t>
            </a:r>
            <a:r>
              <a:rPr lang="en-US" sz="1600">
                <a:cs typeface="Arial"/>
              </a:rPr>
              <a:t>The main contractor responsible for the overall coordination of a project that includes communication with all involved parties concerning site activity, change orders, subcontractor participation, etc.</a:t>
            </a:r>
            <a:endParaRPr lang="en-US" sz="1600" b="1">
              <a:solidFill>
                <a:srgbClr val="009FDA"/>
              </a:solidFill>
              <a:cs typeface="Arial" panose="020B0604020202020204"/>
            </a:endParaRPr>
          </a:p>
          <a:p>
            <a:pPr marL="227965" indent="-227965">
              <a:lnSpc>
                <a:spcPct val="100000"/>
              </a:lnSpc>
              <a:buClr>
                <a:srgbClr val="004689"/>
              </a:buClr>
              <a:buFont typeface="Wingdings" panose="020B0604020202020204" pitchFamily="34" charset="0"/>
              <a:buChar char="q"/>
            </a:pPr>
            <a:r>
              <a:rPr lang="en-US" sz="1600" b="1">
                <a:solidFill>
                  <a:srgbClr val="009FDA"/>
                </a:solidFill>
              </a:rPr>
              <a:t>Subcontractor: </a:t>
            </a:r>
            <a:r>
              <a:rPr lang="en-US" sz="1600"/>
              <a:t>a contractor hired to perform portions of work on contract of a General Contractor.</a:t>
            </a:r>
            <a:endParaRPr lang="en-US">
              <a:cs typeface="Arial"/>
            </a:endParaRPr>
          </a:p>
          <a:p>
            <a:pPr marL="227965" indent="-227965">
              <a:lnSpc>
                <a:spcPct val="100000"/>
              </a:lnSpc>
              <a:buClr>
                <a:srgbClr val="004689"/>
              </a:buClr>
              <a:buFont typeface="Wingdings" panose="020B0604020202020204" pitchFamily="34" charset="0"/>
              <a:buChar char="q"/>
            </a:pPr>
            <a:endParaRPr lang="en-US" sz="1600">
              <a:cs typeface="Arial"/>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Supplier: </a:t>
            </a:r>
            <a:r>
              <a:rPr lang="en-US" sz="1600"/>
              <a:t>A company that supplies product.</a:t>
            </a:r>
            <a:endParaRPr lang="en-US" sz="1600">
              <a:cs typeface="Arial"/>
            </a:endParaRPr>
          </a:p>
          <a:p>
            <a:pPr marL="227965" indent="-227965">
              <a:lnSpc>
                <a:spcPct val="100000"/>
              </a:lnSpc>
              <a:buClr>
                <a:srgbClr val="004689"/>
              </a:buClr>
              <a:buFont typeface="Wingdings" panose="020B0604020202020204" pitchFamily="34" charset="0"/>
              <a:buChar char="q"/>
            </a:pPr>
            <a:endParaRPr lang="en-US" sz="1600">
              <a:solidFill>
                <a:srgbClr val="003160"/>
              </a:solidFill>
              <a:cs typeface="Arial"/>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Lower Tier Sub: </a:t>
            </a:r>
            <a:r>
              <a:rPr lang="en-US" sz="1600"/>
              <a:t>A firm or individual that received work under another subcontractor that sublets a part of their contract.</a:t>
            </a:r>
            <a:endParaRPr lang="en-US" sz="1600">
              <a:cs typeface="Arial" panose="020B0604020202020204"/>
            </a:endParaRPr>
          </a:p>
          <a:p>
            <a:pPr marL="227965" indent="-227965">
              <a:lnSpc>
                <a:spcPct val="100000"/>
              </a:lnSpc>
              <a:buClr>
                <a:srgbClr val="004689"/>
              </a:buClr>
              <a:buFont typeface="Wingdings" panose="020B0604020202020204" pitchFamily="34" charset="0"/>
              <a:buChar char="q"/>
            </a:pPr>
            <a:endParaRPr lang="en-US" sz="1600">
              <a:solidFill>
                <a:srgbClr val="003160"/>
              </a:solidFill>
              <a:cs typeface="Arial" panose="020B0604020202020204"/>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Good Faith Efforts: </a:t>
            </a:r>
            <a:r>
              <a:rPr lang="en-US" sz="1600"/>
              <a:t>Steps taken that demonstrate efforts to meet MWSBE goal requirements.</a:t>
            </a:r>
            <a:endParaRPr lang="en-US" sz="1600">
              <a:cs typeface="Arial" panose="020B0604020202020204"/>
            </a:endParaRPr>
          </a:p>
          <a:p>
            <a:pPr marL="227965" indent="-227965">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ea typeface="+mn-lt"/>
                <a:cs typeface="+mn-lt"/>
              </a:rPr>
              <a:t>MWSBE: </a:t>
            </a:r>
            <a:r>
              <a:rPr lang="en-US" sz="1600">
                <a:ea typeface="+mn-lt"/>
                <a:cs typeface="+mn-lt"/>
              </a:rPr>
              <a:t>Minority, Women-Owned Small Business Enterprise</a:t>
            </a:r>
          </a:p>
          <a:p>
            <a:pPr marL="227965" indent="-227965">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marL="227965" indent="-227965">
              <a:lnSpc>
                <a:spcPct val="100000"/>
              </a:lnSpc>
              <a:buClr>
                <a:srgbClr val="004689"/>
              </a:buClr>
              <a:buFont typeface="Wingdings" panose="020B0604020202020204" pitchFamily="34" charset="0"/>
              <a:buChar char="q"/>
            </a:pPr>
            <a:r>
              <a:rPr lang="en-US" sz="1600" b="1">
                <a:solidFill>
                  <a:srgbClr val="009FDA"/>
                </a:solidFill>
                <a:ea typeface="+mn-lt"/>
                <a:cs typeface="+mn-lt"/>
              </a:rPr>
              <a:t>Goal Oriented Project: </a:t>
            </a:r>
            <a:r>
              <a:rPr lang="en-US" sz="1600">
                <a:ea typeface="+mn-lt"/>
                <a:cs typeface="+mn-lt"/>
              </a:rPr>
              <a:t>A competitively bid project with a MWSBE goal requirement.</a:t>
            </a:r>
          </a:p>
          <a:p>
            <a:pPr marL="227965" indent="-227965">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marL="227965" indent="-227965">
              <a:lnSpc>
                <a:spcPct val="100000"/>
              </a:lnSpc>
              <a:buClr>
                <a:srgbClr val="004689"/>
              </a:buClr>
              <a:buFont typeface="Wingdings" panose="020B0604020202020204" pitchFamily="34" charset="0"/>
              <a:buChar char="q"/>
            </a:pPr>
            <a:r>
              <a:rPr lang="en-US" sz="1600" b="1">
                <a:solidFill>
                  <a:srgbClr val="009FDA"/>
                </a:solidFill>
                <a:ea typeface="+mn-lt"/>
                <a:cs typeface="+mn-lt"/>
              </a:rPr>
              <a:t>SOW</a:t>
            </a:r>
            <a:r>
              <a:rPr lang="en-US" sz="1600" b="1">
                <a:solidFill>
                  <a:srgbClr val="009FDA"/>
                </a:solidFill>
                <a:cs typeface="Arial"/>
              </a:rPr>
              <a:t>: </a:t>
            </a:r>
            <a:r>
              <a:rPr lang="en-US" sz="1600">
                <a:cs typeface="Arial"/>
              </a:rPr>
              <a:t>Start of Work</a:t>
            </a:r>
          </a:p>
          <a:p>
            <a:pPr marL="227965" indent="-227965">
              <a:lnSpc>
                <a:spcPct val="100000"/>
              </a:lnSpc>
              <a:buClr>
                <a:srgbClr val="004689"/>
              </a:buClr>
              <a:buFont typeface="Wingdings" panose="020B0604020202020204" pitchFamily="34" charset="0"/>
              <a:buChar char="q"/>
            </a:pPr>
            <a:endParaRPr lang="en-US" sz="1600">
              <a:solidFill>
                <a:srgbClr val="003160"/>
              </a:solidFill>
              <a:cs typeface="Arial"/>
            </a:endParaRPr>
          </a:p>
          <a:p>
            <a:pPr marL="227965" indent="-227965">
              <a:lnSpc>
                <a:spcPct val="100000"/>
              </a:lnSpc>
              <a:buClr>
                <a:srgbClr val="004689"/>
              </a:buClr>
              <a:buFont typeface="Wingdings" panose="020B0604020202020204" pitchFamily="34" charset="0"/>
              <a:buChar char="q"/>
            </a:pPr>
            <a:r>
              <a:rPr lang="en-US" sz="1600" b="1">
                <a:solidFill>
                  <a:srgbClr val="009FDA"/>
                </a:solidFill>
                <a:cs typeface="Arial"/>
              </a:rPr>
              <a:t>TOW: </a:t>
            </a:r>
            <a:r>
              <a:rPr lang="en-US" sz="1600">
                <a:cs typeface="Arial"/>
              </a:rPr>
              <a:t>Termination of Work</a:t>
            </a:r>
          </a:p>
          <a:p>
            <a:pPr marL="227965" indent="-227965">
              <a:buClr>
                <a:schemeClr val="bg1"/>
              </a:buClr>
            </a:pPr>
            <a:endParaRPr lang="en-US" sz="1300">
              <a:cs typeface="Arial"/>
            </a:endParaRPr>
          </a:p>
        </p:txBody>
      </p:sp>
    </p:spTree>
    <p:extLst>
      <p:ext uri="{BB962C8B-B14F-4D97-AF65-F5344CB8AC3E}">
        <p14:creationId xmlns:p14="http://schemas.microsoft.com/office/powerpoint/2010/main" val="22460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1A7C7F-A4B4-0894-897E-D85EDFCE9416}"/>
              </a:ext>
            </a:extLst>
          </p:cNvPr>
          <p:cNvSpPr/>
          <p:nvPr/>
        </p:nvSpPr>
        <p:spPr>
          <a:xfrm>
            <a:off x="0" y="2213502"/>
            <a:ext cx="12192000" cy="27101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B4599B0-0202-754D-A286-3FC253CCED29}"/>
              </a:ext>
            </a:extLst>
          </p:cNvPr>
          <p:cNvSpPr>
            <a:spLocks noGrp="1"/>
          </p:cNvSpPr>
          <p:nvPr>
            <p:ph type="body" sz="quarter" idx="10"/>
          </p:nvPr>
        </p:nvSpPr>
        <p:spPr>
          <a:xfrm>
            <a:off x="1438788" y="2339362"/>
            <a:ext cx="9314424" cy="2584247"/>
          </a:xfrm>
        </p:spPr>
        <p:txBody>
          <a:bodyPr/>
          <a:lstStyle/>
          <a:p>
            <a:r>
              <a:rPr lang="en-US"/>
              <a:t>POST AWARD COMPLIANCE  REQUIREMENTS</a:t>
            </a:r>
          </a:p>
          <a:p>
            <a:endParaRPr lang="en-US"/>
          </a:p>
        </p:txBody>
      </p:sp>
    </p:spTree>
    <p:extLst>
      <p:ext uri="{BB962C8B-B14F-4D97-AF65-F5344CB8AC3E}">
        <p14:creationId xmlns:p14="http://schemas.microsoft.com/office/powerpoint/2010/main" val="25947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ff70267-8640-46e6-a663-87c68ca84757" xsi:nil="true"/>
    <lcf76f155ced4ddcb4097134ff3c332f xmlns="330978db-9002-42a3-b053-398f32afd2c2">
      <Terms xmlns="http://schemas.microsoft.com/office/infopath/2007/PartnerControls"/>
    </lcf76f155ced4ddcb4097134ff3c332f>
    <Revisions xmlns="330978db-9002-42a3-b053-398f32afd2c2" xsi:nil="true"/>
    <Comments xmlns="330978db-9002-42a3-b053-398f32afd2c2" xsi:nil="true"/>
    <lw3o xmlns="330978db-9002-42a3-b053-398f32afd2c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B6506C54A513489F5043449D3055ED" ma:contentTypeVersion="21" ma:contentTypeDescription="Create a new document." ma:contentTypeScope="" ma:versionID="056c95204664a57b57a0c29c513d1665">
  <xsd:schema xmlns:xsd="http://www.w3.org/2001/XMLSchema" xmlns:xs="http://www.w3.org/2001/XMLSchema" xmlns:p="http://schemas.microsoft.com/office/2006/metadata/properties" xmlns:ns2="cff70267-8640-46e6-a663-87c68ca84757" xmlns:ns3="330978db-9002-42a3-b053-398f32afd2c2" targetNamespace="http://schemas.microsoft.com/office/2006/metadata/properties" ma:root="true" ma:fieldsID="be5b385679be0b35b5edd1644a5dae0c" ns2:_="" ns3:_="">
    <xsd:import namespace="cff70267-8640-46e6-a663-87c68ca84757"/>
    <xsd:import namespace="330978db-9002-42a3-b053-398f32afd2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Revisions" minOccurs="0"/>
                <xsd:element ref="ns3:Comments" minOccurs="0"/>
                <xsd:element ref="ns3:lw3o"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70267-8640-46e6-a663-87c68ca847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bdb8b-3b40-4f5b-b8ba-928f09745895}" ma:internalName="TaxCatchAll" ma:showField="CatchAllData" ma:web="cff70267-8640-46e6-a663-87c68ca847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978db-9002-42a3-b053-398f32afd2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visions" ma:index="16" nillable="true" ma:displayName="Revisions " ma:format="Dropdown" ma:internalName="Revisions">
      <xsd:simpleType>
        <xsd:restriction base="dms:Note">
          <xsd:maxLength value="255"/>
        </xsd:restriction>
      </xsd:simpleType>
    </xsd:element>
    <xsd:element name="Comments" ma:index="17" nillable="true" ma:displayName="Comments" ma:internalName="Comments">
      <xsd:simpleType>
        <xsd:restriction base="dms:Text">
          <xsd:maxLength value="255"/>
        </xsd:restriction>
      </xsd:simpleType>
    </xsd:element>
    <xsd:element name="lw3o" ma:index="18" nillable="true" ma:displayName="Comments/revisions" ma:internalName="lw3o">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1B5C1A-B835-42C1-9F85-4C91A990D0CD}">
  <ds:schemaRefs>
    <ds:schemaRef ds:uri="http://schemas.microsoft.com/office/2006/metadata/properties"/>
    <ds:schemaRef ds:uri="http://www.w3.org/XML/1998/namespace"/>
    <ds:schemaRef ds:uri="http://purl.org/dc/elements/1.1/"/>
    <ds:schemaRef ds:uri="http://purl.org/dc/dcmitype/"/>
    <ds:schemaRef ds:uri="330978db-9002-42a3-b053-398f32afd2c2"/>
    <ds:schemaRef ds:uri="http://schemas.microsoft.com/office/2006/documentManagement/types"/>
    <ds:schemaRef ds:uri="http://schemas.microsoft.com/office/infopath/2007/PartnerControls"/>
    <ds:schemaRef ds:uri="http://schemas.openxmlformats.org/package/2006/metadata/core-properties"/>
    <ds:schemaRef ds:uri="cff70267-8640-46e6-a663-87c68ca84757"/>
    <ds:schemaRef ds:uri="http://purl.org/dc/terms/"/>
  </ds:schemaRefs>
</ds:datastoreItem>
</file>

<file path=customXml/itemProps2.xml><?xml version="1.0" encoding="utf-8"?>
<ds:datastoreItem xmlns:ds="http://schemas.openxmlformats.org/officeDocument/2006/customXml" ds:itemID="{98ED3303-C205-4CE4-BB44-825A9058B11B}">
  <ds:schemaRefs>
    <ds:schemaRef ds:uri="http://schemas.microsoft.com/sharepoint/v3/contenttype/forms"/>
  </ds:schemaRefs>
</ds:datastoreItem>
</file>

<file path=customXml/itemProps3.xml><?xml version="1.0" encoding="utf-8"?>
<ds:datastoreItem xmlns:ds="http://schemas.openxmlformats.org/officeDocument/2006/customXml" ds:itemID="{287041DD-17E4-4F1F-BD84-B2B3B94A23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70267-8640-46e6-a663-87c68ca84757"/>
    <ds:schemaRef ds:uri="330978db-9002-42a3-b053-398f32afd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604</TotalTime>
  <Words>5239</Words>
  <Application>Microsoft Macintosh PowerPoint</Application>
  <PresentationFormat>Widescreen</PresentationFormat>
  <Paragraphs>590</Paragraphs>
  <Slides>67</Slides>
  <Notes>62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ArialMT</vt:lpstr>
      <vt:lpstr>Bookman Old Style</vt:lpstr>
      <vt:lpstr>Calibri</vt:lpstr>
      <vt:lpstr>Courier New</vt:lpstr>
      <vt:lpstr>Montserrat Black</vt:lpstr>
      <vt:lpstr>Wingdings</vt:lpstr>
      <vt:lpstr>2_Office Theme</vt:lpstr>
      <vt:lpstr>PowerPoint Presentation</vt:lpstr>
      <vt:lpstr>Division Contact Information</vt:lpstr>
      <vt:lpstr>MWSBE Team Members</vt:lpstr>
      <vt:lpstr>Discussion Topics </vt:lpstr>
      <vt:lpstr>Benefits of MWSBE Certification</vt:lpstr>
      <vt:lpstr>MWSBE Policy Overview</vt:lpstr>
      <vt:lpstr>PowerPoint Presentation</vt:lpstr>
      <vt:lpstr>Commonly Used MWSBE Terms</vt:lpstr>
      <vt:lpstr>PowerPoint Presentation</vt:lpstr>
      <vt:lpstr>Goal Achievement</vt:lpstr>
      <vt:lpstr>LCP Tracker</vt:lpstr>
      <vt:lpstr>Contractor Set Up is a two-step process</vt:lpstr>
      <vt:lpstr>Step 2: Prime Contractor Steps to Assign a Contractor to Project</vt:lpstr>
      <vt:lpstr>Steps to Upload Documents</vt:lpstr>
      <vt:lpstr>Steps to Upload Documents</vt:lpstr>
      <vt:lpstr>Steps to Upload Documents</vt:lpstr>
      <vt:lpstr>Document Upload Locations</vt:lpstr>
      <vt:lpstr>Document Description Guide</vt:lpstr>
      <vt:lpstr>Document Description Guide</vt:lpstr>
      <vt:lpstr>B2GNow Payment Reporting &amp;  MWSBE Participation Tracker</vt:lpstr>
      <vt:lpstr>Automated Compliance Audit Process</vt:lpstr>
      <vt:lpstr>Access to Contracts in B2GNow</vt:lpstr>
      <vt:lpstr>Prime Contractor Payment Process</vt:lpstr>
      <vt:lpstr>Subcontractor Payment Confirmation Process</vt:lpstr>
      <vt:lpstr>PowerPoint Presentation</vt:lpstr>
      <vt:lpstr>MWSBE Compliance Packet for Certified &amp; Non-certified firms</vt:lpstr>
      <vt:lpstr>Utilization Schedule</vt:lpstr>
      <vt:lpstr>PowerPoint Presentation</vt:lpstr>
      <vt:lpstr>PowerPoint Presentation</vt:lpstr>
      <vt:lpstr>The Prime Contractor must submit a Contractor Clearance form for every contractor, supplier, lower tier subcontractor, consulting firms, etc. intended to perform on a project.  The date must reflect the same year when the Sam verification results was conducted.  The request for clearance form and all generated Sam verification results must be combined in one pdf format.</vt:lpstr>
      <vt:lpstr>SAM Verification</vt:lpstr>
      <vt:lpstr>How to Retrieve Sam Verification</vt:lpstr>
      <vt:lpstr>How to Retrieve Sam Verification</vt:lpstr>
      <vt:lpstr>How to Retrieve Sam Verification</vt:lpstr>
      <vt:lpstr>How to Retrieve Sam Verification</vt:lpstr>
      <vt:lpstr>How to Retrieve Sam Verification</vt:lpstr>
      <vt:lpstr>PowerPoint Presentation</vt:lpstr>
      <vt:lpstr>How to Retrieve Debarred Vendor List</vt:lpstr>
      <vt:lpstr>How to Retrieve Debarred Vendor List</vt:lpstr>
      <vt:lpstr>How to Retrieve Debarred Vendor List</vt:lpstr>
      <vt:lpstr>PowerPoint Presentation</vt:lpstr>
      <vt:lpstr>This form will help ensure full disclosure and no personal interests that violate program rules.  Document must include either a wet or electronic (cursive) signature.  Document must include a date.  Do not write in area below the blue line "For Program Staff Use Only".</vt:lpstr>
      <vt:lpstr>PowerPoint Presentation</vt:lpstr>
      <vt:lpstr>This form must be completed by the prime contractor, subcontractors, suppliers, and  professional service providers as notice of commencement of work.  Document must include both the prime contractor and subcontractor name.  Document must include month, day and year when contractor scope of work has started.  </vt:lpstr>
      <vt:lpstr>Utilization Plan</vt:lpstr>
      <vt:lpstr>Utilization Plan</vt:lpstr>
      <vt:lpstr>Contract Agreements</vt:lpstr>
      <vt:lpstr>Mediation Clause</vt:lpstr>
      <vt:lpstr>This form must be completed by the prime contractor, subcontractors, suppliers, and professional service providers as notice that work has been completed.  Document must include both the prime contractor and subcontractor name.  Document must include month, day and year when work has finished.</vt:lpstr>
      <vt:lpstr>It is not a part of the MWSBE, Section 3 or Pay or Play programs.   Monthly compliance documents are still required to be submitted for these program areas unless a termination of work is submitted.  </vt:lpstr>
      <vt:lpstr>Single Family Prime Contractor Requirements</vt:lpstr>
      <vt:lpstr>Single Family Subcontractor Requirements Example</vt:lpstr>
      <vt:lpstr>PowerPoint Presentation</vt:lpstr>
      <vt:lpstr>Deviation Request Requirements</vt:lpstr>
      <vt:lpstr>PowerPoint Presentation</vt:lpstr>
      <vt:lpstr>Ongoing Monitoring</vt:lpstr>
      <vt:lpstr>Compliance Status Reports</vt:lpstr>
      <vt:lpstr>Commercially Useful Function (CUF) Audits</vt:lpstr>
      <vt:lpstr>PowerPoint Presentation</vt:lpstr>
      <vt:lpstr>Compliance Red Flags</vt:lpstr>
      <vt:lpstr>Substantial Non-Compliance</vt:lpstr>
      <vt:lpstr>PowerPoint Presentation</vt:lpstr>
      <vt:lpstr>Pending Closeout Project</vt:lpstr>
      <vt:lpstr>Project Close Out &amp; Evaluation</vt:lpstr>
      <vt:lpstr>Resource Links</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Johnson, Matthew - HCD</cp:lastModifiedBy>
  <cp:revision>36</cp:revision>
  <dcterms:created xsi:type="dcterms:W3CDTF">2022-01-17T22:33:15Z</dcterms:created>
  <dcterms:modified xsi:type="dcterms:W3CDTF">2026-01-30T19:46:43Z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0x01010007B6506C54A513489F5043449D3055ED</vt:lpwstr>
  </property>
  <property fmtid="{D5CDD505-2E9C-101B-9397-08002B2CF9AE}" pid="3" name="MediaServiceImageTags">
    <vt:lpwstr/>
  </property>
</Properties>
</file>