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989996842446561E-2"/>
          <c:y val="2.5435325738921811E-2"/>
          <c:w val="0.90440109617257902"/>
          <c:h val="0.917172569923604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'Sheet1 (2)'!$B$1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'Sheet1 (2)'!$A$2:$A$6</c:f>
              <c:strCache>
                <c:ptCount val="5"/>
                <c:pt idx="0">
                  <c:v>Burglary Habitation</c:v>
                </c:pt>
                <c:pt idx="1">
                  <c:v>Burglary Building</c:v>
                </c:pt>
                <c:pt idx="2">
                  <c:v>Burglary Motor Vehicle</c:v>
                </c:pt>
                <c:pt idx="3">
                  <c:v>Theft</c:v>
                </c:pt>
                <c:pt idx="4">
                  <c:v>Auto Theft</c:v>
                </c:pt>
              </c:strCache>
            </c:strRef>
          </c:cat>
          <c:val>
            <c:numRef>
              <c:f>'Sheet1 (2)'!$B$2:$B$6</c:f>
              <c:numCache>
                <c:formatCode>General</c:formatCode>
                <c:ptCount val="5"/>
                <c:pt idx="0">
                  <c:v>242</c:v>
                </c:pt>
                <c:pt idx="1">
                  <c:v>61</c:v>
                </c:pt>
                <c:pt idx="2">
                  <c:v>384</c:v>
                </c:pt>
                <c:pt idx="3">
                  <c:v>540</c:v>
                </c:pt>
                <c:pt idx="4">
                  <c:v>114</c:v>
                </c:pt>
              </c:numCache>
            </c:numRef>
          </c:val>
        </c:ser>
        <c:ser>
          <c:idx val="1"/>
          <c:order val="1"/>
          <c:tx>
            <c:strRef>
              <c:f>'Sheet1 (2)'!$C$1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'Sheet1 (2)'!$A$2:$A$6</c:f>
              <c:strCache>
                <c:ptCount val="5"/>
                <c:pt idx="0">
                  <c:v>Burglary Habitation</c:v>
                </c:pt>
                <c:pt idx="1">
                  <c:v>Burglary Building</c:v>
                </c:pt>
                <c:pt idx="2">
                  <c:v>Burglary Motor Vehicle</c:v>
                </c:pt>
                <c:pt idx="3">
                  <c:v>Theft</c:v>
                </c:pt>
                <c:pt idx="4">
                  <c:v>Auto Theft</c:v>
                </c:pt>
              </c:strCache>
            </c:strRef>
          </c:cat>
          <c:val>
            <c:numRef>
              <c:f>'Sheet1 (2)'!$C$2:$C$6</c:f>
              <c:numCache>
                <c:formatCode>General</c:formatCode>
                <c:ptCount val="5"/>
                <c:pt idx="0">
                  <c:v>242</c:v>
                </c:pt>
                <c:pt idx="1">
                  <c:v>66</c:v>
                </c:pt>
                <c:pt idx="2">
                  <c:v>353</c:v>
                </c:pt>
                <c:pt idx="3">
                  <c:v>514</c:v>
                </c:pt>
                <c:pt idx="4">
                  <c:v>128</c:v>
                </c:pt>
              </c:numCache>
            </c:numRef>
          </c:val>
        </c:ser>
        <c:ser>
          <c:idx val="2"/>
          <c:order val="2"/>
          <c:tx>
            <c:strRef>
              <c:f>'Sheet1 (2)'!$D$1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'Sheet1 (2)'!$A$2:$A$6</c:f>
              <c:strCache>
                <c:ptCount val="5"/>
                <c:pt idx="0">
                  <c:v>Burglary Habitation</c:v>
                </c:pt>
                <c:pt idx="1">
                  <c:v>Burglary Building</c:v>
                </c:pt>
                <c:pt idx="2">
                  <c:v>Burglary Motor Vehicle</c:v>
                </c:pt>
                <c:pt idx="3">
                  <c:v>Theft</c:v>
                </c:pt>
                <c:pt idx="4">
                  <c:v>Auto Theft</c:v>
                </c:pt>
              </c:strCache>
            </c:strRef>
          </c:cat>
          <c:val>
            <c:numRef>
              <c:f>'Sheet1 (2)'!$D$2:$D$6</c:f>
              <c:numCache>
                <c:formatCode>General</c:formatCode>
                <c:ptCount val="5"/>
                <c:pt idx="0">
                  <c:v>212</c:v>
                </c:pt>
                <c:pt idx="1">
                  <c:v>79</c:v>
                </c:pt>
                <c:pt idx="2">
                  <c:v>365</c:v>
                </c:pt>
                <c:pt idx="3">
                  <c:v>546</c:v>
                </c:pt>
                <c:pt idx="4">
                  <c:v>118</c:v>
                </c:pt>
              </c:numCache>
            </c:numRef>
          </c:val>
        </c:ser>
        <c:ser>
          <c:idx val="3"/>
          <c:order val="3"/>
          <c:tx>
            <c:strRef>
              <c:f>'Sheet1 (2)'!$E$1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'Sheet1 (2)'!$A$2:$A$6</c:f>
              <c:strCache>
                <c:ptCount val="5"/>
                <c:pt idx="0">
                  <c:v>Burglary Habitation</c:v>
                </c:pt>
                <c:pt idx="1">
                  <c:v>Burglary Building</c:v>
                </c:pt>
                <c:pt idx="2">
                  <c:v>Burglary Motor Vehicle</c:v>
                </c:pt>
                <c:pt idx="3">
                  <c:v>Theft</c:v>
                </c:pt>
                <c:pt idx="4">
                  <c:v>Auto Theft</c:v>
                </c:pt>
              </c:strCache>
            </c:strRef>
          </c:cat>
          <c:val>
            <c:numRef>
              <c:f>'Sheet1 (2)'!$E$2:$E$6</c:f>
              <c:numCache>
                <c:formatCode>General</c:formatCode>
                <c:ptCount val="5"/>
                <c:pt idx="0">
                  <c:v>160</c:v>
                </c:pt>
                <c:pt idx="1">
                  <c:v>92</c:v>
                </c:pt>
                <c:pt idx="2">
                  <c:v>347</c:v>
                </c:pt>
                <c:pt idx="3">
                  <c:v>501</c:v>
                </c:pt>
                <c:pt idx="4">
                  <c:v>147</c:v>
                </c:pt>
              </c:numCache>
            </c:numRef>
          </c:val>
        </c:ser>
        <c:ser>
          <c:idx val="4"/>
          <c:order val="4"/>
          <c:tx>
            <c:strRef>
              <c:f>'Sheet1 (2)'!$F$1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'Sheet1 (2)'!$A$2:$A$6</c:f>
              <c:strCache>
                <c:ptCount val="5"/>
                <c:pt idx="0">
                  <c:v>Burglary Habitation</c:v>
                </c:pt>
                <c:pt idx="1">
                  <c:v>Burglary Building</c:v>
                </c:pt>
                <c:pt idx="2">
                  <c:v>Burglary Motor Vehicle</c:v>
                </c:pt>
                <c:pt idx="3">
                  <c:v>Theft</c:v>
                </c:pt>
                <c:pt idx="4">
                  <c:v>Auto Theft</c:v>
                </c:pt>
              </c:strCache>
            </c:strRef>
          </c:cat>
          <c:val>
            <c:numRef>
              <c:f>'Sheet1 (2)'!$F$2:$F$6</c:f>
              <c:numCache>
                <c:formatCode>General</c:formatCode>
                <c:ptCount val="5"/>
                <c:pt idx="0">
                  <c:v>199</c:v>
                </c:pt>
                <c:pt idx="1">
                  <c:v>117</c:v>
                </c:pt>
                <c:pt idx="2">
                  <c:v>430</c:v>
                </c:pt>
                <c:pt idx="3">
                  <c:v>509</c:v>
                </c:pt>
                <c:pt idx="4">
                  <c:v>170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153408"/>
        <c:axId val="141154944"/>
      </c:barChart>
      <c:catAx>
        <c:axId val="141153408"/>
        <c:scaling>
          <c:orientation val="minMax"/>
        </c:scaling>
        <c:delete val="0"/>
        <c:axPos val="b"/>
        <c:majorTickMark val="out"/>
        <c:minorTickMark val="none"/>
        <c:tickLblPos val="nextTo"/>
        <c:crossAx val="141154944"/>
        <c:crosses val="autoZero"/>
        <c:auto val="1"/>
        <c:lblAlgn val="ctr"/>
        <c:lblOffset val="100"/>
        <c:noMultiLvlLbl val="0"/>
      </c:catAx>
      <c:valAx>
        <c:axId val="141154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11534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74716-D0E7-4221-9587-9C7F4624C78C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F31-8950-4679-9343-666D87F98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14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74716-D0E7-4221-9587-9C7F4624C78C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F31-8950-4679-9343-666D87F98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86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74716-D0E7-4221-9587-9C7F4624C78C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F31-8950-4679-9343-666D87F98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75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74716-D0E7-4221-9587-9C7F4624C78C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F31-8950-4679-9343-666D87F98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72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74716-D0E7-4221-9587-9C7F4624C78C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F31-8950-4679-9343-666D87F98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40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74716-D0E7-4221-9587-9C7F4624C78C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F31-8950-4679-9343-666D87F98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21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74716-D0E7-4221-9587-9C7F4624C78C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F31-8950-4679-9343-666D87F98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456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74716-D0E7-4221-9587-9C7F4624C78C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F31-8950-4679-9343-666D87F98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50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74716-D0E7-4221-9587-9C7F4624C78C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F31-8950-4679-9343-666D87F98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87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74716-D0E7-4221-9587-9C7F4624C78C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F31-8950-4679-9343-666D87F98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62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74716-D0E7-4221-9587-9C7F4624C78C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F31-8950-4679-9343-666D87F98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82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74716-D0E7-4221-9587-9C7F4624C78C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4EF31-8950-4679-9343-666D87F98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29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Houston Police Department - Kingwood Division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Captain C. Weatherly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87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315"/>
            <a:ext cx="8991600" cy="675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274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Property Crime 2012 - 2016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487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2060"/>
                </a:solidFill>
              </a:rPr>
              <a:t>Crime Prevention</a:t>
            </a:r>
            <a:endParaRPr lang="en-US" u="sng" dirty="0">
              <a:solidFill>
                <a:srgbClr val="00206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15421"/>
            <a:ext cx="2328862" cy="518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38710"/>
            <a:ext cx="2328862" cy="506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95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17</Words>
  <Application>Microsoft Office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Houston Police Department - Kingwood Division</vt:lpstr>
      <vt:lpstr>PowerPoint Presentation</vt:lpstr>
      <vt:lpstr>Property Crime 2012 - 2016</vt:lpstr>
      <vt:lpstr>Crime Prevention</vt:lpstr>
    </vt:vector>
  </TitlesOfParts>
  <Company>Houston Police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Houston Police Department - Kingwood Division</dc:title>
  <dc:creator>Weatherly, Colin</dc:creator>
  <cp:lastModifiedBy>Weatherly, Colin</cp:lastModifiedBy>
  <cp:revision>12</cp:revision>
  <dcterms:created xsi:type="dcterms:W3CDTF">2017-02-14T20:32:29Z</dcterms:created>
  <dcterms:modified xsi:type="dcterms:W3CDTF">2017-02-20T15:50:40Z</dcterms:modified>
</cp:coreProperties>
</file>