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391" r:id="rId2"/>
    <p:sldId id="396" r:id="rId3"/>
    <p:sldId id="401" r:id="rId4"/>
    <p:sldId id="409" r:id="rId5"/>
    <p:sldId id="403" r:id="rId6"/>
    <p:sldId id="408" r:id="rId7"/>
    <p:sldId id="392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1" autoAdjust="0"/>
    <p:restoredTop sz="78805" autoAdjust="0"/>
  </p:normalViewPr>
  <p:slideViewPr>
    <p:cSldViewPr>
      <p:cViewPr varScale="1">
        <p:scale>
          <a:sx n="91" d="100"/>
          <a:sy n="91" d="100"/>
        </p:scale>
        <p:origin x="-22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69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71382" cy="456574"/>
          </a:xfrm>
          <a:prstGeom prst="rect">
            <a:avLst/>
          </a:prstGeom>
        </p:spPr>
        <p:txBody>
          <a:bodyPr vert="horz" lIns="89671" tIns="44833" rIns="89671" bIns="448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56" y="7"/>
            <a:ext cx="2971382" cy="456574"/>
          </a:xfrm>
          <a:prstGeom prst="rect">
            <a:avLst/>
          </a:prstGeom>
        </p:spPr>
        <p:txBody>
          <a:bodyPr vert="horz" lIns="89671" tIns="44833" rIns="89671" bIns="44833" rtlCol="0"/>
          <a:lstStyle>
            <a:lvl1pPr algn="r">
              <a:defRPr sz="1200"/>
            </a:lvl1pPr>
          </a:lstStyle>
          <a:p>
            <a:fld id="{3C5D542F-714E-40C3-84AA-F045D1A5D781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685870"/>
            <a:ext cx="2971382" cy="456574"/>
          </a:xfrm>
          <a:prstGeom prst="rect">
            <a:avLst/>
          </a:prstGeom>
        </p:spPr>
        <p:txBody>
          <a:bodyPr vert="horz" lIns="89671" tIns="44833" rIns="89671" bIns="448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56" y="8685870"/>
            <a:ext cx="2971382" cy="456574"/>
          </a:xfrm>
          <a:prstGeom prst="rect">
            <a:avLst/>
          </a:prstGeom>
        </p:spPr>
        <p:txBody>
          <a:bodyPr vert="horz" lIns="89671" tIns="44833" rIns="89671" bIns="44833" rtlCol="0" anchor="b"/>
          <a:lstStyle>
            <a:lvl1pPr algn="r">
              <a:defRPr sz="1200"/>
            </a:lvl1pPr>
          </a:lstStyle>
          <a:p>
            <a:fld id="{63D8FFBF-09F2-4EAA-9AAA-25B6720D5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22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7"/>
            <a:ext cx="297138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72" rIns="90943" bIns="45472" numCol="1" anchor="t" anchorCtr="0" compatLnSpc="1">
            <a:prstTxWarp prst="textNoShape">
              <a:avLst/>
            </a:prstTxWarp>
          </a:bodyPr>
          <a:lstStyle>
            <a:lvl1pPr defTabSz="909159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672" y="4343716"/>
            <a:ext cx="5030662" cy="411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72" rIns="90943" bIns="45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22" y="7"/>
            <a:ext cx="297138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72" rIns="90943" bIns="45472" numCol="1" anchor="t" anchorCtr="0" compatLnSpc="1">
            <a:prstTxWarp prst="textNoShape">
              <a:avLst/>
            </a:prstTxWarp>
          </a:bodyPr>
          <a:lstStyle>
            <a:lvl1pPr algn="r" defTabSz="909159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687432"/>
            <a:ext cx="297138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72" rIns="90943" bIns="45472" numCol="1" anchor="b" anchorCtr="0" compatLnSpc="1">
            <a:prstTxWarp prst="textNoShape">
              <a:avLst/>
            </a:prstTxWarp>
          </a:bodyPr>
          <a:lstStyle>
            <a:lvl1pPr defTabSz="909159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22" y="8687432"/>
            <a:ext cx="297138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72" rIns="90943" bIns="45472" numCol="1" anchor="b" anchorCtr="0" compatLnSpc="1">
            <a:prstTxWarp prst="textNoShape">
              <a:avLst/>
            </a:prstTxWarp>
          </a:bodyPr>
          <a:lstStyle>
            <a:lvl1pPr algn="r" defTabSz="909159" eaLnBrk="0" hangingPunct="0">
              <a:defRPr sz="1200">
                <a:latin typeface="Times New Roman" pitchFamily="18" charset="0"/>
              </a:defRPr>
            </a:lvl1pPr>
          </a:lstStyle>
          <a:p>
            <a:fld id="{345FCD38-7ED0-416D-B1E8-1FFB252740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97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306388"/>
            <a:ext cx="4876800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6802" y="4511498"/>
            <a:ext cx="4952999" cy="3565703"/>
          </a:xfrm>
        </p:spPr>
        <p:txBody>
          <a:bodyPr>
            <a:normAutofit/>
          </a:bodyPr>
          <a:lstStyle/>
          <a:p>
            <a:endParaRPr lang="en-US" i="1" dirty="0">
              <a:solidFill>
                <a:srgbClr val="3366CC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FCD38-7ED0-416D-B1E8-1FFB2527404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304800"/>
            <a:ext cx="4241800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3657600"/>
            <a:ext cx="5715000" cy="5029200"/>
          </a:xfrm>
        </p:spPr>
        <p:txBody>
          <a:bodyPr>
            <a:noAutofit/>
          </a:bodyPr>
          <a:lstStyle/>
          <a:p>
            <a:pPr marL="171430" indent="-17143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15000" y="8687433"/>
            <a:ext cx="1143004" cy="456575"/>
          </a:xfrm>
        </p:spPr>
        <p:txBody>
          <a:bodyPr/>
          <a:lstStyle/>
          <a:p>
            <a:fld id="{345FCD38-7ED0-416D-B1E8-1FFB2527404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304800"/>
            <a:ext cx="4241800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3657600"/>
            <a:ext cx="5715000" cy="5029200"/>
          </a:xfrm>
        </p:spPr>
        <p:txBody>
          <a:bodyPr>
            <a:noAutofit/>
          </a:bodyPr>
          <a:lstStyle/>
          <a:p>
            <a:pPr marL="171430" indent="-17143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15000" y="8687433"/>
            <a:ext cx="1143004" cy="456575"/>
          </a:xfrm>
        </p:spPr>
        <p:txBody>
          <a:bodyPr/>
          <a:lstStyle/>
          <a:p>
            <a:fld id="{345FCD38-7ED0-416D-B1E8-1FFB2527404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304800"/>
            <a:ext cx="4241800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3657600"/>
            <a:ext cx="5715000" cy="5029200"/>
          </a:xfrm>
        </p:spPr>
        <p:txBody>
          <a:bodyPr>
            <a:noAutofit/>
          </a:bodyPr>
          <a:lstStyle/>
          <a:p>
            <a:pPr marL="171430" indent="-17143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15000" y="8687433"/>
            <a:ext cx="1143004" cy="456575"/>
          </a:xfrm>
        </p:spPr>
        <p:txBody>
          <a:bodyPr/>
          <a:lstStyle/>
          <a:p>
            <a:fld id="{345FCD38-7ED0-416D-B1E8-1FFB2527404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304800"/>
            <a:ext cx="4241800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3657600"/>
            <a:ext cx="5715000" cy="5029200"/>
          </a:xfrm>
        </p:spPr>
        <p:txBody>
          <a:bodyPr>
            <a:noAutofit/>
          </a:bodyPr>
          <a:lstStyle/>
          <a:p>
            <a:pPr marL="171430" indent="-17143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15000" y="8687433"/>
            <a:ext cx="1143004" cy="456575"/>
          </a:xfrm>
        </p:spPr>
        <p:txBody>
          <a:bodyPr/>
          <a:lstStyle/>
          <a:p>
            <a:fld id="{345FCD38-7ED0-416D-B1E8-1FFB2527404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304800"/>
            <a:ext cx="4241800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3657600"/>
            <a:ext cx="5715000" cy="5029200"/>
          </a:xfrm>
        </p:spPr>
        <p:txBody>
          <a:bodyPr>
            <a:noAutofit/>
          </a:bodyPr>
          <a:lstStyle/>
          <a:p>
            <a:pPr marL="171430" indent="-17143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15000" y="8687433"/>
            <a:ext cx="1143004" cy="456575"/>
          </a:xfrm>
        </p:spPr>
        <p:txBody>
          <a:bodyPr/>
          <a:lstStyle/>
          <a:p>
            <a:fld id="{345FCD38-7ED0-416D-B1E8-1FFB2527404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306388"/>
            <a:ext cx="4876800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6802" y="4511498"/>
            <a:ext cx="4952999" cy="3565703"/>
          </a:xfrm>
        </p:spPr>
        <p:txBody>
          <a:bodyPr>
            <a:normAutofit/>
          </a:bodyPr>
          <a:lstStyle/>
          <a:p>
            <a:endParaRPr lang="en-US" i="1" dirty="0">
              <a:solidFill>
                <a:srgbClr val="3366CC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FCD38-7ED0-416D-B1E8-1FFB2527404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9/19/2013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9/19/2013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9/19/2013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9/19/2013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9/19/2013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9/19/2013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9/19/2013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9/19/2013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9/19/2013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dirty="0" smtClean="0"/>
              <a:t>9/19/2013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9/19/2013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9/19/2013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gres&amp;cd=&amp;ved=0ahUKEwiT8uW2td3OAhVJLB4KHQimARAQjRwIBw&amp;url=http://www.visithoustontexas.com/&amp;psig=AFQjCNGF7ghuwW_9pWlHmrNMqCfkro9Q3g&amp;ust=147224373210674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8001000" cy="3962400"/>
          </a:xfrm>
        </p:spPr>
        <p:txBody>
          <a:bodyPr anchor="t">
            <a:no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35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District E </a:t>
            </a:r>
            <a:br>
              <a:rPr lang="en-US" sz="35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35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Capital Improvement Projects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Houston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Parks and Recreation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Department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Date: February 16, 2017</a:t>
            </a:r>
            <a:endParaRPr lang="en-US" sz="24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111" name="Picture 15" descr="HPARD-CAPRA logo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739" y="3462010"/>
            <a:ext cx="1923448" cy="11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23720" y="3462937"/>
            <a:ext cx="1228880" cy="12614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179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2192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2800" i="1" dirty="0" smtClean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marR="0" lvl="0" indent="-457200" defTabSz="914400" eaLnBrk="0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 smtClean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lvl="0" indent="0" defTabSz="914400" eaLnBrk="0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67748" y="304800"/>
            <a:ext cx="8382000" cy="6858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Houston Parks and Recreation Department Overview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endParaRPr lang="en-US" sz="30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 descr="Image resul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" b="1"/>
          <a:stretch/>
        </p:blipFill>
        <p:spPr bwMode="auto">
          <a:xfrm>
            <a:off x="3654569" y="2399510"/>
            <a:ext cx="5039179" cy="33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704670"/>
            <a:ext cx="873184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latin typeface="Calibri" panose="020F0502020204030204" pitchFamily="34" charset="0"/>
              </a:rPr>
              <a:t>City of Houston Population: </a:t>
            </a:r>
          </a:p>
          <a:p>
            <a:pPr marL="114300" eaLnBrk="0" hangingPunct="0"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i="1" dirty="0">
                <a:latin typeface="Calibri" panose="020F0502020204030204" pitchFamily="34" charset="0"/>
              </a:rPr>
              <a:t>	</a:t>
            </a:r>
            <a:r>
              <a:rPr lang="en-US" i="1" dirty="0" smtClean="0">
                <a:latin typeface="Calibri" panose="020F0502020204030204" pitchFamily="34" charset="0"/>
              </a:rPr>
              <a:t>2.239 </a:t>
            </a:r>
            <a:r>
              <a:rPr lang="en-US" i="1" dirty="0">
                <a:latin typeface="Calibri" panose="020F0502020204030204" pitchFamily="34" charset="0"/>
              </a:rPr>
              <a:t>million</a:t>
            </a:r>
          </a:p>
          <a:p>
            <a:pPr marL="342900" indent="-2286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alibri" panose="020F0502020204030204" pitchFamily="34" charset="0"/>
              </a:rPr>
              <a:t>Houston </a:t>
            </a:r>
            <a:r>
              <a:rPr lang="en-US" i="1" dirty="0" smtClean="0">
                <a:latin typeface="Calibri" panose="020F0502020204030204" pitchFamily="34" charset="0"/>
              </a:rPr>
              <a:t>area</a:t>
            </a:r>
            <a:r>
              <a:rPr lang="en-US" i="1" dirty="0">
                <a:latin typeface="Calibri" panose="020F0502020204030204" pitchFamily="34" charset="0"/>
              </a:rPr>
              <a:t>: </a:t>
            </a:r>
          </a:p>
          <a:p>
            <a:pPr marL="114300" eaLnBrk="0" hangingPunct="0"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i="1" dirty="0">
                <a:latin typeface="Calibri" panose="020F0502020204030204" pitchFamily="34" charset="0"/>
              </a:rPr>
              <a:t>	656 square miles</a:t>
            </a:r>
          </a:p>
          <a:p>
            <a:pPr marL="342900" indent="-2286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latin typeface="Calibri" panose="020F0502020204030204" pitchFamily="34" charset="0"/>
              </a:rPr>
              <a:t>Number of Parks: </a:t>
            </a:r>
          </a:p>
          <a:p>
            <a:pPr marL="114300" eaLnBrk="0" hangingPunct="0"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i="1" dirty="0">
                <a:latin typeface="Calibri" panose="020F0502020204030204" pitchFamily="34" charset="0"/>
              </a:rPr>
              <a:t>	</a:t>
            </a:r>
            <a:r>
              <a:rPr lang="en-US" i="1" dirty="0" smtClean="0">
                <a:latin typeface="Calibri" panose="020F0502020204030204" pitchFamily="34" charset="0"/>
              </a:rPr>
              <a:t>371 Parks</a:t>
            </a:r>
          </a:p>
          <a:p>
            <a:pPr marL="342900" indent="-2286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latin typeface="Calibri" panose="020F0502020204030204" pitchFamily="34" charset="0"/>
              </a:rPr>
              <a:t>Acres of Park Land </a:t>
            </a:r>
          </a:p>
          <a:p>
            <a:pPr marL="114300" eaLnBrk="0" hangingPunct="0"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i="1" dirty="0">
                <a:latin typeface="Calibri" panose="020F0502020204030204" pitchFamily="34" charset="0"/>
              </a:rPr>
              <a:t>	</a:t>
            </a:r>
            <a:r>
              <a:rPr lang="en-US" i="1" dirty="0" smtClean="0">
                <a:latin typeface="Calibri" panose="020F0502020204030204" pitchFamily="34" charset="0"/>
              </a:rPr>
              <a:t>&amp; Open Space: </a:t>
            </a:r>
          </a:p>
          <a:p>
            <a:pPr marL="114300" eaLnBrk="0" hangingPunct="0"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i="1" dirty="0">
                <a:latin typeface="Calibri" panose="020F0502020204030204" pitchFamily="34" charset="0"/>
              </a:rPr>
              <a:t>	</a:t>
            </a:r>
            <a:r>
              <a:rPr lang="en-US" i="1" dirty="0" smtClean="0">
                <a:latin typeface="Calibri" panose="020F0502020204030204" pitchFamily="34" charset="0"/>
              </a:rPr>
              <a:t>37,856 acres </a:t>
            </a:r>
          </a:p>
          <a:p>
            <a:pPr eaLnBrk="0" hangingPunct="0">
              <a:spcAft>
                <a:spcPts val="600"/>
              </a:spcAft>
              <a:defRPr/>
            </a:pPr>
            <a:endParaRPr lang="en-US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2192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2800" i="1" dirty="0" smtClean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marR="0" lvl="0" indent="-457200" defTabSz="914400" eaLnBrk="0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 smtClean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lvl="0" indent="0" defTabSz="914400" eaLnBrk="0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67748" y="304800"/>
            <a:ext cx="8382000" cy="6858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Meadowcreek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 Park Pavilion </a:t>
            </a:r>
          </a:p>
          <a:p>
            <a:pPr fontAlgn="auto">
              <a:spcAft>
                <a:spcPts val="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endParaRPr lang="en-US" sz="30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958667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2192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2800" i="1" dirty="0" smtClean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marR="0" lvl="0" indent="-457200" defTabSz="914400" eaLnBrk="0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 smtClean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lvl="0" indent="0" defTabSz="914400" eaLnBrk="0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67748" y="304800"/>
            <a:ext cx="8382000" cy="6858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Meadowcreek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 Park Pavilion </a:t>
            </a:r>
          </a:p>
          <a:p>
            <a:pPr fontAlgn="auto">
              <a:spcAft>
                <a:spcPts val="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endParaRPr lang="en-US" sz="30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72" y="1132490"/>
            <a:ext cx="6680752" cy="5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2192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2800" i="1" dirty="0" smtClean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marR="0" lvl="0" indent="-457200" defTabSz="914400" eaLnBrk="0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 smtClean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lvl="0" indent="0" defTabSz="914400" eaLnBrk="0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67748" y="304800"/>
            <a:ext cx="8382000" cy="6858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Wilson Memorial Park – Moat Removal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endParaRPr lang="en-US" sz="30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1" y="1067069"/>
            <a:ext cx="8240879" cy="54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2192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2800" i="1" dirty="0" smtClean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marR="0" lvl="0" indent="-457200" defTabSz="914400" eaLnBrk="0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 smtClean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lvl="0" indent="0" defTabSz="914400" eaLnBrk="0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>
              <a:solidFill>
                <a:srgbClr val="05291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67748" y="304800"/>
            <a:ext cx="8382000" cy="6858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Sylvan Rodriguez Park Proposed Master Plan  </a:t>
            </a:r>
          </a:p>
          <a:p>
            <a:pPr fontAlgn="auto">
              <a:spcAft>
                <a:spcPts val="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endParaRPr lang="en-US" sz="30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0" y="1676400"/>
            <a:ext cx="8300100" cy="37337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722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HPARD-CAPRA logo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38210"/>
            <a:ext cx="1976387" cy="11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23720" y="3462937"/>
            <a:ext cx="1228880" cy="12614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381000" y="609600"/>
            <a:ext cx="8382000" cy="35052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en-US" sz="3600" dirty="0" smtClean="0">
              <a:effectLst/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Thank you!</a:t>
            </a:r>
            <a:endParaRPr lang="en-US" sz="1400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7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7822</TotalTime>
  <Words>39</Words>
  <Application>Microsoft Office PowerPoint</Application>
  <PresentationFormat>On-screen Show (4:3)</PresentationFormat>
  <Paragraphs>33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 District E  Capital Improvement Projects   Houston Parks and Recreation Department Date: February 16,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Erika Madison</dc:creator>
  <cp:lastModifiedBy>Administrator</cp:lastModifiedBy>
  <cp:revision>777</cp:revision>
  <cp:lastPrinted>2017-02-10T00:12:24Z</cp:lastPrinted>
  <dcterms:created xsi:type="dcterms:W3CDTF">2013-09-19T13:32:05Z</dcterms:created>
  <dcterms:modified xsi:type="dcterms:W3CDTF">2017-02-16T18:19:12Z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