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314" r:id="rId2"/>
    <p:sldId id="387" r:id="rId3"/>
    <p:sldId id="421" r:id="rId4"/>
    <p:sldId id="406" r:id="rId5"/>
    <p:sldId id="430" r:id="rId6"/>
    <p:sldId id="409" r:id="rId7"/>
    <p:sldId id="422" r:id="rId8"/>
    <p:sldId id="427" r:id="rId9"/>
    <p:sldId id="428" r:id="rId10"/>
    <p:sldId id="417" r:id="rId11"/>
    <p:sldId id="418" r:id="rId12"/>
    <p:sldId id="419" r:id="rId13"/>
    <p:sldId id="420" r:id="rId14"/>
    <p:sldId id="429" r:id="rId15"/>
    <p:sldId id="400" r:id="rId16"/>
    <p:sldId id="424" r:id="rId17"/>
    <p:sldId id="425" r:id="rId18"/>
    <p:sldId id="426" r:id="rId19"/>
  </p:sldIdLst>
  <p:sldSz cx="9144000" cy="5143500" type="screen16x9"/>
  <p:notesSz cx="7010400" cy="9296400"/>
  <p:embeddedFontLst>
    <p:embeddedFont>
      <p:font typeface="Arial Black" panose="020B0A04020102020204" pitchFamily="34" charset="0"/>
      <p:bold r:id="rId21"/>
    </p:embeddedFont>
    <p:embeddedFont>
      <p:font typeface="Titillium Web" panose="020B0604020202020204" charset="0"/>
      <p:regular r:id="rId22"/>
      <p:bold r:id="rId23"/>
      <p:italic r:id="rId24"/>
      <p:boldItalic r:id="rId25"/>
    </p:embeddedFont>
    <p:embeddedFont>
      <p:font typeface="Lato Medium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5D1"/>
    <a:srgbClr val="2A5D9B"/>
    <a:srgbClr val="7AE0FC"/>
    <a:srgbClr val="6A8CB4"/>
    <a:srgbClr val="7E9CBF"/>
    <a:srgbClr val="A40101"/>
    <a:srgbClr val="E4EDF8"/>
    <a:srgbClr val="FF6600"/>
    <a:srgbClr val="404040"/>
    <a:srgbClr val="00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1A3A9F2-C519-4DEE-808B-E84F761DDDFF}">
  <a:tblStyle styleId="{D1A3A9F2-C519-4DEE-808B-E84F761DDDF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83904" autoAdjust="0"/>
  </p:normalViewPr>
  <p:slideViewPr>
    <p:cSldViewPr snapToGrid="0" snapToObjects="1">
      <p:cViewPr varScale="1">
        <p:scale>
          <a:sx n="112" d="100"/>
          <a:sy n="112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2991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474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29B0C1B-03C5-4524-851B-11D8F9857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9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629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pPr rtl="0" eaLnBrk="1" fontAlgn="auto" latinLnBrk="0" hangingPunct="1"/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auto" latinLnBrk="0" hangingPunct="1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Residents, city and county officials, members of engineering, development, real estate, construction, and green communities</a:t>
            </a:r>
          </a:p>
          <a:p>
            <a:pPr rtl="0" fontAlgn="t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fontAlgn="t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Detention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Encroachments in the city right of way</a:t>
            </a:r>
          </a:p>
          <a:p>
            <a:pPr rtl="0" eaLnBrk="1" fontAlgn="auto" latinLnBrk="0" hangingPunct="1"/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 and consistently apply and enforce drainage-related development rules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design standards are conducive to responsible development</a:t>
            </a:r>
          </a:p>
          <a:p>
            <a:pPr defTabSz="465871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731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pPr lvl="0"/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PAYMENT OF A FEE IN LIEU OF DETENTION FOR LOT SIZES UNDER 15,000 SQ. FT 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(EXISTING PAGE CH 9-23; 9.05H2A)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collected funds in dedicated fund to be only used in specific service area where funds are collected (similar to park dedication fund) (Funds have not been collected.)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amounts collected are sufficient to be effective. (Will require a Fee Structure Study and Ordinance creation.)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detention credit for broad range of green low impact development techniques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for the sale of excess detention capacity within the same hydraulic service area (Detention volume banking) (Proposed DPC, Page Ch 9-11, 9.05.C.2.b(3)) (Will need changes of Ordinance)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detention credit for existing impervious cover when redeveloping site.  Require mitigating detention for entire redeveloped site. (Proposed changes page Ch 9-23 to Ch9-26)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phasing strategy (For IDM, normally, we issue effective date, but not phasing the requirements.)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 define what constitutes redevelopment (Proposed Disturbed Area, Page Ch 9-4, 9.04G)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465871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730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one-acre threshold in IDM Chapter 9 Section 9.02(C)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contradictory language in IDM Chapter 9 Section 9.02(C) and specify need for flexibility to accommodate natural </a:t>
            </a:r>
            <a:b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drainage patterns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 define “Engineered Grading” In Houston </a:t>
            </a:r>
            <a:b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Amendments to 2012 IBC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threshold amount for Engineered Grading from </a:t>
            </a:r>
            <a:b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5000 CY to 1000 CY in Houston Amendments to 2012 IBC</a:t>
            </a:r>
          </a:p>
          <a:p>
            <a:pPr defTabSz="465871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73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pPr rtl="0" fontAlgn="t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 a widespread public education campaign to inform citizens of their responsibilities regarding roadside drainage. </a:t>
            </a:r>
          </a:p>
          <a:p>
            <a:pPr rtl="0" eaLnBrk="1" fontAlgn="auto" latinLnBrk="0" hangingPunct="1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 enforce all applicable rules to re-establish drainage in the public right-of-way </a:t>
            </a:r>
          </a:p>
        </p:txBody>
      </p:sp>
    </p:spTree>
    <p:extLst>
      <p:ext uri="{BB962C8B-B14F-4D97-AF65-F5344CB8AC3E}">
        <p14:creationId xmlns:p14="http://schemas.microsoft.com/office/powerpoint/2010/main" val="38540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/>
            <a:endParaRPr lang="en-US" sz="11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Detention Credit: 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Redevelopments required to meet same detention requirements as new developments.</a:t>
            </a:r>
            <a:endParaRPr lang="en-US" sz="11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endParaRPr lang="en-US" sz="11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private sector involvement in creating regional detention in parks or on public land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 Developer Participation Contract (DPC). Currently conducting green storm water infrastructure study, with the support of Houston Endowment, to determine incentives for private sector, including potential future changes to IDM. 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en-US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IDM pg. 9-11;9.05C2b(3)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5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7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ec Preso Cover4.jpg">
            <a:extLst>
              <a:ext uri="{FF2B5EF4-FFF2-40B4-BE49-F238E27FC236}">
                <a16:creationId xmlns:a16="http://schemas.microsoft.com/office/drawing/2014/main" id="{203803B1-C4F7-4A1F-9EDA-95528CC6C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2" y="2976627"/>
            <a:ext cx="9195626" cy="2250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30A66A-6E66-418B-9099-99A9FB2DD2B9}"/>
              </a:ext>
            </a:extLst>
          </p:cNvPr>
          <p:cNvSpPr/>
          <p:nvPr userDrawn="1"/>
        </p:nvSpPr>
        <p:spPr>
          <a:xfrm>
            <a:off x="3933909" y="403767"/>
            <a:ext cx="60116" cy="12928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5020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E905B-33BE-4BB6-B36A-2A670A363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45" y="455852"/>
            <a:ext cx="119144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1224" y="14551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248050" y="14623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76732" y="464386"/>
            <a:ext cx="58836" cy="7320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3C7B1-4909-4D09-AC5C-E30023C313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4CA98-1496-465B-A8F5-AA23A19C4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904EF9-EBB8-4A17-9B2F-ABF451FF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B144BA-D9E3-4C2D-9A62-36E13E9ED63A}"/>
              </a:ext>
            </a:extLst>
          </p:cNvPr>
          <p:cNvCxnSpPr/>
          <p:nvPr userDrawn="1"/>
        </p:nvCxnSpPr>
        <p:spPr>
          <a:xfrm>
            <a:off x="4572000" y="1455100"/>
            <a:ext cx="0" cy="3226199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6C753-2A99-43A5-B26C-FCDCA2B6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hape 30">
            <a:extLst>
              <a:ext uri="{FF2B5EF4-FFF2-40B4-BE49-F238E27FC236}">
                <a16:creationId xmlns:a16="http://schemas.microsoft.com/office/drawing/2014/main" id="{E3B6EE45-B9D3-4E49-8A4E-236B0FC4AEBC}"/>
              </a:ext>
            </a:extLst>
          </p:cNvPr>
          <p:cNvSpPr/>
          <p:nvPr userDrawn="1"/>
        </p:nvSpPr>
        <p:spPr>
          <a:xfrm>
            <a:off x="576732" y="464386"/>
            <a:ext cx="58836" cy="7320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D7EFE-F5D9-4953-A337-A688FD105B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1389063"/>
            <a:ext cx="7880350" cy="3435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C73A0-765E-4C3E-80D0-D162DECB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009FF-7A50-4601-9D38-0AF3585E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6C753-2A99-43A5-B26C-FCDCA2B6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hape 30">
            <a:extLst>
              <a:ext uri="{FF2B5EF4-FFF2-40B4-BE49-F238E27FC236}">
                <a16:creationId xmlns:a16="http://schemas.microsoft.com/office/drawing/2014/main" id="{E3B6EE45-B9D3-4E49-8A4E-236B0FC4AEBC}"/>
              </a:ext>
            </a:extLst>
          </p:cNvPr>
          <p:cNvSpPr/>
          <p:nvPr userDrawn="1"/>
        </p:nvSpPr>
        <p:spPr>
          <a:xfrm>
            <a:off x="576732" y="464386"/>
            <a:ext cx="58836" cy="7320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629EF-FD45-4D13-9DDD-80DADE8D2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9CEC7-39B9-4BDC-95B2-6971EFE1B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4">
            <a:extLst>
              <a:ext uri="{FF2B5EF4-FFF2-40B4-BE49-F238E27FC236}">
                <a16:creationId xmlns:a16="http://schemas.microsoft.com/office/drawing/2014/main" id="{CC58F583-6C67-43A0-B67C-4197E220EADB}"/>
              </a:ext>
            </a:extLst>
          </p:cNvPr>
          <p:cNvSpPr/>
          <p:nvPr userDrawn="1"/>
        </p:nvSpPr>
        <p:spPr>
          <a:xfrm>
            <a:off x="0" y="0"/>
            <a:ext cx="9144000" cy="285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92273-662C-46DC-87A7-FECCE4F5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hape 30">
            <a:extLst>
              <a:ext uri="{FF2B5EF4-FFF2-40B4-BE49-F238E27FC236}">
                <a16:creationId xmlns:a16="http://schemas.microsoft.com/office/drawing/2014/main" id="{3B89C90E-0C31-4491-B61A-F0A696C0DEAE}"/>
              </a:ext>
            </a:extLst>
          </p:cNvPr>
          <p:cNvSpPr/>
          <p:nvPr userDrawn="1"/>
        </p:nvSpPr>
        <p:spPr>
          <a:xfrm>
            <a:off x="576732" y="464386"/>
            <a:ext cx="58836" cy="73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BDCBA-03EE-416F-88D0-8A3DF932B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CEC2-3032-42D5-850C-8FC543CD8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2851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92273-662C-46DC-87A7-FECCE4F5C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557" y="2179178"/>
            <a:ext cx="8853443" cy="77726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16759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2B73C-0793-4501-90CE-CA562EEE2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hidden="1">
            <a:extLst>
              <a:ext uri="{FF2B5EF4-FFF2-40B4-BE49-F238E27FC236}">
                <a16:creationId xmlns:a16="http://schemas.microsoft.com/office/drawing/2014/main" id="{0FAB60DB-F690-4B59-8A70-50E9CA54A5B5}"/>
              </a:ext>
            </a:extLst>
          </p:cNvPr>
          <p:cNvGrpSpPr/>
          <p:nvPr userDrawn="1"/>
        </p:nvGrpSpPr>
        <p:grpSpPr>
          <a:xfrm>
            <a:off x="-112542" y="-93600"/>
            <a:ext cx="9362050" cy="5169600"/>
            <a:chOff x="-112542" y="-93600"/>
            <a:chExt cx="9362050" cy="51696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BDE5E78-8D23-4EF2-A8FA-36D534CC83C7}"/>
                </a:ext>
              </a:extLst>
            </p:cNvPr>
            <p:cNvCxnSpPr/>
            <p:nvPr userDrawn="1"/>
          </p:nvCxnSpPr>
          <p:spPr>
            <a:xfrm>
              <a:off x="-112542" y="573700"/>
              <a:ext cx="93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D4A234-BEBF-479E-A951-D9C0925026E3}"/>
                </a:ext>
              </a:extLst>
            </p:cNvPr>
            <p:cNvCxnSpPr/>
            <p:nvPr userDrawn="1"/>
          </p:nvCxnSpPr>
          <p:spPr>
            <a:xfrm>
              <a:off x="-112542" y="796900"/>
              <a:ext cx="93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C86ACF-FC29-435E-A861-A41CC9F41C79}"/>
                </a:ext>
              </a:extLst>
            </p:cNvPr>
            <p:cNvCxnSpPr/>
            <p:nvPr userDrawn="1"/>
          </p:nvCxnSpPr>
          <p:spPr>
            <a:xfrm>
              <a:off x="-112542" y="1459300"/>
              <a:ext cx="93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06E616-4FD8-4DEA-A358-933C720296C3}"/>
                </a:ext>
              </a:extLst>
            </p:cNvPr>
            <p:cNvCxnSpPr/>
            <p:nvPr userDrawn="1"/>
          </p:nvCxnSpPr>
          <p:spPr>
            <a:xfrm>
              <a:off x="727200" y="-93600"/>
              <a:ext cx="0" cy="516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7F6B9C-10BB-4263-98B3-A46E3F81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800"/>
            <a:ext cx="7886700" cy="72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DDAEB2-082A-42D7-9C4C-1A6B98F8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B2D90FE-634B-4D75-9685-9FEB3914B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888800"/>
            <a:ext cx="5599350" cy="13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4A6061-E27F-409B-9878-BEB5BDF18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1600" y="4902338"/>
            <a:ext cx="393750" cy="1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192C39-9E72-4387-B79B-C7AEE39F8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52" r:id="rId2"/>
    <p:sldLayoutId id="2147483654" r:id="rId3"/>
    <p:sldLayoutId id="2147483680" r:id="rId4"/>
    <p:sldLayoutId id="2147483662" r:id="rId5"/>
    <p:sldLayoutId id="2147483677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00" b="1" i="0" u="none" strike="noStrike" cap="none">
          <a:solidFill>
            <a:schemeClr val="tx1">
              <a:lumMod val="75000"/>
              <a:lumOff val="25000"/>
            </a:schemeClr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73038" marR="0" lvl="0" indent="-173038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sz="2000" b="0" i="0" u="none" strike="noStrike" cap="none">
          <a:solidFill>
            <a:schemeClr val="tx1">
              <a:lumMod val="75000"/>
              <a:lumOff val="25000"/>
            </a:schemeClr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>
              <a:lumMod val="75000"/>
              <a:lumOff val="25000"/>
            </a:schemeClr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>
              <a:lumMod val="75000"/>
              <a:lumOff val="25000"/>
            </a:schemeClr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>
              <a:lumMod val="75000"/>
              <a:lumOff val="25000"/>
            </a:schemeClr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>
              <a:lumMod val="75000"/>
              <a:lumOff val="25000"/>
            </a:schemeClr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6"/>
          <p:cNvSpPr txBox="1">
            <a:spLocks/>
          </p:cNvSpPr>
          <p:nvPr/>
        </p:nvSpPr>
        <p:spPr>
          <a:xfrm>
            <a:off x="4007877" y="385105"/>
            <a:ext cx="4917726" cy="12928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CH. 9 &amp; 13 STORMWATER DESIGN REQUIREMENTS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HOUSTON PUBLIC WORKS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MAY 2018</a:t>
            </a:r>
            <a:endParaRPr lang="e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33909" y="403767"/>
            <a:ext cx="60116" cy="12928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5020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45" y="455852"/>
            <a:ext cx="119144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44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BC42-DF2F-4398-B050-12A7E302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ROADSIDE DITCH</a:t>
            </a:r>
          </a:p>
        </p:txBody>
      </p:sp>
      <p:pic>
        <p:nvPicPr>
          <p:cNvPr id="4" name="Picture 3" descr="C:\Users\Rod\Dropbox\00 - SWMB\PHOTOS\IMG_3877.JPG">
            <a:extLst>
              <a:ext uri="{FF2B5EF4-FFF2-40B4-BE49-F238E27FC236}">
                <a16:creationId xmlns:a16="http://schemas.microsoft.com/office/drawing/2014/main" id="{2D738030-34DB-4417-8834-D7C2DE6B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7" y="1443329"/>
            <a:ext cx="4724110" cy="3543083"/>
          </a:xfrm>
          <a:prstGeom prst="rect">
            <a:avLst/>
          </a:prstGeom>
          <a:ln w="38100" cap="sq" cmpd="sng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od\Dropbox\00 - SWMB\PHOTOS\IMG_3874.JPG">
            <a:extLst>
              <a:ext uri="{FF2B5EF4-FFF2-40B4-BE49-F238E27FC236}">
                <a16:creationId xmlns:a16="http://schemas.microsoft.com/office/drawing/2014/main" id="{B4A642F8-859C-4E55-93EC-80BFE9260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/>
          <a:stretch/>
        </p:blipFill>
        <p:spPr bwMode="auto">
          <a:xfrm rot="5400000">
            <a:off x="5274560" y="1736292"/>
            <a:ext cx="3543082" cy="2957159"/>
          </a:xfrm>
          <a:prstGeom prst="rect">
            <a:avLst/>
          </a:prstGeom>
          <a:ln w="38100" cap="sq" cmpd="sng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816B7-3468-4A0E-818D-9B38AC79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70CF-5D5F-42F1-A664-505A95BA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EXAMPLES OF ENCROACHMENT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8800D-F0B0-4880-A1B7-3A8546FDB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7"/>
          <a:stretch/>
        </p:blipFill>
        <p:spPr>
          <a:xfrm>
            <a:off x="5724518" y="1390605"/>
            <a:ext cx="3283707" cy="198729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2077026-9ED2-4516-856A-56EC3ECEC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9" y="1391326"/>
            <a:ext cx="4875379" cy="36565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63EA9-89DC-4C42-92F5-AE4809AD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47A9-FB3C-43F7-8663-1B15EA01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EXAMPLES OF ENCROACHMENT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D23DBC-8202-4003-AB50-9C169A034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8976" b="4068"/>
          <a:stretch/>
        </p:blipFill>
        <p:spPr>
          <a:xfrm>
            <a:off x="897312" y="1502399"/>
            <a:ext cx="3537958" cy="315358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F6EAE5-5C7D-406F-BE7E-7191CA282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90" t="52039"/>
          <a:stretch/>
        </p:blipFill>
        <p:spPr>
          <a:xfrm>
            <a:off x="4484487" y="1502399"/>
            <a:ext cx="4499546" cy="31356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1E29B-AFD0-4CB6-864F-56D3C3A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437A2-D14B-4417-9460-53D40685E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0A79E-2093-41AE-A1ED-A9E34294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114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D8563-94B2-4C23-9657-4139859C1586}"/>
              </a:ext>
            </a:extLst>
          </p:cNvPr>
          <p:cNvSpPr/>
          <p:nvPr/>
        </p:nvSpPr>
        <p:spPr>
          <a:xfrm>
            <a:off x="171450" y="630981"/>
            <a:ext cx="3135086" cy="413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FBDD3-F79D-4B46-980E-C4188D1A9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83A0F-52EB-4505-9126-4F7C5792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45279" y="1854058"/>
            <a:ext cx="8853443" cy="13666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7500" dirty="0">
                <a:solidFill>
                  <a:srgbClr val="FFFFFF"/>
                </a:solidFill>
                <a:latin typeface="+mn-lt"/>
              </a:rPr>
              <a:t>THANK YOU</a:t>
            </a:r>
            <a:endParaRPr lang="en" sz="7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Shape 81">
            <a:extLst>
              <a:ext uri="{FF2B5EF4-FFF2-40B4-BE49-F238E27FC236}">
                <a16:creationId xmlns:a16="http://schemas.microsoft.com/office/drawing/2014/main" id="{1DEFF77E-A7E6-4AB8-94EC-2096FA6D8410}"/>
              </a:ext>
            </a:extLst>
          </p:cNvPr>
          <p:cNvSpPr txBox="1">
            <a:spLocks/>
          </p:cNvSpPr>
          <p:nvPr/>
        </p:nvSpPr>
        <p:spPr>
          <a:xfrm>
            <a:off x="0" y="2751192"/>
            <a:ext cx="9144002" cy="1793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Titillium Web"/>
                <a:sym typeface="Titillium Web"/>
              </a:rPr>
              <a:t>houstonrecovers.org</a:t>
            </a:r>
          </a:p>
        </p:txBody>
      </p:sp>
    </p:spTree>
    <p:extLst>
      <p:ext uri="{BB962C8B-B14F-4D97-AF65-F5344CB8AC3E}">
        <p14:creationId xmlns:p14="http://schemas.microsoft.com/office/powerpoint/2010/main" val="14811527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958A-97CB-480F-9D32-94EA6181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Detention Calculation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BFA5-55CC-4EFC-843E-B903C4437F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SFR less than 15,000  (No change)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Impervious Cover is less than or equal to 65%: Exempt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Impervious Cover is more than 65%: </a:t>
            </a:r>
          </a:p>
          <a:p>
            <a:pPr lvl="8"/>
            <a:endParaRPr lang="en-US" sz="2000" dirty="0">
              <a:latin typeface="+mj-lt"/>
            </a:endParaRPr>
          </a:p>
          <a:p>
            <a:pPr lvl="8"/>
            <a:r>
              <a:rPr lang="en-US" sz="2000" dirty="0">
                <a:latin typeface="+mj-lt"/>
              </a:rPr>
              <a:t>	</a:t>
            </a:r>
            <a:r>
              <a:rPr lang="en-US" sz="2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Detention  = 0.2 x (Area more than 65%) </a:t>
            </a:r>
            <a:r>
              <a:rPr lang="en-US" sz="2000" dirty="0">
                <a:latin typeface="+mj-lt"/>
              </a:rPr>
              <a:t>or</a:t>
            </a:r>
          </a:p>
          <a:p>
            <a:pPr lvl="8"/>
            <a:endParaRPr lang="en-US" sz="2000" dirty="0">
              <a:latin typeface="+mj-lt"/>
            </a:endParaRPr>
          </a:p>
          <a:p>
            <a:pPr lvl="8"/>
            <a:r>
              <a:rPr lang="en-US" sz="2000" dirty="0">
                <a:latin typeface="+mj-lt"/>
              </a:rPr>
              <a:t>	If shared driveway, etc. used, </a:t>
            </a:r>
          </a:p>
          <a:p>
            <a:pPr lvl="8"/>
            <a:r>
              <a:rPr lang="en-US" sz="2000" b="1" dirty="0">
                <a:latin typeface="+mj-lt"/>
              </a:rPr>
              <a:t>	</a:t>
            </a:r>
            <a:r>
              <a:rPr lang="en-US" sz="2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Detention  = 0.2 x (Area more than 65%)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r>
              <a:rPr lang="en-US" dirty="0"/>
              <a:t>Note:  Shared Driveway, etc. should be included in the Area more than 65% calculation.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F614-04E1-4F79-A31D-DF290330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6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6D1B-FAF9-4E03-B2F0-7C16096E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Detention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C774-ABFB-4D41-8557-1DB660A1B4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Areas Less than 1 acre and not subject to (1) above: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r>
              <a:rPr lang="en-US" sz="2000" dirty="0">
                <a:latin typeface="+mj-lt"/>
              </a:rPr>
              <a:t>Total Detention Volume required is calculated as follows: </a:t>
            </a:r>
          </a:p>
          <a:p>
            <a:pPr lvl="1"/>
            <a:r>
              <a:rPr lang="en-US" sz="2000" dirty="0">
                <a:latin typeface="+mj-lt"/>
              </a:rPr>
              <a:t>	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V</a:t>
            </a:r>
            <a:r>
              <a:rPr lang="en-US" sz="3000" b="1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T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= [43,560 x (0.50 x A</a:t>
            </a:r>
            <a:r>
              <a:rPr lang="en-US" sz="3000" b="1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II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)] </a:t>
            </a:r>
          </a:p>
          <a:p>
            <a:pPr marL="0" indent="0">
              <a:buNone/>
            </a:pPr>
            <a:r>
              <a:rPr lang="en-US" dirty="0"/>
              <a:t>	V</a:t>
            </a:r>
            <a:r>
              <a:rPr lang="en-US" baseline="-25000" dirty="0"/>
              <a:t>T</a:t>
            </a:r>
            <a:r>
              <a:rPr lang="en-US" dirty="0"/>
              <a:t> = Total Detention Volume for the proposed project 	(Cubic Feet) </a:t>
            </a:r>
          </a:p>
          <a:p>
            <a:pPr marL="0" indent="0">
              <a:buNone/>
            </a:pPr>
            <a:r>
              <a:rPr lang="en-US" dirty="0"/>
              <a:t>	A</a:t>
            </a:r>
            <a:r>
              <a:rPr lang="en-US" baseline="-25000" dirty="0"/>
              <a:t>II</a:t>
            </a:r>
            <a:r>
              <a:rPr lang="en-US" dirty="0"/>
              <a:t> = Area of Impervious Cover (including all disturbed area) 	(Acres)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Subdividing of larger tracts (greater than 1 acre) into smaller tracts of 1.0 acre or less to reduce </a:t>
            </a:r>
            <a:r>
              <a:rPr lang="en-US" dirty="0" err="1"/>
              <a:t>stormwater</a:t>
            </a:r>
            <a:r>
              <a:rPr lang="en-US" dirty="0"/>
              <a:t> detention requirements will not be permitted.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0C99-3D4D-49D0-8446-1FFDBBDF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9B21-FDE3-4BF7-857B-617A6AA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Detention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0BF3-AA2A-41A2-B9B7-B01DEE1617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Areas greater than 1 acre and less than 50 acres: </a:t>
            </a:r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Total Detention Volume required is calculated as follows: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3000" b="1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= [43,560 x (0.50 x A</a:t>
            </a:r>
            <a:r>
              <a:rPr lang="en-US" sz="3000" b="1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II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)] </a:t>
            </a:r>
          </a:p>
          <a:p>
            <a:pPr marL="0" indent="0">
              <a:buNone/>
            </a:pPr>
            <a:r>
              <a:rPr lang="en-US" dirty="0"/>
              <a:t>	V</a:t>
            </a:r>
            <a:r>
              <a:rPr lang="en-US" baseline="-25000" dirty="0"/>
              <a:t>T</a:t>
            </a:r>
            <a:r>
              <a:rPr lang="en-US" dirty="0"/>
              <a:t> = Total Detention Volume for the proposed project 	(Cubic Feet) </a:t>
            </a:r>
          </a:p>
          <a:p>
            <a:pPr marL="0" indent="0">
              <a:buNone/>
            </a:pPr>
            <a:r>
              <a:rPr lang="en-US" dirty="0"/>
              <a:t>	A</a:t>
            </a:r>
            <a:r>
              <a:rPr lang="en-US" baseline="-25000" dirty="0"/>
              <a:t>II</a:t>
            </a:r>
            <a:r>
              <a:rPr lang="en-US" dirty="0"/>
              <a:t> = Area of Impervious Cover (including all disturbed area) 	(Acres)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E1947-3A12-4B65-B0A0-6C74E580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>
            <a:extLst>
              <a:ext uri="{FF2B5EF4-FFF2-40B4-BE49-F238E27FC236}">
                <a16:creationId xmlns:a16="http://schemas.microsoft.com/office/drawing/2014/main" id="{17E2B09B-7EA5-4E5E-8C03-148F77C59B0A}"/>
              </a:ext>
            </a:extLst>
          </p:cNvPr>
          <p:cNvSpPr/>
          <p:nvPr/>
        </p:nvSpPr>
        <p:spPr>
          <a:xfrm>
            <a:off x="0" y="0"/>
            <a:ext cx="9144000" cy="285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Shape 81">
            <a:extLst>
              <a:ext uri="{FF2B5EF4-FFF2-40B4-BE49-F238E27FC236}">
                <a16:creationId xmlns:a16="http://schemas.microsoft.com/office/drawing/2014/main" id="{B5AFD2CE-D0FE-43AF-A8EB-09C1682327D0}"/>
              </a:ext>
            </a:extLst>
          </p:cNvPr>
          <p:cNvSpPr txBox="1">
            <a:spLocks/>
          </p:cNvSpPr>
          <p:nvPr/>
        </p:nvSpPr>
        <p:spPr>
          <a:xfrm>
            <a:off x="355307" y="2150324"/>
            <a:ext cx="8433387" cy="1144981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bg2"/>
              </a:buClr>
              <a:buNone/>
              <a:defRPr/>
            </a:pPr>
            <a:r>
              <a:rPr lang="en-US" sz="6000" b="1" dirty="0">
                <a:solidFill>
                  <a:schemeClr val="bg1"/>
                </a:solidFill>
                <a:latin typeface="Arial"/>
              </a:rPr>
              <a:t>DESIGN STANDARDS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04EAF22-E35F-41F6-8BB3-D953E79F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91" y="3295305"/>
            <a:ext cx="7067405" cy="721213"/>
          </a:xfrm>
        </p:spPr>
        <p:txBody>
          <a:bodyPr anchor="ctr">
            <a:normAutofit fontScale="90000"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Redevelopment Rules and </a:t>
            </a: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Drainage Task Force Recommendations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90989-64A6-43EB-AEC4-B4AE61909BA0}"/>
              </a:ext>
            </a:extLst>
          </p:cNvPr>
          <p:cNvSpPr/>
          <p:nvPr/>
        </p:nvSpPr>
        <p:spPr>
          <a:xfrm>
            <a:off x="1259417" y="3295305"/>
            <a:ext cx="79774" cy="7344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834E0-94FE-4EE6-B7E7-DBFA2D343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78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72FB4C-26C2-4E07-B503-6D3A50DD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SUMMARY &amp; GOALS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Redevelopment &amp; Drainage Task Force </a:t>
            </a:r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4A87B0-C213-4092-A0C7-9A538384268B}"/>
              </a:ext>
            </a:extLst>
          </p:cNvPr>
          <p:cNvGrpSpPr/>
          <p:nvPr/>
        </p:nvGrpSpPr>
        <p:grpSpPr>
          <a:xfrm>
            <a:off x="3281204" y="2040419"/>
            <a:ext cx="2757854" cy="2918443"/>
            <a:chOff x="3302976" y="1503485"/>
            <a:chExt cx="2757854" cy="345537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1C94A5-8403-4104-98F1-246081EC2BA4}"/>
                </a:ext>
              </a:extLst>
            </p:cNvPr>
            <p:cNvCxnSpPr/>
            <p:nvPr/>
          </p:nvCxnSpPr>
          <p:spPr>
            <a:xfrm>
              <a:off x="3302976" y="1503485"/>
              <a:ext cx="0" cy="34553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C6B0EB-7873-499B-993A-1C7F90825B3F}"/>
                </a:ext>
              </a:extLst>
            </p:cNvPr>
            <p:cNvCxnSpPr/>
            <p:nvPr/>
          </p:nvCxnSpPr>
          <p:spPr>
            <a:xfrm>
              <a:off x="6060830" y="1503485"/>
              <a:ext cx="0" cy="34553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ED5484-99C2-4021-B60D-246E37578A5A}"/>
              </a:ext>
            </a:extLst>
          </p:cNvPr>
          <p:cNvSpPr txBox="1"/>
          <p:nvPr/>
        </p:nvSpPr>
        <p:spPr>
          <a:xfrm>
            <a:off x="474784" y="1441939"/>
            <a:ext cx="2655277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27E9F-E6AD-4AA1-871D-2E0B34FA854A}"/>
              </a:ext>
            </a:extLst>
          </p:cNvPr>
          <p:cNvSpPr txBox="1"/>
          <p:nvPr/>
        </p:nvSpPr>
        <p:spPr>
          <a:xfrm>
            <a:off x="3270318" y="1441939"/>
            <a:ext cx="2757854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FOCUS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FD1CC-2AB8-4862-80B6-20C068E5EC65}"/>
              </a:ext>
            </a:extLst>
          </p:cNvPr>
          <p:cNvSpPr txBox="1"/>
          <p:nvPr/>
        </p:nvSpPr>
        <p:spPr>
          <a:xfrm>
            <a:off x="6110653" y="1441939"/>
            <a:ext cx="2655277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GOALS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DBDA02-CCC5-49A4-BAC2-74E5A09CC97E}"/>
              </a:ext>
            </a:extLst>
          </p:cNvPr>
          <p:cNvGrpSpPr/>
          <p:nvPr/>
        </p:nvGrpSpPr>
        <p:grpSpPr>
          <a:xfrm>
            <a:off x="480666" y="2881179"/>
            <a:ext cx="811580" cy="811580"/>
            <a:chOff x="208971" y="1971902"/>
            <a:chExt cx="893988" cy="8939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6A696D-1244-4E78-95CF-EEE5FC292E39}"/>
                </a:ext>
              </a:extLst>
            </p:cNvPr>
            <p:cNvSpPr/>
            <p:nvPr/>
          </p:nvSpPr>
          <p:spPr>
            <a:xfrm>
              <a:off x="208971" y="1971902"/>
              <a:ext cx="893988" cy="8939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1F8828-ED84-4959-96D3-3E38FC090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58661" y="1989400"/>
              <a:ext cx="794608" cy="79460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60CC9D-64B1-433E-B832-0D51BF387BEB}"/>
              </a:ext>
            </a:extLst>
          </p:cNvPr>
          <p:cNvGrpSpPr/>
          <p:nvPr/>
        </p:nvGrpSpPr>
        <p:grpSpPr>
          <a:xfrm>
            <a:off x="1406300" y="2884459"/>
            <a:ext cx="811580" cy="811580"/>
            <a:chOff x="208971" y="3057299"/>
            <a:chExt cx="893988" cy="8939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11A4BD-F3B8-4869-BC93-C6D101CB9462}"/>
                </a:ext>
              </a:extLst>
            </p:cNvPr>
            <p:cNvSpPr/>
            <p:nvPr/>
          </p:nvSpPr>
          <p:spPr>
            <a:xfrm>
              <a:off x="208971" y="3057299"/>
              <a:ext cx="893988" cy="8939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4AE3B1-9AED-4FC3-9AEC-3B8AA5BF4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270887" y="3066630"/>
              <a:ext cx="795493" cy="79460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5E7696-7315-418C-8FE3-936849EFA2BA}"/>
              </a:ext>
            </a:extLst>
          </p:cNvPr>
          <p:cNvGrpSpPr/>
          <p:nvPr/>
        </p:nvGrpSpPr>
        <p:grpSpPr>
          <a:xfrm>
            <a:off x="2321995" y="3893945"/>
            <a:ext cx="811580" cy="811580"/>
            <a:chOff x="1293204" y="4157966"/>
            <a:chExt cx="893988" cy="89398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B7F77B-D23B-44C5-B3B5-81F5E9CBB4A7}"/>
                </a:ext>
              </a:extLst>
            </p:cNvPr>
            <p:cNvSpPr/>
            <p:nvPr/>
          </p:nvSpPr>
          <p:spPr>
            <a:xfrm>
              <a:off x="1293204" y="4157966"/>
              <a:ext cx="893988" cy="8939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B9D6C8-9133-4719-A240-E1F5266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1342598" y="4189486"/>
              <a:ext cx="795493" cy="79460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F67959-D989-487C-96DB-E182D28921C7}"/>
              </a:ext>
            </a:extLst>
          </p:cNvPr>
          <p:cNvGrpSpPr/>
          <p:nvPr/>
        </p:nvGrpSpPr>
        <p:grpSpPr>
          <a:xfrm>
            <a:off x="480666" y="3893945"/>
            <a:ext cx="811580" cy="811580"/>
            <a:chOff x="2258857" y="3057299"/>
            <a:chExt cx="893988" cy="8939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5D7544C-0FB4-4C5A-A9CE-C652FFA53226}"/>
                </a:ext>
              </a:extLst>
            </p:cNvPr>
            <p:cNvSpPr/>
            <p:nvPr/>
          </p:nvSpPr>
          <p:spPr>
            <a:xfrm>
              <a:off x="2258857" y="3057299"/>
              <a:ext cx="893988" cy="8939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6236C47-CF9D-415B-9459-DC0AACAEE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25000"/>
            </a:blip>
            <a:srcRect l="22617" t="22333" r="20665" b="21331"/>
            <a:stretch/>
          </p:blipFill>
          <p:spPr>
            <a:xfrm>
              <a:off x="2426644" y="3158384"/>
              <a:ext cx="601959" cy="5979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DDE28A-B6DB-40BF-9943-7F0F27F6DFF5}"/>
              </a:ext>
            </a:extLst>
          </p:cNvPr>
          <p:cNvGrpSpPr/>
          <p:nvPr/>
        </p:nvGrpSpPr>
        <p:grpSpPr>
          <a:xfrm>
            <a:off x="2321995" y="2881179"/>
            <a:ext cx="811580" cy="811580"/>
            <a:chOff x="1259087" y="3057299"/>
            <a:chExt cx="893988" cy="8939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EAD05D-84CF-42F8-B2D4-EF5E8F7C49AE}"/>
                </a:ext>
              </a:extLst>
            </p:cNvPr>
            <p:cNvSpPr/>
            <p:nvPr/>
          </p:nvSpPr>
          <p:spPr>
            <a:xfrm>
              <a:off x="1259087" y="3057299"/>
              <a:ext cx="893988" cy="8939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AD9121D-3AC4-46B3-B46E-67E45EC9F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t="26976" b="10020"/>
            <a:stretch/>
          </p:blipFill>
          <p:spPr>
            <a:xfrm>
              <a:off x="1314118" y="3232203"/>
              <a:ext cx="794608" cy="50063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BB61E70-DED3-4DE6-AE89-80DE7EC473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971" y="1887326"/>
            <a:ext cx="848602" cy="8486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B60BF0-2469-4E16-AE0F-18C88FFF7B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590" t="25849" r="25614" b="25868"/>
          <a:stretch/>
        </p:blipFill>
        <p:spPr>
          <a:xfrm>
            <a:off x="489708" y="1836627"/>
            <a:ext cx="946487" cy="95614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B909E6B-5D07-407B-A12D-180D43593653}"/>
              </a:ext>
            </a:extLst>
          </p:cNvPr>
          <p:cNvGrpSpPr/>
          <p:nvPr/>
        </p:nvGrpSpPr>
        <p:grpSpPr>
          <a:xfrm>
            <a:off x="1406300" y="3893945"/>
            <a:ext cx="811580" cy="811580"/>
            <a:chOff x="208971" y="4157966"/>
            <a:chExt cx="893988" cy="89398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BB0EC3-27F8-49F1-A524-1392ED65BEEC}"/>
                </a:ext>
              </a:extLst>
            </p:cNvPr>
            <p:cNvSpPr/>
            <p:nvPr/>
          </p:nvSpPr>
          <p:spPr>
            <a:xfrm>
              <a:off x="208971" y="4157966"/>
              <a:ext cx="893988" cy="8939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77DD8B-3129-4CD5-AA17-60D96422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08" y="4236595"/>
              <a:ext cx="635442" cy="63544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B49907-48BB-467A-8A2B-89E8535E4A1E}"/>
              </a:ext>
            </a:extLst>
          </p:cNvPr>
          <p:cNvGrpSpPr/>
          <p:nvPr/>
        </p:nvGrpSpPr>
        <p:grpSpPr>
          <a:xfrm>
            <a:off x="3496406" y="2233163"/>
            <a:ext cx="2362200" cy="1842662"/>
            <a:chOff x="3516086" y="2233163"/>
            <a:chExt cx="2362200" cy="184266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D231AB-D4B8-484A-B906-0A535E391570}"/>
                </a:ext>
              </a:extLst>
            </p:cNvPr>
            <p:cNvSpPr txBox="1"/>
            <p:nvPr/>
          </p:nvSpPr>
          <p:spPr>
            <a:xfrm>
              <a:off x="3516086" y="2233163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DETENTION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A7D839-06EC-4DB0-B955-FFC4FDE454C0}"/>
                </a:ext>
              </a:extLst>
            </p:cNvPr>
            <p:cNvSpPr txBox="1"/>
            <p:nvPr/>
          </p:nvSpPr>
          <p:spPr>
            <a:xfrm>
              <a:off x="3516086" y="3000606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FILL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EBD1E5-1C06-4658-BE48-BB63C7065726}"/>
                </a:ext>
              </a:extLst>
            </p:cNvPr>
            <p:cNvSpPr txBox="1"/>
            <p:nvPr/>
          </p:nvSpPr>
          <p:spPr>
            <a:xfrm>
              <a:off x="3516086" y="3768048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CITY ROW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4FA584C-786C-4CA1-933D-0E408C6A2F21}"/>
                </a:ext>
              </a:extLst>
            </p:cNvPr>
            <p:cNvCxnSpPr/>
            <p:nvPr/>
          </p:nvCxnSpPr>
          <p:spPr>
            <a:xfrm>
              <a:off x="3516086" y="27976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4D5DC18-7F0F-40C7-982B-EA805779ED74}"/>
                </a:ext>
              </a:extLst>
            </p:cNvPr>
            <p:cNvCxnSpPr/>
            <p:nvPr/>
          </p:nvCxnSpPr>
          <p:spPr>
            <a:xfrm>
              <a:off x="3516086" y="353786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C490913-9A31-4792-9ECC-09301BF53C8F}"/>
              </a:ext>
            </a:extLst>
          </p:cNvPr>
          <p:cNvSpPr txBox="1"/>
          <p:nvPr/>
        </p:nvSpPr>
        <p:spPr>
          <a:xfrm>
            <a:off x="489708" y="3690198"/>
            <a:ext cx="7934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RESIDENTS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54A452-A995-4A1D-9012-7C138608F052}"/>
              </a:ext>
            </a:extLst>
          </p:cNvPr>
          <p:cNvSpPr txBox="1"/>
          <p:nvPr/>
        </p:nvSpPr>
        <p:spPr>
          <a:xfrm>
            <a:off x="1415342" y="3690198"/>
            <a:ext cx="7934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ENGINEERS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E91C5E-FA2B-4945-B8F4-970770B8BD7A}"/>
              </a:ext>
            </a:extLst>
          </p:cNvPr>
          <p:cNvSpPr txBox="1"/>
          <p:nvPr/>
        </p:nvSpPr>
        <p:spPr>
          <a:xfrm>
            <a:off x="2285707" y="3690198"/>
            <a:ext cx="8841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DEVELOPERS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E71AD7-3D16-4686-A8E6-018153DA5266}"/>
              </a:ext>
            </a:extLst>
          </p:cNvPr>
          <p:cNvSpPr txBox="1"/>
          <p:nvPr/>
        </p:nvSpPr>
        <p:spPr>
          <a:xfrm>
            <a:off x="417235" y="4737459"/>
            <a:ext cx="9384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REAL ESTATE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56FC5C-4F75-4C57-A240-0FAF3D91B40E}"/>
              </a:ext>
            </a:extLst>
          </p:cNvPr>
          <p:cNvSpPr txBox="1"/>
          <p:nvPr/>
        </p:nvSpPr>
        <p:spPr>
          <a:xfrm>
            <a:off x="1268388" y="4737459"/>
            <a:ext cx="10561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41DD67-C695-4327-B396-44F6C48CCA71}"/>
              </a:ext>
            </a:extLst>
          </p:cNvPr>
          <p:cNvSpPr txBox="1"/>
          <p:nvPr/>
        </p:nvSpPr>
        <p:spPr>
          <a:xfrm>
            <a:off x="2241499" y="4737459"/>
            <a:ext cx="97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GREEN COMMUNITIES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428BD98-454D-4F2F-A178-794AB6543B85}"/>
              </a:ext>
            </a:extLst>
          </p:cNvPr>
          <p:cNvCxnSpPr/>
          <p:nvPr/>
        </p:nvCxnSpPr>
        <p:spPr>
          <a:xfrm>
            <a:off x="493446" y="2825625"/>
            <a:ext cx="2618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8A7D5-DE7E-4AB7-9166-AF65A8A904A3}"/>
              </a:ext>
            </a:extLst>
          </p:cNvPr>
          <p:cNvGrpSpPr/>
          <p:nvPr/>
        </p:nvGrpSpPr>
        <p:grpSpPr>
          <a:xfrm>
            <a:off x="6233020" y="3334746"/>
            <a:ext cx="2695222" cy="954107"/>
            <a:chOff x="6233020" y="3334746"/>
            <a:chExt cx="2695222" cy="95410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0E94A0-A4AC-48ED-AB3A-725C6676C077}"/>
                </a:ext>
              </a:extLst>
            </p:cNvPr>
            <p:cNvSpPr txBox="1"/>
            <p:nvPr/>
          </p:nvSpPr>
          <p:spPr>
            <a:xfrm>
              <a:off x="6786694" y="3334746"/>
              <a:ext cx="2141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Support application and enforcement of design standards to protect drainage.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665A85-7A43-4FFC-B8A9-F542F7EB61EC}"/>
                </a:ext>
              </a:extLst>
            </p:cNvPr>
            <p:cNvSpPr/>
            <p:nvPr/>
          </p:nvSpPr>
          <p:spPr>
            <a:xfrm>
              <a:off x="6233020" y="3576484"/>
              <a:ext cx="470630" cy="470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4C3288-3C8A-418C-B197-3AD6F7E952D2}"/>
                </a:ext>
              </a:extLst>
            </p:cNvPr>
            <p:cNvCxnSpPr>
              <a:cxnSpLocks/>
            </p:cNvCxnSpPr>
            <p:nvPr/>
          </p:nvCxnSpPr>
          <p:spPr>
            <a:xfrm>
              <a:off x="6786694" y="3432822"/>
              <a:ext cx="0" cy="757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E4C1F-99EB-45CD-AC86-924E64EDE897}"/>
              </a:ext>
            </a:extLst>
          </p:cNvPr>
          <p:cNvGrpSpPr/>
          <p:nvPr/>
        </p:nvGrpSpPr>
        <p:grpSpPr>
          <a:xfrm>
            <a:off x="6233020" y="2258363"/>
            <a:ext cx="2695222" cy="757954"/>
            <a:chOff x="6233020" y="2258363"/>
            <a:chExt cx="2695222" cy="7579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37F1AB-A775-405C-A40A-49765C7A320E}"/>
                </a:ext>
              </a:extLst>
            </p:cNvPr>
            <p:cNvSpPr txBox="1"/>
            <p:nvPr/>
          </p:nvSpPr>
          <p:spPr>
            <a:xfrm>
              <a:off x="6786694" y="2260956"/>
              <a:ext cx="21415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Support responsible development without negative impacts.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BA15C52-44A4-42AD-93B9-FD83301A9121}"/>
                </a:ext>
              </a:extLst>
            </p:cNvPr>
            <p:cNvSpPr/>
            <p:nvPr/>
          </p:nvSpPr>
          <p:spPr>
            <a:xfrm>
              <a:off x="6233020" y="2394973"/>
              <a:ext cx="470630" cy="470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4B6246F-3612-46A0-A861-F0126A242933}"/>
                </a:ext>
              </a:extLst>
            </p:cNvPr>
            <p:cNvCxnSpPr>
              <a:cxnSpLocks/>
            </p:cNvCxnSpPr>
            <p:nvPr/>
          </p:nvCxnSpPr>
          <p:spPr>
            <a:xfrm>
              <a:off x="6786694" y="2258363"/>
              <a:ext cx="0" cy="757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088A0B0-5E62-4290-8D9F-C61705956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7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72FB4C-26C2-4E07-B503-6D3A50DD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RECOMMENDATIONS OVERVIEW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Detention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16DB31-A39D-4396-8D1D-F969A134E5BE}"/>
              </a:ext>
            </a:extLst>
          </p:cNvPr>
          <p:cNvGrpSpPr/>
          <p:nvPr/>
        </p:nvGrpSpPr>
        <p:grpSpPr>
          <a:xfrm>
            <a:off x="536686" y="1518358"/>
            <a:ext cx="3769829" cy="794608"/>
            <a:chOff x="536686" y="1518358"/>
            <a:chExt cx="3769829" cy="7946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0687D8-08E6-4AEF-9E73-7EE603F58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686" y="1518358"/>
              <a:ext cx="795490" cy="79460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48B6AC-D31B-412B-9B5F-5DEB2F11F4AB}"/>
                </a:ext>
              </a:extLst>
            </p:cNvPr>
            <p:cNvGrpSpPr/>
            <p:nvPr/>
          </p:nvGrpSpPr>
          <p:grpSpPr>
            <a:xfrm>
              <a:off x="1332176" y="1536770"/>
              <a:ext cx="2974339" cy="696515"/>
              <a:chOff x="1734941" y="1491221"/>
              <a:chExt cx="2974339" cy="6965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66D6CE-AD36-4BEB-A99A-94FDB9768EA8}"/>
                  </a:ext>
                </a:extLst>
              </p:cNvPr>
              <p:cNvSpPr/>
              <p:nvPr/>
            </p:nvSpPr>
            <p:spPr>
              <a:xfrm>
                <a:off x="1734941" y="1491221"/>
                <a:ext cx="19389" cy="69651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8ED8B18-0F17-4CAD-BCD9-BAD9F33E5B0D}"/>
                  </a:ext>
                </a:extLst>
              </p:cNvPr>
              <p:cNvSpPr/>
              <p:nvPr/>
            </p:nvSpPr>
            <p:spPr>
              <a:xfrm>
                <a:off x="1734941" y="1590893"/>
                <a:ext cx="2974339" cy="52322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Require payment of a fee in lieu of detention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C18B2D-BF31-4767-8F05-FF17AA38E6D4}"/>
              </a:ext>
            </a:extLst>
          </p:cNvPr>
          <p:cNvGrpSpPr/>
          <p:nvPr/>
        </p:nvGrpSpPr>
        <p:grpSpPr>
          <a:xfrm>
            <a:off x="536686" y="3627523"/>
            <a:ext cx="3808107" cy="820008"/>
            <a:chOff x="515500" y="1501944"/>
            <a:chExt cx="3808107" cy="82000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FA7F8E4-C700-4EFD-A33E-4C3ABADE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500" y="1527345"/>
              <a:ext cx="795490" cy="794607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D5A3931-55EB-4F6B-9395-15BD4BA7F6F3}"/>
                </a:ext>
              </a:extLst>
            </p:cNvPr>
            <p:cNvGrpSpPr/>
            <p:nvPr/>
          </p:nvGrpSpPr>
          <p:grpSpPr>
            <a:xfrm>
              <a:off x="1332176" y="1501944"/>
              <a:ext cx="2991431" cy="766167"/>
              <a:chOff x="1734941" y="1456395"/>
              <a:chExt cx="2991431" cy="76616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7240FA-AB0B-4311-949E-429E6A274284}"/>
                  </a:ext>
                </a:extLst>
              </p:cNvPr>
              <p:cNvSpPr/>
              <p:nvPr/>
            </p:nvSpPr>
            <p:spPr>
              <a:xfrm>
                <a:off x="1734941" y="1456395"/>
                <a:ext cx="19389" cy="76616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A4ED651-4A36-4A72-A574-3C64573B3429}"/>
                  </a:ext>
                </a:extLst>
              </p:cNvPr>
              <p:cNvSpPr/>
              <p:nvPr/>
            </p:nvSpPr>
            <p:spPr>
              <a:xfrm>
                <a:off x="1752033" y="1529337"/>
                <a:ext cx="2974339" cy="6463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lIns="91440" tIns="91440" rIns="91440" bIns="91440" anchor="ctr">
                <a:no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Eliminate detention credit for existing impervious cover during redevelopment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D61108-4552-4915-B075-C9FAE46E6AA8}"/>
              </a:ext>
            </a:extLst>
          </p:cNvPr>
          <p:cNvGrpSpPr/>
          <p:nvPr/>
        </p:nvGrpSpPr>
        <p:grpSpPr>
          <a:xfrm>
            <a:off x="4804904" y="1484616"/>
            <a:ext cx="4048538" cy="794607"/>
            <a:chOff x="483462" y="1484616"/>
            <a:chExt cx="3823053" cy="79460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7A061A0-4A67-4BDA-8308-A4FB29C91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62" y="1484616"/>
              <a:ext cx="795490" cy="794607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C484B0-51E3-4181-8DC5-242F6AD8DC0A}"/>
                </a:ext>
              </a:extLst>
            </p:cNvPr>
            <p:cNvGrpSpPr/>
            <p:nvPr/>
          </p:nvGrpSpPr>
          <p:grpSpPr>
            <a:xfrm>
              <a:off x="1332176" y="1536770"/>
              <a:ext cx="2974339" cy="696515"/>
              <a:chOff x="1734941" y="1491221"/>
              <a:chExt cx="2974339" cy="696515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AFC049-1FF8-4F24-9E4F-84C12991375F}"/>
                  </a:ext>
                </a:extLst>
              </p:cNvPr>
              <p:cNvSpPr/>
              <p:nvPr/>
            </p:nvSpPr>
            <p:spPr>
              <a:xfrm>
                <a:off x="1734941" y="1491221"/>
                <a:ext cx="19389" cy="69651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6143915-DEB7-4CA9-9A86-F9A5A320278E}"/>
                  </a:ext>
                </a:extLst>
              </p:cNvPr>
              <p:cNvSpPr/>
              <p:nvPr/>
            </p:nvSpPr>
            <p:spPr>
              <a:xfrm>
                <a:off x="1734941" y="1590893"/>
                <a:ext cx="2974339" cy="52322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Allow sale of excess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detention capacity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DAE1F63-1EE4-4798-B4FD-DBF9A2FC49D8}"/>
              </a:ext>
            </a:extLst>
          </p:cNvPr>
          <p:cNvGrpSpPr/>
          <p:nvPr/>
        </p:nvGrpSpPr>
        <p:grpSpPr>
          <a:xfrm>
            <a:off x="4619838" y="2436189"/>
            <a:ext cx="4233605" cy="1021987"/>
            <a:chOff x="4619838" y="2436189"/>
            <a:chExt cx="4233605" cy="102198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0D2A07A-3FC5-4C90-939B-2B0158451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9838" y="2436189"/>
              <a:ext cx="1023123" cy="1021987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FCD2D85-C0C5-424E-9C37-8DCA9F0E8CC5}"/>
                </a:ext>
              </a:extLst>
            </p:cNvPr>
            <p:cNvGrpSpPr/>
            <p:nvPr/>
          </p:nvGrpSpPr>
          <p:grpSpPr>
            <a:xfrm>
              <a:off x="5655523" y="2547423"/>
              <a:ext cx="3197920" cy="696515"/>
              <a:chOff x="1734941" y="1491221"/>
              <a:chExt cx="3197920" cy="69651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0E7F85-51FC-4362-AD0B-21A2A1534017}"/>
                  </a:ext>
                </a:extLst>
              </p:cNvPr>
              <p:cNvSpPr/>
              <p:nvPr/>
            </p:nvSpPr>
            <p:spPr>
              <a:xfrm>
                <a:off x="1734941" y="1491221"/>
                <a:ext cx="19389" cy="69651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97125C8-EDDE-403D-9ABF-B0ACF89E71E6}"/>
                  </a:ext>
                </a:extLst>
              </p:cNvPr>
              <p:cNvSpPr/>
              <p:nvPr/>
            </p:nvSpPr>
            <p:spPr>
              <a:xfrm>
                <a:off x="1734941" y="1590893"/>
                <a:ext cx="3197920" cy="52322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Private sector involvement creating regional detention in parks/public land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07F1CB-97BF-4E42-AB0F-CCED04B890F9}"/>
              </a:ext>
            </a:extLst>
          </p:cNvPr>
          <p:cNvGrpSpPr/>
          <p:nvPr/>
        </p:nvGrpSpPr>
        <p:grpSpPr>
          <a:xfrm>
            <a:off x="446984" y="2482562"/>
            <a:ext cx="3859531" cy="929240"/>
            <a:chOff x="446984" y="2444701"/>
            <a:chExt cx="3859531" cy="9292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1789AB4-711C-4E55-BC80-F9C7727AEA34}"/>
                </a:ext>
              </a:extLst>
            </p:cNvPr>
            <p:cNvGrpSpPr/>
            <p:nvPr/>
          </p:nvGrpSpPr>
          <p:grpSpPr>
            <a:xfrm>
              <a:off x="1332176" y="2547423"/>
              <a:ext cx="2974339" cy="696515"/>
              <a:chOff x="1734941" y="1491221"/>
              <a:chExt cx="2974339" cy="69651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553961-E4EC-4665-A6D8-0CFBC62AB12F}"/>
                  </a:ext>
                </a:extLst>
              </p:cNvPr>
              <p:cNvSpPr/>
              <p:nvPr/>
            </p:nvSpPr>
            <p:spPr>
              <a:xfrm>
                <a:off x="1734941" y="1491221"/>
                <a:ext cx="19389" cy="69651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E12641-5EA6-4CB5-8D8A-1248A76EDEBC}"/>
                  </a:ext>
                </a:extLst>
              </p:cNvPr>
              <p:cNvSpPr/>
              <p:nvPr/>
            </p:nvSpPr>
            <p:spPr>
              <a:xfrm>
                <a:off x="1734941" y="1567448"/>
                <a:ext cx="2974339" cy="52322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Provide detention credit for green/low-impact developments</a:t>
                </a: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C1D64F7-8D88-443F-965A-762CAAA32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984" y="2444701"/>
              <a:ext cx="930274" cy="929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9FAE4-E29C-440F-9127-5B2D82689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29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72FB4C-26C2-4E07-B503-6D3A50DD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RECOMMENDATIONS OVERVIEW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Fill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6F5C74-1359-4957-81F3-0A873AE13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9" t="27808" r="23461" b="13884"/>
          <a:stretch/>
        </p:blipFill>
        <p:spPr>
          <a:xfrm>
            <a:off x="5106529" y="2090703"/>
            <a:ext cx="960464" cy="985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D86A58-B6E8-4D6F-B2E8-EBDCA552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1" y="1809959"/>
            <a:ext cx="1547451" cy="154745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624CD38-D04A-49A9-A0C1-FBC178060FAC}"/>
              </a:ext>
            </a:extLst>
          </p:cNvPr>
          <p:cNvGrpSpPr/>
          <p:nvPr/>
        </p:nvGrpSpPr>
        <p:grpSpPr>
          <a:xfrm>
            <a:off x="7362637" y="2092358"/>
            <a:ext cx="1022119" cy="982653"/>
            <a:chOff x="6852045" y="1819549"/>
            <a:chExt cx="818411" cy="786810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EC1075B-ADF5-44E5-9B0E-EC849C5E6A82}"/>
                </a:ext>
              </a:extLst>
            </p:cNvPr>
            <p:cNvSpPr/>
            <p:nvPr/>
          </p:nvSpPr>
          <p:spPr>
            <a:xfrm>
              <a:off x="6852045" y="1819550"/>
              <a:ext cx="389728" cy="786809"/>
            </a:xfrm>
            <a:prstGeom prst="downArrow">
              <a:avLst/>
            </a:prstGeom>
            <a:noFill/>
            <a:ln w="28575">
              <a:solidFill>
                <a:srgbClr val="4785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6EB727F1-5BDB-4FB8-906D-B71E3B7AAE09}"/>
                </a:ext>
              </a:extLst>
            </p:cNvPr>
            <p:cNvSpPr/>
            <p:nvPr/>
          </p:nvSpPr>
          <p:spPr>
            <a:xfrm rot="10800000">
              <a:off x="7280728" y="1819549"/>
              <a:ext cx="389728" cy="786809"/>
            </a:xfrm>
            <a:prstGeom prst="downArrow">
              <a:avLst/>
            </a:prstGeom>
            <a:noFill/>
            <a:ln w="28575">
              <a:solidFill>
                <a:srgbClr val="4785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4BE291-3A21-43B9-AC28-67FE2876B914}"/>
              </a:ext>
            </a:extLst>
          </p:cNvPr>
          <p:cNvGrpSpPr/>
          <p:nvPr/>
        </p:nvGrpSpPr>
        <p:grpSpPr>
          <a:xfrm>
            <a:off x="2299923" y="2328530"/>
            <a:ext cx="4382148" cy="2668340"/>
            <a:chOff x="2580339" y="1797824"/>
            <a:chExt cx="4382148" cy="320322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670649-7300-4183-B969-10EF2D03A3C6}"/>
                </a:ext>
              </a:extLst>
            </p:cNvPr>
            <p:cNvCxnSpPr/>
            <p:nvPr/>
          </p:nvCxnSpPr>
          <p:spPr>
            <a:xfrm>
              <a:off x="2580339" y="1822833"/>
              <a:ext cx="0" cy="3178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D24CFB-1828-4EE8-B0CC-584FC886925F}"/>
                </a:ext>
              </a:extLst>
            </p:cNvPr>
            <p:cNvCxnSpPr/>
            <p:nvPr/>
          </p:nvCxnSpPr>
          <p:spPr>
            <a:xfrm>
              <a:off x="4726527" y="1797824"/>
              <a:ext cx="0" cy="3178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8961D6-5979-486E-9B19-DA715156BA16}"/>
                </a:ext>
              </a:extLst>
            </p:cNvPr>
            <p:cNvCxnSpPr/>
            <p:nvPr/>
          </p:nvCxnSpPr>
          <p:spPr>
            <a:xfrm>
              <a:off x="6962487" y="1797824"/>
              <a:ext cx="0" cy="3178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59725C0-BC49-418D-8F94-EB3A814B0D71}"/>
              </a:ext>
            </a:extLst>
          </p:cNvPr>
          <p:cNvSpPr/>
          <p:nvPr/>
        </p:nvSpPr>
        <p:spPr>
          <a:xfrm>
            <a:off x="258472" y="3315817"/>
            <a:ext cx="206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785D1"/>
                </a:solidFill>
              </a:rPr>
              <a:t>Remove the </a:t>
            </a:r>
            <a:br>
              <a:rPr lang="en-US" sz="1800" dirty="0">
                <a:solidFill>
                  <a:srgbClr val="4785D1"/>
                </a:solidFill>
              </a:rPr>
            </a:br>
            <a:r>
              <a:rPr lang="en-US" sz="1800" dirty="0">
                <a:solidFill>
                  <a:srgbClr val="4785D1"/>
                </a:solidFill>
              </a:rPr>
              <a:t>one-acre threshold in </a:t>
            </a:r>
            <a:br>
              <a:rPr lang="en-US" sz="1800" dirty="0">
                <a:solidFill>
                  <a:srgbClr val="4785D1"/>
                </a:solidFill>
              </a:rPr>
            </a:br>
            <a:r>
              <a:rPr lang="en-US" sz="1800" dirty="0">
                <a:solidFill>
                  <a:srgbClr val="4785D1"/>
                </a:solidFill>
              </a:rPr>
              <a:t>IDM Chapter 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B52322-2C0E-487F-8A91-EB7049517D7D}"/>
              </a:ext>
            </a:extLst>
          </p:cNvPr>
          <p:cNvSpPr/>
          <p:nvPr/>
        </p:nvSpPr>
        <p:spPr>
          <a:xfrm>
            <a:off x="2402619" y="3315817"/>
            <a:ext cx="206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785D1"/>
                </a:solidFill>
              </a:rPr>
              <a:t>Accommodate natural drainage patterns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37B9C7-5C77-4202-847F-3D6EAE9AFB2A}"/>
              </a:ext>
            </a:extLst>
          </p:cNvPr>
          <p:cNvSpPr/>
          <p:nvPr/>
        </p:nvSpPr>
        <p:spPr>
          <a:xfrm>
            <a:off x="4559186" y="3315817"/>
            <a:ext cx="206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785D1"/>
                </a:solidFill>
              </a:rPr>
              <a:t>Clearly define “Engineered Grading”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B76359-B2C5-4283-AD97-5D80E3F8E356}"/>
              </a:ext>
            </a:extLst>
          </p:cNvPr>
          <p:cNvSpPr/>
          <p:nvPr/>
        </p:nvSpPr>
        <p:spPr>
          <a:xfrm>
            <a:off x="6741554" y="3315817"/>
            <a:ext cx="206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785D1"/>
                </a:solidFill>
              </a:rPr>
              <a:t>Change threshold amount for Engineered Grading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82E40-FCD8-42F9-9D56-149F0B996F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BD78A-0923-4A73-BCE4-7EABD97D0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2955" y="1879053"/>
            <a:ext cx="1409263" cy="14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42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72FB4C-26C2-4E07-B503-6D3A50DD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RECOMMENDATIONS OVERVIEW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ncroachments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693A9C-357A-410C-9460-91F0C0E9AAC7}"/>
              </a:ext>
            </a:extLst>
          </p:cNvPr>
          <p:cNvGrpSpPr/>
          <p:nvPr/>
        </p:nvGrpSpPr>
        <p:grpSpPr>
          <a:xfrm>
            <a:off x="1315233" y="1503123"/>
            <a:ext cx="2580362" cy="3261980"/>
            <a:chOff x="1315233" y="1503123"/>
            <a:chExt cx="2580362" cy="32619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7C754F-E3BF-4811-BA8F-2DF5EFD0934E}"/>
                </a:ext>
              </a:extLst>
            </p:cNvPr>
            <p:cNvSpPr/>
            <p:nvPr/>
          </p:nvSpPr>
          <p:spPr>
            <a:xfrm>
              <a:off x="1315233" y="1503123"/>
              <a:ext cx="2580362" cy="3261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C53F6-3C71-4D27-82F4-3F246C62A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13511" t="14071" r="14423" b="11027"/>
            <a:stretch/>
          </p:blipFill>
          <p:spPr>
            <a:xfrm>
              <a:off x="1836893" y="2901894"/>
              <a:ext cx="1486937" cy="15437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18DEB7-21AB-44C1-BE43-F1DD2B01C796}"/>
                </a:ext>
              </a:extLst>
            </p:cNvPr>
            <p:cNvSpPr txBox="1"/>
            <p:nvPr/>
          </p:nvSpPr>
          <p:spPr>
            <a:xfrm>
              <a:off x="1328814" y="1589274"/>
              <a:ext cx="25667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Public 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Roadside Drainage Education Campaign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BF0408-1EA5-4EFE-9DC4-7A2A9044B736}"/>
              </a:ext>
            </a:extLst>
          </p:cNvPr>
          <p:cNvGrpSpPr/>
          <p:nvPr/>
        </p:nvGrpSpPr>
        <p:grpSpPr>
          <a:xfrm>
            <a:off x="5223353" y="1503123"/>
            <a:ext cx="2580362" cy="3261980"/>
            <a:chOff x="5223353" y="1503123"/>
            <a:chExt cx="2580362" cy="32619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18574E-360A-4B0E-83B2-39391F111FAA}"/>
                </a:ext>
              </a:extLst>
            </p:cNvPr>
            <p:cNvSpPr/>
            <p:nvPr/>
          </p:nvSpPr>
          <p:spPr>
            <a:xfrm>
              <a:off x="5223353" y="1503123"/>
              <a:ext cx="2580362" cy="3261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E613CD-6CC9-4DF0-B12D-4C9495860D67}"/>
                </a:ext>
              </a:extLst>
            </p:cNvPr>
            <p:cNvSpPr txBox="1"/>
            <p:nvPr/>
          </p:nvSpPr>
          <p:spPr>
            <a:xfrm>
              <a:off x="5400830" y="1589273"/>
              <a:ext cx="22254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Re-establish Drainage in the 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City ROW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E0ABD-644D-44E0-8A19-503E2A63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8C4D7A-10B0-4743-BF7E-87151F6EB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3" t="21629" r="9540" b="20267"/>
          <a:stretch/>
        </p:blipFill>
        <p:spPr>
          <a:xfrm>
            <a:off x="5738069" y="2783365"/>
            <a:ext cx="1803633" cy="1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51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65EC6D-FFC6-4CEA-AC86-665491098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5813"/>
              </p:ext>
            </p:extLst>
          </p:nvPr>
        </p:nvGraphicFramePr>
        <p:xfrm>
          <a:off x="628650" y="1300613"/>
          <a:ext cx="8254093" cy="3291672"/>
        </p:xfrm>
        <a:graphic>
          <a:graphicData uri="http://schemas.openxmlformats.org/drawingml/2006/table">
            <a:tbl>
              <a:tblPr firstRow="1" bandRow="1">
                <a:tableStyleId>{D1A3A9F2-C519-4DEE-808B-E84F761DDDFF}</a:tableStyleId>
              </a:tblPr>
              <a:tblGrid>
                <a:gridCol w="2584437">
                  <a:extLst>
                    <a:ext uri="{9D8B030D-6E8A-4147-A177-3AD203B41FA5}">
                      <a16:colId xmlns:a16="http://schemas.microsoft.com/office/drawing/2014/main" val="279262727"/>
                    </a:ext>
                  </a:extLst>
                </a:gridCol>
                <a:gridCol w="3218920">
                  <a:extLst>
                    <a:ext uri="{9D8B030D-6E8A-4147-A177-3AD203B41FA5}">
                      <a16:colId xmlns:a16="http://schemas.microsoft.com/office/drawing/2014/main" val="2174036326"/>
                    </a:ext>
                  </a:extLst>
                </a:gridCol>
                <a:gridCol w="2450736">
                  <a:extLst>
                    <a:ext uri="{9D8B030D-6E8A-4147-A177-3AD203B41FA5}">
                      <a16:colId xmlns:a16="http://schemas.microsoft.com/office/drawing/2014/main" val="3329220592"/>
                    </a:ext>
                  </a:extLst>
                </a:gridCol>
              </a:tblGrid>
              <a:tr h="313044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RECOMMENDATIONS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IDM OR IBC REFERENCE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4683"/>
                  </a:ext>
                </a:extLst>
              </a:tr>
              <a:tr h="601604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ELIMINATE DETENTION CREDIT FOR EXISTING IMPERVIOUS COVER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Redevelopments required to meet same detention requirements as new developments.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9-23 to 9-26 and </a:t>
                      </a:r>
                      <a:b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9-4;9.04G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05343"/>
                  </a:ext>
                </a:extLst>
              </a:tr>
              <a:tr h="77707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PROVIDE DETENTION CREDIT FOR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LOW IMPACT DEVELOPMENT TECHNIQUES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Clarify connection to Chapter 13. </a:t>
                      </a:r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9-26;9.05H3j and pg. pg. 13-6 to 13-17; 13.05 B1-7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53142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OF FEE IN LIEU OF DETENTION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Proposed study to be conducted.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changes to IDM required. </a:t>
                      </a:r>
                      <a:endParaRPr lang="en-US" sz="1200" i="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9-23; 9.05H2a)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66741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ENCOURAGE PRIVATE SECTOR INVOLVEMENT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Added Developer Participation Contract (DPC). </a:t>
                      </a:r>
                      <a:endParaRPr lang="en-US" sz="1200" i="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9-11;9.05C2b(3)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54554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ALLOW FOR THE SALE OF EXCESS DETENTION CAPACITY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Currently conducting study.</a:t>
                      </a:r>
                      <a:endParaRPr lang="en-US" sz="1200" i="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9-11;9.05C2b(3))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496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EFBE5B2-7D30-4E89-9A7E-5CA607B17BD6}"/>
              </a:ext>
            </a:extLst>
          </p:cNvPr>
          <p:cNvSpPr/>
          <p:nvPr/>
        </p:nvSpPr>
        <p:spPr>
          <a:xfrm>
            <a:off x="345230" y="4679639"/>
            <a:ext cx="7501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conducting green storm water infrastructure study, with the support of Houston Endowment,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determine incentives for private sector, including potential future changes to IDM.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8BC70E-5F6A-456C-BDED-95FB43AB157C}"/>
              </a:ext>
            </a:extLst>
          </p:cNvPr>
          <p:cNvCxnSpPr>
            <a:cxnSpLocks/>
          </p:cNvCxnSpPr>
          <p:nvPr/>
        </p:nvCxnSpPr>
        <p:spPr>
          <a:xfrm>
            <a:off x="438536" y="4679639"/>
            <a:ext cx="7203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6">
            <a:extLst>
              <a:ext uri="{FF2B5EF4-FFF2-40B4-BE49-F238E27FC236}">
                <a16:creationId xmlns:a16="http://schemas.microsoft.com/office/drawing/2014/main" id="{0CBB5DBE-8619-4A83-A349-EBB77A12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RECOMMENDATIONS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DETENTION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CDDD5-5484-4EB3-B169-34E79EA35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65EC6D-FFC6-4CEA-AC86-665491098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33747"/>
              </p:ext>
            </p:extLst>
          </p:nvPr>
        </p:nvGraphicFramePr>
        <p:xfrm>
          <a:off x="628650" y="1293986"/>
          <a:ext cx="8314745" cy="3292549"/>
        </p:xfrm>
        <a:graphic>
          <a:graphicData uri="http://schemas.openxmlformats.org/drawingml/2006/table">
            <a:tbl>
              <a:tblPr firstRow="1" bandRow="1">
                <a:tableStyleId>{D1A3A9F2-C519-4DEE-808B-E84F761DDDFF}</a:tableStyleId>
              </a:tblPr>
              <a:tblGrid>
                <a:gridCol w="3245447">
                  <a:extLst>
                    <a:ext uri="{9D8B030D-6E8A-4147-A177-3AD203B41FA5}">
                      <a16:colId xmlns:a16="http://schemas.microsoft.com/office/drawing/2014/main" val="279262727"/>
                    </a:ext>
                  </a:extLst>
                </a:gridCol>
                <a:gridCol w="2724347">
                  <a:extLst>
                    <a:ext uri="{9D8B030D-6E8A-4147-A177-3AD203B41FA5}">
                      <a16:colId xmlns:a16="http://schemas.microsoft.com/office/drawing/2014/main" val="2174036326"/>
                    </a:ext>
                  </a:extLst>
                </a:gridCol>
                <a:gridCol w="2344951">
                  <a:extLst>
                    <a:ext uri="{9D8B030D-6E8A-4147-A177-3AD203B41FA5}">
                      <a16:colId xmlns:a16="http://schemas.microsoft.com/office/drawing/2014/main" val="3329220592"/>
                    </a:ext>
                  </a:extLst>
                </a:gridCol>
              </a:tblGrid>
              <a:tr h="34169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RECOMMENDATIONS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IDM OR IBC REFERENCE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4683"/>
                  </a:ext>
                </a:extLst>
              </a:tr>
              <a:tr h="58645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REMOVE THE ONE-ACRE THRESHOLD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CHAPTER 9 SECTION 9.02(C) 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Demonstrate no impact to sheet flow for all developments.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9-1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05343"/>
                  </a:ext>
                </a:extLst>
              </a:tr>
              <a:tr h="84681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CLARIFY CONTRADICTORY LANGUAGE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IN IDM CHAPTER 9 SECTION 9.02(C)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Allow preservation of existing drainage patterns. 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9-1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53142"/>
                  </a:ext>
                </a:extLst>
              </a:tr>
              <a:tr h="668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CLEARLY DEFINE “ENGINEERED GRADING”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 HOUSTON AMENDMENTS TO 2012 IBC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Clarification added.</a:t>
                      </a:r>
                      <a:r>
                        <a:rPr lang="en-US" sz="12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IBC 106.3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66741"/>
                  </a:ext>
                </a:extLst>
              </a:tr>
              <a:tr h="802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CHANGE THRESHOLD AMOUNT FOR ENGINEERED GRADING FROM 5000 CY TO 1000 CY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 HOUSTON AMENDMENTS TO 2012 IBC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Accepted. </a:t>
                      </a:r>
                      <a:r>
                        <a:rPr lang="en-US" sz="12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Lowered threshold to 1000 cubic yards for Engineered Grading.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IBC 106.3, 106.4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73625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0CBB5DBE-8619-4A83-A349-EBB77A12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RECOMMENDATIONS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917BA-A4BD-48C9-82B9-78E320204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65EC6D-FFC6-4CEA-AC86-665491098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73376"/>
              </p:ext>
            </p:extLst>
          </p:nvPr>
        </p:nvGraphicFramePr>
        <p:xfrm>
          <a:off x="628650" y="1293985"/>
          <a:ext cx="8328736" cy="2763513"/>
        </p:xfrm>
        <a:graphic>
          <a:graphicData uri="http://schemas.openxmlformats.org/drawingml/2006/table">
            <a:tbl>
              <a:tblPr firstRow="1" bandRow="1">
                <a:tableStyleId>{D1A3A9F2-C519-4DEE-808B-E84F761DDDFF}</a:tableStyleId>
              </a:tblPr>
              <a:tblGrid>
                <a:gridCol w="2497119">
                  <a:extLst>
                    <a:ext uri="{9D8B030D-6E8A-4147-A177-3AD203B41FA5}">
                      <a16:colId xmlns:a16="http://schemas.microsoft.com/office/drawing/2014/main" val="279262727"/>
                    </a:ext>
                  </a:extLst>
                </a:gridCol>
                <a:gridCol w="3230313">
                  <a:extLst>
                    <a:ext uri="{9D8B030D-6E8A-4147-A177-3AD203B41FA5}">
                      <a16:colId xmlns:a16="http://schemas.microsoft.com/office/drawing/2014/main" val="2174036326"/>
                    </a:ext>
                  </a:extLst>
                </a:gridCol>
                <a:gridCol w="2601304">
                  <a:extLst>
                    <a:ext uri="{9D8B030D-6E8A-4147-A177-3AD203B41FA5}">
                      <a16:colId xmlns:a16="http://schemas.microsoft.com/office/drawing/2014/main" val="3329220592"/>
                    </a:ext>
                  </a:extLst>
                </a:gridCol>
              </a:tblGrid>
              <a:tr h="4353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RECOMMENDATIONS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IDM OR IBC REFERENCE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4683"/>
                  </a:ext>
                </a:extLst>
              </a:tr>
              <a:tr h="107890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FULLY ENFORCE ALL APPLICABLE RULES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TO </a:t>
                      </a:r>
                      <a:br>
                        <a:rPr lang="en-US" sz="12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RE-ESTABLISH DRAINAGE IN THE PUBLIC RIGHT OF WAY</a:t>
                      </a:r>
                    </a:p>
                  </a:txBody>
                  <a:tcPr marT="9144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Accepted. </a:t>
                      </a:r>
                      <a:r>
                        <a:rPr lang="en-US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Added calculations and drawings requirements for design of street parking pads over existing ditch (ordinance Chapter 42).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IDM pg. 9-20 to 9-21; 9.05.E.3.c</a:t>
                      </a:r>
                    </a:p>
                  </a:txBody>
                  <a:tcPr marT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05343"/>
                  </a:ext>
                </a:extLst>
              </a:tr>
              <a:tr h="124925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INITIATE PUBLIC EDUCATION CAMPAIGN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TO INFORM CITIZENS OF THEIR RESPONSIBILITIES REGARDING ROADSIDE DRAINAGE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Accepted. Houston Public Works </a:t>
                      </a:r>
                      <a:b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currently developing a campaign for </a:t>
                      </a:r>
                      <a:br>
                        <a:rPr lang="en-US" sz="12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FY’19 deployment.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53142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0CBB5DBE-8619-4A83-A349-EBB77A12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RECOMMENDATIONS</a:t>
            </a:r>
            <a:br>
              <a:rPr lang="en-US" sz="2800" b="0" dirty="0"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ENCROACHMENTS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30227-3F3D-49A6-BC0B-D25CF0E02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92C39-9E72-4387-B79B-C7AEE39F8A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de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20165</TotalTime>
  <Words>947</Words>
  <Application>Microsoft Office PowerPoint</Application>
  <PresentationFormat>On-screen Show (16:9)</PresentationFormat>
  <Paragraphs>169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Titillium Web</vt:lpstr>
      <vt:lpstr>Lato Medium</vt:lpstr>
      <vt:lpstr>Wingdings</vt:lpstr>
      <vt:lpstr>Fidele template</vt:lpstr>
      <vt:lpstr>PowerPoint Presentation</vt:lpstr>
      <vt:lpstr>Redevelopment Rules and  Drainage Task Force Recommendations</vt:lpstr>
      <vt:lpstr>SUMMARY &amp; GOALS Redevelopment &amp; Drainage Task Force </vt:lpstr>
      <vt:lpstr>RECOMMENDATIONS OVERVIEW Detention</vt:lpstr>
      <vt:lpstr>RECOMMENDATIONS OVERVIEW Fill</vt:lpstr>
      <vt:lpstr>RECOMMENDATIONS OVERVIEW Encroachments</vt:lpstr>
      <vt:lpstr>RECOMMENDATIONS DETENTION</vt:lpstr>
      <vt:lpstr>RECOMMENDATIONS FILL</vt:lpstr>
      <vt:lpstr>RECOMMENDATIONS ENCROACHMENTS</vt:lpstr>
      <vt:lpstr>ROADSIDE DITCH</vt:lpstr>
      <vt:lpstr>EXAMPLES OF ENCROACHMENT</vt:lpstr>
      <vt:lpstr>EXAMPLES OF ENCROACHMENT</vt:lpstr>
      <vt:lpstr>PowerPoint Presentation</vt:lpstr>
      <vt:lpstr>PowerPoint Presentation</vt:lpstr>
      <vt:lpstr>THANK YOU</vt:lpstr>
      <vt:lpstr>Detention Calculation Details</vt:lpstr>
      <vt:lpstr>Detention Calculations</vt:lpstr>
      <vt:lpstr>Detention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Reed, Alanna - PWE</dc:creator>
  <cp:lastModifiedBy>Lewis, Andrea - HPW</cp:lastModifiedBy>
  <cp:revision>349</cp:revision>
  <cp:lastPrinted>2018-03-21T16:28:13Z</cp:lastPrinted>
  <dcterms:modified xsi:type="dcterms:W3CDTF">2018-05-30T14:48:20Z</dcterms:modified>
</cp:coreProperties>
</file>