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56" r:id="rId2"/>
    <p:sldId id="272" r:id="rId3"/>
    <p:sldId id="284" r:id="rId4"/>
    <p:sldId id="286" r:id="rId5"/>
    <p:sldId id="287" r:id="rId6"/>
    <p:sldId id="288" r:id="rId7"/>
    <p:sldId id="263"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28">
          <p15:clr>
            <a:srgbClr val="A4A3A4"/>
          </p15:clr>
        </p15:guide>
        <p15:guide id="4"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cott, Somayya - IT" initials="SS-I" lastIdx="3" clrIdx="0">
    <p:extLst>
      <p:ext uri="{19B8F6BF-5375-455C-9EA6-DF929625EA0E}">
        <p15:presenceInfo xmlns:p15="http://schemas.microsoft.com/office/powerpoint/2012/main" userId="S-1-5-21-3410193670-3997807138-1409478871-1707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54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08" autoAdjust="0"/>
    <p:restoredTop sz="84859" autoAdjust="0"/>
  </p:normalViewPr>
  <p:slideViewPr>
    <p:cSldViewPr>
      <p:cViewPr varScale="1">
        <p:scale>
          <a:sx n="99" d="100"/>
          <a:sy n="99" d="100"/>
        </p:scale>
        <p:origin x="1232" y="68"/>
      </p:cViewPr>
      <p:guideLst>
        <p:guide orient="horz" pos="2160"/>
        <p:guide pos="2880"/>
      </p:guideLst>
    </p:cSldViewPr>
  </p:slideViewPr>
  <p:notesTextViewPr>
    <p:cViewPr>
      <p:scale>
        <a:sx n="1" d="1"/>
        <a:sy n="1" d="1"/>
      </p:scale>
      <p:origin x="0" y="0"/>
    </p:cViewPr>
  </p:notesTextViewPr>
  <p:notesViewPr>
    <p:cSldViewPr>
      <p:cViewPr varScale="1">
        <p:scale>
          <a:sx n="38" d="100"/>
          <a:sy n="38" d="100"/>
        </p:scale>
        <p:origin x="-2362" y="-72"/>
      </p:cViewPr>
      <p:guideLst>
        <p:guide orient="horz" pos="2880"/>
        <p:guide pos="2160"/>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A3081EA4-C06F-4C60-A8F2-E1942A2CD8FA}" type="datetimeFigureOut">
              <a:rPr lang="en-US" smtClean="0"/>
              <a:t>4/16/2018</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3F449FFA-2B7D-40BA-B42B-BFDD8AD9CB9B}" type="slidenum">
              <a:rPr lang="en-US" smtClean="0"/>
              <a:t>‹#›</a:t>
            </a:fld>
            <a:endParaRPr lang="en-US"/>
          </a:p>
        </p:txBody>
      </p:sp>
    </p:spTree>
    <p:extLst>
      <p:ext uri="{BB962C8B-B14F-4D97-AF65-F5344CB8AC3E}">
        <p14:creationId xmlns:p14="http://schemas.microsoft.com/office/powerpoint/2010/main" val="1757816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D3CB1E3-9365-4D32-9BE7-1580B70E48B8}" type="datetimeFigureOut">
              <a:rPr lang="en-US" smtClean="0"/>
              <a:t>4/16/2018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88EA5EF-90FD-43C7-9B30-67B337273072}" type="slidenum">
              <a:rPr lang="en-US" smtClean="0"/>
              <a:t>‹#›</a:t>
            </a:fld>
            <a:endParaRPr lang="en-US"/>
          </a:p>
        </p:txBody>
      </p:sp>
    </p:spTree>
    <p:extLst>
      <p:ext uri="{BB962C8B-B14F-4D97-AF65-F5344CB8AC3E}">
        <p14:creationId xmlns:p14="http://schemas.microsoft.com/office/powerpoint/2010/main" val="5901845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EA5EF-90FD-43C7-9B30-67B337273072}" type="slidenum">
              <a:rPr lang="en-US" smtClean="0"/>
              <a:t>1</a:t>
            </a:fld>
            <a:endParaRPr lang="en-US"/>
          </a:p>
        </p:txBody>
      </p:sp>
    </p:spTree>
    <p:extLst>
      <p:ext uri="{BB962C8B-B14F-4D97-AF65-F5344CB8AC3E}">
        <p14:creationId xmlns:p14="http://schemas.microsoft.com/office/powerpoint/2010/main" val="1744326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baseline="0" dirty="0"/>
          </a:p>
        </p:txBody>
      </p:sp>
      <p:sp>
        <p:nvSpPr>
          <p:cNvPr id="4" name="Slide Number Placeholder 3"/>
          <p:cNvSpPr>
            <a:spLocks noGrp="1"/>
          </p:cNvSpPr>
          <p:nvPr>
            <p:ph type="sldNum" sz="quarter" idx="10"/>
          </p:nvPr>
        </p:nvSpPr>
        <p:spPr/>
        <p:txBody>
          <a:bodyPr/>
          <a:lstStyle/>
          <a:p>
            <a:fld id="{488EA5EF-90FD-43C7-9B30-67B337273072}" type="slidenum">
              <a:rPr lang="en-US" smtClean="0"/>
              <a:t>2</a:t>
            </a:fld>
            <a:endParaRPr lang="en-US"/>
          </a:p>
        </p:txBody>
      </p:sp>
    </p:spTree>
    <p:extLst>
      <p:ext uri="{BB962C8B-B14F-4D97-AF65-F5344CB8AC3E}">
        <p14:creationId xmlns:p14="http://schemas.microsoft.com/office/powerpoint/2010/main" val="3224810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CIP funding is not available annually to refresh; when available, departments are utilizing operational funding to address computing needs as shown by the annual spends in HITS supported departments</a:t>
            </a:r>
          </a:p>
        </p:txBody>
      </p:sp>
      <p:sp>
        <p:nvSpPr>
          <p:cNvPr id="4" name="Slide Number Placeholder 3"/>
          <p:cNvSpPr>
            <a:spLocks noGrp="1"/>
          </p:cNvSpPr>
          <p:nvPr>
            <p:ph type="sldNum" sz="quarter" idx="10"/>
          </p:nvPr>
        </p:nvSpPr>
        <p:spPr/>
        <p:txBody>
          <a:bodyPr/>
          <a:lstStyle/>
          <a:p>
            <a:fld id="{488EA5EF-90FD-43C7-9B30-67B337273072}" type="slidenum">
              <a:rPr lang="en-US" smtClean="0"/>
              <a:t>3</a:t>
            </a:fld>
            <a:endParaRPr lang="en-US"/>
          </a:p>
        </p:txBody>
      </p:sp>
    </p:spTree>
    <p:extLst>
      <p:ext uri="{BB962C8B-B14F-4D97-AF65-F5344CB8AC3E}">
        <p14:creationId xmlns:p14="http://schemas.microsoft.com/office/powerpoint/2010/main" val="26308507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At the time the HP contract was established, the computer standards were rather restrictive in terms of performance and the standards that were being offered. Over time we increased the performance of each model to keep up with the ever growing demands of the software running in the organization. The single biggest impact to performance was the move from traditional mechanical storage to modern solid state drives. We also added extra offerings to meet some of high performance computing workloads such as software development, GIS and video editing. </a:t>
            </a:r>
          </a:p>
          <a:p>
            <a:endParaRPr lang="en-US" dirty="0"/>
          </a:p>
        </p:txBody>
      </p:sp>
      <p:sp>
        <p:nvSpPr>
          <p:cNvPr id="4" name="Slide Number Placeholder 3"/>
          <p:cNvSpPr>
            <a:spLocks noGrp="1"/>
          </p:cNvSpPr>
          <p:nvPr>
            <p:ph type="sldNum" sz="quarter" idx="10"/>
          </p:nvPr>
        </p:nvSpPr>
        <p:spPr/>
        <p:txBody>
          <a:bodyPr/>
          <a:lstStyle/>
          <a:p>
            <a:fld id="{488EA5EF-90FD-43C7-9B30-67B337273072}" type="slidenum">
              <a:rPr lang="en-US" smtClean="0"/>
              <a:t>4</a:t>
            </a:fld>
            <a:endParaRPr lang="en-US"/>
          </a:p>
        </p:txBody>
      </p:sp>
    </p:spTree>
    <p:extLst>
      <p:ext uri="{BB962C8B-B14F-4D97-AF65-F5344CB8AC3E}">
        <p14:creationId xmlns:p14="http://schemas.microsoft.com/office/powerpoint/2010/main" val="1052811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 the current contract HITS received CIP funding in FY15 totaling $1,056,000 and again received funding in FY18 totaling $852,000.  However currently does not have additional funding until FY2022; while the forecasting model predicts a minimal annual need of $1M to try and ensure that devices are never more than 5 year old. The refresh does not include HAS, HPD or HPW as these organizations support their own computing devices budgetarily however they do so utilizing the HITS Enterprise HP Contract spending authority. .  Additional funding has been added for HPW and HPL for refresh of devices that are outside the HITS device refresh.</a:t>
            </a:r>
          </a:p>
        </p:txBody>
      </p:sp>
      <p:sp>
        <p:nvSpPr>
          <p:cNvPr id="4" name="Slide Number Placeholder 3"/>
          <p:cNvSpPr>
            <a:spLocks noGrp="1"/>
          </p:cNvSpPr>
          <p:nvPr>
            <p:ph type="sldNum" sz="quarter" idx="10"/>
          </p:nvPr>
        </p:nvSpPr>
        <p:spPr/>
        <p:txBody>
          <a:bodyPr/>
          <a:lstStyle/>
          <a:p>
            <a:fld id="{488EA5EF-90FD-43C7-9B30-67B337273072}" type="slidenum">
              <a:rPr lang="en-US" smtClean="0"/>
              <a:t>5</a:t>
            </a:fld>
            <a:endParaRPr lang="en-US"/>
          </a:p>
        </p:txBody>
      </p:sp>
    </p:spTree>
    <p:extLst>
      <p:ext uri="{BB962C8B-B14F-4D97-AF65-F5344CB8AC3E}">
        <p14:creationId xmlns:p14="http://schemas.microsoft.com/office/powerpoint/2010/main" val="4025509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 the current contract HITS received CIP funding in FY15 totaling $1,056,000 and again received funding in FY18 totaling $852,000.  However currently does not have additional funding until FY2022; while the forecasting model predicts a minimal annual need of $1M to try and ensure that devices are never more than 5 year old. The refresh does not include HAS, HPD or HPW as these organizations support their own computing devices budgetarily however they do so utilizing the HITS Enterprise HP Contract spending authority. .  Additional funding has been added for HPW and HPL for refresh of devices that are outside the HITS device refresh.</a:t>
            </a:r>
          </a:p>
        </p:txBody>
      </p:sp>
      <p:sp>
        <p:nvSpPr>
          <p:cNvPr id="4" name="Slide Number Placeholder 3"/>
          <p:cNvSpPr>
            <a:spLocks noGrp="1"/>
          </p:cNvSpPr>
          <p:nvPr>
            <p:ph type="sldNum" sz="quarter" idx="10"/>
          </p:nvPr>
        </p:nvSpPr>
        <p:spPr/>
        <p:txBody>
          <a:bodyPr/>
          <a:lstStyle/>
          <a:p>
            <a:fld id="{488EA5EF-90FD-43C7-9B30-67B337273072}" type="slidenum">
              <a:rPr lang="en-US" smtClean="0"/>
              <a:t>6</a:t>
            </a:fld>
            <a:endParaRPr lang="en-US"/>
          </a:p>
        </p:txBody>
      </p:sp>
    </p:spTree>
    <p:extLst>
      <p:ext uri="{BB962C8B-B14F-4D97-AF65-F5344CB8AC3E}">
        <p14:creationId xmlns:p14="http://schemas.microsoft.com/office/powerpoint/2010/main" val="1653463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88EA5EF-90FD-43C7-9B30-67B337273072}" type="slidenum">
              <a:rPr lang="en-US" smtClean="0"/>
              <a:t>7</a:t>
            </a:fld>
            <a:endParaRPr lang="en-US"/>
          </a:p>
        </p:txBody>
      </p:sp>
    </p:spTree>
    <p:extLst>
      <p:ext uri="{BB962C8B-B14F-4D97-AF65-F5344CB8AC3E}">
        <p14:creationId xmlns:p14="http://schemas.microsoft.com/office/powerpoint/2010/main" val="34775015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6" name="Picture 15" descr="swoosh-from-ppt.jpg"/>
          <p:cNvPicPr>
            <a:picLocks noChangeAspect="1"/>
          </p:cNvPicPr>
          <p:nvPr/>
        </p:nvPicPr>
        <p:blipFill>
          <a:blip r:embed="rId2" cstate="print"/>
          <a:stretch>
            <a:fillRect/>
          </a:stretch>
        </p:blipFill>
        <p:spPr bwMode="hidden">
          <a:xfrm>
            <a:off x="0" y="0"/>
            <a:ext cx="9144000" cy="3200400"/>
          </a:xfrm>
          <a:prstGeom prst="rect">
            <a:avLst/>
          </a:prstGeom>
        </p:spPr>
      </p:pic>
      <p:sp>
        <p:nvSpPr>
          <p:cNvPr id="280799" name="Rectangle 223"/>
          <p:cNvSpPr>
            <a:spLocks noGrp="1" noChangeArrowheads="1"/>
          </p:cNvSpPr>
          <p:nvPr>
            <p:ph type="subTitle" idx="1"/>
          </p:nvPr>
        </p:nvSpPr>
        <p:spPr>
          <a:xfrm>
            <a:off x="381000" y="3468688"/>
            <a:ext cx="8291513" cy="2203450"/>
          </a:xfrm>
          <a:ln/>
        </p:spPr>
        <p:txBody>
          <a:bodyPr rIns="0"/>
          <a:lstStyle>
            <a:lvl1pPr marL="0" indent="0" algn="r">
              <a:buFont typeface="Times" pitchFamily="18" charset="0"/>
              <a:buNone/>
              <a:defRPr sz="2600"/>
            </a:lvl1pPr>
          </a:lstStyle>
          <a:p>
            <a:r>
              <a:rPr lang="en-US"/>
              <a:t>Click to edit Master subtitle style</a:t>
            </a:r>
          </a:p>
        </p:txBody>
      </p:sp>
      <p:sp>
        <p:nvSpPr>
          <p:cNvPr id="280698" name="Rectangle 122"/>
          <p:cNvSpPr>
            <a:spLocks noGrp="1" noChangeArrowheads="1"/>
          </p:cNvSpPr>
          <p:nvPr>
            <p:ph type="ctrTitle"/>
          </p:nvPr>
        </p:nvSpPr>
        <p:spPr bwMode="black">
          <a:xfrm>
            <a:off x="381000" y="420688"/>
            <a:ext cx="8305800" cy="2352675"/>
          </a:xfrm>
          <a:ln/>
        </p:spPr>
        <p:txBody>
          <a:bodyPr tIns="45720" bIns="45720" anchor="b"/>
          <a:lstStyle>
            <a:lvl1pPr>
              <a:defRPr sz="3800">
                <a:solidFill>
                  <a:schemeClr val="bg1"/>
                </a:solidFill>
              </a:defRPr>
            </a:lvl1pPr>
          </a:lstStyle>
          <a:p>
            <a:r>
              <a:rPr lang="en-US"/>
              <a:t>Click to edit Master title style</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5"/>
          <p:cNvSpPr>
            <a:spLocks noGrp="1" noChangeArrowheads="1"/>
          </p:cNvSpPr>
          <p:nvPr>
            <p:ph type="ftr" sz="quarter" idx="10"/>
          </p:nvPr>
        </p:nvSpPr>
        <p:spPr>
          <a:ln/>
        </p:spPr>
        <p:txBody>
          <a:bodyPr/>
          <a:lstStyle>
            <a:lvl1pPr>
              <a:defRPr/>
            </a:lvl1pPr>
          </a:lstStyle>
          <a:p>
            <a:endParaRPr lang="en-US"/>
          </a:p>
        </p:txBody>
      </p:sp>
      <p:cxnSp>
        <p:nvCxnSpPr>
          <p:cNvPr id="5" name="Straight Connector 4"/>
          <p:cNvCxnSpPr>
            <a:cxnSpLocks noChangeShapeType="1"/>
          </p:cNvCxnSpPr>
          <p:nvPr/>
        </p:nvCxnSpPr>
        <p:spPr bwMode="auto">
          <a:xfrm>
            <a:off x="357188" y="1073150"/>
            <a:ext cx="8786812" cy="0"/>
          </a:xfrm>
          <a:prstGeom prst="line">
            <a:avLst/>
          </a:prstGeom>
          <a:noFill/>
          <a:ln w="12700" algn="ctr">
            <a:solidFill>
              <a:srgbClr val="6E96D5"/>
            </a:solidFill>
            <a:round/>
            <a:headEnd/>
            <a:tailEnd/>
          </a:ln>
        </p:spPr>
      </p:cxn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85750" y="1362075"/>
            <a:ext cx="41021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40250" y="1362075"/>
            <a:ext cx="41021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endParaRPr lang="en-US"/>
          </a:p>
        </p:txBody>
      </p:sp>
      <p:cxnSp>
        <p:nvCxnSpPr>
          <p:cNvPr id="6" name="Straight Connector 4"/>
          <p:cNvCxnSpPr>
            <a:cxnSpLocks noChangeShapeType="1"/>
          </p:cNvCxnSpPr>
          <p:nvPr/>
        </p:nvCxnSpPr>
        <p:spPr bwMode="auto">
          <a:xfrm>
            <a:off x="357188" y="1073150"/>
            <a:ext cx="8786812" cy="0"/>
          </a:xfrm>
          <a:prstGeom prst="line">
            <a:avLst/>
          </a:prstGeom>
          <a:noFill/>
          <a:ln w="12700" algn="ctr">
            <a:solidFill>
              <a:srgbClr val="6E96D5"/>
            </a:solidFill>
            <a:round/>
            <a:headEnd/>
            <a:tailEnd/>
          </a:ln>
        </p:spPr>
      </p:cxnSp>
      <p:sp>
        <p:nvSpPr>
          <p:cNvPr id="7" name="Title 6"/>
          <p:cNvSpPr>
            <a:spLocks noGrp="1"/>
          </p:cNvSpPr>
          <p:nvPr>
            <p:ph type="title"/>
          </p:nvPr>
        </p:nvSpPr>
        <p:spPr/>
        <p:txBody>
          <a:bodyPr/>
          <a:lstStyle/>
          <a:p>
            <a:r>
              <a:rPr lang="en-US"/>
              <a:t>Click to edit Master title style</a:t>
            </a: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Rectangle 5"/>
          <p:cNvSpPr>
            <a:spLocks noGrp="1" noChangeArrowheads="1"/>
          </p:cNvSpPr>
          <p:nvPr>
            <p:ph type="ftr" sz="quarter" idx="10"/>
          </p:nvPr>
        </p:nvSpPr>
        <p:spPr>
          <a:ln/>
        </p:spPr>
        <p:txBody>
          <a:bodyPr/>
          <a:lstStyle>
            <a:lvl1pPr>
              <a:defRPr/>
            </a:lvl1pPr>
          </a:lstStyle>
          <a:p>
            <a:endParaRPr lang="en-US"/>
          </a:p>
        </p:txBody>
      </p:sp>
      <p:cxnSp>
        <p:nvCxnSpPr>
          <p:cNvPr id="4" name="Straight Connector 4"/>
          <p:cNvCxnSpPr>
            <a:cxnSpLocks noChangeShapeType="1"/>
          </p:cNvCxnSpPr>
          <p:nvPr/>
        </p:nvCxnSpPr>
        <p:spPr bwMode="auto">
          <a:xfrm>
            <a:off x="357188" y="1073150"/>
            <a:ext cx="8786812" cy="0"/>
          </a:xfrm>
          <a:prstGeom prst="line">
            <a:avLst/>
          </a:prstGeom>
          <a:noFill/>
          <a:ln w="12700" algn="ctr">
            <a:solidFill>
              <a:srgbClr val="6E96D5"/>
            </a:solidFill>
            <a:round/>
            <a:headEnd/>
            <a:tailEnd/>
          </a:ln>
        </p:spPr>
      </p:cxnSp>
      <p:sp>
        <p:nvSpPr>
          <p:cNvPr id="5" name="Title 4"/>
          <p:cNvSpPr>
            <a:spLocks noGrp="1"/>
          </p:cNvSpPr>
          <p:nvPr>
            <p:ph type="title"/>
          </p:nvPr>
        </p:nvSpPr>
        <p:spPr/>
        <p:txBody>
          <a:bodyPr/>
          <a:lstStyle/>
          <a:p>
            <a:r>
              <a:rPr lang="en-US"/>
              <a:t>Click to edit Master title style</a:t>
            </a: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vider Slide">
    <p:spTree>
      <p:nvGrpSpPr>
        <p:cNvPr id="1" name=""/>
        <p:cNvGrpSpPr/>
        <p:nvPr/>
      </p:nvGrpSpPr>
      <p:grpSpPr>
        <a:xfrm>
          <a:off x="0" y="0"/>
          <a:ext cx="0" cy="0"/>
          <a:chOff x="0" y="0"/>
          <a:chExt cx="0" cy="0"/>
        </a:xfrm>
      </p:grpSpPr>
      <p:pic>
        <p:nvPicPr>
          <p:cNvPr id="15" name="Picture 14" descr="divider-from-ppt.jpg"/>
          <p:cNvPicPr>
            <a:picLocks noChangeAspect="1"/>
          </p:cNvPicPr>
          <p:nvPr/>
        </p:nvPicPr>
        <p:blipFill>
          <a:blip r:embed="rId2" cstate="print"/>
          <a:stretch>
            <a:fillRect/>
          </a:stretch>
        </p:blipFill>
        <p:spPr bwMode="hidden">
          <a:xfrm>
            <a:off x="0" y="0"/>
            <a:ext cx="9144000" cy="6858000"/>
          </a:xfrm>
          <a:prstGeom prst="rect">
            <a:avLst/>
          </a:prstGeom>
        </p:spPr>
      </p:pic>
      <p:sp>
        <p:nvSpPr>
          <p:cNvPr id="17" name="Rectangle 223"/>
          <p:cNvSpPr>
            <a:spLocks noGrp="1" noChangeArrowheads="1"/>
          </p:cNvSpPr>
          <p:nvPr>
            <p:ph type="subTitle" idx="1" hasCustomPrompt="1"/>
          </p:nvPr>
        </p:nvSpPr>
        <p:spPr bwMode="black">
          <a:xfrm>
            <a:off x="381000" y="3468688"/>
            <a:ext cx="8291513" cy="2203450"/>
          </a:xfrm>
          <a:noFill/>
          <a:ln w="9525">
            <a:noFill/>
            <a:miter lim="800000"/>
            <a:headEnd/>
            <a:tailEnd/>
          </a:ln>
        </p:spPr>
        <p:txBody>
          <a:bodyPr rIns="0"/>
          <a:lstStyle>
            <a:lvl1pPr marL="347663" marR="0" indent="-347663" algn="l" defTabSz="914400" rtl="0" eaLnBrk="1" fontAlgn="base" latinLnBrk="0" hangingPunct="1">
              <a:lnSpc>
                <a:spcPct val="90000"/>
              </a:lnSpc>
              <a:spcBef>
                <a:spcPct val="30000"/>
              </a:spcBef>
              <a:spcAft>
                <a:spcPct val="10000"/>
              </a:spcAft>
              <a:buClr>
                <a:srgbClr val="00529B"/>
              </a:buClr>
              <a:buSzTx/>
              <a:buFont typeface="Times" pitchFamily="18" charset="0"/>
              <a:buNone/>
              <a:tabLst/>
              <a:defRPr lang="en-US" sz="2600" b="1" kern="1200">
                <a:solidFill>
                  <a:schemeClr val="bg1"/>
                </a:solidFill>
                <a:latin typeface="Arial" charset="0"/>
                <a:ea typeface="Arial Unicode MS" pitchFamily="34" charset="-128"/>
                <a:cs typeface="Arial Unicode MS" pitchFamily="34" charset="-128"/>
              </a:defRPr>
            </a:lvl1pPr>
          </a:lstStyle>
          <a:p>
            <a:r>
              <a:rPr lang="en-US" dirty="0"/>
              <a:t>Divider Page Subtitle</a:t>
            </a:r>
          </a:p>
        </p:txBody>
      </p:sp>
      <p:sp>
        <p:nvSpPr>
          <p:cNvPr id="18" name="Rectangle 122"/>
          <p:cNvSpPr>
            <a:spLocks noGrp="1" noChangeArrowheads="1"/>
          </p:cNvSpPr>
          <p:nvPr>
            <p:ph type="ctrTitle" hasCustomPrompt="1"/>
          </p:nvPr>
        </p:nvSpPr>
        <p:spPr bwMode="black">
          <a:xfrm>
            <a:off x="381000" y="420688"/>
            <a:ext cx="8305800" cy="2352675"/>
          </a:xfrm>
          <a:ln/>
        </p:spPr>
        <p:txBody>
          <a:bodyPr tIns="45720" bIns="45720" anchor="b"/>
          <a:lstStyle>
            <a:lvl1pPr eaLnBrk="1" hangingPunct="1">
              <a:lnSpc>
                <a:spcPct val="100000"/>
              </a:lnSpc>
              <a:spcBef>
                <a:spcPct val="0"/>
              </a:spcBef>
              <a:spcAft>
                <a:spcPct val="0"/>
              </a:spcAft>
              <a:defRPr sz="3800">
                <a:solidFill>
                  <a:schemeClr val="bg1"/>
                </a:solidFill>
              </a:defRPr>
            </a:lvl1pPr>
          </a:lstStyle>
          <a:p>
            <a:pPr eaLnBrk="1" hangingPunct="1">
              <a:lnSpc>
                <a:spcPct val="100000"/>
              </a:lnSpc>
              <a:spcBef>
                <a:spcPct val="0"/>
              </a:spcBef>
              <a:spcAft>
                <a:spcPct val="0"/>
              </a:spcAft>
            </a:pPr>
            <a:r>
              <a:rPr lang="en-US" sz="3800" b="1" dirty="0">
                <a:solidFill>
                  <a:schemeClr val="bg1"/>
                </a:solidFill>
              </a:rPr>
              <a:t>Divider Page Title </a:t>
            </a:r>
          </a:p>
        </p:txBody>
      </p:sp>
      <p:sp>
        <p:nvSpPr>
          <p:cNvPr id="22" name="Rectangle 5"/>
          <p:cNvSpPr>
            <a:spLocks noGrp="1" noChangeArrowheads="1"/>
          </p:cNvSpPr>
          <p:nvPr>
            <p:ph type="ftr" sz="quarter" idx="10"/>
          </p:nvPr>
        </p:nvSpPr>
        <p:spPr bwMode="black">
          <a:xfrm>
            <a:off x="4343400" y="6489641"/>
            <a:ext cx="457200" cy="228600"/>
          </a:xfrm>
          <a:ln/>
        </p:spPr>
        <p:txBody>
          <a:bodyPr/>
          <a:lstStyle>
            <a:lvl1pPr>
              <a:defRPr>
                <a:solidFill>
                  <a:schemeClr val="bg1"/>
                </a:solidFill>
              </a:defRPr>
            </a:lvl1pPr>
          </a:lstStyle>
          <a:p>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1026" name="Rectangle 52"/>
          <p:cNvSpPr>
            <a:spLocks noGrp="1" noChangeArrowheads="1"/>
          </p:cNvSpPr>
          <p:nvPr>
            <p:ph type="body" idx="1"/>
          </p:nvPr>
        </p:nvSpPr>
        <p:spPr bwMode="gray">
          <a:xfrm>
            <a:off x="285750" y="1362075"/>
            <a:ext cx="8356600" cy="4419600"/>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7" name="Rectangle 53"/>
          <p:cNvSpPr>
            <a:spLocks noGrp="1" noChangeArrowheads="1"/>
          </p:cNvSpPr>
          <p:nvPr>
            <p:ph type="title"/>
          </p:nvPr>
        </p:nvSpPr>
        <p:spPr bwMode="auto">
          <a:xfrm>
            <a:off x="277813" y="190500"/>
            <a:ext cx="8362950" cy="885825"/>
          </a:xfrm>
          <a:prstGeom prst="rect">
            <a:avLst/>
          </a:prstGeom>
          <a:noFill/>
          <a:ln w="9525" algn="ctr">
            <a:noFill/>
            <a:miter lim="800000"/>
            <a:headEnd/>
            <a:tailEnd/>
          </a:ln>
        </p:spPr>
        <p:txBody>
          <a:bodyPr vert="horz" wrap="square" lIns="91440" tIns="91440" rIns="91440" bIns="91440" numCol="1" anchor="b" anchorCtr="0" compatLnSpc="1">
            <a:prstTxWarp prst="textNoShape">
              <a:avLst/>
            </a:prstTxWarp>
          </a:bodyPr>
          <a:lstStyle/>
          <a:p>
            <a:pPr lvl="0"/>
            <a:r>
              <a:rPr lang="en-US"/>
              <a:t>Click to edit Master title style</a:t>
            </a:r>
          </a:p>
        </p:txBody>
      </p:sp>
      <p:sp>
        <p:nvSpPr>
          <p:cNvPr id="1029" name="Rectangle 5"/>
          <p:cNvSpPr>
            <a:spLocks noGrp="1" noChangeArrowheads="1"/>
          </p:cNvSpPr>
          <p:nvPr>
            <p:ph type="ftr" sz="quarter" idx="3"/>
          </p:nvPr>
        </p:nvSpPr>
        <p:spPr bwMode="gray">
          <a:xfrm>
            <a:off x="4343400" y="6490389"/>
            <a:ext cx="457200" cy="22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lnSpc>
                <a:spcPct val="100000"/>
              </a:lnSpc>
              <a:spcBef>
                <a:spcPct val="0"/>
              </a:spcBef>
              <a:spcAft>
                <a:spcPct val="0"/>
              </a:spcAft>
              <a:defRPr sz="800" b="0">
                <a:solidFill>
                  <a:srgbClr val="00529B"/>
                </a:solidFill>
                <a:ea typeface="+mn-ea"/>
                <a:cs typeface="+mn-cs"/>
              </a:defRPr>
            </a:lvl1pPr>
          </a:lstStyle>
          <a:p>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ransition>
    <p:fade/>
  </p:transition>
  <p:txStyles>
    <p:titleStyle>
      <a:lvl1pPr algn="l" rtl="0" eaLnBrk="1" fontAlgn="base" hangingPunct="1">
        <a:lnSpc>
          <a:spcPct val="90000"/>
        </a:lnSpc>
        <a:spcBef>
          <a:spcPct val="0"/>
        </a:spcBef>
        <a:spcAft>
          <a:spcPct val="0"/>
        </a:spcAft>
        <a:defRPr lang="en-US" sz="3200" b="1" smtClean="0">
          <a:solidFill>
            <a:srgbClr val="00529B"/>
          </a:solidFill>
          <a:latin typeface="+mj-lt"/>
          <a:ea typeface="+mj-ea"/>
          <a:cs typeface="+mj-cs"/>
        </a:defRPr>
      </a:lvl1pPr>
      <a:lvl2pPr algn="l" rtl="0" eaLnBrk="1" fontAlgn="base" hangingPunct="1">
        <a:spcBef>
          <a:spcPct val="0"/>
        </a:spcBef>
        <a:spcAft>
          <a:spcPct val="0"/>
        </a:spcAft>
        <a:defRPr sz="3200" b="1">
          <a:solidFill>
            <a:srgbClr val="00529B"/>
          </a:solidFill>
          <a:latin typeface="Arial" charset="0"/>
          <a:ea typeface="Arial Unicode MS" pitchFamily="34" charset="-128"/>
          <a:cs typeface="Arial Unicode MS" pitchFamily="34" charset="-128"/>
        </a:defRPr>
      </a:lvl2pPr>
      <a:lvl3pPr algn="l" rtl="0" eaLnBrk="1" fontAlgn="base" hangingPunct="1">
        <a:spcBef>
          <a:spcPct val="0"/>
        </a:spcBef>
        <a:spcAft>
          <a:spcPct val="0"/>
        </a:spcAft>
        <a:defRPr sz="3200" b="1">
          <a:solidFill>
            <a:srgbClr val="00529B"/>
          </a:solidFill>
          <a:latin typeface="Arial" charset="0"/>
          <a:ea typeface="Arial Unicode MS" pitchFamily="34" charset="-128"/>
          <a:cs typeface="Arial Unicode MS" pitchFamily="34" charset="-128"/>
        </a:defRPr>
      </a:lvl3pPr>
      <a:lvl4pPr algn="l" rtl="0" eaLnBrk="1" fontAlgn="base" hangingPunct="1">
        <a:spcBef>
          <a:spcPct val="0"/>
        </a:spcBef>
        <a:spcAft>
          <a:spcPct val="0"/>
        </a:spcAft>
        <a:defRPr sz="3200" b="1">
          <a:solidFill>
            <a:srgbClr val="00529B"/>
          </a:solidFill>
          <a:latin typeface="Arial" charset="0"/>
          <a:ea typeface="Arial Unicode MS" pitchFamily="34" charset="-128"/>
          <a:cs typeface="Arial Unicode MS" pitchFamily="34" charset="-128"/>
        </a:defRPr>
      </a:lvl4pPr>
      <a:lvl5pPr algn="l" rtl="0" eaLnBrk="1" fontAlgn="base" hangingPunct="1">
        <a:spcBef>
          <a:spcPct val="0"/>
        </a:spcBef>
        <a:spcAft>
          <a:spcPct val="0"/>
        </a:spcAft>
        <a:defRPr sz="3200" b="1">
          <a:solidFill>
            <a:srgbClr val="00529B"/>
          </a:solidFill>
          <a:latin typeface="Arial" charset="0"/>
          <a:ea typeface="Arial Unicode MS" pitchFamily="34" charset="-128"/>
          <a:cs typeface="Arial Unicode MS" pitchFamily="34" charset="-128"/>
        </a:defRPr>
      </a:lvl5pPr>
      <a:lvl6pPr marL="457200" algn="l" rtl="0" eaLnBrk="1" fontAlgn="base" hangingPunct="1">
        <a:spcBef>
          <a:spcPct val="0"/>
        </a:spcBef>
        <a:spcAft>
          <a:spcPct val="0"/>
        </a:spcAft>
        <a:defRPr sz="3200" b="1">
          <a:solidFill>
            <a:srgbClr val="00529B"/>
          </a:solidFill>
          <a:latin typeface="Arial" charset="0"/>
          <a:ea typeface="Arial Unicode MS" pitchFamily="34" charset="-128"/>
          <a:cs typeface="Arial Unicode MS" pitchFamily="34" charset="-128"/>
        </a:defRPr>
      </a:lvl6pPr>
      <a:lvl7pPr marL="914400" algn="l" rtl="0" eaLnBrk="1" fontAlgn="base" hangingPunct="1">
        <a:spcBef>
          <a:spcPct val="0"/>
        </a:spcBef>
        <a:spcAft>
          <a:spcPct val="0"/>
        </a:spcAft>
        <a:defRPr sz="3200" b="1">
          <a:solidFill>
            <a:srgbClr val="00529B"/>
          </a:solidFill>
          <a:latin typeface="Arial" charset="0"/>
          <a:ea typeface="Arial Unicode MS" pitchFamily="34" charset="-128"/>
          <a:cs typeface="Arial Unicode MS" pitchFamily="34" charset="-128"/>
        </a:defRPr>
      </a:lvl7pPr>
      <a:lvl8pPr marL="1371600" algn="l" rtl="0" eaLnBrk="1" fontAlgn="base" hangingPunct="1">
        <a:spcBef>
          <a:spcPct val="0"/>
        </a:spcBef>
        <a:spcAft>
          <a:spcPct val="0"/>
        </a:spcAft>
        <a:defRPr sz="3200" b="1">
          <a:solidFill>
            <a:srgbClr val="00529B"/>
          </a:solidFill>
          <a:latin typeface="Arial" charset="0"/>
          <a:ea typeface="Arial Unicode MS" pitchFamily="34" charset="-128"/>
          <a:cs typeface="Arial Unicode MS" pitchFamily="34" charset="-128"/>
        </a:defRPr>
      </a:lvl8pPr>
      <a:lvl9pPr marL="1828800" algn="l" rtl="0" eaLnBrk="1" fontAlgn="base" hangingPunct="1">
        <a:spcBef>
          <a:spcPct val="0"/>
        </a:spcBef>
        <a:spcAft>
          <a:spcPct val="0"/>
        </a:spcAft>
        <a:defRPr sz="3200" b="1">
          <a:solidFill>
            <a:srgbClr val="00529B"/>
          </a:solidFill>
          <a:latin typeface="Arial" charset="0"/>
          <a:ea typeface="Arial Unicode MS" pitchFamily="34" charset="-128"/>
          <a:cs typeface="Arial Unicode MS" pitchFamily="34" charset="-128"/>
        </a:defRPr>
      </a:lvl9pPr>
    </p:titleStyle>
    <p:bodyStyle>
      <a:lvl1pPr marL="347663" indent="-347663" algn="l" rtl="0" eaLnBrk="1" fontAlgn="base" hangingPunct="1">
        <a:lnSpc>
          <a:spcPct val="90000"/>
        </a:lnSpc>
        <a:spcBef>
          <a:spcPct val="30000"/>
        </a:spcBef>
        <a:spcAft>
          <a:spcPct val="10000"/>
        </a:spcAft>
        <a:buClr>
          <a:srgbClr val="00529B"/>
        </a:buClr>
        <a:buFont typeface="Times" pitchFamily="18" charset="0"/>
        <a:buChar char="•"/>
        <a:defRPr sz="2800">
          <a:solidFill>
            <a:schemeClr val="tx1"/>
          </a:solidFill>
          <a:latin typeface="+mn-lt"/>
          <a:ea typeface="+mn-ea"/>
          <a:cs typeface="+mn-cs"/>
        </a:defRPr>
      </a:lvl1pPr>
      <a:lvl2pPr marL="635000" indent="-173038" algn="l" rtl="0" eaLnBrk="1" fontAlgn="base" hangingPunct="1">
        <a:lnSpc>
          <a:spcPct val="90000"/>
        </a:lnSpc>
        <a:spcBef>
          <a:spcPct val="30000"/>
        </a:spcBef>
        <a:spcAft>
          <a:spcPct val="10000"/>
        </a:spcAft>
        <a:buClr>
          <a:schemeClr val="tx1"/>
        </a:buClr>
        <a:buFont typeface="Arial" charset="0"/>
        <a:buChar char="-"/>
        <a:defRPr sz="2400">
          <a:solidFill>
            <a:schemeClr val="tx1"/>
          </a:solidFill>
          <a:latin typeface="+mn-lt"/>
          <a:ea typeface="+mn-ea"/>
          <a:cs typeface="+mn-cs"/>
        </a:defRPr>
      </a:lvl2pPr>
      <a:lvl3pPr marL="922338" indent="-173038" algn="l" rtl="0" eaLnBrk="1" fontAlgn="base" hangingPunct="1">
        <a:lnSpc>
          <a:spcPct val="90000"/>
        </a:lnSpc>
        <a:spcBef>
          <a:spcPct val="30000"/>
        </a:spcBef>
        <a:spcAft>
          <a:spcPct val="10000"/>
        </a:spcAft>
        <a:buClr>
          <a:schemeClr val="tx1"/>
        </a:buClr>
        <a:buFont typeface="Times" pitchFamily="18" charset="0"/>
        <a:buChar char="•"/>
        <a:defRPr sz="2000">
          <a:solidFill>
            <a:schemeClr val="tx1"/>
          </a:solidFill>
          <a:latin typeface="+mn-lt"/>
          <a:ea typeface="+mn-ea"/>
          <a:cs typeface="+mn-cs"/>
        </a:defRPr>
      </a:lvl3pPr>
      <a:lvl4pPr marL="1209675" indent="-173038" algn="l" rtl="0" eaLnBrk="1" fontAlgn="base" hangingPunct="1">
        <a:lnSpc>
          <a:spcPct val="90000"/>
        </a:lnSpc>
        <a:spcBef>
          <a:spcPct val="30000"/>
        </a:spcBef>
        <a:spcAft>
          <a:spcPct val="10000"/>
        </a:spcAft>
        <a:buClr>
          <a:schemeClr val="tx1"/>
        </a:buClr>
        <a:buFont typeface="Arial" charset="0"/>
        <a:buChar char="-"/>
        <a:defRPr sz="2000">
          <a:solidFill>
            <a:schemeClr val="tx1"/>
          </a:solidFill>
          <a:latin typeface="+mn-lt"/>
          <a:ea typeface="+mn-ea"/>
          <a:cs typeface="+mn-cs"/>
        </a:defRPr>
      </a:lvl4pPr>
      <a:lvl5pPr marL="1497013" indent="-173038" algn="l" rtl="0" eaLnBrk="1" fontAlgn="base" hangingPunct="1">
        <a:lnSpc>
          <a:spcPct val="90000"/>
        </a:lnSpc>
        <a:spcBef>
          <a:spcPct val="30000"/>
        </a:spcBef>
        <a:spcAft>
          <a:spcPct val="10000"/>
        </a:spcAft>
        <a:buClr>
          <a:schemeClr val="tx1"/>
        </a:buClr>
        <a:buFont typeface="Times" pitchFamily="18" charset="0"/>
        <a:buChar char="•"/>
        <a:defRPr sz="2000">
          <a:solidFill>
            <a:schemeClr val="tx1"/>
          </a:solidFill>
          <a:latin typeface="+mn-lt"/>
          <a:ea typeface="+mn-ea"/>
          <a:cs typeface="+mn-cs"/>
        </a:defRPr>
      </a:lvl5pPr>
      <a:lvl6pPr marL="1954213" indent="-173038" algn="l" rtl="0" eaLnBrk="1" fontAlgn="base" hangingPunct="1">
        <a:lnSpc>
          <a:spcPct val="90000"/>
        </a:lnSpc>
        <a:spcBef>
          <a:spcPct val="30000"/>
        </a:spcBef>
        <a:spcAft>
          <a:spcPct val="10000"/>
        </a:spcAft>
        <a:buClr>
          <a:schemeClr val="tx1"/>
        </a:buClr>
        <a:buFont typeface="Times" pitchFamily="18" charset="0"/>
        <a:buChar char="•"/>
        <a:defRPr sz="2000">
          <a:solidFill>
            <a:schemeClr val="tx1"/>
          </a:solidFill>
          <a:latin typeface="+mn-lt"/>
          <a:ea typeface="+mn-ea"/>
          <a:cs typeface="+mn-cs"/>
        </a:defRPr>
      </a:lvl6pPr>
      <a:lvl7pPr marL="2411413" indent="-173038" algn="l" rtl="0" eaLnBrk="1" fontAlgn="base" hangingPunct="1">
        <a:lnSpc>
          <a:spcPct val="90000"/>
        </a:lnSpc>
        <a:spcBef>
          <a:spcPct val="30000"/>
        </a:spcBef>
        <a:spcAft>
          <a:spcPct val="10000"/>
        </a:spcAft>
        <a:buClr>
          <a:schemeClr val="tx1"/>
        </a:buClr>
        <a:buFont typeface="Times" pitchFamily="18" charset="0"/>
        <a:buChar char="•"/>
        <a:defRPr sz="2000">
          <a:solidFill>
            <a:schemeClr val="tx1"/>
          </a:solidFill>
          <a:latin typeface="+mn-lt"/>
          <a:ea typeface="+mn-ea"/>
          <a:cs typeface="+mn-cs"/>
        </a:defRPr>
      </a:lvl7pPr>
      <a:lvl8pPr marL="2868613" indent="-173038" algn="l" rtl="0" eaLnBrk="1" fontAlgn="base" hangingPunct="1">
        <a:lnSpc>
          <a:spcPct val="90000"/>
        </a:lnSpc>
        <a:spcBef>
          <a:spcPct val="30000"/>
        </a:spcBef>
        <a:spcAft>
          <a:spcPct val="10000"/>
        </a:spcAft>
        <a:buClr>
          <a:schemeClr val="tx1"/>
        </a:buClr>
        <a:buFont typeface="Times" pitchFamily="18" charset="0"/>
        <a:buChar char="•"/>
        <a:defRPr sz="2000">
          <a:solidFill>
            <a:schemeClr val="tx1"/>
          </a:solidFill>
          <a:latin typeface="+mn-lt"/>
          <a:ea typeface="+mn-ea"/>
          <a:cs typeface="+mn-cs"/>
        </a:defRPr>
      </a:lvl8pPr>
      <a:lvl9pPr marL="3325813" indent="-173038" algn="l" rtl="0" eaLnBrk="1" fontAlgn="base" hangingPunct="1">
        <a:lnSpc>
          <a:spcPct val="90000"/>
        </a:lnSpc>
        <a:spcBef>
          <a:spcPct val="30000"/>
        </a:spcBef>
        <a:spcAft>
          <a:spcPct val="10000"/>
        </a:spcAft>
        <a:buClr>
          <a:schemeClr val="tx1"/>
        </a:buClr>
        <a:buFont typeface="Times" pitchFamily="18" charset="0"/>
        <a:buChar char="•"/>
        <a:defRPr sz="20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pPr algn="ctr"/>
            <a:r>
              <a:rPr lang="en-US" sz="2400" b="1" dirty="0">
                <a:solidFill>
                  <a:schemeClr val="tx2"/>
                </a:solidFill>
              </a:rPr>
              <a:t>Date: April 18, 2018</a:t>
            </a:r>
          </a:p>
          <a:p>
            <a:pPr algn="ctr"/>
            <a:endParaRPr lang="en-US" sz="2400" b="1" dirty="0">
              <a:solidFill>
                <a:schemeClr val="tx2"/>
              </a:solidFill>
            </a:endParaRPr>
          </a:p>
          <a:p>
            <a:pPr algn="ctr"/>
            <a:r>
              <a:rPr lang="en-US" sz="2400" b="1" dirty="0">
                <a:solidFill>
                  <a:schemeClr val="tx2"/>
                </a:solidFill>
              </a:rPr>
              <a:t>Lisa Kent, CIO</a:t>
            </a:r>
          </a:p>
          <a:p>
            <a:pPr algn="ctr"/>
            <a:r>
              <a:rPr lang="en-US" sz="2400" b="1" dirty="0">
                <a:solidFill>
                  <a:schemeClr val="tx2"/>
                </a:solidFill>
              </a:rPr>
              <a:t>Roswell Dixon, Acting Deputy CIO- Enterprise Infrastructure</a:t>
            </a:r>
          </a:p>
        </p:txBody>
      </p:sp>
      <p:sp>
        <p:nvSpPr>
          <p:cNvPr id="2" name="Title 1"/>
          <p:cNvSpPr>
            <a:spLocks noGrp="1"/>
          </p:cNvSpPr>
          <p:nvPr>
            <p:ph type="ctrTitle"/>
          </p:nvPr>
        </p:nvSpPr>
        <p:spPr/>
        <p:txBody>
          <a:bodyPr/>
          <a:lstStyle/>
          <a:p>
            <a:pPr algn="ctr"/>
            <a:r>
              <a:rPr lang="en-US" dirty="0"/>
              <a:t>Hewlett Packard Agreement </a:t>
            </a:r>
            <a:br>
              <a:rPr lang="en-US" dirty="0"/>
            </a:br>
            <a:r>
              <a:rPr lang="en-US" dirty="0"/>
              <a:t>TTI Presentation</a:t>
            </a:r>
            <a:br>
              <a:rPr lang="en-US" dirty="0"/>
            </a:br>
            <a:r>
              <a:rPr lang="en-US" dirty="0"/>
              <a:t>	</a:t>
            </a:r>
          </a:p>
        </p:txBody>
      </p:sp>
    </p:spTree>
    <p:extLst>
      <p:ext uri="{BB962C8B-B14F-4D97-AF65-F5344CB8AC3E}">
        <p14:creationId xmlns:p14="http://schemas.microsoft.com/office/powerpoint/2010/main" val="4213166028"/>
      </p:ext>
    </p:extLst>
  </p:cSld>
  <p:clrMapOvr>
    <a:overrideClrMapping bg1="lt1" tx1="dk1" bg2="lt2" tx2="dk2" accent1="accent1" accent2="accent2" accent3="accent3" accent4="accent4" accent5="accent5" accent6="accent6" hlink="hlink" folHlink="folHlink"/>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Bottom Line Up Front</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77409816"/>
              </p:ext>
            </p:extLst>
          </p:nvPr>
        </p:nvGraphicFramePr>
        <p:xfrm>
          <a:off x="277813" y="1219200"/>
          <a:ext cx="8637587" cy="4811432"/>
        </p:xfrm>
        <a:graphic>
          <a:graphicData uri="http://schemas.openxmlformats.org/drawingml/2006/table">
            <a:tbl>
              <a:tblPr firstRow="1" bandRow="1">
                <a:tableStyleId>{6E25E649-3F16-4E02-A733-19D2CDBF48F0}</a:tableStyleId>
              </a:tblPr>
              <a:tblGrid>
                <a:gridCol w="3434379">
                  <a:extLst>
                    <a:ext uri="{9D8B030D-6E8A-4147-A177-3AD203B41FA5}">
                      <a16:colId xmlns:a16="http://schemas.microsoft.com/office/drawing/2014/main" val="20000"/>
                    </a:ext>
                  </a:extLst>
                </a:gridCol>
                <a:gridCol w="5203208">
                  <a:extLst>
                    <a:ext uri="{9D8B030D-6E8A-4147-A177-3AD203B41FA5}">
                      <a16:colId xmlns:a16="http://schemas.microsoft.com/office/drawing/2014/main" val="20001"/>
                    </a:ext>
                  </a:extLst>
                </a:gridCol>
              </a:tblGrid>
              <a:tr h="591307">
                <a:tc>
                  <a:txBody>
                    <a:bodyPr/>
                    <a:lstStyle/>
                    <a:p>
                      <a:pPr algn="ctr"/>
                      <a:r>
                        <a:rPr lang="en-US" b="1" dirty="0">
                          <a:solidFill>
                            <a:schemeClr val="bg1"/>
                          </a:solidFill>
                        </a:rPr>
                        <a:t>Vendor</a:t>
                      </a:r>
                    </a:p>
                  </a:txBody>
                  <a:tcPr>
                    <a:lnL w="12700" cap="flat" cmpd="sng" algn="ctr">
                      <a:solidFill>
                        <a:schemeClr val="tx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529B"/>
                    </a:solidFill>
                  </a:tcPr>
                </a:tc>
                <a:tc>
                  <a:txBody>
                    <a:bodyPr/>
                    <a:lstStyle/>
                    <a:p>
                      <a:pPr algn="ctr"/>
                      <a:r>
                        <a:rPr lang="en-US" dirty="0">
                          <a:solidFill>
                            <a:schemeClr val="tx1"/>
                          </a:solidFill>
                        </a:rPr>
                        <a:t>Hewlett Packard (HP)</a:t>
                      </a:r>
                    </a:p>
                  </a:txBody>
                  <a:tcPr anchor="ctr">
                    <a:lnL w="28575"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463875">
                <a:tc>
                  <a:txBody>
                    <a:bodyPr/>
                    <a:lstStyle/>
                    <a:p>
                      <a:pPr algn="ctr"/>
                      <a:r>
                        <a:rPr lang="en-US" b="1" dirty="0">
                          <a:solidFill>
                            <a:schemeClr val="bg1"/>
                          </a:solidFill>
                        </a:rPr>
                        <a:t>Purpose:</a:t>
                      </a:r>
                    </a:p>
                  </a:txBody>
                  <a:tcPr anchor="ctr">
                    <a:lnL w="12700" cap="flat" cmpd="sng" algn="ctr">
                      <a:solidFill>
                        <a:schemeClr val="tx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529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700" kern="1200" dirty="0">
                          <a:solidFill>
                            <a:schemeClr val="dk1"/>
                          </a:solidFill>
                          <a:effectLst/>
                          <a:latin typeface="+mn-lt"/>
                          <a:ea typeface="+mn-ea"/>
                          <a:cs typeface="+mn-cs"/>
                        </a:rPr>
                        <a:t>Service contract providing departments with computer hardware equipment, to include desktops, notebooks, laptops, memory, monitors and ancillary equipment; and, services that include the installation of computer systems, connection of peripherals, de-installation of previously installed computers and asset tagging.</a:t>
                      </a:r>
                    </a:p>
                  </a:txBody>
                  <a:tcPr anchor="ctr">
                    <a:lnL w="28575"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11320">
                <a:tc>
                  <a:txBody>
                    <a:bodyPr/>
                    <a:lstStyle/>
                    <a:p>
                      <a:pPr algn="ctr"/>
                      <a:r>
                        <a:rPr lang="en-US" b="1" dirty="0">
                          <a:solidFill>
                            <a:schemeClr val="bg1"/>
                          </a:solidFill>
                        </a:rPr>
                        <a:t>Original Contract Amount:</a:t>
                      </a:r>
                    </a:p>
                  </a:txBody>
                  <a:tcPr anchor="ctr">
                    <a:lnL w="12700" cap="flat" cmpd="sng" algn="ctr">
                      <a:solidFill>
                        <a:schemeClr val="tx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529B"/>
                    </a:solidFill>
                  </a:tcPr>
                </a:tc>
                <a:tc>
                  <a:txBody>
                    <a:bodyPr/>
                    <a:lstStyle/>
                    <a:p>
                      <a:pPr algn="ctr"/>
                      <a:r>
                        <a:rPr lang="en-US" sz="1700" dirty="0"/>
                        <a:t>$9,000,000.00</a:t>
                      </a:r>
                    </a:p>
                  </a:txBody>
                  <a:tcPr anchor="ctr">
                    <a:lnL w="28575"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93300437"/>
                  </a:ext>
                </a:extLst>
              </a:tr>
              <a:tr h="626173">
                <a:tc>
                  <a:txBody>
                    <a:bodyPr/>
                    <a:lstStyle/>
                    <a:p>
                      <a:pPr algn="ctr"/>
                      <a:r>
                        <a:rPr lang="en-US" b="1" dirty="0">
                          <a:solidFill>
                            <a:schemeClr val="bg1"/>
                          </a:solidFill>
                        </a:rPr>
                        <a:t>Requested Spend Authority:</a:t>
                      </a:r>
                    </a:p>
                  </a:txBody>
                  <a:tcPr anchor="ctr">
                    <a:lnL w="12700" cap="flat" cmpd="sng" algn="ctr">
                      <a:solidFill>
                        <a:schemeClr val="tx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529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700" dirty="0"/>
                        <a:t>$ 4,122,329.93 </a:t>
                      </a:r>
                    </a:p>
                  </a:txBody>
                  <a:tcPr anchor="ctr">
                    <a:lnL w="28575"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25068122"/>
                  </a:ext>
                </a:extLst>
              </a:tr>
              <a:tr h="457885">
                <a:tc>
                  <a:txBody>
                    <a:bodyPr/>
                    <a:lstStyle/>
                    <a:p>
                      <a:pPr algn="ctr"/>
                      <a:r>
                        <a:rPr lang="en-US" sz="1800" b="1" dirty="0">
                          <a:solidFill>
                            <a:schemeClr val="bg1"/>
                          </a:solidFill>
                        </a:rPr>
                        <a:t>Original Term: </a:t>
                      </a:r>
                    </a:p>
                  </a:txBody>
                  <a:tcPr anchor="ctr">
                    <a:lnL w="12700" cap="flat" cmpd="sng" algn="ctr">
                      <a:solidFill>
                        <a:schemeClr val="tx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529B"/>
                    </a:solidFill>
                  </a:tcPr>
                </a:tc>
                <a:tc>
                  <a:txBody>
                    <a:bodyPr/>
                    <a:lstStyle/>
                    <a:p>
                      <a:pPr algn="ctr"/>
                      <a:r>
                        <a:rPr lang="en-US" sz="1700" dirty="0"/>
                        <a:t>February 25, 2015 – February 24, 2020</a:t>
                      </a:r>
                    </a:p>
                  </a:txBody>
                  <a:tcPr anchor="ctr">
                    <a:lnL w="28575"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619747">
                <a:tc>
                  <a:txBody>
                    <a:bodyPr/>
                    <a:lstStyle/>
                    <a:p>
                      <a:pPr algn="ctr"/>
                      <a:r>
                        <a:rPr lang="en-US" b="1" dirty="0">
                          <a:solidFill>
                            <a:schemeClr val="bg1"/>
                          </a:solidFill>
                        </a:rPr>
                        <a:t>Primary</a:t>
                      </a:r>
                      <a:r>
                        <a:rPr lang="en-US" b="1" baseline="0" dirty="0">
                          <a:solidFill>
                            <a:schemeClr val="bg1"/>
                          </a:solidFill>
                        </a:rPr>
                        <a:t> Department Users: </a:t>
                      </a:r>
                      <a:endParaRPr lang="en-US" b="1" dirty="0">
                        <a:solidFill>
                          <a:schemeClr val="bg1"/>
                        </a:solidFill>
                      </a:endParaRPr>
                    </a:p>
                  </a:txBody>
                  <a:tcPr anchor="ctr">
                    <a:lnL w="12700" cap="flat" cmpd="sng" algn="ctr">
                      <a:solidFill>
                        <a:schemeClr val="tx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529B"/>
                    </a:solidFill>
                  </a:tcPr>
                </a:tc>
                <a:tc>
                  <a:txBody>
                    <a:bodyPr/>
                    <a:lstStyle/>
                    <a:p>
                      <a:pPr algn="ctr"/>
                      <a:r>
                        <a:rPr lang="en-US" sz="1800" kern="1200" dirty="0">
                          <a:solidFill>
                            <a:schemeClr val="dk1"/>
                          </a:solidFill>
                          <a:effectLst/>
                          <a:latin typeface="+mn-lt"/>
                          <a:ea typeface="+mn-ea"/>
                          <a:cs typeface="+mn-cs"/>
                        </a:rPr>
                        <a:t>All City Departments</a:t>
                      </a:r>
                      <a:endParaRPr lang="en-US" sz="1700" dirty="0"/>
                    </a:p>
                  </a:txBody>
                  <a:tcPr anchor="ctr">
                    <a:lnL w="28575"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02783104"/>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813" y="190501"/>
            <a:ext cx="8362950" cy="647700"/>
          </a:xfrm>
        </p:spPr>
        <p:txBody>
          <a:bodyPr/>
          <a:lstStyle/>
          <a:p>
            <a:r>
              <a:rPr lang="en-US" dirty="0"/>
              <a:t>Detail Utilization Breakdown </a:t>
            </a:r>
          </a:p>
        </p:txBody>
      </p:sp>
      <p:pic>
        <p:nvPicPr>
          <p:cNvPr id="7" name="Picture 6">
            <a:extLst>
              <a:ext uri="{FF2B5EF4-FFF2-40B4-BE49-F238E27FC236}">
                <a16:creationId xmlns:a16="http://schemas.microsoft.com/office/drawing/2014/main" id="{601DAB23-4A31-403A-AC6B-864FE355C6EC}"/>
              </a:ext>
            </a:extLst>
          </p:cNvPr>
          <p:cNvPicPr>
            <a:picLocks noChangeAspect="1"/>
          </p:cNvPicPr>
          <p:nvPr/>
        </p:nvPicPr>
        <p:blipFill>
          <a:blip r:embed="rId3"/>
          <a:stretch>
            <a:fillRect/>
          </a:stretch>
        </p:blipFill>
        <p:spPr>
          <a:xfrm>
            <a:off x="737394" y="1219200"/>
            <a:ext cx="7443788" cy="5483631"/>
          </a:xfrm>
          <a:prstGeom prst="rect">
            <a:avLst/>
          </a:prstGeom>
        </p:spPr>
      </p:pic>
    </p:spTree>
    <p:extLst>
      <p:ext uri="{BB962C8B-B14F-4D97-AF65-F5344CB8AC3E}">
        <p14:creationId xmlns:p14="http://schemas.microsoft.com/office/powerpoint/2010/main" val="1780419457"/>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2A707-1EBD-4847-A270-A60F95C8D81D}"/>
              </a:ext>
            </a:extLst>
          </p:cNvPr>
          <p:cNvSpPr>
            <a:spLocks noGrp="1"/>
          </p:cNvSpPr>
          <p:nvPr>
            <p:ph type="title"/>
          </p:nvPr>
        </p:nvSpPr>
        <p:spPr/>
        <p:txBody>
          <a:bodyPr/>
          <a:lstStyle/>
          <a:p>
            <a:r>
              <a:rPr lang="en-US" dirty="0"/>
              <a:t>Significant Changes</a:t>
            </a:r>
          </a:p>
        </p:txBody>
      </p:sp>
      <p:pic>
        <p:nvPicPr>
          <p:cNvPr id="6" name="Picture 5">
            <a:extLst>
              <a:ext uri="{FF2B5EF4-FFF2-40B4-BE49-F238E27FC236}">
                <a16:creationId xmlns:a16="http://schemas.microsoft.com/office/drawing/2014/main" id="{B516D616-4270-4CC9-872B-ACEA2CC15290}"/>
              </a:ext>
            </a:extLst>
          </p:cNvPr>
          <p:cNvPicPr>
            <a:picLocks noChangeAspect="1"/>
          </p:cNvPicPr>
          <p:nvPr/>
        </p:nvPicPr>
        <p:blipFill>
          <a:blip r:embed="rId3"/>
          <a:stretch>
            <a:fillRect/>
          </a:stretch>
        </p:blipFill>
        <p:spPr>
          <a:xfrm>
            <a:off x="533400" y="1143000"/>
            <a:ext cx="7924800" cy="5540813"/>
          </a:xfrm>
          <a:prstGeom prst="rect">
            <a:avLst/>
          </a:prstGeom>
        </p:spPr>
      </p:pic>
      <p:sp>
        <p:nvSpPr>
          <p:cNvPr id="7" name="TextBox 6">
            <a:extLst>
              <a:ext uri="{FF2B5EF4-FFF2-40B4-BE49-F238E27FC236}">
                <a16:creationId xmlns:a16="http://schemas.microsoft.com/office/drawing/2014/main" id="{DDBAEA1D-C520-4F79-AA0D-EA6F2CCDA8E4}"/>
              </a:ext>
            </a:extLst>
          </p:cNvPr>
          <p:cNvSpPr txBox="1"/>
          <p:nvPr/>
        </p:nvSpPr>
        <p:spPr>
          <a:xfrm>
            <a:off x="990600" y="1219200"/>
            <a:ext cx="685800" cy="230832"/>
          </a:xfrm>
          <a:prstGeom prst="rect">
            <a:avLst/>
          </a:prstGeom>
          <a:solidFill>
            <a:srgbClr val="305496"/>
          </a:solidFill>
        </p:spPr>
        <p:txBody>
          <a:bodyPr wrap="square" rtlCol="0">
            <a:spAutoFit/>
          </a:bodyPr>
          <a:lstStyle/>
          <a:p>
            <a:endParaRPr lang="en-US" sz="900" dirty="0"/>
          </a:p>
        </p:txBody>
      </p:sp>
    </p:spTree>
    <p:extLst>
      <p:ext uri="{BB962C8B-B14F-4D97-AF65-F5344CB8AC3E}">
        <p14:creationId xmlns:p14="http://schemas.microsoft.com/office/powerpoint/2010/main" val="3753452507"/>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C08DF-EF4B-4851-B50C-62D0F24A1340}"/>
              </a:ext>
            </a:extLst>
          </p:cNvPr>
          <p:cNvSpPr>
            <a:spLocks noGrp="1"/>
          </p:cNvSpPr>
          <p:nvPr>
            <p:ph type="title"/>
          </p:nvPr>
        </p:nvSpPr>
        <p:spPr/>
        <p:txBody>
          <a:bodyPr/>
          <a:lstStyle/>
          <a:p>
            <a:r>
              <a:rPr lang="en-US" dirty="0"/>
              <a:t>FY18-19 Desktop Refresh Forecast</a:t>
            </a:r>
          </a:p>
        </p:txBody>
      </p:sp>
      <p:graphicFrame>
        <p:nvGraphicFramePr>
          <p:cNvPr id="6" name="Table 5">
            <a:extLst>
              <a:ext uri="{FF2B5EF4-FFF2-40B4-BE49-F238E27FC236}">
                <a16:creationId xmlns:a16="http://schemas.microsoft.com/office/drawing/2014/main" id="{00A81910-26DA-4EEF-81E2-CEF48C00A7EE}"/>
              </a:ext>
            </a:extLst>
          </p:cNvPr>
          <p:cNvGraphicFramePr>
            <a:graphicFrameLocks noGrp="1"/>
          </p:cNvGraphicFramePr>
          <p:nvPr>
            <p:extLst>
              <p:ext uri="{D42A27DB-BD31-4B8C-83A1-F6EECF244321}">
                <p14:modId xmlns:p14="http://schemas.microsoft.com/office/powerpoint/2010/main" val="773013509"/>
              </p:ext>
            </p:extLst>
          </p:nvPr>
        </p:nvGraphicFramePr>
        <p:xfrm>
          <a:off x="1066800" y="1267111"/>
          <a:ext cx="7081045" cy="2514600"/>
        </p:xfrm>
        <a:graphic>
          <a:graphicData uri="http://schemas.openxmlformats.org/drawingml/2006/table">
            <a:tbl>
              <a:tblPr firstRow="1" firstCol="1" bandRow="1">
                <a:tableStyleId>{5C22544A-7EE6-4342-B048-85BDC9FD1C3A}</a:tableStyleId>
              </a:tblPr>
              <a:tblGrid>
                <a:gridCol w="3285947">
                  <a:extLst>
                    <a:ext uri="{9D8B030D-6E8A-4147-A177-3AD203B41FA5}">
                      <a16:colId xmlns:a16="http://schemas.microsoft.com/office/drawing/2014/main" val="3681727459"/>
                    </a:ext>
                  </a:extLst>
                </a:gridCol>
                <a:gridCol w="1300688">
                  <a:extLst>
                    <a:ext uri="{9D8B030D-6E8A-4147-A177-3AD203B41FA5}">
                      <a16:colId xmlns:a16="http://schemas.microsoft.com/office/drawing/2014/main" val="1605117333"/>
                    </a:ext>
                  </a:extLst>
                </a:gridCol>
                <a:gridCol w="2494410">
                  <a:extLst>
                    <a:ext uri="{9D8B030D-6E8A-4147-A177-3AD203B41FA5}">
                      <a16:colId xmlns:a16="http://schemas.microsoft.com/office/drawing/2014/main" val="586155186"/>
                    </a:ext>
                  </a:extLst>
                </a:gridCol>
              </a:tblGrid>
              <a:tr h="402336">
                <a:tc>
                  <a:txBody>
                    <a:bodyPr/>
                    <a:lstStyle/>
                    <a:p>
                      <a:pPr marL="0" marR="0" algn="ctr">
                        <a:spcBef>
                          <a:spcPts val="0"/>
                        </a:spcBef>
                        <a:spcAft>
                          <a:spcPts val="0"/>
                        </a:spcAft>
                      </a:pPr>
                      <a:r>
                        <a:rPr lang="en-US" sz="1800" dirty="0">
                          <a:effectLst/>
                          <a:latin typeface="+mj-lt"/>
                        </a:rPr>
                        <a:t>Model</a:t>
                      </a:r>
                      <a:endParaRPr lang="en-US" sz="1800" dirty="0">
                        <a:effectLst/>
                        <a:latin typeface="+mj-lt"/>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marR="0" algn="ctr">
                        <a:spcBef>
                          <a:spcPts val="0"/>
                        </a:spcBef>
                        <a:spcAft>
                          <a:spcPts val="0"/>
                        </a:spcAft>
                      </a:pPr>
                      <a:r>
                        <a:rPr lang="en-US" sz="1800" dirty="0">
                          <a:effectLst/>
                          <a:latin typeface="+mj-lt"/>
                        </a:rPr>
                        <a:t>Count</a:t>
                      </a:r>
                      <a:endParaRPr lang="en-US" sz="1800" dirty="0">
                        <a:effectLst/>
                        <a:latin typeface="+mj-lt"/>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marR="0" algn="ctr">
                        <a:spcBef>
                          <a:spcPts val="0"/>
                        </a:spcBef>
                        <a:spcAft>
                          <a:spcPts val="0"/>
                        </a:spcAft>
                      </a:pPr>
                      <a:r>
                        <a:rPr lang="en-US" sz="1800" dirty="0">
                          <a:effectLst/>
                          <a:latin typeface="+mj-lt"/>
                        </a:rPr>
                        <a:t>Cost</a:t>
                      </a:r>
                      <a:endParaRPr lang="en-US" sz="1800" dirty="0">
                        <a:effectLst/>
                        <a:latin typeface="+mj-lt"/>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696484559"/>
                  </a:ext>
                </a:extLst>
              </a:tr>
              <a:tr h="402336">
                <a:tc>
                  <a:txBody>
                    <a:bodyPr/>
                    <a:lstStyle/>
                    <a:p>
                      <a:pPr marL="0" marR="0" algn="ctr">
                        <a:spcBef>
                          <a:spcPts val="0"/>
                        </a:spcBef>
                        <a:spcAft>
                          <a:spcPts val="0"/>
                        </a:spcAft>
                      </a:pPr>
                      <a:r>
                        <a:rPr lang="en-US" sz="1800" dirty="0" err="1">
                          <a:solidFill>
                            <a:sysClr val="windowText" lastClr="000000"/>
                          </a:solidFill>
                          <a:effectLst/>
                          <a:latin typeface="+mj-lt"/>
                        </a:rPr>
                        <a:t>Elitebook</a:t>
                      </a:r>
                      <a:r>
                        <a:rPr lang="en-US" sz="1800" dirty="0">
                          <a:solidFill>
                            <a:sysClr val="windowText" lastClr="000000"/>
                          </a:solidFill>
                          <a:effectLst/>
                          <a:latin typeface="+mj-lt"/>
                        </a:rPr>
                        <a:t> 840 G5</a:t>
                      </a:r>
                      <a:endParaRPr lang="en-US" sz="1800" dirty="0">
                        <a:solidFill>
                          <a:sysClr val="windowText" lastClr="000000"/>
                        </a:solidFill>
                        <a:effectLst/>
                        <a:latin typeface="+mj-lt"/>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800" dirty="0">
                          <a:effectLst/>
                          <a:latin typeface="+mj-lt"/>
                        </a:rPr>
                        <a:t>169</a:t>
                      </a:r>
                      <a:endParaRPr lang="en-US" sz="1800" dirty="0">
                        <a:effectLst/>
                        <a:latin typeface="+mj-lt"/>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800" dirty="0">
                          <a:effectLst/>
                          <a:latin typeface="+mj-lt"/>
                        </a:rPr>
                        <a:t>$   191,760.92 </a:t>
                      </a:r>
                      <a:endParaRPr lang="en-US" sz="1800" dirty="0">
                        <a:effectLst/>
                        <a:latin typeface="+mj-lt"/>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3413482"/>
                  </a:ext>
                </a:extLst>
              </a:tr>
              <a:tr h="402336">
                <a:tc>
                  <a:txBody>
                    <a:bodyPr/>
                    <a:lstStyle/>
                    <a:p>
                      <a:pPr marL="0" marR="0" algn="ctr">
                        <a:spcBef>
                          <a:spcPts val="0"/>
                        </a:spcBef>
                        <a:spcAft>
                          <a:spcPts val="0"/>
                        </a:spcAft>
                      </a:pPr>
                      <a:r>
                        <a:rPr lang="en-US" sz="1800" dirty="0">
                          <a:solidFill>
                            <a:sysClr val="windowText" lastClr="000000"/>
                          </a:solidFill>
                          <a:effectLst/>
                          <a:latin typeface="+mj-lt"/>
                        </a:rPr>
                        <a:t>HP Z240 Workstation</a:t>
                      </a:r>
                      <a:endParaRPr lang="en-US" sz="1800" dirty="0">
                        <a:solidFill>
                          <a:sysClr val="windowText" lastClr="000000"/>
                        </a:solidFill>
                        <a:effectLst/>
                        <a:latin typeface="+mj-lt"/>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800">
                          <a:effectLst/>
                          <a:latin typeface="+mj-lt"/>
                        </a:rPr>
                        <a:t>83</a:t>
                      </a:r>
                      <a:endParaRPr lang="en-US" sz="1800">
                        <a:effectLst/>
                        <a:latin typeface="+mj-lt"/>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800" dirty="0">
                          <a:effectLst/>
                          <a:latin typeface="+mj-lt"/>
                        </a:rPr>
                        <a:t>$      99,905.44 </a:t>
                      </a:r>
                      <a:endParaRPr lang="en-US" sz="1800" dirty="0">
                        <a:effectLst/>
                        <a:latin typeface="+mj-lt"/>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9676427"/>
                  </a:ext>
                </a:extLst>
              </a:tr>
              <a:tr h="402336">
                <a:tc>
                  <a:txBody>
                    <a:bodyPr/>
                    <a:lstStyle/>
                    <a:p>
                      <a:pPr marL="0" marR="0" algn="ctr">
                        <a:spcBef>
                          <a:spcPts val="0"/>
                        </a:spcBef>
                        <a:spcAft>
                          <a:spcPts val="0"/>
                        </a:spcAft>
                      </a:pPr>
                      <a:r>
                        <a:rPr lang="en-US" sz="1800" dirty="0" err="1">
                          <a:solidFill>
                            <a:sysClr val="windowText" lastClr="000000"/>
                          </a:solidFill>
                          <a:effectLst/>
                          <a:latin typeface="+mj-lt"/>
                        </a:rPr>
                        <a:t>Probook</a:t>
                      </a:r>
                      <a:r>
                        <a:rPr lang="en-US" sz="1800" dirty="0">
                          <a:solidFill>
                            <a:sysClr val="windowText" lastClr="000000"/>
                          </a:solidFill>
                          <a:effectLst/>
                          <a:latin typeface="+mj-lt"/>
                        </a:rPr>
                        <a:t> 655 G3</a:t>
                      </a:r>
                      <a:endParaRPr lang="en-US" sz="1800" dirty="0">
                        <a:solidFill>
                          <a:sysClr val="windowText" lastClr="000000"/>
                        </a:solidFill>
                        <a:effectLst/>
                        <a:latin typeface="+mj-lt"/>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800">
                          <a:effectLst/>
                          <a:latin typeface="+mj-lt"/>
                        </a:rPr>
                        <a:t>39</a:t>
                      </a:r>
                      <a:endParaRPr lang="en-US" sz="1800">
                        <a:effectLst/>
                        <a:latin typeface="+mj-lt"/>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800" dirty="0">
                          <a:effectLst/>
                          <a:latin typeface="+mj-lt"/>
                        </a:rPr>
                        <a:t>$      33,215.52 </a:t>
                      </a:r>
                      <a:endParaRPr lang="en-US" sz="1800" dirty="0">
                        <a:effectLst/>
                        <a:latin typeface="+mj-lt"/>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83259791"/>
                  </a:ext>
                </a:extLst>
              </a:tr>
              <a:tr h="402336">
                <a:tc>
                  <a:txBody>
                    <a:bodyPr/>
                    <a:lstStyle/>
                    <a:p>
                      <a:pPr marL="0" marR="0" algn="ctr">
                        <a:spcBef>
                          <a:spcPts val="0"/>
                        </a:spcBef>
                        <a:spcAft>
                          <a:spcPts val="0"/>
                        </a:spcAft>
                      </a:pPr>
                      <a:r>
                        <a:rPr lang="en-US" sz="1800" dirty="0" err="1">
                          <a:solidFill>
                            <a:sysClr val="windowText" lastClr="000000"/>
                          </a:solidFill>
                          <a:effectLst/>
                          <a:latin typeface="+mj-lt"/>
                        </a:rPr>
                        <a:t>Prodesk</a:t>
                      </a:r>
                      <a:r>
                        <a:rPr lang="en-US" sz="1800" dirty="0">
                          <a:solidFill>
                            <a:sysClr val="windowText" lastClr="000000"/>
                          </a:solidFill>
                          <a:effectLst/>
                          <a:latin typeface="+mj-lt"/>
                        </a:rPr>
                        <a:t> 705 G3</a:t>
                      </a:r>
                      <a:endParaRPr lang="en-US" sz="1800" dirty="0">
                        <a:solidFill>
                          <a:sysClr val="windowText" lastClr="000000"/>
                        </a:solidFill>
                        <a:effectLst/>
                        <a:latin typeface="+mj-lt"/>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800" dirty="0">
                          <a:effectLst/>
                          <a:latin typeface="+mj-lt"/>
                        </a:rPr>
                        <a:t>1502</a:t>
                      </a:r>
                      <a:endParaRPr lang="en-US" sz="1800" dirty="0">
                        <a:effectLst/>
                        <a:latin typeface="+mj-lt"/>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800" dirty="0">
                          <a:effectLst/>
                          <a:latin typeface="+mj-lt"/>
                        </a:rPr>
                        <a:t>$ 1,023,883.36</a:t>
                      </a:r>
                      <a:endParaRPr lang="en-US" sz="1800" dirty="0">
                        <a:effectLst/>
                        <a:latin typeface="+mj-lt"/>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29320755"/>
                  </a:ext>
                </a:extLst>
              </a:tr>
              <a:tr h="502920">
                <a:tc>
                  <a:txBody>
                    <a:bodyPr/>
                    <a:lstStyle/>
                    <a:p>
                      <a:pPr algn="ctr"/>
                      <a:r>
                        <a:rPr lang="en-US" sz="1800" dirty="0">
                          <a:solidFill>
                            <a:sysClr val="windowText" lastClr="000000"/>
                          </a:solidFill>
                          <a:effectLst/>
                          <a:latin typeface="+mj-lt"/>
                        </a:rPr>
                        <a:t>Total</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800" b="1" dirty="0">
                          <a:effectLst/>
                          <a:latin typeface="+mj-lt"/>
                        </a:rPr>
                        <a:t>1795</a:t>
                      </a:r>
                      <a:endParaRPr lang="en-US" sz="1800" b="1" dirty="0">
                        <a:effectLst/>
                        <a:latin typeface="+mj-lt"/>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800" b="1" dirty="0">
                          <a:effectLst/>
                          <a:latin typeface="+mj-lt"/>
                        </a:rPr>
                        <a:t>$ 1,348,765.24 </a:t>
                      </a:r>
                      <a:endParaRPr lang="en-US" sz="1800" b="1" dirty="0">
                        <a:effectLst/>
                        <a:latin typeface="+mj-lt"/>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90228814"/>
                  </a:ext>
                </a:extLst>
              </a:tr>
            </a:tbl>
          </a:graphicData>
        </a:graphic>
      </p:graphicFrame>
      <p:sp>
        <p:nvSpPr>
          <p:cNvPr id="7" name="Rectangle 6">
            <a:extLst>
              <a:ext uri="{FF2B5EF4-FFF2-40B4-BE49-F238E27FC236}">
                <a16:creationId xmlns:a16="http://schemas.microsoft.com/office/drawing/2014/main" id="{26F7A478-0F92-4EC6-A878-304252EF7881}"/>
              </a:ext>
            </a:extLst>
          </p:cNvPr>
          <p:cNvSpPr/>
          <p:nvPr/>
        </p:nvSpPr>
        <p:spPr>
          <a:xfrm>
            <a:off x="1066801" y="4267200"/>
            <a:ext cx="7081044" cy="1477328"/>
          </a:xfrm>
          <a:prstGeom prst="rect">
            <a:avLst/>
          </a:prstGeom>
        </p:spPr>
        <p:txBody>
          <a:bodyPr wrap="square">
            <a:spAutoFit/>
          </a:bodyPr>
          <a:lstStyle/>
          <a:p>
            <a:pPr marL="342900" marR="0" lvl="0" indent="-342900">
              <a:spcBef>
                <a:spcPts val="0"/>
              </a:spcBef>
              <a:spcAft>
                <a:spcPts val="0"/>
              </a:spcAft>
              <a:buFont typeface="Symbol" panose="05050102010706020507" pitchFamily="18" charset="2"/>
              <a:buChar char=""/>
            </a:pPr>
            <a:r>
              <a:rPr lang="en-US" dirty="0">
                <a:latin typeface="+mj-lt"/>
                <a:ea typeface="Times New Roman" panose="02020603050405020304" pitchFamily="18" charset="0"/>
              </a:rPr>
              <a:t>PCs over 4.5 years old</a:t>
            </a:r>
            <a:endParaRPr lang="en-US" dirty="0">
              <a:latin typeface="+mj-lt"/>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dirty="0">
                <a:latin typeface="+mj-lt"/>
                <a:ea typeface="Times New Roman" panose="02020603050405020304" pitchFamily="18" charset="0"/>
              </a:rPr>
              <a:t>Excluding HAS, HPD, CTR and PWE</a:t>
            </a:r>
            <a:endParaRPr lang="en-US" dirty="0">
              <a:latin typeface="+mj-lt"/>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dirty="0">
                <a:latin typeface="+mj-lt"/>
                <a:ea typeface="Times New Roman" panose="02020603050405020304" pitchFamily="18" charset="0"/>
              </a:rPr>
              <a:t>Best match by performance level</a:t>
            </a:r>
            <a:endParaRPr lang="en-US" dirty="0">
              <a:latin typeface="+mj-lt"/>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dirty="0">
                <a:latin typeface="+mj-lt"/>
                <a:ea typeface="Times New Roman" panose="02020603050405020304" pitchFamily="18" charset="0"/>
              </a:rPr>
              <a:t>Installation costs included.</a:t>
            </a:r>
            <a:endParaRPr lang="en-US" dirty="0">
              <a:latin typeface="+mj-lt"/>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dirty="0">
                <a:latin typeface="+mj-lt"/>
                <a:ea typeface="Times New Roman" panose="02020603050405020304" pitchFamily="18" charset="0"/>
              </a:rPr>
              <a:t>Docking stations and monitors not included</a:t>
            </a:r>
            <a:endParaRPr lang="en-US" dirty="0">
              <a:latin typeface="+mj-lt"/>
              <a:ea typeface="Calibri" panose="020F0502020204030204" pitchFamily="34" charset="0"/>
            </a:endParaRPr>
          </a:p>
        </p:txBody>
      </p:sp>
    </p:spTree>
    <p:extLst>
      <p:ext uri="{BB962C8B-B14F-4D97-AF65-F5344CB8AC3E}">
        <p14:creationId xmlns:p14="http://schemas.microsoft.com/office/powerpoint/2010/main" val="286902446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C08DF-EF4B-4851-B50C-62D0F24A1340}"/>
              </a:ext>
            </a:extLst>
          </p:cNvPr>
          <p:cNvSpPr>
            <a:spLocks noGrp="1"/>
          </p:cNvSpPr>
          <p:nvPr>
            <p:ph type="title"/>
          </p:nvPr>
        </p:nvSpPr>
        <p:spPr/>
        <p:txBody>
          <a:bodyPr/>
          <a:lstStyle/>
          <a:p>
            <a:r>
              <a:rPr lang="en-US" dirty="0"/>
              <a:t>FY18-19 Desktop Refresh Forecast</a:t>
            </a:r>
          </a:p>
        </p:txBody>
      </p:sp>
      <p:pic>
        <p:nvPicPr>
          <p:cNvPr id="7" name="Picture 6">
            <a:extLst>
              <a:ext uri="{FF2B5EF4-FFF2-40B4-BE49-F238E27FC236}">
                <a16:creationId xmlns:a16="http://schemas.microsoft.com/office/drawing/2014/main" id="{301D07B1-E5A4-4B02-8ABB-2D5FA8BEC814}"/>
              </a:ext>
            </a:extLst>
          </p:cNvPr>
          <p:cNvPicPr>
            <a:picLocks noChangeAspect="1"/>
          </p:cNvPicPr>
          <p:nvPr/>
        </p:nvPicPr>
        <p:blipFill>
          <a:blip r:embed="rId3"/>
          <a:stretch>
            <a:fillRect/>
          </a:stretch>
        </p:blipFill>
        <p:spPr>
          <a:xfrm>
            <a:off x="589297" y="1295400"/>
            <a:ext cx="7739982" cy="5214734"/>
          </a:xfrm>
          <a:prstGeom prst="rect">
            <a:avLst/>
          </a:prstGeom>
        </p:spPr>
      </p:pic>
    </p:spTree>
    <p:extLst>
      <p:ext uri="{BB962C8B-B14F-4D97-AF65-F5344CB8AC3E}">
        <p14:creationId xmlns:p14="http://schemas.microsoft.com/office/powerpoint/2010/main" val="2547101603"/>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Content Placeholder 3"/>
          <p:cNvSpPr>
            <a:spLocks noGrp="1"/>
          </p:cNvSpPr>
          <p:nvPr>
            <p:ph idx="1"/>
          </p:nvPr>
        </p:nvSpPr>
        <p:spPr>
          <a:xfrm>
            <a:off x="1676400" y="2667000"/>
            <a:ext cx="5213350" cy="990600"/>
          </a:xfrm>
        </p:spPr>
        <p:txBody>
          <a:bodyPr/>
          <a:lstStyle/>
          <a:p>
            <a:pPr marL="0" indent="0" algn="ctr">
              <a:buNone/>
            </a:pPr>
            <a:r>
              <a:rPr lang="en-US" sz="40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439836171"/>
      </p:ext>
    </p:extLst>
  </p:cSld>
  <p:clrMapOvr>
    <a:masterClrMapping/>
  </p:clrMapOvr>
  <p:transition>
    <p:fade/>
  </p:transition>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Gartner">
      <a:majorFont>
        <a:latin typeface="Arial"/>
        <a:ea typeface="Arial Unicode MS"/>
        <a:cs typeface="Arial Unicode MS"/>
      </a:majorFont>
      <a:minorFont>
        <a:latin typeface="Arial"/>
        <a:ea typeface="Arial Unicode MS"/>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6E96D5"/>
        </a:solidFill>
        <a:ln w="12700" cap="flat" cmpd="sng" algn="ctr">
          <a:noFill/>
          <a:prstDash val="solid"/>
          <a:round/>
          <a:headEnd type="none" w="med" len="med"/>
          <a:tailEnd type="none" w="med" len="med"/>
        </a:ln>
        <a:effectLst/>
      </a:spPr>
      <a:bodyPr vert="horz" wrap="none" lIns="91440" tIns="45720" rIns="91440" bIns="45720" numCol="1" rtlCol="0" anchor="ctr" anchorCtr="0" compatLnSpc="1">
        <a:prstTxWarp prst="textNoShape">
          <a:avLst/>
        </a:prstTxWarp>
        <a:no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800" b="0" i="0" u="none" strike="noStrike" cap="none" normalizeH="0" baseline="0" smtClean="0">
            <a:ln>
              <a:noFill/>
            </a:ln>
            <a:solidFill>
              <a:schemeClr val="tx1"/>
            </a:solidFill>
            <a:effectLst/>
            <a:latin typeface="Arial" charset="0"/>
          </a:defRPr>
        </a:defPPr>
      </a:lstStyle>
    </a:spDef>
    <a:lnDef>
      <a:spPr bwMode="auto">
        <a:solidFill>
          <a:srgbClr val="00529B"/>
        </a:solidFill>
        <a:ln w="12700" cap="flat" cmpd="sng" algn="ctr">
          <a:solidFill>
            <a:schemeClr val="tx1"/>
          </a:solidFill>
          <a:prstDash val="solid"/>
          <a:round/>
          <a:headEnd type="none" w="med" len="med"/>
          <a:tailEnd type="none" w="lg" len="lg"/>
        </a:ln>
        <a:effectLst/>
      </a:spPr>
      <a:bodyPr/>
      <a:lstStyle/>
    </a:lnDef>
  </a:objectDefaults>
  <a:extraClrSchemeLst/>
  <a:custClrLst>
    <a:custClr name="Blue 1">
      <a:srgbClr val="6E96D5"/>
    </a:custClr>
    <a:custClr name="Blue 2">
      <a:srgbClr val="00529B"/>
    </a:custClr>
    <a:custClr name="Light Green">
      <a:srgbClr val="99CC00"/>
    </a:custClr>
    <a:custClr name="Orange">
      <a:srgbClr val="FF9900"/>
    </a:custClr>
    <a:custClr name="Light Gray">
      <a:srgbClr val="CDCDCD"/>
    </a:custClr>
    <a:custClr name="Dark Gray">
      <a:srgbClr val="969696"/>
    </a:custClr>
    <a:custClr name="Dark Green">
      <a:srgbClr val="336600"/>
    </a:custClr>
    <a:custClr name="Yellow">
      <a:srgbClr val="FFFF00"/>
    </a:custClr>
    <a:custClr name="Red">
      <a:srgbClr val="FF0000"/>
    </a:custClr>
    <a:custClr name="Purple">
      <a:srgbClr val="993366"/>
    </a:custClr>
    <a:custClr name="Dark Red">
      <a:srgbClr val="AC0000"/>
    </a:custClr>
    <a:custClr name="Red 50%">
      <a:srgbClr val="FFAAAA"/>
    </a:custClr>
    <a:custClr name="Orange 50%">
      <a:srgbClr val="FFE164"/>
    </a:custClr>
    <a:custClr name="Light Green 50%">
      <a:srgbClr val="CDE678"/>
    </a:custClr>
    <a:custClr name="Blue 3">
      <a:srgbClr val="B9D0DC"/>
    </a:custClr>
    <a:custClr name="Blue 4">
      <a:srgbClr val="374B6A"/>
    </a:custClr>
  </a:custClr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17807</TotalTime>
  <Words>543</Words>
  <Application>Microsoft Office PowerPoint</Application>
  <PresentationFormat>On-screen Show (4:3)</PresentationFormat>
  <Paragraphs>57</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Arial Unicode MS</vt:lpstr>
      <vt:lpstr>Calibri</vt:lpstr>
      <vt:lpstr>Symbol</vt:lpstr>
      <vt:lpstr>Times</vt:lpstr>
      <vt:lpstr>Times New Roman</vt:lpstr>
      <vt:lpstr>blank</vt:lpstr>
      <vt:lpstr>Hewlett Packard Agreement  TTI Presentation  </vt:lpstr>
      <vt:lpstr>Bottom Line Up Front</vt:lpstr>
      <vt:lpstr>Detail Utilization Breakdown </vt:lpstr>
      <vt:lpstr>Significant Changes</vt:lpstr>
      <vt:lpstr>FY18-19 Desktop Refresh Forecast</vt:lpstr>
      <vt:lpstr>FY18-19 Desktop Refresh Forecast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TTI Presentation</dc:title>
  <dc:creator>Askew, Reenie - IT</dc:creator>
  <cp:lastModifiedBy>Scott, Somayya - IT</cp:lastModifiedBy>
  <cp:revision>226</cp:revision>
  <dcterms:created xsi:type="dcterms:W3CDTF">2016-11-14T00:06:03Z</dcterms:created>
  <dcterms:modified xsi:type="dcterms:W3CDTF">2018-04-16T17:14:59Z</dcterms:modified>
</cp:coreProperties>
</file>