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0" r:id="rId4"/>
    <p:sldId id="262" r:id="rId5"/>
    <p:sldId id="263" r:id="rId6"/>
    <p:sldId id="264" r:id="rId7"/>
    <p:sldId id="282" r:id="rId8"/>
    <p:sldId id="266" r:id="rId9"/>
    <p:sldId id="277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31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CFDF230-E653-4CFB-BC22-DA76B7FC9723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5F87F87-6D67-4B77-8EB3-60F426748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7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7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3532E24-6713-4E5B-88DC-358F7769696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3532E24-6713-4E5B-88DC-358F7769696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sd@houstontx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590800"/>
            <a:ext cx="3429000" cy="1955800"/>
          </a:xfrm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Setting Designations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257800"/>
            <a:ext cx="3309803" cy="68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Mark A. Wooten Jr.</a:t>
            </a:r>
          </a:p>
          <a:p>
            <a:r>
              <a:rPr lang="en-US" dirty="0"/>
              <a:t>Program Coordinator</a:t>
            </a:r>
          </a:p>
        </p:txBody>
      </p:sp>
      <p:pic>
        <p:nvPicPr>
          <p:cNvPr id="5" name="Picture 4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9" y="5641478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8" y="1905000"/>
            <a:ext cx="4359581" cy="267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00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7208810" cy="3775229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ClrTx/>
              <a:buSzPct val="50000"/>
            </a:pP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b="1" u="sng" dirty="0">
                <a:solidFill>
                  <a:schemeClr val="tx1"/>
                </a:solidFill>
              </a:rPr>
              <a:t>voluntary</a:t>
            </a:r>
            <a:r>
              <a:rPr lang="en-US" sz="2800" dirty="0">
                <a:solidFill>
                  <a:schemeClr val="tx1"/>
                </a:solidFill>
              </a:rPr>
              <a:t> deed restriction that prohibits the use of impaired groundwater as potable water</a:t>
            </a:r>
          </a:p>
          <a:p>
            <a:pPr lvl="2">
              <a:buClrTx/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A tool property owners can use to address environmental impairments to groundwater</a:t>
            </a:r>
          </a:p>
          <a:p>
            <a:pPr lvl="2">
              <a:spcAft>
                <a:spcPts val="600"/>
              </a:spcAft>
              <a:buClrTx/>
              <a:buSzPct val="50000"/>
            </a:pPr>
            <a:r>
              <a:rPr lang="en-US" sz="2600" dirty="0">
                <a:solidFill>
                  <a:schemeClr val="tx1"/>
                </a:solidFill>
              </a:rPr>
              <a:t>Allows reinvestment and redevelopment of impaired properties</a:t>
            </a:r>
          </a:p>
          <a:p>
            <a:pPr>
              <a:buClrTx/>
              <a:buSzPct val="50000"/>
            </a:pPr>
            <a:r>
              <a:rPr lang="en-US" sz="2800" dirty="0">
                <a:solidFill>
                  <a:schemeClr val="tx1"/>
                </a:solidFill>
              </a:rPr>
              <a:t>A public health protection</a:t>
            </a:r>
          </a:p>
          <a:p>
            <a:endParaRPr lang="en-US" dirty="0"/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78422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5"/>
          <p:cNvSpPr txBox="1">
            <a:spLocks/>
          </p:cNvSpPr>
          <p:nvPr/>
        </p:nvSpPr>
        <p:spPr>
          <a:xfrm>
            <a:off x="1227558" y="838199"/>
            <a:ext cx="7024744" cy="8382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MSD?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3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MSD Depiction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97" t="43301" r="7922" b="24123"/>
          <a:stretch>
            <a:fillRect/>
          </a:stretch>
        </p:blipFill>
        <p:spPr bwMode="auto">
          <a:xfrm>
            <a:off x="1066800" y="1600200"/>
            <a:ext cx="7329318" cy="4297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77471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990599"/>
            <a:ext cx="7024744" cy="7620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MSD?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5673146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57201" y="1981200"/>
            <a:ext cx="5257799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Tx/>
              <a:buSzPct val="50000"/>
            </a:pPr>
            <a:r>
              <a:rPr lang="en-US" sz="3200" dirty="0">
                <a:solidFill>
                  <a:schemeClr val="tx1"/>
                </a:solidFill>
              </a:rPr>
              <a:t>It is a State Program</a:t>
            </a:r>
          </a:p>
          <a:p>
            <a:pPr lvl="2">
              <a:buClrTx/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Administered by the Texas Commission on Environmental Quality (TCEQ)</a:t>
            </a:r>
          </a:p>
          <a:p>
            <a:pPr lvl="2">
              <a:buClrTx/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Requires Local Support</a:t>
            </a:r>
          </a:p>
          <a:p>
            <a:pPr>
              <a:spcAft>
                <a:spcPts val="600"/>
              </a:spcAft>
              <a:buClrTx/>
              <a:buSzPct val="50000"/>
            </a:pPr>
            <a:r>
              <a:rPr lang="en-US" sz="3200" dirty="0">
                <a:solidFill>
                  <a:schemeClr val="tx1"/>
                </a:solidFill>
              </a:rPr>
              <a:t>Article 13 of Chapter 47</a:t>
            </a:r>
          </a:p>
          <a:p>
            <a:pPr lvl="2">
              <a:buClrTx/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Public Hearing Required</a:t>
            </a:r>
          </a:p>
        </p:txBody>
      </p:sp>
      <p:pic>
        <p:nvPicPr>
          <p:cNvPr id="9" name="Picture 4" descr="https://encrypted-tbn1.gstatic.com/images?q=tbn:ANd9GcQa5l6_4Ph_WwCquYnLdGckjy-2BJ1jX-BY4uXoYzsW_-Ca_HbVW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014305" cy="24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2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1705 Oliver Street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5653354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A46868D3-E3E7-464C-8A1F-EB6CC3A07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20290" r="18285" b="33817"/>
          <a:stretch/>
        </p:blipFill>
        <p:spPr>
          <a:xfrm>
            <a:off x="2022014" y="1583821"/>
            <a:ext cx="4973849" cy="4846320"/>
          </a:xfr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391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571499"/>
            <a:ext cx="7024744" cy="13716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Street Retail, LP</a:t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0600" y="1432806"/>
            <a:ext cx="7391400" cy="472440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ClrTx/>
              <a:buSzPct val="50000"/>
            </a:pPr>
            <a:r>
              <a:rPr lang="en-US" sz="2000" dirty="0">
                <a:solidFill>
                  <a:schemeClr val="tx1"/>
                </a:solidFill>
              </a:rPr>
              <a:t>Approximately 21 acres</a:t>
            </a:r>
          </a:p>
          <a:p>
            <a:pPr lvl="1">
              <a:lnSpc>
                <a:spcPct val="150000"/>
              </a:lnSpc>
              <a:buClrTx/>
              <a:buSzPct val="50000"/>
            </a:pPr>
            <a:r>
              <a:rPr lang="en-US" sz="2000" dirty="0">
                <a:solidFill>
                  <a:schemeClr val="tx1"/>
                </a:solidFill>
              </a:rPr>
              <a:t>Developed for Industrial purposes in the 1930s.</a:t>
            </a:r>
          </a:p>
          <a:p>
            <a:pPr lvl="1">
              <a:lnSpc>
                <a:spcPct val="150000"/>
              </a:lnSpc>
              <a:buClrTx/>
              <a:buSzPct val="50000"/>
            </a:pPr>
            <a:r>
              <a:rPr lang="en-US" sz="2000" dirty="0">
                <a:solidFill>
                  <a:schemeClr val="tx1"/>
                </a:solidFill>
              </a:rPr>
              <a:t>Texas Tile Manufacturing (</a:t>
            </a:r>
            <a:r>
              <a:rPr lang="en-US" sz="2000" dirty="0" err="1">
                <a:solidFill>
                  <a:schemeClr val="tx1"/>
                </a:solidFill>
              </a:rPr>
              <a:t>TexTile</a:t>
            </a:r>
            <a:r>
              <a:rPr lang="en-US" sz="2000" dirty="0">
                <a:solidFill>
                  <a:schemeClr val="tx1"/>
                </a:solidFill>
              </a:rPr>
              <a:t>) operated a tile manufacturing and storage/distribution facility from 1986-2014.</a:t>
            </a:r>
          </a:p>
          <a:p>
            <a:pPr lvl="1">
              <a:lnSpc>
                <a:spcPct val="150000"/>
              </a:lnSpc>
              <a:buClrTx/>
              <a:buSzPct val="50000"/>
            </a:pPr>
            <a:r>
              <a:rPr lang="en-US" sz="2000" dirty="0">
                <a:solidFill>
                  <a:schemeClr val="tx1"/>
                </a:solidFill>
              </a:rPr>
              <a:t>Currently owned by Summer Street Retail</a:t>
            </a:r>
          </a:p>
          <a:p>
            <a:pPr lvl="1">
              <a:lnSpc>
                <a:spcPct val="150000"/>
              </a:lnSpc>
              <a:buClrTx/>
              <a:buSzPct val="50000"/>
            </a:pPr>
            <a:r>
              <a:rPr lang="en-US" sz="2000" dirty="0">
                <a:solidFill>
                  <a:schemeClr val="tx1"/>
                </a:solidFill>
              </a:rPr>
              <a:t>Site is vacant with no structures onsite</a:t>
            </a:r>
          </a:p>
          <a:p>
            <a:pPr lvl="1">
              <a:lnSpc>
                <a:spcPct val="150000"/>
              </a:lnSpc>
              <a:buClrTx/>
              <a:buSzPct val="50000"/>
            </a:pPr>
            <a:r>
              <a:rPr lang="en-US" sz="2000" dirty="0">
                <a:solidFill>
                  <a:schemeClr val="tx1"/>
                </a:solidFill>
              </a:rPr>
              <a:t>Future Redevelopment plans: Residential and Commercial.</a:t>
            </a:r>
          </a:p>
          <a:p>
            <a:pPr lvl="1">
              <a:lnSpc>
                <a:spcPct val="150000"/>
              </a:lnSpc>
              <a:buClrTx/>
              <a:buSzPct val="50000"/>
            </a:pPr>
            <a:r>
              <a:rPr lang="en-US" sz="2000" dirty="0">
                <a:solidFill>
                  <a:schemeClr val="tx1"/>
                </a:solidFill>
              </a:rPr>
              <a:t>TCEQ Voluntary Cleanup Program 2015  </a:t>
            </a:r>
          </a:p>
          <a:p>
            <a:endParaRPr lang="en-US" sz="2000" dirty="0"/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1428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9144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Impacts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1428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OU1-P-COMMON001.pdf - Adobe Acrobat Reader DC">
            <a:extLst>
              <a:ext uri="{FF2B5EF4-FFF2-40B4-BE49-F238E27FC236}">
                <a16:creationId xmlns:a16="http://schemas.microsoft.com/office/drawing/2014/main" id="{9710D2F2-30F6-4508-BC77-76DC4C10AF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7" t="15505" r="35000" b="15505"/>
          <a:stretch/>
        </p:blipFill>
        <p:spPr>
          <a:xfrm>
            <a:off x="1981200" y="1762371"/>
            <a:ext cx="4753153" cy="49377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130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838201"/>
            <a:ext cx="7024744" cy="7620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MSD Notice Letters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561120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75433" y="2603814"/>
            <a:ext cx="1792586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u="sng" dirty="0"/>
              <a:t>Property Owners</a:t>
            </a:r>
          </a:p>
          <a:p>
            <a:pPr algn="ctr"/>
            <a:r>
              <a:rPr lang="en-US" sz="1300" dirty="0"/>
              <a:t>First-Class Mail</a:t>
            </a:r>
          </a:p>
          <a:p>
            <a:pPr algn="ctr"/>
            <a:r>
              <a:rPr lang="en-US" sz="1300" dirty="0"/>
              <a:t>½-Mile Radius</a:t>
            </a:r>
          </a:p>
          <a:p>
            <a:pPr algn="ctr"/>
            <a:r>
              <a:rPr lang="en-US" sz="1300" i="1" dirty="0"/>
              <a:t>City Requirement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75433" y="4063496"/>
            <a:ext cx="1792587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u="sng" dirty="0"/>
              <a:t>Water Well Owners</a:t>
            </a:r>
          </a:p>
          <a:p>
            <a:pPr algn="ctr"/>
            <a:r>
              <a:rPr lang="en-US" sz="1300" dirty="0"/>
              <a:t>Certified Mail</a:t>
            </a:r>
          </a:p>
          <a:p>
            <a:pPr algn="ctr"/>
            <a:r>
              <a:rPr lang="en-US" sz="1300" dirty="0"/>
              <a:t>5-Mile Radius</a:t>
            </a:r>
          </a:p>
          <a:p>
            <a:pPr algn="ctr"/>
            <a:r>
              <a:rPr lang="en-US" sz="1300" i="1" dirty="0"/>
              <a:t>State Requirement</a:t>
            </a:r>
          </a:p>
        </p:txBody>
      </p:sp>
      <p:pic>
        <p:nvPicPr>
          <p:cNvPr id="11" name="Picture 10" descr="Mailing Radius Map #2016-102-SSR.pdf - Adobe Acrobat Reader DC">
            <a:extLst>
              <a:ext uri="{FF2B5EF4-FFF2-40B4-BE49-F238E27FC236}">
                <a16:creationId xmlns:a16="http://schemas.microsoft.com/office/drawing/2014/main" id="{BDB6C20A-2815-458B-BB39-88DEDCE8F3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30098" r="52500" b="19484"/>
          <a:stretch/>
        </p:blipFill>
        <p:spPr>
          <a:xfrm>
            <a:off x="5471219" y="2034408"/>
            <a:ext cx="3542695" cy="3566160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cxnSpLocks/>
          </p:cNvCxnSpPr>
          <p:nvPr/>
        </p:nvCxnSpPr>
        <p:spPr bwMode="auto">
          <a:xfrm>
            <a:off x="5168019" y="2779236"/>
            <a:ext cx="1918581" cy="94681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168019" y="4593053"/>
            <a:ext cx="563673" cy="5514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9" name="Picture 18" descr="Public Meeting Mailer2 #2016-102-SSR.pdf - Adobe Acrobat Reader DC">
            <a:extLst>
              <a:ext uri="{FF2B5EF4-FFF2-40B4-BE49-F238E27FC236}">
                <a16:creationId xmlns:a16="http://schemas.microsoft.com/office/drawing/2014/main" id="{C7979714-5DD5-4C9B-8E15-F165C48062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2" t="16968" r="35834" b="7063"/>
          <a:stretch/>
        </p:blipFill>
        <p:spPr>
          <a:xfrm>
            <a:off x="450405" y="1917609"/>
            <a:ext cx="2864928" cy="356616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566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990599"/>
            <a:ext cx="7024744" cy="722864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41148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Mark A. Wooten Jr.</a:t>
            </a:r>
          </a:p>
          <a:p>
            <a:pPr marL="6858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Program Coordinator</a:t>
            </a:r>
          </a:p>
          <a:p>
            <a:pPr marL="68580" indent="0" algn="ctr">
              <a:buNone/>
            </a:pPr>
            <a:endParaRPr lang="en-US" sz="1100" b="1" dirty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Public Works &amp; Engineering</a:t>
            </a:r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City of Houston</a:t>
            </a:r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1002 Washington, 3</a:t>
            </a:r>
            <a:r>
              <a:rPr lang="en-US" b="1" baseline="30000" dirty="0">
                <a:solidFill>
                  <a:schemeClr val="tx1"/>
                </a:solidFill>
              </a:rPr>
              <a:t>rd</a:t>
            </a:r>
            <a:r>
              <a:rPr lang="en-US" b="1" dirty="0">
                <a:solidFill>
                  <a:schemeClr val="tx1"/>
                </a:solidFill>
              </a:rPr>
              <a:t> Floor</a:t>
            </a:r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Houston, Texas 77002</a:t>
            </a:r>
          </a:p>
          <a:p>
            <a:pPr marL="68580" indent="0" algn="ctr">
              <a:buNone/>
            </a:pPr>
            <a:endParaRPr lang="en-US" sz="1000" dirty="0"/>
          </a:p>
          <a:p>
            <a:pPr marL="68580" indent="0" algn="ctr">
              <a:buNone/>
            </a:pPr>
            <a:r>
              <a:rPr lang="en-US" dirty="0">
                <a:hlinkClick r:id="rId3"/>
              </a:rPr>
              <a:t>msd@houstontx.gov</a:t>
            </a:r>
            <a:endParaRPr lang="en-US" dirty="0"/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(832) 394-9005</a:t>
            </a: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4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2" y="5638800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054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3448</TotalTime>
  <Words>217</Words>
  <Application>Microsoft Office PowerPoint</Application>
  <PresentationFormat>On-screen Show (4:3)</PresentationFormat>
  <Paragraphs>55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Wingdings 2</vt:lpstr>
      <vt:lpstr>Austin</vt:lpstr>
      <vt:lpstr>Municipal Setting Designations</vt:lpstr>
      <vt:lpstr> </vt:lpstr>
      <vt:lpstr>MSD Depiction</vt:lpstr>
      <vt:lpstr>What is an MSD?</vt:lpstr>
      <vt:lpstr>1705 Oliver Street</vt:lpstr>
      <vt:lpstr>Summer Street Retail, LP </vt:lpstr>
      <vt:lpstr>Groundwater Impacts</vt:lpstr>
      <vt:lpstr>MSD Notice Letters</vt:lpstr>
      <vt:lpstr>Contact Information</vt:lpstr>
    </vt:vector>
  </TitlesOfParts>
  <Company>City of Houston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Redeveloping the City of Houston</dc:title>
  <dc:creator>Clancey, Jennifer - HPC-PWE</dc:creator>
  <cp:lastModifiedBy>Wooten Jr., Mark - HPC-PWE</cp:lastModifiedBy>
  <cp:revision>68</cp:revision>
  <cp:lastPrinted>2014-08-20T21:00:23Z</cp:lastPrinted>
  <dcterms:created xsi:type="dcterms:W3CDTF">2014-08-18T17:34:35Z</dcterms:created>
  <dcterms:modified xsi:type="dcterms:W3CDTF">2017-11-09T17:36:40Z</dcterms:modified>
</cp:coreProperties>
</file>