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7"/>
  </p:handoutMasterIdLst>
  <p:sldIdLst>
    <p:sldId id="256" r:id="rId2"/>
    <p:sldId id="257" r:id="rId3"/>
    <p:sldId id="271" r:id="rId4"/>
    <p:sldId id="270" r:id="rId5"/>
    <p:sldId id="258" r:id="rId6"/>
    <p:sldId id="259" r:id="rId7"/>
    <p:sldId id="260" r:id="rId8"/>
    <p:sldId id="261" r:id="rId9"/>
    <p:sldId id="262" r:id="rId10"/>
    <p:sldId id="265" r:id="rId11"/>
    <p:sldId id="269" r:id="rId12"/>
    <p:sldId id="267" r:id="rId13"/>
    <p:sldId id="268" r:id="rId14"/>
    <p:sldId id="266"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E9AC44-F4DC-40F3-A563-91200B078936}" type="datetimeFigureOut">
              <a:rPr lang="en-US" smtClean="0"/>
              <a:t>8/18/2017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7B8747-C923-4F5D-A38A-789A08D4B58E}" type="slidenum">
              <a:rPr lang="en-US" smtClean="0"/>
              <a:t>‹#›</a:t>
            </a:fld>
            <a:endParaRPr lang="en-US"/>
          </a:p>
        </p:txBody>
      </p:sp>
    </p:spTree>
    <p:extLst>
      <p:ext uri="{BB962C8B-B14F-4D97-AF65-F5344CB8AC3E}">
        <p14:creationId xmlns:p14="http://schemas.microsoft.com/office/powerpoint/2010/main" val="4986922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8/18/2017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8/18/2017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815" y="518355"/>
            <a:ext cx="8791575" cy="2387600"/>
          </a:xfrm>
        </p:spPr>
        <p:txBody>
          <a:bodyPr/>
          <a:lstStyle/>
          <a:p>
            <a:r>
              <a:rPr lang="en-US" dirty="0"/>
              <a:t>Presentation to Transportation, technology &amp; infrastructure committee</a:t>
            </a:r>
          </a:p>
        </p:txBody>
      </p:sp>
      <p:sp>
        <p:nvSpPr>
          <p:cNvPr id="3" name="Subtitle 2"/>
          <p:cNvSpPr>
            <a:spLocks noGrp="1"/>
          </p:cNvSpPr>
          <p:nvPr>
            <p:ph type="subTitle" idx="1"/>
          </p:nvPr>
        </p:nvSpPr>
        <p:spPr>
          <a:xfrm>
            <a:off x="2279096" y="3031587"/>
            <a:ext cx="8791575" cy="1655762"/>
          </a:xfrm>
        </p:spPr>
        <p:txBody>
          <a:bodyPr>
            <a:noAutofit/>
          </a:bodyPr>
          <a:lstStyle/>
          <a:p>
            <a:r>
              <a:rPr lang="en-US" sz="2400" dirty="0"/>
              <a:t>Proposed ordinance governing facilities in the public right-of-way</a:t>
            </a:r>
          </a:p>
          <a:p>
            <a:r>
              <a:rPr lang="en-US" sz="2400" dirty="0"/>
              <a:t>Presented by: Public Works and Engineering Department and Legal Department </a:t>
            </a:r>
          </a:p>
          <a:p>
            <a:r>
              <a:rPr lang="en-US" sz="2400" dirty="0"/>
              <a:t>August 21, 2017</a:t>
            </a:r>
          </a:p>
        </p:txBody>
      </p:sp>
    </p:spTree>
    <p:extLst>
      <p:ext uri="{BB962C8B-B14F-4D97-AF65-F5344CB8AC3E}">
        <p14:creationId xmlns:p14="http://schemas.microsoft.com/office/powerpoint/2010/main" val="2681683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7112"/>
            <a:ext cx="9905998" cy="1283516"/>
          </a:xfrm>
        </p:spPr>
        <p:txBody>
          <a:bodyPr/>
          <a:lstStyle/>
          <a:p>
            <a:r>
              <a:rPr lang="en-US" dirty="0"/>
              <a:t>Fees Allowed under SB1004</a:t>
            </a:r>
          </a:p>
        </p:txBody>
      </p:sp>
      <p:sp>
        <p:nvSpPr>
          <p:cNvPr id="3" name="Content Placeholder 2"/>
          <p:cNvSpPr>
            <a:spLocks noGrp="1"/>
          </p:cNvSpPr>
          <p:nvPr>
            <p:ph idx="1"/>
          </p:nvPr>
        </p:nvSpPr>
        <p:spPr>
          <a:xfrm>
            <a:off x="998290" y="1098958"/>
            <a:ext cx="10049121" cy="5335398"/>
          </a:xfrm>
        </p:spPr>
        <p:txBody>
          <a:bodyPr>
            <a:normAutofit fontScale="32500" lnSpcReduction="20000"/>
          </a:bodyPr>
          <a:lstStyle/>
          <a:p>
            <a:r>
              <a:rPr lang="en-US" sz="6800" dirty="0"/>
              <a:t>Annual Public Right-of-Way Rate: may not exceed an annual amount equal to $250 multiplied by the number of network nodes installed in the public right-of-way.</a:t>
            </a:r>
          </a:p>
          <a:p>
            <a:r>
              <a:rPr lang="en-US" sz="6800" dirty="0"/>
              <a:t>Application Fee: may not exceed the lesser of:</a:t>
            </a:r>
          </a:p>
          <a:p>
            <a:pPr lvl="1"/>
            <a:r>
              <a:rPr lang="en-US" sz="6800" dirty="0"/>
              <a:t>The costs the municipality determines are incurred in granting or processing an application, or</a:t>
            </a:r>
          </a:p>
          <a:p>
            <a:pPr lvl="1"/>
            <a:r>
              <a:rPr lang="en-US" sz="6800" dirty="0"/>
              <a:t>$500 per application covering up to 5 network nodes, $250 for each additional network node per application, and $1,000 per application for each pole.</a:t>
            </a:r>
          </a:p>
          <a:p>
            <a:r>
              <a:rPr lang="en-US" sz="6800" dirty="0"/>
              <a:t>Municipality may not require a fee for:</a:t>
            </a:r>
          </a:p>
          <a:p>
            <a:pPr lvl="1"/>
            <a:r>
              <a:rPr lang="en-US" sz="6800" dirty="0"/>
              <a:t>Maintenance that does not require excavating or closing a sidewalk</a:t>
            </a:r>
          </a:p>
          <a:p>
            <a:pPr lvl="1"/>
            <a:r>
              <a:rPr lang="en-US" sz="6800" dirty="0"/>
              <a:t>Replacing or upgrading a network node or pole with one that is substantially similar in size or smaller</a:t>
            </a:r>
          </a:p>
          <a:p>
            <a:pPr lvl="1"/>
            <a:r>
              <a:rPr lang="en-US" sz="6800" dirty="0"/>
              <a:t>Installation of micro network nodes that are strung on cables between existing poles</a:t>
            </a:r>
          </a:p>
          <a:p>
            <a:endParaRPr lang="en-US" dirty="0"/>
          </a:p>
        </p:txBody>
      </p:sp>
    </p:spTree>
    <p:extLst>
      <p:ext uri="{BB962C8B-B14F-4D97-AF65-F5344CB8AC3E}">
        <p14:creationId xmlns:p14="http://schemas.microsoft.com/office/powerpoint/2010/main" val="292329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349" y="109058"/>
            <a:ext cx="9789062" cy="864065"/>
          </a:xfrm>
        </p:spPr>
        <p:txBody>
          <a:bodyPr/>
          <a:lstStyle/>
          <a:p>
            <a:r>
              <a:rPr lang="en-US" dirty="0"/>
              <a:t>The Proposed ordinance </a:t>
            </a:r>
          </a:p>
        </p:txBody>
      </p:sp>
      <p:sp>
        <p:nvSpPr>
          <p:cNvPr id="3" name="Content Placeholder 2"/>
          <p:cNvSpPr>
            <a:spLocks noGrp="1"/>
          </p:cNvSpPr>
          <p:nvPr>
            <p:ph idx="1"/>
          </p:nvPr>
        </p:nvSpPr>
        <p:spPr>
          <a:xfrm>
            <a:off x="855678" y="973123"/>
            <a:ext cx="10191734" cy="5436065"/>
          </a:xfrm>
        </p:spPr>
        <p:txBody>
          <a:bodyPr>
            <a:normAutofit fontScale="25000" lnSpcReduction="20000"/>
          </a:bodyPr>
          <a:lstStyle/>
          <a:p>
            <a:r>
              <a:rPr lang="en-US" sz="8000" dirty="0"/>
              <a:t>Establishes a process for designating design districts which will be approved by City Council.  The proposed ordinance will define design districts to include areas that correspond to:</a:t>
            </a:r>
          </a:p>
          <a:p>
            <a:pPr lvl="1"/>
            <a:r>
              <a:rPr lang="en-US" sz="8000" dirty="0"/>
              <a:t>Management Districts created under Chapter 375 of the Texas Local Government Code</a:t>
            </a:r>
          </a:p>
          <a:p>
            <a:pPr lvl="1"/>
            <a:r>
              <a:rPr lang="en-US" sz="8000" dirty="0"/>
              <a:t>Tax Increment Reinvestment Zones</a:t>
            </a:r>
          </a:p>
          <a:p>
            <a:pPr lvl="1"/>
            <a:r>
              <a:rPr lang="en-US" sz="8000" dirty="0"/>
              <a:t>Cultural districts designated by the Texas Commission on the Arts </a:t>
            </a:r>
          </a:p>
          <a:p>
            <a:r>
              <a:rPr lang="en-US" sz="8000" dirty="0"/>
              <a:t>Establishes baseline design standards for design districts. </a:t>
            </a:r>
          </a:p>
          <a:p>
            <a:r>
              <a:rPr lang="en-US" sz="8000" dirty="0"/>
              <a:t>Establishes requirements for installation of facilities in historic districts and underground utilities districts.</a:t>
            </a:r>
          </a:p>
          <a:p>
            <a:r>
              <a:rPr lang="en-US" sz="8000" dirty="0"/>
              <a:t>Establishes non-discriminatory uniform standards for when the City will grant consent to an installation on a street less than 50 feet wide and adjacent to a residential lot. </a:t>
            </a:r>
          </a:p>
          <a:p>
            <a:r>
              <a:rPr lang="en-US" sz="8000" dirty="0"/>
              <a:t>Establishes fees for use of the right-of-way. </a:t>
            </a:r>
          </a:p>
          <a:p>
            <a:r>
              <a:rPr lang="en-US" sz="8000" dirty="0"/>
              <a:t>Establishes a mechanism for enforcement of the ordinance. </a:t>
            </a:r>
          </a:p>
          <a:p>
            <a:endParaRPr lang="en-US" dirty="0"/>
          </a:p>
        </p:txBody>
      </p:sp>
    </p:spTree>
    <p:extLst>
      <p:ext uri="{BB962C8B-B14F-4D97-AF65-F5344CB8AC3E}">
        <p14:creationId xmlns:p14="http://schemas.microsoft.com/office/powerpoint/2010/main" val="241511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6516"/>
            <a:ext cx="9905998" cy="794646"/>
          </a:xfrm>
        </p:spPr>
        <p:txBody>
          <a:bodyPr/>
          <a:lstStyle/>
          <a:p>
            <a:r>
              <a:rPr lang="en-US" dirty="0"/>
              <a:t>Design districts</a:t>
            </a:r>
          </a:p>
        </p:txBody>
      </p:sp>
      <p:sp>
        <p:nvSpPr>
          <p:cNvPr id="3" name="Content Placeholder 2"/>
          <p:cNvSpPr>
            <a:spLocks noGrp="1"/>
          </p:cNvSpPr>
          <p:nvPr>
            <p:ph idx="1"/>
          </p:nvPr>
        </p:nvSpPr>
        <p:spPr>
          <a:xfrm>
            <a:off x="1141412" y="1111162"/>
            <a:ext cx="9905999" cy="5121858"/>
          </a:xfrm>
        </p:spPr>
        <p:txBody>
          <a:bodyPr>
            <a:normAutofit lnSpcReduction="10000"/>
          </a:bodyPr>
          <a:lstStyle/>
          <a:p>
            <a:r>
              <a:rPr lang="en-US" dirty="0"/>
              <a:t>SB1004 requires that as a condition for approval of a new network node or support pole in a design district with decorative poles, a municipality may require reasonable design or concealment measures for the nodes or poles.</a:t>
            </a:r>
          </a:p>
          <a:p>
            <a:r>
              <a:rPr lang="en-US" dirty="0"/>
              <a:t>Under the proposed ordinance, City Council may designate (1) municipal management districts, (2) tax increment reinvestment zones (TIRZ), and (3) cultural districts designated by the Texas Commission on the Arts as a design district.  </a:t>
            </a:r>
          </a:p>
          <a:p>
            <a:r>
              <a:rPr lang="en-US" dirty="0"/>
              <a:t>The City will maintain a list of standards for each design district that providers will be able to access before an installation.  The City will also maintain a list of baseline standards that it will enforce for design districts that have not provided the City with individualized standards.</a:t>
            </a:r>
          </a:p>
        </p:txBody>
      </p:sp>
    </p:spTree>
    <p:extLst>
      <p:ext uri="{BB962C8B-B14F-4D97-AF65-F5344CB8AC3E}">
        <p14:creationId xmlns:p14="http://schemas.microsoft.com/office/powerpoint/2010/main" val="1505503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527" y="140346"/>
            <a:ext cx="9905998" cy="723721"/>
          </a:xfrm>
        </p:spPr>
        <p:txBody>
          <a:bodyPr/>
          <a:lstStyle/>
          <a:p>
            <a:r>
              <a:rPr lang="en-US" dirty="0"/>
              <a:t>Design districts cont’d</a:t>
            </a:r>
          </a:p>
        </p:txBody>
      </p:sp>
      <p:pic>
        <p:nvPicPr>
          <p:cNvPr id="4" name="Content Placeholder 3"/>
          <p:cNvPicPr>
            <a:picLocks noGrp="1" noChangeAspect="1"/>
          </p:cNvPicPr>
          <p:nvPr>
            <p:ph idx="1"/>
          </p:nvPr>
        </p:nvPicPr>
        <p:blipFill>
          <a:blip r:embed="rId2"/>
          <a:stretch>
            <a:fillRect/>
          </a:stretch>
        </p:blipFill>
        <p:spPr>
          <a:xfrm>
            <a:off x="1821600" y="1018033"/>
            <a:ext cx="7351634" cy="5116945"/>
          </a:xfrm>
          <a:prstGeom prst="rect">
            <a:avLst/>
          </a:prstGeom>
        </p:spPr>
      </p:pic>
    </p:spTree>
    <p:extLst>
      <p:ext uri="{BB962C8B-B14F-4D97-AF65-F5344CB8AC3E}">
        <p14:creationId xmlns:p14="http://schemas.microsoft.com/office/powerpoint/2010/main" val="834942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204" y="157124"/>
            <a:ext cx="9905998" cy="765665"/>
          </a:xfrm>
        </p:spPr>
        <p:txBody>
          <a:bodyPr/>
          <a:lstStyle/>
          <a:p>
            <a:r>
              <a:rPr lang="en-US" dirty="0"/>
              <a:t>Residential areas</a:t>
            </a:r>
          </a:p>
        </p:txBody>
      </p:sp>
      <p:sp>
        <p:nvSpPr>
          <p:cNvPr id="3" name="Content Placeholder 2"/>
          <p:cNvSpPr>
            <a:spLocks noGrp="1"/>
          </p:cNvSpPr>
          <p:nvPr>
            <p:ph idx="1"/>
          </p:nvPr>
        </p:nvSpPr>
        <p:spPr>
          <a:xfrm>
            <a:off x="1141412" y="1006679"/>
            <a:ext cx="9905999" cy="4784522"/>
          </a:xfrm>
        </p:spPr>
        <p:txBody>
          <a:bodyPr/>
          <a:lstStyle/>
          <a:p>
            <a:r>
              <a:rPr lang="en-US" dirty="0"/>
              <a:t>SB1004 prohibits a provider from installing a node support pole in a public right-of-way without the municipality's consent if the right-of-way is adjacent to a street or thoroughfare that is not more than 50 feet wide and adjacent to a single-family residential lot or multifamily residence.</a:t>
            </a:r>
          </a:p>
        </p:txBody>
      </p:sp>
      <p:pic>
        <p:nvPicPr>
          <p:cNvPr id="4" name="Picture 3"/>
          <p:cNvPicPr>
            <a:picLocks noChangeAspect="1"/>
          </p:cNvPicPr>
          <p:nvPr/>
        </p:nvPicPr>
        <p:blipFill>
          <a:blip r:embed="rId2"/>
          <a:stretch>
            <a:fillRect/>
          </a:stretch>
        </p:blipFill>
        <p:spPr>
          <a:xfrm>
            <a:off x="1060755" y="3176332"/>
            <a:ext cx="9667875" cy="1724025"/>
          </a:xfrm>
          <a:prstGeom prst="rect">
            <a:avLst/>
          </a:prstGeom>
        </p:spPr>
      </p:pic>
    </p:spTree>
    <p:extLst>
      <p:ext uri="{BB962C8B-B14F-4D97-AF65-F5344CB8AC3E}">
        <p14:creationId xmlns:p14="http://schemas.microsoft.com/office/powerpoint/2010/main" val="3019735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664836"/>
          </a:xfrm>
        </p:spPr>
        <p:txBody>
          <a:bodyPr>
            <a:normAutofit/>
          </a:bodyPr>
          <a:lstStyle/>
          <a:p>
            <a:pPr algn="ctr"/>
            <a:r>
              <a:rPr lang="en-US" sz="7200" dirty="0"/>
              <a:t>Questions?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8560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692" y="207459"/>
            <a:ext cx="9905998" cy="891500"/>
          </a:xfrm>
        </p:spPr>
        <p:txBody>
          <a:bodyPr/>
          <a:lstStyle/>
          <a:p>
            <a:r>
              <a:rPr lang="en-US" dirty="0"/>
              <a:t>What is the technology?	</a:t>
            </a:r>
          </a:p>
        </p:txBody>
      </p:sp>
      <p:sp>
        <p:nvSpPr>
          <p:cNvPr id="3" name="Content Placeholder 2"/>
          <p:cNvSpPr>
            <a:spLocks noGrp="1"/>
          </p:cNvSpPr>
          <p:nvPr>
            <p:ph idx="1"/>
          </p:nvPr>
        </p:nvSpPr>
        <p:spPr>
          <a:xfrm>
            <a:off x="1233692" y="1098959"/>
            <a:ext cx="9905998" cy="4395831"/>
          </a:xfrm>
        </p:spPr>
        <p:txBody>
          <a:bodyPr>
            <a:noAutofit/>
          </a:bodyPr>
          <a:lstStyle/>
          <a:p>
            <a:r>
              <a:rPr lang="en-US" sz="1800" b="1" dirty="0"/>
              <a:t>Network nodes </a:t>
            </a:r>
            <a:r>
              <a:rPr lang="en-US" sz="1800" dirty="0"/>
              <a:t>are part of a wireless network system that supports or enhances data capacity used by wireless communication devices such as smart phones.  The node is primarily the antenna.  </a:t>
            </a:r>
          </a:p>
          <a:p>
            <a:r>
              <a:rPr lang="en-US" sz="1800" dirty="0"/>
              <a:t>The other parts of the system are: </a:t>
            </a:r>
          </a:p>
          <a:p>
            <a:pPr lvl="1"/>
            <a:r>
              <a:rPr lang="en-US" sz="1800" dirty="0"/>
              <a:t>the meter, </a:t>
            </a:r>
          </a:p>
          <a:p>
            <a:pPr lvl="1"/>
            <a:r>
              <a:rPr lang="en-US" sz="1800" dirty="0"/>
              <a:t>radio, </a:t>
            </a:r>
          </a:p>
          <a:p>
            <a:pPr lvl="1"/>
            <a:r>
              <a:rPr lang="en-US" sz="1800" dirty="0"/>
              <a:t>backup battery, </a:t>
            </a:r>
          </a:p>
          <a:p>
            <a:pPr lvl="1"/>
            <a:r>
              <a:rPr lang="en-US" sz="1800" dirty="0"/>
              <a:t>amplifier, </a:t>
            </a:r>
          </a:p>
          <a:p>
            <a:pPr lvl="1"/>
            <a:r>
              <a:rPr lang="en-US" sz="1800" dirty="0"/>
              <a:t>switches, and </a:t>
            </a:r>
          </a:p>
          <a:p>
            <a:pPr lvl="1"/>
            <a:r>
              <a:rPr lang="en-US" sz="1800" dirty="0"/>
              <a:t>other devices. </a:t>
            </a:r>
          </a:p>
          <a:p>
            <a:r>
              <a:rPr lang="en-US" sz="1800" b="1" dirty="0"/>
              <a:t>Network poles </a:t>
            </a:r>
            <a:r>
              <a:rPr lang="en-US" sz="1800" dirty="0"/>
              <a:t>are sometimes installed to support the network nodes. </a:t>
            </a:r>
          </a:p>
          <a:p>
            <a:r>
              <a:rPr lang="en-US" sz="1800" b="1" dirty="0"/>
              <a:t>Distributed antenna systems </a:t>
            </a:r>
            <a:r>
              <a:rPr lang="en-US" sz="1800" dirty="0"/>
              <a:t>(“DAS”) and small cells are the two most common types of wireless network systems. </a:t>
            </a:r>
          </a:p>
        </p:txBody>
      </p:sp>
    </p:spTree>
    <p:extLst>
      <p:ext uri="{BB962C8B-B14F-4D97-AF65-F5344CB8AC3E}">
        <p14:creationId xmlns:p14="http://schemas.microsoft.com/office/powerpoint/2010/main" val="143896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995" y="138544"/>
            <a:ext cx="9905998" cy="1247343"/>
          </a:xfrm>
        </p:spPr>
        <p:txBody>
          <a:bodyPr/>
          <a:lstStyle/>
          <a:p>
            <a:r>
              <a:rPr lang="en-US" dirty="0"/>
              <a:t>Examples of Nodes</a:t>
            </a:r>
          </a:p>
        </p:txBody>
      </p:sp>
      <p:pic>
        <p:nvPicPr>
          <p:cNvPr id="11" name="Picture 10"/>
          <p:cNvPicPr>
            <a:picLocks noChangeAspect="1"/>
          </p:cNvPicPr>
          <p:nvPr/>
        </p:nvPicPr>
        <p:blipFill>
          <a:blip r:embed="rId2"/>
          <a:stretch>
            <a:fillRect/>
          </a:stretch>
        </p:blipFill>
        <p:spPr>
          <a:xfrm>
            <a:off x="7689850" y="1676771"/>
            <a:ext cx="2996623" cy="3995497"/>
          </a:xfrm>
          <a:prstGeom prst="rect">
            <a:avLst/>
          </a:prstGeom>
        </p:spPr>
      </p:pic>
      <p:pic>
        <p:nvPicPr>
          <p:cNvPr id="14" name="Picture 13"/>
          <p:cNvPicPr>
            <a:picLocks noChangeAspect="1"/>
          </p:cNvPicPr>
          <p:nvPr/>
        </p:nvPicPr>
        <p:blipFill>
          <a:blip r:embed="rId3"/>
          <a:stretch>
            <a:fillRect/>
          </a:stretch>
        </p:blipFill>
        <p:spPr>
          <a:xfrm>
            <a:off x="4188643" y="1676771"/>
            <a:ext cx="3061902" cy="4082536"/>
          </a:xfrm>
          <a:prstGeom prst="rect">
            <a:avLst/>
          </a:prstGeom>
        </p:spPr>
      </p:pic>
      <p:pic>
        <p:nvPicPr>
          <p:cNvPr id="16" name="Content Placeholder 15"/>
          <p:cNvPicPr>
            <a:picLocks noGrp="1" noChangeAspect="1"/>
          </p:cNvPicPr>
          <p:nvPr>
            <p:ph idx="1"/>
          </p:nvPr>
        </p:nvPicPr>
        <p:blipFill>
          <a:blip r:embed="rId4"/>
          <a:stretch>
            <a:fillRect/>
          </a:stretch>
        </p:blipFill>
        <p:spPr>
          <a:xfrm>
            <a:off x="507231" y="2225061"/>
            <a:ext cx="3461760" cy="2596320"/>
          </a:xfrm>
        </p:spPr>
      </p:pic>
    </p:spTree>
    <p:extLst>
      <p:ext uri="{BB962C8B-B14F-4D97-AF65-F5344CB8AC3E}">
        <p14:creationId xmlns:p14="http://schemas.microsoft.com/office/powerpoint/2010/main" val="1369741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958" y="212436"/>
            <a:ext cx="9905998" cy="819410"/>
          </a:xfrm>
        </p:spPr>
        <p:txBody>
          <a:bodyPr/>
          <a:lstStyle/>
          <a:p>
            <a:r>
              <a:rPr lang="en-US" dirty="0"/>
              <a:t>Current DAS locations </a:t>
            </a:r>
          </a:p>
        </p:txBody>
      </p:sp>
      <p:pic>
        <p:nvPicPr>
          <p:cNvPr id="4" name="Content Placeholder 3"/>
          <p:cNvPicPr>
            <a:picLocks noGrp="1" noChangeAspect="1"/>
          </p:cNvPicPr>
          <p:nvPr>
            <p:ph idx="1"/>
          </p:nvPr>
        </p:nvPicPr>
        <p:blipFill>
          <a:blip r:embed="rId2"/>
          <a:stretch>
            <a:fillRect/>
          </a:stretch>
        </p:blipFill>
        <p:spPr>
          <a:xfrm>
            <a:off x="1588484" y="953209"/>
            <a:ext cx="8164946" cy="5504873"/>
          </a:xfrm>
          <a:prstGeom prst="rect">
            <a:avLst/>
          </a:prstGeom>
        </p:spPr>
      </p:pic>
    </p:spTree>
    <p:extLst>
      <p:ext uri="{BB962C8B-B14F-4D97-AF65-F5344CB8AC3E}">
        <p14:creationId xmlns:p14="http://schemas.microsoft.com/office/powerpoint/2010/main" val="378017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93615"/>
            <a:ext cx="9905998" cy="889233"/>
          </a:xfrm>
        </p:spPr>
        <p:txBody>
          <a:bodyPr/>
          <a:lstStyle/>
          <a:p>
            <a:r>
              <a:rPr lang="en-US" dirty="0"/>
              <a:t>Use of the Right-of-way</a:t>
            </a:r>
          </a:p>
        </p:txBody>
      </p:sp>
      <p:sp>
        <p:nvSpPr>
          <p:cNvPr id="3" name="Content Placeholder 2"/>
          <p:cNvSpPr>
            <a:spLocks noGrp="1"/>
          </p:cNvSpPr>
          <p:nvPr>
            <p:ph idx="1"/>
          </p:nvPr>
        </p:nvSpPr>
        <p:spPr>
          <a:xfrm>
            <a:off x="1008063" y="1084126"/>
            <a:ext cx="9905999" cy="3541714"/>
          </a:xfrm>
        </p:spPr>
        <p:txBody>
          <a:bodyPr>
            <a:normAutofit/>
          </a:bodyPr>
          <a:lstStyle/>
          <a:p>
            <a:r>
              <a:rPr lang="en-US" dirty="0"/>
              <a:t>Network providers seek to install network nodes in the public right-of-way because: </a:t>
            </a:r>
          </a:p>
          <a:p>
            <a:pPr lvl="1"/>
            <a:r>
              <a:rPr lang="en-US" sz="2400" dirty="0"/>
              <a:t>The right-of-way provides them with access to a continuous piece of land, and </a:t>
            </a:r>
          </a:p>
          <a:p>
            <a:pPr lvl="1"/>
            <a:r>
              <a:rPr lang="en-US" sz="2400" dirty="0"/>
              <a:t>It enables them to deal with only one landlord. </a:t>
            </a:r>
          </a:p>
        </p:txBody>
      </p:sp>
      <p:pic>
        <p:nvPicPr>
          <p:cNvPr id="4" name="Picture 3"/>
          <p:cNvPicPr>
            <a:picLocks noChangeAspect="1"/>
          </p:cNvPicPr>
          <p:nvPr/>
        </p:nvPicPr>
        <p:blipFill>
          <a:blip r:embed="rId2"/>
          <a:stretch>
            <a:fillRect/>
          </a:stretch>
        </p:blipFill>
        <p:spPr>
          <a:xfrm>
            <a:off x="1408111" y="3825676"/>
            <a:ext cx="9639300" cy="1590675"/>
          </a:xfrm>
          <a:prstGeom prst="rect">
            <a:avLst/>
          </a:prstGeom>
        </p:spPr>
      </p:pic>
    </p:spTree>
    <p:extLst>
      <p:ext uri="{BB962C8B-B14F-4D97-AF65-F5344CB8AC3E}">
        <p14:creationId xmlns:p14="http://schemas.microsoft.com/office/powerpoint/2010/main" val="400675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914" y="274570"/>
            <a:ext cx="9905998" cy="857944"/>
          </a:xfrm>
        </p:spPr>
        <p:txBody>
          <a:bodyPr/>
          <a:lstStyle/>
          <a:p>
            <a:r>
              <a:rPr lang="en-US" dirty="0"/>
              <a:t>Master license agreement</a:t>
            </a:r>
          </a:p>
        </p:txBody>
      </p:sp>
      <p:sp>
        <p:nvSpPr>
          <p:cNvPr id="3" name="Content Placeholder 2"/>
          <p:cNvSpPr>
            <a:spLocks noGrp="1"/>
          </p:cNvSpPr>
          <p:nvPr>
            <p:ph idx="1"/>
          </p:nvPr>
        </p:nvSpPr>
        <p:spPr>
          <a:xfrm>
            <a:off x="1141412" y="1208015"/>
            <a:ext cx="9905999" cy="4983060"/>
          </a:xfrm>
        </p:spPr>
        <p:txBody>
          <a:bodyPr>
            <a:normAutofit fontScale="92500"/>
          </a:bodyPr>
          <a:lstStyle/>
          <a:p>
            <a:r>
              <a:rPr lang="en-US" sz="2600" dirty="0"/>
              <a:t>Current Authorization &amp; Terms of Use - The City currently has a master license agreement with several wireless network providers that regulates their use of the public right-of-way and establishes a mechanism for compensation to be paid to the City. </a:t>
            </a:r>
          </a:p>
          <a:p>
            <a:r>
              <a:rPr lang="en-US" sz="2600" dirty="0"/>
              <a:t>City Council approved the agreement in December 2015.  </a:t>
            </a:r>
          </a:p>
          <a:p>
            <a:r>
              <a:rPr lang="en-US" sz="2600" dirty="0"/>
              <a:t>Until September 1, 2017, any party that has not signed the agreement cannot use the right-of-way to install DAS or nodes.  </a:t>
            </a:r>
          </a:p>
          <a:p>
            <a:r>
              <a:rPr lang="en-US" dirty="0"/>
              <a:t>The companies that are parties to the MLA may opt to terminate the agreement without cause.  If they do, the new statute will govern use and fees in the right-of-way for poles and nodes that were installed prior to September 1, 2017. </a:t>
            </a:r>
          </a:p>
        </p:txBody>
      </p:sp>
    </p:spTree>
    <p:extLst>
      <p:ext uri="{BB962C8B-B14F-4D97-AF65-F5344CB8AC3E}">
        <p14:creationId xmlns:p14="http://schemas.microsoft.com/office/powerpoint/2010/main" val="289068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5226"/>
            <a:ext cx="9905998" cy="922789"/>
          </a:xfrm>
        </p:spPr>
        <p:txBody>
          <a:bodyPr/>
          <a:lstStyle/>
          <a:p>
            <a:r>
              <a:rPr lang="en-US" dirty="0"/>
              <a:t>SB 1004	</a:t>
            </a:r>
          </a:p>
        </p:txBody>
      </p:sp>
      <p:sp>
        <p:nvSpPr>
          <p:cNvPr id="3" name="Content Placeholder 2"/>
          <p:cNvSpPr>
            <a:spLocks noGrp="1"/>
          </p:cNvSpPr>
          <p:nvPr>
            <p:ph idx="1"/>
          </p:nvPr>
        </p:nvSpPr>
        <p:spPr>
          <a:xfrm>
            <a:off x="1141412" y="1040235"/>
            <a:ext cx="9905999" cy="4750966"/>
          </a:xfrm>
        </p:spPr>
        <p:txBody>
          <a:bodyPr>
            <a:noAutofit/>
          </a:bodyPr>
          <a:lstStyle/>
          <a:p>
            <a:r>
              <a:rPr lang="en-US" sz="2800" dirty="0"/>
              <a:t>The Texas Legislature passed SB 1004 during its last regular session (2017) and authorizes wireless network providers to use municipal public right-of-way with certain restrictions. </a:t>
            </a:r>
          </a:p>
          <a:p>
            <a:r>
              <a:rPr lang="en-US" sz="2800" dirty="0"/>
              <a:t>SB 1004 provides for a significant reduction in right-of-way use fees charged by cities, and restricts the requirements cities can impose on what and where a network node, pole, or supporting equipment can be place in the right-of-way. </a:t>
            </a:r>
          </a:p>
        </p:txBody>
      </p:sp>
    </p:spTree>
    <p:extLst>
      <p:ext uri="{BB962C8B-B14F-4D97-AF65-F5344CB8AC3E}">
        <p14:creationId xmlns:p14="http://schemas.microsoft.com/office/powerpoint/2010/main" val="81123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35561"/>
            <a:ext cx="9905998" cy="1115736"/>
          </a:xfrm>
        </p:spPr>
        <p:txBody>
          <a:bodyPr/>
          <a:lstStyle/>
          <a:p>
            <a:r>
              <a:rPr lang="en-US" dirty="0"/>
              <a:t>What can the city regulate under Sb 1004?</a:t>
            </a:r>
          </a:p>
        </p:txBody>
      </p:sp>
      <p:sp>
        <p:nvSpPr>
          <p:cNvPr id="3" name="Content Placeholder 2"/>
          <p:cNvSpPr>
            <a:spLocks noGrp="1"/>
          </p:cNvSpPr>
          <p:nvPr>
            <p:ph idx="1"/>
          </p:nvPr>
        </p:nvSpPr>
        <p:spPr>
          <a:xfrm>
            <a:off x="1141413" y="1166071"/>
            <a:ext cx="9905999" cy="4339906"/>
          </a:xfrm>
        </p:spPr>
        <p:txBody>
          <a:bodyPr>
            <a:noAutofit/>
          </a:bodyPr>
          <a:lstStyle/>
          <a:p>
            <a:r>
              <a:rPr lang="en-US" dirty="0"/>
              <a:t>SB 1004 explicitly grants municipalities the authority to regulate the placement and design standards of nodes in the right-of-way in a few specified areas: </a:t>
            </a:r>
          </a:p>
          <a:p>
            <a:pPr lvl="1"/>
            <a:r>
              <a:rPr lang="en-US" sz="2400" dirty="0"/>
              <a:t>Municipal Parks – an area designated by municipal code as a public park.</a:t>
            </a:r>
          </a:p>
          <a:p>
            <a:pPr lvl="1"/>
            <a:r>
              <a:rPr lang="en-US" sz="2400" dirty="0"/>
              <a:t>Land adjacent to single family residential lots or multifamily residences next to a street that is not more than 50 feet wide.</a:t>
            </a:r>
          </a:p>
          <a:p>
            <a:pPr lvl="1"/>
            <a:r>
              <a:rPr lang="en-US" sz="2400" dirty="0"/>
              <a:t>Historic Districts – an area designated as a historic district under municipal, state or federal law.</a:t>
            </a:r>
          </a:p>
          <a:p>
            <a:pPr lvl="1"/>
            <a:r>
              <a:rPr lang="en-US" sz="2400" dirty="0"/>
              <a:t>Design Districts – an area designated by municipal code with decorative poles and for which the City maintains and enforces unique design and aesthetic standards. </a:t>
            </a:r>
          </a:p>
        </p:txBody>
      </p:sp>
    </p:spTree>
    <p:extLst>
      <p:ext uri="{BB962C8B-B14F-4D97-AF65-F5344CB8AC3E}">
        <p14:creationId xmlns:p14="http://schemas.microsoft.com/office/powerpoint/2010/main" val="152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78570"/>
          </a:xfrm>
        </p:spPr>
        <p:txBody>
          <a:bodyPr/>
          <a:lstStyle/>
          <a:p>
            <a:r>
              <a:rPr lang="en-US" dirty="0"/>
              <a:t>City regulation under </a:t>
            </a:r>
            <a:r>
              <a:rPr lang="en-US" dirty="0" err="1"/>
              <a:t>sb</a:t>
            </a:r>
            <a:r>
              <a:rPr lang="en-US" dirty="0"/>
              <a:t> 1004 cont’d</a:t>
            </a:r>
          </a:p>
        </p:txBody>
      </p:sp>
      <p:sp>
        <p:nvSpPr>
          <p:cNvPr id="3" name="Content Placeholder 2"/>
          <p:cNvSpPr>
            <a:spLocks noGrp="1"/>
          </p:cNvSpPr>
          <p:nvPr>
            <p:ph idx="1"/>
          </p:nvPr>
        </p:nvSpPr>
        <p:spPr>
          <a:xfrm>
            <a:off x="964734" y="1115736"/>
            <a:ext cx="10082677" cy="5058561"/>
          </a:xfrm>
        </p:spPr>
        <p:txBody>
          <a:bodyPr>
            <a:normAutofit/>
          </a:bodyPr>
          <a:lstStyle/>
          <a:p>
            <a:r>
              <a:rPr lang="en-US" sz="2800" dirty="0"/>
              <a:t>The City may impose police-power based regulations in the management of the activities of network providers in the public right-of-way to the extent the regulations are necessary to protect the health, safety, and welfare of the public.  This includes ensuring that all installations in the right-of-way comply with the Americans with Disabilities Act. </a:t>
            </a:r>
          </a:p>
          <a:p>
            <a:r>
              <a:rPr lang="en-US" sz="2800" dirty="0"/>
              <a:t>The City can also enforce the Public Works &amp; Engineering Department’s current and future infrastructure and design manual and aesthetic standards in design districts with decorative poles. </a:t>
            </a:r>
          </a:p>
        </p:txBody>
      </p:sp>
    </p:spTree>
    <p:extLst>
      <p:ext uri="{BB962C8B-B14F-4D97-AF65-F5344CB8AC3E}">
        <p14:creationId xmlns:p14="http://schemas.microsoft.com/office/powerpoint/2010/main" val="190345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4864</TotalTime>
  <Words>1023</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Tw Cen MT</vt:lpstr>
      <vt:lpstr>Circuit</vt:lpstr>
      <vt:lpstr>Presentation to Transportation, technology &amp; infrastructure committee</vt:lpstr>
      <vt:lpstr>What is the technology? </vt:lpstr>
      <vt:lpstr>Examples of Nodes</vt:lpstr>
      <vt:lpstr>Current DAS locations </vt:lpstr>
      <vt:lpstr>Use of the Right-of-way</vt:lpstr>
      <vt:lpstr>Master license agreement</vt:lpstr>
      <vt:lpstr>SB 1004 </vt:lpstr>
      <vt:lpstr>What can the city regulate under Sb 1004?</vt:lpstr>
      <vt:lpstr>City regulation under sb 1004 cont’d</vt:lpstr>
      <vt:lpstr>Fees Allowed under SB1004</vt:lpstr>
      <vt:lpstr>The Proposed ordinance </vt:lpstr>
      <vt:lpstr>Design districts</vt:lpstr>
      <vt:lpstr>Design districts cont’d</vt:lpstr>
      <vt:lpstr>Residential areas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1004 Ordinance</dc:title>
  <dc:creator>Giles, Jeffrey - LGL</dc:creator>
  <cp:lastModifiedBy>Giles, Jeffrey - LGL</cp:lastModifiedBy>
  <cp:revision>36</cp:revision>
  <cp:lastPrinted>2017-08-08T21:48:15Z</cp:lastPrinted>
  <dcterms:created xsi:type="dcterms:W3CDTF">2017-08-02T21:13:13Z</dcterms:created>
  <dcterms:modified xsi:type="dcterms:W3CDTF">2017-08-18T19:13:59Z</dcterms:modified>
</cp:coreProperties>
</file>