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259" r:id="rId3"/>
    <p:sldId id="260" r:id="rId4"/>
    <p:sldId id="262" r:id="rId5"/>
    <p:sldId id="263" r:id="rId6"/>
    <p:sldId id="264" r:id="rId7"/>
    <p:sldId id="282" r:id="rId8"/>
    <p:sldId id="266" r:id="rId9"/>
    <p:sldId id="287" r:id="rId10"/>
    <p:sldId id="288" r:id="rId11"/>
    <p:sldId id="289" r:id="rId12"/>
    <p:sldId id="290" r:id="rId13"/>
    <p:sldId id="283" r:id="rId14"/>
    <p:sldId id="284" r:id="rId15"/>
    <p:sldId id="285" r:id="rId16"/>
    <p:sldId id="286" r:id="rId17"/>
    <p:sldId id="277" r:id="rId18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131" autoAdjust="0"/>
  </p:normalViewPr>
  <p:slideViewPr>
    <p:cSldViewPr>
      <p:cViewPr varScale="1">
        <p:scale>
          <a:sx n="117" d="100"/>
          <a:sy n="117" d="100"/>
        </p:scale>
        <p:origin x="143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CFDF230-E653-4CFB-BC22-DA76B7FC9723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15F87F87-6D67-4B77-8EB3-60F426748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72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272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A3532E24-6713-4E5B-88DC-358F77696961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ED5294-667B-4D31-B4E7-CFDBE3F73E79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E24-6713-4E5B-88DC-358F77696961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5294-667B-4D31-B4E7-CFDBE3F73E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E24-6713-4E5B-88DC-358F77696961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5294-667B-4D31-B4E7-CFDBE3F73E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E24-6713-4E5B-88DC-358F77696961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5294-667B-4D31-B4E7-CFDBE3F73E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E24-6713-4E5B-88DC-358F77696961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5294-667B-4D31-B4E7-CFDBE3F73E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E24-6713-4E5B-88DC-358F77696961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5294-667B-4D31-B4E7-CFDBE3F73E7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E24-6713-4E5B-88DC-358F77696961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5294-667B-4D31-B4E7-CFDBE3F73E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E24-6713-4E5B-88DC-358F77696961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5294-667B-4D31-B4E7-CFDBE3F73E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E24-6713-4E5B-88DC-358F77696961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5294-667B-4D31-B4E7-CFDBE3F73E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E24-6713-4E5B-88DC-358F77696961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5294-667B-4D31-B4E7-CFDBE3F73E79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E24-6713-4E5B-88DC-358F77696961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5294-667B-4D31-B4E7-CFDBE3F73E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A3532E24-6713-4E5B-88DC-358F77696961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45ED5294-667B-4D31-B4E7-CFDBE3F73E7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m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mp"/><Relationship Id="rId5" Type="http://schemas.openxmlformats.org/officeDocument/2006/relationships/image" Target="../media/image13.tm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m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mp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mp"/><Relationship Id="rId5" Type="http://schemas.openxmlformats.org/officeDocument/2006/relationships/image" Target="../media/image10.tmp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msd@houstontx.gov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mp"/><Relationship Id="rId5" Type="http://schemas.openxmlformats.org/officeDocument/2006/relationships/image" Target="../media/image9.tm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m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590800"/>
            <a:ext cx="3429000" cy="1955800"/>
          </a:xfrm>
        </p:spPr>
        <p:txBody>
          <a:bodyPr>
            <a:noAutofit/>
          </a:bodyPr>
          <a:lstStyle/>
          <a:p>
            <a:r>
              <a:rPr lang="en-US" sz="40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Municipal Setting Designations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5257800"/>
            <a:ext cx="3309803" cy="685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Mark A. Wooten Jr.</a:t>
            </a:r>
          </a:p>
          <a:p>
            <a:r>
              <a:rPr lang="en-US" dirty="0"/>
              <a:t>Program Coordinator</a:t>
            </a:r>
          </a:p>
        </p:txBody>
      </p:sp>
      <p:pic>
        <p:nvPicPr>
          <p:cNvPr id="5" name="Picture 4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69" y="2286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69" y="5641478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18" y="1905000"/>
            <a:ext cx="4359581" cy="267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002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43000" y="564492"/>
            <a:ext cx="7153834" cy="110763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Hirsch Road Properties</a:t>
            </a:r>
            <a:b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76019"/>
            <a:ext cx="8229600" cy="472867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1945 (approx.):  Developed for industrial purposes by Dixie Chemical - manufacture of chemicals including glycol and solvents. 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1969, property divided:  </a:t>
            </a:r>
          </a:p>
          <a:p>
            <a:pPr lvl="1" indent="-342900">
              <a:buClrTx/>
            </a:pPr>
            <a:r>
              <a:rPr lang="en-US" sz="2100" b="1" u="sng" dirty="0">
                <a:solidFill>
                  <a:schemeClr val="tx1"/>
                </a:solidFill>
              </a:rPr>
              <a:t>Southern</a:t>
            </a:r>
            <a:r>
              <a:rPr lang="en-US" sz="2100" dirty="0">
                <a:solidFill>
                  <a:schemeClr val="tx1"/>
                </a:solidFill>
              </a:rPr>
              <a:t> (10100 Hirsch Road) purchased by </a:t>
            </a:r>
            <a:r>
              <a:rPr lang="en-US" sz="2100" dirty="0" err="1">
                <a:solidFill>
                  <a:schemeClr val="tx1"/>
                </a:solidFill>
              </a:rPr>
              <a:t>Oakite</a:t>
            </a:r>
            <a:r>
              <a:rPr lang="en-US" sz="2100" dirty="0">
                <a:solidFill>
                  <a:schemeClr val="tx1"/>
                </a:solidFill>
              </a:rPr>
              <a:t> Products for chemical manufacture, blending, and distribution.  </a:t>
            </a:r>
            <a:r>
              <a:rPr lang="en-US" sz="2100" dirty="0" err="1">
                <a:solidFill>
                  <a:schemeClr val="tx1"/>
                </a:solidFill>
              </a:rPr>
              <a:t>Oakite</a:t>
            </a:r>
            <a:r>
              <a:rPr lang="en-US" sz="2100" dirty="0">
                <a:solidFill>
                  <a:schemeClr val="tx1"/>
                </a:solidFill>
              </a:rPr>
              <a:t> acquired by </a:t>
            </a:r>
            <a:r>
              <a:rPr lang="en-US" sz="2100" dirty="0" err="1">
                <a:solidFill>
                  <a:schemeClr val="tx1"/>
                </a:solidFill>
              </a:rPr>
              <a:t>Chemetall</a:t>
            </a:r>
            <a:r>
              <a:rPr lang="en-US" sz="2100" dirty="0">
                <a:solidFill>
                  <a:schemeClr val="tx1"/>
                </a:solidFill>
              </a:rPr>
              <a:t> US, Inc.</a:t>
            </a:r>
          </a:p>
          <a:p>
            <a:pPr lvl="1" indent="-342900">
              <a:buClrTx/>
            </a:pPr>
            <a:r>
              <a:rPr lang="en-US" sz="2100" b="1" u="sng" dirty="0">
                <a:solidFill>
                  <a:schemeClr val="tx1"/>
                </a:solidFill>
              </a:rPr>
              <a:t>Northern</a:t>
            </a:r>
            <a:r>
              <a:rPr lang="en-US" sz="2100" dirty="0">
                <a:solidFill>
                  <a:schemeClr val="tx1"/>
                </a:solidFill>
              </a:rPr>
              <a:t> (10120 Hirsch Road) purchased by Georgia-Pacific for the processing of chrome </a:t>
            </a:r>
            <a:r>
              <a:rPr lang="en-US" sz="2100" dirty="0" err="1">
                <a:solidFill>
                  <a:schemeClr val="tx1"/>
                </a:solidFill>
              </a:rPr>
              <a:t>lignosulfate</a:t>
            </a:r>
            <a:r>
              <a:rPr lang="en-US" sz="2100" dirty="0">
                <a:solidFill>
                  <a:schemeClr val="tx1"/>
                </a:solidFill>
              </a:rPr>
              <a:t>.  Sold to Orion Chemical/Dallas Tech in 2001.  Sold to current owner RC Transportation in 2011. </a:t>
            </a:r>
          </a:p>
          <a:p>
            <a:pPr marL="228600" lvl="2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u="sng" dirty="0">
                <a:solidFill>
                  <a:schemeClr val="tx1"/>
                </a:solidFill>
              </a:rPr>
              <a:t>Current Status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lvl="1" indent="-342900">
              <a:buClrTx/>
            </a:pPr>
            <a:r>
              <a:rPr lang="en-US" sz="2100" b="1" u="sng" dirty="0">
                <a:solidFill>
                  <a:schemeClr val="tx1"/>
                </a:solidFill>
              </a:rPr>
              <a:t>Southern</a:t>
            </a:r>
            <a:r>
              <a:rPr lang="en-US" sz="2100" dirty="0">
                <a:solidFill>
                  <a:schemeClr val="tx1"/>
                </a:solidFill>
              </a:rPr>
              <a:t> - property is vacant/undeveloped.  Operations discontinued Dec 2002.  Buildings and structures demolished - Dec 2012.  VCP No. 526</a:t>
            </a:r>
            <a:r>
              <a:rPr lang="en-US" sz="2100" b="1" dirty="0">
                <a:solidFill>
                  <a:schemeClr val="tx1"/>
                </a:solidFill>
              </a:rPr>
              <a:t> </a:t>
            </a:r>
            <a:endParaRPr lang="en-US" sz="2100" dirty="0">
              <a:solidFill>
                <a:schemeClr val="tx1"/>
              </a:solidFill>
            </a:endParaRPr>
          </a:p>
          <a:p>
            <a:pPr lvl="1" indent="-342900">
              <a:buClrTx/>
            </a:pPr>
            <a:r>
              <a:rPr lang="en-US" sz="2100" b="1" u="sng" dirty="0">
                <a:solidFill>
                  <a:schemeClr val="tx1"/>
                </a:solidFill>
              </a:rPr>
              <a:t>Northern</a:t>
            </a:r>
            <a:r>
              <a:rPr lang="en-US" sz="2100" dirty="0">
                <a:solidFill>
                  <a:schemeClr val="tx1"/>
                </a:solidFill>
              </a:rPr>
              <a:t> – Chemical operations ended in 1969.   Owned by RC Transportation used for commercial/industrial purposes (transportation, transfer, storage, and shipping of bulk materials).  Georgia-Pacific remains the potentially responsible party.  Anticipated use will continue to be commercial/industrial.  VCP No. 1116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14281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676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3490" y="914400"/>
            <a:ext cx="7024744" cy="838200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Groundwater Impacts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4" name="Picture 3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14281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Consultant Presentation 2016-094-HRP.pptx - PowerPoint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 t="24791" r="25000" b="15505"/>
          <a:stretch/>
        </p:blipFill>
        <p:spPr>
          <a:xfrm>
            <a:off x="1507862" y="1828800"/>
            <a:ext cx="609599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40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3490" y="838201"/>
            <a:ext cx="7024744" cy="762000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MSD Notice Letters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4" name="Picture 3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" y="2286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" y="5611201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375433" y="4063496"/>
            <a:ext cx="1792587" cy="89255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u="sng" dirty="0"/>
              <a:t>Water Well Owners</a:t>
            </a:r>
          </a:p>
          <a:p>
            <a:pPr algn="ctr"/>
            <a:r>
              <a:rPr lang="en-US" sz="1300" dirty="0"/>
              <a:t>Certified Mail</a:t>
            </a:r>
          </a:p>
          <a:p>
            <a:pPr algn="ctr"/>
            <a:r>
              <a:rPr lang="en-US" sz="1300" dirty="0"/>
              <a:t>5-Mile Radius</a:t>
            </a:r>
          </a:p>
          <a:p>
            <a:pPr algn="ctr"/>
            <a:r>
              <a:rPr lang="en-US" sz="1300" i="1" dirty="0"/>
              <a:t>State Requirement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75433" y="2603814"/>
            <a:ext cx="1792586" cy="89255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u="sng" dirty="0"/>
              <a:t>Property Owners</a:t>
            </a:r>
          </a:p>
          <a:p>
            <a:pPr algn="ctr"/>
            <a:r>
              <a:rPr lang="en-US" sz="1300" dirty="0"/>
              <a:t>First-Class Mail</a:t>
            </a:r>
          </a:p>
          <a:p>
            <a:pPr algn="ctr"/>
            <a:r>
              <a:rPr lang="en-US" sz="1300" dirty="0"/>
              <a:t>½-Mile Radius</a:t>
            </a:r>
          </a:p>
          <a:p>
            <a:pPr algn="ctr"/>
            <a:r>
              <a:rPr lang="en-US" sz="1300" i="1" dirty="0"/>
              <a:t>City Requirement</a:t>
            </a:r>
          </a:p>
        </p:txBody>
      </p:sp>
      <p:pic>
        <p:nvPicPr>
          <p:cNvPr id="2" name="Picture 1" descr="Mailing Radius Map #2016-094-HRP.pdf - Adobe Acrobat Pro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28772" r="44182" b="12275"/>
          <a:stretch/>
        </p:blipFill>
        <p:spPr>
          <a:xfrm>
            <a:off x="5562600" y="1920277"/>
            <a:ext cx="3330974" cy="3611542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 bwMode="auto">
          <a:xfrm flipV="1">
            <a:off x="5168020" y="4499979"/>
            <a:ext cx="851780" cy="14822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15" idx="3"/>
          </p:cNvCxnSpPr>
          <p:nvPr/>
        </p:nvCxnSpPr>
        <p:spPr bwMode="auto">
          <a:xfrm>
            <a:off x="5168019" y="3050090"/>
            <a:ext cx="1842381" cy="522533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4" name="Picture 13" descr="Public Meeting Mailer #2015-082-MBP.pdf - Adobe Acrobat Pro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6" t="14178" r="32500" b="15504"/>
          <a:stretch/>
        </p:blipFill>
        <p:spPr>
          <a:xfrm>
            <a:off x="717853" y="2125848"/>
            <a:ext cx="2415399" cy="32004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1198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3490" y="762000"/>
            <a:ext cx="7024744" cy="83820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12255 and 0 FM 529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" y="2286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" y="5653354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inal Revised Application Jan 31 2017.pdf - Adobe Acrobat Pro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11525" r="35000" b="42039"/>
          <a:stretch/>
        </p:blipFill>
        <p:spPr>
          <a:xfrm>
            <a:off x="2129340" y="1600200"/>
            <a:ext cx="484632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00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6800" y="729368"/>
            <a:ext cx="7458634" cy="129540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Milner Road Building, LLC</a:t>
            </a:r>
            <a:b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457325"/>
            <a:ext cx="8229600" cy="4724400"/>
          </a:xfrm>
        </p:spPr>
        <p:txBody>
          <a:bodyPr>
            <a:normAutofit fontScale="92500"/>
          </a:bodyPr>
          <a:lstStyle/>
          <a:p>
            <a:pPr indent="-342900">
              <a:spcAft>
                <a:spcPts val="1200"/>
              </a:spcAft>
              <a:buClrTx/>
            </a:pPr>
            <a:r>
              <a:rPr lang="en-US" dirty="0">
                <a:solidFill>
                  <a:schemeClr val="tx1"/>
                </a:solidFill>
              </a:rPr>
              <a:t>The facility was used for storing, blending and repackaging chemicals for resale. No manufacturing. </a:t>
            </a:r>
          </a:p>
          <a:p>
            <a:pPr indent="-342900">
              <a:spcAft>
                <a:spcPts val="1200"/>
              </a:spcAft>
              <a:buClrTx/>
            </a:pPr>
            <a:r>
              <a:rPr lang="en-US" dirty="0">
                <a:solidFill>
                  <a:schemeClr val="tx1"/>
                </a:solidFill>
              </a:rPr>
              <a:t>Chemicals included solvents, acids, caustics, and cleaners</a:t>
            </a:r>
          </a:p>
          <a:p>
            <a:pPr indent="-342900">
              <a:spcAft>
                <a:spcPts val="1200"/>
              </a:spcAft>
              <a:buClrTx/>
            </a:pPr>
            <a:r>
              <a:rPr lang="en-US" dirty="0">
                <a:solidFill>
                  <a:schemeClr val="tx1"/>
                </a:solidFill>
              </a:rPr>
              <a:t>In 1988 a spill of 1,1,1-TCA occurred while filling an AST. The spill was investigated through the State </a:t>
            </a:r>
          </a:p>
          <a:p>
            <a:pPr indent="-342900">
              <a:spcAft>
                <a:spcPts val="1200"/>
              </a:spcAft>
              <a:buClrTx/>
            </a:pPr>
            <a:r>
              <a:rPr lang="en-US" dirty="0">
                <a:solidFill>
                  <a:schemeClr val="tx1"/>
                </a:solidFill>
              </a:rPr>
              <a:t>Incidental spills and releases in the solvent packaging area contributed to another plume area.</a:t>
            </a:r>
          </a:p>
          <a:p>
            <a:pPr indent="-342900">
              <a:spcAft>
                <a:spcPts val="1200"/>
              </a:spcAft>
              <a:buClrTx/>
            </a:pPr>
            <a:r>
              <a:rPr lang="en-US" dirty="0">
                <a:solidFill>
                  <a:schemeClr val="tx1"/>
                </a:solidFill>
              </a:rPr>
              <a:t>In 2007 the property was enrolled in the Texas Voluntary Cleanup Program and assigned VCP No. 2091</a:t>
            </a:r>
          </a:p>
          <a:p>
            <a:pPr marL="68580" indent="0">
              <a:buClrTx/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5746513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348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3490" y="914400"/>
            <a:ext cx="7024744" cy="838200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Groundwater Impacts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4" name="Picture 3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14281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Milner public mtg presentation.pptx - PowerPoint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2" t="17116" r="20000" b="13935"/>
          <a:stretch/>
        </p:blipFill>
        <p:spPr>
          <a:xfrm>
            <a:off x="1676400" y="1905000"/>
            <a:ext cx="5623883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38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3490" y="838201"/>
            <a:ext cx="7024744" cy="762000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MSD Notice Letters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4" name="Picture 3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" y="2286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" y="5611201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375433" y="2603814"/>
            <a:ext cx="1792586" cy="89255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u="sng" dirty="0"/>
              <a:t>Property Owners</a:t>
            </a:r>
          </a:p>
          <a:p>
            <a:pPr algn="ctr"/>
            <a:r>
              <a:rPr lang="en-US" sz="1300" dirty="0"/>
              <a:t>First-Class Mail</a:t>
            </a:r>
          </a:p>
          <a:p>
            <a:pPr algn="ctr"/>
            <a:r>
              <a:rPr lang="en-US" sz="1300" dirty="0"/>
              <a:t>½-Mile Radius</a:t>
            </a:r>
          </a:p>
          <a:p>
            <a:pPr algn="ctr"/>
            <a:r>
              <a:rPr lang="en-US" sz="1300" i="1" dirty="0"/>
              <a:t>City Requirement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75433" y="4063496"/>
            <a:ext cx="1792587" cy="89255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u="sng" dirty="0"/>
              <a:t>Water Well Owners</a:t>
            </a:r>
          </a:p>
          <a:p>
            <a:pPr algn="ctr"/>
            <a:r>
              <a:rPr lang="en-US" sz="1300" dirty="0"/>
              <a:t>Certified Mail</a:t>
            </a:r>
          </a:p>
          <a:p>
            <a:pPr algn="ctr"/>
            <a:r>
              <a:rPr lang="en-US" sz="1300" dirty="0"/>
              <a:t>5-Mile Radius</a:t>
            </a:r>
          </a:p>
          <a:p>
            <a:pPr algn="ctr"/>
            <a:r>
              <a:rPr lang="en-US" sz="1300" i="1" dirty="0"/>
              <a:t>State Requirement</a:t>
            </a:r>
          </a:p>
        </p:txBody>
      </p:sp>
      <p:pic>
        <p:nvPicPr>
          <p:cNvPr id="11" name="Picture 10" descr="Public Meeting Mailer #2015-082-MBP.pdf - Adobe Acrobat Pro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6" t="14178" r="32500" b="15504"/>
          <a:stretch/>
        </p:blipFill>
        <p:spPr>
          <a:xfrm>
            <a:off x="717853" y="2125848"/>
            <a:ext cx="2415399" cy="32004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" name="Picture 1" descr="Mailing Radius Map #2016-095-QCH.pdf - Adobe Acrobat Pro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34581" r="40400" b="17250"/>
          <a:stretch/>
        </p:blipFill>
        <p:spPr>
          <a:xfrm>
            <a:off x="5386791" y="2125848"/>
            <a:ext cx="3631989" cy="310896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 bwMode="auto">
          <a:xfrm>
            <a:off x="5168019" y="3441952"/>
            <a:ext cx="1537581" cy="23837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5168019" y="4518466"/>
            <a:ext cx="546981" cy="7458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905509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6800" y="990599"/>
            <a:ext cx="7024744" cy="722864"/>
          </a:xfrm>
        </p:spPr>
        <p:txBody>
          <a:bodyPr>
            <a:noAutofit/>
          </a:bodyPr>
          <a:lstStyle/>
          <a:p>
            <a:pPr algn="ctr"/>
            <a:r>
              <a:rPr lang="en-US" sz="4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 Information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492" y="1981200"/>
            <a:ext cx="6777317" cy="4114800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en-US" sz="3200" b="1" dirty="0">
                <a:solidFill>
                  <a:schemeClr val="tx1"/>
                </a:solidFill>
              </a:rPr>
              <a:t>Mark A. Wooten Jr.</a:t>
            </a:r>
          </a:p>
          <a:p>
            <a:pPr marL="68580" indent="0" algn="ctr">
              <a:buNone/>
            </a:pPr>
            <a:r>
              <a:rPr lang="en-US" sz="2000" b="1" dirty="0">
                <a:solidFill>
                  <a:schemeClr val="tx1"/>
                </a:solidFill>
              </a:rPr>
              <a:t>Program Coordinator</a:t>
            </a:r>
          </a:p>
          <a:p>
            <a:pPr marL="68580" indent="0" algn="ctr">
              <a:buNone/>
            </a:pPr>
            <a:endParaRPr lang="en-US" sz="1100" b="1" dirty="0">
              <a:solidFill>
                <a:schemeClr val="tx1"/>
              </a:solidFill>
            </a:endParaRPr>
          </a:p>
          <a:p>
            <a:pPr marL="6858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Public Works &amp; Engineering</a:t>
            </a:r>
          </a:p>
          <a:p>
            <a:pPr marL="6858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City of Houston,</a:t>
            </a:r>
          </a:p>
          <a:p>
            <a:pPr marL="6858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1002 Washington, 3</a:t>
            </a:r>
            <a:r>
              <a:rPr lang="en-US" b="1" baseline="30000" dirty="0">
                <a:solidFill>
                  <a:schemeClr val="tx1"/>
                </a:solidFill>
              </a:rPr>
              <a:t>rd</a:t>
            </a:r>
            <a:r>
              <a:rPr lang="en-US" b="1" dirty="0">
                <a:solidFill>
                  <a:schemeClr val="tx1"/>
                </a:solidFill>
              </a:rPr>
              <a:t> Floor</a:t>
            </a:r>
          </a:p>
          <a:p>
            <a:pPr marL="6858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Houston, Texas 77002</a:t>
            </a:r>
          </a:p>
          <a:p>
            <a:pPr marL="68580" indent="0" algn="ctr">
              <a:buNone/>
            </a:pPr>
            <a:endParaRPr lang="en-US" sz="1000" dirty="0"/>
          </a:p>
          <a:p>
            <a:pPr marL="68580" indent="0" algn="ctr">
              <a:buNone/>
            </a:pPr>
            <a:r>
              <a:rPr lang="en-US" dirty="0">
                <a:hlinkClick r:id="rId3"/>
              </a:rPr>
              <a:t>msd@houstontx.gov</a:t>
            </a:r>
            <a:endParaRPr lang="en-US" dirty="0"/>
          </a:p>
          <a:p>
            <a:pPr marL="6858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(832) 394-9003</a:t>
            </a:r>
          </a:p>
        </p:txBody>
      </p:sp>
      <p:pic>
        <p:nvPicPr>
          <p:cNvPr id="4" name="Picture 3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34" y="1524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62" y="5638800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054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057400"/>
            <a:ext cx="7208810" cy="3775229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  <a:buClrTx/>
              <a:buSzPct val="50000"/>
            </a:pPr>
            <a:r>
              <a:rPr lang="en-US" sz="2800" dirty="0">
                <a:solidFill>
                  <a:schemeClr val="tx1"/>
                </a:solidFill>
              </a:rPr>
              <a:t>A </a:t>
            </a:r>
            <a:r>
              <a:rPr lang="en-US" sz="2800" b="1" u="sng" dirty="0">
                <a:solidFill>
                  <a:schemeClr val="tx1"/>
                </a:solidFill>
              </a:rPr>
              <a:t>voluntary</a:t>
            </a:r>
            <a:r>
              <a:rPr lang="en-US" sz="2800" dirty="0">
                <a:solidFill>
                  <a:schemeClr val="tx1"/>
                </a:solidFill>
              </a:rPr>
              <a:t> deed restriction that prohibits the use of impaired groundwater as potable water</a:t>
            </a:r>
          </a:p>
          <a:p>
            <a:pPr lvl="2">
              <a:buClrTx/>
              <a:buSzPct val="50000"/>
            </a:pPr>
            <a:r>
              <a:rPr lang="en-US" sz="2400" dirty="0">
                <a:solidFill>
                  <a:schemeClr val="tx1"/>
                </a:solidFill>
              </a:rPr>
              <a:t>A tool property owners can use to address environmental impairments to groundwater</a:t>
            </a:r>
          </a:p>
          <a:p>
            <a:pPr lvl="2">
              <a:spcAft>
                <a:spcPts val="600"/>
              </a:spcAft>
              <a:buClrTx/>
              <a:buSzPct val="50000"/>
            </a:pPr>
            <a:r>
              <a:rPr lang="en-US" sz="2600" dirty="0">
                <a:solidFill>
                  <a:schemeClr val="tx1"/>
                </a:solidFill>
              </a:rPr>
              <a:t>Allows reinvestment and redevelopment of impaired properties</a:t>
            </a:r>
          </a:p>
          <a:p>
            <a:pPr>
              <a:buClrTx/>
              <a:buSzPct val="50000"/>
            </a:pPr>
            <a:r>
              <a:rPr lang="en-US" sz="2800" dirty="0">
                <a:solidFill>
                  <a:schemeClr val="tx1"/>
                </a:solidFill>
              </a:rPr>
              <a:t>A public health protection</a:t>
            </a:r>
          </a:p>
          <a:p>
            <a:endParaRPr lang="en-US" dirty="0"/>
          </a:p>
        </p:txBody>
      </p:sp>
      <p:pic>
        <p:nvPicPr>
          <p:cNvPr id="4" name="Picture 3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78422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5"/>
          <p:cNvSpPr txBox="1">
            <a:spLocks/>
          </p:cNvSpPr>
          <p:nvPr/>
        </p:nvSpPr>
        <p:spPr>
          <a:xfrm>
            <a:off x="1227558" y="838199"/>
            <a:ext cx="7024744" cy="8382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an MSD?</a:t>
            </a:r>
            <a:endParaRPr lang="en-US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430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3490" y="838200"/>
            <a:ext cx="7024744" cy="838200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MSD Depiction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38800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6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897" t="43301" r="7922" b="24123"/>
          <a:stretch>
            <a:fillRect/>
          </a:stretch>
        </p:blipFill>
        <p:spPr bwMode="auto">
          <a:xfrm>
            <a:off x="1066800" y="1600200"/>
            <a:ext cx="7329318" cy="429768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774714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6800" y="990599"/>
            <a:ext cx="7024744" cy="762002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an MSD?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27" y="1524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27" y="5673146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457201" y="1981200"/>
            <a:ext cx="5257799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Tx/>
              <a:buSzPct val="50000"/>
            </a:pPr>
            <a:r>
              <a:rPr lang="en-US" sz="3200" dirty="0">
                <a:solidFill>
                  <a:schemeClr val="tx1"/>
                </a:solidFill>
              </a:rPr>
              <a:t>It is a State Program</a:t>
            </a:r>
          </a:p>
          <a:p>
            <a:pPr lvl="2">
              <a:buClrTx/>
              <a:buSzPct val="50000"/>
            </a:pPr>
            <a:r>
              <a:rPr lang="en-US" sz="2400" dirty="0">
                <a:solidFill>
                  <a:schemeClr val="tx1"/>
                </a:solidFill>
              </a:rPr>
              <a:t>Administered by the Texas Commission on Environmental Quality (TCEQ)</a:t>
            </a:r>
          </a:p>
          <a:p>
            <a:pPr lvl="2">
              <a:buClrTx/>
              <a:buSzPct val="50000"/>
            </a:pPr>
            <a:r>
              <a:rPr lang="en-US" sz="2400" dirty="0">
                <a:solidFill>
                  <a:schemeClr val="tx1"/>
                </a:solidFill>
              </a:rPr>
              <a:t>Requires Local Support</a:t>
            </a:r>
          </a:p>
          <a:p>
            <a:pPr>
              <a:spcAft>
                <a:spcPts val="600"/>
              </a:spcAft>
              <a:buClrTx/>
              <a:buSzPct val="50000"/>
            </a:pPr>
            <a:r>
              <a:rPr lang="en-US" sz="3200" dirty="0">
                <a:solidFill>
                  <a:schemeClr val="tx1"/>
                </a:solidFill>
              </a:rPr>
              <a:t>Article 13 of Chapter 47</a:t>
            </a:r>
          </a:p>
          <a:p>
            <a:pPr lvl="2">
              <a:buClrTx/>
              <a:buSzPct val="50000"/>
            </a:pPr>
            <a:r>
              <a:rPr lang="en-US" sz="2400" dirty="0">
                <a:solidFill>
                  <a:schemeClr val="tx1"/>
                </a:solidFill>
              </a:rPr>
              <a:t>Public Hearing Required</a:t>
            </a:r>
          </a:p>
        </p:txBody>
      </p:sp>
      <p:pic>
        <p:nvPicPr>
          <p:cNvPr id="9" name="Picture 4" descr="https://encrypted-tbn1.gstatic.com/images?q=tbn:ANd9GcQa5l6_4Ph_WwCquYnLdGckjy-2BJ1jX-BY4uXoYzsW_-Ca_HbVW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133600"/>
            <a:ext cx="3014305" cy="241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325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3490" y="762000"/>
            <a:ext cx="7024744" cy="83820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1302 Montrose Boulevard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" y="2286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" y="5653354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4"/>
          <a:stretch/>
        </p:blipFill>
        <p:spPr bwMode="auto">
          <a:xfrm>
            <a:off x="1752600" y="1828800"/>
            <a:ext cx="5411531" cy="402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 rot="16200000">
            <a:off x="4462006" y="3005595"/>
            <a:ext cx="1716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Montrose Boulevard</a:t>
            </a:r>
          </a:p>
        </p:txBody>
      </p:sp>
    </p:spTree>
    <p:extLst>
      <p:ext uri="{BB962C8B-B14F-4D97-AF65-F5344CB8AC3E}">
        <p14:creationId xmlns:p14="http://schemas.microsoft.com/office/powerpoint/2010/main" val="1953910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43000" y="492564"/>
            <a:ext cx="7024744" cy="129540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Sunrise Montrose Apartments, LLC</a:t>
            </a:r>
            <a:b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330763"/>
            <a:ext cx="8382000" cy="47244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50000"/>
              </a:lnSpc>
              <a:buClrTx/>
            </a:pPr>
            <a:r>
              <a:rPr lang="en-US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1920s to 1960s: Residential property.</a:t>
            </a:r>
          </a:p>
          <a:p>
            <a:pPr>
              <a:lnSpc>
                <a:spcPct val="150000"/>
              </a:lnSpc>
            </a:pPr>
            <a:endParaRPr lang="en-US" sz="2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Tx/>
            </a:pPr>
            <a:r>
              <a:rPr lang="en-US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1960s to 2000s: Corner grocery/convenience store at 1302 Montrose Boulevard (Building 1).</a:t>
            </a:r>
          </a:p>
          <a:p>
            <a:pPr>
              <a:lnSpc>
                <a:spcPct val="150000"/>
              </a:lnSpc>
            </a:pPr>
            <a:endParaRPr lang="en-US" sz="2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Tx/>
            </a:pPr>
            <a:r>
              <a:rPr lang="en-US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1971 to 1975: Pilgrim Laundry and Cleaners at 1304 Montrose Boulevard (Building 1).</a:t>
            </a:r>
          </a:p>
          <a:p>
            <a:pPr>
              <a:lnSpc>
                <a:spcPct val="150000"/>
              </a:lnSpc>
            </a:pPr>
            <a:endParaRPr lang="en-US" sz="2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Tx/>
            </a:pPr>
            <a:r>
              <a:rPr lang="en-US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1971 to 1991: Kwik Wash Launderers at 1316 Montrose Boulevard (Building 1).</a:t>
            </a:r>
          </a:p>
          <a:p>
            <a:pPr>
              <a:lnSpc>
                <a:spcPct val="150000"/>
              </a:lnSpc>
            </a:pPr>
            <a:endParaRPr lang="en-US" sz="2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Tx/>
            </a:pPr>
            <a:r>
              <a:rPr lang="en-US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 to present: no dry cleaner operations on site.</a:t>
            </a:r>
          </a:p>
          <a:p>
            <a:pPr>
              <a:lnSpc>
                <a:spcPct val="150000"/>
              </a:lnSpc>
            </a:pPr>
            <a:endParaRPr lang="en-US" sz="2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Tx/>
            </a:pPr>
            <a:r>
              <a:rPr lang="en-US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Enrolled in TCEQ Voluntary Cleanup Program in 2014 (VCP No. 2701) </a:t>
            </a:r>
          </a:p>
          <a:p>
            <a:pPr lvl="3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14281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001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3490" y="914400"/>
            <a:ext cx="7024744" cy="838200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Groundwater Impacts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4" name="Picture 3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14281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79" y="1905000"/>
            <a:ext cx="6582488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08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3490" y="838201"/>
            <a:ext cx="7024744" cy="762000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MSD Notice Letters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4" name="Picture 3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" y="2286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" y="5611201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375433" y="2603814"/>
            <a:ext cx="1792586" cy="89255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u="sng" dirty="0"/>
              <a:t>Property Owners</a:t>
            </a:r>
          </a:p>
          <a:p>
            <a:pPr algn="ctr"/>
            <a:r>
              <a:rPr lang="en-US" sz="1300" dirty="0"/>
              <a:t>First-Class Mail</a:t>
            </a:r>
          </a:p>
          <a:p>
            <a:pPr algn="ctr"/>
            <a:r>
              <a:rPr lang="en-US" sz="1300" dirty="0"/>
              <a:t>½-Mile Radius</a:t>
            </a:r>
          </a:p>
          <a:p>
            <a:pPr algn="ctr"/>
            <a:r>
              <a:rPr lang="en-US" sz="1300" i="1" dirty="0"/>
              <a:t>City Requirement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75433" y="4063496"/>
            <a:ext cx="1792587" cy="89255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u="sng" dirty="0"/>
              <a:t>Water Well Owners</a:t>
            </a:r>
          </a:p>
          <a:p>
            <a:pPr algn="ctr"/>
            <a:r>
              <a:rPr lang="en-US" sz="1300" dirty="0"/>
              <a:t>Certified Mail</a:t>
            </a:r>
          </a:p>
          <a:p>
            <a:pPr algn="ctr"/>
            <a:r>
              <a:rPr lang="en-US" sz="1300" dirty="0"/>
              <a:t>5-Mile Radius</a:t>
            </a:r>
          </a:p>
          <a:p>
            <a:pPr algn="ctr"/>
            <a:r>
              <a:rPr lang="en-US" sz="1300" i="1" dirty="0"/>
              <a:t>State Requirement</a:t>
            </a:r>
          </a:p>
        </p:txBody>
      </p:sp>
      <p:pic>
        <p:nvPicPr>
          <p:cNvPr id="2" name="Picture 1" descr="Mailing Radius Map #2015-082-MBP.pdf - Adobe Acrobat Pro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6" t="34581" r="38333" b="17250"/>
          <a:stretch/>
        </p:blipFill>
        <p:spPr>
          <a:xfrm>
            <a:off x="5410200" y="2316349"/>
            <a:ext cx="3649036" cy="2819398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 bwMode="auto">
          <a:xfrm flipV="1">
            <a:off x="5168019" y="4572000"/>
            <a:ext cx="883090" cy="21053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15" idx="3"/>
          </p:cNvCxnSpPr>
          <p:nvPr/>
        </p:nvCxnSpPr>
        <p:spPr bwMode="auto">
          <a:xfrm>
            <a:off x="5168019" y="3050090"/>
            <a:ext cx="1766181" cy="53131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8" name="Picture 7" descr="Public Meeting Mailer #2015-082-MBP.pdf - Adobe Acrobat Pro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6" t="14178" r="32500" b="15504"/>
          <a:stretch/>
        </p:blipFill>
        <p:spPr>
          <a:xfrm>
            <a:off x="717853" y="2125848"/>
            <a:ext cx="2415399" cy="32004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25668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3490" y="762000"/>
            <a:ext cx="7024744" cy="83820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10100 and 10120 Hirsch Rd.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" y="2286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" y="5653354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Consultant Presentation 2016-094-HRP.pptx - PowerPoint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0" t="23464" r="14823" b="12852"/>
          <a:stretch/>
        </p:blipFill>
        <p:spPr>
          <a:xfrm>
            <a:off x="1341117" y="1676400"/>
            <a:ext cx="6315075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975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4110</TotalTime>
  <Words>502</Words>
  <Application>Microsoft Office PowerPoint</Application>
  <PresentationFormat>On-screen Show (4:3)</PresentationFormat>
  <Paragraphs>106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Century Gothic</vt:lpstr>
      <vt:lpstr>Wingdings 2</vt:lpstr>
      <vt:lpstr>Austin</vt:lpstr>
      <vt:lpstr>Municipal Setting Designations</vt:lpstr>
      <vt:lpstr> </vt:lpstr>
      <vt:lpstr>MSD Depiction</vt:lpstr>
      <vt:lpstr>What is an MSD?</vt:lpstr>
      <vt:lpstr>1302 Montrose Boulevard</vt:lpstr>
      <vt:lpstr>Sunrise Montrose Apartments, LLC </vt:lpstr>
      <vt:lpstr>Groundwater Impacts</vt:lpstr>
      <vt:lpstr>MSD Notice Letters</vt:lpstr>
      <vt:lpstr>10100 and 10120 Hirsch Rd.</vt:lpstr>
      <vt:lpstr>Hirsch Road Properties </vt:lpstr>
      <vt:lpstr>Groundwater Impacts</vt:lpstr>
      <vt:lpstr>MSD Notice Letters</vt:lpstr>
      <vt:lpstr>12255 and 0 FM 529</vt:lpstr>
      <vt:lpstr>Milner Road Building, LLC </vt:lpstr>
      <vt:lpstr>Groundwater Impacts</vt:lpstr>
      <vt:lpstr>MSD Notice Letters</vt:lpstr>
      <vt:lpstr>Contact Information</vt:lpstr>
    </vt:vector>
  </TitlesOfParts>
  <Company>City of Houston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Redeveloping the City of Houston</dc:title>
  <dc:creator>Clancey, Jennifer - HPC-PWE</dc:creator>
  <cp:lastModifiedBy>Wooten Jr., Mark - HPC-PWE</cp:lastModifiedBy>
  <cp:revision>86</cp:revision>
  <cp:lastPrinted>2014-08-20T21:00:23Z</cp:lastPrinted>
  <dcterms:created xsi:type="dcterms:W3CDTF">2014-08-18T17:34:35Z</dcterms:created>
  <dcterms:modified xsi:type="dcterms:W3CDTF">2017-07-13T20:22:20Z</dcterms:modified>
</cp:coreProperties>
</file>