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2"/>
  </p:notesMasterIdLst>
  <p:handoutMasterIdLst>
    <p:handoutMasterId r:id="rId13"/>
  </p:handoutMasterIdLst>
  <p:sldIdLst>
    <p:sldId id="422" r:id="rId2"/>
    <p:sldId id="441" r:id="rId3"/>
    <p:sldId id="446" r:id="rId4"/>
    <p:sldId id="454" r:id="rId5"/>
    <p:sldId id="453" r:id="rId6"/>
    <p:sldId id="447" r:id="rId7"/>
    <p:sldId id="449" r:id="rId8"/>
    <p:sldId id="450" r:id="rId9"/>
    <p:sldId id="451" r:id="rId10"/>
    <p:sldId id="445" r:id="rId11"/>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090099" initials="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FFCC00"/>
    <a:srgbClr val="000066"/>
    <a:srgbClr val="3333FF"/>
    <a:srgbClr val="CC9900"/>
    <a:srgbClr val="B2B2B2"/>
    <a:srgbClr val="0000CC"/>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3" autoAdjust="0"/>
    <p:restoredTop sz="76063" autoAdjust="0"/>
  </p:normalViewPr>
  <p:slideViewPr>
    <p:cSldViewPr snapToObjects="1">
      <p:cViewPr varScale="1">
        <p:scale>
          <a:sx n="65" d="100"/>
          <a:sy n="65" d="100"/>
        </p:scale>
        <p:origin x="-470"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5" d="100"/>
          <a:sy n="85" d="100"/>
        </p:scale>
        <p:origin x="-1992" y="-96"/>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3" y="0"/>
            <a:ext cx="2982742" cy="465138"/>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defTabSz="931956">
              <a:defRPr sz="1300"/>
            </a:lvl1pPr>
          </a:lstStyle>
          <a:p>
            <a:pPr>
              <a:defRPr/>
            </a:pPr>
            <a:endParaRPr lang="en-US" dirty="0"/>
          </a:p>
        </p:txBody>
      </p:sp>
      <p:sp>
        <p:nvSpPr>
          <p:cNvPr id="13315" name="Rectangle 3"/>
          <p:cNvSpPr>
            <a:spLocks noGrp="1" noChangeArrowheads="1"/>
          </p:cNvSpPr>
          <p:nvPr>
            <p:ph type="dt" sz="quarter" idx="1"/>
          </p:nvPr>
        </p:nvSpPr>
        <p:spPr bwMode="auto">
          <a:xfrm>
            <a:off x="3897513" y="0"/>
            <a:ext cx="2982742" cy="465138"/>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lgn="r" defTabSz="931956">
              <a:defRPr sz="1300"/>
            </a:lvl1pPr>
          </a:lstStyle>
          <a:p>
            <a:pPr>
              <a:defRPr/>
            </a:pPr>
            <a:endParaRPr lang="en-US" dirty="0"/>
          </a:p>
        </p:txBody>
      </p:sp>
      <p:sp>
        <p:nvSpPr>
          <p:cNvPr id="13316" name="Rectangle 4"/>
          <p:cNvSpPr>
            <a:spLocks noGrp="1" noChangeArrowheads="1"/>
          </p:cNvSpPr>
          <p:nvPr>
            <p:ph type="ftr" sz="quarter" idx="2"/>
          </p:nvPr>
        </p:nvSpPr>
        <p:spPr bwMode="auto">
          <a:xfrm>
            <a:off x="3" y="8828093"/>
            <a:ext cx="2982742" cy="466725"/>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defTabSz="931956">
              <a:defRPr sz="1300"/>
            </a:lvl1pPr>
          </a:lstStyle>
          <a:p>
            <a:pPr>
              <a:defRPr/>
            </a:pPr>
            <a:endParaRPr lang="en-US" dirty="0"/>
          </a:p>
        </p:txBody>
      </p:sp>
      <p:sp>
        <p:nvSpPr>
          <p:cNvPr id="13317" name="Rectangle 5"/>
          <p:cNvSpPr>
            <a:spLocks noGrp="1" noChangeArrowheads="1"/>
          </p:cNvSpPr>
          <p:nvPr>
            <p:ph type="sldNum" sz="quarter" idx="3"/>
          </p:nvPr>
        </p:nvSpPr>
        <p:spPr bwMode="auto">
          <a:xfrm>
            <a:off x="3897513" y="8828093"/>
            <a:ext cx="2982742" cy="466725"/>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lgn="r" defTabSz="931956">
              <a:defRPr sz="1300"/>
            </a:lvl1pPr>
          </a:lstStyle>
          <a:p>
            <a:pPr>
              <a:defRPr/>
            </a:pPr>
            <a:fld id="{4246D213-819E-4D2C-B149-AB636CEF83B0}" type="slidenum">
              <a:rPr lang="en-US"/>
              <a:pPr>
                <a:defRPr/>
              </a:pPr>
              <a:t>‹#›</a:t>
            </a:fld>
            <a:endParaRPr lang="en-US" dirty="0"/>
          </a:p>
        </p:txBody>
      </p:sp>
    </p:spTree>
    <p:extLst>
      <p:ext uri="{BB962C8B-B14F-4D97-AF65-F5344CB8AC3E}">
        <p14:creationId xmlns:p14="http://schemas.microsoft.com/office/powerpoint/2010/main" val="497818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 y="0"/>
            <a:ext cx="2982742" cy="465138"/>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defTabSz="931956">
              <a:defRPr sz="1300"/>
            </a:lvl1pPr>
          </a:lstStyle>
          <a:p>
            <a:pPr>
              <a:defRPr/>
            </a:pPr>
            <a:endParaRPr lang="en-US" dirty="0"/>
          </a:p>
        </p:txBody>
      </p:sp>
      <p:sp>
        <p:nvSpPr>
          <p:cNvPr id="4099" name="Rectangle 3"/>
          <p:cNvSpPr>
            <a:spLocks noGrp="1" noChangeArrowheads="1"/>
          </p:cNvSpPr>
          <p:nvPr>
            <p:ph type="dt" idx="1"/>
          </p:nvPr>
        </p:nvSpPr>
        <p:spPr bwMode="auto">
          <a:xfrm>
            <a:off x="3897513" y="0"/>
            <a:ext cx="2982742" cy="465138"/>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lgn="r" defTabSz="931956">
              <a:defRPr sz="1300"/>
            </a:lvl1pPr>
          </a:lstStyle>
          <a:p>
            <a:pPr>
              <a:defRPr/>
            </a:pPr>
            <a:endParaRPr lang="en-US" dirty="0"/>
          </a:p>
        </p:txBody>
      </p:sp>
      <p:sp>
        <p:nvSpPr>
          <p:cNvPr id="35844" name="Rectangle 4"/>
          <p:cNvSpPr>
            <a:spLocks noGrp="1" noRot="1" noChangeAspect="1" noChangeArrowheads="1" noTextEdit="1"/>
          </p:cNvSpPr>
          <p:nvPr>
            <p:ph type="sldImg" idx="2"/>
          </p:nvPr>
        </p:nvSpPr>
        <p:spPr bwMode="auto">
          <a:xfrm>
            <a:off x="1116013" y="695325"/>
            <a:ext cx="4648200" cy="348773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8804" y="4416425"/>
            <a:ext cx="5505763" cy="4184650"/>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3" y="8828093"/>
            <a:ext cx="2982742" cy="466725"/>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defTabSz="931956">
              <a:defRPr sz="1300"/>
            </a:lvl1pPr>
          </a:lstStyle>
          <a:p>
            <a:pPr>
              <a:defRPr/>
            </a:pPr>
            <a:endParaRPr lang="en-US" dirty="0"/>
          </a:p>
        </p:txBody>
      </p:sp>
      <p:sp>
        <p:nvSpPr>
          <p:cNvPr id="4103" name="Rectangle 7"/>
          <p:cNvSpPr>
            <a:spLocks noGrp="1" noChangeArrowheads="1"/>
          </p:cNvSpPr>
          <p:nvPr>
            <p:ph type="sldNum" sz="quarter" idx="5"/>
          </p:nvPr>
        </p:nvSpPr>
        <p:spPr bwMode="auto">
          <a:xfrm>
            <a:off x="3897513" y="8828093"/>
            <a:ext cx="2982742" cy="466725"/>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lgn="r" defTabSz="931956">
              <a:defRPr sz="1300"/>
            </a:lvl1pPr>
          </a:lstStyle>
          <a:p>
            <a:pPr>
              <a:defRPr/>
            </a:pPr>
            <a:fld id="{F1D2458A-04F0-4017-93E2-970871477310}" type="slidenum">
              <a:rPr lang="en-US"/>
              <a:pPr>
                <a:defRPr/>
              </a:pPr>
              <a:t>‹#›</a:t>
            </a:fld>
            <a:endParaRPr lang="en-US" dirty="0"/>
          </a:p>
        </p:txBody>
      </p:sp>
    </p:spTree>
    <p:extLst>
      <p:ext uri="{BB962C8B-B14F-4D97-AF65-F5344CB8AC3E}">
        <p14:creationId xmlns:p14="http://schemas.microsoft.com/office/powerpoint/2010/main" val="40631863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1D2458A-04F0-4017-93E2-970871477310}" type="slidenum">
              <a:rPr lang="en-US" smtClean="0"/>
              <a:pPr>
                <a:defRPr/>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print"/>
          <a:srcRect/>
          <a:stretch>
            <a:fillRect/>
          </a:stretch>
        </p:blipFill>
        <p:spPr bwMode="auto">
          <a:xfrm>
            <a:off x="0" y="3543300"/>
            <a:ext cx="9144000" cy="3314700"/>
          </a:xfrm>
          <a:prstGeom prst="rect">
            <a:avLst/>
          </a:prstGeom>
          <a:noFill/>
          <a:ln w="9525">
            <a:noFill/>
            <a:miter lim="800000"/>
            <a:headEnd/>
            <a:tailEnd/>
          </a:ln>
        </p:spPr>
      </p:pic>
      <p:sp>
        <p:nvSpPr>
          <p:cNvPr id="15364" name="Rectangle 4"/>
          <p:cNvSpPr>
            <a:spLocks noGrp="1" noChangeArrowheads="1"/>
          </p:cNvSpPr>
          <p:nvPr>
            <p:ph type="ctrTitle"/>
          </p:nvPr>
        </p:nvSpPr>
        <p:spPr>
          <a:xfrm>
            <a:off x="685800" y="2130425"/>
            <a:ext cx="7772400" cy="1470025"/>
          </a:xfrm>
        </p:spPr>
        <p:txBody>
          <a:bodyPr/>
          <a:lstStyle>
            <a:lvl1pPr algn="ctr">
              <a:defRPr sz="3600">
                <a:solidFill>
                  <a:schemeClr val="accent2"/>
                </a:solidFill>
              </a:defRPr>
            </a:lvl1pPr>
          </a:lstStyle>
          <a:p>
            <a:r>
              <a:rPr lang="en-US"/>
              <a:t>Click to edit Master title style</a:t>
            </a:r>
          </a:p>
        </p:txBody>
      </p:sp>
      <p:sp>
        <p:nvSpPr>
          <p:cNvPr id="15365" name="Rectangle 5"/>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6"/>
          <p:cNvSpPr>
            <a:spLocks noGrp="1" noChangeArrowheads="1"/>
          </p:cNvSpPr>
          <p:nvPr>
            <p:ph type="sldNum" sz="quarter" idx="10"/>
          </p:nvPr>
        </p:nvSpPr>
        <p:spPr/>
        <p:txBody>
          <a:bodyPr/>
          <a:lstStyle>
            <a:lvl1pPr>
              <a:defRPr/>
            </a:lvl1pPr>
          </a:lstStyle>
          <a:p>
            <a:pPr>
              <a:defRPr/>
            </a:pPr>
            <a:fld id="{63FF82A1-EDBC-4236-BCA3-C8E0B4BFD36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92FE5C7-A7B3-4CCD-B05C-F4D4EDB7E88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52400"/>
            <a:ext cx="20193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52400"/>
            <a:ext cx="59055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862A8AC-2CE3-4B92-987B-1EB2165004C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696200" cy="990600"/>
          </a:xfrm>
        </p:spPr>
        <p:txBody>
          <a:bodyPr/>
          <a:lstStyle>
            <a:lvl1pPr algn="r">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Aft>
                <a:spcPts val="600"/>
              </a:spcAft>
              <a:defRPr>
                <a:solidFill>
                  <a:srgbClr val="002060"/>
                </a:solidFill>
                <a:latin typeface="Arial" pitchFamily="34" charset="0"/>
                <a:cs typeface="Arial" pitchFamily="34" charset="0"/>
              </a:defRPr>
            </a:lvl1pPr>
            <a:lvl2pPr>
              <a:spcAft>
                <a:spcPts val="600"/>
              </a:spcAft>
              <a:defRPr>
                <a:solidFill>
                  <a:srgbClr val="002060"/>
                </a:solidFill>
                <a:latin typeface="Arial" pitchFamily="34" charset="0"/>
                <a:cs typeface="Arial" pitchFamily="34" charset="0"/>
              </a:defRPr>
            </a:lvl2pPr>
            <a:lvl3pPr>
              <a:spcAft>
                <a:spcPts val="600"/>
              </a:spcAft>
              <a:defRPr>
                <a:solidFill>
                  <a:srgbClr val="002060"/>
                </a:solidFill>
                <a:latin typeface="Arial" pitchFamily="34" charset="0"/>
                <a:cs typeface="Arial" pitchFamily="34" charset="0"/>
              </a:defRPr>
            </a:lvl3pPr>
            <a:lvl4pPr>
              <a:spcAft>
                <a:spcPts val="600"/>
              </a:spcAft>
              <a:defRPr>
                <a:solidFill>
                  <a:srgbClr val="002060"/>
                </a:solidFill>
                <a:latin typeface="Arial" pitchFamily="34" charset="0"/>
                <a:cs typeface="Arial" pitchFamily="34" charset="0"/>
              </a:defRPr>
            </a:lvl4pPr>
            <a:lvl5pPr>
              <a:spcAft>
                <a:spcPts val="600"/>
              </a:spcAft>
              <a:defRPr>
                <a:solidFill>
                  <a:srgbClr val="002060"/>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E0571282-EBC8-468B-A6B2-DD0492B77F9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A0F1EA4-FAF5-4E06-AD86-C5B6FEBF3B0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930D471B-6B8D-42C6-AC7B-A7968FD67CC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A3274858-CADE-4B0F-98B4-F73A5254219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itchFamily="34" charset="0"/>
                <a:cs typeface="Arial" pitchFamily="34" charset="0"/>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DD3D69B6-A136-4BA6-99E8-27CAF192A90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18E6459-9651-4A63-A9BB-7CA212D9337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9D5D7EF-2284-4A49-854F-02B2189C784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15BF7B38-068D-4B0B-9817-AE938DA4CF7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87" name="Rectangle 19"/>
          <p:cNvSpPr>
            <a:spLocks noChangeArrowheads="1"/>
          </p:cNvSpPr>
          <p:nvPr userDrawn="1"/>
        </p:nvSpPr>
        <p:spPr bwMode="auto">
          <a:xfrm>
            <a:off x="0" y="0"/>
            <a:ext cx="9144000" cy="1219200"/>
          </a:xfrm>
          <a:prstGeom prst="rect">
            <a:avLst/>
          </a:prstGeom>
          <a:solidFill>
            <a:srgbClr val="002060"/>
          </a:solidFill>
          <a:ln w="9525">
            <a:noFill/>
            <a:miter lim="800000"/>
            <a:headEnd/>
            <a:tailEnd/>
          </a:ln>
          <a:effectLst/>
        </p:spPr>
        <p:txBody>
          <a:bodyPr wrap="none" anchor="ctr"/>
          <a:lstStyle/>
          <a:p>
            <a:pPr>
              <a:defRPr/>
            </a:pPr>
            <a:endParaRPr lang="en-US" dirty="0"/>
          </a:p>
        </p:txBody>
      </p:sp>
      <p:pic>
        <p:nvPicPr>
          <p:cNvPr id="1027" name="Picture 17" descr="Transparentskyline1"/>
          <p:cNvPicPr>
            <a:picLocks noChangeAspect="1" noChangeArrowheads="1"/>
          </p:cNvPicPr>
          <p:nvPr userDrawn="1"/>
        </p:nvPicPr>
        <p:blipFill>
          <a:blip r:embed="rId13" cstate="print"/>
          <a:srcRect/>
          <a:stretch>
            <a:fillRect/>
          </a:stretch>
        </p:blipFill>
        <p:spPr bwMode="auto">
          <a:xfrm>
            <a:off x="-14288" y="3530600"/>
            <a:ext cx="9158288" cy="3327400"/>
          </a:xfrm>
          <a:prstGeom prst="rect">
            <a:avLst/>
          </a:prstGeom>
          <a:noFill/>
          <a:ln w="9525">
            <a:noFill/>
            <a:miter lim="800000"/>
            <a:headEnd/>
            <a:tailEnd/>
          </a:ln>
        </p:spPr>
      </p:pic>
      <p:sp>
        <p:nvSpPr>
          <p:cNvPr id="1028" name="Rectangle 2"/>
          <p:cNvSpPr>
            <a:spLocks noGrp="1" noChangeArrowheads="1"/>
          </p:cNvSpPr>
          <p:nvPr>
            <p:ph type="title"/>
          </p:nvPr>
        </p:nvSpPr>
        <p:spPr bwMode="auto">
          <a:xfrm>
            <a:off x="1066800" y="152400"/>
            <a:ext cx="75438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533400" y="1524000"/>
            <a:ext cx="8077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7754708-518A-4C6D-BD46-7CF70AE2ABB1}" type="slidenum">
              <a:rPr lang="en-US"/>
              <a:pPr>
                <a:defRPr/>
              </a:pPr>
              <a:t>‹#›</a:t>
            </a:fld>
            <a:endParaRPr lang="en-US" dirty="0"/>
          </a:p>
        </p:txBody>
      </p:sp>
      <p:pic>
        <p:nvPicPr>
          <p:cNvPr id="1031" name="Picture 6" descr="N:\PDDPIO\Logos\City Seals\CITYSEAL_outside-transparen.gif"/>
          <p:cNvPicPr>
            <a:picLocks noChangeAspect="1" noChangeArrowheads="1"/>
          </p:cNvPicPr>
          <p:nvPr userDrawn="1"/>
        </p:nvPicPr>
        <p:blipFill>
          <a:blip r:embed="rId14" cstate="print"/>
          <a:srcRect/>
          <a:stretch>
            <a:fillRect/>
          </a:stretch>
        </p:blipFill>
        <p:spPr bwMode="auto">
          <a:xfrm>
            <a:off x="85725" y="112713"/>
            <a:ext cx="954088" cy="9445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88"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dt="0"/>
  <p:txStyles>
    <p:titleStyle>
      <a:lvl1pPr algn="r" rtl="0" eaLnBrk="0" fontAlgn="base" hangingPunct="0">
        <a:spcBef>
          <a:spcPct val="0"/>
        </a:spcBef>
        <a:spcAft>
          <a:spcPct val="0"/>
        </a:spcAft>
        <a:defRPr sz="3600" b="1">
          <a:solidFill>
            <a:schemeClr val="bg1"/>
          </a:solidFill>
          <a:latin typeface="Arial" pitchFamily="34" charset="0"/>
          <a:ea typeface="+mj-ea"/>
          <a:cs typeface="Arial" pitchFamily="34" charset="0"/>
        </a:defRPr>
      </a:lvl1pPr>
      <a:lvl2pPr algn="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charset="0"/>
          <a:cs typeface="Arial" charset="0"/>
        </a:defRPr>
      </a:lvl2pPr>
      <a:lvl3pPr algn="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charset="0"/>
          <a:cs typeface="Arial" charset="0"/>
        </a:defRPr>
      </a:lvl3pPr>
      <a:lvl4pPr algn="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charset="0"/>
          <a:cs typeface="Arial" charset="0"/>
        </a:defRPr>
      </a:lvl4pPr>
      <a:lvl5pPr algn="r" rtl="0" eaLnBrk="0" fontAlgn="base" hangingPunct="0">
        <a:spcBef>
          <a:spcPct val="0"/>
        </a:spcBef>
        <a:spcAft>
          <a:spcPct val="0"/>
        </a:spcAft>
        <a:defRPr sz="3600" b="1">
          <a:solidFill>
            <a:schemeClr val="bg1"/>
          </a:solidFill>
          <a:effectLst>
            <a:outerShdw blurRad="38100" dist="38100" dir="2700000" algn="tl">
              <a:srgbClr val="C0C0C0"/>
            </a:outerShdw>
          </a:effectLst>
          <a:latin typeface="Arial" charset="0"/>
          <a:cs typeface="Arial" charset="0"/>
        </a:defRPr>
      </a:lvl5pPr>
      <a:lvl6pPr marL="457200" algn="l" rtl="0" fontAlgn="base">
        <a:spcBef>
          <a:spcPct val="0"/>
        </a:spcBef>
        <a:spcAft>
          <a:spcPct val="0"/>
        </a:spcAft>
        <a:defRPr sz="3200" b="1">
          <a:solidFill>
            <a:schemeClr val="bg1"/>
          </a:solidFill>
          <a:effectLst>
            <a:outerShdw blurRad="38100" dist="38100" dir="2700000" algn="tl">
              <a:srgbClr val="C0C0C0"/>
            </a:outerShdw>
          </a:effectLst>
          <a:latin typeface="Calibri" pitchFamily="34" charset="0"/>
        </a:defRPr>
      </a:lvl6pPr>
      <a:lvl7pPr marL="914400" algn="l" rtl="0" fontAlgn="base">
        <a:spcBef>
          <a:spcPct val="0"/>
        </a:spcBef>
        <a:spcAft>
          <a:spcPct val="0"/>
        </a:spcAft>
        <a:defRPr sz="3200" b="1">
          <a:solidFill>
            <a:schemeClr val="bg1"/>
          </a:solidFill>
          <a:effectLst>
            <a:outerShdw blurRad="38100" dist="38100" dir="2700000" algn="tl">
              <a:srgbClr val="C0C0C0"/>
            </a:outerShdw>
          </a:effectLst>
          <a:latin typeface="Calibri" pitchFamily="34" charset="0"/>
        </a:defRPr>
      </a:lvl7pPr>
      <a:lvl8pPr marL="1371600" algn="l" rtl="0" fontAlgn="base">
        <a:spcBef>
          <a:spcPct val="0"/>
        </a:spcBef>
        <a:spcAft>
          <a:spcPct val="0"/>
        </a:spcAft>
        <a:defRPr sz="3200" b="1">
          <a:solidFill>
            <a:schemeClr val="bg1"/>
          </a:solidFill>
          <a:effectLst>
            <a:outerShdw blurRad="38100" dist="38100" dir="2700000" algn="tl">
              <a:srgbClr val="C0C0C0"/>
            </a:outerShdw>
          </a:effectLst>
          <a:latin typeface="Calibri" pitchFamily="34" charset="0"/>
        </a:defRPr>
      </a:lvl8pPr>
      <a:lvl9pPr marL="1828800" algn="l" rtl="0" fontAlgn="base">
        <a:spcBef>
          <a:spcPct val="0"/>
        </a:spcBef>
        <a:spcAft>
          <a:spcPct val="0"/>
        </a:spcAft>
        <a:defRPr sz="3200" b="1">
          <a:solidFill>
            <a:schemeClr val="bg1"/>
          </a:solidFill>
          <a:effectLst>
            <a:outerShdw blurRad="38100" dist="38100" dir="2700000" algn="tl">
              <a:srgbClr val="C0C0C0"/>
            </a:outerShdw>
          </a:effectLst>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i="1" dirty="0"/>
          </a:p>
        </p:txBody>
      </p:sp>
      <p:sp>
        <p:nvSpPr>
          <p:cNvPr id="3" name="Content Placeholder 2"/>
          <p:cNvSpPr>
            <a:spLocks noGrp="1"/>
          </p:cNvSpPr>
          <p:nvPr>
            <p:ph idx="1"/>
          </p:nvPr>
        </p:nvSpPr>
        <p:spPr>
          <a:xfrm>
            <a:off x="533400" y="1371600"/>
            <a:ext cx="8077200" cy="5486400"/>
          </a:xfrm>
        </p:spPr>
        <p:txBody>
          <a:bodyPr/>
          <a:lstStyle/>
          <a:p>
            <a:pPr algn="ctr">
              <a:buNone/>
            </a:pPr>
            <a:endParaRPr lang="en-US" b="1" dirty="0" smtClean="0">
              <a:solidFill>
                <a:schemeClr val="tx2"/>
              </a:solidFill>
              <a:latin typeface="Times New Roman" pitchFamily="18" charset="0"/>
              <a:cs typeface="Times New Roman" pitchFamily="18" charset="0"/>
            </a:endParaRPr>
          </a:p>
          <a:p>
            <a:pPr algn="ctr">
              <a:buNone/>
            </a:pPr>
            <a:r>
              <a:rPr lang="en-US" b="1" dirty="0" smtClean="0">
                <a:solidFill>
                  <a:schemeClr val="tx2"/>
                </a:solidFill>
                <a:latin typeface="Times New Roman" pitchFamily="18" charset="0"/>
                <a:cs typeface="Times New Roman" pitchFamily="18" charset="0"/>
              </a:rPr>
              <a:t>Willow Waterhole/Levitt Pavilion</a:t>
            </a:r>
          </a:p>
          <a:p>
            <a:pPr algn="ctr">
              <a:buNone/>
            </a:pPr>
            <a:r>
              <a:rPr lang="en-US" b="1" dirty="0" smtClean="0">
                <a:solidFill>
                  <a:schemeClr val="tx2"/>
                </a:solidFill>
                <a:latin typeface="Times New Roman" pitchFamily="18" charset="0"/>
                <a:cs typeface="Times New Roman" pitchFamily="18" charset="0"/>
              </a:rPr>
              <a:t>Presentation to:</a:t>
            </a:r>
          </a:p>
          <a:p>
            <a:pPr algn="ctr">
              <a:buNone/>
            </a:pPr>
            <a:r>
              <a:rPr lang="en-US" b="1" dirty="0" smtClean="0">
                <a:solidFill>
                  <a:schemeClr val="tx2"/>
                </a:solidFill>
                <a:latin typeface="Times New Roman" pitchFamily="18" charset="0"/>
                <a:cs typeface="Times New Roman" pitchFamily="18" charset="0"/>
              </a:rPr>
              <a:t>Joint TTI/Quality of Life Committee</a:t>
            </a:r>
          </a:p>
          <a:p>
            <a:pPr algn="ctr">
              <a:spcBef>
                <a:spcPts val="0"/>
              </a:spcBef>
              <a:spcAft>
                <a:spcPts val="0"/>
              </a:spcAft>
              <a:buNone/>
            </a:pPr>
            <a:endParaRPr lang="en-US" b="1" dirty="0" smtClean="0">
              <a:solidFill>
                <a:schemeClr val="tx2"/>
              </a:solidFill>
              <a:latin typeface="Times New Roman" pitchFamily="18" charset="0"/>
              <a:cs typeface="Times New Roman" pitchFamily="18" charset="0"/>
            </a:endParaRPr>
          </a:p>
          <a:p>
            <a:pPr algn="ctr">
              <a:spcBef>
                <a:spcPts val="0"/>
              </a:spcBef>
              <a:spcAft>
                <a:spcPts val="0"/>
              </a:spcAft>
              <a:buNone/>
            </a:pPr>
            <a:r>
              <a:rPr lang="en-US" b="1" dirty="0">
                <a:solidFill>
                  <a:schemeClr val="tx2"/>
                </a:solidFill>
                <a:latin typeface="Times New Roman" pitchFamily="18" charset="0"/>
                <a:cs typeface="Times New Roman" pitchFamily="18" charset="0"/>
              </a:rPr>
              <a:t>Joe Turner, Director</a:t>
            </a:r>
          </a:p>
          <a:p>
            <a:pPr algn="ctr">
              <a:spcBef>
                <a:spcPts val="0"/>
              </a:spcBef>
              <a:spcAft>
                <a:spcPts val="0"/>
              </a:spcAft>
              <a:buNone/>
            </a:pPr>
            <a:r>
              <a:rPr lang="en-US" b="1" dirty="0">
                <a:solidFill>
                  <a:schemeClr val="tx2"/>
                </a:solidFill>
                <a:latin typeface="Times New Roman" pitchFamily="18" charset="0"/>
                <a:cs typeface="Times New Roman" pitchFamily="18" charset="0"/>
              </a:rPr>
              <a:t>Parks and Recreation Department</a:t>
            </a:r>
          </a:p>
          <a:p>
            <a:pPr algn="ctr">
              <a:spcBef>
                <a:spcPts val="0"/>
              </a:spcBef>
              <a:spcAft>
                <a:spcPts val="0"/>
              </a:spcAft>
              <a:buNone/>
            </a:pPr>
            <a:r>
              <a:rPr lang="en-US" b="1" dirty="0" smtClean="0">
                <a:solidFill>
                  <a:schemeClr val="tx2"/>
                </a:solidFill>
                <a:latin typeface="Times New Roman" pitchFamily="18" charset="0"/>
                <a:cs typeface="Times New Roman" pitchFamily="18" charset="0"/>
              </a:rPr>
              <a:t>Andy Icken</a:t>
            </a:r>
          </a:p>
          <a:p>
            <a:pPr algn="ctr">
              <a:spcBef>
                <a:spcPts val="0"/>
              </a:spcBef>
              <a:spcAft>
                <a:spcPts val="0"/>
              </a:spcAft>
              <a:buNone/>
            </a:pPr>
            <a:r>
              <a:rPr lang="en-US" b="1" dirty="0" smtClean="0">
                <a:solidFill>
                  <a:schemeClr val="tx2"/>
                </a:solidFill>
                <a:latin typeface="Times New Roman" pitchFamily="18" charset="0"/>
                <a:cs typeface="Times New Roman" pitchFamily="18" charset="0"/>
              </a:rPr>
              <a:t>Chief Development Officer</a:t>
            </a:r>
          </a:p>
          <a:p>
            <a:pPr algn="ctr">
              <a:spcBef>
                <a:spcPts val="0"/>
              </a:spcBef>
              <a:spcAft>
                <a:spcPts val="0"/>
              </a:spcAft>
              <a:buNone/>
            </a:pPr>
            <a:endParaRPr lang="en-US" b="1" dirty="0" smtClean="0">
              <a:solidFill>
                <a:schemeClr val="tx2"/>
              </a:solidFill>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a:defRPr/>
            </a:pPr>
            <a:fld id="{E0571282-EBC8-468B-A6B2-DD0492B77F97}" type="slidenum">
              <a:rPr lang="en-US" smtClean="0"/>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0571282-EBC8-468B-A6B2-DD0492B77F97}" type="slidenum">
              <a:rPr lang="en-US" smtClean="0"/>
              <a:pPr>
                <a:defRPr/>
              </a:pPr>
              <a:t>10</a:t>
            </a:fld>
            <a:endParaRPr lang="en-US"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524000"/>
            <a:ext cx="73914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05895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0571282-EBC8-468B-A6B2-DD0492B77F97}" type="slidenum">
              <a:rPr lang="en-US" smtClean="0"/>
              <a:pPr>
                <a:defRPr/>
              </a:pPr>
              <a:t>2</a:t>
            </a:fld>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4582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5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Willow Waterhole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1523999"/>
            <a:ext cx="8839200" cy="5029201"/>
          </a:xfrm>
        </p:spPr>
        <p:txBody>
          <a:bodyPr/>
          <a:lstStyle/>
          <a:p>
            <a:r>
              <a:rPr lang="en-US" sz="2800" dirty="0" smtClean="0">
                <a:latin typeface="Times New Roman" panose="02020603050405020304" pitchFamily="18" charset="0"/>
                <a:cs typeface="Times New Roman" panose="02020603050405020304" pitchFamily="18" charset="0"/>
              </a:rPr>
              <a:t>Willow Waterhole is located near the intersection of South Post Oak Road and South Main Street in District K</a:t>
            </a:r>
          </a:p>
          <a:p>
            <a:r>
              <a:rPr lang="en-US" sz="2800" dirty="0" smtClean="0">
                <a:latin typeface="Times New Roman" panose="02020603050405020304" pitchFamily="18" charset="0"/>
                <a:cs typeface="Times New Roman" panose="02020603050405020304" pitchFamily="18" charset="0"/>
              </a:rPr>
              <a:t>Willow Waterhole is a $75m, 291 acre detention project and greenspace owned by Harris County Flood Control District</a:t>
            </a:r>
          </a:p>
          <a:p>
            <a:r>
              <a:rPr lang="en-US" sz="2800" dirty="0">
                <a:latin typeface="Times New Roman" panose="02020603050405020304" pitchFamily="18" charset="0"/>
                <a:cs typeface="Times New Roman" panose="02020603050405020304" pitchFamily="18" charset="0"/>
              </a:rPr>
              <a:t>The City of Houston maintains the property for recreational purposes via an </a:t>
            </a:r>
            <a:r>
              <a:rPr lang="en-US" sz="2800" dirty="0" err="1">
                <a:latin typeface="Times New Roman" panose="02020603050405020304" pitchFamily="18" charset="0"/>
                <a:cs typeface="Times New Roman" panose="02020603050405020304" pitchFamily="18" charset="0"/>
              </a:rPr>
              <a:t>interlocal</a:t>
            </a:r>
            <a:r>
              <a:rPr lang="en-US" sz="2800" dirty="0">
                <a:latin typeface="Times New Roman" panose="02020603050405020304" pitchFamily="18" charset="0"/>
                <a:cs typeface="Times New Roman" panose="02020603050405020304" pitchFamily="18" charset="0"/>
              </a:rPr>
              <a:t> agreement between the City and the </a:t>
            </a:r>
            <a:r>
              <a:rPr lang="en-US" sz="2800" dirty="0" smtClean="0">
                <a:latin typeface="Times New Roman" panose="02020603050405020304" pitchFamily="18" charset="0"/>
                <a:cs typeface="Times New Roman" panose="02020603050405020304" pitchFamily="18" charset="0"/>
              </a:rPr>
              <a:t>HCFCD</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0571282-EBC8-468B-A6B2-DD0492B77F97}" type="slidenum">
              <a:rPr lang="en-US" smtClean="0"/>
              <a:pPr>
                <a:defRPr/>
              </a:pPr>
              <a:t>3</a:t>
            </a:fld>
            <a:endParaRPr lang="en-US" dirty="0"/>
          </a:p>
        </p:txBody>
      </p:sp>
    </p:spTree>
    <p:extLst>
      <p:ext uri="{BB962C8B-B14F-4D97-AF65-F5344CB8AC3E}">
        <p14:creationId xmlns:p14="http://schemas.microsoft.com/office/powerpoint/2010/main" val="3383674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Mortimer &amp; Mimi Levitt Foundation	</a:t>
            </a:r>
            <a:endParaRPr lang="en-US" dirty="0"/>
          </a:p>
        </p:txBody>
      </p:sp>
      <p:sp>
        <p:nvSpPr>
          <p:cNvPr id="3" name="Content Placeholder 2"/>
          <p:cNvSpPr>
            <a:spLocks noGrp="1"/>
          </p:cNvSpPr>
          <p:nvPr>
            <p:ph idx="1"/>
          </p:nvPr>
        </p:nvSpPr>
        <p:spPr>
          <a:xfrm>
            <a:off x="152400" y="1295400"/>
            <a:ext cx="8839200" cy="5562600"/>
          </a:xfrm>
        </p:spPr>
        <p:txBody>
          <a:bodyPr/>
          <a:lstStyle/>
          <a:p>
            <a:r>
              <a:rPr lang="en-US" sz="2200" dirty="0" smtClean="0">
                <a:latin typeface="Times New Roman" panose="02020603050405020304" pitchFamily="18" charset="0"/>
                <a:cs typeface="Times New Roman" panose="02020603050405020304" pitchFamily="18" charset="0"/>
              </a:rPr>
              <a:t>The </a:t>
            </a:r>
            <a:r>
              <a:rPr lang="en-US" sz="2200" dirty="0">
                <a:latin typeface="Times New Roman" panose="02020603050405020304" pitchFamily="18" charset="0"/>
                <a:cs typeface="Times New Roman" panose="02020603050405020304" pitchFamily="18" charset="0"/>
              </a:rPr>
              <a:t>Mortimer &amp; Mimi Levitt Foundation </a:t>
            </a:r>
            <a:r>
              <a:rPr lang="en-US" sz="2200" dirty="0" smtClean="0">
                <a:latin typeface="Times New Roman" panose="02020603050405020304" pitchFamily="18" charset="0"/>
                <a:cs typeface="Times New Roman" panose="02020603050405020304" pitchFamily="18" charset="0"/>
              </a:rPr>
              <a:t>was founded in 1963 and supports </a:t>
            </a:r>
            <a:r>
              <a:rPr lang="en-US" sz="2200" dirty="0">
                <a:latin typeface="Times New Roman" panose="02020603050405020304" pitchFamily="18" charset="0"/>
                <a:cs typeface="Times New Roman" panose="02020603050405020304" pitchFamily="18" charset="0"/>
              </a:rPr>
              <a:t>access to the performing arts for the benefit of the </a:t>
            </a:r>
            <a:r>
              <a:rPr lang="en-US" sz="2200" dirty="0" smtClean="0">
                <a:latin typeface="Times New Roman" panose="02020603050405020304" pitchFamily="18" charset="0"/>
                <a:cs typeface="Times New Roman" panose="02020603050405020304" pitchFamily="18" charset="0"/>
              </a:rPr>
              <a:t>public</a:t>
            </a:r>
            <a:endParaRPr lang="en-US" sz="2200" dirty="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Mission is to transform neglected outdoor spaces into welcoming destinations where the power of free, live music brings people together and invigorates community life</a:t>
            </a:r>
          </a:p>
          <a:p>
            <a:r>
              <a:rPr lang="en-US" sz="2200" dirty="0" smtClean="0">
                <a:latin typeface="Times New Roman" panose="02020603050405020304" pitchFamily="18" charset="0"/>
                <a:cs typeface="Times New Roman" panose="02020603050405020304" pitchFamily="18" charset="0"/>
              </a:rPr>
              <a:t>Levitt venues are publicly owned facilities located in public spaces, typically parks</a:t>
            </a:r>
          </a:p>
          <a:p>
            <a:r>
              <a:rPr lang="en-US" sz="2200" dirty="0" smtClean="0">
                <a:latin typeface="Times New Roman" panose="02020603050405020304" pitchFamily="18" charset="0"/>
                <a:cs typeface="Times New Roman" panose="02020603050405020304" pitchFamily="18" charset="0"/>
              </a:rPr>
              <a:t>Locations include:</a:t>
            </a:r>
          </a:p>
          <a:p>
            <a:pPr lvl="1">
              <a:spcBef>
                <a:spcPts val="0"/>
              </a:spcBef>
              <a:spcAft>
                <a:spcPts val="0"/>
              </a:spcAft>
            </a:pPr>
            <a:r>
              <a:rPr lang="en-US" sz="2100" dirty="0" smtClean="0">
                <a:latin typeface="Times New Roman" panose="02020603050405020304" pitchFamily="18" charset="0"/>
                <a:cs typeface="Times New Roman" panose="02020603050405020304" pitchFamily="18" charset="0"/>
              </a:rPr>
              <a:t>Westport, Connecticut </a:t>
            </a:r>
          </a:p>
          <a:p>
            <a:pPr lvl="1">
              <a:spcBef>
                <a:spcPts val="0"/>
              </a:spcBef>
              <a:spcAft>
                <a:spcPts val="0"/>
              </a:spcAft>
            </a:pPr>
            <a:r>
              <a:rPr lang="en-US" sz="2100" dirty="0" smtClean="0">
                <a:latin typeface="Times New Roman" panose="02020603050405020304" pitchFamily="18" charset="0"/>
                <a:cs typeface="Times New Roman" panose="02020603050405020304" pitchFamily="18" charset="0"/>
              </a:rPr>
              <a:t>Los Angeles and Pasadena California </a:t>
            </a:r>
          </a:p>
          <a:p>
            <a:pPr lvl="1">
              <a:spcBef>
                <a:spcPts val="0"/>
              </a:spcBef>
              <a:spcAft>
                <a:spcPts val="0"/>
              </a:spcAft>
            </a:pPr>
            <a:r>
              <a:rPr lang="en-US" sz="2100" dirty="0" smtClean="0">
                <a:latin typeface="Times New Roman" panose="02020603050405020304" pitchFamily="18" charset="0"/>
                <a:cs typeface="Times New Roman" panose="02020603050405020304" pitchFamily="18" charset="0"/>
              </a:rPr>
              <a:t>Bethlehem, Pennsylvania </a:t>
            </a:r>
          </a:p>
          <a:p>
            <a:pPr lvl="1">
              <a:spcBef>
                <a:spcPts val="0"/>
              </a:spcBef>
              <a:spcAft>
                <a:spcPts val="0"/>
              </a:spcAft>
            </a:pPr>
            <a:r>
              <a:rPr lang="en-US" sz="2100" dirty="0" smtClean="0">
                <a:latin typeface="Times New Roman" panose="02020603050405020304" pitchFamily="18" charset="0"/>
                <a:cs typeface="Times New Roman" panose="02020603050405020304" pitchFamily="18" charset="0"/>
              </a:rPr>
              <a:t>Memphis, Tennessee </a:t>
            </a:r>
          </a:p>
          <a:p>
            <a:pPr lvl="1">
              <a:spcBef>
                <a:spcPts val="0"/>
              </a:spcBef>
              <a:spcAft>
                <a:spcPts val="0"/>
              </a:spcAft>
            </a:pPr>
            <a:r>
              <a:rPr lang="en-US" sz="2100" dirty="0" smtClean="0">
                <a:latin typeface="Times New Roman" panose="02020603050405020304" pitchFamily="18" charset="0"/>
                <a:cs typeface="Times New Roman" panose="02020603050405020304" pitchFamily="18" charset="0"/>
              </a:rPr>
              <a:t>Arlington, Texas</a:t>
            </a:r>
          </a:p>
          <a:p>
            <a:pPr lvl="1">
              <a:spcBef>
                <a:spcPts val="0"/>
              </a:spcBef>
              <a:spcAft>
                <a:spcPts val="0"/>
              </a:spcAft>
            </a:pPr>
            <a:r>
              <a:rPr lang="en-US" sz="2100" dirty="0" smtClean="0">
                <a:latin typeface="Times New Roman" panose="02020603050405020304" pitchFamily="18" charset="0"/>
                <a:cs typeface="Times New Roman" panose="02020603050405020304" pitchFamily="18" charset="0"/>
              </a:rPr>
              <a:t>Denver, Colorado – scheduled to open 2017</a:t>
            </a:r>
          </a:p>
          <a:p>
            <a:pPr lvl="1">
              <a:spcBef>
                <a:spcPts val="0"/>
              </a:spcBef>
              <a:spcAft>
                <a:spcPts val="0"/>
              </a:spcAft>
            </a:pPr>
            <a:r>
              <a:rPr lang="en-US" sz="2100" dirty="0" smtClean="0">
                <a:latin typeface="Times New Roman" panose="02020603050405020304" pitchFamily="18" charset="0"/>
                <a:cs typeface="Times New Roman" panose="02020603050405020304" pitchFamily="18" charset="0"/>
              </a:rPr>
              <a:t>Dayton, Ohio – scheduled to open in 2018</a:t>
            </a:r>
          </a:p>
        </p:txBody>
      </p:sp>
      <p:sp>
        <p:nvSpPr>
          <p:cNvPr id="4" name="Slide Number Placeholder 3"/>
          <p:cNvSpPr>
            <a:spLocks noGrp="1"/>
          </p:cNvSpPr>
          <p:nvPr>
            <p:ph type="sldNum" sz="quarter" idx="10"/>
          </p:nvPr>
        </p:nvSpPr>
        <p:spPr/>
        <p:txBody>
          <a:bodyPr/>
          <a:lstStyle/>
          <a:p>
            <a:pPr>
              <a:defRPr/>
            </a:pPr>
            <a:fld id="{E0571282-EBC8-468B-A6B2-DD0492B77F97}" type="slidenum">
              <a:rPr lang="en-US" smtClean="0"/>
              <a:pPr>
                <a:defRPr/>
              </a:pPr>
              <a:t>4</a:t>
            </a:fld>
            <a:endParaRPr lang="en-US" dirty="0"/>
          </a:p>
        </p:txBody>
      </p:sp>
    </p:spTree>
    <p:extLst>
      <p:ext uri="{BB962C8B-B14F-4D97-AF65-F5344CB8AC3E}">
        <p14:creationId xmlns:p14="http://schemas.microsoft.com/office/powerpoint/2010/main" val="4162899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Levitt Foundation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219200"/>
            <a:ext cx="8534400" cy="5638800"/>
          </a:xfrm>
        </p:spPr>
        <p:txBody>
          <a:bodyPr/>
          <a:lstStyle/>
          <a:p>
            <a:r>
              <a:rPr lang="en-US" sz="2400" dirty="0">
                <a:latin typeface="Times New Roman" panose="02020603050405020304" pitchFamily="18" charset="0"/>
                <a:cs typeface="Times New Roman" panose="02020603050405020304" pitchFamily="18" charset="0"/>
              </a:rPr>
              <a:t>The Levitt Foundation will </a:t>
            </a:r>
            <a:r>
              <a:rPr lang="en-US" sz="2400" dirty="0" smtClean="0">
                <a:latin typeface="Times New Roman" panose="02020603050405020304" pitchFamily="18" charset="0"/>
                <a:cs typeface="Times New Roman" panose="02020603050405020304" pitchFamily="18" charset="0"/>
              </a:rPr>
              <a:t>provide funding </a:t>
            </a:r>
            <a:r>
              <a:rPr lang="en-US" sz="2400" dirty="0">
                <a:latin typeface="Times New Roman" panose="02020603050405020304" pitchFamily="18" charset="0"/>
                <a:cs typeface="Times New Roman" panose="02020603050405020304" pitchFamily="18" charset="0"/>
              </a:rPr>
              <a:t>to the Friends of Levitt Houston for the design, construction and operation of the Levitt Pavilion to provide free performances and professional concerts for the benefit of the </a:t>
            </a:r>
            <a:r>
              <a:rPr lang="en-US" sz="2400" dirty="0" smtClean="0">
                <a:latin typeface="Times New Roman" panose="02020603050405020304" pitchFamily="18" charset="0"/>
                <a:cs typeface="Times New Roman" panose="02020603050405020304" pitchFamily="18" charset="0"/>
              </a:rPr>
              <a:t>public</a:t>
            </a:r>
          </a:p>
          <a:p>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Foundation will provide the following grants to Levitt </a:t>
            </a:r>
            <a:r>
              <a:rPr lang="en-US" sz="2400" dirty="0" smtClean="0">
                <a:latin typeface="Times New Roman" panose="02020603050405020304" pitchFamily="18" charset="0"/>
                <a:cs typeface="Times New Roman" panose="02020603050405020304" pitchFamily="18" charset="0"/>
              </a:rPr>
              <a:t>Houston</a:t>
            </a:r>
            <a:r>
              <a:rPr lang="en-US" sz="2400" dirty="0">
                <a:latin typeface="Times New Roman" panose="02020603050405020304" pitchFamily="18" charset="0"/>
                <a:cs typeface="Times New Roman" panose="02020603050405020304" pitchFamily="18" charset="0"/>
              </a:rPr>
              <a:t>:</a:t>
            </a:r>
          </a:p>
          <a:p>
            <a:pPr lvl="1"/>
            <a:r>
              <a:rPr lang="en-US" sz="2200" dirty="0">
                <a:latin typeface="Times New Roman" panose="02020603050405020304" pitchFamily="18" charset="0"/>
                <a:cs typeface="Times New Roman" panose="02020603050405020304" pitchFamily="18" charset="0"/>
              </a:rPr>
              <a:t>First 5 years of operations, the Foundation will provide a total of $750k </a:t>
            </a:r>
          </a:p>
          <a:p>
            <a:pPr lvl="1"/>
            <a:r>
              <a:rPr lang="en-US" sz="2200" dirty="0">
                <a:latin typeface="Times New Roman" panose="02020603050405020304" pitchFamily="18" charset="0"/>
                <a:cs typeface="Times New Roman" panose="02020603050405020304" pitchFamily="18" charset="0"/>
              </a:rPr>
              <a:t>$50k in additional grants for capacity building in each of the initial 5 years</a:t>
            </a:r>
          </a:p>
          <a:p>
            <a:pPr lvl="1"/>
            <a:r>
              <a:rPr lang="en-US" sz="2200" dirty="0">
                <a:latin typeface="Times New Roman" panose="02020603050405020304" pitchFamily="18" charset="0"/>
                <a:cs typeface="Times New Roman" panose="02020603050405020304" pitchFamily="18" charset="0"/>
              </a:rPr>
              <a:t>Thereafter the Foundation will provide $100k for operational support annually and $50k annually in capacity building </a:t>
            </a:r>
            <a:r>
              <a:rPr lang="en-US" sz="2200" dirty="0" smtClean="0">
                <a:latin typeface="Times New Roman" panose="02020603050405020304" pitchFamily="18" charset="0"/>
                <a:cs typeface="Times New Roman" panose="02020603050405020304" pitchFamily="18" charset="0"/>
              </a:rPr>
              <a:t>grants</a:t>
            </a:r>
          </a:p>
          <a:p>
            <a:r>
              <a:rPr lang="en-US" sz="2400" dirty="0">
                <a:latin typeface="Times New Roman" panose="02020603050405020304" pitchFamily="18" charset="0"/>
                <a:cs typeface="Times New Roman" panose="02020603050405020304" pitchFamily="18" charset="0"/>
              </a:rPr>
              <a:t>Friends of Levitt Houston </a:t>
            </a:r>
            <a:r>
              <a:rPr lang="en-US" sz="2400" dirty="0" smtClean="0">
                <a:latin typeface="Times New Roman" panose="02020603050405020304" pitchFamily="18" charset="0"/>
                <a:cs typeface="Times New Roman" panose="02020603050405020304" pitchFamily="18" charset="0"/>
              </a:rPr>
              <a:t>estimate </a:t>
            </a:r>
            <a:r>
              <a:rPr lang="en-US" sz="2400" dirty="0">
                <a:latin typeface="Times New Roman" panose="02020603050405020304" pitchFamily="18" charset="0"/>
                <a:cs typeface="Times New Roman" panose="02020603050405020304" pitchFamily="18" charset="0"/>
              </a:rPr>
              <a:t>fundraising needs </a:t>
            </a:r>
            <a:r>
              <a:rPr lang="en-US" sz="2400">
                <a:latin typeface="Times New Roman" panose="02020603050405020304" pitchFamily="18" charset="0"/>
                <a:cs typeface="Times New Roman" panose="02020603050405020304" pitchFamily="18" charset="0"/>
              </a:rPr>
              <a:t>of </a:t>
            </a:r>
            <a:r>
              <a:rPr lang="en-US" sz="2400" smtClean="0">
                <a:latin typeface="Times New Roman" panose="02020603050405020304" pitchFamily="18" charset="0"/>
                <a:cs typeface="Times New Roman" panose="02020603050405020304" pitchFamily="18" charset="0"/>
              </a:rPr>
              <a:t>$7m</a:t>
            </a:r>
            <a:endParaRPr lang="en-US" sz="2400" dirty="0">
              <a:latin typeface="Times New Roman" panose="02020603050405020304" pitchFamily="18" charset="0"/>
              <a:cs typeface="Times New Roman" panose="02020603050405020304" pitchFamily="18" charset="0"/>
            </a:endParaRPr>
          </a:p>
          <a:p>
            <a:pPr lvl="1"/>
            <a:endParaRPr lang="en-US" sz="2400" dirty="0">
              <a:latin typeface="Times New Roman" panose="02020603050405020304" pitchFamily="18" charset="0"/>
              <a:cs typeface="Times New Roman" panose="02020603050405020304" pitchFamily="18" charset="0"/>
            </a:endParaRPr>
          </a:p>
          <a:p>
            <a:endParaRPr lang="en-US" sz="2400" dirty="0"/>
          </a:p>
        </p:txBody>
      </p:sp>
      <p:sp>
        <p:nvSpPr>
          <p:cNvPr id="4" name="Slide Number Placeholder 3"/>
          <p:cNvSpPr>
            <a:spLocks noGrp="1"/>
          </p:cNvSpPr>
          <p:nvPr>
            <p:ph type="sldNum" sz="quarter" idx="10"/>
          </p:nvPr>
        </p:nvSpPr>
        <p:spPr/>
        <p:txBody>
          <a:bodyPr/>
          <a:lstStyle/>
          <a:p>
            <a:pPr>
              <a:defRPr/>
            </a:pPr>
            <a:fld id="{E0571282-EBC8-468B-A6B2-DD0492B77F97}" type="slidenum">
              <a:rPr lang="en-US" smtClean="0"/>
              <a:pPr>
                <a:defRPr/>
              </a:pPr>
              <a:t>5</a:t>
            </a:fld>
            <a:endParaRPr lang="en-US" dirty="0"/>
          </a:p>
        </p:txBody>
      </p:sp>
    </p:spTree>
    <p:extLst>
      <p:ext uri="{BB962C8B-B14F-4D97-AF65-F5344CB8AC3E}">
        <p14:creationId xmlns:p14="http://schemas.microsoft.com/office/powerpoint/2010/main" val="691693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r>
            <a:br>
              <a:rPr lang="en-US" dirty="0" smtClean="0"/>
            </a:br>
            <a:r>
              <a:rPr lang="en-US" dirty="0" smtClean="0">
                <a:latin typeface="Times New Roman" panose="02020603050405020304" pitchFamily="18" charset="0"/>
                <a:cs typeface="Times New Roman" panose="02020603050405020304" pitchFamily="18" charset="0"/>
              </a:rPr>
              <a:t>Levitt Pavilion Houston</a:t>
            </a:r>
            <a:r>
              <a:rPr lang="en-US" dirty="0" smtClean="0"/>
              <a:t/>
            </a:r>
            <a:br>
              <a:rPr lang="en-US" dirty="0" smtClean="0"/>
            </a:br>
            <a:endParaRPr lang="en-US" dirty="0"/>
          </a:p>
        </p:txBody>
      </p:sp>
      <p:sp>
        <p:nvSpPr>
          <p:cNvPr id="3" name="Content Placeholder 2"/>
          <p:cNvSpPr>
            <a:spLocks noGrp="1"/>
          </p:cNvSpPr>
          <p:nvPr>
            <p:ph idx="1"/>
          </p:nvPr>
        </p:nvSpPr>
        <p:spPr>
          <a:xfrm>
            <a:off x="228600" y="1524000"/>
            <a:ext cx="8686800" cy="4648200"/>
          </a:xfrm>
        </p:spPr>
        <p:txBody>
          <a:bodyPr/>
          <a:lstStyle/>
          <a:p>
            <a:r>
              <a:rPr lang="en-US" sz="2800" dirty="0" smtClean="0">
                <a:latin typeface="Times New Roman" panose="02020603050405020304" pitchFamily="18" charset="0"/>
                <a:cs typeface="Times New Roman" panose="02020603050405020304" pitchFamily="18" charset="0"/>
              </a:rPr>
              <a:t>Levitt Pavilion Houston will be built on South Post Oak between South Willow and </a:t>
            </a:r>
            <a:r>
              <a:rPr lang="en-US" sz="2800" dirty="0" err="1" smtClean="0">
                <a:latin typeface="Times New Roman" panose="02020603050405020304" pitchFamily="18" charset="0"/>
                <a:cs typeface="Times New Roman" panose="02020603050405020304" pitchFamily="18" charset="0"/>
              </a:rPr>
              <a:t>Gasmer</a:t>
            </a:r>
            <a:r>
              <a:rPr lang="en-US" sz="2800" dirty="0" smtClean="0">
                <a:latin typeface="Times New Roman" panose="02020603050405020304" pitchFamily="18" charset="0"/>
                <a:cs typeface="Times New Roman" panose="02020603050405020304" pitchFamily="18" charset="0"/>
              </a:rPr>
              <a:t>  </a:t>
            </a:r>
          </a:p>
          <a:p>
            <a:r>
              <a:rPr lang="en-US" sz="2800" dirty="0" smtClean="0">
                <a:latin typeface="Times New Roman" panose="02020603050405020304" pitchFamily="18" charset="0"/>
                <a:cs typeface="Times New Roman" panose="02020603050405020304" pitchFamily="18" charset="0"/>
              </a:rPr>
              <a:t>It is adjacent to the Westbury neighborhood which includes elementary, middle and high schools each of which features a highly regarded “music magnet” program</a:t>
            </a:r>
          </a:p>
          <a:p>
            <a:r>
              <a:rPr lang="en-US" sz="2800" dirty="0" smtClean="0">
                <a:latin typeface="Times New Roman" panose="02020603050405020304" pitchFamily="18" charset="0"/>
                <a:cs typeface="Times New Roman" panose="02020603050405020304" pitchFamily="18" charset="0"/>
              </a:rPr>
              <a:t>A bowl for performance will be sculpted, creating a stage at water’s edge and a hill to mute traffic noise</a:t>
            </a:r>
          </a:p>
          <a:p>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0571282-EBC8-468B-A6B2-DD0492B77F97}" type="slidenum">
              <a:rPr lang="en-US" smtClean="0"/>
              <a:pPr>
                <a:defRPr/>
              </a:pPr>
              <a:t>6</a:t>
            </a:fld>
            <a:endParaRPr lang="en-US" dirty="0"/>
          </a:p>
        </p:txBody>
      </p:sp>
    </p:spTree>
    <p:extLst>
      <p:ext uri="{BB962C8B-B14F-4D97-AF65-F5344CB8AC3E}">
        <p14:creationId xmlns:p14="http://schemas.microsoft.com/office/powerpoint/2010/main" val="2234618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Levitt Agreement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447800"/>
            <a:ext cx="8763000" cy="5273674"/>
          </a:xfrm>
        </p:spPr>
        <p:txBody>
          <a:bodyPr/>
          <a:lstStyle/>
          <a:p>
            <a:r>
              <a:rPr lang="en-US" sz="2800" dirty="0" smtClean="0">
                <a:latin typeface="Times New Roman" panose="02020603050405020304" pitchFamily="18" charset="0"/>
                <a:cs typeface="Times New Roman" panose="02020603050405020304" pitchFamily="18" charset="0"/>
              </a:rPr>
              <a:t>Levitt Houston will be responsible for operating and managing the Levitt Pavilion, including the booking coordination and scheduling of events</a:t>
            </a:r>
          </a:p>
          <a:p>
            <a:r>
              <a:rPr lang="en-US" sz="2800" dirty="0" smtClean="0">
                <a:latin typeface="Times New Roman" panose="02020603050405020304" pitchFamily="18" charset="0"/>
                <a:cs typeface="Times New Roman" panose="02020603050405020304" pitchFamily="18" charset="0"/>
              </a:rPr>
              <a:t>The Levitt Pavilion will be available to third parties as a performance venue and event space</a:t>
            </a:r>
          </a:p>
          <a:p>
            <a:r>
              <a:rPr lang="en-US" sz="2800" dirty="0" smtClean="0">
                <a:latin typeface="Times New Roman" panose="02020603050405020304" pitchFamily="18" charset="0"/>
                <a:cs typeface="Times New Roman" panose="02020603050405020304" pitchFamily="18" charset="0"/>
              </a:rPr>
              <a:t>It will also be available to the City for a minimum of 25 potential city events per year</a:t>
            </a:r>
          </a:p>
          <a:p>
            <a:r>
              <a:rPr lang="en-US" sz="2800" dirty="0" smtClean="0">
                <a:latin typeface="Times New Roman" panose="02020603050405020304" pitchFamily="18" charset="0"/>
                <a:cs typeface="Times New Roman" panose="02020603050405020304" pitchFamily="18" charset="0"/>
              </a:rPr>
              <a:t>The agreement has a term of 30 years and will expire on December 31, 2046</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0571282-EBC8-468B-A6B2-DD0492B77F97}" type="slidenum">
              <a:rPr lang="en-US" smtClean="0"/>
              <a:pPr>
                <a:defRPr/>
              </a:pPr>
              <a:t>7</a:t>
            </a:fld>
            <a:endParaRPr lang="en-US" dirty="0"/>
          </a:p>
        </p:txBody>
      </p:sp>
    </p:spTree>
    <p:extLst>
      <p:ext uri="{BB962C8B-B14F-4D97-AF65-F5344CB8AC3E}">
        <p14:creationId xmlns:p14="http://schemas.microsoft.com/office/powerpoint/2010/main" val="3530314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800" dirty="0" smtClean="0">
                <a:latin typeface="Times New Roman" panose="02020603050405020304" pitchFamily="18" charset="0"/>
                <a:cs typeface="Times New Roman" panose="02020603050405020304" pitchFamily="18" charset="0"/>
              </a:rPr>
              <a:t>Levitt Agreement/Houston First Corporation</a:t>
            </a:r>
            <a:endParaRPr lang="en-US" sz="3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524000"/>
            <a:ext cx="8763000" cy="5410200"/>
          </a:xfrm>
        </p:spPr>
        <p:txBody>
          <a:bodyPr/>
          <a:lstStyle/>
          <a:p>
            <a:r>
              <a:rPr lang="en-US" sz="2400" dirty="0" smtClean="0">
                <a:latin typeface="Times New Roman" panose="02020603050405020304" pitchFamily="18" charset="0"/>
                <a:cs typeface="Times New Roman" panose="02020603050405020304" pitchFamily="18" charset="0"/>
              </a:rPr>
              <a:t>Under the Levitt agreement, the City will be responsible for certain capital repair costs during the first 15 years of operation and HFC will fund these obligations on the City’s behalf</a:t>
            </a:r>
          </a:p>
          <a:p>
            <a:r>
              <a:rPr lang="en-US" sz="2400" dirty="0" smtClean="0">
                <a:latin typeface="Times New Roman" panose="02020603050405020304" pitchFamily="18" charset="0"/>
                <a:cs typeface="Times New Roman" panose="02020603050405020304" pitchFamily="18" charset="0"/>
              </a:rPr>
              <a:t>During the Pavilion’s first 15 years of operation, HFC will fund certain capital repair costs on the City’s behalf at $100,000 per year up to a maximum of  $1m in total during the term of this agreement</a:t>
            </a:r>
          </a:p>
          <a:p>
            <a:r>
              <a:rPr lang="en-US" sz="2400" dirty="0" smtClean="0">
                <a:latin typeface="Times New Roman" panose="02020603050405020304" pitchFamily="18" charset="0"/>
                <a:cs typeface="Times New Roman" panose="02020603050405020304" pitchFamily="18" charset="0"/>
              </a:rPr>
              <a:t>Houston Parks and Recreation Department will be responsible for the grounds maintenance of the Pavilion</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In exchange for HFC’s funding commitment, Levitt Houston will designate one voting seat on its Board for HFC</a:t>
            </a:r>
          </a:p>
          <a:p>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E0571282-EBC8-468B-A6B2-DD0492B77F97}" type="slidenum">
              <a:rPr lang="en-US" smtClean="0"/>
              <a:pPr>
                <a:defRPr/>
              </a:pPr>
              <a:t>8</a:t>
            </a:fld>
            <a:endParaRPr lang="en-US" dirty="0"/>
          </a:p>
        </p:txBody>
      </p:sp>
    </p:spTree>
    <p:extLst>
      <p:ext uri="{BB962C8B-B14F-4D97-AF65-F5344CB8AC3E}">
        <p14:creationId xmlns:p14="http://schemas.microsoft.com/office/powerpoint/2010/main" val="17497140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Levitt Pavilion Houston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524000"/>
            <a:ext cx="8534400" cy="4800600"/>
          </a:xfrm>
        </p:spPr>
        <p:txBody>
          <a:bodyPr/>
          <a:lstStyle/>
          <a:p>
            <a:r>
              <a:rPr lang="en-US" sz="2400" dirty="0" smtClean="0">
                <a:latin typeface="Times New Roman" panose="02020603050405020304" pitchFamily="18" charset="0"/>
                <a:cs typeface="Times New Roman" panose="02020603050405020304" pitchFamily="18" charset="0"/>
              </a:rPr>
              <a:t>Levitt Pavilion Houston will present an annual series of 50 free concerts featuring a diverse professional lineup between April 1 and October 31 of each calendar year</a:t>
            </a:r>
          </a:p>
          <a:p>
            <a:r>
              <a:rPr lang="en-US" sz="2400" dirty="0" smtClean="0">
                <a:latin typeface="Times New Roman" panose="02020603050405020304" pitchFamily="18" charset="0"/>
                <a:cs typeface="Times New Roman" panose="02020603050405020304" pitchFamily="18" charset="0"/>
              </a:rPr>
              <a:t>The Pavilion will be available for use by schools, community groups and other arts organizations and non-profits and the City during the balance of the year</a:t>
            </a:r>
          </a:p>
          <a:p>
            <a:r>
              <a:rPr lang="en-US" sz="2400">
                <a:latin typeface="Times New Roman" panose="02020603050405020304" pitchFamily="18" charset="0"/>
                <a:cs typeface="Times New Roman" panose="02020603050405020304" pitchFamily="18" charset="0"/>
              </a:rPr>
              <a:t>Prior to commencing construction, Levitt Houston must obtain approval of its parking plan for the </a:t>
            </a:r>
            <a:r>
              <a:rPr lang="en-US" sz="2400" smtClean="0">
                <a:latin typeface="Times New Roman" panose="02020603050405020304" pitchFamily="18" charset="0"/>
                <a:cs typeface="Times New Roman" panose="02020603050405020304" pitchFamily="18" charset="0"/>
              </a:rPr>
              <a:t>Pavilion </a:t>
            </a:r>
            <a:r>
              <a:rPr lang="en-US" sz="2400" dirty="0">
                <a:latin typeface="Times New Roman" panose="02020603050405020304" pitchFamily="18" charset="0"/>
                <a:cs typeface="Times New Roman" panose="02020603050405020304" pitchFamily="18" charset="0"/>
              </a:rPr>
              <a:t>from the City in accordance with Chapter 26 parking requirements</a:t>
            </a:r>
          </a:p>
          <a:p>
            <a:r>
              <a:rPr lang="en-US" sz="2400" dirty="0" smtClean="0">
                <a:latin typeface="Times New Roman" panose="02020603050405020304" pitchFamily="18" charset="0"/>
                <a:cs typeface="Times New Roman" panose="02020603050405020304" pitchFamily="18" charset="0"/>
              </a:rPr>
              <a:t>Levitt Pavilion Houston is targeting the Spring of 2020 for its opening</a:t>
            </a:r>
          </a:p>
        </p:txBody>
      </p:sp>
      <p:sp>
        <p:nvSpPr>
          <p:cNvPr id="4" name="Slide Number Placeholder 3"/>
          <p:cNvSpPr>
            <a:spLocks noGrp="1"/>
          </p:cNvSpPr>
          <p:nvPr>
            <p:ph type="sldNum" sz="quarter" idx="10"/>
          </p:nvPr>
        </p:nvSpPr>
        <p:spPr/>
        <p:txBody>
          <a:bodyPr/>
          <a:lstStyle/>
          <a:p>
            <a:pPr>
              <a:defRPr/>
            </a:pPr>
            <a:fld id="{E0571282-EBC8-468B-A6B2-DD0492B77F97}" type="slidenum">
              <a:rPr lang="en-US" smtClean="0"/>
              <a:pPr>
                <a:defRPr/>
              </a:pPr>
              <a:t>9</a:t>
            </a:fld>
            <a:endParaRPr lang="en-US" dirty="0"/>
          </a:p>
        </p:txBody>
      </p:sp>
    </p:spTree>
    <p:extLst>
      <p:ext uri="{BB962C8B-B14F-4D97-AF65-F5344CB8AC3E}">
        <p14:creationId xmlns:p14="http://schemas.microsoft.com/office/powerpoint/2010/main" val="27012939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24736</TotalTime>
  <Words>649</Words>
  <Application>Microsoft Office PowerPoint</Application>
  <PresentationFormat>On-screen Show (4:3)</PresentationFormat>
  <Paragraphs>63</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Custom Design</vt:lpstr>
      <vt:lpstr>PowerPoint Presentation</vt:lpstr>
      <vt:lpstr>PowerPoint Presentation</vt:lpstr>
      <vt:lpstr>Willow Waterhole</vt:lpstr>
      <vt:lpstr>Mortimer &amp; Mimi Levitt Foundation </vt:lpstr>
      <vt:lpstr>Levitt Foundation</vt:lpstr>
      <vt:lpstr> Levitt Pavilion Houston </vt:lpstr>
      <vt:lpstr>Levitt Agreement</vt:lpstr>
      <vt:lpstr>Levitt Agreement/Houston First Corporation</vt:lpstr>
      <vt:lpstr>Levitt Pavilion Houston</vt:lpstr>
      <vt:lpstr>PowerPoint Presentation</vt:lpstr>
    </vt:vector>
  </TitlesOfParts>
  <Company>CoH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BCrimmins</dc:creator>
  <cp:lastModifiedBy>Administrator</cp:lastModifiedBy>
  <cp:revision>589</cp:revision>
  <cp:lastPrinted>2016-12-08T23:10:43Z</cp:lastPrinted>
  <dcterms:created xsi:type="dcterms:W3CDTF">2009-04-23T00:25:54Z</dcterms:created>
  <dcterms:modified xsi:type="dcterms:W3CDTF">2016-12-12T17:30:12Z</dcterms:modified>
</cp:coreProperties>
</file>