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4"/>
  </p:notesMasterIdLst>
  <p:sldIdLst>
    <p:sldId id="266" r:id="rId2"/>
    <p:sldId id="267" r:id="rId3"/>
    <p:sldId id="273" r:id="rId4"/>
    <p:sldId id="270" r:id="rId5"/>
    <p:sldId id="261" r:id="rId6"/>
    <p:sldId id="274" r:id="rId7"/>
    <p:sldId id="276" r:id="rId8"/>
    <p:sldId id="272" r:id="rId9"/>
    <p:sldId id="277" r:id="rId10"/>
    <p:sldId id="264" r:id="rId11"/>
    <p:sldId id="257" r:id="rId12"/>
    <p:sldId id="275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areaChart>
        <c:grouping val="stacked"/>
        <c:varyColors val="0"/>
        <c:ser>
          <c:idx val="1"/>
          <c:order val="1"/>
          <c:tx>
            <c:strRef>
              <c:f>Graph!$B$4</c:f>
              <c:strCache>
                <c:ptCount val="1"/>
                <c:pt idx="0">
                  <c:v>San Jacinto River</c:v>
                </c:pt>
              </c:strCache>
            </c:strRef>
          </c:tx>
          <c:spPr>
            <a:solidFill>
              <a:schemeClr val="accent2"/>
            </a:solidFill>
            <a:ln w="38100">
              <a:noFill/>
            </a:ln>
            <a:effectLst/>
          </c:spPr>
          <c:val>
            <c:numRef>
              <c:f>Graph!$C$4:$BA$4</c:f>
              <c:numCache>
                <c:formatCode>General</c:formatCode>
                <c:ptCount val="51"/>
                <c:pt idx="0">
                  <c:v>40</c:v>
                </c:pt>
                <c:pt idx="1">
                  <c:v>40</c:v>
                </c:pt>
                <c:pt idx="2">
                  <c:v>40</c:v>
                </c:pt>
                <c:pt idx="3">
                  <c:v>40</c:v>
                </c:pt>
                <c:pt idx="4">
                  <c:v>40</c:v>
                </c:pt>
                <c:pt idx="5">
                  <c:v>40</c:v>
                </c:pt>
                <c:pt idx="6">
                  <c:v>40</c:v>
                </c:pt>
                <c:pt idx="7">
                  <c:v>40</c:v>
                </c:pt>
                <c:pt idx="8">
                  <c:v>40</c:v>
                </c:pt>
                <c:pt idx="9">
                  <c:v>40</c:v>
                </c:pt>
                <c:pt idx="10">
                  <c:v>40</c:v>
                </c:pt>
                <c:pt idx="11">
                  <c:v>40</c:v>
                </c:pt>
                <c:pt idx="12">
                  <c:v>40</c:v>
                </c:pt>
                <c:pt idx="13">
                  <c:v>40</c:v>
                </c:pt>
                <c:pt idx="14">
                  <c:v>40</c:v>
                </c:pt>
                <c:pt idx="15">
                  <c:v>40</c:v>
                </c:pt>
                <c:pt idx="16">
                  <c:v>40</c:v>
                </c:pt>
                <c:pt idx="17">
                  <c:v>40</c:v>
                </c:pt>
                <c:pt idx="18">
                  <c:v>40</c:v>
                </c:pt>
                <c:pt idx="19">
                  <c:v>40</c:v>
                </c:pt>
                <c:pt idx="20">
                  <c:v>40</c:v>
                </c:pt>
                <c:pt idx="21">
                  <c:v>40</c:v>
                </c:pt>
                <c:pt idx="22">
                  <c:v>40</c:v>
                </c:pt>
                <c:pt idx="23">
                  <c:v>40</c:v>
                </c:pt>
                <c:pt idx="24">
                  <c:v>40</c:v>
                </c:pt>
                <c:pt idx="25">
                  <c:v>40</c:v>
                </c:pt>
                <c:pt idx="26">
                  <c:v>40</c:v>
                </c:pt>
                <c:pt idx="27">
                  <c:v>40</c:v>
                </c:pt>
                <c:pt idx="28">
                  <c:v>40</c:v>
                </c:pt>
                <c:pt idx="29">
                  <c:v>40</c:v>
                </c:pt>
                <c:pt idx="30">
                  <c:v>40</c:v>
                </c:pt>
                <c:pt idx="31">
                  <c:v>40</c:v>
                </c:pt>
                <c:pt idx="32">
                  <c:v>40</c:v>
                </c:pt>
                <c:pt idx="33">
                  <c:v>40</c:v>
                </c:pt>
                <c:pt idx="34">
                  <c:v>40</c:v>
                </c:pt>
                <c:pt idx="35">
                  <c:v>40</c:v>
                </c:pt>
                <c:pt idx="36">
                  <c:v>40</c:v>
                </c:pt>
                <c:pt idx="37">
                  <c:v>40</c:v>
                </c:pt>
                <c:pt idx="38">
                  <c:v>40</c:v>
                </c:pt>
                <c:pt idx="39">
                  <c:v>40</c:v>
                </c:pt>
                <c:pt idx="40">
                  <c:v>40</c:v>
                </c:pt>
                <c:pt idx="41">
                  <c:v>40</c:v>
                </c:pt>
                <c:pt idx="42">
                  <c:v>40</c:v>
                </c:pt>
                <c:pt idx="43">
                  <c:v>40</c:v>
                </c:pt>
                <c:pt idx="44">
                  <c:v>40</c:v>
                </c:pt>
                <c:pt idx="45">
                  <c:v>40</c:v>
                </c:pt>
                <c:pt idx="46">
                  <c:v>40</c:v>
                </c:pt>
                <c:pt idx="47">
                  <c:v>40</c:v>
                </c:pt>
                <c:pt idx="48">
                  <c:v>40</c:v>
                </c:pt>
                <c:pt idx="49">
                  <c:v>40</c:v>
                </c:pt>
                <c:pt idx="50">
                  <c:v>40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E3A-44B2-B00F-D7141A16A56A}"/>
            </c:ext>
          </c:extLst>
        </c:ser>
        <c:ser>
          <c:idx val="2"/>
          <c:order val="2"/>
          <c:tx>
            <c:strRef>
              <c:f>Graph!$B$5</c:f>
              <c:strCache>
                <c:ptCount val="1"/>
                <c:pt idx="0">
                  <c:v>Lake Houston</c:v>
                </c:pt>
              </c:strCache>
            </c:strRef>
          </c:tx>
          <c:spPr>
            <a:solidFill>
              <a:schemeClr val="accent3"/>
            </a:solidFill>
            <a:ln w="38100">
              <a:noFill/>
            </a:ln>
            <a:effectLst/>
          </c:spPr>
          <c:val>
            <c:numRef>
              <c:f>Graph!$C$5:$BA$5</c:f>
              <c:numCache>
                <c:formatCode>General</c:formatCode>
                <c:ptCount val="51"/>
                <c:pt idx="0">
                  <c:v>160</c:v>
                </c:pt>
                <c:pt idx="1">
                  <c:v>160</c:v>
                </c:pt>
                <c:pt idx="2">
                  <c:v>160</c:v>
                </c:pt>
                <c:pt idx="3">
                  <c:v>160</c:v>
                </c:pt>
                <c:pt idx="4">
                  <c:v>160</c:v>
                </c:pt>
                <c:pt idx="5">
                  <c:v>160</c:v>
                </c:pt>
                <c:pt idx="6">
                  <c:v>160</c:v>
                </c:pt>
                <c:pt idx="7">
                  <c:v>160</c:v>
                </c:pt>
                <c:pt idx="8">
                  <c:v>160</c:v>
                </c:pt>
                <c:pt idx="9">
                  <c:v>160</c:v>
                </c:pt>
                <c:pt idx="10">
                  <c:v>160</c:v>
                </c:pt>
                <c:pt idx="11">
                  <c:v>160</c:v>
                </c:pt>
                <c:pt idx="12">
                  <c:v>160</c:v>
                </c:pt>
                <c:pt idx="13">
                  <c:v>160</c:v>
                </c:pt>
                <c:pt idx="14">
                  <c:v>160</c:v>
                </c:pt>
                <c:pt idx="15">
                  <c:v>160</c:v>
                </c:pt>
                <c:pt idx="16">
                  <c:v>160</c:v>
                </c:pt>
                <c:pt idx="17">
                  <c:v>160</c:v>
                </c:pt>
                <c:pt idx="18">
                  <c:v>160</c:v>
                </c:pt>
                <c:pt idx="19">
                  <c:v>160</c:v>
                </c:pt>
                <c:pt idx="20">
                  <c:v>160</c:v>
                </c:pt>
                <c:pt idx="21">
                  <c:v>160</c:v>
                </c:pt>
                <c:pt idx="22">
                  <c:v>160</c:v>
                </c:pt>
                <c:pt idx="23">
                  <c:v>160</c:v>
                </c:pt>
                <c:pt idx="24">
                  <c:v>160</c:v>
                </c:pt>
                <c:pt idx="25">
                  <c:v>160</c:v>
                </c:pt>
                <c:pt idx="26">
                  <c:v>160</c:v>
                </c:pt>
                <c:pt idx="27">
                  <c:v>160</c:v>
                </c:pt>
                <c:pt idx="28">
                  <c:v>160</c:v>
                </c:pt>
                <c:pt idx="29">
                  <c:v>160</c:v>
                </c:pt>
                <c:pt idx="30">
                  <c:v>160</c:v>
                </c:pt>
                <c:pt idx="31">
                  <c:v>160</c:v>
                </c:pt>
                <c:pt idx="32">
                  <c:v>160</c:v>
                </c:pt>
                <c:pt idx="33">
                  <c:v>160</c:v>
                </c:pt>
                <c:pt idx="34">
                  <c:v>160</c:v>
                </c:pt>
                <c:pt idx="35">
                  <c:v>160</c:v>
                </c:pt>
                <c:pt idx="36">
                  <c:v>160</c:v>
                </c:pt>
                <c:pt idx="37">
                  <c:v>160</c:v>
                </c:pt>
                <c:pt idx="38">
                  <c:v>160</c:v>
                </c:pt>
                <c:pt idx="39">
                  <c:v>160</c:v>
                </c:pt>
                <c:pt idx="40">
                  <c:v>160</c:v>
                </c:pt>
                <c:pt idx="41">
                  <c:v>160</c:v>
                </c:pt>
                <c:pt idx="42">
                  <c:v>160</c:v>
                </c:pt>
                <c:pt idx="43">
                  <c:v>160</c:v>
                </c:pt>
                <c:pt idx="44">
                  <c:v>160</c:v>
                </c:pt>
                <c:pt idx="45">
                  <c:v>160</c:v>
                </c:pt>
                <c:pt idx="46">
                  <c:v>160</c:v>
                </c:pt>
                <c:pt idx="47">
                  <c:v>160</c:v>
                </c:pt>
                <c:pt idx="48">
                  <c:v>160</c:v>
                </c:pt>
                <c:pt idx="49">
                  <c:v>160</c:v>
                </c:pt>
                <c:pt idx="50">
                  <c:v>160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E3A-44B2-B00F-D7141A16A56A}"/>
            </c:ext>
          </c:extLst>
        </c:ser>
        <c:ser>
          <c:idx val="3"/>
          <c:order val="3"/>
          <c:tx>
            <c:strRef>
              <c:f>Graph!$B$6</c:f>
              <c:strCache>
                <c:ptCount val="1"/>
                <c:pt idx="0">
                  <c:v>Lake Livingston</c:v>
                </c:pt>
              </c:strCache>
            </c:strRef>
          </c:tx>
          <c:spPr>
            <a:solidFill>
              <a:schemeClr val="tx2"/>
            </a:solidFill>
            <a:ln w="38100">
              <a:noFill/>
            </a:ln>
            <a:effectLst/>
          </c:spPr>
          <c:val>
            <c:numRef>
              <c:f>Graph!$C$6:$BA$6</c:f>
              <c:numCache>
                <c:formatCode>General</c:formatCode>
                <c:ptCount val="51"/>
                <c:pt idx="0" formatCode="#,##0">
                  <c:v>800</c:v>
                </c:pt>
                <c:pt idx="1">
                  <c:v>800</c:v>
                </c:pt>
                <c:pt idx="2">
                  <c:v>800</c:v>
                </c:pt>
                <c:pt idx="3">
                  <c:v>800</c:v>
                </c:pt>
                <c:pt idx="4">
                  <c:v>800</c:v>
                </c:pt>
                <c:pt idx="5">
                  <c:v>800</c:v>
                </c:pt>
                <c:pt idx="6">
                  <c:v>800</c:v>
                </c:pt>
                <c:pt idx="7">
                  <c:v>800</c:v>
                </c:pt>
                <c:pt idx="8">
                  <c:v>800</c:v>
                </c:pt>
                <c:pt idx="9">
                  <c:v>800</c:v>
                </c:pt>
                <c:pt idx="10">
                  <c:v>800</c:v>
                </c:pt>
                <c:pt idx="11">
                  <c:v>800</c:v>
                </c:pt>
                <c:pt idx="12">
                  <c:v>800</c:v>
                </c:pt>
                <c:pt idx="13">
                  <c:v>800</c:v>
                </c:pt>
                <c:pt idx="14">
                  <c:v>800</c:v>
                </c:pt>
                <c:pt idx="15">
                  <c:v>800</c:v>
                </c:pt>
                <c:pt idx="16">
                  <c:v>800</c:v>
                </c:pt>
                <c:pt idx="17">
                  <c:v>800</c:v>
                </c:pt>
                <c:pt idx="18">
                  <c:v>800</c:v>
                </c:pt>
                <c:pt idx="19">
                  <c:v>800</c:v>
                </c:pt>
                <c:pt idx="20">
                  <c:v>800</c:v>
                </c:pt>
                <c:pt idx="21">
                  <c:v>800</c:v>
                </c:pt>
                <c:pt idx="22">
                  <c:v>800</c:v>
                </c:pt>
                <c:pt idx="23">
                  <c:v>800</c:v>
                </c:pt>
                <c:pt idx="24">
                  <c:v>800</c:v>
                </c:pt>
                <c:pt idx="25">
                  <c:v>800</c:v>
                </c:pt>
                <c:pt idx="26">
                  <c:v>800</c:v>
                </c:pt>
                <c:pt idx="27">
                  <c:v>800</c:v>
                </c:pt>
                <c:pt idx="28">
                  <c:v>800</c:v>
                </c:pt>
                <c:pt idx="29">
                  <c:v>800</c:v>
                </c:pt>
                <c:pt idx="30">
                  <c:v>800</c:v>
                </c:pt>
                <c:pt idx="31">
                  <c:v>800</c:v>
                </c:pt>
                <c:pt idx="32">
                  <c:v>800</c:v>
                </c:pt>
                <c:pt idx="33">
                  <c:v>800</c:v>
                </c:pt>
                <c:pt idx="34">
                  <c:v>800</c:v>
                </c:pt>
                <c:pt idx="35">
                  <c:v>800</c:v>
                </c:pt>
                <c:pt idx="36">
                  <c:v>800</c:v>
                </c:pt>
                <c:pt idx="37">
                  <c:v>800</c:v>
                </c:pt>
                <c:pt idx="38">
                  <c:v>800</c:v>
                </c:pt>
                <c:pt idx="39">
                  <c:v>800</c:v>
                </c:pt>
                <c:pt idx="40">
                  <c:v>800</c:v>
                </c:pt>
                <c:pt idx="41">
                  <c:v>800</c:v>
                </c:pt>
                <c:pt idx="42">
                  <c:v>800</c:v>
                </c:pt>
                <c:pt idx="43">
                  <c:v>800</c:v>
                </c:pt>
                <c:pt idx="44">
                  <c:v>800</c:v>
                </c:pt>
                <c:pt idx="45">
                  <c:v>800</c:v>
                </c:pt>
                <c:pt idx="46">
                  <c:v>800</c:v>
                </c:pt>
                <c:pt idx="47">
                  <c:v>800</c:v>
                </c:pt>
                <c:pt idx="48">
                  <c:v>800</c:v>
                </c:pt>
                <c:pt idx="49">
                  <c:v>800</c:v>
                </c:pt>
                <c:pt idx="50">
                  <c:v>800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E3A-44B2-B00F-D7141A16A56A}"/>
            </c:ext>
          </c:extLst>
        </c:ser>
        <c:ser>
          <c:idx val="6"/>
          <c:order val="4"/>
          <c:tx>
            <c:strRef>
              <c:f>Graph!$B$9</c:f>
              <c:strCache>
                <c:ptCount val="1"/>
                <c:pt idx="0">
                  <c:v>Groundwater</c:v>
                </c:pt>
              </c:strCache>
            </c:strRef>
          </c:tx>
          <c:spPr>
            <a:solidFill>
              <a:schemeClr val="accent1"/>
            </a:solidFill>
            <a:ln w="38100">
              <a:noFill/>
            </a:ln>
            <a:effectLst/>
          </c:spPr>
          <c:val>
            <c:numRef>
              <c:f>Graph!$C$9:$BA$9</c:f>
              <c:numCache>
                <c:formatCode>General</c:formatCode>
                <c:ptCount val="51"/>
                <c:pt idx="0" formatCode="0">
                  <c:v>200</c:v>
                </c:pt>
                <c:pt idx="1">
                  <c:v>200</c:v>
                </c:pt>
                <c:pt idx="2">
                  <c:v>200</c:v>
                </c:pt>
                <c:pt idx="3">
                  <c:v>200</c:v>
                </c:pt>
                <c:pt idx="4">
                  <c:v>200</c:v>
                </c:pt>
                <c:pt idx="5">
                  <c:v>200</c:v>
                </c:pt>
                <c:pt idx="6">
                  <c:v>200</c:v>
                </c:pt>
                <c:pt idx="7">
                  <c:v>200</c:v>
                </c:pt>
                <c:pt idx="8">
                  <c:v>200</c:v>
                </c:pt>
                <c:pt idx="9">
                  <c:v>200</c:v>
                </c:pt>
                <c:pt idx="10">
                  <c:v>200</c:v>
                </c:pt>
                <c:pt idx="11">
                  <c:v>200</c:v>
                </c:pt>
                <c:pt idx="12">
                  <c:v>200</c:v>
                </c:pt>
                <c:pt idx="13">
                  <c:v>200</c:v>
                </c:pt>
                <c:pt idx="14">
                  <c:v>200</c:v>
                </c:pt>
                <c:pt idx="15">
                  <c:v>200</c:v>
                </c:pt>
                <c:pt idx="16">
                  <c:v>200</c:v>
                </c:pt>
                <c:pt idx="17">
                  <c:v>200</c:v>
                </c:pt>
                <c:pt idx="18">
                  <c:v>200</c:v>
                </c:pt>
                <c:pt idx="19">
                  <c:v>200</c:v>
                </c:pt>
                <c:pt idx="20">
                  <c:v>200</c:v>
                </c:pt>
                <c:pt idx="21">
                  <c:v>200</c:v>
                </c:pt>
                <c:pt idx="22">
                  <c:v>200</c:v>
                </c:pt>
                <c:pt idx="23">
                  <c:v>200</c:v>
                </c:pt>
                <c:pt idx="24">
                  <c:v>200</c:v>
                </c:pt>
                <c:pt idx="25">
                  <c:v>200</c:v>
                </c:pt>
                <c:pt idx="26">
                  <c:v>200</c:v>
                </c:pt>
                <c:pt idx="27">
                  <c:v>200</c:v>
                </c:pt>
                <c:pt idx="28">
                  <c:v>200</c:v>
                </c:pt>
                <c:pt idx="29">
                  <c:v>200</c:v>
                </c:pt>
                <c:pt idx="30">
                  <c:v>200</c:v>
                </c:pt>
                <c:pt idx="31">
                  <c:v>200</c:v>
                </c:pt>
                <c:pt idx="32">
                  <c:v>200</c:v>
                </c:pt>
                <c:pt idx="33">
                  <c:v>200</c:v>
                </c:pt>
                <c:pt idx="34">
                  <c:v>200</c:v>
                </c:pt>
                <c:pt idx="35">
                  <c:v>200</c:v>
                </c:pt>
                <c:pt idx="36">
                  <c:v>200</c:v>
                </c:pt>
                <c:pt idx="37">
                  <c:v>200</c:v>
                </c:pt>
                <c:pt idx="38">
                  <c:v>200</c:v>
                </c:pt>
                <c:pt idx="39">
                  <c:v>200</c:v>
                </c:pt>
                <c:pt idx="40">
                  <c:v>200</c:v>
                </c:pt>
                <c:pt idx="41">
                  <c:v>200</c:v>
                </c:pt>
                <c:pt idx="42">
                  <c:v>200</c:v>
                </c:pt>
                <c:pt idx="43">
                  <c:v>200</c:v>
                </c:pt>
                <c:pt idx="44">
                  <c:v>200</c:v>
                </c:pt>
                <c:pt idx="45">
                  <c:v>200</c:v>
                </c:pt>
                <c:pt idx="46">
                  <c:v>200</c:v>
                </c:pt>
                <c:pt idx="47">
                  <c:v>200</c:v>
                </c:pt>
                <c:pt idx="48">
                  <c:v>200</c:v>
                </c:pt>
                <c:pt idx="49">
                  <c:v>200</c:v>
                </c:pt>
                <c:pt idx="50">
                  <c:v>200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CE3A-44B2-B00F-D7141A16A56A}"/>
            </c:ext>
          </c:extLst>
        </c:ser>
        <c:ser>
          <c:idx val="7"/>
          <c:order val="5"/>
          <c:tx>
            <c:v>TRA 2016 Reservation</c:v>
          </c:tx>
          <c:val>
            <c:numRef>
              <c:f>Graph!$C$10:$BA$10</c:f>
              <c:numCache>
                <c:formatCode>0</c:formatCode>
                <c:ptCount val="51"/>
                <c:pt idx="0">
                  <c:v>267.82309232876713</c:v>
                </c:pt>
                <c:pt idx="1">
                  <c:v>267.82309232876713</c:v>
                </c:pt>
                <c:pt idx="2">
                  <c:v>267.82309232876713</c:v>
                </c:pt>
                <c:pt idx="3">
                  <c:v>267.82309232876713</c:v>
                </c:pt>
                <c:pt idx="4">
                  <c:v>267.82309232876713</c:v>
                </c:pt>
                <c:pt idx="5">
                  <c:v>267.82309232876713</c:v>
                </c:pt>
                <c:pt idx="6">
                  <c:v>267.82309232876713</c:v>
                </c:pt>
                <c:pt idx="7">
                  <c:v>267.82309232876713</c:v>
                </c:pt>
                <c:pt idx="8">
                  <c:v>267.82309232876713</c:v>
                </c:pt>
                <c:pt idx="9">
                  <c:v>267.82309232876713</c:v>
                </c:pt>
                <c:pt idx="10">
                  <c:v>267.82309232876713</c:v>
                </c:pt>
                <c:pt idx="11">
                  <c:v>267.82309232876713</c:v>
                </c:pt>
                <c:pt idx="12">
                  <c:v>267.82309232876713</c:v>
                </c:pt>
                <c:pt idx="13">
                  <c:v>267.82309232876713</c:v>
                </c:pt>
                <c:pt idx="14">
                  <c:v>267.82309232876713</c:v>
                </c:pt>
                <c:pt idx="15">
                  <c:v>267.82309232876713</c:v>
                </c:pt>
                <c:pt idx="16">
                  <c:v>267.82309232876713</c:v>
                </c:pt>
                <c:pt idx="17">
                  <c:v>267.82309232876713</c:v>
                </c:pt>
                <c:pt idx="18">
                  <c:v>267.82309232876713</c:v>
                </c:pt>
                <c:pt idx="19">
                  <c:v>267.82309232876713</c:v>
                </c:pt>
                <c:pt idx="20">
                  <c:v>267.82309232876713</c:v>
                </c:pt>
                <c:pt idx="21">
                  <c:v>267.82309232876713</c:v>
                </c:pt>
                <c:pt idx="22">
                  <c:v>267.82309232876713</c:v>
                </c:pt>
                <c:pt idx="23">
                  <c:v>267.82309232876713</c:v>
                </c:pt>
                <c:pt idx="24">
                  <c:v>267.82309232876713</c:v>
                </c:pt>
                <c:pt idx="25">
                  <c:v>267.82309232876713</c:v>
                </c:pt>
                <c:pt idx="26">
                  <c:v>267.82309232876713</c:v>
                </c:pt>
                <c:pt idx="27">
                  <c:v>267.82309232876713</c:v>
                </c:pt>
                <c:pt idx="28">
                  <c:v>267.82309232876713</c:v>
                </c:pt>
                <c:pt idx="29">
                  <c:v>267.82309232876713</c:v>
                </c:pt>
                <c:pt idx="30">
                  <c:v>267.82309232876713</c:v>
                </c:pt>
                <c:pt idx="31">
                  <c:v>267.82309232876713</c:v>
                </c:pt>
                <c:pt idx="32">
                  <c:v>267.82309232876713</c:v>
                </c:pt>
                <c:pt idx="33">
                  <c:v>267.82309232876713</c:v>
                </c:pt>
                <c:pt idx="34">
                  <c:v>267.82309232876713</c:v>
                </c:pt>
                <c:pt idx="35">
                  <c:v>267.82309232876713</c:v>
                </c:pt>
                <c:pt idx="36">
                  <c:v>267.82309232876713</c:v>
                </c:pt>
                <c:pt idx="37">
                  <c:v>267.82309232876713</c:v>
                </c:pt>
                <c:pt idx="38">
                  <c:v>267.82309232876713</c:v>
                </c:pt>
                <c:pt idx="39">
                  <c:v>267.82309232876713</c:v>
                </c:pt>
                <c:pt idx="40">
                  <c:v>267.82309232876713</c:v>
                </c:pt>
                <c:pt idx="41">
                  <c:v>267.82309232876713</c:v>
                </c:pt>
                <c:pt idx="42">
                  <c:v>267.82309232876713</c:v>
                </c:pt>
                <c:pt idx="43">
                  <c:v>267.82309232876713</c:v>
                </c:pt>
                <c:pt idx="44">
                  <c:v>267.82309232876713</c:v>
                </c:pt>
                <c:pt idx="45">
                  <c:v>267.82309232876713</c:v>
                </c:pt>
                <c:pt idx="46">
                  <c:v>267.82309232876713</c:v>
                </c:pt>
                <c:pt idx="47">
                  <c:v>267.82309232876713</c:v>
                </c:pt>
                <c:pt idx="48">
                  <c:v>267.82309232876713</c:v>
                </c:pt>
                <c:pt idx="49">
                  <c:v>267.82309232876713</c:v>
                </c:pt>
                <c:pt idx="50">
                  <c:v>267.82309232876713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CE3A-44B2-B00F-D7141A16A56A}"/>
            </c:ext>
          </c:extLst>
        </c:ser>
        <c:ser>
          <c:idx val="5"/>
          <c:order val="6"/>
          <c:tx>
            <c:strRef>
              <c:f>Graph!$B$8</c:f>
              <c:strCache>
                <c:ptCount val="1"/>
                <c:pt idx="0">
                  <c:v>Lake Conroe</c:v>
                </c:pt>
              </c:strCache>
            </c:strRef>
          </c:tx>
          <c:spPr>
            <a:solidFill>
              <a:schemeClr val="accent4"/>
            </a:solidFill>
            <a:ln w="38100">
              <a:noFill/>
            </a:ln>
            <a:effectLst/>
          </c:spPr>
          <c:val>
            <c:numRef>
              <c:f>Graph!$C$8:$BA$8</c:f>
              <c:numCache>
                <c:formatCode>0</c:formatCode>
                <c:ptCount val="51"/>
                <c:pt idx="0" formatCode="#,##0">
                  <c:v>59.516540320939725</c:v>
                </c:pt>
                <c:pt idx="1">
                  <c:v>59.516540320939725</c:v>
                </c:pt>
                <c:pt idx="2">
                  <c:v>59.516540320939725</c:v>
                </c:pt>
                <c:pt idx="3">
                  <c:v>59.516540320939725</c:v>
                </c:pt>
                <c:pt idx="4">
                  <c:v>59.516540320939725</c:v>
                </c:pt>
                <c:pt idx="5">
                  <c:v>59.516540320939725</c:v>
                </c:pt>
                <c:pt idx="6">
                  <c:v>59.516540320939725</c:v>
                </c:pt>
                <c:pt idx="7">
                  <c:v>59.516540320939725</c:v>
                </c:pt>
                <c:pt idx="8">
                  <c:v>59.516540320939725</c:v>
                </c:pt>
                <c:pt idx="9">
                  <c:v>59.516540320939725</c:v>
                </c:pt>
                <c:pt idx="10">
                  <c:v>59.516540320939725</c:v>
                </c:pt>
                <c:pt idx="11">
                  <c:v>59.516540320939725</c:v>
                </c:pt>
                <c:pt idx="12">
                  <c:v>59.516540320939725</c:v>
                </c:pt>
                <c:pt idx="13">
                  <c:v>59.516540320939725</c:v>
                </c:pt>
                <c:pt idx="14">
                  <c:v>59.516540320939725</c:v>
                </c:pt>
                <c:pt idx="15">
                  <c:v>59.516540320939725</c:v>
                </c:pt>
                <c:pt idx="16">
                  <c:v>59.516540320939725</c:v>
                </c:pt>
                <c:pt idx="17">
                  <c:v>59.516540320939725</c:v>
                </c:pt>
                <c:pt idx="18">
                  <c:v>59.516540320939725</c:v>
                </c:pt>
                <c:pt idx="19">
                  <c:v>59.516540320939725</c:v>
                </c:pt>
                <c:pt idx="20">
                  <c:v>59.516540320939725</c:v>
                </c:pt>
                <c:pt idx="21">
                  <c:v>59.516540320939725</c:v>
                </c:pt>
                <c:pt idx="22">
                  <c:v>59.516540320939725</c:v>
                </c:pt>
                <c:pt idx="23">
                  <c:v>59.516540320939725</c:v>
                </c:pt>
                <c:pt idx="24">
                  <c:v>59.516540320939725</c:v>
                </c:pt>
                <c:pt idx="25">
                  <c:v>59.516540320939725</c:v>
                </c:pt>
                <c:pt idx="26">
                  <c:v>59.516540320939725</c:v>
                </c:pt>
                <c:pt idx="27">
                  <c:v>59.516540320939725</c:v>
                </c:pt>
                <c:pt idx="28">
                  <c:v>59.516540320939725</c:v>
                </c:pt>
                <c:pt idx="29">
                  <c:v>59.516540320939725</c:v>
                </c:pt>
                <c:pt idx="30">
                  <c:v>59.516540320939725</c:v>
                </c:pt>
                <c:pt idx="31">
                  <c:v>59.516540320939725</c:v>
                </c:pt>
                <c:pt idx="32">
                  <c:v>59.516540320939725</c:v>
                </c:pt>
                <c:pt idx="33">
                  <c:v>59.516540320939725</c:v>
                </c:pt>
                <c:pt idx="34">
                  <c:v>59.516540320939725</c:v>
                </c:pt>
                <c:pt idx="35">
                  <c:v>59.516540320939725</c:v>
                </c:pt>
                <c:pt idx="36">
                  <c:v>59.516540320939725</c:v>
                </c:pt>
                <c:pt idx="37">
                  <c:v>59.516540320939725</c:v>
                </c:pt>
                <c:pt idx="38">
                  <c:v>59.516540320939725</c:v>
                </c:pt>
                <c:pt idx="39">
                  <c:v>59.516540320939725</c:v>
                </c:pt>
                <c:pt idx="40">
                  <c:v>59.516540320939725</c:v>
                </c:pt>
                <c:pt idx="41">
                  <c:v>59.516540320939725</c:v>
                </c:pt>
                <c:pt idx="42">
                  <c:v>59.516540320939725</c:v>
                </c:pt>
                <c:pt idx="43">
                  <c:v>59.516540320939725</c:v>
                </c:pt>
                <c:pt idx="44">
                  <c:v>59.516540320939725</c:v>
                </c:pt>
                <c:pt idx="45">
                  <c:v>59.516540320939725</c:v>
                </c:pt>
                <c:pt idx="46">
                  <c:v>59.516540320939725</c:v>
                </c:pt>
                <c:pt idx="47">
                  <c:v>59.516540320939725</c:v>
                </c:pt>
                <c:pt idx="48">
                  <c:v>59.516540320939725</c:v>
                </c:pt>
                <c:pt idx="49">
                  <c:v>59.516540320939725</c:v>
                </c:pt>
                <c:pt idx="50">
                  <c:v>59.516540320939725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CE3A-44B2-B00F-D7141A16A56A}"/>
            </c:ext>
          </c:extLst>
        </c:ser>
        <c:ser>
          <c:idx val="4"/>
          <c:order val="7"/>
          <c:tx>
            <c:strRef>
              <c:f>Graph!$B$7</c:f>
              <c:strCache>
                <c:ptCount val="1"/>
                <c:pt idx="0">
                  <c:v>Reuse</c:v>
                </c:pt>
              </c:strCache>
            </c:strRef>
          </c:tx>
          <c:spPr>
            <a:solidFill>
              <a:schemeClr val="accent6"/>
            </a:solidFill>
            <a:ln w="38100">
              <a:noFill/>
            </a:ln>
            <a:effectLst/>
          </c:spPr>
          <c:val>
            <c:numRef>
              <c:f>Graph!$C$7:$BA$7</c:f>
              <c:numCache>
                <c:formatCode>0</c:formatCode>
                <c:ptCount val="51"/>
                <c:pt idx="0" formatCode="#,##0">
                  <c:v>259.30810347999449</c:v>
                </c:pt>
                <c:pt idx="1">
                  <c:v>259.30810347999449</c:v>
                </c:pt>
                <c:pt idx="2">
                  <c:v>259.30810347999449</c:v>
                </c:pt>
                <c:pt idx="3">
                  <c:v>259.30810347999449</c:v>
                </c:pt>
                <c:pt idx="4">
                  <c:v>259.30810347999449</c:v>
                </c:pt>
                <c:pt idx="5">
                  <c:v>259.30810347999449</c:v>
                </c:pt>
                <c:pt idx="6">
                  <c:v>259.30810347999449</c:v>
                </c:pt>
                <c:pt idx="7">
                  <c:v>259.30810347999449</c:v>
                </c:pt>
                <c:pt idx="8">
                  <c:v>259.30810347999449</c:v>
                </c:pt>
                <c:pt idx="9">
                  <c:v>259.30810347999449</c:v>
                </c:pt>
                <c:pt idx="10">
                  <c:v>259.30810347999449</c:v>
                </c:pt>
                <c:pt idx="11">
                  <c:v>259.30810347999449</c:v>
                </c:pt>
                <c:pt idx="12">
                  <c:v>259.30810347999449</c:v>
                </c:pt>
                <c:pt idx="13">
                  <c:v>259.30810347999449</c:v>
                </c:pt>
                <c:pt idx="14">
                  <c:v>259.30810347999449</c:v>
                </c:pt>
                <c:pt idx="15">
                  <c:v>259.30810347999449</c:v>
                </c:pt>
                <c:pt idx="16">
                  <c:v>259.30810347999449</c:v>
                </c:pt>
                <c:pt idx="17">
                  <c:v>259.30810347999449</c:v>
                </c:pt>
                <c:pt idx="18">
                  <c:v>259.30810347999449</c:v>
                </c:pt>
                <c:pt idx="19">
                  <c:v>259.30810347999449</c:v>
                </c:pt>
                <c:pt idx="20">
                  <c:v>259.30810347999449</c:v>
                </c:pt>
                <c:pt idx="21">
                  <c:v>259.30810347999449</c:v>
                </c:pt>
                <c:pt idx="22">
                  <c:v>259.30810347999449</c:v>
                </c:pt>
                <c:pt idx="23">
                  <c:v>259.30810347999449</c:v>
                </c:pt>
                <c:pt idx="24">
                  <c:v>259.30810347999449</c:v>
                </c:pt>
                <c:pt idx="25">
                  <c:v>259.30810347999449</c:v>
                </c:pt>
                <c:pt idx="26">
                  <c:v>259.30810347999449</c:v>
                </c:pt>
                <c:pt idx="27">
                  <c:v>259.30810347999449</c:v>
                </c:pt>
                <c:pt idx="28">
                  <c:v>259.30810347999449</c:v>
                </c:pt>
                <c:pt idx="29">
                  <c:v>259.30810347999449</c:v>
                </c:pt>
                <c:pt idx="30">
                  <c:v>259.30810347999449</c:v>
                </c:pt>
                <c:pt idx="31">
                  <c:v>259.30810347999449</c:v>
                </c:pt>
                <c:pt idx="32">
                  <c:v>259.30810347999449</c:v>
                </c:pt>
                <c:pt idx="33">
                  <c:v>259.30810347999449</c:v>
                </c:pt>
                <c:pt idx="34">
                  <c:v>259.30810347999449</c:v>
                </c:pt>
                <c:pt idx="35">
                  <c:v>259.30810347999449</c:v>
                </c:pt>
                <c:pt idx="36">
                  <c:v>259.30810347999449</c:v>
                </c:pt>
                <c:pt idx="37">
                  <c:v>259.30810347999449</c:v>
                </c:pt>
                <c:pt idx="38">
                  <c:v>259.30810347999449</c:v>
                </c:pt>
                <c:pt idx="39">
                  <c:v>259.30810347999449</c:v>
                </c:pt>
                <c:pt idx="40">
                  <c:v>259.30810347999449</c:v>
                </c:pt>
                <c:pt idx="41">
                  <c:v>259.30810347999449</c:v>
                </c:pt>
                <c:pt idx="42">
                  <c:v>259.30810347999449</c:v>
                </c:pt>
                <c:pt idx="43">
                  <c:v>259.30810347999449</c:v>
                </c:pt>
                <c:pt idx="44">
                  <c:v>259.30810347999449</c:v>
                </c:pt>
                <c:pt idx="45">
                  <c:v>259.30810347999449</c:v>
                </c:pt>
                <c:pt idx="46">
                  <c:v>259.30810347999449</c:v>
                </c:pt>
                <c:pt idx="47">
                  <c:v>259.30810347999449</c:v>
                </c:pt>
                <c:pt idx="48">
                  <c:v>259.30810347999449</c:v>
                </c:pt>
                <c:pt idx="49">
                  <c:v>259.30810347999449</c:v>
                </c:pt>
                <c:pt idx="50">
                  <c:v>259.30810347999449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CE3A-44B2-B00F-D7141A16A56A}"/>
            </c:ext>
          </c:extLst>
        </c:ser>
        <c:ser>
          <c:idx val="8"/>
          <c:order val="8"/>
          <c:tx>
            <c:strRef>
              <c:f>Graph!$B$11</c:f>
              <c:strCache>
                <c:ptCount val="1"/>
                <c:pt idx="0">
                  <c:v>Allens Creek</c:v>
                </c:pt>
              </c:strCache>
            </c:strRef>
          </c:tx>
          <c:cat>
            <c:numRef>
              <c:f>Graph!$C$2:$BA$2</c:f>
              <c:numCache>
                <c:formatCode>General</c:formatCode>
                <c:ptCount val="5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  <c:pt idx="41">
                  <c:v>2051</c:v>
                </c:pt>
                <c:pt idx="42">
                  <c:v>2052</c:v>
                </c:pt>
                <c:pt idx="43">
                  <c:v>2053</c:v>
                </c:pt>
                <c:pt idx="44">
                  <c:v>2054</c:v>
                </c:pt>
                <c:pt idx="45">
                  <c:v>2055</c:v>
                </c:pt>
                <c:pt idx="46">
                  <c:v>2056</c:v>
                </c:pt>
                <c:pt idx="47">
                  <c:v>2057</c:v>
                </c:pt>
                <c:pt idx="48">
                  <c:v>2058</c:v>
                </c:pt>
                <c:pt idx="49">
                  <c:v>2059</c:v>
                </c:pt>
                <c:pt idx="50">
                  <c:v>2060</c:v>
                </c:pt>
              </c:numCache>
            </c:numRef>
          </c:cat>
          <c:val>
            <c:numRef>
              <c:f>Graph!$C$11:$BA$11</c:f>
              <c:numCache>
                <c:formatCode>0</c:formatCode>
                <c:ptCount val="51"/>
                <c:pt idx="0">
                  <c:v>62</c:v>
                </c:pt>
                <c:pt idx="1">
                  <c:v>62</c:v>
                </c:pt>
                <c:pt idx="2">
                  <c:v>62</c:v>
                </c:pt>
                <c:pt idx="3">
                  <c:v>62</c:v>
                </c:pt>
                <c:pt idx="4">
                  <c:v>62</c:v>
                </c:pt>
                <c:pt idx="5">
                  <c:v>62</c:v>
                </c:pt>
                <c:pt idx="6">
                  <c:v>62</c:v>
                </c:pt>
                <c:pt idx="7">
                  <c:v>62</c:v>
                </c:pt>
                <c:pt idx="8">
                  <c:v>62</c:v>
                </c:pt>
                <c:pt idx="9">
                  <c:v>62</c:v>
                </c:pt>
                <c:pt idx="10">
                  <c:v>62</c:v>
                </c:pt>
                <c:pt idx="11">
                  <c:v>62</c:v>
                </c:pt>
                <c:pt idx="12">
                  <c:v>62</c:v>
                </c:pt>
                <c:pt idx="13">
                  <c:v>62</c:v>
                </c:pt>
                <c:pt idx="14">
                  <c:v>62</c:v>
                </c:pt>
                <c:pt idx="15">
                  <c:v>62</c:v>
                </c:pt>
                <c:pt idx="16">
                  <c:v>62</c:v>
                </c:pt>
                <c:pt idx="17">
                  <c:v>62</c:v>
                </c:pt>
                <c:pt idx="18">
                  <c:v>62</c:v>
                </c:pt>
                <c:pt idx="19">
                  <c:v>62</c:v>
                </c:pt>
                <c:pt idx="20">
                  <c:v>62</c:v>
                </c:pt>
                <c:pt idx="21">
                  <c:v>62</c:v>
                </c:pt>
                <c:pt idx="22">
                  <c:v>62</c:v>
                </c:pt>
                <c:pt idx="23">
                  <c:v>62</c:v>
                </c:pt>
                <c:pt idx="24">
                  <c:v>62</c:v>
                </c:pt>
                <c:pt idx="25">
                  <c:v>62</c:v>
                </c:pt>
                <c:pt idx="26">
                  <c:v>62</c:v>
                </c:pt>
                <c:pt idx="27">
                  <c:v>62</c:v>
                </c:pt>
                <c:pt idx="28">
                  <c:v>62</c:v>
                </c:pt>
                <c:pt idx="29">
                  <c:v>62</c:v>
                </c:pt>
                <c:pt idx="30">
                  <c:v>62</c:v>
                </c:pt>
                <c:pt idx="31">
                  <c:v>62</c:v>
                </c:pt>
                <c:pt idx="32">
                  <c:v>62</c:v>
                </c:pt>
                <c:pt idx="33">
                  <c:v>62</c:v>
                </c:pt>
                <c:pt idx="34">
                  <c:v>62</c:v>
                </c:pt>
                <c:pt idx="35">
                  <c:v>62</c:v>
                </c:pt>
                <c:pt idx="36">
                  <c:v>62</c:v>
                </c:pt>
                <c:pt idx="37">
                  <c:v>62</c:v>
                </c:pt>
                <c:pt idx="38">
                  <c:v>62</c:v>
                </c:pt>
                <c:pt idx="39">
                  <c:v>62</c:v>
                </c:pt>
                <c:pt idx="40">
                  <c:v>62</c:v>
                </c:pt>
                <c:pt idx="41">
                  <c:v>62</c:v>
                </c:pt>
                <c:pt idx="42">
                  <c:v>62</c:v>
                </c:pt>
                <c:pt idx="43">
                  <c:v>62</c:v>
                </c:pt>
                <c:pt idx="44">
                  <c:v>62</c:v>
                </c:pt>
                <c:pt idx="45">
                  <c:v>62</c:v>
                </c:pt>
                <c:pt idx="46">
                  <c:v>62</c:v>
                </c:pt>
                <c:pt idx="47">
                  <c:v>62</c:v>
                </c:pt>
                <c:pt idx="48">
                  <c:v>62</c:v>
                </c:pt>
                <c:pt idx="49">
                  <c:v>62</c:v>
                </c:pt>
                <c:pt idx="50">
                  <c:v>62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CE3A-44B2-B00F-D7141A16A5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1441920"/>
        <c:axId val="101443456"/>
      </c:areaChart>
      <c:barChart>
        <c:barDir val="col"/>
        <c:grouping val="clustered"/>
        <c:varyColors val="0"/>
        <c:ser>
          <c:idx val="0"/>
          <c:order val="0"/>
          <c:tx>
            <c:strRef>
              <c:f>Graph!$B$3</c:f>
              <c:strCache>
                <c:ptCount val="1"/>
                <c:pt idx="0">
                  <c:v>Demand (Avg Day)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cat>
            <c:numRef>
              <c:f>Graph!$C$2:$BA$2</c:f>
              <c:numCache>
                <c:formatCode>General</c:formatCode>
                <c:ptCount val="5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  <c:pt idx="41">
                  <c:v>2051</c:v>
                </c:pt>
                <c:pt idx="42">
                  <c:v>2052</c:v>
                </c:pt>
                <c:pt idx="43">
                  <c:v>2053</c:v>
                </c:pt>
                <c:pt idx="44">
                  <c:v>2054</c:v>
                </c:pt>
                <c:pt idx="45">
                  <c:v>2055</c:v>
                </c:pt>
                <c:pt idx="46">
                  <c:v>2056</c:v>
                </c:pt>
                <c:pt idx="47">
                  <c:v>2057</c:v>
                </c:pt>
                <c:pt idx="48">
                  <c:v>2058</c:v>
                </c:pt>
                <c:pt idx="49">
                  <c:v>2059</c:v>
                </c:pt>
                <c:pt idx="50">
                  <c:v>2060</c:v>
                </c:pt>
              </c:numCache>
            </c:numRef>
          </c:cat>
          <c:val>
            <c:numRef>
              <c:f>Graph!$C$3:$BA$3</c:f>
              <c:numCache>
                <c:formatCode>0</c:formatCode>
                <c:ptCount val="51"/>
                <c:pt idx="0">
                  <c:v>454.56962043816435</c:v>
                </c:pt>
                <c:pt idx="1">
                  <c:v>464.22421040742813</c:v>
                </c:pt>
                <c:pt idx="2">
                  <c:v>473.87880037669197</c:v>
                </c:pt>
                <c:pt idx="3">
                  <c:v>483.53339034595575</c:v>
                </c:pt>
                <c:pt idx="4">
                  <c:v>493.18798031521959</c:v>
                </c:pt>
                <c:pt idx="5">
                  <c:v>502.84257028448337</c:v>
                </c:pt>
                <c:pt idx="6">
                  <c:v>512.49716025374721</c:v>
                </c:pt>
                <c:pt idx="7">
                  <c:v>522.15175022301094</c:v>
                </c:pt>
                <c:pt idx="8">
                  <c:v>531.80634019227477</c:v>
                </c:pt>
                <c:pt idx="9">
                  <c:v>541.46093016153861</c:v>
                </c:pt>
                <c:pt idx="10">
                  <c:v>551.11552013080245</c:v>
                </c:pt>
                <c:pt idx="11">
                  <c:v>556.56850986295649</c:v>
                </c:pt>
                <c:pt idx="12">
                  <c:v>562.02149959511053</c:v>
                </c:pt>
                <c:pt idx="13">
                  <c:v>567.47448932726468</c:v>
                </c:pt>
                <c:pt idx="14">
                  <c:v>572.92747905941872</c:v>
                </c:pt>
                <c:pt idx="15">
                  <c:v>717.88546831447661</c:v>
                </c:pt>
                <c:pt idx="16">
                  <c:v>728.35557700531422</c:v>
                </c:pt>
                <c:pt idx="17">
                  <c:v>738.82568569615182</c:v>
                </c:pt>
                <c:pt idx="18">
                  <c:v>749.29579438698931</c:v>
                </c:pt>
                <c:pt idx="19">
                  <c:v>759.76590307782703</c:v>
                </c:pt>
                <c:pt idx="20">
                  <c:v>770.23601176866464</c:v>
                </c:pt>
                <c:pt idx="21">
                  <c:v>780.00623013013626</c:v>
                </c:pt>
                <c:pt idx="22">
                  <c:v>789.77644849160788</c:v>
                </c:pt>
                <c:pt idx="23">
                  <c:v>799.54666685307961</c:v>
                </c:pt>
                <c:pt idx="24">
                  <c:v>809.31688521455123</c:v>
                </c:pt>
                <c:pt idx="25">
                  <c:v>819.08710357602274</c:v>
                </c:pt>
                <c:pt idx="26">
                  <c:v>829.86478200060992</c:v>
                </c:pt>
                <c:pt idx="27">
                  <c:v>840.64246042519721</c:v>
                </c:pt>
                <c:pt idx="28">
                  <c:v>851.42013884978451</c:v>
                </c:pt>
                <c:pt idx="29">
                  <c:v>862.19781727437169</c:v>
                </c:pt>
                <c:pt idx="30">
                  <c:v>872.97549569895909</c:v>
                </c:pt>
                <c:pt idx="31">
                  <c:v>883.7531741235465</c:v>
                </c:pt>
                <c:pt idx="32">
                  <c:v>894.53085254813391</c:v>
                </c:pt>
                <c:pt idx="33">
                  <c:v>905.30853097272131</c:v>
                </c:pt>
                <c:pt idx="34">
                  <c:v>916.08620939730872</c:v>
                </c:pt>
                <c:pt idx="35">
                  <c:v>926.86388782189613</c:v>
                </c:pt>
                <c:pt idx="36">
                  <c:v>937.64156624648353</c:v>
                </c:pt>
                <c:pt idx="37">
                  <c:v>948.41924467107094</c:v>
                </c:pt>
                <c:pt idx="38">
                  <c:v>950.19999999999982</c:v>
                </c:pt>
                <c:pt idx="39">
                  <c:v>951.0999999999998</c:v>
                </c:pt>
                <c:pt idx="40">
                  <c:v>951.99999999999977</c:v>
                </c:pt>
                <c:pt idx="41">
                  <c:v>956.0999999999998</c:v>
                </c:pt>
                <c:pt idx="42">
                  <c:v>960.19999999999982</c:v>
                </c:pt>
                <c:pt idx="43">
                  <c:v>964.29999999999984</c:v>
                </c:pt>
                <c:pt idx="44">
                  <c:v>968.39999999999986</c:v>
                </c:pt>
                <c:pt idx="45">
                  <c:v>972.49999999999989</c:v>
                </c:pt>
                <c:pt idx="46">
                  <c:v>976.59999999999991</c:v>
                </c:pt>
                <c:pt idx="47">
                  <c:v>980.69999999999993</c:v>
                </c:pt>
                <c:pt idx="48">
                  <c:v>984.8</c:v>
                </c:pt>
                <c:pt idx="49">
                  <c:v>988.9</c:v>
                </c:pt>
                <c:pt idx="50">
                  <c:v>993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CE3A-44B2-B00F-D7141A16A5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01441920"/>
        <c:axId val="101443456"/>
      </c:barChart>
      <c:catAx>
        <c:axId val="101441920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1443456"/>
        <c:crosses val="autoZero"/>
        <c:auto val="1"/>
        <c:lblAlgn val="ctr"/>
        <c:lblOffset val="100"/>
        <c:noMultiLvlLbl val="0"/>
      </c:catAx>
      <c:valAx>
        <c:axId val="1014434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Water (MGD)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1441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areaChart>
        <c:grouping val="stacked"/>
        <c:varyColors val="0"/>
        <c:ser>
          <c:idx val="1"/>
          <c:order val="1"/>
          <c:tx>
            <c:strRef>
              <c:f>Graph!$B$4</c:f>
              <c:strCache>
                <c:ptCount val="1"/>
                <c:pt idx="0">
                  <c:v>San Jacinto River</c:v>
                </c:pt>
              </c:strCache>
            </c:strRef>
          </c:tx>
          <c:spPr>
            <a:solidFill>
              <a:schemeClr val="accent2"/>
            </a:solidFill>
            <a:ln w="38100">
              <a:noFill/>
            </a:ln>
            <a:effectLst/>
          </c:spPr>
          <c:val>
            <c:numRef>
              <c:f>Graph!$C$4:$BA$4</c:f>
              <c:numCache>
                <c:formatCode>General</c:formatCode>
                <c:ptCount val="51"/>
                <c:pt idx="0">
                  <c:v>40</c:v>
                </c:pt>
                <c:pt idx="1">
                  <c:v>40</c:v>
                </c:pt>
                <c:pt idx="2">
                  <c:v>40</c:v>
                </c:pt>
                <c:pt idx="3">
                  <c:v>40</c:v>
                </c:pt>
                <c:pt idx="4">
                  <c:v>40</c:v>
                </c:pt>
                <c:pt idx="5">
                  <c:v>40</c:v>
                </c:pt>
                <c:pt idx="6">
                  <c:v>40</c:v>
                </c:pt>
                <c:pt idx="7">
                  <c:v>40</c:v>
                </c:pt>
                <c:pt idx="8">
                  <c:v>40</c:v>
                </c:pt>
                <c:pt idx="9">
                  <c:v>40</c:v>
                </c:pt>
                <c:pt idx="10">
                  <c:v>40</c:v>
                </c:pt>
                <c:pt idx="11">
                  <c:v>40</c:v>
                </c:pt>
                <c:pt idx="12">
                  <c:v>40</c:v>
                </c:pt>
                <c:pt idx="13">
                  <c:v>40</c:v>
                </c:pt>
                <c:pt idx="14">
                  <c:v>40</c:v>
                </c:pt>
                <c:pt idx="15">
                  <c:v>40</c:v>
                </c:pt>
                <c:pt idx="16">
                  <c:v>40</c:v>
                </c:pt>
                <c:pt idx="17">
                  <c:v>40</c:v>
                </c:pt>
                <c:pt idx="18">
                  <c:v>40</c:v>
                </c:pt>
                <c:pt idx="19">
                  <c:v>40</c:v>
                </c:pt>
                <c:pt idx="20">
                  <c:v>40</c:v>
                </c:pt>
                <c:pt idx="21">
                  <c:v>40</c:v>
                </c:pt>
                <c:pt idx="22">
                  <c:v>40</c:v>
                </c:pt>
                <c:pt idx="23">
                  <c:v>40</c:v>
                </c:pt>
                <c:pt idx="24">
                  <c:v>40</c:v>
                </c:pt>
                <c:pt idx="25">
                  <c:v>40</c:v>
                </c:pt>
                <c:pt idx="26">
                  <c:v>40</c:v>
                </c:pt>
                <c:pt idx="27">
                  <c:v>40</c:v>
                </c:pt>
                <c:pt idx="28">
                  <c:v>40</c:v>
                </c:pt>
                <c:pt idx="29">
                  <c:v>40</c:v>
                </c:pt>
                <c:pt idx="30">
                  <c:v>40</c:v>
                </c:pt>
                <c:pt idx="31">
                  <c:v>40</c:v>
                </c:pt>
                <c:pt idx="32">
                  <c:v>40</c:v>
                </c:pt>
                <c:pt idx="33">
                  <c:v>40</c:v>
                </c:pt>
                <c:pt idx="34">
                  <c:v>40</c:v>
                </c:pt>
                <c:pt idx="35">
                  <c:v>40</c:v>
                </c:pt>
                <c:pt idx="36">
                  <c:v>40</c:v>
                </c:pt>
                <c:pt idx="37">
                  <c:v>40</c:v>
                </c:pt>
                <c:pt idx="38">
                  <c:v>40</c:v>
                </c:pt>
                <c:pt idx="39">
                  <c:v>40</c:v>
                </c:pt>
                <c:pt idx="40">
                  <c:v>40</c:v>
                </c:pt>
                <c:pt idx="41">
                  <c:v>40</c:v>
                </c:pt>
                <c:pt idx="42">
                  <c:v>40</c:v>
                </c:pt>
                <c:pt idx="43">
                  <c:v>40</c:v>
                </c:pt>
                <c:pt idx="44">
                  <c:v>40</c:v>
                </c:pt>
                <c:pt idx="45">
                  <c:v>40</c:v>
                </c:pt>
                <c:pt idx="46">
                  <c:v>40</c:v>
                </c:pt>
                <c:pt idx="47">
                  <c:v>40</c:v>
                </c:pt>
                <c:pt idx="48">
                  <c:v>40</c:v>
                </c:pt>
                <c:pt idx="49">
                  <c:v>40</c:v>
                </c:pt>
                <c:pt idx="50">
                  <c:v>40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389-4FA0-B8FD-7C6146F272FD}"/>
            </c:ext>
          </c:extLst>
        </c:ser>
        <c:ser>
          <c:idx val="2"/>
          <c:order val="2"/>
          <c:tx>
            <c:strRef>
              <c:f>Graph!$B$5</c:f>
              <c:strCache>
                <c:ptCount val="1"/>
                <c:pt idx="0">
                  <c:v>Lake Houston</c:v>
                </c:pt>
              </c:strCache>
            </c:strRef>
          </c:tx>
          <c:spPr>
            <a:solidFill>
              <a:schemeClr val="accent3"/>
            </a:solidFill>
            <a:ln w="38100">
              <a:noFill/>
            </a:ln>
            <a:effectLst/>
          </c:spPr>
          <c:val>
            <c:numRef>
              <c:f>Graph!$C$5:$BA$5</c:f>
              <c:numCache>
                <c:formatCode>General</c:formatCode>
                <c:ptCount val="51"/>
                <c:pt idx="0">
                  <c:v>160</c:v>
                </c:pt>
                <c:pt idx="1">
                  <c:v>160</c:v>
                </c:pt>
                <c:pt idx="2">
                  <c:v>160</c:v>
                </c:pt>
                <c:pt idx="3">
                  <c:v>160</c:v>
                </c:pt>
                <c:pt idx="4">
                  <c:v>160</c:v>
                </c:pt>
                <c:pt idx="5">
                  <c:v>160</c:v>
                </c:pt>
                <c:pt idx="6">
                  <c:v>160</c:v>
                </c:pt>
                <c:pt idx="7">
                  <c:v>160</c:v>
                </c:pt>
                <c:pt idx="8">
                  <c:v>160</c:v>
                </c:pt>
                <c:pt idx="9">
                  <c:v>160</c:v>
                </c:pt>
                <c:pt idx="10">
                  <c:v>160</c:v>
                </c:pt>
                <c:pt idx="11">
                  <c:v>160</c:v>
                </c:pt>
                <c:pt idx="12">
                  <c:v>160</c:v>
                </c:pt>
                <c:pt idx="13">
                  <c:v>160</c:v>
                </c:pt>
                <c:pt idx="14">
                  <c:v>160</c:v>
                </c:pt>
                <c:pt idx="15">
                  <c:v>160</c:v>
                </c:pt>
                <c:pt idx="16">
                  <c:v>160</c:v>
                </c:pt>
                <c:pt idx="17">
                  <c:v>160</c:v>
                </c:pt>
                <c:pt idx="18">
                  <c:v>160</c:v>
                </c:pt>
                <c:pt idx="19">
                  <c:v>160</c:v>
                </c:pt>
                <c:pt idx="20">
                  <c:v>160</c:v>
                </c:pt>
                <c:pt idx="21">
                  <c:v>160</c:v>
                </c:pt>
                <c:pt idx="22">
                  <c:v>160</c:v>
                </c:pt>
                <c:pt idx="23">
                  <c:v>160</c:v>
                </c:pt>
                <c:pt idx="24">
                  <c:v>160</c:v>
                </c:pt>
                <c:pt idx="25">
                  <c:v>160</c:v>
                </c:pt>
                <c:pt idx="26">
                  <c:v>160</c:v>
                </c:pt>
                <c:pt idx="27">
                  <c:v>160</c:v>
                </c:pt>
                <c:pt idx="28">
                  <c:v>160</c:v>
                </c:pt>
                <c:pt idx="29">
                  <c:v>160</c:v>
                </c:pt>
                <c:pt idx="30">
                  <c:v>160</c:v>
                </c:pt>
                <c:pt idx="31">
                  <c:v>160</c:v>
                </c:pt>
                <c:pt idx="32">
                  <c:v>160</c:v>
                </c:pt>
                <c:pt idx="33">
                  <c:v>160</c:v>
                </c:pt>
                <c:pt idx="34">
                  <c:v>160</c:v>
                </c:pt>
                <c:pt idx="35">
                  <c:v>160</c:v>
                </c:pt>
                <c:pt idx="36">
                  <c:v>160</c:v>
                </c:pt>
                <c:pt idx="37">
                  <c:v>160</c:v>
                </c:pt>
                <c:pt idx="38">
                  <c:v>160</c:v>
                </c:pt>
                <c:pt idx="39">
                  <c:v>160</c:v>
                </c:pt>
                <c:pt idx="40">
                  <c:v>160</c:v>
                </c:pt>
                <c:pt idx="41">
                  <c:v>160</c:v>
                </c:pt>
                <c:pt idx="42">
                  <c:v>160</c:v>
                </c:pt>
                <c:pt idx="43">
                  <c:v>160</c:v>
                </c:pt>
                <c:pt idx="44">
                  <c:v>160</c:v>
                </c:pt>
                <c:pt idx="45">
                  <c:v>160</c:v>
                </c:pt>
                <c:pt idx="46">
                  <c:v>160</c:v>
                </c:pt>
                <c:pt idx="47">
                  <c:v>160</c:v>
                </c:pt>
                <c:pt idx="48">
                  <c:v>160</c:v>
                </c:pt>
                <c:pt idx="49">
                  <c:v>160</c:v>
                </c:pt>
                <c:pt idx="50">
                  <c:v>160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389-4FA0-B8FD-7C6146F272FD}"/>
            </c:ext>
          </c:extLst>
        </c:ser>
        <c:ser>
          <c:idx val="3"/>
          <c:order val="3"/>
          <c:tx>
            <c:strRef>
              <c:f>Graph!$B$6</c:f>
              <c:strCache>
                <c:ptCount val="1"/>
                <c:pt idx="0">
                  <c:v>Lake Livingston</c:v>
                </c:pt>
              </c:strCache>
            </c:strRef>
          </c:tx>
          <c:spPr>
            <a:solidFill>
              <a:schemeClr val="tx2"/>
            </a:solidFill>
            <a:ln w="38100">
              <a:noFill/>
            </a:ln>
            <a:effectLst/>
          </c:spPr>
          <c:val>
            <c:numRef>
              <c:f>Graph!$C$6:$BA$6</c:f>
              <c:numCache>
                <c:formatCode>General</c:formatCode>
                <c:ptCount val="51"/>
                <c:pt idx="0" formatCode="#,##0">
                  <c:v>800</c:v>
                </c:pt>
                <c:pt idx="1">
                  <c:v>800</c:v>
                </c:pt>
                <c:pt idx="2">
                  <c:v>800</c:v>
                </c:pt>
                <c:pt idx="3">
                  <c:v>800</c:v>
                </c:pt>
                <c:pt idx="4">
                  <c:v>800</c:v>
                </c:pt>
                <c:pt idx="5">
                  <c:v>800</c:v>
                </c:pt>
                <c:pt idx="6">
                  <c:v>800</c:v>
                </c:pt>
                <c:pt idx="7">
                  <c:v>800</c:v>
                </c:pt>
                <c:pt idx="8">
                  <c:v>800</c:v>
                </c:pt>
                <c:pt idx="9">
                  <c:v>800</c:v>
                </c:pt>
                <c:pt idx="10">
                  <c:v>800</c:v>
                </c:pt>
                <c:pt idx="11">
                  <c:v>800</c:v>
                </c:pt>
                <c:pt idx="12">
                  <c:v>800</c:v>
                </c:pt>
                <c:pt idx="13">
                  <c:v>800</c:v>
                </c:pt>
                <c:pt idx="14">
                  <c:v>800</c:v>
                </c:pt>
                <c:pt idx="15">
                  <c:v>800</c:v>
                </c:pt>
                <c:pt idx="16">
                  <c:v>800</c:v>
                </c:pt>
                <c:pt idx="17">
                  <c:v>800</c:v>
                </c:pt>
                <c:pt idx="18">
                  <c:v>800</c:v>
                </c:pt>
                <c:pt idx="19">
                  <c:v>800</c:v>
                </c:pt>
                <c:pt idx="20">
                  <c:v>800</c:v>
                </c:pt>
                <c:pt idx="21">
                  <c:v>800</c:v>
                </c:pt>
                <c:pt idx="22">
                  <c:v>800</c:v>
                </c:pt>
                <c:pt idx="23">
                  <c:v>800</c:v>
                </c:pt>
                <c:pt idx="24">
                  <c:v>800</c:v>
                </c:pt>
                <c:pt idx="25">
                  <c:v>800</c:v>
                </c:pt>
                <c:pt idx="26">
                  <c:v>800</c:v>
                </c:pt>
                <c:pt idx="27">
                  <c:v>800</c:v>
                </c:pt>
                <c:pt idx="28">
                  <c:v>800</c:v>
                </c:pt>
                <c:pt idx="29">
                  <c:v>800</c:v>
                </c:pt>
                <c:pt idx="30">
                  <c:v>800</c:v>
                </c:pt>
                <c:pt idx="31">
                  <c:v>800</c:v>
                </c:pt>
                <c:pt idx="32">
                  <c:v>800</c:v>
                </c:pt>
                <c:pt idx="33">
                  <c:v>800</c:v>
                </c:pt>
                <c:pt idx="34">
                  <c:v>800</c:v>
                </c:pt>
                <c:pt idx="35">
                  <c:v>800</c:v>
                </c:pt>
                <c:pt idx="36">
                  <c:v>800</c:v>
                </c:pt>
                <c:pt idx="37">
                  <c:v>800</c:v>
                </c:pt>
                <c:pt idx="38">
                  <c:v>800</c:v>
                </c:pt>
                <c:pt idx="39">
                  <c:v>800</c:v>
                </c:pt>
                <c:pt idx="40">
                  <c:v>800</c:v>
                </c:pt>
                <c:pt idx="41">
                  <c:v>800</c:v>
                </c:pt>
                <c:pt idx="42">
                  <c:v>800</c:v>
                </c:pt>
                <c:pt idx="43">
                  <c:v>800</c:v>
                </c:pt>
                <c:pt idx="44">
                  <c:v>800</c:v>
                </c:pt>
                <c:pt idx="45">
                  <c:v>800</c:v>
                </c:pt>
                <c:pt idx="46">
                  <c:v>800</c:v>
                </c:pt>
                <c:pt idx="47">
                  <c:v>800</c:v>
                </c:pt>
                <c:pt idx="48">
                  <c:v>800</c:v>
                </c:pt>
                <c:pt idx="49">
                  <c:v>800</c:v>
                </c:pt>
                <c:pt idx="50">
                  <c:v>800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389-4FA0-B8FD-7C6146F272FD}"/>
            </c:ext>
          </c:extLst>
        </c:ser>
        <c:ser>
          <c:idx val="6"/>
          <c:order val="4"/>
          <c:tx>
            <c:strRef>
              <c:f>Graph!$B$9</c:f>
              <c:strCache>
                <c:ptCount val="1"/>
                <c:pt idx="0">
                  <c:v>Groundwater</c:v>
                </c:pt>
              </c:strCache>
            </c:strRef>
          </c:tx>
          <c:spPr>
            <a:solidFill>
              <a:schemeClr val="accent1"/>
            </a:solidFill>
            <a:ln w="38100">
              <a:noFill/>
            </a:ln>
            <a:effectLst/>
          </c:spPr>
          <c:val>
            <c:numRef>
              <c:f>Graph!$C$9:$BA$9</c:f>
              <c:numCache>
                <c:formatCode>General</c:formatCode>
                <c:ptCount val="51"/>
                <c:pt idx="0" formatCode="0">
                  <c:v>200</c:v>
                </c:pt>
                <c:pt idx="1">
                  <c:v>200</c:v>
                </c:pt>
                <c:pt idx="2">
                  <c:v>200</c:v>
                </c:pt>
                <c:pt idx="3">
                  <c:v>200</c:v>
                </c:pt>
                <c:pt idx="4">
                  <c:v>200</c:v>
                </c:pt>
                <c:pt idx="5">
                  <c:v>200</c:v>
                </c:pt>
                <c:pt idx="6">
                  <c:v>200</c:v>
                </c:pt>
                <c:pt idx="7">
                  <c:v>200</c:v>
                </c:pt>
                <c:pt idx="8">
                  <c:v>200</c:v>
                </c:pt>
                <c:pt idx="9">
                  <c:v>200</c:v>
                </c:pt>
                <c:pt idx="10">
                  <c:v>200</c:v>
                </c:pt>
                <c:pt idx="11">
                  <c:v>200</c:v>
                </c:pt>
                <c:pt idx="12">
                  <c:v>200</c:v>
                </c:pt>
                <c:pt idx="13">
                  <c:v>200</c:v>
                </c:pt>
                <c:pt idx="14">
                  <c:v>200</c:v>
                </c:pt>
                <c:pt idx="15">
                  <c:v>200</c:v>
                </c:pt>
                <c:pt idx="16">
                  <c:v>200</c:v>
                </c:pt>
                <c:pt idx="17">
                  <c:v>200</c:v>
                </c:pt>
                <c:pt idx="18">
                  <c:v>200</c:v>
                </c:pt>
                <c:pt idx="19">
                  <c:v>200</c:v>
                </c:pt>
                <c:pt idx="20">
                  <c:v>200</c:v>
                </c:pt>
                <c:pt idx="21">
                  <c:v>200</c:v>
                </c:pt>
                <c:pt idx="22">
                  <c:v>200</c:v>
                </c:pt>
                <c:pt idx="23">
                  <c:v>200</c:v>
                </c:pt>
                <c:pt idx="24">
                  <c:v>200</c:v>
                </c:pt>
                <c:pt idx="25">
                  <c:v>200</c:v>
                </c:pt>
                <c:pt idx="26">
                  <c:v>200</c:v>
                </c:pt>
                <c:pt idx="27">
                  <c:v>200</c:v>
                </c:pt>
                <c:pt idx="28">
                  <c:v>200</c:v>
                </c:pt>
                <c:pt idx="29">
                  <c:v>200</c:v>
                </c:pt>
                <c:pt idx="30">
                  <c:v>200</c:v>
                </c:pt>
                <c:pt idx="31">
                  <c:v>200</c:v>
                </c:pt>
                <c:pt idx="32">
                  <c:v>200</c:v>
                </c:pt>
                <c:pt idx="33">
                  <c:v>200</c:v>
                </c:pt>
                <c:pt idx="34">
                  <c:v>200</c:v>
                </c:pt>
                <c:pt idx="35">
                  <c:v>200</c:v>
                </c:pt>
                <c:pt idx="36">
                  <c:v>200</c:v>
                </c:pt>
                <c:pt idx="37">
                  <c:v>200</c:v>
                </c:pt>
                <c:pt idx="38">
                  <c:v>200</c:v>
                </c:pt>
                <c:pt idx="39">
                  <c:v>200</c:v>
                </c:pt>
                <c:pt idx="40">
                  <c:v>200</c:v>
                </c:pt>
                <c:pt idx="41">
                  <c:v>200</c:v>
                </c:pt>
                <c:pt idx="42">
                  <c:v>200</c:v>
                </c:pt>
                <c:pt idx="43">
                  <c:v>200</c:v>
                </c:pt>
                <c:pt idx="44">
                  <c:v>200</c:v>
                </c:pt>
                <c:pt idx="45">
                  <c:v>200</c:v>
                </c:pt>
                <c:pt idx="46">
                  <c:v>200</c:v>
                </c:pt>
                <c:pt idx="47">
                  <c:v>200</c:v>
                </c:pt>
                <c:pt idx="48">
                  <c:v>200</c:v>
                </c:pt>
                <c:pt idx="49">
                  <c:v>200</c:v>
                </c:pt>
                <c:pt idx="50">
                  <c:v>200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1389-4FA0-B8FD-7C6146F272FD}"/>
            </c:ext>
          </c:extLst>
        </c:ser>
        <c:ser>
          <c:idx val="7"/>
          <c:order val="5"/>
          <c:tx>
            <c:v>TRA 2016 Reservation</c:v>
          </c:tx>
          <c:val>
            <c:numRef>
              <c:f>Graph!$C$10:$BA$10</c:f>
              <c:numCache>
                <c:formatCode>0</c:formatCode>
                <c:ptCount val="51"/>
                <c:pt idx="0">
                  <c:v>267.82309232876713</c:v>
                </c:pt>
                <c:pt idx="1">
                  <c:v>267.82309232876713</c:v>
                </c:pt>
                <c:pt idx="2">
                  <c:v>267.82309232876713</c:v>
                </c:pt>
                <c:pt idx="3">
                  <c:v>267.82309232876713</c:v>
                </c:pt>
                <c:pt idx="4">
                  <c:v>267.82309232876713</c:v>
                </c:pt>
                <c:pt idx="5">
                  <c:v>267.82309232876713</c:v>
                </c:pt>
                <c:pt idx="6">
                  <c:v>267.82309232876713</c:v>
                </c:pt>
                <c:pt idx="7">
                  <c:v>267.82309232876713</c:v>
                </c:pt>
                <c:pt idx="8">
                  <c:v>267.82309232876713</c:v>
                </c:pt>
                <c:pt idx="9">
                  <c:v>267.82309232876713</c:v>
                </c:pt>
                <c:pt idx="10">
                  <c:v>267.82309232876713</c:v>
                </c:pt>
                <c:pt idx="11">
                  <c:v>267.82309232876713</c:v>
                </c:pt>
                <c:pt idx="12">
                  <c:v>267.82309232876713</c:v>
                </c:pt>
                <c:pt idx="13">
                  <c:v>267.82309232876713</c:v>
                </c:pt>
                <c:pt idx="14">
                  <c:v>267.82309232876713</c:v>
                </c:pt>
                <c:pt idx="15">
                  <c:v>267.82309232876713</c:v>
                </c:pt>
                <c:pt idx="16">
                  <c:v>267.82309232876713</c:v>
                </c:pt>
                <c:pt idx="17">
                  <c:v>267.82309232876713</c:v>
                </c:pt>
                <c:pt idx="18">
                  <c:v>267.82309232876713</c:v>
                </c:pt>
                <c:pt idx="19">
                  <c:v>267.82309232876713</c:v>
                </c:pt>
                <c:pt idx="20">
                  <c:v>267.82309232876713</c:v>
                </c:pt>
                <c:pt idx="21">
                  <c:v>267.82309232876713</c:v>
                </c:pt>
                <c:pt idx="22">
                  <c:v>267.82309232876713</c:v>
                </c:pt>
                <c:pt idx="23">
                  <c:v>267.82309232876713</c:v>
                </c:pt>
                <c:pt idx="24">
                  <c:v>267.82309232876713</c:v>
                </c:pt>
                <c:pt idx="25">
                  <c:v>267.82309232876713</c:v>
                </c:pt>
                <c:pt idx="26">
                  <c:v>267.82309232876713</c:v>
                </c:pt>
                <c:pt idx="27">
                  <c:v>267.82309232876713</c:v>
                </c:pt>
                <c:pt idx="28">
                  <c:v>267.82309232876713</c:v>
                </c:pt>
                <c:pt idx="29">
                  <c:v>267.82309232876713</c:v>
                </c:pt>
                <c:pt idx="30">
                  <c:v>267.82309232876713</c:v>
                </c:pt>
                <c:pt idx="31">
                  <c:v>267.82309232876713</c:v>
                </c:pt>
                <c:pt idx="32">
                  <c:v>267.82309232876713</c:v>
                </c:pt>
                <c:pt idx="33">
                  <c:v>267.82309232876713</c:v>
                </c:pt>
                <c:pt idx="34">
                  <c:v>267.82309232876713</c:v>
                </c:pt>
                <c:pt idx="35">
                  <c:v>267.82309232876713</c:v>
                </c:pt>
                <c:pt idx="36">
                  <c:v>267.82309232876713</c:v>
                </c:pt>
                <c:pt idx="37">
                  <c:v>267.82309232876713</c:v>
                </c:pt>
                <c:pt idx="38">
                  <c:v>267.82309232876713</c:v>
                </c:pt>
                <c:pt idx="39">
                  <c:v>267.82309232876713</c:v>
                </c:pt>
                <c:pt idx="40">
                  <c:v>267.82309232876713</c:v>
                </c:pt>
                <c:pt idx="41">
                  <c:v>267.82309232876713</c:v>
                </c:pt>
                <c:pt idx="42">
                  <c:v>267.82309232876713</c:v>
                </c:pt>
                <c:pt idx="43">
                  <c:v>267.82309232876713</c:v>
                </c:pt>
                <c:pt idx="44">
                  <c:v>267.82309232876713</c:v>
                </c:pt>
                <c:pt idx="45">
                  <c:v>267.82309232876713</c:v>
                </c:pt>
                <c:pt idx="46">
                  <c:v>267.82309232876713</c:v>
                </c:pt>
                <c:pt idx="47">
                  <c:v>267.82309232876713</c:v>
                </c:pt>
                <c:pt idx="48">
                  <c:v>267.82309232876713</c:v>
                </c:pt>
                <c:pt idx="49">
                  <c:v>267.82309232876713</c:v>
                </c:pt>
                <c:pt idx="50">
                  <c:v>267.82309232876713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1389-4FA0-B8FD-7C6146F272FD}"/>
            </c:ext>
          </c:extLst>
        </c:ser>
        <c:ser>
          <c:idx val="5"/>
          <c:order val="6"/>
          <c:tx>
            <c:strRef>
              <c:f>Graph!$B$8</c:f>
              <c:strCache>
                <c:ptCount val="1"/>
                <c:pt idx="0">
                  <c:v>Lake Conroe</c:v>
                </c:pt>
              </c:strCache>
            </c:strRef>
          </c:tx>
          <c:spPr>
            <a:solidFill>
              <a:schemeClr val="accent4"/>
            </a:solidFill>
            <a:ln w="38100">
              <a:noFill/>
            </a:ln>
            <a:effectLst/>
          </c:spPr>
          <c:val>
            <c:numRef>
              <c:f>Graph!$C$8:$BA$8</c:f>
              <c:numCache>
                <c:formatCode>0</c:formatCode>
                <c:ptCount val="51"/>
                <c:pt idx="0" formatCode="#,##0">
                  <c:v>59.516540320939725</c:v>
                </c:pt>
                <c:pt idx="1">
                  <c:v>59.516540320939725</c:v>
                </c:pt>
                <c:pt idx="2">
                  <c:v>59.516540320939725</c:v>
                </c:pt>
                <c:pt idx="3">
                  <c:v>59.516540320939725</c:v>
                </c:pt>
                <c:pt idx="4">
                  <c:v>59.516540320939725</c:v>
                </c:pt>
                <c:pt idx="5">
                  <c:v>59.516540320939725</c:v>
                </c:pt>
                <c:pt idx="6">
                  <c:v>59.516540320939725</c:v>
                </c:pt>
                <c:pt idx="7">
                  <c:v>59.516540320939725</c:v>
                </c:pt>
                <c:pt idx="8">
                  <c:v>59.516540320939725</c:v>
                </c:pt>
                <c:pt idx="9">
                  <c:v>59.516540320939725</c:v>
                </c:pt>
                <c:pt idx="10">
                  <c:v>59.516540320939725</c:v>
                </c:pt>
                <c:pt idx="11">
                  <c:v>59.516540320939725</c:v>
                </c:pt>
                <c:pt idx="12">
                  <c:v>59.516540320939725</c:v>
                </c:pt>
                <c:pt idx="13">
                  <c:v>59.516540320939725</c:v>
                </c:pt>
                <c:pt idx="14">
                  <c:v>59.516540320939725</c:v>
                </c:pt>
                <c:pt idx="15">
                  <c:v>59.516540320939725</c:v>
                </c:pt>
                <c:pt idx="16">
                  <c:v>59.516540320939725</c:v>
                </c:pt>
                <c:pt idx="17">
                  <c:v>59.516540320939725</c:v>
                </c:pt>
                <c:pt idx="18">
                  <c:v>59.516540320939725</c:v>
                </c:pt>
                <c:pt idx="19">
                  <c:v>59.516540320939725</c:v>
                </c:pt>
                <c:pt idx="20">
                  <c:v>59.516540320939725</c:v>
                </c:pt>
                <c:pt idx="21">
                  <c:v>59.516540320939725</c:v>
                </c:pt>
                <c:pt idx="22">
                  <c:v>59.516540320939725</c:v>
                </c:pt>
                <c:pt idx="23">
                  <c:v>59.516540320939725</c:v>
                </c:pt>
                <c:pt idx="24">
                  <c:v>59.516540320939725</c:v>
                </c:pt>
                <c:pt idx="25">
                  <c:v>59.516540320939725</c:v>
                </c:pt>
                <c:pt idx="26">
                  <c:v>59.516540320939725</c:v>
                </c:pt>
                <c:pt idx="27">
                  <c:v>59.516540320939725</c:v>
                </c:pt>
                <c:pt idx="28">
                  <c:v>59.516540320939725</c:v>
                </c:pt>
                <c:pt idx="29">
                  <c:v>59.516540320939725</c:v>
                </c:pt>
                <c:pt idx="30">
                  <c:v>59.516540320939725</c:v>
                </c:pt>
                <c:pt idx="31">
                  <c:v>59.516540320939725</c:v>
                </c:pt>
                <c:pt idx="32">
                  <c:v>59.516540320939725</c:v>
                </c:pt>
                <c:pt idx="33">
                  <c:v>59.516540320939725</c:v>
                </c:pt>
                <c:pt idx="34">
                  <c:v>59.516540320939725</c:v>
                </c:pt>
                <c:pt idx="35">
                  <c:v>59.516540320939725</c:v>
                </c:pt>
                <c:pt idx="36">
                  <c:v>59.516540320939725</c:v>
                </c:pt>
                <c:pt idx="37">
                  <c:v>59.516540320939725</c:v>
                </c:pt>
                <c:pt idx="38">
                  <c:v>59.516540320939725</c:v>
                </c:pt>
                <c:pt idx="39">
                  <c:v>59.516540320939725</c:v>
                </c:pt>
                <c:pt idx="40">
                  <c:v>59.516540320939725</c:v>
                </c:pt>
                <c:pt idx="41">
                  <c:v>59.516540320939725</c:v>
                </c:pt>
                <c:pt idx="42">
                  <c:v>59.516540320939725</c:v>
                </c:pt>
                <c:pt idx="43">
                  <c:v>59.516540320939725</c:v>
                </c:pt>
                <c:pt idx="44">
                  <c:v>59.516540320939725</c:v>
                </c:pt>
                <c:pt idx="45">
                  <c:v>59.516540320939725</c:v>
                </c:pt>
                <c:pt idx="46">
                  <c:v>59.516540320939725</c:v>
                </c:pt>
                <c:pt idx="47">
                  <c:v>59.516540320939725</c:v>
                </c:pt>
                <c:pt idx="48">
                  <c:v>59.516540320939725</c:v>
                </c:pt>
                <c:pt idx="49">
                  <c:v>59.516540320939725</c:v>
                </c:pt>
                <c:pt idx="50">
                  <c:v>59.516540320939725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1389-4FA0-B8FD-7C6146F272FD}"/>
            </c:ext>
          </c:extLst>
        </c:ser>
        <c:ser>
          <c:idx val="4"/>
          <c:order val="7"/>
          <c:tx>
            <c:strRef>
              <c:f>Graph!$B$7</c:f>
              <c:strCache>
                <c:ptCount val="1"/>
                <c:pt idx="0">
                  <c:v>Reuse</c:v>
                </c:pt>
              </c:strCache>
            </c:strRef>
          </c:tx>
          <c:spPr>
            <a:solidFill>
              <a:schemeClr val="accent6"/>
            </a:solidFill>
            <a:ln w="38100">
              <a:noFill/>
            </a:ln>
            <a:effectLst/>
          </c:spPr>
          <c:val>
            <c:numRef>
              <c:f>Graph!$C$7:$BA$7</c:f>
              <c:numCache>
                <c:formatCode>0</c:formatCode>
                <c:ptCount val="51"/>
                <c:pt idx="0" formatCode="#,##0">
                  <c:v>259.30810347999449</c:v>
                </c:pt>
                <c:pt idx="1">
                  <c:v>259.30810347999449</c:v>
                </c:pt>
                <c:pt idx="2">
                  <c:v>259.30810347999449</c:v>
                </c:pt>
                <c:pt idx="3">
                  <c:v>259.30810347999449</c:v>
                </c:pt>
                <c:pt idx="4">
                  <c:v>259.30810347999449</c:v>
                </c:pt>
                <c:pt idx="5">
                  <c:v>259.30810347999449</c:v>
                </c:pt>
                <c:pt idx="6">
                  <c:v>259.30810347999449</c:v>
                </c:pt>
                <c:pt idx="7">
                  <c:v>259.30810347999449</c:v>
                </c:pt>
                <c:pt idx="8">
                  <c:v>259.30810347999449</c:v>
                </c:pt>
                <c:pt idx="9">
                  <c:v>259.30810347999449</c:v>
                </c:pt>
                <c:pt idx="10">
                  <c:v>259.30810347999449</c:v>
                </c:pt>
                <c:pt idx="11">
                  <c:v>259.30810347999449</c:v>
                </c:pt>
                <c:pt idx="12">
                  <c:v>259.30810347999449</c:v>
                </c:pt>
                <c:pt idx="13">
                  <c:v>259.30810347999449</c:v>
                </c:pt>
                <c:pt idx="14">
                  <c:v>259.30810347999449</c:v>
                </c:pt>
                <c:pt idx="15">
                  <c:v>259.30810347999449</c:v>
                </c:pt>
                <c:pt idx="16">
                  <c:v>259.30810347999449</c:v>
                </c:pt>
                <c:pt idx="17">
                  <c:v>259.30810347999449</c:v>
                </c:pt>
                <c:pt idx="18">
                  <c:v>259.30810347999449</c:v>
                </c:pt>
                <c:pt idx="19">
                  <c:v>259.30810347999449</c:v>
                </c:pt>
                <c:pt idx="20">
                  <c:v>259.30810347999449</c:v>
                </c:pt>
                <c:pt idx="21">
                  <c:v>259.30810347999449</c:v>
                </c:pt>
                <c:pt idx="22">
                  <c:v>259.30810347999449</c:v>
                </c:pt>
                <c:pt idx="23">
                  <c:v>259.30810347999449</c:v>
                </c:pt>
                <c:pt idx="24">
                  <c:v>259.30810347999449</c:v>
                </c:pt>
                <c:pt idx="25">
                  <c:v>259.30810347999449</c:v>
                </c:pt>
                <c:pt idx="26">
                  <c:v>259.30810347999449</c:v>
                </c:pt>
                <c:pt idx="27">
                  <c:v>259.30810347999449</c:v>
                </c:pt>
                <c:pt idx="28">
                  <c:v>259.30810347999449</c:v>
                </c:pt>
                <c:pt idx="29">
                  <c:v>259.30810347999449</c:v>
                </c:pt>
                <c:pt idx="30">
                  <c:v>259.30810347999449</c:v>
                </c:pt>
                <c:pt idx="31">
                  <c:v>259.30810347999449</c:v>
                </c:pt>
                <c:pt idx="32">
                  <c:v>259.30810347999449</c:v>
                </c:pt>
                <c:pt idx="33">
                  <c:v>259.30810347999449</c:v>
                </c:pt>
                <c:pt idx="34">
                  <c:v>259.30810347999449</c:v>
                </c:pt>
                <c:pt idx="35">
                  <c:v>259.30810347999449</c:v>
                </c:pt>
                <c:pt idx="36">
                  <c:v>259.30810347999449</c:v>
                </c:pt>
                <c:pt idx="37">
                  <c:v>259.30810347999449</c:v>
                </c:pt>
                <c:pt idx="38">
                  <c:v>259.30810347999449</c:v>
                </c:pt>
                <c:pt idx="39">
                  <c:v>259.30810347999449</c:v>
                </c:pt>
                <c:pt idx="40">
                  <c:v>259.30810347999449</c:v>
                </c:pt>
                <c:pt idx="41">
                  <c:v>259.30810347999449</c:v>
                </c:pt>
                <c:pt idx="42">
                  <c:v>259.30810347999449</c:v>
                </c:pt>
                <c:pt idx="43">
                  <c:v>259.30810347999449</c:v>
                </c:pt>
                <c:pt idx="44">
                  <c:v>259.30810347999449</c:v>
                </c:pt>
                <c:pt idx="45">
                  <c:v>259.30810347999449</c:v>
                </c:pt>
                <c:pt idx="46">
                  <c:v>259.30810347999449</c:v>
                </c:pt>
                <c:pt idx="47">
                  <c:v>259.30810347999449</c:v>
                </c:pt>
                <c:pt idx="48">
                  <c:v>259.30810347999449</c:v>
                </c:pt>
                <c:pt idx="49">
                  <c:v>259.30810347999449</c:v>
                </c:pt>
                <c:pt idx="50">
                  <c:v>259.30810347999449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1389-4FA0-B8FD-7C6146F272FD}"/>
            </c:ext>
          </c:extLst>
        </c:ser>
        <c:ser>
          <c:idx val="8"/>
          <c:order val="8"/>
          <c:tx>
            <c:strRef>
              <c:f>Graph!$B$11</c:f>
              <c:strCache>
                <c:ptCount val="1"/>
                <c:pt idx="0">
                  <c:v>Allens Creek</c:v>
                </c:pt>
              </c:strCache>
            </c:strRef>
          </c:tx>
          <c:cat>
            <c:numRef>
              <c:f>Graph!$C$2:$BA$2</c:f>
              <c:numCache>
                <c:formatCode>General</c:formatCode>
                <c:ptCount val="5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  <c:pt idx="41">
                  <c:v>2051</c:v>
                </c:pt>
                <c:pt idx="42">
                  <c:v>2052</c:v>
                </c:pt>
                <c:pt idx="43">
                  <c:v>2053</c:v>
                </c:pt>
                <c:pt idx="44">
                  <c:v>2054</c:v>
                </c:pt>
                <c:pt idx="45">
                  <c:v>2055</c:v>
                </c:pt>
                <c:pt idx="46">
                  <c:v>2056</c:v>
                </c:pt>
                <c:pt idx="47">
                  <c:v>2057</c:v>
                </c:pt>
                <c:pt idx="48">
                  <c:v>2058</c:v>
                </c:pt>
                <c:pt idx="49">
                  <c:v>2059</c:v>
                </c:pt>
                <c:pt idx="50">
                  <c:v>2060</c:v>
                </c:pt>
              </c:numCache>
            </c:numRef>
          </c:cat>
          <c:val>
            <c:numRef>
              <c:f>Graph!$C$11:$BA$11</c:f>
              <c:numCache>
                <c:formatCode>0</c:formatCode>
                <c:ptCount val="51"/>
                <c:pt idx="0">
                  <c:v>62</c:v>
                </c:pt>
                <c:pt idx="1">
                  <c:v>62</c:v>
                </c:pt>
                <c:pt idx="2">
                  <c:v>62</c:v>
                </c:pt>
                <c:pt idx="3">
                  <c:v>62</c:v>
                </c:pt>
                <c:pt idx="4">
                  <c:v>62</c:v>
                </c:pt>
                <c:pt idx="5">
                  <c:v>62</c:v>
                </c:pt>
                <c:pt idx="6">
                  <c:v>62</c:v>
                </c:pt>
                <c:pt idx="7">
                  <c:v>62</c:v>
                </c:pt>
                <c:pt idx="8">
                  <c:v>62</c:v>
                </c:pt>
                <c:pt idx="9">
                  <c:v>62</c:v>
                </c:pt>
                <c:pt idx="10">
                  <c:v>62</c:v>
                </c:pt>
                <c:pt idx="11">
                  <c:v>62</c:v>
                </c:pt>
                <c:pt idx="12">
                  <c:v>62</c:v>
                </c:pt>
                <c:pt idx="13">
                  <c:v>62</c:v>
                </c:pt>
                <c:pt idx="14">
                  <c:v>62</c:v>
                </c:pt>
                <c:pt idx="15">
                  <c:v>62</c:v>
                </c:pt>
                <c:pt idx="16">
                  <c:v>62</c:v>
                </c:pt>
                <c:pt idx="17">
                  <c:v>62</c:v>
                </c:pt>
                <c:pt idx="18">
                  <c:v>62</c:v>
                </c:pt>
                <c:pt idx="19">
                  <c:v>62</c:v>
                </c:pt>
                <c:pt idx="20">
                  <c:v>62</c:v>
                </c:pt>
                <c:pt idx="21">
                  <c:v>62</c:v>
                </c:pt>
                <c:pt idx="22">
                  <c:v>62</c:v>
                </c:pt>
                <c:pt idx="23">
                  <c:v>62</c:v>
                </c:pt>
                <c:pt idx="24">
                  <c:v>62</c:v>
                </c:pt>
                <c:pt idx="25">
                  <c:v>62</c:v>
                </c:pt>
                <c:pt idx="26">
                  <c:v>62</c:v>
                </c:pt>
                <c:pt idx="27">
                  <c:v>62</c:v>
                </c:pt>
                <c:pt idx="28">
                  <c:v>62</c:v>
                </c:pt>
                <c:pt idx="29">
                  <c:v>62</c:v>
                </c:pt>
                <c:pt idx="30">
                  <c:v>62</c:v>
                </c:pt>
                <c:pt idx="31">
                  <c:v>62</c:v>
                </c:pt>
                <c:pt idx="32">
                  <c:v>62</c:v>
                </c:pt>
                <c:pt idx="33">
                  <c:v>62</c:v>
                </c:pt>
                <c:pt idx="34">
                  <c:v>62</c:v>
                </c:pt>
                <c:pt idx="35">
                  <c:v>62</c:v>
                </c:pt>
                <c:pt idx="36">
                  <c:v>62</c:v>
                </c:pt>
                <c:pt idx="37">
                  <c:v>62</c:v>
                </c:pt>
                <c:pt idx="38">
                  <c:v>62</c:v>
                </c:pt>
                <c:pt idx="39">
                  <c:v>62</c:v>
                </c:pt>
                <c:pt idx="40">
                  <c:v>62</c:v>
                </c:pt>
                <c:pt idx="41">
                  <c:v>62</c:v>
                </c:pt>
                <c:pt idx="42">
                  <c:v>62</c:v>
                </c:pt>
                <c:pt idx="43">
                  <c:v>62</c:v>
                </c:pt>
                <c:pt idx="44">
                  <c:v>62</c:v>
                </c:pt>
                <c:pt idx="45">
                  <c:v>62</c:v>
                </c:pt>
                <c:pt idx="46">
                  <c:v>62</c:v>
                </c:pt>
                <c:pt idx="47">
                  <c:v>62</c:v>
                </c:pt>
                <c:pt idx="48">
                  <c:v>62</c:v>
                </c:pt>
                <c:pt idx="49">
                  <c:v>62</c:v>
                </c:pt>
                <c:pt idx="50">
                  <c:v>62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1389-4FA0-B8FD-7C6146F272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5336192"/>
        <c:axId val="105346176"/>
      </c:areaChart>
      <c:barChart>
        <c:barDir val="col"/>
        <c:grouping val="clustered"/>
        <c:varyColors val="0"/>
        <c:ser>
          <c:idx val="0"/>
          <c:order val="0"/>
          <c:tx>
            <c:strRef>
              <c:f>Graph!$B$3</c:f>
              <c:strCache>
                <c:ptCount val="1"/>
                <c:pt idx="0">
                  <c:v>Demand (Avg Day)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cat>
            <c:numRef>
              <c:f>Graph!$C$2:$BA$2</c:f>
              <c:numCache>
                <c:formatCode>General</c:formatCode>
                <c:ptCount val="5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  <c:pt idx="41">
                  <c:v>2051</c:v>
                </c:pt>
                <c:pt idx="42">
                  <c:v>2052</c:v>
                </c:pt>
                <c:pt idx="43">
                  <c:v>2053</c:v>
                </c:pt>
                <c:pt idx="44">
                  <c:v>2054</c:v>
                </c:pt>
                <c:pt idx="45">
                  <c:v>2055</c:v>
                </c:pt>
                <c:pt idx="46">
                  <c:v>2056</c:v>
                </c:pt>
                <c:pt idx="47">
                  <c:v>2057</c:v>
                </c:pt>
                <c:pt idx="48">
                  <c:v>2058</c:v>
                </c:pt>
                <c:pt idx="49">
                  <c:v>2059</c:v>
                </c:pt>
                <c:pt idx="50">
                  <c:v>2060</c:v>
                </c:pt>
              </c:numCache>
            </c:numRef>
          </c:cat>
          <c:val>
            <c:numRef>
              <c:f>Graph!$C$3:$BA$3</c:f>
              <c:numCache>
                <c:formatCode>0</c:formatCode>
                <c:ptCount val="51"/>
                <c:pt idx="0">
                  <c:v>454.56962043816435</c:v>
                </c:pt>
                <c:pt idx="1">
                  <c:v>464.22421040742813</c:v>
                </c:pt>
                <c:pt idx="2">
                  <c:v>473.87880037669197</c:v>
                </c:pt>
                <c:pt idx="3">
                  <c:v>483.53339034595575</c:v>
                </c:pt>
                <c:pt idx="4">
                  <c:v>493.18798031521959</c:v>
                </c:pt>
                <c:pt idx="5">
                  <c:v>502.84257028448337</c:v>
                </c:pt>
                <c:pt idx="6">
                  <c:v>512.49716025374721</c:v>
                </c:pt>
                <c:pt idx="7">
                  <c:v>522.15175022301094</c:v>
                </c:pt>
                <c:pt idx="8">
                  <c:v>531.80634019227477</c:v>
                </c:pt>
                <c:pt idx="9">
                  <c:v>541.46093016153861</c:v>
                </c:pt>
                <c:pt idx="10">
                  <c:v>551.11552013080245</c:v>
                </c:pt>
                <c:pt idx="11">
                  <c:v>556.56850986295649</c:v>
                </c:pt>
                <c:pt idx="12">
                  <c:v>562.02149959511053</c:v>
                </c:pt>
                <c:pt idx="13">
                  <c:v>567.47448932726468</c:v>
                </c:pt>
                <c:pt idx="14">
                  <c:v>572.92747905941872</c:v>
                </c:pt>
                <c:pt idx="15">
                  <c:v>717.88546831447661</c:v>
                </c:pt>
                <c:pt idx="16">
                  <c:v>728.35557700531422</c:v>
                </c:pt>
                <c:pt idx="17">
                  <c:v>738.82568569615182</c:v>
                </c:pt>
                <c:pt idx="18">
                  <c:v>749.29579438698931</c:v>
                </c:pt>
                <c:pt idx="19">
                  <c:v>759.76590307782703</c:v>
                </c:pt>
                <c:pt idx="20">
                  <c:v>770.23601176866464</c:v>
                </c:pt>
                <c:pt idx="21">
                  <c:v>780.00623013013626</c:v>
                </c:pt>
                <c:pt idx="22">
                  <c:v>789.77644849160788</c:v>
                </c:pt>
                <c:pt idx="23">
                  <c:v>799.54666685307961</c:v>
                </c:pt>
                <c:pt idx="24">
                  <c:v>809.31688521455123</c:v>
                </c:pt>
                <c:pt idx="25">
                  <c:v>819.08710357602274</c:v>
                </c:pt>
                <c:pt idx="26">
                  <c:v>829.86478200060992</c:v>
                </c:pt>
                <c:pt idx="27">
                  <c:v>840.64246042519721</c:v>
                </c:pt>
                <c:pt idx="28">
                  <c:v>851.42013884978451</c:v>
                </c:pt>
                <c:pt idx="29">
                  <c:v>862.19781727437169</c:v>
                </c:pt>
                <c:pt idx="30">
                  <c:v>872.97549569895909</c:v>
                </c:pt>
                <c:pt idx="31">
                  <c:v>883.7531741235465</c:v>
                </c:pt>
                <c:pt idx="32">
                  <c:v>894.53085254813391</c:v>
                </c:pt>
                <c:pt idx="33">
                  <c:v>905.30853097272131</c:v>
                </c:pt>
                <c:pt idx="34">
                  <c:v>916.08620939730872</c:v>
                </c:pt>
                <c:pt idx="35">
                  <c:v>926.86388782189613</c:v>
                </c:pt>
                <c:pt idx="36">
                  <c:v>937.64156624648353</c:v>
                </c:pt>
                <c:pt idx="37">
                  <c:v>948.41924467107094</c:v>
                </c:pt>
                <c:pt idx="38">
                  <c:v>950.19999999999982</c:v>
                </c:pt>
                <c:pt idx="39">
                  <c:v>951.0999999999998</c:v>
                </c:pt>
                <c:pt idx="40">
                  <c:v>951.99999999999977</c:v>
                </c:pt>
                <c:pt idx="41">
                  <c:v>956.0999999999998</c:v>
                </c:pt>
                <c:pt idx="42">
                  <c:v>960.19999999999982</c:v>
                </c:pt>
                <c:pt idx="43">
                  <c:v>964.29999999999984</c:v>
                </c:pt>
                <c:pt idx="44">
                  <c:v>968.39999999999986</c:v>
                </c:pt>
                <c:pt idx="45">
                  <c:v>972.49999999999989</c:v>
                </c:pt>
                <c:pt idx="46">
                  <c:v>976.59999999999991</c:v>
                </c:pt>
                <c:pt idx="47">
                  <c:v>980.69999999999993</c:v>
                </c:pt>
                <c:pt idx="48">
                  <c:v>984.8</c:v>
                </c:pt>
                <c:pt idx="49">
                  <c:v>988.9</c:v>
                </c:pt>
                <c:pt idx="50">
                  <c:v>993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1389-4FA0-B8FD-7C6146F272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05336192"/>
        <c:axId val="105346176"/>
      </c:barChart>
      <c:catAx>
        <c:axId val="105336192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5346176"/>
        <c:crosses val="autoZero"/>
        <c:auto val="1"/>
        <c:lblAlgn val="ctr"/>
        <c:lblOffset val="100"/>
        <c:noMultiLvlLbl val="0"/>
      </c:catAx>
      <c:valAx>
        <c:axId val="1053461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Water (MGD)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5336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  <c:userShapes r:id="rId3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0.08622</cdr:x>
      <cdr:y>0.09836</cdr:y>
    </cdr:from>
    <cdr:to>
      <cdr:x>0.13699</cdr:x>
      <cdr:y>0.21311</cdr:y>
    </cdr:to>
    <cdr:sp macro="" textlink="">
      <cdr:nvSpPr>
        <cdr:cNvPr id="2" name="Right Brace 1"/>
        <cdr:cNvSpPr/>
      </cdr:nvSpPr>
      <cdr:spPr>
        <a:xfrm xmlns:a="http://schemas.openxmlformats.org/drawingml/2006/main">
          <a:off x="776541" y="457200"/>
          <a:ext cx="457200" cy="533400"/>
        </a:xfrm>
        <a:prstGeom xmlns:a="http://schemas.openxmlformats.org/drawingml/2006/main" prst="rightBrace">
          <a:avLst/>
        </a:prstGeom>
        <a:ln xmlns:a="http://schemas.openxmlformats.org/drawingml/2006/main" w="25400">
          <a:solidFill>
            <a:schemeClr val="bg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0.14545</cdr:x>
      <cdr:y>0.13115</cdr:y>
    </cdr:from>
    <cdr:to>
      <cdr:x>0.43312</cdr:x>
      <cdr:y>0.19672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309941" y="609600"/>
          <a:ext cx="259080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dirty="0" smtClean="0"/>
            <a:t>Less Reliable (Reuse and </a:t>
          </a:r>
          <a:r>
            <a:rPr lang="en-US" dirty="0" err="1" smtClean="0"/>
            <a:t>Allens</a:t>
          </a:r>
          <a:r>
            <a:rPr lang="en-US" dirty="0" smtClean="0"/>
            <a:t> Creek)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0.39082</cdr:x>
      <cdr:y>0.22951</cdr:y>
    </cdr:from>
    <cdr:to>
      <cdr:x>0.49464</cdr:x>
      <cdr:y>0.2623</cdr:y>
    </cdr:to>
    <cdr:cxnSp macro="">
      <cdr:nvCxnSpPr>
        <cdr:cNvPr id="5" name="Curved Connector 4"/>
        <cdr:cNvCxnSpPr/>
      </cdr:nvCxnSpPr>
      <cdr:spPr>
        <a:xfrm xmlns:a="http://schemas.openxmlformats.org/drawingml/2006/main" flipV="1">
          <a:off x="3519741" y="1066800"/>
          <a:ext cx="935037" cy="152400"/>
        </a:xfrm>
        <a:prstGeom xmlns:a="http://schemas.openxmlformats.org/drawingml/2006/main" prst="curvedConnector3">
          <a:avLst>
            <a:gd name="adj1" fmla="val 50988"/>
          </a:avLst>
        </a:prstGeom>
        <a:ln xmlns:a="http://schemas.openxmlformats.org/drawingml/2006/main" w="22225">
          <a:solidFill>
            <a:schemeClr val="bg1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0.21314</cdr:x>
      <cdr:y>0.22951</cdr:y>
    </cdr:from>
    <cdr:to>
      <cdr:x>0.42466</cdr:x>
      <cdr:y>0.27869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1919541" y="1066800"/>
          <a:ext cx="190500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dirty="0" smtClean="0"/>
            <a:t>Water contracted to SJRA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0.67849</cdr:x>
      <cdr:y>0.2459</cdr:y>
    </cdr:from>
    <cdr:to>
      <cdr:x>0.8054</cdr:x>
      <cdr:y>0.34426</cdr:y>
    </cdr:to>
    <cdr:cxnSp macro="">
      <cdr:nvCxnSpPr>
        <cdr:cNvPr id="9" name="Curved Connector 8"/>
        <cdr:cNvCxnSpPr/>
      </cdr:nvCxnSpPr>
      <cdr:spPr>
        <a:xfrm xmlns:a="http://schemas.openxmlformats.org/drawingml/2006/main" flipV="1">
          <a:off x="6110541" y="1143000"/>
          <a:ext cx="1143000" cy="457200"/>
        </a:xfrm>
        <a:prstGeom xmlns:a="http://schemas.openxmlformats.org/drawingml/2006/main" prst="curvedConnector3">
          <a:avLst/>
        </a:prstGeom>
        <a:ln xmlns:a="http://schemas.openxmlformats.org/drawingml/2006/main" w="22225">
          <a:solidFill>
            <a:schemeClr val="bg1"/>
          </a:solidFill>
          <a:headEnd type="arrow"/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0.56822</cdr:x>
      <cdr:y>0.2623</cdr:y>
    </cdr:from>
    <cdr:to>
      <cdr:x>0.73744</cdr:x>
      <cdr:y>0.31148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5117487" y="1219200"/>
          <a:ext cx="152400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dirty="0" smtClean="0"/>
            <a:t>2016 TRA Reservation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0.48503</cdr:x>
      <cdr:y>0.36066</cdr:y>
    </cdr:from>
    <cdr:to>
      <cdr:x>0.60234</cdr:x>
      <cdr:y>0.42623</cdr:y>
    </cdr:to>
    <cdr:cxnSp macro="">
      <cdr:nvCxnSpPr>
        <cdr:cNvPr id="13" name="Curved Connector 12"/>
        <cdr:cNvCxnSpPr/>
      </cdr:nvCxnSpPr>
      <cdr:spPr>
        <a:xfrm xmlns:a="http://schemas.openxmlformats.org/drawingml/2006/main" flipV="1">
          <a:off x="4368259" y="1676400"/>
          <a:ext cx="1056482" cy="304800"/>
        </a:xfrm>
        <a:prstGeom xmlns:a="http://schemas.openxmlformats.org/drawingml/2006/main" prst="curvedConnector3">
          <a:avLst/>
        </a:prstGeom>
        <a:ln xmlns:a="http://schemas.openxmlformats.org/drawingml/2006/main" w="22225">
          <a:solidFill>
            <a:schemeClr val="bg1"/>
          </a:solidFill>
          <a:headEnd type="arrow"/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0.19622</cdr:x>
      <cdr:y>0.37705</cdr:y>
    </cdr:from>
    <cdr:to>
      <cdr:x>0.56003</cdr:x>
      <cdr:y>0.42623</cdr:y>
    </cdr:to>
    <cdr:sp macro="" textlink="">
      <cdr:nvSpPr>
        <cdr:cNvPr id="16" name="TextBox 15"/>
        <cdr:cNvSpPr txBox="1"/>
      </cdr:nvSpPr>
      <cdr:spPr>
        <a:xfrm xmlns:a="http://schemas.openxmlformats.org/drawingml/2006/main">
          <a:off x="1767141" y="1752600"/>
          <a:ext cx="327660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dirty="0" smtClean="0"/>
            <a:t>Groundwater (Subject to further regulation)</a:t>
          </a:r>
          <a:endParaRPr lang="en-US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0.08622</cdr:x>
      <cdr:y>0.09836</cdr:y>
    </cdr:from>
    <cdr:to>
      <cdr:x>0.13699</cdr:x>
      <cdr:y>0.21311</cdr:y>
    </cdr:to>
    <cdr:sp macro="" textlink="">
      <cdr:nvSpPr>
        <cdr:cNvPr id="2" name="Right Brace 1"/>
        <cdr:cNvSpPr/>
      </cdr:nvSpPr>
      <cdr:spPr>
        <a:xfrm xmlns:a="http://schemas.openxmlformats.org/drawingml/2006/main">
          <a:off x="776541" y="457200"/>
          <a:ext cx="457200" cy="533400"/>
        </a:xfrm>
        <a:prstGeom xmlns:a="http://schemas.openxmlformats.org/drawingml/2006/main" prst="rightBrace">
          <a:avLst/>
        </a:prstGeom>
        <a:ln xmlns:a="http://schemas.openxmlformats.org/drawingml/2006/main" w="25400">
          <a:solidFill>
            <a:schemeClr val="bg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0.14545</cdr:x>
      <cdr:y>0.13115</cdr:y>
    </cdr:from>
    <cdr:to>
      <cdr:x>0.43312</cdr:x>
      <cdr:y>0.19672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309941" y="609600"/>
          <a:ext cx="259080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dirty="0" smtClean="0"/>
            <a:t>Less Reliable (Reuse and </a:t>
          </a:r>
          <a:r>
            <a:rPr lang="en-US" dirty="0" err="1" smtClean="0"/>
            <a:t>Allens</a:t>
          </a:r>
          <a:r>
            <a:rPr lang="en-US" dirty="0" smtClean="0"/>
            <a:t> Creek)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0.39082</cdr:x>
      <cdr:y>0.22951</cdr:y>
    </cdr:from>
    <cdr:to>
      <cdr:x>0.49464</cdr:x>
      <cdr:y>0.2623</cdr:y>
    </cdr:to>
    <cdr:cxnSp macro="">
      <cdr:nvCxnSpPr>
        <cdr:cNvPr id="5" name="Curved Connector 4"/>
        <cdr:cNvCxnSpPr/>
      </cdr:nvCxnSpPr>
      <cdr:spPr>
        <a:xfrm xmlns:a="http://schemas.openxmlformats.org/drawingml/2006/main" flipV="1">
          <a:off x="3519741" y="1066800"/>
          <a:ext cx="935037" cy="152400"/>
        </a:xfrm>
        <a:prstGeom xmlns:a="http://schemas.openxmlformats.org/drawingml/2006/main" prst="curvedConnector3">
          <a:avLst>
            <a:gd name="adj1" fmla="val 50988"/>
          </a:avLst>
        </a:prstGeom>
        <a:ln xmlns:a="http://schemas.openxmlformats.org/drawingml/2006/main" w="22225">
          <a:solidFill>
            <a:schemeClr val="bg1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0.21314</cdr:x>
      <cdr:y>0.22951</cdr:y>
    </cdr:from>
    <cdr:to>
      <cdr:x>0.42466</cdr:x>
      <cdr:y>0.27869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1919541" y="1066800"/>
          <a:ext cx="190500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dirty="0" smtClean="0"/>
            <a:t>Water contracted to SJRA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0.67849</cdr:x>
      <cdr:y>0.2459</cdr:y>
    </cdr:from>
    <cdr:to>
      <cdr:x>0.8054</cdr:x>
      <cdr:y>0.34426</cdr:y>
    </cdr:to>
    <cdr:cxnSp macro="">
      <cdr:nvCxnSpPr>
        <cdr:cNvPr id="9" name="Curved Connector 8"/>
        <cdr:cNvCxnSpPr/>
      </cdr:nvCxnSpPr>
      <cdr:spPr>
        <a:xfrm xmlns:a="http://schemas.openxmlformats.org/drawingml/2006/main" flipV="1">
          <a:off x="6110541" y="1143000"/>
          <a:ext cx="1143000" cy="457200"/>
        </a:xfrm>
        <a:prstGeom xmlns:a="http://schemas.openxmlformats.org/drawingml/2006/main" prst="curvedConnector3">
          <a:avLst/>
        </a:prstGeom>
        <a:ln xmlns:a="http://schemas.openxmlformats.org/drawingml/2006/main" w="22225">
          <a:solidFill>
            <a:schemeClr val="bg1"/>
          </a:solidFill>
          <a:headEnd type="arrow"/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0.56822</cdr:x>
      <cdr:y>0.2623</cdr:y>
    </cdr:from>
    <cdr:to>
      <cdr:x>0.73744</cdr:x>
      <cdr:y>0.31148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5117487" y="1219200"/>
          <a:ext cx="152400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dirty="0" smtClean="0"/>
            <a:t>2016 TRA Reservation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0.48503</cdr:x>
      <cdr:y>0.36066</cdr:y>
    </cdr:from>
    <cdr:to>
      <cdr:x>0.60234</cdr:x>
      <cdr:y>0.42623</cdr:y>
    </cdr:to>
    <cdr:cxnSp macro="">
      <cdr:nvCxnSpPr>
        <cdr:cNvPr id="13" name="Curved Connector 12"/>
        <cdr:cNvCxnSpPr/>
      </cdr:nvCxnSpPr>
      <cdr:spPr>
        <a:xfrm xmlns:a="http://schemas.openxmlformats.org/drawingml/2006/main" flipV="1">
          <a:off x="4368259" y="1676400"/>
          <a:ext cx="1056482" cy="304800"/>
        </a:xfrm>
        <a:prstGeom xmlns:a="http://schemas.openxmlformats.org/drawingml/2006/main" prst="curvedConnector3">
          <a:avLst/>
        </a:prstGeom>
        <a:ln xmlns:a="http://schemas.openxmlformats.org/drawingml/2006/main" w="22225">
          <a:solidFill>
            <a:schemeClr val="bg1"/>
          </a:solidFill>
          <a:headEnd type="arrow"/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0.19622</cdr:x>
      <cdr:y>0.37705</cdr:y>
    </cdr:from>
    <cdr:to>
      <cdr:x>0.56003</cdr:x>
      <cdr:y>0.42623</cdr:y>
    </cdr:to>
    <cdr:sp macro="" textlink="">
      <cdr:nvSpPr>
        <cdr:cNvPr id="16" name="TextBox 15"/>
        <cdr:cNvSpPr txBox="1"/>
      </cdr:nvSpPr>
      <cdr:spPr>
        <a:xfrm xmlns:a="http://schemas.openxmlformats.org/drawingml/2006/main">
          <a:off x="1767141" y="1752600"/>
          <a:ext cx="327660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dirty="0" smtClean="0"/>
            <a:t>Groundwater (Subject to further regulation)</a:t>
          </a:r>
          <a:endParaRPr lang="en-US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A876A3-6D4E-47F3-A66A-B6954B7E3CCB}" type="datetimeFigureOut">
              <a:rPr lang="en-US" smtClean="0"/>
              <a:t>11/9/2016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761C3F-CB00-4619-81F7-35E352C5F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9702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61C3F-CB00-4619-81F7-35E352C5F93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083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Ownership split:  Houston 70%  TRA 30%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966581-DC36-4E6C-8C1A-152E0E586B61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35688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Ownership</a:t>
            </a:r>
            <a:r>
              <a:rPr lang="en-US" baseline="0" dirty="0" smtClean="0"/>
              <a:t> Split:  Houston 70%  BRA 30%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966581-DC36-4E6C-8C1A-152E0E586B61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22916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Lake Houston: 162.6 MGD  Lake Conroe: 59.5 MGD  Groundwater: 214 MGD</a:t>
            </a:r>
            <a:r>
              <a:rPr lang="en-US" baseline="0" dirty="0" smtClean="0"/>
              <a:t>  San Jacinto: (35.7 MGD) Lake Livingston: 806 </a:t>
            </a:r>
            <a:r>
              <a:rPr lang="en-US" baseline="0" smtClean="0"/>
              <a:t>MGD  Reuse: 259 MGD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966581-DC36-4E6C-8C1A-152E0E586B61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59151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966581-DC36-4E6C-8C1A-152E0E586B61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53981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61C3F-CB00-4619-81F7-35E352C5F93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3177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966581-DC36-4E6C-8C1A-152E0E586B61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97659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966581-DC36-4E6C-8C1A-152E0E586B61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3451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966581-DC36-4E6C-8C1A-152E0E586B61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22762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Lake Houston: 162.6 MGD  Lake Conroe: 59.5 MGD  Groundwater: 214 MGD</a:t>
            </a:r>
            <a:r>
              <a:rPr lang="en-US" baseline="0" dirty="0" smtClean="0"/>
              <a:t>  San Jacinto: (35.7 MGD) Lake Livingston: 806 </a:t>
            </a:r>
            <a:r>
              <a:rPr lang="en-US" baseline="0" smtClean="0"/>
              <a:t>MGD  Reuse: 259 MGD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966581-DC36-4E6C-8C1A-152E0E586B61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59151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966581-DC36-4E6C-8C1A-152E0E586B61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2738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966581-DC36-4E6C-8C1A-152E0E586B61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45D0CC3-133E-491E-B23C-45EA5673471F}" type="datetime1">
              <a:rPr lang="en-US" smtClean="0"/>
              <a:t>11/9/2016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25542A1-A135-4906-B402-56D018FF24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255D-6101-4476-A064-AF017CA30E96}" type="datetime1">
              <a:rPr lang="en-US" smtClean="0"/>
              <a:t>11/9/2016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542A1-A135-4906-B402-56D018FF24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04614-7D03-4DDA-829E-E988F3728259}" type="datetime1">
              <a:rPr lang="en-US" smtClean="0"/>
              <a:t>11/9/2016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542A1-A135-4906-B402-56D018FF24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6DE0E1-FA91-4573-979F-8D65A90636CC}" type="datetime1">
              <a:rPr lang="en-US" smtClean="0"/>
              <a:t>11/9/2016</a:t>
            </a:fld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C851AD-B98D-41DE-8C5E-FA3C172570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204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20940-09F2-46A1-9D94-F9960B891812}" type="datetime1">
              <a:rPr lang="en-US" smtClean="0"/>
              <a:t>11/9/2016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542A1-A135-4906-B402-56D018FF24D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4A1C0-6AA9-41D3-81E0-3D44D8A640A2}" type="datetime1">
              <a:rPr lang="en-US" smtClean="0"/>
              <a:t>11/9/2016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542A1-A135-4906-B402-56D018FF24D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5B68B-5385-4401-A71F-0FF018D6345B}" type="datetime1">
              <a:rPr lang="en-US" smtClean="0"/>
              <a:t>11/9/2016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542A1-A135-4906-B402-56D018FF24D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A6AD0-DAB3-4649-A54A-5B24EF825D0B}" type="datetime1">
              <a:rPr lang="en-US" smtClean="0"/>
              <a:t>11/9/2016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542A1-A135-4906-B402-56D018FF24D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BD75-5158-45F8-B508-C43C8D94E843}" type="datetime1">
              <a:rPr lang="en-US" smtClean="0"/>
              <a:t>11/9/2016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542A1-A135-4906-B402-56D018FF24DD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1C4E3-923F-46AF-9A11-4DE581060E6A}" type="datetime1">
              <a:rPr lang="en-US" smtClean="0"/>
              <a:t>11/9/2016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542A1-A135-4906-B402-56D018FF24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94A9E3C8-6D21-4617-9567-DFE6E1D313DE}" type="datetime1">
              <a:rPr lang="en-US" smtClean="0"/>
              <a:t>11/9/2016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542A1-A135-4906-B402-56D018FF24D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782510B-C33B-429A-96F3-75E1C968A518}" type="datetime1">
              <a:rPr lang="en-US" smtClean="0"/>
              <a:t>11/9/2016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25542A1-A135-4906-B402-56D018FF24DD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07093B6E-4B5B-4D51-B8AF-3E90DB6785F0}" type="datetime1">
              <a:rPr lang="en-US" smtClean="0"/>
              <a:t>11/9/2016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825542A1-A135-4906-B402-56D018FF24D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6.jp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jpeg"/><Relationship Id="rId5" Type="http://schemas.openxmlformats.org/officeDocument/2006/relationships/image" Target="../media/image15.png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5.png"/><Relationship Id="rId4" Type="http://schemas.openxmlformats.org/officeDocument/2006/relationships/oleObject" Target="../embeddings/oleObject2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2.jpeg"/><Relationship Id="rId7" Type="http://schemas.openxmlformats.org/officeDocument/2006/relationships/hyperlink" Target="http://www.google.com/url?sa=i&amp;rct=j&amp;q=&amp;esrc=s&amp;frm=1&amp;source=images&amp;cd=&amp;cad=rja&amp;docid=HQcygRP3WJBl4M&amp;tbnid=QZJGdchZaB-moM:&amp;ved=0CAUQjRw&amp;url=http://www.tceq.texas.gov/publications/pd/020/09-03/enhancing-dam-safety-for-texas&amp;ei=SCHwUrz2DsSwyQHcjoDABQ&amp;bvm=bv.60444564,d.aWc&amp;psig=AFQjCNFj-ESqkPbEkn4tcVx5mKdoElyOJw&amp;ust=1391555235508087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jpeg"/><Relationship Id="rId11" Type="http://schemas.openxmlformats.org/officeDocument/2006/relationships/image" Target="../media/image11.png"/><Relationship Id="rId5" Type="http://schemas.openxmlformats.org/officeDocument/2006/relationships/image" Target="../media/image7.jpeg"/><Relationship Id="rId10" Type="http://schemas.openxmlformats.org/officeDocument/2006/relationships/image" Target="../media/image10.png"/><Relationship Id="rId4" Type="http://schemas.openxmlformats.org/officeDocument/2006/relationships/image" Target="../media/image6.jpeg"/><Relationship Id="rId9" Type="http://schemas.openxmlformats.org/officeDocument/2006/relationships/hyperlink" Target="http://www.google.com/url?sa=i&amp;rct=j&amp;q=&amp;esrc=s&amp;frm=1&amp;source=images&amp;cd=&amp;cad=rja&amp;docid=cglolJuoLSmtHM&amp;tbnid=4m7fVyYMDGsWXM:&amp;ved=0CAUQjRw&amp;url=http://www.uwgb.edu/facilities/stormwater/uwgb.html&amp;ei=hCHwUvbNBeLiyAH6noGwCQ&amp;bvm=bv.60444564,d.aWc&amp;psig=AFQjCNFRvNdZkyfDgYXPncjrBbBdIasf2Q&amp;ust=1391555329972971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pn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2438400"/>
            <a:ext cx="8229600" cy="2100072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en-US" sz="4000" b="1" dirty="0" smtClean="0"/>
              <a:t> </a:t>
            </a:r>
          </a:p>
          <a:p>
            <a:pPr algn="ctr">
              <a:buNone/>
            </a:pPr>
            <a:r>
              <a:rPr lang="en-US" sz="4000" b="1" dirty="0" smtClean="0"/>
              <a:t>CITY OF HOUSTON: </a:t>
            </a:r>
          </a:p>
          <a:p>
            <a:pPr algn="ctr">
              <a:buNone/>
            </a:pPr>
            <a:r>
              <a:rPr lang="en-US" sz="4000" b="1" dirty="0" smtClean="0"/>
              <a:t>ADDITIONAL WATER SUPPLY</a:t>
            </a:r>
          </a:p>
          <a:p>
            <a:pPr algn="ctr">
              <a:buNone/>
            </a:pPr>
            <a:r>
              <a:rPr lang="en-US" sz="4000" b="1" dirty="0" smtClean="0"/>
              <a:t>TTI Council Committee</a:t>
            </a:r>
            <a:endParaRPr lang="en-US" sz="4000" b="1" dirty="0"/>
          </a:p>
        </p:txBody>
      </p:sp>
      <p:pic>
        <p:nvPicPr>
          <p:cNvPr id="6" name="Picture 5" descr="citylogocol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314450"/>
            <a:ext cx="1600200" cy="1548581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15" descr="pwe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46749" y="1600200"/>
            <a:ext cx="92765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876800" y="5181600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November </a:t>
            </a:r>
            <a:r>
              <a:rPr lang="en-US" dirty="0" smtClean="0"/>
              <a:t>14, </a:t>
            </a:r>
            <a:r>
              <a:rPr lang="en-US" dirty="0" smtClean="0"/>
              <a:t>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025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421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2284326"/>
              </p:ext>
            </p:extLst>
          </p:nvPr>
        </p:nvGraphicFramePr>
        <p:xfrm>
          <a:off x="247650" y="1905000"/>
          <a:ext cx="4343400" cy="325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2" name="Acrobat Document" r:id="rId4" imgW="7542857" imgH="5830114" progId="AcroExch.Document.DC">
                  <p:embed/>
                </p:oleObj>
              </mc:Choice>
              <mc:Fallback>
                <p:oleObj name="Acrobat Document" r:id="rId4" imgW="7542857" imgH="5830114" progId="AcroExch.Document.DC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650" y="1905000"/>
                        <a:ext cx="4343400" cy="325755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C851AD-B98D-41DE-8C5E-FA3C1725709C}" type="slidenum">
              <a:rPr lang="en-US" sz="2000" smtClean="0"/>
              <a:pPr>
                <a:defRPr/>
              </a:pPr>
              <a:t>10</a:t>
            </a:fld>
            <a:endParaRPr lang="en-US" sz="2000"/>
          </a:p>
        </p:txBody>
      </p:sp>
      <p:cxnSp>
        <p:nvCxnSpPr>
          <p:cNvPr id="4" name="Straight Connector 16"/>
          <p:cNvCxnSpPr>
            <a:cxnSpLocks noChangeShapeType="1"/>
          </p:cNvCxnSpPr>
          <p:nvPr/>
        </p:nvCxnSpPr>
        <p:spPr bwMode="auto">
          <a:xfrm flipV="1">
            <a:off x="381000" y="1371600"/>
            <a:ext cx="8097837" cy="12700"/>
          </a:xfrm>
          <a:prstGeom prst="line">
            <a:avLst/>
          </a:prstGeom>
          <a:noFill/>
          <a:ln w="79375" algn="ctr">
            <a:solidFill>
              <a:srgbClr val="000099"/>
            </a:solidFill>
            <a:round/>
            <a:headEnd/>
            <a:tailEnd/>
          </a:ln>
        </p:spPr>
      </p:cxnSp>
      <p:pic>
        <p:nvPicPr>
          <p:cNvPr id="6" name="Picture 5" descr="citylogocolor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0045" y="5486400"/>
            <a:ext cx="1127760" cy="1091381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Box 17"/>
          <p:cNvSpPr txBox="1">
            <a:spLocks noChangeArrowheads="1"/>
          </p:cNvSpPr>
          <p:nvPr/>
        </p:nvSpPr>
        <p:spPr bwMode="auto">
          <a:xfrm>
            <a:off x="304798" y="411211"/>
            <a:ext cx="845820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400" b="1" dirty="0" smtClean="0">
                <a:latin typeface="+mj-lt"/>
              </a:rPr>
              <a:t>Surface Water-Lake Livingston</a:t>
            </a:r>
            <a:endParaRPr lang="en-US" sz="4400" b="1" dirty="0">
              <a:latin typeface="+mj-lt"/>
            </a:endParaRPr>
          </a:p>
        </p:txBody>
      </p:sp>
      <p:sp useBgFill="1">
        <p:nvSpPr>
          <p:cNvPr id="11" name="TextBox 10"/>
          <p:cNvSpPr txBox="1"/>
          <p:nvPr/>
        </p:nvSpPr>
        <p:spPr>
          <a:xfrm>
            <a:off x="4038600" y="5638800"/>
            <a:ext cx="1143000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599" y="1905000"/>
            <a:ext cx="3678235" cy="26715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00598" y="4669304"/>
            <a:ext cx="396240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Water from Trinity River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/>
              <a:t>1969 – Houston and Trinity River Authority Construct Lake Livingston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 smtClean="0"/>
              <a:t>83,000 Surface Acres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 smtClean="0"/>
              <a:t>Dam: 2.5 miles long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 smtClean="0"/>
              <a:t>Storage: 1.7Million Acre-feet</a:t>
            </a:r>
          </a:p>
          <a:p>
            <a:endParaRPr lang="en-US" dirty="0"/>
          </a:p>
        </p:txBody>
      </p:sp>
      <p:sp>
        <p:nvSpPr>
          <p:cNvPr id="7" name="Oval 6"/>
          <p:cNvSpPr/>
          <p:nvPr/>
        </p:nvSpPr>
        <p:spPr>
          <a:xfrm rot="1791965">
            <a:off x="1917020" y="1908816"/>
            <a:ext cx="1524000" cy="1066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600200" y="5257800"/>
            <a:ext cx="3009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COH Share: 70%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0180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7"/>
          <p:cNvSpPr txBox="1">
            <a:spLocks noChangeArrowheads="1"/>
          </p:cNvSpPr>
          <p:nvPr/>
        </p:nvSpPr>
        <p:spPr bwMode="auto">
          <a:xfrm>
            <a:off x="146842" y="231492"/>
            <a:ext cx="883552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 smtClean="0">
                <a:latin typeface="+mj-lt"/>
              </a:rPr>
              <a:t>Surface Water– Additional TRA Purchase</a:t>
            </a:r>
            <a:endParaRPr lang="en-US" sz="3200" b="1" dirty="0">
              <a:latin typeface="+mj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458200" y="6407944"/>
            <a:ext cx="554832" cy="365125"/>
          </a:xfrm>
        </p:spPr>
        <p:txBody>
          <a:bodyPr/>
          <a:lstStyle/>
          <a:p>
            <a:pPr>
              <a:defRPr/>
            </a:pPr>
            <a:fld id="{6CC851AD-B98D-41DE-8C5E-FA3C1725709C}" type="slidenum">
              <a:rPr lang="en-US" sz="2000" smtClean="0"/>
              <a:pPr>
                <a:defRPr/>
              </a:pPr>
              <a:t>11</a:t>
            </a:fld>
            <a:endParaRPr lang="en-US" sz="2000"/>
          </a:p>
        </p:txBody>
      </p:sp>
      <p:cxnSp>
        <p:nvCxnSpPr>
          <p:cNvPr id="4" name="Straight Connector 16"/>
          <p:cNvCxnSpPr>
            <a:cxnSpLocks noChangeShapeType="1"/>
          </p:cNvCxnSpPr>
          <p:nvPr/>
        </p:nvCxnSpPr>
        <p:spPr bwMode="auto">
          <a:xfrm flipV="1">
            <a:off x="380998" y="1308710"/>
            <a:ext cx="8097837" cy="12700"/>
          </a:xfrm>
          <a:prstGeom prst="line">
            <a:avLst/>
          </a:prstGeom>
          <a:noFill/>
          <a:ln w="79375" algn="ctr">
            <a:solidFill>
              <a:srgbClr val="000099"/>
            </a:solidFill>
            <a:round/>
            <a:headEnd/>
            <a:tailEnd/>
          </a:ln>
        </p:spPr>
      </p:cxn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5218650"/>
              </p:ext>
            </p:extLst>
          </p:nvPr>
        </p:nvGraphicFramePr>
        <p:xfrm>
          <a:off x="221202" y="2209800"/>
          <a:ext cx="4343400" cy="325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4" name="Acrobat Document" r:id="rId4" imgW="7542857" imgH="5830114" progId="AcroExch.Document.DC">
                  <p:embed/>
                </p:oleObj>
              </mc:Choice>
              <mc:Fallback>
                <p:oleObj name="Acrobat Document" r:id="rId4" imgW="7542857" imgH="5830114" progId="AcroExch.Document.DC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202" y="2209800"/>
                        <a:ext cx="4343400" cy="3257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Oval 9"/>
          <p:cNvSpPr/>
          <p:nvPr/>
        </p:nvSpPr>
        <p:spPr>
          <a:xfrm rot="1791965">
            <a:off x="1764619" y="2232089"/>
            <a:ext cx="1524000" cy="1066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588625" y="1905000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COH to purchase right to use 200,000 acre-feet a year from TRA’s share through 2066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Contract allows for an additional purchase of 100,000 acre-feet (Right of first refusal)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COH will pay a reservation fee beginning in 2017, </a:t>
            </a:r>
            <a:r>
              <a:rPr lang="en-US" dirty="0" smtClean="0">
                <a:solidFill>
                  <a:prstClr val="black"/>
                </a:solidFill>
              </a:rPr>
              <a:t>no cash </a:t>
            </a:r>
            <a:r>
              <a:rPr lang="en-US" dirty="0">
                <a:solidFill>
                  <a:prstClr val="black"/>
                </a:solidFill>
              </a:rPr>
              <a:t>payment to TRA for water delivered until 2040 unless water is needed sooner.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Reservation Fee:  25% of TRA Wholesale Rate (Currently $95/acre-</a:t>
            </a:r>
            <a:r>
              <a:rPr lang="en-US" dirty="0" err="1">
                <a:solidFill>
                  <a:prstClr val="black"/>
                </a:solidFill>
              </a:rPr>
              <a:t>ft</a:t>
            </a:r>
            <a:r>
              <a:rPr lang="en-US" dirty="0">
                <a:solidFill>
                  <a:prstClr val="black"/>
                </a:solidFill>
              </a:rPr>
              <a:t>)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Offset against original Dam Construction costs</a:t>
            </a:r>
          </a:p>
        </p:txBody>
      </p:sp>
    </p:spTree>
    <p:extLst>
      <p:ext uri="{BB962C8B-B14F-4D97-AF65-F5344CB8AC3E}">
        <p14:creationId xmlns:p14="http://schemas.microsoft.com/office/powerpoint/2010/main" val="2418433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458200" y="6407944"/>
            <a:ext cx="554832" cy="365125"/>
          </a:xfrm>
        </p:spPr>
        <p:txBody>
          <a:bodyPr/>
          <a:lstStyle/>
          <a:p>
            <a:pPr>
              <a:defRPr/>
            </a:pPr>
            <a:fld id="{6CC851AD-B98D-41DE-8C5E-FA3C1725709C}" type="slidenum">
              <a:rPr lang="en-US" sz="2000" smtClean="0"/>
              <a:pPr>
                <a:defRPr/>
              </a:pPr>
              <a:t>12</a:t>
            </a:fld>
            <a:endParaRPr lang="en-US" sz="2000" dirty="0"/>
          </a:p>
        </p:txBody>
      </p:sp>
      <p:cxnSp>
        <p:nvCxnSpPr>
          <p:cNvPr id="4" name="Straight Connector 16"/>
          <p:cNvCxnSpPr>
            <a:cxnSpLocks noChangeShapeType="1"/>
          </p:cNvCxnSpPr>
          <p:nvPr/>
        </p:nvCxnSpPr>
        <p:spPr bwMode="auto">
          <a:xfrm flipV="1">
            <a:off x="381000" y="1371600"/>
            <a:ext cx="8097837" cy="12700"/>
          </a:xfrm>
          <a:prstGeom prst="line">
            <a:avLst/>
          </a:prstGeom>
          <a:noFill/>
          <a:ln w="79375" algn="ctr">
            <a:solidFill>
              <a:srgbClr val="000099"/>
            </a:solidFill>
            <a:round/>
            <a:headEnd/>
            <a:tailEnd/>
          </a:ln>
        </p:spPr>
      </p:cxnSp>
      <p:sp>
        <p:nvSpPr>
          <p:cNvPr id="7" name="TextBox 17"/>
          <p:cNvSpPr txBox="1">
            <a:spLocks noChangeArrowheads="1"/>
          </p:cNvSpPr>
          <p:nvPr/>
        </p:nvSpPr>
        <p:spPr bwMode="auto">
          <a:xfrm>
            <a:off x="172243" y="313432"/>
            <a:ext cx="462835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400" b="1" dirty="0" smtClean="0">
                <a:latin typeface="+mj-lt"/>
              </a:rPr>
              <a:t>Houston Water</a:t>
            </a:r>
            <a:endParaRPr lang="en-US" sz="4400" b="1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02237" y="296662"/>
            <a:ext cx="373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Current Forecast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47463456"/>
              </p:ext>
            </p:extLst>
          </p:nvPr>
        </p:nvGraphicFramePr>
        <p:xfrm>
          <a:off x="61659" y="1600200"/>
          <a:ext cx="9006141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52893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C851AD-B98D-41DE-8C5E-FA3C1725709C}" type="slidenum">
              <a:rPr lang="en-US" sz="2000" smtClean="0"/>
              <a:pPr>
                <a:defRPr/>
              </a:pPr>
              <a:t>2</a:t>
            </a:fld>
            <a:endParaRPr lang="en-US" sz="2000"/>
          </a:p>
        </p:txBody>
      </p:sp>
      <p:sp>
        <p:nvSpPr>
          <p:cNvPr id="3" name="TextBox 17"/>
          <p:cNvSpPr txBox="1">
            <a:spLocks noChangeArrowheads="1"/>
          </p:cNvSpPr>
          <p:nvPr/>
        </p:nvSpPr>
        <p:spPr bwMode="auto">
          <a:xfrm>
            <a:off x="323850" y="256044"/>
            <a:ext cx="79248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400" b="1" dirty="0" smtClean="0">
                <a:latin typeface="+mj-lt"/>
              </a:rPr>
              <a:t>A Historical Perspective</a:t>
            </a:r>
          </a:p>
        </p:txBody>
      </p:sp>
      <p:cxnSp>
        <p:nvCxnSpPr>
          <p:cNvPr id="4" name="Straight Connector 16"/>
          <p:cNvCxnSpPr>
            <a:cxnSpLocks noChangeShapeType="1"/>
          </p:cNvCxnSpPr>
          <p:nvPr/>
        </p:nvCxnSpPr>
        <p:spPr bwMode="auto">
          <a:xfrm flipV="1">
            <a:off x="381000" y="1371600"/>
            <a:ext cx="8097837" cy="12700"/>
          </a:xfrm>
          <a:prstGeom prst="line">
            <a:avLst/>
          </a:prstGeom>
          <a:noFill/>
          <a:ln w="79375" algn="ctr">
            <a:solidFill>
              <a:srgbClr val="000099"/>
            </a:solidFill>
            <a:round/>
            <a:headEnd/>
            <a:tailEnd/>
          </a:ln>
        </p:spPr>
      </p:cxnSp>
      <p:pic>
        <p:nvPicPr>
          <p:cNvPr id="6" name="Picture 5" descr="citylogocol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8600" y="233274"/>
            <a:ext cx="1127760" cy="1091381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</p:pic>
      <p:sp>
        <p:nvSpPr>
          <p:cNvPr id="9" name="Content Placeholder 1"/>
          <p:cNvSpPr txBox="1">
            <a:spLocks/>
          </p:cNvSpPr>
          <p:nvPr/>
        </p:nvSpPr>
        <p:spPr>
          <a:xfrm>
            <a:off x="123825" y="1481111"/>
            <a:ext cx="6781800" cy="4525963"/>
          </a:xfrm>
          <a:prstGeom prst="rect">
            <a:avLst/>
          </a:prstGeom>
        </p:spPr>
        <p:txBody>
          <a:bodyPr/>
          <a:lstStyle/>
          <a:p>
            <a:pPr marL="621792" marR="0" lvl="1" indent="-228600" algn="l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Tx/>
              <a:buFont typeface="Verdana"/>
              <a:buChar char="◦"/>
              <a:tabLst/>
              <a:defRPr/>
            </a:pP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1878 City Council Contracts with Houston Water Works</a:t>
            </a:r>
            <a:r>
              <a:rPr kumimoji="0" lang="en-US" sz="23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Company</a:t>
            </a:r>
            <a:endParaRPr lang="en-US" sz="2300" dirty="0"/>
          </a:p>
          <a:p>
            <a:pPr marL="621792" marR="0" lvl="1" indent="-228600" algn="l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Tx/>
              <a:buFont typeface="Verdana"/>
              <a:buChar char="◦"/>
              <a:tabLst/>
              <a:defRPr/>
            </a:pPr>
            <a:r>
              <a:rPr kumimoji="0" lang="en-US" sz="23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Contract Requirements</a:t>
            </a:r>
          </a:p>
          <a:p>
            <a:pPr marL="1078992" lvl="2" indent="-228600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/>
            </a:pPr>
            <a:r>
              <a:rPr lang="en-US" sz="2300" dirty="0" smtClean="0"/>
              <a:t>Provide 55 Fire Hydrants</a:t>
            </a:r>
          </a:p>
          <a:p>
            <a:pPr marL="1078992" lvl="2" indent="-228600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/>
            </a:pPr>
            <a:r>
              <a:rPr kumimoji="0" lang="en-US" sz="23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150,000 Gallon Reservoir</a:t>
            </a:r>
          </a:p>
          <a:p>
            <a:pPr marL="1078992" lvl="2" indent="-228600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/>
            </a:pPr>
            <a:r>
              <a:rPr lang="en-US" sz="2300" dirty="0" smtClean="0"/>
              <a:t>3,000,000 gallons per day</a:t>
            </a:r>
          </a:p>
          <a:p>
            <a:pPr marL="1078992" lvl="2" indent="-228600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/>
            </a:pPr>
            <a:r>
              <a:rPr kumimoji="0" lang="en-US" sz="23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 miles of distribution mains</a:t>
            </a:r>
          </a:p>
          <a:p>
            <a:pPr marL="1078992" lvl="2" indent="-228600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/>
            </a:pPr>
            <a:r>
              <a:rPr lang="en-US" sz="2300" dirty="0" smtClean="0"/>
              <a:t>Free Water to 3 City Fountains</a:t>
            </a:r>
          </a:p>
          <a:p>
            <a:pPr marL="1078992" lvl="2" indent="-228600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/>
            </a:pPr>
            <a:r>
              <a:rPr kumimoji="0" lang="en-US" sz="23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Rate Limit of 5 Cents/100 gallons</a:t>
            </a:r>
            <a:endParaRPr lang="en-US" sz="2300" noProof="0" dirty="0" smtClean="0"/>
          </a:p>
          <a:p>
            <a:pPr marL="1078992" lvl="2" indent="-228600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/>
            </a:pPr>
            <a:endParaRPr kumimoji="0" lang="en-US" sz="2300" b="0" i="0" u="none" strike="noStrike" kern="1200" cap="none" spc="0" normalizeH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50392" lvl="2">
              <a:spcBef>
                <a:spcPts val="324"/>
              </a:spcBef>
              <a:buClr>
                <a:schemeClr val="accent1"/>
              </a:buClr>
              <a:defRPr/>
            </a:pPr>
            <a:r>
              <a:rPr lang="en-US" sz="2300" noProof="0" dirty="0" smtClean="0"/>
              <a:t>Water Supply:  Buffalo Bayou</a:t>
            </a:r>
            <a:endParaRPr kumimoji="0" lang="en-US" sz="23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802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581400"/>
            <a:ext cx="2140930" cy="280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3321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AWDB\200 dpi Scanned Images\HGCSD with Subsidence Contour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180975"/>
            <a:ext cx="8407400" cy="654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C851AD-B98D-41DE-8C5E-FA3C1725709C}" type="slidenum">
              <a:rPr lang="en-US" sz="2000" smtClean="0"/>
              <a:pPr>
                <a:defRPr/>
              </a:pPr>
              <a:t>3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6816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7"/>
          <p:cNvSpPr txBox="1">
            <a:spLocks noChangeArrowheads="1"/>
          </p:cNvSpPr>
          <p:nvPr/>
        </p:nvSpPr>
        <p:spPr bwMode="auto">
          <a:xfrm>
            <a:off x="865909" y="304802"/>
            <a:ext cx="7959436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b="1" dirty="0">
                <a:latin typeface="+mj-lt"/>
              </a:rPr>
              <a:t>Houston </a:t>
            </a:r>
            <a:r>
              <a:rPr lang="en-US" sz="3600" b="1" dirty="0" smtClean="0">
                <a:latin typeface="+mj-lt"/>
              </a:rPr>
              <a:t>Water Supply </a:t>
            </a:r>
          </a:p>
          <a:p>
            <a:r>
              <a:rPr lang="en-US" sz="3200" b="1" dirty="0" smtClean="0">
                <a:latin typeface="+mj-lt"/>
              </a:rPr>
              <a:t>Groundwater</a:t>
            </a:r>
            <a:r>
              <a:rPr lang="en-US" sz="2400" b="1" dirty="0" smtClean="0">
                <a:latin typeface="+mj-lt"/>
              </a:rPr>
              <a:t> </a:t>
            </a:r>
            <a:endParaRPr lang="en-US" sz="2400" b="1" dirty="0">
              <a:latin typeface="+mj-lt"/>
            </a:endParaRPr>
          </a:p>
        </p:txBody>
      </p:sp>
      <p:cxnSp>
        <p:nvCxnSpPr>
          <p:cNvPr id="4" name="Straight Connector 16"/>
          <p:cNvCxnSpPr>
            <a:cxnSpLocks noChangeShapeType="1"/>
          </p:cNvCxnSpPr>
          <p:nvPr/>
        </p:nvCxnSpPr>
        <p:spPr bwMode="auto">
          <a:xfrm flipV="1">
            <a:off x="955964" y="1385456"/>
            <a:ext cx="7523018" cy="9237"/>
          </a:xfrm>
          <a:prstGeom prst="line">
            <a:avLst/>
          </a:prstGeom>
          <a:noFill/>
          <a:ln w="79375" algn="ctr">
            <a:solidFill>
              <a:srgbClr val="000099"/>
            </a:solidFill>
            <a:round/>
            <a:headEnd/>
            <a:tailEnd/>
          </a:ln>
        </p:spPr>
      </p:cxnSp>
      <p:sp>
        <p:nvSpPr>
          <p:cNvPr id="9" name="Content Placeholder 1"/>
          <p:cNvSpPr txBox="1">
            <a:spLocks/>
          </p:cNvSpPr>
          <p:nvPr/>
        </p:nvSpPr>
        <p:spPr>
          <a:xfrm>
            <a:off x="1264443" y="1506129"/>
            <a:ext cx="5086350" cy="4525963"/>
          </a:xfrm>
          <a:prstGeom prst="rect">
            <a:avLst/>
          </a:prstGeom>
        </p:spPr>
        <p:txBody>
          <a:bodyPr/>
          <a:lstStyle/>
          <a:p>
            <a:pPr marL="365760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  <a:defRPr/>
            </a:pPr>
            <a:endParaRPr lang="en-US" sz="2700" dirty="0"/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Groundwater + Subsidence Regulations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71575" y="2346723"/>
            <a:ext cx="4572000" cy="3810000"/>
          </a:xfrm>
          <a:prstGeom prst="rect">
            <a:avLst/>
          </a:prstGeom>
          <a:solidFill>
            <a:srgbClr val="92CDDC">
              <a:lumMod val="75000"/>
            </a:srgbClr>
          </a:solidFill>
          <a:ln w="25400" cap="flat" cmpd="sng" algn="ctr">
            <a:solidFill>
              <a:srgbClr val="92CDDC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66529" y="2817093"/>
            <a:ext cx="16002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Area 3</a:t>
            </a:r>
          </a:p>
          <a:p>
            <a:r>
              <a:rPr lang="en-US" sz="1600" b="1" dirty="0">
                <a:latin typeface="Calibri"/>
              </a:rPr>
              <a:t>2010 - 70% GW Limit</a:t>
            </a:r>
          </a:p>
          <a:p>
            <a:r>
              <a:rPr lang="en-US" sz="1600" b="1" dirty="0" smtClean="0">
                <a:latin typeface="Calibri"/>
              </a:rPr>
              <a:t>2025 </a:t>
            </a:r>
            <a:r>
              <a:rPr lang="en-US" sz="1600" b="1" dirty="0">
                <a:latin typeface="Calibri"/>
              </a:rPr>
              <a:t>- 4</a:t>
            </a:r>
            <a:r>
              <a:rPr lang="en-US" sz="1600" b="1" dirty="0" smtClean="0">
                <a:latin typeface="Calibri"/>
              </a:rPr>
              <a:t>0</a:t>
            </a:r>
            <a:r>
              <a:rPr lang="en-US" sz="1600" b="1" dirty="0">
                <a:latin typeface="Calibri"/>
              </a:rPr>
              <a:t>% GW Limit</a:t>
            </a:r>
          </a:p>
          <a:p>
            <a:r>
              <a:rPr lang="en-US" sz="1600" b="1" dirty="0" smtClean="0">
                <a:latin typeface="Calibri"/>
              </a:rPr>
              <a:t>2035 </a:t>
            </a:r>
            <a:r>
              <a:rPr lang="en-US" sz="1600" b="1" dirty="0">
                <a:latin typeface="Calibri"/>
              </a:rPr>
              <a:t>- 20% GW Limit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1637954" y="2346723"/>
            <a:ext cx="3257550" cy="3810000"/>
          </a:xfrm>
          <a:prstGeom prst="line">
            <a:avLst/>
          </a:prstGeom>
          <a:noFill/>
          <a:ln w="25400" cap="flat" cmpd="sng" algn="ctr">
            <a:solidFill>
              <a:srgbClr val="C00000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3520094" y="4237127"/>
            <a:ext cx="1257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Area 2</a:t>
            </a:r>
          </a:p>
          <a:p>
            <a:r>
              <a:rPr lang="en-US" b="1" dirty="0">
                <a:latin typeface="Calibri"/>
              </a:rPr>
              <a:t>20% GW Limit</a:t>
            </a:r>
          </a:p>
        </p:txBody>
      </p:sp>
      <p:cxnSp>
        <p:nvCxnSpPr>
          <p:cNvPr id="15" name="Straight Connector 14"/>
          <p:cNvCxnSpPr>
            <a:endCxn id="10" idx="3"/>
          </p:cNvCxnSpPr>
          <p:nvPr/>
        </p:nvCxnSpPr>
        <p:spPr>
          <a:xfrm flipV="1">
            <a:off x="4060248" y="4251723"/>
            <a:ext cx="1683327" cy="1879060"/>
          </a:xfrm>
          <a:prstGeom prst="line">
            <a:avLst/>
          </a:prstGeom>
          <a:noFill/>
          <a:ln w="25400" cap="flat" cmpd="sng" algn="ctr">
            <a:solidFill>
              <a:srgbClr val="C00000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4777394" y="5210822"/>
            <a:ext cx="14859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Area 1</a:t>
            </a:r>
          </a:p>
          <a:p>
            <a:r>
              <a:rPr lang="en-US" b="1" dirty="0">
                <a:latin typeface="Calibri"/>
              </a:rPr>
              <a:t>10% GW Limit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117086" y="2604655"/>
            <a:ext cx="277753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HGSD manages subsidence by regulating the amount of groundwater that can be withdrawn in each Area in accordance with its Regulatory Plan</a:t>
            </a:r>
            <a:endParaRPr lang="en-US" dirty="0"/>
          </a:p>
        </p:txBody>
      </p:sp>
      <p:pic>
        <p:nvPicPr>
          <p:cNvPr id="17" name="Picture 16" descr="citylogocol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6600" y="5151186"/>
            <a:ext cx="1600200" cy="1548581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C851AD-B98D-41DE-8C5E-FA3C1725709C}" type="slidenum">
              <a:rPr lang="en-US" sz="2000" smtClean="0"/>
              <a:pPr>
                <a:defRPr/>
              </a:pPr>
              <a:t>4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93817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458200" y="6400800"/>
            <a:ext cx="554832" cy="372269"/>
          </a:xfrm>
        </p:spPr>
        <p:txBody>
          <a:bodyPr/>
          <a:lstStyle/>
          <a:p>
            <a:pPr>
              <a:defRPr/>
            </a:pPr>
            <a:fld id="{6CC851AD-B98D-41DE-8C5E-FA3C1725709C}" type="slidenum">
              <a:rPr lang="en-US" sz="2000" smtClean="0"/>
              <a:pPr>
                <a:defRPr/>
              </a:pPr>
              <a:t>5</a:t>
            </a:fld>
            <a:endParaRPr lang="en-US" sz="2000" dirty="0"/>
          </a:p>
        </p:txBody>
      </p:sp>
      <p:sp>
        <p:nvSpPr>
          <p:cNvPr id="3" name="TextBox 17"/>
          <p:cNvSpPr txBox="1">
            <a:spLocks noChangeArrowheads="1"/>
          </p:cNvSpPr>
          <p:nvPr/>
        </p:nvSpPr>
        <p:spPr bwMode="auto">
          <a:xfrm>
            <a:off x="161925" y="304800"/>
            <a:ext cx="3724276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800" b="1" dirty="0" smtClean="0">
                <a:latin typeface="+mj-lt"/>
              </a:rPr>
              <a:t>Houston Water</a:t>
            </a:r>
            <a:endParaRPr lang="en-US" sz="3800" b="1" dirty="0">
              <a:latin typeface="+mj-lt"/>
            </a:endParaRPr>
          </a:p>
        </p:txBody>
      </p:sp>
      <p:cxnSp>
        <p:nvCxnSpPr>
          <p:cNvPr id="4" name="Straight Connector 16"/>
          <p:cNvCxnSpPr>
            <a:cxnSpLocks noChangeShapeType="1"/>
          </p:cNvCxnSpPr>
          <p:nvPr/>
        </p:nvCxnSpPr>
        <p:spPr bwMode="auto">
          <a:xfrm flipV="1">
            <a:off x="371475" y="1365250"/>
            <a:ext cx="8097837" cy="12700"/>
          </a:xfrm>
          <a:prstGeom prst="line">
            <a:avLst/>
          </a:prstGeom>
          <a:noFill/>
          <a:ln w="79375" algn="ctr">
            <a:solidFill>
              <a:srgbClr val="000099"/>
            </a:solidFill>
            <a:round/>
            <a:headEnd/>
            <a:tailEnd/>
          </a:ln>
        </p:spPr>
      </p:cxnSp>
      <p:pic>
        <p:nvPicPr>
          <p:cNvPr id="6" name="Picture 5" descr="citylogocol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3800" y="5334000"/>
            <a:ext cx="1127760" cy="1091381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2400" y="1752600"/>
            <a:ext cx="1828799" cy="1369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ontent Placeholder 1"/>
          <p:cNvSpPr txBox="1">
            <a:spLocks/>
          </p:cNvSpPr>
          <p:nvPr/>
        </p:nvSpPr>
        <p:spPr>
          <a:xfrm>
            <a:off x="304800" y="1752600"/>
            <a:ext cx="5105400" cy="4525963"/>
          </a:xfrm>
          <a:prstGeom prst="rect">
            <a:avLst/>
          </a:prstGeom>
        </p:spPr>
        <p:txBody>
          <a:bodyPr/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Surface Water</a:t>
            </a:r>
          </a:p>
          <a:p>
            <a:pPr marL="621792" marR="0" lvl="1" indent="-228600" algn="l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Tx/>
              <a:buFont typeface="Verdana"/>
              <a:buChar char="◦"/>
              <a:tabLst/>
              <a:defRPr/>
            </a:pPr>
            <a:r>
              <a:rPr lang="en-US" sz="2300" dirty="0" smtClean="0"/>
              <a:t>Lake Houston</a:t>
            </a:r>
            <a:endParaRPr kumimoji="0" lang="en-US" sz="2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21792" marR="0" lvl="1" indent="-228600" algn="l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Tx/>
              <a:buFont typeface="Verdana"/>
              <a:buChar char="◦"/>
              <a:tabLst/>
              <a:defRPr/>
            </a:pPr>
            <a:r>
              <a:rPr lang="en-US" sz="2300" dirty="0" smtClean="0"/>
              <a:t>Lake Livingston</a:t>
            </a:r>
          </a:p>
          <a:p>
            <a:pPr marL="621792" marR="0" lvl="1" indent="-228600" algn="l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Tx/>
              <a:buFont typeface="Verdana"/>
              <a:buChar char="◦"/>
              <a:tabLst/>
              <a:defRPr/>
            </a:pP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Lake</a:t>
            </a:r>
            <a:r>
              <a:rPr kumimoji="0" lang="en-US" sz="23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Conroe</a:t>
            </a:r>
            <a:endParaRPr kumimoji="0" lang="en-US" sz="2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lang="en-US" sz="2700" dirty="0" smtClean="0"/>
              <a:t>Groundwater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Water</a:t>
            </a:r>
            <a:r>
              <a:rPr kumimoji="0" lang="en-US" sz="27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Conservation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lang="en-US" sz="2700" baseline="0" dirty="0" smtClean="0"/>
              <a:t>Reclaimed</a:t>
            </a:r>
            <a:r>
              <a:rPr lang="en-US" sz="2700" dirty="0" smtClean="0"/>
              <a:t>/Reuse Water</a:t>
            </a:r>
            <a:endParaRPr kumimoji="0" lang="en-US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91050" y="421640"/>
            <a:ext cx="4095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Current Strategies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91490" name="Picture 2" descr="http://www.twdb.state.tx.us/surfacewater/rivers/reservoirs/houston/img/housto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867274"/>
            <a:ext cx="2171700" cy="1853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1492" name="Picture 4" descr="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3586" y="1670547"/>
            <a:ext cx="2302473" cy="1533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1494" name="Picture 6" descr="https://encrypted-tbn2.gstatic.com/images?q=tbn:ANd9GcRVZHSGdgco0AZmwFCp9YBq1VGj8pzt84QG7s8SVX8vo6qQyYoxyA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3547" y="3381175"/>
            <a:ext cx="2581275" cy="325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8" descr="data:image/jpeg;base64,/9j/4AAQSkZJRgABAQAAAQABAAD/2wCEAAkGBhQSERQUExQWFRUWFhcaGBgYGBwaGBscHhgXGhobHB8cHCggGxwoGhUVHy8gIycpLCwsFx4xNTAqNSYrLCkBCQoKDgwOGg8PGiwfHCQpLCwpLCwsLCksLCwsLCwpLCwpLCkpLCwsLCwsLCwsLCwsLCwsLCwsLCwsLCwsLCwsLP/AABEIALgAewMBIgACEQEDEQH/xAAbAAACAwEBAQAAAAAAAAAAAAAEBQIDBgEAB//EADoQAAECBAMFBgUDAwQDAAAAAAECEQADITEEEkEFIlFhcTKBkaGx8AYTwdHhFFLxI0JiFSSiwgczkv/EABkBAAMBAQEAAAAAAAAAAAAAAAECAwAEBf/EACARAAICAgMBAQEBAAAAAAAAAAABAhEhMQMSQVETBDL/2gAMAwEAAhEDEQA/AM9tvbJUpk9kmp4tRhwhTNIGZYLsWIFw7Me5x4xUmU6auA+81K/aJIQHUlNXc8NNfKOGTvZF5eTqMRqpwBUivdyg6cE5Qc1b5g3idYXDFlO4UKCul+Z409YoOJGZuzSjV7uAEL1bN1Y7TKOVBBDuag7vQ/fnHZa1IJGXM3Gng8K8NtNCU9lT10fSnRng+TPExPbDjUqYdIVpoRxaG0kOARlAuwvavpToIjjsOrKhSVJWzZ0rZgH3aNqaeEdwwGWp7Qpp6VMdVNYquQB2dTQnUUez9Yi3TEJYSUkuoS0JCkqoUu16h7WJprFODwqQui/mAEPut63azwTkGQKSUgODlooB7p8hV6xRP+XnDkilGAb24JjQbsNhUqUpKiR2TSzhqu4fTyiybICjmVkUBUOS9KfnugWVj2zOxJDWYBqj6FoGQlRXUAC4YuDxZosjUM8bh0nfYOkM1WsKs1D/ADximdJ3XRRYBIINbuxPN/LpEpa98hVKANfhrFmJwK1JC3Zme4JGgewZtY15CmQkbZAQkzKuWdnFaF+d7cDBGVKquivIQtk4hiQs5q7wrQgDLpwaGk2aH3ZlNKP/ANoDSQWYOUbEM3Vz5374kpAEx1JJSbq4F+I5PEwOgPH3rE0pJoR1LV8YuXaA14p0sHUoE1VduI96RTKVmAzGr6ir6n3wMEzdjjMCknXVunOLP9PU7sCmha7Vq0NhaFooUhGXMejin4P4hns/Z+8MkwLuwBPf0/ELtobMmZQotTx0burEsDhSE/M7YFFyzukhqsNaaiElrYHdDqdh8sxKVBUsl2UlR3tG0KXLezHMLKDKBFOYetQNKh+BhmJAn4YZQoqCWAdgoPRO9XMKjuiQ2cCAmX2izoKnUOI0AIIteOL9Von2ApGGUBVQSDegbyqNbwRLwmdWilCtA7mtL8IgpGUl01Av3vXh94niZrySSm5SxTVSS93uODjjD22KVSJpAIfMHJpYi+tmcx4pcsCC7Fgav7MQw8zVRLkvUXNnYa/mJgZSGeuvC1+Icw9mO4maQqrghw2hcBoOwG0ahJ0BBFi1i3J2pASsUkKVmCCqhr4QHPlTAorQ5b/6exbq/nDUahhj8WmW6W3TZQOnI3cc4ATtMau/IUic2cFLSAnMG6V79KGLZOygUg/MAerOKQcL/Q8a9ELFAPZ8S9ogrGGjkW7unGCtqbPVLUQSFMwJcUdjQPVLNWAEy+NB6x0RpqzqTsLTiDp94IklmKnHrFMlkhyKnsj0MXrmplJzzak9lOp+wh1BemoLkzFEbqW5wQUE0UU9DGcm7XWvXKn9ooPzFshcHqE0eFURY0LEsbs7OO8xOXKKVEpZqtx5X1AoDCiQO4wwkzVJvVPHUdeIiM+GMvBZcaaG0lClZllJKspeod3avg5iErCKWCGQCKnK45lg3PygsYhRl0Pe/Mff0iCZZoAWLPzNaR57Ti2mcjXV0wPEbOJJZlME6Ut6xXLkgK1aop7t9oZAgG9TxFaR6VKHQNR/ft4ymLYtnYNMzgAqxN2Gh5Przj2Dwx/c5YgAml6V1o0OhIB7IFHqze9YhPwLKdND2iRY+3g/o2HLEWIQZdDZnpYdT1MGScMVpCkgMbPUwRjMDmZ2PJ72H0iyUhSQAE0EZztCMQS8OjEkEOyQUgMAouRUDVuHE+KiZs4pm5FtQOWOnA8Dy5wbidj/AKVJUJoMwBHzJZS4yqUxGhVUB7cIjtTFnKXMy5SlMwMpIBy1BDh2FK9Y6uF5w7R2Q3jQKlYGecvsIFBx0AHfGdm7QVOmKWu500A0A4CGPxLPyplSh+3Orqez5Oe+EuGjtKjGUYOkGAZUGyBURgjjCh2h5g5MKMEm0aXZyIyCRkYfLml6EOnlxHn6xQhYJKavrrz+8N8bLypC/wBpH2PrCZKRmJfeenDj4xx/1xwmcvOvQsozX0oGgiUkUSVAVf7gQEJlW74msZnrU93rHnHMmHomZXNGPH3yi79U9KEMGhfNYpy13UgEvel2POOyJjVBsRCDXQcwe4b3rHvlkf3IHIn7QOue9wOLgMbx1M0cPONnwxnZXwtIStc6auZKVmdElTk5ixAMwl3JN24x34qmSwkImF5oyntfMcku4XrS7wo2xtSTNwyllSpk5ZlgqKsxQyVFKCDyDFSenVSP/RLP7SR5mPShxuT7SejqjHtli/4nL4qZyyjwSIEkTQLwZ8TI/wBys6KCVDvSIAlh47vCrGkhQNoYYeVWE2GJBcQ5weKGoibYyHeBRaNPs5NIzOFxqB/EaPZmNQpgDAUx6GG2VNILaqSP+QjLfM31k8KDq33h3tvGAkIoQAVK9B5nyjPIUpSRrmt4l/WI/wBMrVHPzrFBUslyAXcX5sIvxGIYUIO9bl1inDjL4v3EACK1Sx1Fm10+8cFL046GqMRmTXLyZunoIhnAA91iGFlsGLnuZiLfWJrSk3DuHehqOUDqmMo2cXid1/fdFH6l6gjzjs6XkZgRSn8dfSKkIpbwtBUVQyWD5cJjFjDvZU0LlqlnTeHewPoDCvE4EiIYPFmWsHh7Yx7NXo7EPNsYX5uGlzR25P8ATmDk7oV0ckeEIpKCI12FnAf1UDPLWCmYj9ydQeYgbE/D6gM8h5kk2btDkoaHTnAUvGM18FEtMGSJfOKFyCi4I5EQVhpgo8CSAhhhQ8NsLNKezeK8Bs4KYpUlXLWC5i/07KUhy27w4dVHyEQrJUq2lPI3SXVMqttNEivJz3wJswupqkBJcNxoG4XhXM+ZMWpSmdyau3KnL6wz2JPKcxzEFQIUzBzVmf149IHJBtEORWNVFJJCXGj0/jh4x6ZKKA51JDairesRmI3CpLZyxdyDoGaxPKLVS1HKWsagvXj3/aOOUDncAmRiQQA/thFxyqsz8qPwr4wlbLS1n74IQve7XV+mnN4Tq0T6tFmJJKiKkMNaWtS1Yp/VtR7dYhiVLLs5ap6OS4gVcyp7PfeKRi3oeMG9CJWyFK/upAmJ2GU0YnurGwVgXOWWlg9iS/MV91gxPwuMr1Ba0egpHeoYPnWFxMyQS3ZN0kbp98Yc4f4gSDmlKMpZuFF0mngfWHM74dQS9ToXIELsV8Kp0vX3xhrTN1aNx8M/KxkrJMSkq/uAYgjRQ4GoqNY7K/8AH0hBdQKmLX+g4xmPhj/aqcFzlFGLM4JB6MqvOPr0sZ0IWLk5FddD4jzjojTRCWzPYb4XTKUMiWezCx58oG+JNj/Mw5IquWSsUqw7Q6tXwjVSZYIUiurHucfUd0UYWUVkKGpIV6EEePjDNKgJnxnFIYE5SwZ70ct6x7B/LLb+Xi4JjZ/Enw4lClpVa6d0lxcW4RmD8NpUUCWsIU1c6iAeYJFDytHN1ZZ1tD/YuKQZbS0CaXbfTSnKKpuGVOmKSkhK0mwLAalnuIqlYefIyyxkAHaIIWDahy8/MRFSJyWUVJUanMGfvGnSJSi28jKCYzlomBBUZIUGILcehhQsEqLoKeA4ae+sHYLETVllKJABbj3t1iraeEUsX++jaxOXHeDS4lJAaEAbq8wD3AeteHdExgFCy5TeN61fWGWyZDpUFjeS9nrwiqaWLBQFr5RpBjBI3RLQJhF7yS92GZy1KAkfWLMVj1AtnJL6GheOydj2JzBHFJ+kDYnDAKKVbwGrhusHWigNNxXrpeOyJyswysYqOHSDQnx+8FSsQkEX7mvGMjQ4FAUECYKA1b6fWN/suRKSnKk3YsS7FqfSPm+yNqJzgBQccbxq8Lt9n3pbuGCg3WoF+Zjp45/SE4/DZSMClwrX39zExgZYsKu/fCCR8WJVu0ChwBVTkwrDHAbZSoXB8vIxa7JUyzHbDlTC6k72h1/PSEWK+DWCgF5kkg5BLSK8zcDp5xphiwahj31iUytwYILMfgkzJK1ASJhBoSFgppahAYwH8TbQyoIVhxvCpJBYEsoskPQG8aybstRLggVoXbubWF23AxQMwlq/yRmSbOx0pGYbPn8hGERL/pzlJVW7keIAMLpWKBPac8bCNPtLYUtS6oA/zQHTfhoIAVsRkgBQUkOd1+HBn/mOSUGy6lWgOTtQtl3nGnHyrHP1ajZHi0GI2DMUSBoBUmwY09iBV4Caks6C2oUIXq0HsU4raqqpGVhQ0rAEw5rU6wfiNmlJNmOrVH4gObIKWBflSAPkpRJSe23Rn84tRJRolumscyA3anCLJMvmYVs1F0qU9SAfX7wbLWzGtPffAqVNcxWqeeJaFbDQyl4kg0JBGsWCYXB58/rC3DzCL14cYJznn79YPZmpGk2dtliwJTS7k+IJI8IPwG2sqlKJVMIsyjbjlNh0eMeZoGv0iyRNytMzEEFknV/s0UjzP0lKCPoQ2yJlQlSX0JAB4GpoIsw09K2SsJUzEBwR6nxjCf6osjfVnruOQS/RrF9YKwe3V1KUJF3ytp1Pk0dEeVMk4myOy5aypeRB45FerloW7fWgSnlLUhSWYCx6kVPdA+zfibcOdyzgpKeXIt5RTO2lKUQZayGrvJcDoRFOyaFpixap/wAsrMwP/kfR/WFf6wJoZSFEXUcxJ59qNfOQZqMiFZyqofdI1Jdu5ozkzZygSFImFT1NYlOL8GT+ncdg03CiK8X6wmVhTmf1dh+I1eIk5SUliwp1gOdheJflwHLhHK8HYsmXMhlZSK3DWIiz9N7eDNrYElBUlyU2a/8AEDSFEit9RCv6OvhwSki8X/KBLt6NFZksDWnt6mJpkKCQoGlA34hTOjypGojopE5eJT94JQAoUasY1IDy9I8iUNQSODt56QQZAryipQgWI4kMqQ7A3cEm3LgYLOMcMSQWYgtl5UABB584BmOI4FjW8OptE3EPw21ikgijs77wPiKQVMx2VToOXkRd/KFQTRgaX+kSkpa9tW7Xc8N+jeAdaNNJ23OSwWlSgdKsRyaDkfEUlqpUDwhDsWaSojdZAffofHpBEqWhQBEqZXgzesWU51hiuMTnzytRd0ml6A8WJvFiUFqnS8UfOrQqJULAhuoeLsKtBDpNXq9AS/gDELtl00e+VmHJoDm4N1OE9Rp94ZhRzO5bURCanMHDiMyioRTMMoknKAzsDU9RAyJqQWND5fzD0yw1YX4rDgVAcch6QpmgLDLANiPCDkrBsKwN8urj0PhWDESf3VMYUqa797GByRwMGzEagtAs0FweMT0EgpPKK/k9IsXMitRgoVnQWsL9I8gkU9Y5HC+kFCFmmlD3+EeGKIpmbk8RC21qNREPnDj/AMT94dCtjeYJeapJLVN26Foji1hFV7yb0sRr3sRHo9E4hjkuwmYkkBZSeLeXj390H/OPAk6uzfiPR6KoqlWAecgCx1EDKBFRWOx6EY7ICt299YtKAK+kej0BAB5zCwJgJcwFRHcY9HoDFZwhogpUej0ahWQXMq8QEyPR6HEZxS/bR75vIR6PQRGf/9k=">
            <a:hlinkClick r:id="rId9"/>
          </p:cNvPr>
          <p:cNvSpPr>
            <a:spLocks noChangeAspect="1" noChangeArrowheads="1"/>
          </p:cNvSpPr>
          <p:nvPr/>
        </p:nvSpPr>
        <p:spPr bwMode="auto">
          <a:xfrm>
            <a:off x="28575" y="-1050925"/>
            <a:ext cx="1466850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10" descr="data:image/jpeg;base64,/9j/4AAQSkZJRgABAQAAAQABAAD/2wCEAAkGBhQSERQUExQWFRUWFhcaGBgYGBwaGBscHhgXGhobHB8cHCggGxwoGhUVHy8gIycpLCwsFx4xNTAqNSYrLCkBCQoKDgwOGg8PGiwfHCQpLCwpLCwsLCksLCwsLCwpLCwpLCkpLCwsLCwsLCwsLCwsLCwsLCwsLCwsLCwsLCwsLP/AABEIALgAewMBIgACEQEDEQH/xAAbAAACAwEBAQAAAAAAAAAAAAAEBQIDBgEAB//EADoQAAECBAMFBgUDAwQDAAAAAAECEQADITEEEkEFIlFhcTKBkaGx8AYTwdHhFFLxI0JiFSSiwgczkv/EABkBAAMBAQEAAAAAAAAAAAAAAAECAwAEBf/EACARAAICAgMBAQEBAAAAAAAAAAABAhEhMQMSQVETBDL/2gAMAwEAAhEDEQA/AM9tvbJUpk9kmp4tRhwhTNIGZYLsWIFw7Me5x4xUmU6auA+81K/aJIQHUlNXc8NNfKOGTvZF5eTqMRqpwBUivdyg6cE5Qc1b5g3idYXDFlO4UKCul+Z409YoOJGZuzSjV7uAEL1bN1Y7TKOVBBDuag7vQ/fnHZa1IJGXM3Gng8K8NtNCU9lT10fSnRng+TPExPbDjUqYdIVpoRxaG0kOARlAuwvavpToIjjsOrKhSVJWzZ0rZgH3aNqaeEdwwGWp7Qpp6VMdVNYquQB2dTQnUUez9Yi3TEJYSUkuoS0JCkqoUu16h7WJprFODwqQui/mAEPut63azwTkGQKSUgODlooB7p8hV6xRP+XnDkilGAb24JjQbsNhUqUpKiR2TSzhqu4fTyiybICjmVkUBUOS9KfnugWVj2zOxJDWYBqj6FoGQlRXUAC4YuDxZosjUM8bh0nfYOkM1WsKs1D/ADximdJ3XRRYBIINbuxPN/LpEpa98hVKANfhrFmJwK1JC3Zme4JGgewZtY15CmQkbZAQkzKuWdnFaF+d7cDBGVKquivIQtk4hiQs5q7wrQgDLpwaGk2aH3ZlNKP/ANoDSQWYOUbEM3Vz5374kpAEx1JJSbq4F+I5PEwOgPH3rE0pJoR1LV8YuXaA14p0sHUoE1VduI96RTKVmAzGr6ir6n3wMEzdjjMCknXVunOLP9PU7sCmha7Vq0NhaFooUhGXMejin4P4hns/Z+8MkwLuwBPf0/ELtobMmZQotTx0burEsDhSE/M7YFFyzukhqsNaaiElrYHdDqdh8sxKVBUsl2UlR3tG0KXLezHMLKDKBFOYetQNKh+BhmJAn4YZQoqCWAdgoPRO9XMKjuiQ2cCAmX2izoKnUOI0AIIteOL9Von2ApGGUBVQSDegbyqNbwRLwmdWilCtA7mtL8IgpGUl01Av3vXh94niZrySSm5SxTVSS93uODjjD22KVSJpAIfMHJpYi+tmcx4pcsCC7Fgav7MQw8zVRLkvUXNnYa/mJgZSGeuvC1+Icw9mO4maQqrghw2hcBoOwG0ahJ0BBFi1i3J2pASsUkKVmCCqhr4QHPlTAorQ5b/6exbq/nDUahhj8WmW6W3TZQOnI3cc4ATtMau/IUic2cFLSAnMG6V79KGLZOygUg/MAerOKQcL/Q8a9ELFAPZ8S9ogrGGjkW7unGCtqbPVLUQSFMwJcUdjQPVLNWAEy+NB6x0RpqzqTsLTiDp94IklmKnHrFMlkhyKnsj0MXrmplJzzak9lOp+wh1BemoLkzFEbqW5wQUE0UU9DGcm7XWvXKn9ooPzFshcHqE0eFURY0LEsbs7OO8xOXKKVEpZqtx5X1AoDCiQO4wwkzVJvVPHUdeIiM+GMvBZcaaG0lClZllJKspeod3avg5iErCKWCGQCKnK45lg3PygsYhRl0Pe/Mff0iCZZoAWLPzNaR57Ti2mcjXV0wPEbOJJZlME6Ut6xXLkgK1aop7t9oZAgG9TxFaR6VKHQNR/ft4ymLYtnYNMzgAqxN2Gh5Przj2Dwx/c5YgAml6V1o0OhIB7IFHqze9YhPwLKdND2iRY+3g/o2HLEWIQZdDZnpYdT1MGScMVpCkgMbPUwRjMDmZ2PJ72H0iyUhSQAE0EZztCMQS8OjEkEOyQUgMAouRUDVuHE+KiZs4pm5FtQOWOnA8Dy5wbidj/AKVJUJoMwBHzJZS4yqUxGhVUB7cIjtTFnKXMy5SlMwMpIBy1BDh2FK9Y6uF5w7R2Q3jQKlYGecvsIFBx0AHfGdm7QVOmKWu500A0A4CGPxLPyplSh+3Orqez5Oe+EuGjtKjGUYOkGAZUGyBURgjjCh2h5g5MKMEm0aXZyIyCRkYfLml6EOnlxHn6xQhYJKavrrz+8N8bLypC/wBpH2PrCZKRmJfeenDj4xx/1xwmcvOvQsozX0oGgiUkUSVAVf7gQEJlW74msZnrU93rHnHMmHomZXNGPH3yi79U9KEMGhfNYpy13UgEvel2POOyJjVBsRCDXQcwe4b3rHvlkf3IHIn7QOue9wOLgMbx1M0cPONnwxnZXwtIStc6auZKVmdElTk5ixAMwl3JN24x34qmSwkImF5oyntfMcku4XrS7wo2xtSTNwyllSpk5ZlgqKsxQyVFKCDyDFSenVSP/RLP7SR5mPShxuT7SejqjHtli/4nL4qZyyjwSIEkTQLwZ8TI/wBys6KCVDvSIAlh47vCrGkhQNoYYeVWE2GJBcQ5weKGoibYyHeBRaNPs5NIzOFxqB/EaPZmNQpgDAUx6GG2VNILaqSP+QjLfM31k8KDq33h3tvGAkIoQAVK9B5nyjPIUpSRrmt4l/WI/wBMrVHPzrFBUslyAXcX5sIvxGIYUIO9bl1inDjL4v3EACK1Sx1Fm10+8cFL046GqMRmTXLyZunoIhnAA91iGFlsGLnuZiLfWJrSk3DuHehqOUDqmMo2cXid1/fdFH6l6gjzjs6XkZgRSn8dfSKkIpbwtBUVQyWD5cJjFjDvZU0LlqlnTeHewPoDCvE4EiIYPFmWsHh7Yx7NXo7EPNsYX5uGlzR25P8ATmDk7oV0ckeEIpKCI12FnAf1UDPLWCmYj9ydQeYgbE/D6gM8h5kk2btDkoaHTnAUvGM18FEtMGSJfOKFyCi4I5EQVhpgo8CSAhhhQ8NsLNKezeK8Bs4KYpUlXLWC5i/07KUhy27w4dVHyEQrJUq2lPI3SXVMqttNEivJz3wJswupqkBJcNxoG4XhXM+ZMWpSmdyau3KnL6wz2JPKcxzEFQIUzBzVmf149IHJBtEORWNVFJJCXGj0/jh4x6ZKKA51JDairesRmI3CpLZyxdyDoGaxPKLVS1HKWsagvXj3/aOOUDncAmRiQQA/thFxyqsz8qPwr4wlbLS1n74IQve7XV+mnN4Tq0T6tFmJJKiKkMNaWtS1Yp/VtR7dYhiVLLs5ap6OS4gVcyp7PfeKRi3oeMG9CJWyFK/upAmJ2GU0YnurGwVgXOWWlg9iS/MV91gxPwuMr1Ba0egpHeoYPnWFxMyQS3ZN0kbp98Yc4f4gSDmlKMpZuFF0mngfWHM74dQS9ToXIELsV8Kp0vX3xhrTN1aNx8M/KxkrJMSkq/uAYgjRQ4GoqNY7K/8AH0hBdQKmLX+g4xmPhj/aqcFzlFGLM4JB6MqvOPr0sZ0IWLk5FddD4jzjojTRCWzPYb4XTKUMiWezCx58oG+JNj/Mw5IquWSsUqw7Q6tXwjVSZYIUiurHucfUd0UYWUVkKGpIV6EEePjDNKgJnxnFIYE5SwZ70ct6x7B/LLb+Xi4JjZ/Enw4lClpVa6d0lxcW4RmD8NpUUCWsIU1c6iAeYJFDytHN1ZZ1tD/YuKQZbS0CaXbfTSnKKpuGVOmKSkhK0mwLAalnuIqlYefIyyxkAHaIIWDahy8/MRFSJyWUVJUanMGfvGnSJSi28jKCYzlomBBUZIUGILcehhQsEqLoKeA4ae+sHYLETVllKJABbj3t1iraeEUsX++jaxOXHeDS4lJAaEAbq8wD3AeteHdExgFCy5TeN61fWGWyZDpUFjeS9nrwiqaWLBQFr5RpBjBI3RLQJhF7yS92GZy1KAkfWLMVj1AtnJL6GheOydj2JzBHFJ+kDYnDAKKVbwGrhusHWigNNxXrpeOyJyswysYqOHSDQnx+8FSsQkEX7mvGMjQ4FAUECYKA1b6fWN/suRKSnKk3YsS7FqfSPm+yNqJzgBQccbxq8Lt9n3pbuGCg3WoF+Zjp45/SE4/DZSMClwrX39zExgZYsKu/fCCR8WJVu0ChwBVTkwrDHAbZSoXB8vIxa7JUyzHbDlTC6k72h1/PSEWK+DWCgF5kkg5BLSK8zcDp5xphiwahj31iUytwYILMfgkzJK1ASJhBoSFgppahAYwH8TbQyoIVhxvCpJBYEsoskPQG8aybstRLggVoXbubWF23AxQMwlq/yRmSbOx0pGYbPn8hGERL/pzlJVW7keIAMLpWKBPac8bCNPtLYUtS6oA/zQHTfhoIAVsRkgBQUkOd1+HBn/mOSUGy6lWgOTtQtl3nGnHyrHP1ajZHi0GI2DMUSBoBUmwY09iBV4Caks6C2oUIXq0HsU4raqqpGVhQ0rAEw5rU6wfiNmlJNmOrVH4gObIKWBflSAPkpRJSe23Rn84tRJRolumscyA3anCLJMvmYVs1F0qU9SAfX7wbLWzGtPffAqVNcxWqeeJaFbDQyl4kg0JBGsWCYXB58/rC3DzCL14cYJznn79YPZmpGk2dtliwJTS7k+IJI8IPwG2sqlKJVMIsyjbjlNh0eMeZoGv0iyRNytMzEEFknV/s0UjzP0lKCPoQ2yJlQlSX0JAB4GpoIsw09K2SsJUzEBwR6nxjCf6osjfVnruOQS/RrF9YKwe3V1KUJF3ytp1Pk0dEeVMk4myOy5aypeRB45FerloW7fWgSnlLUhSWYCx6kVPdA+zfibcOdyzgpKeXIt5RTO2lKUQZayGrvJcDoRFOyaFpixap/wAsrMwP/kfR/WFf6wJoZSFEXUcxJ59qNfOQZqMiFZyqofdI1Jdu5ozkzZygSFImFT1NYlOL8GT+ncdg03CiK8X6wmVhTmf1dh+I1eIk5SUliwp1gOdheJflwHLhHK8HYsmXMhlZSK3DWIiz9N7eDNrYElBUlyU2a/8AEDSFEit9RCv6OvhwSki8X/KBLt6NFZksDWnt6mJpkKCQoGlA34hTOjypGojopE5eJT94JQAoUasY1IDy9I8iUNQSODt56QQZAryipQgWI4kMqQ7A3cEm3LgYLOMcMSQWYgtl5UABB584BmOI4FjW8OptE3EPw21ikgijs77wPiKQVMx2VToOXkRd/KFQTRgaX+kSkpa9tW7Xc8N+jeAdaNNJ23OSwWlSgdKsRyaDkfEUlqpUDwhDsWaSojdZAffofHpBEqWhQBEqZXgzesWU51hiuMTnzytRd0ml6A8WJvFiUFqnS8UfOrQqJULAhuoeLsKtBDpNXq9AS/gDELtl00e+VmHJoDm4N1OE9Rp94ZhRzO5bURCanMHDiMyioRTMMoknKAzsDU9RAyJqQWND5fzD0yw1YX4rDgVAcch6QpmgLDLANiPCDkrBsKwN8urj0PhWDESf3VMYUqa797GByRwMGzEagtAs0FweMT0EgpPKK/k9IsXMitRgoVnQWsL9I8gkU9Y5HC+kFCFmmlD3+EeGKIpmbk8RC21qNREPnDj/AMT94dCtjeYJeapJLVN26Foji1hFV7yb0sRr3sRHo9E4hjkuwmYkkBZSeLeXj390H/OPAk6uzfiPR6KoqlWAecgCx1EDKBFRWOx6EY7ICt299YtKAK+kej0BAB5zCwJgJcwFRHcY9HoDFZwhogpUej0ahWQXMq8QEyPR6HEZxS/bR75vIR6PQRGf/9k=">
            <a:hlinkClick r:id="rId9"/>
          </p:cNvPr>
          <p:cNvSpPr>
            <a:spLocks noChangeAspect="1" noChangeArrowheads="1"/>
          </p:cNvSpPr>
          <p:nvPr/>
        </p:nvSpPr>
        <p:spPr bwMode="auto">
          <a:xfrm>
            <a:off x="180975" y="-898525"/>
            <a:ext cx="1466850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12" descr="data:image/jpeg;base64,/9j/4AAQSkZJRgABAQAAAQABAAD/2wCEAAkGBhQSERQUExQWFRUWFhcaGBgYGBwaGBscHhgXGhobHB8cHCggGxwoGhUVHy8gIycpLCwsFx4xNTAqNSYrLCkBCQoKDgwOGg8PGiwfHCQpLCwpLCwsLCksLCwsLCwpLCwpLCkpLCwsLCwsLCwsLCwsLCwsLCwsLCwsLCwsLCwsLP/AABEIALgAewMBIgACEQEDEQH/xAAbAAACAwEBAQAAAAAAAAAAAAAEBQIDBgEAB//EADoQAAECBAMFBgUDAwQDAAAAAAECEQADITEEEkEFIlFhcTKBkaGx8AYTwdHhFFLxI0JiFSSiwgczkv/EABkBAAMBAQEAAAAAAAAAAAAAAAECAwAEBf/EACARAAICAgMBAQEBAAAAAAAAAAABAhEhMQMSQVETBDL/2gAMAwEAAhEDEQA/AM9tvbJUpk9kmp4tRhwhTNIGZYLsWIFw7Me5x4xUmU6auA+81K/aJIQHUlNXc8NNfKOGTvZF5eTqMRqpwBUivdyg6cE5Qc1b5g3idYXDFlO4UKCul+Z409YoOJGZuzSjV7uAEL1bN1Y7TKOVBBDuag7vQ/fnHZa1IJGXM3Gng8K8NtNCU9lT10fSnRng+TPExPbDjUqYdIVpoRxaG0kOARlAuwvavpToIjjsOrKhSVJWzZ0rZgH3aNqaeEdwwGWp7Qpp6VMdVNYquQB2dTQnUUez9Yi3TEJYSUkuoS0JCkqoUu16h7WJprFODwqQui/mAEPut63azwTkGQKSUgODlooB7p8hV6xRP+XnDkilGAb24JjQbsNhUqUpKiR2TSzhqu4fTyiybICjmVkUBUOS9KfnugWVj2zOxJDWYBqj6FoGQlRXUAC4YuDxZosjUM8bh0nfYOkM1WsKs1D/ADximdJ3XRRYBIINbuxPN/LpEpa98hVKANfhrFmJwK1JC3Zme4JGgewZtY15CmQkbZAQkzKuWdnFaF+d7cDBGVKquivIQtk4hiQs5q7wrQgDLpwaGk2aH3ZlNKP/ANoDSQWYOUbEM3Vz5374kpAEx1JJSbq4F+I5PEwOgPH3rE0pJoR1LV8YuXaA14p0sHUoE1VduI96RTKVmAzGr6ir6n3wMEzdjjMCknXVunOLP9PU7sCmha7Vq0NhaFooUhGXMejin4P4hns/Z+8MkwLuwBPf0/ELtobMmZQotTx0burEsDhSE/M7YFFyzukhqsNaaiElrYHdDqdh8sxKVBUsl2UlR3tG0KXLezHMLKDKBFOYetQNKh+BhmJAn4YZQoqCWAdgoPRO9XMKjuiQ2cCAmX2izoKnUOI0AIIteOL9Von2ApGGUBVQSDegbyqNbwRLwmdWilCtA7mtL8IgpGUl01Av3vXh94niZrySSm5SxTVSS93uODjjD22KVSJpAIfMHJpYi+tmcx4pcsCC7Fgav7MQw8zVRLkvUXNnYa/mJgZSGeuvC1+Icw9mO4maQqrghw2hcBoOwG0ahJ0BBFi1i3J2pASsUkKVmCCqhr4QHPlTAorQ5b/6exbq/nDUahhj8WmW6W3TZQOnI3cc4ATtMau/IUic2cFLSAnMG6V79KGLZOygUg/MAerOKQcL/Q8a9ELFAPZ8S9ogrGGjkW7unGCtqbPVLUQSFMwJcUdjQPVLNWAEy+NB6x0RpqzqTsLTiDp94IklmKnHrFMlkhyKnsj0MXrmplJzzak9lOp+wh1BemoLkzFEbqW5wQUE0UU9DGcm7XWvXKn9ooPzFshcHqE0eFURY0LEsbs7OO8xOXKKVEpZqtx5X1AoDCiQO4wwkzVJvVPHUdeIiM+GMvBZcaaG0lClZllJKspeod3avg5iErCKWCGQCKnK45lg3PygsYhRl0Pe/Mff0iCZZoAWLPzNaR57Ti2mcjXV0wPEbOJJZlME6Ut6xXLkgK1aop7t9oZAgG9TxFaR6VKHQNR/ft4ymLYtnYNMzgAqxN2Gh5Przj2Dwx/c5YgAml6V1o0OhIB7IFHqze9YhPwLKdND2iRY+3g/o2HLEWIQZdDZnpYdT1MGScMVpCkgMbPUwRjMDmZ2PJ72H0iyUhSQAE0EZztCMQS8OjEkEOyQUgMAouRUDVuHE+KiZs4pm5FtQOWOnA8Dy5wbidj/AKVJUJoMwBHzJZS4yqUxGhVUB7cIjtTFnKXMy5SlMwMpIBy1BDh2FK9Y6uF5w7R2Q3jQKlYGecvsIFBx0AHfGdm7QVOmKWu500A0A4CGPxLPyplSh+3Orqez5Oe+EuGjtKjGUYOkGAZUGyBURgjjCh2h5g5MKMEm0aXZyIyCRkYfLml6EOnlxHn6xQhYJKavrrz+8N8bLypC/wBpH2PrCZKRmJfeenDj4xx/1xwmcvOvQsozX0oGgiUkUSVAVf7gQEJlW74msZnrU93rHnHMmHomZXNGPH3yi79U9KEMGhfNYpy13UgEvel2POOyJjVBsRCDXQcwe4b3rHvlkf3IHIn7QOue9wOLgMbx1M0cPONnwxnZXwtIStc6auZKVmdElTk5ixAMwl3JN24x34qmSwkImF5oyntfMcku4XrS7wo2xtSTNwyllSpk5ZlgqKsxQyVFKCDyDFSenVSP/RLP7SR5mPShxuT7SejqjHtli/4nL4qZyyjwSIEkTQLwZ8TI/wBys6KCVDvSIAlh47vCrGkhQNoYYeVWE2GJBcQ5weKGoibYyHeBRaNPs5NIzOFxqB/EaPZmNQpgDAUx6GG2VNILaqSP+QjLfM31k8KDq33h3tvGAkIoQAVK9B5nyjPIUpSRrmt4l/WI/wBMrVHPzrFBUslyAXcX5sIvxGIYUIO9bl1inDjL4v3EACK1Sx1Fm10+8cFL046GqMRmTXLyZunoIhnAA91iGFlsGLnuZiLfWJrSk3DuHehqOUDqmMo2cXid1/fdFH6l6gjzjs6XkZgRSn8dfSKkIpbwtBUVQyWD5cJjFjDvZU0LlqlnTeHewPoDCvE4EiIYPFmWsHh7Yx7NXo7EPNsYX5uGlzR25P8ATmDk7oV0ckeEIpKCI12FnAf1UDPLWCmYj9ydQeYgbE/D6gM8h5kk2btDkoaHTnAUvGM18FEtMGSJfOKFyCi4I5EQVhpgo8CSAhhhQ8NsLNKezeK8Bs4KYpUlXLWC5i/07KUhy27w4dVHyEQrJUq2lPI3SXVMqttNEivJz3wJswupqkBJcNxoG4XhXM+ZMWpSmdyau3KnL6wz2JPKcxzEFQIUzBzVmf149IHJBtEORWNVFJJCXGj0/jh4x6ZKKA51JDairesRmI3CpLZyxdyDoGaxPKLVS1HKWsagvXj3/aOOUDncAmRiQQA/thFxyqsz8qPwr4wlbLS1n74IQve7XV+mnN4Tq0T6tFmJJKiKkMNaWtS1Yp/VtR7dYhiVLLs5ap6OS4gVcyp7PfeKRi3oeMG9CJWyFK/upAmJ2GU0YnurGwVgXOWWlg9iS/MV91gxPwuMr1Ba0egpHeoYPnWFxMyQS3ZN0kbp98Yc4f4gSDmlKMpZuFF0mngfWHM74dQS9ToXIELsV8Kp0vX3xhrTN1aNx8M/KxkrJMSkq/uAYgjRQ4GoqNY7K/8AH0hBdQKmLX+g4xmPhj/aqcFzlFGLM4JB6MqvOPr0sZ0IWLk5FddD4jzjojTRCWzPYb4XTKUMiWezCx58oG+JNj/Mw5IquWSsUqw7Q6tXwjVSZYIUiurHucfUd0UYWUVkKGpIV6EEePjDNKgJnxnFIYE5SwZ70ct6x7B/LLb+Xi4JjZ/Enw4lClpVa6d0lxcW4RmD8NpUUCWsIU1c6iAeYJFDytHN1ZZ1tD/YuKQZbS0CaXbfTSnKKpuGVOmKSkhK0mwLAalnuIqlYefIyyxkAHaIIWDahy8/MRFSJyWUVJUanMGfvGnSJSi28jKCYzlomBBUZIUGILcehhQsEqLoKeA4ae+sHYLETVllKJABbj3t1iraeEUsX++jaxOXHeDS4lJAaEAbq8wD3AeteHdExgFCy5TeN61fWGWyZDpUFjeS9nrwiqaWLBQFr5RpBjBI3RLQJhF7yS92GZy1KAkfWLMVj1AtnJL6GheOydj2JzBHFJ+kDYnDAKKVbwGrhusHWigNNxXrpeOyJyswysYqOHSDQnx+8FSsQkEX7mvGMjQ4FAUECYKA1b6fWN/suRKSnKk3YsS7FqfSPm+yNqJzgBQccbxq8Lt9n3pbuGCg3WoF+Zjp45/SE4/DZSMClwrX39zExgZYsKu/fCCR8WJVu0ChwBVTkwrDHAbZSoXB8vIxa7JUyzHbDlTC6k72h1/PSEWK+DWCgF5kkg5BLSK8zcDp5xphiwahj31iUytwYILMfgkzJK1ASJhBoSFgppahAYwH8TbQyoIVhxvCpJBYEsoskPQG8aybstRLggVoXbubWF23AxQMwlq/yRmSbOx0pGYbPn8hGERL/pzlJVW7keIAMLpWKBPac8bCNPtLYUtS6oA/zQHTfhoIAVsRkgBQUkOd1+HBn/mOSUGy6lWgOTtQtl3nGnHyrHP1ajZHi0GI2DMUSBoBUmwY09iBV4Caks6C2oUIXq0HsU4raqqpGVhQ0rAEw5rU6wfiNmlJNmOrVH4gObIKWBflSAPkpRJSe23Rn84tRJRolumscyA3anCLJMvmYVs1F0qU9SAfX7wbLWzGtPffAqVNcxWqeeJaFbDQyl4kg0JBGsWCYXB58/rC3DzCL14cYJznn79YPZmpGk2dtliwJTS7k+IJI8IPwG2sqlKJVMIsyjbjlNh0eMeZoGv0iyRNytMzEEFknV/s0UjzP0lKCPoQ2yJlQlSX0JAB4GpoIsw09K2SsJUzEBwR6nxjCf6osjfVnruOQS/RrF9YKwe3V1KUJF3ytp1Pk0dEeVMk4myOy5aypeRB45FerloW7fWgSnlLUhSWYCx6kVPdA+zfibcOdyzgpKeXIt5RTO2lKUQZayGrvJcDoRFOyaFpixap/wAsrMwP/kfR/WFf6wJoZSFEXUcxJ59qNfOQZqMiFZyqofdI1Jdu5ozkzZygSFImFT1NYlOL8GT+ncdg03CiK8X6wmVhTmf1dh+I1eIk5SUliwp1gOdheJflwHLhHK8HYsmXMhlZSK3DWIiz9N7eDNrYElBUlyU2a/8AEDSFEit9RCv6OvhwSki8X/KBLt6NFZksDWnt6mJpkKCQoGlA34hTOjypGojopE5eJT94JQAoUasY1IDy9I8iUNQSODt56QQZAryipQgWI4kMqQ7A3cEm3LgYLOMcMSQWYgtl5UABB584BmOI4FjW8OptE3EPw21ikgijs77wPiKQVMx2VToOXkRd/KFQTRgaX+kSkpa9tW7Xc8N+jeAdaNNJ23OSwWlSgdKsRyaDkfEUlqpUDwhDsWaSojdZAffofHpBEqWhQBEqZXgzesWU51hiuMTnzytRd0ml6A8WJvFiUFqnS8UfOrQqJULAhuoeLsKtBDpNXq9AS/gDELtl00e+VmHJoDm4N1OE9Rp94ZhRzO5bURCanMHDiMyioRTMMoknKAzsDU9RAyJqQWND5fzD0yw1YX4rDgVAcch6QpmgLDLANiPCDkrBsKwN8urj0PhWDESf3VMYUqa797GByRwMGzEagtAs0FweMT0EgpPKK/k9IsXMitRgoVnQWsL9I8gkU9Y5HC+kFCFmmlD3+EeGKIpmbk8RC21qNREPnDj/AMT94dCtjeYJeapJLVN26Foji1hFV7yb0sRr3sRHo9E4hjkuwmYkkBZSeLeXj390H/OPAk6uzfiPR6KoqlWAecgCx1EDKBFRWOx6EY7ICt299YtKAK+kej0BAB5zCwJgJcwFRHcY9HoDFZwhogpUej0ahWQXMq8QEyPR6HEZxS/bR75vIR6PQRGf/9k=">
            <a:hlinkClick r:id="rId9"/>
          </p:cNvPr>
          <p:cNvSpPr>
            <a:spLocks noChangeAspect="1" noChangeArrowheads="1"/>
          </p:cNvSpPr>
          <p:nvPr/>
        </p:nvSpPr>
        <p:spPr bwMode="auto">
          <a:xfrm>
            <a:off x="333375" y="-746125"/>
            <a:ext cx="1466850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14" descr="data:image/jpeg;base64,/9j/4AAQSkZJRgABAQAAAQABAAD/2wCEAAkGBhQSERQUExQWFRUWFhcaGBgYGBwaGBscHhgXGhobHB8cHCggGxwoGhUVHy8gIycpLCwsFx4xNTAqNSYrLCkBCQoKDgwOGg8PGiwfHCQpLCwpLCwsLCksLCwsLCwpLCwpLCkpLCwsLCwsLCwsLCwsLCwsLCwsLCwsLCwsLCwsLP/AABEIALgAewMBIgACEQEDEQH/xAAbAAACAwEBAQAAAAAAAAAAAAAEBQIDBgEAB//EADoQAAECBAMFBgUDAwQDAAAAAAECEQADITEEEkEFIlFhcTKBkaGx8AYTwdHhFFLxI0JiFSSiwgczkv/EABkBAAMBAQEAAAAAAAAAAAAAAAECAwAEBf/EACARAAICAgMBAQEBAAAAAAAAAAABAhEhMQMSQVETBDL/2gAMAwEAAhEDEQA/AM9tvbJUpk9kmp4tRhwhTNIGZYLsWIFw7Me5x4xUmU6auA+81K/aJIQHUlNXc8NNfKOGTvZF5eTqMRqpwBUivdyg6cE5Qc1b5g3idYXDFlO4UKCul+Z409YoOJGZuzSjV7uAEL1bN1Y7TKOVBBDuag7vQ/fnHZa1IJGXM3Gng8K8NtNCU9lT10fSnRng+TPExPbDjUqYdIVpoRxaG0kOARlAuwvavpToIjjsOrKhSVJWzZ0rZgH3aNqaeEdwwGWp7Qpp6VMdVNYquQB2dTQnUUez9Yi3TEJYSUkuoS0JCkqoUu16h7WJprFODwqQui/mAEPut63azwTkGQKSUgODlooB7p8hV6xRP+XnDkilGAb24JjQbsNhUqUpKiR2TSzhqu4fTyiybICjmVkUBUOS9KfnugWVj2zOxJDWYBqj6FoGQlRXUAC4YuDxZosjUM8bh0nfYOkM1WsKs1D/ADximdJ3XRRYBIINbuxPN/LpEpa98hVKANfhrFmJwK1JC3Zme4JGgewZtY15CmQkbZAQkzKuWdnFaF+d7cDBGVKquivIQtk4hiQs5q7wrQgDLpwaGk2aH3ZlNKP/ANoDSQWYOUbEM3Vz5374kpAEx1JJSbq4F+I5PEwOgPH3rE0pJoR1LV8YuXaA14p0sHUoE1VduI96RTKVmAzGr6ir6n3wMEzdjjMCknXVunOLP9PU7sCmha7Vq0NhaFooUhGXMejin4P4hns/Z+8MkwLuwBPf0/ELtobMmZQotTx0burEsDhSE/M7YFFyzukhqsNaaiElrYHdDqdh8sxKVBUsl2UlR3tG0KXLezHMLKDKBFOYetQNKh+BhmJAn4YZQoqCWAdgoPRO9XMKjuiQ2cCAmX2izoKnUOI0AIIteOL9Von2ApGGUBVQSDegbyqNbwRLwmdWilCtA7mtL8IgpGUl01Av3vXh94niZrySSm5SxTVSS93uODjjD22KVSJpAIfMHJpYi+tmcx4pcsCC7Fgav7MQw8zVRLkvUXNnYa/mJgZSGeuvC1+Icw9mO4maQqrghw2hcBoOwG0ahJ0BBFi1i3J2pASsUkKVmCCqhr4QHPlTAorQ5b/6exbq/nDUahhj8WmW6W3TZQOnI3cc4ATtMau/IUic2cFLSAnMG6V79KGLZOygUg/MAerOKQcL/Q8a9ELFAPZ8S9ogrGGjkW7unGCtqbPVLUQSFMwJcUdjQPVLNWAEy+NB6x0RpqzqTsLTiDp94IklmKnHrFMlkhyKnsj0MXrmplJzzak9lOp+wh1BemoLkzFEbqW5wQUE0UU9DGcm7XWvXKn9ooPzFshcHqE0eFURY0LEsbs7OO8xOXKKVEpZqtx5X1AoDCiQO4wwkzVJvVPHUdeIiM+GMvBZcaaG0lClZllJKspeod3avg5iErCKWCGQCKnK45lg3PygsYhRl0Pe/Mff0iCZZoAWLPzNaR57Ti2mcjXV0wPEbOJJZlME6Ut6xXLkgK1aop7t9oZAgG9TxFaR6VKHQNR/ft4ymLYtnYNMzgAqxN2Gh5Przj2Dwx/c5YgAml6V1o0OhIB7IFHqze9YhPwLKdND2iRY+3g/o2HLEWIQZdDZnpYdT1MGScMVpCkgMbPUwRjMDmZ2PJ72H0iyUhSQAE0EZztCMQS8OjEkEOyQUgMAouRUDVuHE+KiZs4pm5FtQOWOnA8Dy5wbidj/AKVJUJoMwBHzJZS4yqUxGhVUB7cIjtTFnKXMy5SlMwMpIBy1BDh2FK9Y6uF5w7R2Q3jQKlYGecvsIFBx0AHfGdm7QVOmKWu500A0A4CGPxLPyplSh+3Orqez5Oe+EuGjtKjGUYOkGAZUGyBURgjjCh2h5g5MKMEm0aXZyIyCRkYfLml6EOnlxHn6xQhYJKavrrz+8N8bLypC/wBpH2PrCZKRmJfeenDj4xx/1xwmcvOvQsozX0oGgiUkUSVAVf7gQEJlW74msZnrU93rHnHMmHomZXNGPH3yi79U9KEMGhfNYpy13UgEvel2POOyJjVBsRCDXQcwe4b3rHvlkf3IHIn7QOue9wOLgMbx1M0cPONnwxnZXwtIStc6auZKVmdElTk5ixAMwl3JN24x34qmSwkImF5oyntfMcku4XrS7wo2xtSTNwyllSpk5ZlgqKsxQyVFKCDyDFSenVSP/RLP7SR5mPShxuT7SejqjHtli/4nL4qZyyjwSIEkTQLwZ8TI/wBys6KCVDvSIAlh47vCrGkhQNoYYeVWE2GJBcQ5weKGoibYyHeBRaNPs5NIzOFxqB/EaPZmNQpgDAUx6GG2VNILaqSP+QjLfM31k8KDq33h3tvGAkIoQAVK9B5nyjPIUpSRrmt4l/WI/wBMrVHPzrFBUslyAXcX5sIvxGIYUIO9bl1inDjL4v3EACK1Sx1Fm10+8cFL046GqMRmTXLyZunoIhnAA91iGFlsGLnuZiLfWJrSk3DuHehqOUDqmMo2cXid1/fdFH6l6gjzjs6XkZgRSn8dfSKkIpbwtBUVQyWD5cJjFjDvZU0LlqlnTeHewPoDCvE4EiIYPFmWsHh7Yx7NXo7EPNsYX5uGlzR25P8ATmDk7oV0ckeEIpKCI12FnAf1UDPLWCmYj9ydQeYgbE/D6gM8h5kk2btDkoaHTnAUvGM18FEtMGSJfOKFyCi4I5EQVhpgo8CSAhhhQ8NsLNKezeK8Bs4KYpUlXLWC5i/07KUhy27w4dVHyEQrJUq2lPI3SXVMqttNEivJz3wJswupqkBJcNxoG4XhXM+ZMWpSmdyau3KnL6wz2JPKcxzEFQIUzBzVmf149IHJBtEORWNVFJJCXGj0/jh4x6ZKKA51JDairesRmI3CpLZyxdyDoGaxPKLVS1HKWsagvXj3/aOOUDncAmRiQQA/thFxyqsz8qPwr4wlbLS1n74IQve7XV+mnN4Tq0T6tFmJJKiKkMNaWtS1Yp/VtR7dYhiVLLs5ap6OS4gVcyp7PfeKRi3oeMG9CJWyFK/upAmJ2GU0YnurGwVgXOWWlg9iS/MV91gxPwuMr1Ba0egpHeoYPnWFxMyQS3ZN0kbp98Yc4f4gSDmlKMpZuFF0mngfWHM74dQS9ToXIELsV8Kp0vX3xhrTN1aNx8M/KxkrJMSkq/uAYgjRQ4GoqNY7K/8AH0hBdQKmLX+g4xmPhj/aqcFzlFGLM4JB6MqvOPr0sZ0IWLk5FddD4jzjojTRCWzPYb4XTKUMiWezCx58oG+JNj/Mw5IquWSsUqw7Q6tXwjVSZYIUiurHucfUd0UYWUVkKGpIV6EEePjDNKgJnxnFIYE5SwZ70ct6x7B/LLb+Xi4JjZ/Enw4lClpVa6d0lxcW4RmD8NpUUCWsIU1c6iAeYJFDytHN1ZZ1tD/YuKQZbS0CaXbfTSnKKpuGVOmKSkhK0mwLAalnuIqlYefIyyxkAHaIIWDahy8/MRFSJyWUVJUanMGfvGnSJSi28jKCYzlomBBUZIUGILcehhQsEqLoKeA4ae+sHYLETVllKJABbj3t1iraeEUsX++jaxOXHeDS4lJAaEAbq8wD3AeteHdExgFCy5TeN61fWGWyZDpUFjeS9nrwiqaWLBQFr5RpBjBI3RLQJhF7yS92GZy1KAkfWLMVj1AtnJL6GheOydj2JzBHFJ+kDYnDAKKVbwGrhusHWigNNxXrpeOyJyswysYqOHSDQnx+8FSsQkEX7mvGMjQ4FAUECYKA1b6fWN/suRKSnKk3YsS7FqfSPm+yNqJzgBQccbxq8Lt9n3pbuGCg3WoF+Zjp45/SE4/DZSMClwrX39zExgZYsKu/fCCR8WJVu0ChwBVTkwrDHAbZSoXB8vIxa7JUyzHbDlTC6k72h1/PSEWK+DWCgF5kkg5BLSK8zcDp5xphiwahj31iUytwYILMfgkzJK1ASJhBoSFgppahAYwH8TbQyoIVhxvCpJBYEsoskPQG8aybstRLggVoXbubWF23AxQMwlq/yRmSbOx0pGYbPn8hGERL/pzlJVW7keIAMLpWKBPac8bCNPtLYUtS6oA/zQHTfhoIAVsRkgBQUkOd1+HBn/mOSUGy6lWgOTtQtl3nGnHyrHP1ajZHi0GI2DMUSBoBUmwY09iBV4Caks6C2oUIXq0HsU4raqqpGVhQ0rAEw5rU6wfiNmlJNmOrVH4gObIKWBflSAPkpRJSe23Rn84tRJRolumscyA3anCLJMvmYVs1F0qU9SAfX7wbLWzGtPffAqVNcxWqeeJaFbDQyl4kg0JBGsWCYXB58/rC3DzCL14cYJznn79YPZmpGk2dtliwJTS7k+IJI8IPwG2sqlKJVMIsyjbjlNh0eMeZoGv0iyRNytMzEEFknV/s0UjzP0lKCPoQ2yJlQlSX0JAB4GpoIsw09K2SsJUzEBwR6nxjCf6osjfVnruOQS/RrF9YKwe3V1KUJF3ytp1Pk0dEeVMk4myOy5aypeRB45FerloW7fWgSnlLUhSWYCx6kVPdA+zfibcOdyzgpKeXIt5RTO2lKUQZayGrvJcDoRFOyaFpixap/wAsrMwP/kfR/WFf6wJoZSFEXUcxJ59qNfOQZqMiFZyqofdI1Jdu5ozkzZygSFImFT1NYlOL8GT+ncdg03CiK8X6wmVhTmf1dh+I1eIk5SUliwp1gOdheJflwHLhHK8HYsmXMhlZSK3DWIiz9N7eDNrYElBUlyU2a/8AEDSFEit9RCv6OvhwSki8X/KBLt6NFZksDWnt6mJpkKCQoGlA34hTOjypGojopE5eJT94JQAoUasY1IDy9I8iUNQSODt56QQZAryipQgWI4kMqQ7A3cEm3LgYLOMcMSQWYgtl5UABB584BmOI4FjW8OptE3EPw21ikgijs77wPiKQVMx2VToOXkRd/KFQTRgaX+kSkpa9tW7Xc8N+jeAdaNNJ23OSwWlSgdKsRyaDkfEUlqpUDwhDsWaSojdZAffofHpBEqWhQBEqZXgzesWU51hiuMTnzytRd0ml6A8WJvFiUFqnS8UfOrQqJULAhuoeLsKtBDpNXq9AS/gDELtl00e+VmHJoDm4N1OE9Rp94ZhRzO5bURCanMHDiMyioRTMMoknKAzsDU9RAyJqQWND5fzD0yw1YX4rDgVAcch6QpmgLDLANiPCDkrBsKwN8urj0PhWDESf3VMYUqa797GByRwMGzEagtAs0FweMT0EgpPKK/k9IsXMitRgoVnQWsL9I8gkU9Y5HC+kFCFmmlD3+EeGKIpmbk8RC21qNREPnDj/AMT94dCtjeYJeapJLVN26Foji1hFV7yb0sRr3sRHo9E4hjkuwmYkkBZSeLeXj390H/OPAk6uzfiPR6KoqlWAecgCx1EDKBFRWOx6EY7ICt299YtKAK+kej0BAB5zCwJgJcwFRHcY9HoDFZwhogpUej0ahWQXMq8QEyPR6HEZxS/bR75vIR6PQRGf/9k=">
            <a:hlinkClick r:id="rId9"/>
          </p:cNvPr>
          <p:cNvSpPr>
            <a:spLocks noChangeAspect="1" noChangeArrowheads="1"/>
          </p:cNvSpPr>
          <p:nvPr/>
        </p:nvSpPr>
        <p:spPr bwMode="auto">
          <a:xfrm>
            <a:off x="485775" y="-593725"/>
            <a:ext cx="1466850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85346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040" y="3348848"/>
            <a:ext cx="1219993" cy="1628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5347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5155850"/>
            <a:ext cx="1276349" cy="1276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3537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458200" y="6407944"/>
            <a:ext cx="554832" cy="365125"/>
          </a:xfrm>
        </p:spPr>
        <p:txBody>
          <a:bodyPr/>
          <a:lstStyle/>
          <a:p>
            <a:pPr>
              <a:defRPr/>
            </a:pPr>
            <a:fld id="{6CC851AD-B98D-41DE-8C5E-FA3C1725709C}" type="slidenum">
              <a:rPr lang="en-US" sz="2000" smtClean="0"/>
              <a:pPr>
                <a:defRPr/>
              </a:pPr>
              <a:t>6</a:t>
            </a:fld>
            <a:endParaRPr lang="en-US" sz="2000" dirty="0"/>
          </a:p>
        </p:txBody>
      </p:sp>
      <p:cxnSp>
        <p:nvCxnSpPr>
          <p:cNvPr id="4" name="Straight Connector 16"/>
          <p:cNvCxnSpPr>
            <a:cxnSpLocks noChangeShapeType="1"/>
          </p:cNvCxnSpPr>
          <p:nvPr/>
        </p:nvCxnSpPr>
        <p:spPr bwMode="auto">
          <a:xfrm flipV="1">
            <a:off x="381000" y="1371600"/>
            <a:ext cx="8097837" cy="12700"/>
          </a:xfrm>
          <a:prstGeom prst="line">
            <a:avLst/>
          </a:prstGeom>
          <a:noFill/>
          <a:ln w="79375" algn="ctr">
            <a:solidFill>
              <a:srgbClr val="000099"/>
            </a:solidFill>
            <a:round/>
            <a:headEnd/>
            <a:tailEnd/>
          </a:ln>
        </p:spPr>
      </p:cxnSp>
      <p:pic>
        <p:nvPicPr>
          <p:cNvPr id="6" name="Picture 5" descr="citylogocol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0" y="5867400"/>
            <a:ext cx="891540" cy="862781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4191000" y="159543"/>
            <a:ext cx="4800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Strategic Partnerships/Customers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6" name="TextBox 17"/>
          <p:cNvSpPr txBox="1">
            <a:spLocks noChangeArrowheads="1"/>
          </p:cNvSpPr>
          <p:nvPr/>
        </p:nvSpPr>
        <p:spPr bwMode="auto">
          <a:xfrm>
            <a:off x="19050" y="313432"/>
            <a:ext cx="42672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400" b="1" dirty="0" smtClean="0">
                <a:latin typeface="+mj-lt"/>
              </a:rPr>
              <a:t>Houston Water</a:t>
            </a:r>
            <a:endParaRPr lang="en-US" sz="4400" b="1" dirty="0">
              <a:latin typeface="+mj-lt"/>
            </a:endParaRPr>
          </a:p>
        </p:txBody>
      </p:sp>
      <p:pic>
        <p:nvPicPr>
          <p:cNvPr id="1853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46550"/>
            <a:ext cx="5259050" cy="525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2603679"/>
              </p:ext>
            </p:extLst>
          </p:nvPr>
        </p:nvGraphicFramePr>
        <p:xfrm>
          <a:off x="5486400" y="1475125"/>
          <a:ext cx="3429001" cy="429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46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1438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89559">
                <a:tc>
                  <a:txBody>
                    <a:bodyPr/>
                    <a:lstStyle/>
                    <a:p>
                      <a:r>
                        <a:rPr lang="en-US" dirty="0" smtClean="0"/>
                        <a:t>Contract Types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6965">
                <a:tc>
                  <a:txBody>
                    <a:bodyPr/>
                    <a:lstStyle/>
                    <a:p>
                      <a:r>
                        <a:rPr lang="en-US" dirty="0" smtClean="0"/>
                        <a:t>Treated Water Contracts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49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6965">
                <a:tc>
                  <a:txBody>
                    <a:bodyPr/>
                    <a:lstStyle/>
                    <a:p>
                      <a:r>
                        <a:rPr lang="en-US" dirty="0" smtClean="0"/>
                        <a:t>GRP</a:t>
                      </a:r>
                      <a:r>
                        <a:rPr lang="en-US" baseline="0" dirty="0" smtClean="0"/>
                        <a:t> Water Contracts </a:t>
                      </a:r>
                      <a:r>
                        <a:rPr lang="en-US" sz="1400" baseline="0" dirty="0" smtClean="0"/>
                        <a:t>(Areas I, II and III)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98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56965">
                <a:tc>
                  <a:txBody>
                    <a:bodyPr/>
                    <a:lstStyle/>
                    <a:p>
                      <a:r>
                        <a:rPr lang="en-US" dirty="0" smtClean="0"/>
                        <a:t>Raw</a:t>
                      </a:r>
                      <a:r>
                        <a:rPr lang="en-US" baseline="0" dirty="0" smtClean="0"/>
                        <a:t>/Untreated Water Contracts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80187">
                <a:tc>
                  <a:txBody>
                    <a:bodyPr/>
                    <a:lstStyle/>
                    <a:p>
                      <a:r>
                        <a:rPr lang="en-US" dirty="0" smtClean="0"/>
                        <a:t>Strategic Partnership</a:t>
                      </a:r>
                      <a:r>
                        <a:rPr lang="en-US" baseline="0" dirty="0" smtClean="0"/>
                        <a:t> Contracts </a:t>
                      </a:r>
                      <a:r>
                        <a:rPr lang="en-US" sz="1400" baseline="0" dirty="0" smtClean="0"/>
                        <a:t>(Regional Water Authorities and SE Plant Co-Participants)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56965">
                <a:tc>
                  <a:txBody>
                    <a:bodyPr/>
                    <a:lstStyle/>
                    <a:p>
                      <a:r>
                        <a:rPr lang="en-US" dirty="0" smtClean="0"/>
                        <a:t>Reclaimed</a:t>
                      </a:r>
                      <a:r>
                        <a:rPr lang="en-US" baseline="0" dirty="0" smtClean="0"/>
                        <a:t> Water Contracts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56965">
                <a:tc>
                  <a:txBody>
                    <a:bodyPr/>
                    <a:lstStyle/>
                    <a:p>
                      <a:r>
                        <a:rPr lang="en-US" b="1" dirty="0" smtClean="0"/>
                        <a:t>TOTAL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smtClean="0"/>
                        <a:t>275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5547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458200" y="6407944"/>
            <a:ext cx="554832" cy="365125"/>
          </a:xfrm>
        </p:spPr>
        <p:txBody>
          <a:bodyPr/>
          <a:lstStyle/>
          <a:p>
            <a:pPr>
              <a:defRPr/>
            </a:pPr>
            <a:fld id="{6CC851AD-B98D-41DE-8C5E-FA3C1725709C}" type="slidenum">
              <a:rPr lang="en-US" sz="2000" smtClean="0"/>
              <a:pPr>
                <a:defRPr/>
              </a:pPr>
              <a:t>7</a:t>
            </a:fld>
            <a:endParaRPr lang="en-US" sz="2000" dirty="0"/>
          </a:p>
        </p:txBody>
      </p:sp>
      <p:cxnSp>
        <p:nvCxnSpPr>
          <p:cNvPr id="4" name="Straight Connector 16"/>
          <p:cNvCxnSpPr>
            <a:cxnSpLocks noChangeShapeType="1"/>
          </p:cNvCxnSpPr>
          <p:nvPr/>
        </p:nvCxnSpPr>
        <p:spPr bwMode="auto">
          <a:xfrm flipV="1">
            <a:off x="381000" y="1371600"/>
            <a:ext cx="8097837" cy="12700"/>
          </a:xfrm>
          <a:prstGeom prst="line">
            <a:avLst/>
          </a:prstGeom>
          <a:noFill/>
          <a:ln w="79375" algn="ctr">
            <a:solidFill>
              <a:srgbClr val="000099"/>
            </a:solidFill>
            <a:round/>
            <a:headEnd/>
            <a:tailEnd/>
          </a:ln>
        </p:spPr>
      </p:cxnSp>
      <p:sp>
        <p:nvSpPr>
          <p:cNvPr id="7" name="TextBox 17"/>
          <p:cNvSpPr txBox="1">
            <a:spLocks noChangeArrowheads="1"/>
          </p:cNvSpPr>
          <p:nvPr/>
        </p:nvSpPr>
        <p:spPr bwMode="auto">
          <a:xfrm>
            <a:off x="172243" y="313432"/>
            <a:ext cx="462835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400" b="1" dirty="0" smtClean="0">
                <a:latin typeface="+mj-lt"/>
              </a:rPr>
              <a:t>Houston Water</a:t>
            </a:r>
            <a:endParaRPr lang="en-US" sz="4400" b="1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02237" y="296662"/>
            <a:ext cx="373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Current Forecast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16321022"/>
              </p:ext>
            </p:extLst>
          </p:nvPr>
        </p:nvGraphicFramePr>
        <p:xfrm>
          <a:off x="61659" y="1600200"/>
          <a:ext cx="9006141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07072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211283" y="1066800"/>
            <a:ext cx="8780317" cy="5624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b="1" u="sng" dirty="0">
                <a:solidFill>
                  <a:prstClr val="black"/>
                </a:solidFill>
                <a:latin typeface="Lucida Sans Unicode"/>
                <a:cs typeface="Arial" pitchFamily="34" charset="0"/>
              </a:rPr>
              <a:t>San Jacinto River Basin</a:t>
            </a:r>
          </a:p>
          <a:p>
            <a:r>
              <a:rPr lang="en-US" sz="2000" dirty="0">
                <a:solidFill>
                  <a:prstClr val="black"/>
                </a:solidFill>
                <a:latin typeface="Lucida Sans Unicode"/>
                <a:cs typeface="Arial" pitchFamily="34" charset="0"/>
              </a:rPr>
              <a:t>Lake Conroe  			60 MGD</a:t>
            </a:r>
          </a:p>
          <a:p>
            <a:r>
              <a:rPr lang="en-US" sz="2000" dirty="0">
                <a:solidFill>
                  <a:prstClr val="black"/>
                </a:solidFill>
                <a:latin typeface="Lucida Sans Unicode"/>
                <a:cs typeface="Arial" pitchFamily="34" charset="0"/>
              </a:rPr>
              <a:t>Lake Houston 			163 MGD</a:t>
            </a:r>
          </a:p>
          <a:p>
            <a:r>
              <a:rPr lang="en-US" sz="2000" i="1" dirty="0">
                <a:solidFill>
                  <a:prstClr val="black"/>
                </a:solidFill>
                <a:latin typeface="Lucida Sans Unicode"/>
                <a:cs typeface="Arial" pitchFamily="34" charset="0"/>
              </a:rPr>
              <a:t>				</a:t>
            </a:r>
            <a:r>
              <a:rPr lang="en-US" sz="1200" i="1" dirty="0">
                <a:solidFill>
                  <a:prstClr val="black"/>
                </a:solidFill>
                <a:latin typeface="Lucida Sans Unicode"/>
                <a:cs typeface="Arial" pitchFamily="34" charset="0"/>
              </a:rPr>
              <a:t>with an additional 36 MGD Run of River</a:t>
            </a:r>
          </a:p>
          <a:p>
            <a:r>
              <a:rPr lang="en-US" sz="2000" b="1" dirty="0">
                <a:solidFill>
                  <a:prstClr val="black"/>
                </a:solidFill>
                <a:latin typeface="Lucida Sans Unicode"/>
                <a:cs typeface="Arial" pitchFamily="34" charset="0"/>
              </a:rPr>
              <a:t>Bayou &amp; Reuse permits</a:t>
            </a:r>
            <a:r>
              <a:rPr lang="en-US" sz="2000" dirty="0">
                <a:solidFill>
                  <a:prstClr val="black"/>
                </a:solidFill>
                <a:latin typeface="Lucida Sans Unicode"/>
                <a:cs typeface="Arial" pitchFamily="34" charset="0"/>
              </a:rPr>
              <a:t>	</a:t>
            </a:r>
            <a:r>
              <a:rPr lang="en-US" sz="2000" dirty="0" smtClean="0">
                <a:solidFill>
                  <a:prstClr val="black"/>
                </a:solidFill>
                <a:latin typeface="Lucida Sans Unicode"/>
                <a:cs typeface="Arial" pitchFamily="34" charset="0"/>
              </a:rPr>
              <a:t>375 </a:t>
            </a:r>
            <a:r>
              <a:rPr lang="en-US" sz="2000" dirty="0">
                <a:solidFill>
                  <a:prstClr val="black"/>
                </a:solidFill>
                <a:latin typeface="Lucida Sans Unicode"/>
                <a:cs typeface="Arial" pitchFamily="34" charset="0"/>
              </a:rPr>
              <a:t>MGD </a:t>
            </a:r>
            <a:endParaRPr lang="en-US" sz="2000" dirty="0" smtClean="0">
              <a:solidFill>
                <a:prstClr val="black"/>
              </a:solidFill>
              <a:latin typeface="Lucida Sans Unicode"/>
              <a:cs typeface="Arial" pitchFamily="34" charset="0"/>
            </a:endParaRPr>
          </a:p>
          <a:p>
            <a:r>
              <a:rPr lang="en-US" sz="2000" i="1" dirty="0">
                <a:solidFill>
                  <a:prstClr val="black"/>
                </a:solidFill>
                <a:latin typeface="Lucida Sans Unicode"/>
                <a:cs typeface="Arial" pitchFamily="34" charset="0"/>
              </a:rPr>
              <a:t>	</a:t>
            </a:r>
            <a:r>
              <a:rPr lang="en-US" sz="2000" i="1" dirty="0" smtClean="0">
                <a:solidFill>
                  <a:prstClr val="black"/>
                </a:solidFill>
                <a:latin typeface="Lucida Sans Unicode"/>
                <a:cs typeface="Arial" pitchFamily="34" charset="0"/>
              </a:rPr>
              <a:t>			</a:t>
            </a:r>
            <a:r>
              <a:rPr lang="en-US" sz="1200" i="1" dirty="0" smtClean="0">
                <a:solidFill>
                  <a:prstClr val="black"/>
                </a:solidFill>
                <a:latin typeface="Lucida Sans Unicode"/>
                <a:cs typeface="Arial" pitchFamily="34" charset="0"/>
              </a:rPr>
              <a:t>includes 50% reduction for environmental </a:t>
            </a:r>
            <a:r>
              <a:rPr lang="en-US" sz="1200" i="1" dirty="0">
                <a:solidFill>
                  <a:prstClr val="black"/>
                </a:solidFill>
                <a:latin typeface="Lucida Sans Unicode"/>
                <a:cs typeface="Arial" pitchFamily="34" charset="0"/>
              </a:rPr>
              <a:t>flows </a:t>
            </a:r>
            <a:r>
              <a:rPr lang="en-US" sz="1200" i="1" dirty="0" smtClean="0">
                <a:solidFill>
                  <a:prstClr val="black"/>
                </a:solidFill>
                <a:latin typeface="Lucida Sans Unicode"/>
                <a:cs typeface="Arial" pitchFamily="34" charset="0"/>
              </a:rPr>
              <a:t>dedication</a:t>
            </a:r>
            <a:endParaRPr lang="en-US" sz="1200" dirty="0">
              <a:solidFill>
                <a:prstClr val="black"/>
              </a:solidFill>
              <a:latin typeface="Lucida Sans Unicode"/>
              <a:cs typeface="Arial" pitchFamily="34" charset="0"/>
            </a:endParaRPr>
          </a:p>
          <a:p>
            <a:endParaRPr lang="en-US" sz="1050" dirty="0">
              <a:solidFill>
                <a:prstClr val="black"/>
              </a:solidFill>
              <a:latin typeface="Lucida Sans Unicode"/>
              <a:cs typeface="Arial" pitchFamily="34" charset="0"/>
            </a:endParaRPr>
          </a:p>
          <a:p>
            <a:r>
              <a:rPr lang="en-US" sz="2000" b="1" u="sng" dirty="0">
                <a:solidFill>
                  <a:prstClr val="black"/>
                </a:solidFill>
                <a:latin typeface="Lucida Sans Unicode"/>
                <a:cs typeface="Arial" pitchFamily="34" charset="0"/>
              </a:rPr>
              <a:t>Trinity River Basin</a:t>
            </a:r>
          </a:p>
          <a:p>
            <a:r>
              <a:rPr lang="en-US" sz="2000" dirty="0">
                <a:solidFill>
                  <a:prstClr val="black"/>
                </a:solidFill>
                <a:latin typeface="Lucida Sans Unicode"/>
                <a:cs typeface="Arial" pitchFamily="34" charset="0"/>
              </a:rPr>
              <a:t>Lake Livingston  		806 MGD</a:t>
            </a:r>
          </a:p>
          <a:p>
            <a:r>
              <a:rPr lang="en-US" sz="2000" dirty="0">
                <a:solidFill>
                  <a:prstClr val="black"/>
                </a:solidFill>
                <a:latin typeface="Lucida Sans Unicode"/>
                <a:cs typeface="Arial" pitchFamily="34" charset="0"/>
              </a:rPr>
              <a:t>Wallisville 			34 MGD</a:t>
            </a:r>
          </a:p>
          <a:p>
            <a:r>
              <a:rPr lang="en-US" sz="2000" dirty="0">
                <a:solidFill>
                  <a:prstClr val="black"/>
                </a:solidFill>
                <a:latin typeface="Lucida Sans Unicode"/>
                <a:cs typeface="Arial" pitchFamily="34" charset="0"/>
              </a:rPr>
              <a:t>Barbers Hill Canal		40 MGD</a:t>
            </a:r>
          </a:p>
          <a:p>
            <a:r>
              <a:rPr lang="en-US" sz="2000" dirty="0">
                <a:solidFill>
                  <a:prstClr val="black"/>
                </a:solidFill>
                <a:latin typeface="Lucida Sans Unicode"/>
                <a:cs typeface="Arial" pitchFamily="34" charset="0"/>
              </a:rPr>
              <a:t>Dayton Canal			34 MGD </a:t>
            </a:r>
          </a:p>
          <a:p>
            <a:endParaRPr lang="en-US" sz="1100" dirty="0">
              <a:solidFill>
                <a:prstClr val="black"/>
              </a:solidFill>
              <a:latin typeface="Lucida Sans Unicode"/>
              <a:cs typeface="Arial" pitchFamily="34" charset="0"/>
            </a:endParaRPr>
          </a:p>
          <a:p>
            <a:r>
              <a:rPr lang="en-US" sz="2000" b="1" u="sng" dirty="0">
                <a:solidFill>
                  <a:prstClr val="black"/>
                </a:solidFill>
                <a:latin typeface="Lucida Sans Unicode"/>
                <a:cs typeface="Arial" pitchFamily="34" charset="0"/>
              </a:rPr>
              <a:t>Brazos River</a:t>
            </a:r>
          </a:p>
          <a:p>
            <a:r>
              <a:rPr lang="en-US" sz="2000" i="1" dirty="0">
                <a:solidFill>
                  <a:prstClr val="black"/>
                </a:solidFill>
                <a:latin typeface="Lucida Sans Unicode"/>
                <a:cs typeface="Arial" pitchFamily="34" charset="0"/>
              </a:rPr>
              <a:t>Allens Creek 			62 MGD </a:t>
            </a:r>
            <a:r>
              <a:rPr lang="en-US" sz="1600" i="1" dirty="0">
                <a:solidFill>
                  <a:prstClr val="black"/>
                </a:solidFill>
                <a:latin typeface="Lucida Sans Unicode"/>
                <a:cs typeface="Arial" pitchFamily="34" charset="0"/>
              </a:rPr>
              <a:t>Construction Pending</a:t>
            </a:r>
            <a:endParaRPr lang="en-US" sz="2000" i="1" dirty="0">
              <a:solidFill>
                <a:prstClr val="black"/>
              </a:solidFill>
              <a:latin typeface="Lucida Sans Unicode"/>
              <a:cs typeface="Arial" pitchFamily="34" charset="0"/>
            </a:endParaRPr>
          </a:p>
          <a:p>
            <a:endParaRPr lang="en-US" sz="1200" i="1" dirty="0">
              <a:solidFill>
                <a:prstClr val="black"/>
              </a:solidFill>
              <a:latin typeface="Lucida Sans Unicode"/>
              <a:cs typeface="Arial" pitchFamily="34" charset="0"/>
            </a:endParaRPr>
          </a:p>
          <a:p>
            <a:r>
              <a:rPr 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  <a:cs typeface="Arial" pitchFamily="34" charset="0"/>
              </a:rPr>
              <a:t>Total Permitted Water Rights	</a:t>
            </a:r>
            <a:r>
              <a:rPr lang="en-US" sz="28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  <a:cs typeface="Arial" pitchFamily="34" charset="0"/>
              </a:rPr>
              <a:t>1,609 </a:t>
            </a:r>
            <a:r>
              <a:rPr lang="en-US" sz="28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  <a:cs typeface="Arial" pitchFamily="34" charset="0"/>
              </a:rPr>
              <a:t>MGD</a:t>
            </a:r>
            <a:endParaRPr lang="en-US" sz="2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/>
              <a:cs typeface="Arial" pitchFamily="34" charset="0"/>
            </a:endParaRPr>
          </a:p>
          <a:p>
            <a:endParaRPr lang="en-US" sz="1200" i="1" dirty="0">
              <a:solidFill>
                <a:srgbClr val="FF8119"/>
              </a:solidFill>
              <a:latin typeface="Lucida Sans Unicode"/>
              <a:cs typeface="Arial" pitchFamily="34" charset="0"/>
            </a:endParaRPr>
          </a:p>
          <a:p>
            <a:endParaRPr lang="en-US" sz="1200" i="1" dirty="0">
              <a:solidFill>
                <a:srgbClr val="33CC33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3" name="TextBox 17"/>
          <p:cNvSpPr txBox="1">
            <a:spLocks noChangeArrowheads="1"/>
          </p:cNvSpPr>
          <p:nvPr/>
        </p:nvSpPr>
        <p:spPr bwMode="auto">
          <a:xfrm>
            <a:off x="304800" y="304802"/>
            <a:ext cx="852054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b="1" dirty="0">
                <a:latin typeface="+mj-lt"/>
              </a:rPr>
              <a:t>Houston </a:t>
            </a:r>
            <a:r>
              <a:rPr lang="en-US" sz="3600" b="1" dirty="0" smtClean="0">
                <a:latin typeface="+mj-lt"/>
              </a:rPr>
              <a:t>Water Supply </a:t>
            </a:r>
            <a:r>
              <a:rPr lang="en-US" sz="3200" b="1" dirty="0" smtClean="0">
                <a:latin typeface="+mj-lt"/>
              </a:rPr>
              <a:t>Inventory</a:t>
            </a:r>
          </a:p>
          <a:p>
            <a:endParaRPr lang="en-US" sz="2400" b="1" dirty="0">
              <a:latin typeface="+mj-lt"/>
            </a:endParaRPr>
          </a:p>
        </p:txBody>
      </p:sp>
      <p:cxnSp>
        <p:nvCxnSpPr>
          <p:cNvPr id="4" name="Straight Connector 16"/>
          <p:cNvCxnSpPr>
            <a:cxnSpLocks noChangeShapeType="1"/>
          </p:cNvCxnSpPr>
          <p:nvPr/>
        </p:nvCxnSpPr>
        <p:spPr bwMode="auto">
          <a:xfrm flipV="1">
            <a:off x="363682" y="990600"/>
            <a:ext cx="7523018" cy="9237"/>
          </a:xfrm>
          <a:prstGeom prst="line">
            <a:avLst/>
          </a:prstGeom>
          <a:noFill/>
          <a:ln w="79375" algn="ctr">
            <a:solidFill>
              <a:srgbClr val="000099"/>
            </a:solidFill>
            <a:round/>
            <a:headEnd/>
            <a:tailEnd/>
          </a:ln>
        </p:spPr>
      </p:cxnSp>
      <p:sp>
        <p:nvSpPr>
          <p:cNvPr id="9" name="Content Placeholder 1"/>
          <p:cNvSpPr txBox="1">
            <a:spLocks/>
          </p:cNvSpPr>
          <p:nvPr/>
        </p:nvSpPr>
        <p:spPr>
          <a:xfrm>
            <a:off x="1264443" y="1506129"/>
            <a:ext cx="5086350" cy="4525963"/>
          </a:xfrm>
          <a:prstGeom prst="rect">
            <a:avLst/>
          </a:prstGeom>
        </p:spPr>
        <p:txBody>
          <a:bodyPr/>
          <a:lstStyle/>
          <a:p>
            <a:pPr marL="365760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  <a:defRPr/>
            </a:pPr>
            <a:endParaRPr lang="en-US" sz="2700" dirty="0"/>
          </a:p>
        </p:txBody>
      </p:sp>
      <p:pic>
        <p:nvPicPr>
          <p:cNvPr id="7" name="Picture 6" descr="citylogocol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3276600"/>
            <a:ext cx="1600200" cy="1548581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382000" y="6407944"/>
            <a:ext cx="631032" cy="365125"/>
          </a:xfrm>
        </p:spPr>
        <p:txBody>
          <a:bodyPr/>
          <a:lstStyle/>
          <a:p>
            <a:pPr>
              <a:defRPr/>
            </a:pPr>
            <a:fld id="{6CC851AD-B98D-41DE-8C5E-FA3C1725709C}" type="slidenum">
              <a:rPr lang="en-US" sz="2000" smtClean="0"/>
              <a:pPr>
                <a:defRPr/>
              </a:pPr>
              <a:t>8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03809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Houston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9650" y="4343400"/>
            <a:ext cx="4343400" cy="2400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C851AD-B98D-41DE-8C5E-FA3C1725709C}" type="slidenum">
              <a:rPr lang="en-US" sz="2000" smtClean="0"/>
              <a:pPr>
                <a:defRPr/>
              </a:pPr>
              <a:t>9</a:t>
            </a:fld>
            <a:endParaRPr lang="en-US" sz="2000"/>
          </a:p>
        </p:txBody>
      </p:sp>
      <p:sp>
        <p:nvSpPr>
          <p:cNvPr id="3" name="TextBox 17"/>
          <p:cNvSpPr txBox="1">
            <a:spLocks noChangeArrowheads="1"/>
          </p:cNvSpPr>
          <p:nvPr/>
        </p:nvSpPr>
        <p:spPr bwMode="auto">
          <a:xfrm>
            <a:off x="390524" y="228600"/>
            <a:ext cx="791527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atin typeface="Castellar" pitchFamily="18" charset="0"/>
              </a:rPr>
              <a:t>Water Supply in Houston</a:t>
            </a:r>
          </a:p>
          <a:p>
            <a:pPr algn="ctr"/>
            <a:r>
              <a:rPr lang="en-US" sz="3600" b="1" dirty="0" smtClean="0">
                <a:latin typeface="Castellar" pitchFamily="18" charset="0"/>
              </a:rPr>
              <a:t>The Basics</a:t>
            </a:r>
            <a:endParaRPr lang="en-US" sz="3600" b="1" dirty="0">
              <a:latin typeface="Castellar" pitchFamily="18" charset="0"/>
            </a:endParaRPr>
          </a:p>
        </p:txBody>
      </p:sp>
      <p:cxnSp>
        <p:nvCxnSpPr>
          <p:cNvPr id="4" name="Straight Connector 16"/>
          <p:cNvCxnSpPr>
            <a:cxnSpLocks noChangeShapeType="1"/>
          </p:cNvCxnSpPr>
          <p:nvPr/>
        </p:nvCxnSpPr>
        <p:spPr bwMode="auto">
          <a:xfrm flipV="1">
            <a:off x="381000" y="1371600"/>
            <a:ext cx="8097837" cy="12700"/>
          </a:xfrm>
          <a:prstGeom prst="line">
            <a:avLst/>
          </a:prstGeom>
          <a:noFill/>
          <a:ln w="79375" algn="ctr">
            <a:solidFill>
              <a:srgbClr val="000099"/>
            </a:solidFill>
            <a:round/>
            <a:headEnd/>
            <a:tailEnd/>
          </a:ln>
        </p:spPr>
      </p:cxnSp>
      <p:sp>
        <p:nvSpPr>
          <p:cNvPr id="5" name="TextBox 4"/>
          <p:cNvSpPr txBox="1"/>
          <p:nvPr/>
        </p:nvSpPr>
        <p:spPr>
          <a:xfrm>
            <a:off x="762000" y="1447800"/>
            <a:ext cx="7543800" cy="684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SzPct val="70000"/>
              <a:buFont typeface="Wingdings" pitchFamily="2" charset="2"/>
              <a:buChar char="q"/>
            </a:pPr>
            <a:endParaRPr lang="en-US" sz="2800" dirty="0" smtClean="0"/>
          </a:p>
        </p:txBody>
      </p:sp>
      <p:pic>
        <p:nvPicPr>
          <p:cNvPr id="6" name="Picture 5" descr="citylogocolo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6600" y="5029200"/>
            <a:ext cx="1600200" cy="1548581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457200" y="1588258"/>
            <a:ext cx="8458200" cy="37117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Blip>
                <a:blip r:embed="rId5"/>
              </a:buBlip>
            </a:pPr>
            <a:r>
              <a:rPr lang="en-US" sz="2400" b="1" dirty="0" smtClean="0"/>
              <a:t>Houston City Limits:  640+ square miles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Blip>
                <a:blip r:embed="rId5"/>
              </a:buBlip>
            </a:pPr>
            <a:r>
              <a:rPr lang="en-US" sz="2400" b="1" dirty="0" smtClean="0"/>
              <a:t>Houston Population Served:  approx. 2.1 million+</a:t>
            </a:r>
            <a:endParaRPr lang="en-US" sz="800" b="1" dirty="0" smtClean="0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Blip>
                <a:blip r:embed="rId5"/>
              </a:buBlip>
            </a:pPr>
            <a:r>
              <a:rPr lang="en-US" sz="2400" b="1" dirty="0" smtClean="0"/>
              <a:t>4</a:t>
            </a:r>
            <a:r>
              <a:rPr lang="en-US" sz="2400" b="1" baseline="30000" dirty="0" smtClean="0"/>
              <a:t>th</a:t>
            </a:r>
            <a:r>
              <a:rPr lang="en-US" sz="2400" b="1" dirty="0" smtClean="0"/>
              <a:t> Largest City in the United </a:t>
            </a:r>
            <a:r>
              <a:rPr lang="en-US" sz="2400" b="1" dirty="0" smtClean="0"/>
              <a:t>States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110000"/>
            </a:pPr>
            <a:endParaRPr lang="en-US" sz="2400" b="1" dirty="0" smtClean="0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Blip>
                <a:blip r:embed="rId5"/>
              </a:buBlip>
            </a:pPr>
            <a:r>
              <a:rPr lang="en-US" sz="2400" b="1" dirty="0" smtClean="0"/>
              <a:t>Overall Water Supply Area</a:t>
            </a:r>
            <a:r>
              <a:rPr lang="en-US" sz="2400" b="1" smtClean="0"/>
              <a:t>:  </a:t>
            </a:r>
            <a:r>
              <a:rPr lang="en-US" sz="2400" b="1" smtClean="0"/>
              <a:t>1,550+ </a:t>
            </a:r>
            <a:r>
              <a:rPr lang="en-US" sz="2400" b="1" dirty="0" smtClean="0"/>
              <a:t>square miles</a:t>
            </a:r>
          </a:p>
          <a:p>
            <a:pPr marL="800100" lvl="1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2400" b="1" dirty="0" smtClean="0"/>
              <a:t>Three Counties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Blip>
                <a:blip r:embed="rId5"/>
              </a:buBlip>
            </a:pPr>
            <a:r>
              <a:rPr lang="en-US" sz="2400" b="1" dirty="0" smtClean="0"/>
              <a:t>Total Water Customers Served: </a:t>
            </a:r>
            <a:r>
              <a:rPr lang="en-US" sz="2400" b="1" dirty="0" smtClean="0"/>
              <a:t>approx.  </a:t>
            </a:r>
            <a:r>
              <a:rPr lang="en-US" sz="2400" b="1" dirty="0" smtClean="0"/>
              <a:t>4.3 </a:t>
            </a:r>
            <a:r>
              <a:rPr lang="en-US" sz="2400" b="1" dirty="0" smtClean="0"/>
              <a:t>million+</a:t>
            </a:r>
            <a:endParaRPr lang="en-US" sz="800" b="1" dirty="0" smtClean="0"/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110000"/>
            </a:pPr>
            <a:endParaRPr lang="en-US" sz="2400" b="1" dirty="0" smtClean="0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Arial" panose="020B0604020202020204" pitchFamily="34" charset="0"/>
              <a:buChar char="•"/>
            </a:pPr>
            <a:endParaRPr lang="en-US" sz="2400" b="1" dirty="0" smtClean="0"/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110000"/>
            </a:pPr>
            <a:endParaRPr lang="en-US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3277376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119</TotalTime>
  <Words>524</Words>
  <Application>Microsoft Office PowerPoint</Application>
  <PresentationFormat>On-screen Show (4:3)</PresentationFormat>
  <Paragraphs>134</Paragraphs>
  <Slides>12</Slides>
  <Notes>12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Concourse</vt:lpstr>
      <vt:lpstr>Acrobat 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Loethen, Mark - PWE</dc:creator>
  <cp:lastModifiedBy>Loethen, Mark - PWE</cp:lastModifiedBy>
  <cp:revision>23</cp:revision>
  <cp:lastPrinted>2016-10-26T23:59:25Z</cp:lastPrinted>
  <dcterms:created xsi:type="dcterms:W3CDTF">2016-10-26T23:28:27Z</dcterms:created>
  <dcterms:modified xsi:type="dcterms:W3CDTF">2016-11-09T22:17:12Z</dcterms:modified>
</cp:coreProperties>
</file>