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0816E-5B7C-4CB1-A247-D3A575E431B8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122AF-8A15-4512-B496-D21AE7749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2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122AF-8A15-4512-B496-D21AE77497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751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CC3E-2A34-4330-B2F5-89768CFF367B}" type="datetime1">
              <a:rPr lang="en-US" smtClean="0"/>
              <a:t>9/15/2016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06400" y="636720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49A72B-9BAF-47EF-B3E5-6A00068097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DC15D-8D6D-4768-933C-C98AAFB7B62E}" type="datetime1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9A72B-9BAF-47EF-B3E5-6A00068097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C049A72B-9BAF-47EF-B3E5-6A00068097E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9D495-6D9F-4329-8A88-03A6507F903A}" type="datetime1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A204-6961-457D-A664-E9806DB2B70C}" type="datetime1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C049A72B-9BAF-47EF-B3E5-6A00068097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97F70-5C86-4514-AA65-69C1B243317D}" type="datetime1">
              <a:rPr lang="en-US" smtClean="0"/>
              <a:t>9/15/2016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49A72B-9BAF-47EF-B3E5-6A00068097E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C042E5C8-B8E7-4225-9DCF-27EDD5959185}" type="datetime1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9A72B-9BAF-47EF-B3E5-6A00068097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9B0AB-2C18-4E79-A2C8-E535D89D2CBC}" type="datetime1">
              <a:rPr lang="en-US" smtClean="0"/>
              <a:t>9/15/2016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C049A72B-9BAF-47EF-B3E5-6A00068097E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9FD6-0D12-4D33-9F9D-5C26FE5391D8}" type="datetime1">
              <a:rPr lang="en-US" smtClean="0"/>
              <a:t>9/15/2016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C049A72B-9BAF-47EF-B3E5-6A0006809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65F8-FDC1-48CC-8538-4AA1B3005DDE}" type="datetime1">
              <a:rPr lang="en-US" smtClean="0"/>
              <a:t>9/15/2016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49A72B-9BAF-47EF-B3E5-6A0006809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49A72B-9BAF-47EF-B3E5-6A00068097E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20D1-B53B-4DE5-A3B5-C16589739B6A}" type="datetime1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C049A72B-9BAF-47EF-B3E5-6A00068097E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20CD86AC-F664-445C-8685-71DEFCB538AB}" type="datetime1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17D6A37-C071-4D65-8D63-0CACAE6C54A4}" type="datetime1">
              <a:rPr lang="en-US" smtClean="0"/>
              <a:t>9/15/2016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98529" y="6289428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49A72B-9BAF-47EF-B3E5-6A00068097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Proposed Changes to </a:t>
            </a:r>
            <a:br>
              <a:rPr lang="en-US" sz="3200" dirty="0"/>
            </a:br>
            <a:r>
              <a:rPr lang="en-US" sz="3200" dirty="0"/>
              <a:t>Chapter 47, Article XII</a:t>
            </a:r>
            <a:br>
              <a:rPr lang="en-US" sz="3200" dirty="0"/>
            </a:br>
            <a:r>
              <a:rPr lang="en-US" sz="3200" dirty="0"/>
              <a:t>Storm Water Discharge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Municipal Separate Storm Sewer Systems (MS4)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9A72B-9BAF-47EF-B3E5-6A00068097E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49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588168"/>
            <a:ext cx="10515600" cy="4588795"/>
          </a:xfrm>
        </p:spPr>
        <p:txBody>
          <a:bodyPr>
            <a:normAutofit/>
          </a:bodyPr>
          <a:lstStyle/>
          <a:p>
            <a:r>
              <a:rPr lang="en-US" dirty="0" smtClean="0"/>
              <a:t>1970	EPA established to control pollution in the U.S.</a:t>
            </a:r>
          </a:p>
          <a:p>
            <a:endParaRPr lang="en-US" dirty="0" smtClean="0"/>
          </a:p>
          <a:p>
            <a:r>
              <a:rPr lang="en-US" dirty="0" smtClean="0"/>
              <a:t>1972	Clean Water Act enacted to regulate discharges from 			traditional “point source” facilities (wastewater 				treatment plants and industrial facilities).</a:t>
            </a:r>
          </a:p>
          <a:p>
            <a:endParaRPr lang="en-US" dirty="0" smtClean="0"/>
          </a:p>
          <a:p>
            <a:r>
              <a:rPr lang="en-US" dirty="0" smtClean="0"/>
              <a:t>1987	Clean Water Act revised to regulate discharges from			“nonpoint sources” (industrial stormwater dischargers, 		construction sites, and MS4’s)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1435" y="6316416"/>
            <a:ext cx="609600" cy="441325"/>
          </a:xfrm>
        </p:spPr>
        <p:txBody>
          <a:bodyPr/>
          <a:lstStyle/>
          <a:p>
            <a:fld id="{C049A72B-9BAF-47EF-B3E5-6A00068097E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09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7890"/>
          </a:xfrm>
        </p:spPr>
        <p:txBody>
          <a:bodyPr/>
          <a:lstStyle/>
          <a:p>
            <a:r>
              <a:rPr lang="en-US" dirty="0" smtClean="0"/>
              <a:t>History of the City’s MS4 permits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453662"/>
            <a:ext cx="10515600" cy="5404338"/>
          </a:xfrm>
        </p:spPr>
        <p:txBody>
          <a:bodyPr>
            <a:normAutofit/>
          </a:bodyPr>
          <a:lstStyle/>
          <a:p>
            <a:r>
              <a:rPr lang="en-US" dirty="0" smtClean="0"/>
              <a:t>1990 	EPA publishes the MS4 permit regulations.</a:t>
            </a:r>
          </a:p>
          <a:p>
            <a:endParaRPr lang="en-US" sz="1400" dirty="0" smtClean="0"/>
          </a:p>
          <a:p>
            <a:r>
              <a:rPr lang="en-US" dirty="0" smtClean="0"/>
              <a:t>1991	City ,Harris County, HCFCD, &amp; </a:t>
            </a:r>
            <a:r>
              <a:rPr lang="en-US" dirty="0" err="1" smtClean="0"/>
              <a:t>TxDOT</a:t>
            </a:r>
            <a:r>
              <a:rPr lang="en-US" dirty="0" smtClean="0"/>
              <a:t> form the Joint 		Task Force (JTF) and submit the first permit 				application.</a:t>
            </a:r>
          </a:p>
          <a:p>
            <a:r>
              <a:rPr lang="en-US" dirty="0" smtClean="0"/>
              <a:t>1998	Original MS4 permit issued by EPA.</a:t>
            </a:r>
          </a:p>
          <a:p>
            <a:r>
              <a:rPr lang="en-US" dirty="0" smtClean="0"/>
              <a:t>2009	MS4 permit renewed by TCEQ.</a:t>
            </a:r>
          </a:p>
          <a:p>
            <a:endParaRPr lang="en-US" sz="1400" dirty="0" smtClean="0"/>
          </a:p>
          <a:p>
            <a:r>
              <a:rPr lang="en-US" dirty="0" smtClean="0"/>
              <a:t>2013	</a:t>
            </a:r>
            <a:r>
              <a:rPr lang="en-US" dirty="0"/>
              <a:t>R</a:t>
            </a:r>
            <a:r>
              <a:rPr lang="en-US" dirty="0" smtClean="0"/>
              <a:t>enewal application submitted to TCEQ, was 				administratively continued and negotiation on draft 			started.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28600" y="6311295"/>
            <a:ext cx="609600" cy="441325"/>
          </a:xfrm>
        </p:spPr>
        <p:txBody>
          <a:bodyPr/>
          <a:lstStyle/>
          <a:p>
            <a:fld id="{C049A72B-9BAF-47EF-B3E5-6A00068097E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84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9085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Changes to Chapter 47, Article XII</a:t>
            </a:r>
            <a:br>
              <a:rPr lang="en-US" dirty="0" smtClean="0"/>
            </a:br>
            <a:r>
              <a:rPr lang="en-US" dirty="0" smtClean="0"/>
              <a:t>Required by the Draft MS4 Permit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871161"/>
            <a:ext cx="10515600" cy="4486275"/>
          </a:xfrm>
        </p:spPr>
        <p:txBody>
          <a:bodyPr>
            <a:normAutofit/>
          </a:bodyPr>
          <a:lstStyle/>
          <a:p>
            <a:r>
              <a:rPr lang="en-US" dirty="0" smtClean="0"/>
              <a:t>Requirement for stormwater quality permits (new development projects) reduced from </a:t>
            </a:r>
            <a:r>
              <a:rPr lang="en-US" dirty="0"/>
              <a:t>5</a:t>
            </a:r>
            <a:r>
              <a:rPr lang="en-US" dirty="0" smtClean="0"/>
              <a:t> acres to </a:t>
            </a:r>
            <a:r>
              <a:rPr lang="en-US" dirty="0"/>
              <a:t>1</a:t>
            </a:r>
            <a:r>
              <a:rPr lang="en-US" dirty="0" smtClean="0"/>
              <a:t> acre.</a:t>
            </a:r>
          </a:p>
          <a:p>
            <a:endParaRPr lang="en-US" sz="1400" dirty="0" smtClean="0"/>
          </a:p>
          <a:p>
            <a:r>
              <a:rPr lang="en-US" dirty="0" smtClean="0"/>
              <a:t>Reduces acreage threshold for stormwater quality permits (significant redevelopment projects): Impervious cover increases of 1 acre now triggered at 0.2 acres.</a:t>
            </a:r>
          </a:p>
          <a:p>
            <a:endParaRPr lang="en-US" sz="1400" dirty="0"/>
          </a:p>
          <a:p>
            <a:r>
              <a:rPr lang="en-US" dirty="0" smtClean="0"/>
              <a:t>Clarifies allowable non-stormwater discharges to the MS4.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28600" y="6241553"/>
            <a:ext cx="609600" cy="441325"/>
          </a:xfrm>
        </p:spPr>
        <p:txBody>
          <a:bodyPr/>
          <a:lstStyle/>
          <a:p>
            <a:fld id="{C049A72B-9BAF-47EF-B3E5-6A00068097E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55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Changes to Chapter 47, Article XII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455821"/>
            <a:ext cx="10515600" cy="472114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Removes provision requiring City assumption of long-term maintenance and liabilities of a private structural control specified in the Management Plan of a Stormwater Quality Permitted property.</a:t>
            </a:r>
          </a:p>
          <a:p>
            <a:endParaRPr lang="en-US" sz="1400" dirty="0"/>
          </a:p>
          <a:p>
            <a:r>
              <a:rPr lang="en-US" dirty="0" smtClean="0"/>
              <a:t>Requires small construction sites (less than 1 acre) to perform best management practices to prevent unauthorized stormwater discharges.</a:t>
            </a:r>
          </a:p>
          <a:p>
            <a:r>
              <a:rPr lang="en-US" dirty="0" smtClean="0"/>
              <a:t>No increase in City of Houston resource costs, but</a:t>
            </a:r>
          </a:p>
          <a:p>
            <a:endParaRPr lang="en-US" sz="1400" dirty="0"/>
          </a:p>
          <a:p>
            <a:pPr lvl="1"/>
            <a:r>
              <a:rPr lang="en-US" dirty="0" smtClean="0"/>
              <a:t>Allows for charge of a re-inspection fee.</a:t>
            </a:r>
          </a:p>
          <a:p>
            <a:endParaRPr lang="en-US" sz="1400" dirty="0" smtClean="0"/>
          </a:p>
          <a:p>
            <a:pPr lvl="1"/>
            <a:r>
              <a:rPr lang="en-US" dirty="0" smtClean="0"/>
              <a:t>Allows for </a:t>
            </a:r>
            <a:r>
              <a:rPr lang="en-US" dirty="0" smtClean="0"/>
              <a:t>charge of </a:t>
            </a:r>
            <a:r>
              <a:rPr lang="en-US" dirty="0" smtClean="0"/>
              <a:t>a late fee relative to Stormwater Quality permit renewal application.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28600" y="6288048"/>
            <a:ext cx="609600" cy="441325"/>
          </a:xfrm>
        </p:spPr>
        <p:txBody>
          <a:bodyPr/>
          <a:lstStyle/>
          <a:p>
            <a:fld id="{C049A72B-9BAF-47EF-B3E5-6A00068097E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11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4832" y="3044280"/>
            <a:ext cx="38010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QUESTIONS</a:t>
            </a:r>
            <a:endParaRPr lang="en-US" sz="44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87701" y="6309102"/>
            <a:ext cx="812800" cy="441324"/>
          </a:xfrm>
        </p:spPr>
        <p:txBody>
          <a:bodyPr/>
          <a:lstStyle/>
          <a:p>
            <a:fld id="{C049A72B-9BAF-47EF-B3E5-6A00068097E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69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416</TotalTime>
  <Words>174</Words>
  <Application>Microsoft Office PowerPoint</Application>
  <PresentationFormat>Widescreen</PresentationFormat>
  <Paragraphs>41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Georgia</vt:lpstr>
      <vt:lpstr>Wingdings</vt:lpstr>
      <vt:lpstr>Wingdings 2</vt:lpstr>
      <vt:lpstr>Civic</vt:lpstr>
      <vt:lpstr>Municipal Separate Storm Sewer Systems (MS4)</vt:lpstr>
      <vt:lpstr>Background</vt:lpstr>
      <vt:lpstr>History of the City’s MS4 permits</vt:lpstr>
      <vt:lpstr>Changes to Chapter 47, Article XII Required by the Draft MS4 Permit</vt:lpstr>
      <vt:lpstr>Proposed Changes to Chapter 47, Article XII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Changes to  Chapter 47, Article XII Storm Water Discharge</dc:title>
  <dc:creator>Chapin, Richard - HPC-PWE</dc:creator>
  <cp:lastModifiedBy>Carter, Laurie - PWE</cp:lastModifiedBy>
  <cp:revision>23</cp:revision>
  <cp:lastPrinted>2016-09-01T20:05:28Z</cp:lastPrinted>
  <dcterms:created xsi:type="dcterms:W3CDTF">2016-09-01T14:16:38Z</dcterms:created>
  <dcterms:modified xsi:type="dcterms:W3CDTF">2016-09-15T15:10:12Z</dcterms:modified>
</cp:coreProperties>
</file>