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901" r:id="rId2"/>
  </p:sldMasterIdLst>
  <p:notesMasterIdLst>
    <p:notesMasterId r:id="rId12"/>
  </p:notesMasterIdLst>
  <p:handoutMasterIdLst>
    <p:handoutMasterId r:id="rId13"/>
  </p:handoutMasterIdLst>
  <p:sldIdLst>
    <p:sldId id="510" r:id="rId3"/>
    <p:sldId id="507" r:id="rId4"/>
    <p:sldId id="511" r:id="rId5"/>
    <p:sldId id="536" r:id="rId6"/>
    <p:sldId id="513" r:id="rId7"/>
    <p:sldId id="533" r:id="rId8"/>
    <p:sldId id="538" r:id="rId9"/>
    <p:sldId id="540" r:id="rId10"/>
    <p:sldId id="535" r:id="rId11"/>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3233D"/>
    <a:srgbClr val="6666FF"/>
    <a:srgbClr val="800000"/>
    <a:srgbClr val="FF6600"/>
    <a:srgbClr val="FF9933"/>
    <a:srgbClr val="CC00FF"/>
    <a:srgbClr val="E1D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8" autoAdjust="0"/>
    <p:restoredTop sz="89357" autoAdjust="0"/>
  </p:normalViewPr>
  <p:slideViewPr>
    <p:cSldViewPr snapToGrid="0" snapToObjects="1">
      <p:cViewPr varScale="1">
        <p:scale>
          <a:sx n="159" d="100"/>
          <a:sy n="159" d="100"/>
        </p:scale>
        <p:origin x="438" y="15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924"/>
    </p:cViewPr>
  </p:sorterViewPr>
  <p:notesViewPr>
    <p:cSldViewPr snapToGrid="0" snapToObjects="1">
      <p:cViewPr>
        <p:scale>
          <a:sx n="100" d="100"/>
          <a:sy n="100" d="100"/>
        </p:scale>
        <p:origin x="-72" y="3245"/>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DC8DF-26AA-4354-98A2-E2DD75627E4F}" type="doc">
      <dgm:prSet loTypeId="urn:microsoft.com/office/officeart/2005/8/layout/cycle8" loCatId="cycle" qsTypeId="urn:microsoft.com/office/officeart/2005/8/quickstyle/3d3" qsCatId="3D" csTypeId="urn:microsoft.com/office/officeart/2005/8/colors/colorful2" csCatId="colorful" phldr="1"/>
      <dgm:spPr/>
    </dgm:pt>
    <dgm:pt modelId="{435B062D-759E-48CC-A586-23DA03CF695B}">
      <dgm:prSet phldrT="[Text]"/>
      <dgm:spPr/>
      <dgm:t>
        <a:bodyPr/>
        <a:lstStyle/>
        <a:p>
          <a:r>
            <a:rPr lang="en-US" dirty="0" smtClean="0"/>
            <a:t>Payroll and Time Reporting</a:t>
          </a:r>
          <a:endParaRPr lang="en-US" dirty="0"/>
        </a:p>
      </dgm:t>
    </dgm:pt>
    <dgm:pt modelId="{8648A05C-68E8-4B8A-B064-18AFFF66BB65}" type="parTrans" cxnId="{23B4FEC7-9B52-432A-A3FA-B2BF9DB8CC9B}">
      <dgm:prSet/>
      <dgm:spPr/>
      <dgm:t>
        <a:bodyPr/>
        <a:lstStyle/>
        <a:p>
          <a:endParaRPr lang="en-US"/>
        </a:p>
      </dgm:t>
    </dgm:pt>
    <dgm:pt modelId="{A1E18BBD-3AF8-4577-ADAD-B1D4980C420A}" type="sibTrans" cxnId="{23B4FEC7-9B52-432A-A3FA-B2BF9DB8CC9B}">
      <dgm:prSet/>
      <dgm:spPr/>
      <dgm:t>
        <a:bodyPr/>
        <a:lstStyle/>
        <a:p>
          <a:endParaRPr lang="en-US"/>
        </a:p>
      </dgm:t>
    </dgm:pt>
    <dgm:pt modelId="{8F0CEDD0-1E01-4A31-9366-391354218994}">
      <dgm:prSet phldrT="[Text]"/>
      <dgm:spPr/>
      <dgm:t>
        <a:bodyPr/>
        <a:lstStyle/>
        <a:p>
          <a:r>
            <a:rPr lang="en-US" dirty="0" smtClean="0"/>
            <a:t>Financial</a:t>
          </a:r>
          <a:endParaRPr lang="en-US" dirty="0"/>
        </a:p>
      </dgm:t>
    </dgm:pt>
    <dgm:pt modelId="{B8852E62-60F5-4023-9D03-EA8782AE3F70}" type="parTrans" cxnId="{7CB4FE5B-D10C-4F6C-AC98-50B514061A0C}">
      <dgm:prSet/>
      <dgm:spPr/>
      <dgm:t>
        <a:bodyPr/>
        <a:lstStyle/>
        <a:p>
          <a:endParaRPr lang="en-US"/>
        </a:p>
      </dgm:t>
    </dgm:pt>
    <dgm:pt modelId="{6669EF80-8696-4804-8294-1ACE3F2E36BE}" type="sibTrans" cxnId="{7CB4FE5B-D10C-4F6C-AC98-50B514061A0C}">
      <dgm:prSet/>
      <dgm:spPr/>
      <dgm:t>
        <a:bodyPr/>
        <a:lstStyle/>
        <a:p>
          <a:endParaRPr lang="en-US"/>
        </a:p>
      </dgm:t>
    </dgm:pt>
    <dgm:pt modelId="{DFC4E110-34DA-48E5-A635-46FB8878D5AE}">
      <dgm:prSet phldrT="[Text]"/>
      <dgm:spPr/>
      <dgm:t>
        <a:bodyPr/>
        <a:lstStyle/>
        <a:p>
          <a:r>
            <a:rPr lang="en-US" dirty="0" smtClean="0"/>
            <a:t>Human Capital Management</a:t>
          </a:r>
          <a:endParaRPr lang="en-US" dirty="0"/>
        </a:p>
      </dgm:t>
    </dgm:pt>
    <dgm:pt modelId="{2832DD79-214B-47BE-ABEF-BBAFE46B9A1F}" type="parTrans" cxnId="{DA5842E9-51EC-4EF4-985D-02F19BA4116C}">
      <dgm:prSet/>
      <dgm:spPr/>
      <dgm:t>
        <a:bodyPr/>
        <a:lstStyle/>
        <a:p>
          <a:endParaRPr lang="en-US"/>
        </a:p>
      </dgm:t>
    </dgm:pt>
    <dgm:pt modelId="{AEBAE428-BA8D-4455-8B44-8ABECF1E2B14}" type="sibTrans" cxnId="{DA5842E9-51EC-4EF4-985D-02F19BA4116C}">
      <dgm:prSet/>
      <dgm:spPr/>
      <dgm:t>
        <a:bodyPr/>
        <a:lstStyle/>
        <a:p>
          <a:endParaRPr lang="en-US"/>
        </a:p>
      </dgm:t>
    </dgm:pt>
    <dgm:pt modelId="{171803E6-8B63-45D8-B330-26186D8BD05C}" type="pres">
      <dgm:prSet presAssocID="{5ABDC8DF-26AA-4354-98A2-E2DD75627E4F}" presName="compositeShape" presStyleCnt="0">
        <dgm:presLayoutVars>
          <dgm:chMax val="7"/>
          <dgm:dir/>
          <dgm:resizeHandles val="exact"/>
        </dgm:presLayoutVars>
      </dgm:prSet>
      <dgm:spPr/>
    </dgm:pt>
    <dgm:pt modelId="{66ED92D6-F4BD-4766-A701-FB064A56FF4B}" type="pres">
      <dgm:prSet presAssocID="{5ABDC8DF-26AA-4354-98A2-E2DD75627E4F}" presName="wedge1" presStyleLbl="node1" presStyleIdx="0" presStyleCnt="3"/>
      <dgm:spPr/>
      <dgm:t>
        <a:bodyPr/>
        <a:lstStyle/>
        <a:p>
          <a:endParaRPr lang="en-US"/>
        </a:p>
      </dgm:t>
    </dgm:pt>
    <dgm:pt modelId="{877A992C-D35B-4B8F-903B-A068B2D4BDFE}" type="pres">
      <dgm:prSet presAssocID="{5ABDC8DF-26AA-4354-98A2-E2DD75627E4F}" presName="dummy1a" presStyleCnt="0"/>
      <dgm:spPr/>
    </dgm:pt>
    <dgm:pt modelId="{3ABED153-5CCE-40DF-936F-7D6F8612AE0A}" type="pres">
      <dgm:prSet presAssocID="{5ABDC8DF-26AA-4354-98A2-E2DD75627E4F}" presName="dummy1b" presStyleCnt="0"/>
      <dgm:spPr/>
    </dgm:pt>
    <dgm:pt modelId="{5692622E-F15E-48E4-BCE9-27F9336618E2}" type="pres">
      <dgm:prSet presAssocID="{5ABDC8DF-26AA-4354-98A2-E2DD75627E4F}" presName="wedge1Tx" presStyleLbl="node1" presStyleIdx="0" presStyleCnt="3">
        <dgm:presLayoutVars>
          <dgm:chMax val="0"/>
          <dgm:chPref val="0"/>
          <dgm:bulletEnabled val="1"/>
        </dgm:presLayoutVars>
      </dgm:prSet>
      <dgm:spPr/>
      <dgm:t>
        <a:bodyPr/>
        <a:lstStyle/>
        <a:p>
          <a:endParaRPr lang="en-US"/>
        </a:p>
      </dgm:t>
    </dgm:pt>
    <dgm:pt modelId="{02D8B676-F485-4AA1-91B1-4DB0BDE03069}" type="pres">
      <dgm:prSet presAssocID="{5ABDC8DF-26AA-4354-98A2-E2DD75627E4F}" presName="wedge2" presStyleLbl="node1" presStyleIdx="1" presStyleCnt="3"/>
      <dgm:spPr/>
      <dgm:t>
        <a:bodyPr/>
        <a:lstStyle/>
        <a:p>
          <a:endParaRPr lang="en-US"/>
        </a:p>
      </dgm:t>
    </dgm:pt>
    <dgm:pt modelId="{8D61A357-38F9-4E11-A3E8-2E77AAF9CC38}" type="pres">
      <dgm:prSet presAssocID="{5ABDC8DF-26AA-4354-98A2-E2DD75627E4F}" presName="dummy2a" presStyleCnt="0"/>
      <dgm:spPr/>
    </dgm:pt>
    <dgm:pt modelId="{4E18AD60-B1A0-460E-8CA9-C2B96A51EA4F}" type="pres">
      <dgm:prSet presAssocID="{5ABDC8DF-26AA-4354-98A2-E2DD75627E4F}" presName="dummy2b" presStyleCnt="0"/>
      <dgm:spPr/>
    </dgm:pt>
    <dgm:pt modelId="{3A3FD3B5-7515-4F4A-A5EB-6DC973A9397F}" type="pres">
      <dgm:prSet presAssocID="{5ABDC8DF-26AA-4354-98A2-E2DD75627E4F}" presName="wedge2Tx" presStyleLbl="node1" presStyleIdx="1" presStyleCnt="3">
        <dgm:presLayoutVars>
          <dgm:chMax val="0"/>
          <dgm:chPref val="0"/>
          <dgm:bulletEnabled val="1"/>
        </dgm:presLayoutVars>
      </dgm:prSet>
      <dgm:spPr/>
      <dgm:t>
        <a:bodyPr/>
        <a:lstStyle/>
        <a:p>
          <a:endParaRPr lang="en-US"/>
        </a:p>
      </dgm:t>
    </dgm:pt>
    <dgm:pt modelId="{A9C8C3DA-4AEC-4035-815D-7364379F382C}" type="pres">
      <dgm:prSet presAssocID="{5ABDC8DF-26AA-4354-98A2-E2DD75627E4F}" presName="wedge3" presStyleLbl="node1" presStyleIdx="2" presStyleCnt="3"/>
      <dgm:spPr/>
      <dgm:t>
        <a:bodyPr/>
        <a:lstStyle/>
        <a:p>
          <a:endParaRPr lang="en-US"/>
        </a:p>
      </dgm:t>
    </dgm:pt>
    <dgm:pt modelId="{F4A909DD-5A12-4DA1-ABF8-1ADDE907FA79}" type="pres">
      <dgm:prSet presAssocID="{5ABDC8DF-26AA-4354-98A2-E2DD75627E4F}" presName="dummy3a" presStyleCnt="0"/>
      <dgm:spPr/>
    </dgm:pt>
    <dgm:pt modelId="{D5F6F032-722F-4AF7-99AA-3E9E4E197E77}" type="pres">
      <dgm:prSet presAssocID="{5ABDC8DF-26AA-4354-98A2-E2DD75627E4F}" presName="dummy3b" presStyleCnt="0"/>
      <dgm:spPr/>
    </dgm:pt>
    <dgm:pt modelId="{663DE18D-9F0C-4BE1-8CB1-D168D84BD8F8}" type="pres">
      <dgm:prSet presAssocID="{5ABDC8DF-26AA-4354-98A2-E2DD75627E4F}" presName="wedge3Tx" presStyleLbl="node1" presStyleIdx="2" presStyleCnt="3">
        <dgm:presLayoutVars>
          <dgm:chMax val="0"/>
          <dgm:chPref val="0"/>
          <dgm:bulletEnabled val="1"/>
        </dgm:presLayoutVars>
      </dgm:prSet>
      <dgm:spPr/>
      <dgm:t>
        <a:bodyPr/>
        <a:lstStyle/>
        <a:p>
          <a:endParaRPr lang="en-US"/>
        </a:p>
      </dgm:t>
    </dgm:pt>
    <dgm:pt modelId="{F54F167B-093B-448C-A14B-20B644045A8F}" type="pres">
      <dgm:prSet presAssocID="{A1E18BBD-3AF8-4577-ADAD-B1D4980C420A}" presName="arrowWedge1" presStyleLbl="fgSibTrans2D1" presStyleIdx="0" presStyleCnt="3"/>
      <dgm:spPr/>
    </dgm:pt>
    <dgm:pt modelId="{5DF34FF0-6D37-494E-8BF4-768110FEE770}" type="pres">
      <dgm:prSet presAssocID="{6669EF80-8696-4804-8294-1ACE3F2E36BE}" presName="arrowWedge2" presStyleLbl="fgSibTrans2D1" presStyleIdx="1" presStyleCnt="3"/>
      <dgm:spPr/>
    </dgm:pt>
    <dgm:pt modelId="{09B33E6E-DF34-4EED-BB16-6DC1184A3A4F}" type="pres">
      <dgm:prSet presAssocID="{AEBAE428-BA8D-4455-8B44-8ABECF1E2B14}" presName="arrowWedge3" presStyleLbl="fgSibTrans2D1" presStyleIdx="2" presStyleCnt="3" custScaleY="102754"/>
      <dgm:spPr/>
    </dgm:pt>
  </dgm:ptLst>
  <dgm:cxnLst>
    <dgm:cxn modelId="{185EF255-7CD0-4AD3-B221-A1D12A4DB607}" type="presOf" srcId="{8F0CEDD0-1E01-4A31-9366-391354218994}" destId="{3A3FD3B5-7515-4F4A-A5EB-6DC973A9397F}" srcOrd="1" destOrd="0" presId="urn:microsoft.com/office/officeart/2005/8/layout/cycle8"/>
    <dgm:cxn modelId="{23B4FEC7-9B52-432A-A3FA-B2BF9DB8CC9B}" srcId="{5ABDC8DF-26AA-4354-98A2-E2DD75627E4F}" destId="{435B062D-759E-48CC-A586-23DA03CF695B}" srcOrd="0" destOrd="0" parTransId="{8648A05C-68E8-4B8A-B064-18AFFF66BB65}" sibTransId="{A1E18BBD-3AF8-4577-ADAD-B1D4980C420A}"/>
    <dgm:cxn modelId="{639E4BBB-C013-44F5-87F5-A56B926DFE64}" type="presOf" srcId="{DFC4E110-34DA-48E5-A635-46FB8878D5AE}" destId="{663DE18D-9F0C-4BE1-8CB1-D168D84BD8F8}" srcOrd="1" destOrd="0" presId="urn:microsoft.com/office/officeart/2005/8/layout/cycle8"/>
    <dgm:cxn modelId="{068F3038-B432-450C-B428-7285C451D141}" type="presOf" srcId="{5ABDC8DF-26AA-4354-98A2-E2DD75627E4F}" destId="{171803E6-8B63-45D8-B330-26186D8BD05C}" srcOrd="0" destOrd="0" presId="urn:microsoft.com/office/officeart/2005/8/layout/cycle8"/>
    <dgm:cxn modelId="{A7850D1B-DA3C-41EF-9694-669FABC4FB51}" type="presOf" srcId="{8F0CEDD0-1E01-4A31-9366-391354218994}" destId="{02D8B676-F485-4AA1-91B1-4DB0BDE03069}" srcOrd="0" destOrd="0" presId="urn:microsoft.com/office/officeart/2005/8/layout/cycle8"/>
    <dgm:cxn modelId="{7E273F96-F384-4CF4-831D-9948B750795F}" type="presOf" srcId="{435B062D-759E-48CC-A586-23DA03CF695B}" destId="{5692622E-F15E-48E4-BCE9-27F9336618E2}" srcOrd="1" destOrd="0" presId="urn:microsoft.com/office/officeart/2005/8/layout/cycle8"/>
    <dgm:cxn modelId="{45A99274-AC9A-4191-A010-C169A1069A49}" type="presOf" srcId="{435B062D-759E-48CC-A586-23DA03CF695B}" destId="{66ED92D6-F4BD-4766-A701-FB064A56FF4B}" srcOrd="0" destOrd="0" presId="urn:microsoft.com/office/officeart/2005/8/layout/cycle8"/>
    <dgm:cxn modelId="{7CB4FE5B-D10C-4F6C-AC98-50B514061A0C}" srcId="{5ABDC8DF-26AA-4354-98A2-E2DD75627E4F}" destId="{8F0CEDD0-1E01-4A31-9366-391354218994}" srcOrd="1" destOrd="0" parTransId="{B8852E62-60F5-4023-9D03-EA8782AE3F70}" sibTransId="{6669EF80-8696-4804-8294-1ACE3F2E36BE}"/>
    <dgm:cxn modelId="{DA5842E9-51EC-4EF4-985D-02F19BA4116C}" srcId="{5ABDC8DF-26AA-4354-98A2-E2DD75627E4F}" destId="{DFC4E110-34DA-48E5-A635-46FB8878D5AE}" srcOrd="2" destOrd="0" parTransId="{2832DD79-214B-47BE-ABEF-BBAFE46B9A1F}" sibTransId="{AEBAE428-BA8D-4455-8B44-8ABECF1E2B14}"/>
    <dgm:cxn modelId="{8787DB75-132F-4A48-8AD0-D75D12765F26}" type="presOf" srcId="{DFC4E110-34DA-48E5-A635-46FB8878D5AE}" destId="{A9C8C3DA-4AEC-4035-815D-7364379F382C}" srcOrd="0" destOrd="0" presId="urn:microsoft.com/office/officeart/2005/8/layout/cycle8"/>
    <dgm:cxn modelId="{587BD1C0-38D1-4BC7-853B-05DF9C119B71}" type="presParOf" srcId="{171803E6-8B63-45D8-B330-26186D8BD05C}" destId="{66ED92D6-F4BD-4766-A701-FB064A56FF4B}" srcOrd="0" destOrd="0" presId="urn:microsoft.com/office/officeart/2005/8/layout/cycle8"/>
    <dgm:cxn modelId="{65773E25-67B9-429A-82E6-F3B2AE88C565}" type="presParOf" srcId="{171803E6-8B63-45D8-B330-26186D8BD05C}" destId="{877A992C-D35B-4B8F-903B-A068B2D4BDFE}" srcOrd="1" destOrd="0" presId="urn:microsoft.com/office/officeart/2005/8/layout/cycle8"/>
    <dgm:cxn modelId="{9FC62FEA-5ACC-43C3-8A42-1BA54785D6E5}" type="presParOf" srcId="{171803E6-8B63-45D8-B330-26186D8BD05C}" destId="{3ABED153-5CCE-40DF-936F-7D6F8612AE0A}" srcOrd="2" destOrd="0" presId="urn:microsoft.com/office/officeart/2005/8/layout/cycle8"/>
    <dgm:cxn modelId="{461DEB4B-C7CA-4D90-B393-12D4E06C210D}" type="presParOf" srcId="{171803E6-8B63-45D8-B330-26186D8BD05C}" destId="{5692622E-F15E-48E4-BCE9-27F9336618E2}" srcOrd="3" destOrd="0" presId="urn:microsoft.com/office/officeart/2005/8/layout/cycle8"/>
    <dgm:cxn modelId="{BA3535D0-D820-4747-9600-BD6F6DC7A4B0}" type="presParOf" srcId="{171803E6-8B63-45D8-B330-26186D8BD05C}" destId="{02D8B676-F485-4AA1-91B1-4DB0BDE03069}" srcOrd="4" destOrd="0" presId="urn:microsoft.com/office/officeart/2005/8/layout/cycle8"/>
    <dgm:cxn modelId="{5E7D7CD4-3C0F-4403-A556-F81613C65177}" type="presParOf" srcId="{171803E6-8B63-45D8-B330-26186D8BD05C}" destId="{8D61A357-38F9-4E11-A3E8-2E77AAF9CC38}" srcOrd="5" destOrd="0" presId="urn:microsoft.com/office/officeart/2005/8/layout/cycle8"/>
    <dgm:cxn modelId="{E535B6E7-FC26-4C0D-9F73-8AE71A106400}" type="presParOf" srcId="{171803E6-8B63-45D8-B330-26186D8BD05C}" destId="{4E18AD60-B1A0-460E-8CA9-C2B96A51EA4F}" srcOrd="6" destOrd="0" presId="urn:microsoft.com/office/officeart/2005/8/layout/cycle8"/>
    <dgm:cxn modelId="{ACCD72DA-B15B-431A-89D5-3C61B17F625C}" type="presParOf" srcId="{171803E6-8B63-45D8-B330-26186D8BD05C}" destId="{3A3FD3B5-7515-4F4A-A5EB-6DC973A9397F}" srcOrd="7" destOrd="0" presId="urn:microsoft.com/office/officeart/2005/8/layout/cycle8"/>
    <dgm:cxn modelId="{ED9B6497-7103-44F7-A3E7-4DCF7940B5E5}" type="presParOf" srcId="{171803E6-8B63-45D8-B330-26186D8BD05C}" destId="{A9C8C3DA-4AEC-4035-815D-7364379F382C}" srcOrd="8" destOrd="0" presId="urn:microsoft.com/office/officeart/2005/8/layout/cycle8"/>
    <dgm:cxn modelId="{7CEE8678-97B0-4E6F-A1DD-778939AF6C61}" type="presParOf" srcId="{171803E6-8B63-45D8-B330-26186D8BD05C}" destId="{F4A909DD-5A12-4DA1-ABF8-1ADDE907FA79}" srcOrd="9" destOrd="0" presId="urn:microsoft.com/office/officeart/2005/8/layout/cycle8"/>
    <dgm:cxn modelId="{67377900-DF5C-4F54-BC90-30920CB51D86}" type="presParOf" srcId="{171803E6-8B63-45D8-B330-26186D8BD05C}" destId="{D5F6F032-722F-4AF7-99AA-3E9E4E197E77}" srcOrd="10" destOrd="0" presId="urn:microsoft.com/office/officeart/2005/8/layout/cycle8"/>
    <dgm:cxn modelId="{618C48DF-DF52-4C6C-9641-109E70EFCB64}" type="presParOf" srcId="{171803E6-8B63-45D8-B330-26186D8BD05C}" destId="{663DE18D-9F0C-4BE1-8CB1-D168D84BD8F8}" srcOrd="11" destOrd="0" presId="urn:microsoft.com/office/officeart/2005/8/layout/cycle8"/>
    <dgm:cxn modelId="{932E7D1C-5A25-4904-997F-56170718CA45}" type="presParOf" srcId="{171803E6-8B63-45D8-B330-26186D8BD05C}" destId="{F54F167B-093B-448C-A14B-20B644045A8F}" srcOrd="12" destOrd="0" presId="urn:microsoft.com/office/officeart/2005/8/layout/cycle8"/>
    <dgm:cxn modelId="{6DB42E2C-177A-4B00-BFF2-EA1861E2D3A5}" type="presParOf" srcId="{171803E6-8B63-45D8-B330-26186D8BD05C}" destId="{5DF34FF0-6D37-494E-8BF4-768110FEE770}" srcOrd="13" destOrd="0" presId="urn:microsoft.com/office/officeart/2005/8/layout/cycle8"/>
    <dgm:cxn modelId="{63E7FDC3-8CC5-4363-9A31-D8A3BD8416A7}" type="presParOf" srcId="{171803E6-8B63-45D8-B330-26186D8BD05C}" destId="{09B33E6E-DF34-4EED-BB16-6DC1184A3A4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defTabSz="914316">
              <a:defRPr sz="1300" i="0"/>
            </a:lvl1pPr>
          </a:lstStyle>
          <a:p>
            <a:pPr>
              <a:defRPr/>
            </a:pPr>
            <a:endParaRPr lang="en-US" dirty="0"/>
          </a:p>
        </p:txBody>
      </p:sp>
      <p:sp>
        <p:nvSpPr>
          <p:cNvPr id="13315" name="Rectangle 3"/>
          <p:cNvSpPr>
            <a:spLocks noGrp="1" noChangeArrowheads="1"/>
          </p:cNvSpPr>
          <p:nvPr>
            <p:ph type="dt" sz="quarter" idx="1"/>
          </p:nvPr>
        </p:nvSpPr>
        <p:spPr bwMode="auto">
          <a:xfrm>
            <a:off x="3884755"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algn="r" defTabSz="914316">
              <a:defRPr sz="1300" i="0"/>
            </a:lvl1pPr>
          </a:lstStyle>
          <a:p>
            <a:pPr>
              <a:defRPr/>
            </a:pPr>
            <a:endParaRPr lang="en-US" dirty="0"/>
          </a:p>
        </p:txBody>
      </p:sp>
      <p:sp>
        <p:nvSpPr>
          <p:cNvPr id="13316" name="Rectangle 4"/>
          <p:cNvSpPr>
            <a:spLocks noGrp="1" noChangeArrowheads="1"/>
          </p:cNvSpPr>
          <p:nvPr>
            <p:ph type="ftr" sz="quarter" idx="2"/>
          </p:nvPr>
        </p:nvSpPr>
        <p:spPr bwMode="auto">
          <a:xfrm>
            <a:off x="2"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defTabSz="914316">
              <a:defRPr sz="1300" i="0"/>
            </a:lvl1pPr>
          </a:lstStyle>
          <a:p>
            <a:pPr>
              <a:defRPr/>
            </a:pPr>
            <a:endParaRPr lang="en-US" dirty="0"/>
          </a:p>
        </p:txBody>
      </p:sp>
      <p:sp>
        <p:nvSpPr>
          <p:cNvPr id="13317" name="Rectangle 5"/>
          <p:cNvSpPr>
            <a:spLocks noGrp="1" noChangeArrowheads="1"/>
          </p:cNvSpPr>
          <p:nvPr>
            <p:ph type="sldNum" sz="quarter" idx="3"/>
          </p:nvPr>
        </p:nvSpPr>
        <p:spPr bwMode="auto">
          <a:xfrm>
            <a:off x="3884755"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algn="r" defTabSz="914316">
              <a:defRPr sz="1300" i="0"/>
            </a:lvl1pPr>
          </a:lstStyle>
          <a:p>
            <a:pPr>
              <a:defRPr/>
            </a:pPr>
            <a:fld id="{BFFF6DB1-3300-4866-81D8-000D33C1084F}" type="slidenum">
              <a:rPr lang="en-US"/>
              <a:pPr>
                <a:defRPr/>
              </a:pPr>
              <a:t>‹#›</a:t>
            </a:fld>
            <a:endParaRPr lang="en-US" dirty="0"/>
          </a:p>
        </p:txBody>
      </p:sp>
    </p:spTree>
    <p:extLst>
      <p:ext uri="{BB962C8B-B14F-4D97-AF65-F5344CB8AC3E}">
        <p14:creationId xmlns:p14="http://schemas.microsoft.com/office/powerpoint/2010/main" val="64744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defTabSz="914316">
              <a:defRPr sz="1300" i="0"/>
            </a:lvl1pPr>
          </a:lstStyle>
          <a:p>
            <a:pPr>
              <a:defRPr/>
            </a:pPr>
            <a:endParaRPr lang="en-US" dirty="0"/>
          </a:p>
        </p:txBody>
      </p:sp>
      <p:sp>
        <p:nvSpPr>
          <p:cNvPr id="4099" name="Rectangle 3"/>
          <p:cNvSpPr>
            <a:spLocks noGrp="1" noChangeArrowheads="1"/>
          </p:cNvSpPr>
          <p:nvPr>
            <p:ph type="dt" idx="1"/>
          </p:nvPr>
        </p:nvSpPr>
        <p:spPr bwMode="auto">
          <a:xfrm>
            <a:off x="3884755"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algn="r" defTabSz="914316">
              <a:defRPr sz="1300" i="0"/>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41413" y="684213"/>
            <a:ext cx="4573587" cy="34305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733" y="4344337"/>
            <a:ext cx="5486089" cy="4115112"/>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defTabSz="914316">
              <a:defRPr sz="1300" i="0"/>
            </a:lvl1pPr>
          </a:lstStyle>
          <a:p>
            <a:pPr>
              <a:defRPr/>
            </a:pPr>
            <a:endParaRPr lang="en-US" dirty="0"/>
          </a:p>
        </p:txBody>
      </p:sp>
      <p:sp>
        <p:nvSpPr>
          <p:cNvPr id="4103" name="Rectangle 7"/>
          <p:cNvSpPr>
            <a:spLocks noGrp="1" noChangeArrowheads="1"/>
          </p:cNvSpPr>
          <p:nvPr>
            <p:ph type="sldNum" sz="quarter" idx="5"/>
          </p:nvPr>
        </p:nvSpPr>
        <p:spPr bwMode="auto">
          <a:xfrm>
            <a:off x="3884755"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algn="r" defTabSz="914316">
              <a:defRPr sz="1300" i="0"/>
            </a:lvl1pPr>
          </a:lstStyle>
          <a:p>
            <a:pPr>
              <a:defRPr/>
            </a:pPr>
            <a:fld id="{A8C67887-CB3A-4630-99D9-23787B8ADD68}" type="slidenum">
              <a:rPr lang="en-US"/>
              <a:pPr>
                <a:defRPr/>
              </a:pPr>
              <a:t>‹#›</a:t>
            </a:fld>
            <a:endParaRPr lang="en-US" dirty="0"/>
          </a:p>
        </p:txBody>
      </p:sp>
    </p:spTree>
    <p:extLst>
      <p:ext uri="{BB962C8B-B14F-4D97-AF65-F5344CB8AC3E}">
        <p14:creationId xmlns:p14="http://schemas.microsoft.com/office/powerpoint/2010/main" val="1976339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12946"/>
            <a:fld id="{1B289135-96B2-411B-8B89-423A41DA90DC}" type="slidenum">
              <a:rPr lang="en-US" smtClean="0"/>
              <a:pPr defTabSz="912946"/>
              <a:t>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520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Purpose</a:t>
            </a:r>
          </a:p>
          <a:p>
            <a:pPr>
              <a:buFontTx/>
              <a:buChar char="•"/>
            </a:pPr>
            <a:r>
              <a:rPr lang="en-US" dirty="0" smtClean="0"/>
              <a:t>Update Council on our efforts and have a discussion on what makes sense.</a:t>
            </a:r>
          </a:p>
          <a:p>
            <a:endParaRPr lang="en-US" dirty="0" smtClean="0"/>
          </a:p>
          <a:p>
            <a:r>
              <a:rPr lang="en-US" dirty="0" smtClean="0"/>
              <a:t>Goal</a:t>
            </a:r>
          </a:p>
          <a:p>
            <a:pPr>
              <a:buFontTx/>
              <a:buChar char="•"/>
            </a:pPr>
            <a:r>
              <a:rPr lang="en-US" dirty="0" smtClean="0"/>
              <a:t>There are certain area that make sense for development to occur.  Neighborhoods generally understand that more intense development occurs along transit corridors, major thoroughfares and more densely developed areas, i.e. Uptown.  There are certain areas where neighborhoods do not expect more intense development to occur such as local and collector streets – attempt to eliminate the surprise moment for neighborhoods</a:t>
            </a:r>
          </a:p>
          <a:p>
            <a:endParaRPr lang="en-US" dirty="0" smtClean="0"/>
          </a:p>
        </p:txBody>
      </p:sp>
      <p:sp>
        <p:nvSpPr>
          <p:cNvPr id="22532" name="Slide Number Placeholder 3"/>
          <p:cNvSpPr>
            <a:spLocks noGrp="1"/>
          </p:cNvSpPr>
          <p:nvPr>
            <p:ph type="sldNum" sz="quarter" idx="5"/>
          </p:nvPr>
        </p:nvSpPr>
        <p:spPr>
          <a:noFill/>
        </p:spPr>
        <p:txBody>
          <a:bodyPr/>
          <a:lstStyle/>
          <a:p>
            <a:pPr defTabSz="912946"/>
            <a:fld id="{EAFD598B-E033-4B50-B55C-C96B9C152060}" type="slidenum">
              <a:rPr lang="en-US" smtClean="0"/>
              <a:pPr defTabSz="912946"/>
              <a:t>2</a:t>
            </a:fld>
            <a:endParaRPr lang="en-US" dirty="0" smtClean="0"/>
          </a:p>
        </p:txBody>
      </p:sp>
    </p:spTree>
    <p:extLst>
      <p:ext uri="{BB962C8B-B14F-4D97-AF65-F5344CB8AC3E}">
        <p14:creationId xmlns:p14="http://schemas.microsoft.com/office/powerpoint/2010/main" val="1184468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0" y="3543300"/>
            <a:ext cx="9144000" cy="3314700"/>
          </a:xfrm>
          <a:prstGeom prst="rect">
            <a:avLst/>
          </a:prstGeom>
          <a:noFill/>
          <a:ln w="9525">
            <a:noFill/>
            <a:miter lim="800000"/>
            <a:headEnd/>
            <a:tailEnd/>
          </a:ln>
        </p:spPr>
      </p:pic>
      <p:sp>
        <p:nvSpPr>
          <p:cNvPr id="15364" name="Rectangle 4"/>
          <p:cNvSpPr>
            <a:spLocks noGrp="1" noChangeArrowheads="1"/>
          </p:cNvSpPr>
          <p:nvPr>
            <p:ph type="ctrTitle"/>
          </p:nvPr>
        </p:nvSpPr>
        <p:spPr>
          <a:xfrm>
            <a:off x="685800" y="2130425"/>
            <a:ext cx="7772400" cy="1470025"/>
          </a:xfrm>
        </p:spPr>
        <p:txBody>
          <a:bodyPr/>
          <a:lstStyle>
            <a:lvl1pPr algn="ctr">
              <a:defRPr sz="3600">
                <a:solidFill>
                  <a:schemeClr val="accent2"/>
                </a:solidFill>
              </a:defRPr>
            </a:lvl1pPr>
          </a:lstStyle>
          <a:p>
            <a:r>
              <a:rPr lang="en-US"/>
              <a:t>Click to edit Master title style</a:t>
            </a:r>
          </a:p>
        </p:txBody>
      </p:sp>
      <p:sp>
        <p:nvSpPr>
          <p:cNvPr id="153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6"/>
          <p:cNvSpPr>
            <a:spLocks noGrp="1" noChangeArrowheads="1"/>
          </p:cNvSpPr>
          <p:nvPr>
            <p:ph type="sldNum" sz="quarter" idx="10"/>
          </p:nvPr>
        </p:nvSpPr>
        <p:spPr/>
        <p:txBody>
          <a:bodyPr/>
          <a:lstStyle>
            <a:lvl1pPr>
              <a:defRPr/>
            </a:lvl1pPr>
          </a:lstStyle>
          <a:p>
            <a:pPr>
              <a:defRPr/>
            </a:pPr>
            <a:fld id="{5ECBA9E9-5978-4444-A614-FF3C27DC536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5F57DB4-09B5-47A3-B8BE-61DAF4DB8A4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9055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F006B5A-8B7A-4EF5-9BE5-73B921A17E1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24000"/>
            <a:ext cx="396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96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BA0779E-C4C3-401A-A055-19F5196EF9D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52909B-09F8-4BD5-AF55-A665955BBD60}" type="datetimeFigureOut">
              <a:rPr lang="en-US" smtClean="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ECBA9E9-5978-4444-A614-FF3C27DC536C}"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83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6A65E-2E7B-45D1-A4B9-0680C068B11A}" type="datetimeFigureOut">
              <a:rPr lang="en-US" smtClean="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6A42D1C-3BE5-40C8-B75D-7D278621CB81}" type="slidenum">
              <a:rPr lang="en-US" smtClean="0"/>
              <a:pPr>
                <a:defRPr/>
              </a:pPr>
              <a:t>‹#›</a:t>
            </a:fld>
            <a:endParaRPr lang="en-US" dirty="0"/>
          </a:p>
        </p:txBody>
      </p:sp>
    </p:spTree>
    <p:extLst>
      <p:ext uri="{BB962C8B-B14F-4D97-AF65-F5344CB8AC3E}">
        <p14:creationId xmlns:p14="http://schemas.microsoft.com/office/powerpoint/2010/main" val="3103309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75D96E-8D7E-422E-A2A8-D28C1B4E7B86}" type="datetimeFigureOut">
              <a:rPr lang="en-US" smtClean="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398F1CF-1D8A-4C3A-9A83-640B40ECB06A}"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99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A3118-2D63-46DE-A5FD-62B7769B1823}" type="datetimeFigureOut">
              <a:rPr lang="en-US" smtClean="0"/>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003EF3-4D41-4EB1-9D71-B880A91C7D0D}" type="slidenum">
              <a:rPr lang="en-US" smtClean="0"/>
              <a:pPr>
                <a:defRPr/>
              </a:pPr>
              <a:t>‹#›</a:t>
            </a:fld>
            <a:endParaRPr lang="en-US" dirty="0"/>
          </a:p>
        </p:txBody>
      </p:sp>
    </p:spTree>
    <p:extLst>
      <p:ext uri="{BB962C8B-B14F-4D97-AF65-F5344CB8AC3E}">
        <p14:creationId xmlns:p14="http://schemas.microsoft.com/office/powerpoint/2010/main" val="29072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CA95C9-E353-4D5F-9DEE-820E2A1F9C49}" type="datetimeFigureOut">
              <a:rPr lang="en-US" smtClean="0"/>
              <a:t>4/27/2016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BDDBE6FB-2CA3-43D7-A3E9-D22865806130}" type="slidenum">
              <a:rPr lang="en-US" smtClean="0"/>
              <a:pPr>
                <a:defRPr/>
              </a:pPr>
              <a:t>‹#›</a:t>
            </a:fld>
            <a:endParaRPr lang="en-US" dirty="0"/>
          </a:p>
        </p:txBody>
      </p:sp>
    </p:spTree>
    <p:extLst>
      <p:ext uri="{BB962C8B-B14F-4D97-AF65-F5344CB8AC3E}">
        <p14:creationId xmlns:p14="http://schemas.microsoft.com/office/powerpoint/2010/main" val="354208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055670-3E6A-43D3-8215-C1C48E0C9650}" type="datetimeFigureOut">
              <a:rPr lang="en-US" smtClean="0"/>
              <a:t>4/27/2016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712122AC-4641-432A-A521-9C39B78F7213}" type="slidenum">
              <a:rPr lang="en-US" smtClean="0"/>
              <a:pPr>
                <a:defRPr/>
              </a:pPr>
              <a:t>‹#›</a:t>
            </a:fld>
            <a:endParaRPr lang="en-US" dirty="0"/>
          </a:p>
        </p:txBody>
      </p:sp>
    </p:spTree>
    <p:extLst>
      <p:ext uri="{BB962C8B-B14F-4D97-AF65-F5344CB8AC3E}">
        <p14:creationId xmlns:p14="http://schemas.microsoft.com/office/powerpoint/2010/main" val="17180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CE34154-F461-49B9-A649-5772D9210BB9}" type="datetimeFigureOut">
              <a:rPr lang="en-US" smtClean="0"/>
              <a:t>4/27/2016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defRPr/>
            </a:pPr>
            <a:fld id="{886BE96B-F11A-4979-B6FF-097EFE21E283}" type="slidenum">
              <a:rPr lang="en-US" smtClean="0"/>
              <a:pPr>
                <a:defRPr/>
              </a:pPr>
              <a:t>‹#›</a:t>
            </a:fld>
            <a:endParaRPr lang="en-US" dirty="0"/>
          </a:p>
        </p:txBody>
      </p:sp>
    </p:spTree>
    <p:extLst>
      <p:ext uri="{BB962C8B-B14F-4D97-AF65-F5344CB8AC3E}">
        <p14:creationId xmlns:p14="http://schemas.microsoft.com/office/powerpoint/2010/main" val="367073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42D1C-3BE5-40C8-B75D-7D278621CB8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4CA1323-B5E5-4968-904B-943CFA4A926F}" type="datetimeFigureOut">
              <a:rPr lang="en-US" smtClean="0"/>
              <a:t>4/27/2016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14FF5BF-B397-4907-B203-9F03626B10BB}" type="slidenum">
              <a:rPr lang="en-US" smtClean="0"/>
              <a:pPr>
                <a:defRPr/>
              </a:pPr>
              <a:t>‹#›</a:t>
            </a:fld>
            <a:endParaRPr lang="en-US" dirty="0"/>
          </a:p>
        </p:txBody>
      </p:sp>
    </p:spTree>
    <p:extLst>
      <p:ext uri="{BB962C8B-B14F-4D97-AF65-F5344CB8AC3E}">
        <p14:creationId xmlns:p14="http://schemas.microsoft.com/office/powerpoint/2010/main" val="3713301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42EE3-1862-478D-ABFA-CE4447D28533}" type="datetimeFigureOut">
              <a:rPr lang="en-US" smtClean="0"/>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50A8EF26-1979-4DB8-919B-FF89D937F0E9}" type="slidenum">
              <a:rPr lang="en-US" smtClean="0"/>
              <a:pPr>
                <a:defRPr/>
              </a:pPr>
              <a:t>‹#›</a:t>
            </a:fld>
            <a:endParaRPr lang="en-US" dirty="0"/>
          </a:p>
        </p:txBody>
      </p:sp>
    </p:spTree>
    <p:extLst>
      <p:ext uri="{BB962C8B-B14F-4D97-AF65-F5344CB8AC3E}">
        <p14:creationId xmlns:p14="http://schemas.microsoft.com/office/powerpoint/2010/main" val="347233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8D82FE-38CB-4EF0-933A-9DB1E0083DE7}" type="datetimeFigureOut">
              <a:rPr lang="en-US" smtClean="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5F57DB4-09B5-47A3-B8BE-61DAF4DB8A47}" type="slidenum">
              <a:rPr lang="en-US" smtClean="0"/>
              <a:pPr>
                <a:defRPr/>
              </a:pPr>
              <a:t>‹#›</a:t>
            </a:fld>
            <a:endParaRPr lang="en-US" dirty="0"/>
          </a:p>
        </p:txBody>
      </p:sp>
    </p:spTree>
    <p:extLst>
      <p:ext uri="{BB962C8B-B14F-4D97-AF65-F5344CB8AC3E}">
        <p14:creationId xmlns:p14="http://schemas.microsoft.com/office/powerpoint/2010/main" val="157888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4D7EC-FC7F-48C5-AE2E-706146BC4953}" type="datetimeFigureOut">
              <a:rPr lang="en-US" smtClean="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F006B5A-8B7A-4EF5-9BE5-73B921A17E17}" type="slidenum">
              <a:rPr lang="en-US" smtClean="0"/>
              <a:pPr>
                <a:defRPr/>
              </a:pPr>
              <a:t>‹#›</a:t>
            </a:fld>
            <a:endParaRPr lang="en-US" dirty="0"/>
          </a:p>
        </p:txBody>
      </p:sp>
    </p:spTree>
    <p:extLst>
      <p:ext uri="{BB962C8B-B14F-4D97-AF65-F5344CB8AC3E}">
        <p14:creationId xmlns:p14="http://schemas.microsoft.com/office/powerpoint/2010/main" val="43650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398F1CF-1D8A-4C3A-9A83-640B40ECB06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B003EF3-4D41-4EB1-9D71-B880A91C7D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DDBE6FB-2CA3-43D7-A3E9-D2286580613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12122AC-4641-432A-A521-9C39B78F72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BE96B-F11A-4979-B6FF-097EFE21E2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4FF5BF-B397-4907-B203-9F03626B10B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0A8EF26-1979-4DB8-919B-FF89D937F0E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87" name="Rectangle 19"/>
          <p:cNvSpPr>
            <a:spLocks noChangeArrowheads="1"/>
          </p:cNvSpPr>
          <p:nvPr/>
        </p:nvSpPr>
        <p:spPr bwMode="auto">
          <a:xfrm>
            <a:off x="0" y="0"/>
            <a:ext cx="9144000" cy="1219200"/>
          </a:xfrm>
          <a:prstGeom prst="rect">
            <a:avLst/>
          </a:prstGeom>
          <a:solidFill>
            <a:srgbClr val="666699"/>
          </a:solidFill>
          <a:ln w="9525">
            <a:noFill/>
            <a:miter lim="800000"/>
            <a:headEnd/>
            <a:tailEnd/>
          </a:ln>
          <a:effectLst/>
        </p:spPr>
        <p:txBody>
          <a:bodyPr wrap="none" anchor="ctr"/>
          <a:lstStyle/>
          <a:p>
            <a:pPr>
              <a:defRPr/>
            </a:pPr>
            <a:endParaRPr lang="en-US" dirty="0"/>
          </a:p>
        </p:txBody>
      </p:sp>
      <p:pic>
        <p:nvPicPr>
          <p:cNvPr id="1027" name="Picture 17" descr="Transparentskyline1"/>
          <p:cNvPicPr>
            <a:picLocks noChangeAspect="1" noChangeArrowheads="1"/>
          </p:cNvPicPr>
          <p:nvPr/>
        </p:nvPicPr>
        <p:blipFill>
          <a:blip r:embed="rId14"/>
          <a:srcRect/>
          <a:stretch>
            <a:fillRect/>
          </a:stretch>
        </p:blipFill>
        <p:spPr bwMode="auto">
          <a:xfrm>
            <a:off x="-14288" y="3530600"/>
            <a:ext cx="9158288" cy="3327400"/>
          </a:xfrm>
          <a:prstGeom prst="rect">
            <a:avLst/>
          </a:prstGeom>
          <a:noFill/>
          <a:ln w="9525">
            <a:noFill/>
            <a:miter lim="800000"/>
            <a:headEnd/>
            <a:tailEnd/>
          </a:ln>
        </p:spPr>
      </p:pic>
      <p:sp>
        <p:nvSpPr>
          <p:cNvPr id="7170" name="Rectangle 2"/>
          <p:cNvSpPr>
            <a:spLocks noGrp="1" noChangeArrowheads="1"/>
          </p:cNvSpPr>
          <p:nvPr>
            <p:ph type="title"/>
          </p:nvPr>
        </p:nvSpPr>
        <p:spPr bwMode="auto">
          <a:xfrm>
            <a:off x="533400" y="152400"/>
            <a:ext cx="8077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5334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F955E8D4-DC37-4B6A-80BA-4A971CF44C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2"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dt="0"/>
  <p:txStyles>
    <p:titleStyle>
      <a:lvl1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4/27/2016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955E8D4-DC37-4B6A-80BA-4A971CF44CF6}"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6786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058779" y="1443789"/>
            <a:ext cx="7399421" cy="2308324"/>
          </a:xfrm>
          <a:prstGeom prst="rect">
            <a:avLst/>
          </a:prstGeom>
          <a:noFill/>
          <a:ln w="9525">
            <a:noFill/>
            <a:miter lim="800000"/>
            <a:headEnd/>
            <a:tailEnd/>
          </a:ln>
        </p:spPr>
        <p:txBody>
          <a:bodyPr wrap="square">
            <a:spAutoFit/>
          </a:bodyPr>
          <a:lstStyle/>
          <a:p>
            <a:pPr algn="ctr"/>
            <a:endParaRPr lang="en-US" sz="3600" b="1" i="0" dirty="0" smtClean="0">
              <a:solidFill>
                <a:schemeClr val="accent2"/>
              </a:solidFill>
            </a:endParaRPr>
          </a:p>
          <a:p>
            <a:pPr algn="ctr"/>
            <a:r>
              <a:rPr lang="en-US" sz="3600" b="1" i="0" dirty="0" smtClean="0">
                <a:solidFill>
                  <a:schemeClr val="accent2"/>
                </a:solidFill>
              </a:rPr>
              <a:t>Transportation, Technology and Infrastructure Committee</a:t>
            </a:r>
          </a:p>
          <a:p>
            <a:pPr algn="ctr"/>
            <a:r>
              <a:rPr lang="en-US" sz="3600" b="1" i="0" dirty="0" smtClean="0">
                <a:solidFill>
                  <a:schemeClr val="accent2"/>
                </a:solidFill>
              </a:rPr>
              <a:t>May 2, 2016</a:t>
            </a:r>
            <a:endParaRPr lang="en-US" sz="1600" i="0" dirty="0">
              <a:solidFill>
                <a:schemeClr val="accent2"/>
              </a:solidFill>
            </a:endParaRPr>
          </a:p>
        </p:txBody>
      </p:sp>
      <p:sp>
        <p:nvSpPr>
          <p:cNvPr id="3075" name="Text Box 9"/>
          <p:cNvSpPr txBox="1">
            <a:spLocks noChangeArrowheads="1"/>
          </p:cNvSpPr>
          <p:nvPr/>
        </p:nvSpPr>
        <p:spPr bwMode="auto">
          <a:xfrm>
            <a:off x="1576116" y="4722162"/>
            <a:ext cx="6297167" cy="707886"/>
          </a:xfrm>
          <a:prstGeom prst="rect">
            <a:avLst/>
          </a:prstGeom>
          <a:noFill/>
          <a:ln w="9525">
            <a:noFill/>
            <a:miter lim="800000"/>
            <a:headEnd/>
            <a:tailEnd/>
          </a:ln>
        </p:spPr>
        <p:txBody>
          <a:bodyPr wrap="square">
            <a:spAutoFit/>
          </a:bodyPr>
          <a:lstStyle/>
          <a:p>
            <a:pPr algn="ctr"/>
            <a:r>
              <a:rPr lang="en-US" sz="2000" b="1" i="0" dirty="0" smtClean="0">
                <a:solidFill>
                  <a:schemeClr val="accent2"/>
                </a:solidFill>
                <a:latin typeface="Times New Roman" pitchFamily="18" charset="0"/>
                <a:cs typeface="Times New Roman" pitchFamily="18" charset="0"/>
              </a:rPr>
              <a:t>Tina Carkhuff, Interim Director/CIO</a:t>
            </a:r>
          </a:p>
          <a:p>
            <a:pPr algn="ctr"/>
            <a:r>
              <a:rPr lang="en-US" sz="2000" b="1" i="0" dirty="0" smtClean="0">
                <a:solidFill>
                  <a:schemeClr val="accent2"/>
                </a:solidFill>
                <a:latin typeface="Times New Roman" pitchFamily="18" charset="0"/>
                <a:cs typeface="Times New Roman" pitchFamily="18" charset="0"/>
              </a:rPr>
              <a:t>Houston IT Services</a:t>
            </a:r>
            <a:endParaRPr lang="en-US" sz="2000" b="1" i="0" dirty="0">
              <a:solidFill>
                <a:schemeClr val="accent2"/>
              </a:solidFill>
              <a:latin typeface="Times New Roman" pitchFamily="18" charset="0"/>
              <a:cs typeface="Times New Roman" pitchFamily="18" charset="0"/>
            </a:endParaRPr>
          </a:p>
        </p:txBody>
      </p:sp>
      <p:pic>
        <p:nvPicPr>
          <p:cNvPr id="4" name="Picture 5" descr="citylogocolor"/>
          <p:cNvPicPr>
            <a:picLocks noChangeAspect="1" noChangeArrowheads="1"/>
          </p:cNvPicPr>
          <p:nvPr/>
        </p:nvPicPr>
        <p:blipFill>
          <a:blip r:embed="rId3" cstate="print"/>
          <a:srcRect/>
          <a:stretch>
            <a:fillRect/>
          </a:stretch>
        </p:blipFill>
        <p:spPr bwMode="auto">
          <a:xfrm>
            <a:off x="304800" y="304800"/>
            <a:ext cx="1322832" cy="128016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lgn="ctr" eaLnBrk="1" hangingPunct="1"/>
            <a:r>
              <a:rPr lang="en-US" dirty="0" smtClean="0">
                <a:effectLst/>
              </a:rPr>
              <a:t>Agenda </a:t>
            </a:r>
          </a:p>
        </p:txBody>
      </p:sp>
      <p:sp>
        <p:nvSpPr>
          <p:cNvPr id="4100" name="Rectangle 3"/>
          <p:cNvSpPr>
            <a:spLocks noGrp="1" noChangeArrowheads="1"/>
          </p:cNvSpPr>
          <p:nvPr>
            <p:ph idx="1"/>
          </p:nvPr>
        </p:nvSpPr>
        <p:spPr>
          <a:xfrm>
            <a:off x="499057" y="1798750"/>
            <a:ext cx="8077200" cy="4905676"/>
          </a:xfrm>
        </p:spPr>
        <p:txBody>
          <a:bodyPr>
            <a:normAutofit/>
          </a:bodyPr>
          <a:lstStyle/>
          <a:p>
            <a:pPr>
              <a:buFont typeface="Arial" panose="020B0604020202020204" pitchFamily="34" charset="0"/>
              <a:buChar char="•"/>
            </a:pPr>
            <a:r>
              <a:rPr lang="en-US" sz="2400" dirty="0" smtClean="0"/>
              <a:t>How we are all connected </a:t>
            </a:r>
          </a:p>
          <a:p>
            <a:pPr>
              <a:buFont typeface="Arial" panose="020B0604020202020204" pitchFamily="34" charset="0"/>
              <a:buChar char="•"/>
            </a:pPr>
            <a:r>
              <a:rPr lang="en-US" sz="2400" dirty="0" smtClean="0"/>
              <a:t>Data Centers </a:t>
            </a:r>
          </a:p>
          <a:p>
            <a:pPr>
              <a:buFont typeface="Arial" panose="020B0604020202020204" pitchFamily="34" charset="0"/>
              <a:buChar char="•"/>
            </a:pPr>
            <a:r>
              <a:rPr lang="en-US" sz="2400" dirty="0" smtClean="0"/>
              <a:t>HITS Supported Applications</a:t>
            </a:r>
          </a:p>
          <a:p>
            <a:pPr>
              <a:buFont typeface="Arial" panose="020B0604020202020204" pitchFamily="34" charset="0"/>
              <a:buChar char="•"/>
            </a:pPr>
            <a:r>
              <a:rPr lang="en-US" sz="2400" dirty="0" smtClean="0"/>
              <a:t>Redundancy versus Non-Redundancy </a:t>
            </a:r>
          </a:p>
          <a:p>
            <a:pPr>
              <a:buFont typeface="Arial" panose="020B0604020202020204" pitchFamily="34" charset="0"/>
              <a:buChar char="•"/>
            </a:pPr>
            <a:r>
              <a:rPr lang="en-US" sz="2400" dirty="0" smtClean="0"/>
              <a:t>SAP Environment</a:t>
            </a:r>
          </a:p>
          <a:p>
            <a:pPr>
              <a:buFont typeface="Arial" panose="020B0604020202020204" pitchFamily="34" charset="0"/>
              <a:buChar char="•"/>
            </a:pPr>
            <a:r>
              <a:rPr lang="en-US" sz="2400" dirty="0" smtClean="0"/>
              <a:t>Multi-Function Printer Replacement </a:t>
            </a:r>
          </a:p>
          <a:p>
            <a:pPr>
              <a:buFont typeface="Arial" panose="020B0604020202020204" pitchFamily="34" charset="0"/>
              <a:buChar char="•"/>
            </a:pPr>
            <a:r>
              <a:rPr lang="en-US" sz="2400" dirty="0" smtClean="0"/>
              <a:t>Microsoft Enterprise Agreements </a:t>
            </a:r>
          </a:p>
          <a:p>
            <a:pPr>
              <a:buFont typeface="Arial" panose="020B0604020202020204" pitchFamily="34" charset="0"/>
              <a:buChar char="•"/>
            </a:pPr>
            <a:r>
              <a:rPr lang="en-US" sz="2400" dirty="0" smtClean="0"/>
              <a:t>Questions?</a:t>
            </a:r>
          </a:p>
          <a:p>
            <a:pPr>
              <a:buFont typeface="Arial" panose="020B0604020202020204" pitchFamily="34" charset="0"/>
              <a:buChar char="•"/>
            </a:pPr>
            <a:endParaRPr lang="en-US" sz="2400" dirty="0"/>
          </a:p>
        </p:txBody>
      </p:sp>
      <p:sp>
        <p:nvSpPr>
          <p:cNvPr id="4098" name="Slide Number Placeholder 3"/>
          <p:cNvSpPr>
            <a:spLocks noGrp="1"/>
          </p:cNvSpPr>
          <p:nvPr>
            <p:ph type="sldNum" sz="quarter" idx="12"/>
          </p:nvPr>
        </p:nvSpPr>
        <p:spPr>
          <a:noFill/>
        </p:spPr>
        <p:txBody>
          <a:bodyPr/>
          <a:lstStyle/>
          <a:p>
            <a:fld id="{CDEFE84B-4661-44B8-9F96-0E1B2E62BE06}" type="slidenum">
              <a:rPr lang="en-US" smtClean="0"/>
              <a:pPr/>
              <a:t>2</a:t>
            </a:fld>
            <a:endParaRPr lang="en-US" dirty="0" smtClean="0"/>
          </a:p>
        </p:txBody>
      </p:sp>
      <p:sp>
        <p:nvSpPr>
          <p:cNvPr id="649222" name="Rectangle 6"/>
          <p:cNvSpPr>
            <a:spLocks noChangeArrowheads="1"/>
          </p:cNvSpPr>
          <p:nvPr/>
        </p:nvSpPr>
        <p:spPr bwMode="auto">
          <a:xfrm>
            <a:off x="533400" y="1524000"/>
            <a:ext cx="8280400" cy="461665"/>
          </a:xfrm>
          <a:prstGeom prst="rect">
            <a:avLst/>
          </a:prstGeom>
          <a:noFill/>
          <a:ln w="9525">
            <a:noFill/>
            <a:miter lim="800000"/>
            <a:headEnd/>
            <a:tailEnd/>
          </a:ln>
          <a:effectLst/>
        </p:spPr>
        <p:txBody>
          <a:bodyPr>
            <a:spAutoFit/>
          </a:bodyPr>
          <a:lstStyle/>
          <a:p>
            <a:pPr marL="342900" indent="-342900">
              <a:buFont typeface="Arial" pitchFamily="34" charset="0"/>
              <a:buChar char="•"/>
              <a:defRPr/>
            </a:pPr>
            <a:endParaRPr lang="en-US" sz="2400" i="0" dirty="0" smtClean="0">
              <a:solidFill>
                <a:schemeClr val="accent2"/>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Networking Diagram</a:t>
            </a:r>
            <a:endParaRPr lang="en-US" dirty="0"/>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3</a:t>
            </a:fld>
            <a:endParaRPr lang="en-US" dirty="0"/>
          </a:p>
        </p:txBody>
      </p:sp>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397565" y="951630"/>
            <a:ext cx="8343111" cy="5405516"/>
          </a:xfrm>
          <a:prstGeom prst="rect">
            <a:avLst/>
          </a:prstGeom>
        </p:spPr>
      </p:pic>
      <p:sp>
        <p:nvSpPr>
          <p:cNvPr id="9" name="TextBox 8"/>
          <p:cNvSpPr txBox="1"/>
          <p:nvPr/>
        </p:nvSpPr>
        <p:spPr>
          <a:xfrm>
            <a:off x="470452" y="192157"/>
            <a:ext cx="8322365" cy="369332"/>
          </a:xfrm>
          <a:prstGeom prst="rect">
            <a:avLst/>
          </a:prstGeom>
          <a:noFill/>
        </p:spPr>
        <p:txBody>
          <a:bodyPr wrap="square" rtlCol="0">
            <a:spAutoFit/>
          </a:bodyPr>
          <a:lstStyle/>
          <a:p>
            <a:r>
              <a:rPr lang="en-US" i="0" dirty="0" smtClean="0"/>
              <a:t>How We Are All Connected </a:t>
            </a:r>
            <a:endParaRPr lang="en-US" i="0" dirty="0"/>
          </a:p>
        </p:txBody>
      </p:sp>
    </p:spTree>
    <p:extLst>
      <p:ext uri="{BB962C8B-B14F-4D97-AF65-F5344CB8AC3E}">
        <p14:creationId xmlns:p14="http://schemas.microsoft.com/office/powerpoint/2010/main" val="240131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891267"/>
          </a:xfrm>
        </p:spPr>
        <p:txBody>
          <a:bodyPr/>
          <a:lstStyle/>
          <a:p>
            <a:r>
              <a:rPr lang="en-US" dirty="0" smtClean="0"/>
              <a:t>Data Centers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8949481"/>
              </p:ext>
            </p:extLst>
          </p:nvPr>
        </p:nvGraphicFramePr>
        <p:xfrm>
          <a:off x="272135" y="1177871"/>
          <a:ext cx="8457285" cy="5394960"/>
        </p:xfrm>
        <a:graphic>
          <a:graphicData uri="http://schemas.openxmlformats.org/drawingml/2006/table">
            <a:tbl>
              <a:tblPr firstRow="1" bandRow="1">
                <a:tableStyleId>{5C22544A-7EE6-4342-B048-85BDC9FD1C3A}</a:tableStyleId>
              </a:tblPr>
              <a:tblGrid>
                <a:gridCol w="1107214"/>
                <a:gridCol w="7350071"/>
              </a:tblGrid>
              <a:tr h="365595">
                <a:tc>
                  <a:txBody>
                    <a:bodyPr/>
                    <a:lstStyle/>
                    <a:p>
                      <a:r>
                        <a:rPr lang="en-US" dirty="0" smtClean="0"/>
                        <a:t>Tier Level</a:t>
                      </a:r>
                      <a:endParaRPr lang="en-US" dirty="0"/>
                    </a:p>
                  </a:txBody>
                  <a:tcPr/>
                </a:tc>
                <a:tc>
                  <a:txBody>
                    <a:bodyPr/>
                    <a:lstStyle/>
                    <a:p>
                      <a:r>
                        <a:rPr lang="en-US" dirty="0" smtClean="0"/>
                        <a:t>Requirements </a:t>
                      </a:r>
                      <a:endParaRPr lang="en-US" dirty="0"/>
                    </a:p>
                  </a:txBody>
                  <a:tcPr/>
                </a:tc>
              </a:tr>
              <a:tr h="901468">
                <a:tc>
                  <a:txBody>
                    <a:bodyPr/>
                    <a:lstStyle/>
                    <a:p>
                      <a:r>
                        <a:rPr lang="en-US" dirty="0" smtClean="0"/>
                        <a:t>1</a:t>
                      </a:r>
                      <a:endParaRPr lang="en-US" dirty="0"/>
                    </a:p>
                  </a:txBody>
                  <a:tcPr/>
                </a:tc>
                <a:tc>
                  <a:txBody>
                    <a:bodyPr/>
                    <a:lstStyle/>
                    <a:p>
                      <a:pPr marL="285750" indent="-285750">
                        <a:buFont typeface="Arial" panose="020B0604020202020204" pitchFamily="34" charset="0"/>
                        <a:buChar char="•"/>
                      </a:pPr>
                      <a:r>
                        <a:rPr lang="en-US" dirty="0" smtClean="0"/>
                        <a:t>Single, non-redundant distribution path serving the IT equipment</a:t>
                      </a:r>
                    </a:p>
                    <a:p>
                      <a:pPr marL="285750" indent="-285750">
                        <a:buFont typeface="Arial" panose="020B0604020202020204" pitchFamily="34" charset="0"/>
                        <a:buChar char="•"/>
                      </a:pPr>
                      <a:r>
                        <a:rPr lang="en-US" dirty="0" smtClean="0"/>
                        <a:t>Non-redundant</a:t>
                      </a:r>
                      <a:r>
                        <a:rPr lang="en-US" baseline="0" dirty="0" smtClean="0"/>
                        <a:t> capacity components </a:t>
                      </a:r>
                    </a:p>
                    <a:p>
                      <a:pPr marL="285750" indent="-285750">
                        <a:buFont typeface="Arial" panose="020B0604020202020204" pitchFamily="34" charset="0"/>
                        <a:buChar char="•"/>
                      </a:pPr>
                      <a:r>
                        <a:rPr lang="en-US" baseline="0" dirty="0" smtClean="0"/>
                        <a:t>Basic site infrastructure with expected availability of 99.671%</a:t>
                      </a:r>
                      <a:endParaRPr lang="en-US" dirty="0"/>
                    </a:p>
                  </a:txBody>
                  <a:tcPr/>
                </a:tc>
              </a:tr>
              <a:tr h="901468">
                <a:tc>
                  <a:txBody>
                    <a:bodyPr/>
                    <a:lstStyle/>
                    <a:p>
                      <a:r>
                        <a:rPr lang="en-US" dirty="0" smtClean="0"/>
                        <a:t>2</a:t>
                      </a:r>
                      <a:endParaRPr lang="en-US" dirty="0"/>
                    </a:p>
                  </a:txBody>
                  <a:tcPr/>
                </a:tc>
                <a:tc>
                  <a:txBody>
                    <a:bodyPr/>
                    <a:lstStyle/>
                    <a:p>
                      <a:pPr marL="285750" indent="-285750">
                        <a:buFont typeface="Arial" panose="020B0604020202020204" pitchFamily="34" charset="0"/>
                        <a:buChar char="•"/>
                      </a:pPr>
                      <a:r>
                        <a:rPr lang="en-US" dirty="0" smtClean="0"/>
                        <a:t>Meets or exceeds</a:t>
                      </a:r>
                      <a:r>
                        <a:rPr lang="en-US" baseline="0" dirty="0" smtClean="0"/>
                        <a:t> all Tier 1 requirements </a:t>
                      </a:r>
                    </a:p>
                    <a:p>
                      <a:pPr marL="285750" indent="-285750">
                        <a:buFont typeface="Arial" panose="020B0604020202020204" pitchFamily="34" charset="0"/>
                        <a:buChar char="•"/>
                      </a:pPr>
                      <a:r>
                        <a:rPr lang="en-US" baseline="0" dirty="0" smtClean="0"/>
                        <a:t>Redundant site infrastructure capacity components with expected availability of 99.741%</a:t>
                      </a:r>
                      <a:endParaRPr lang="en-US" dirty="0"/>
                    </a:p>
                  </a:txBody>
                  <a:tcPr/>
                </a:tc>
              </a:tr>
              <a:tr h="1712789">
                <a:tc>
                  <a:txBody>
                    <a:bodyPr/>
                    <a:lstStyle/>
                    <a:p>
                      <a:r>
                        <a:rPr lang="en-US" dirty="0" smtClean="0"/>
                        <a:t>3</a:t>
                      </a:r>
                      <a:endParaRPr lang="en-US" dirty="0"/>
                    </a:p>
                  </a:txBody>
                  <a:tcPr/>
                </a:tc>
                <a:tc>
                  <a:txBody>
                    <a:bodyPr/>
                    <a:lstStyle/>
                    <a:p>
                      <a:pPr marL="285750" indent="-285750">
                        <a:buFont typeface="Arial" panose="020B0604020202020204" pitchFamily="34" charset="0"/>
                        <a:buChar char="•"/>
                      </a:pPr>
                      <a:r>
                        <a:rPr lang="en-US" dirty="0" smtClean="0"/>
                        <a:t>Meets</a:t>
                      </a:r>
                      <a:r>
                        <a:rPr lang="en-US" baseline="0" dirty="0" smtClean="0"/>
                        <a:t> or exceed all Tier 2 requirements </a:t>
                      </a:r>
                    </a:p>
                    <a:p>
                      <a:pPr marL="285750" indent="-285750">
                        <a:buFont typeface="Arial" panose="020B0604020202020204" pitchFamily="34" charset="0"/>
                        <a:buChar char="•"/>
                      </a:pPr>
                      <a:r>
                        <a:rPr lang="en-US" baseline="0" dirty="0" smtClean="0"/>
                        <a:t>Multiple independent distribution paths serving the IT equipment </a:t>
                      </a:r>
                    </a:p>
                    <a:p>
                      <a:pPr marL="285750" indent="-285750">
                        <a:buFont typeface="Arial" panose="020B0604020202020204" pitchFamily="34" charset="0"/>
                        <a:buChar char="•"/>
                      </a:pPr>
                      <a:r>
                        <a:rPr lang="en-US" baseline="0" dirty="0" smtClean="0"/>
                        <a:t>All IT equipment must be dual-powered and fully compatible with the topology of a site’s architecture</a:t>
                      </a:r>
                    </a:p>
                    <a:p>
                      <a:pPr marL="285750" indent="-285750">
                        <a:buFont typeface="Arial" panose="020B0604020202020204" pitchFamily="34" charset="0"/>
                        <a:buChar char="•"/>
                      </a:pPr>
                      <a:r>
                        <a:rPr lang="en-US" baseline="0" dirty="0" smtClean="0"/>
                        <a:t>Concurrently maintainable site infrastructure with expected availability of 99.982%</a:t>
                      </a:r>
                      <a:endParaRPr lang="en-US" dirty="0"/>
                    </a:p>
                  </a:txBody>
                  <a:tcPr/>
                </a:tc>
              </a:tr>
              <a:tr h="1442348">
                <a:tc>
                  <a:txBody>
                    <a:bodyPr/>
                    <a:lstStyle/>
                    <a:p>
                      <a:r>
                        <a:rPr lang="en-US" dirty="0" smtClean="0"/>
                        <a:t>4</a:t>
                      </a:r>
                      <a:endParaRPr lang="en-US" dirty="0"/>
                    </a:p>
                  </a:txBody>
                  <a:tcPr/>
                </a:tc>
                <a:tc>
                  <a:txBody>
                    <a:bodyPr/>
                    <a:lstStyle/>
                    <a:p>
                      <a:pPr marL="285750" indent="-285750">
                        <a:buFont typeface="Arial" panose="020B0604020202020204" pitchFamily="34" charset="0"/>
                        <a:buChar char="•"/>
                      </a:pPr>
                      <a:r>
                        <a:rPr lang="en-US" dirty="0" smtClean="0"/>
                        <a:t>Meets</a:t>
                      </a:r>
                      <a:r>
                        <a:rPr lang="en-US" baseline="0" dirty="0" smtClean="0"/>
                        <a:t> or exceeds all Tier 3 requirements </a:t>
                      </a:r>
                    </a:p>
                    <a:p>
                      <a:pPr marL="285750" indent="-285750">
                        <a:buFont typeface="Arial" panose="020B0604020202020204" pitchFamily="34" charset="0"/>
                        <a:buChar char="•"/>
                      </a:pPr>
                      <a:r>
                        <a:rPr lang="en-US" baseline="0" dirty="0" smtClean="0"/>
                        <a:t>All cooling equipment is independently dual-powered, including chillers and heating, ventilating and air conditioning (HVAC) systems </a:t>
                      </a:r>
                    </a:p>
                    <a:p>
                      <a:pPr marL="285750" indent="-285750">
                        <a:buFont typeface="Arial" panose="020B0604020202020204" pitchFamily="34" charset="0"/>
                        <a:buChar char="•"/>
                      </a:pPr>
                      <a:r>
                        <a:rPr lang="en-US" baseline="0" dirty="0" smtClean="0"/>
                        <a:t>Fault tolerant site infrastructure with electrical power storage and distribution facilities with expected availability of 99.995%</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4</a:t>
            </a:fld>
            <a:endParaRPr lang="en-US" dirty="0"/>
          </a:p>
        </p:txBody>
      </p:sp>
    </p:spTree>
    <p:extLst>
      <p:ext uri="{BB962C8B-B14F-4D97-AF65-F5344CB8AC3E}">
        <p14:creationId xmlns:p14="http://schemas.microsoft.com/office/powerpoint/2010/main" val="319493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HITS Supported Applications, by Department</a:t>
            </a:r>
            <a:endParaRPr lang="en-US" dirty="0"/>
          </a:p>
        </p:txBody>
      </p:sp>
      <p:pic>
        <p:nvPicPr>
          <p:cNvPr id="3074" name="Picture 2" descr="Google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474" y="2151993"/>
            <a:ext cx="4688753" cy="379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19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58274"/>
            <a:ext cx="7543800" cy="825272"/>
          </a:xfrm>
        </p:spPr>
        <p:txBody>
          <a:bodyPr>
            <a:normAutofit fontScale="90000"/>
          </a:bodyPr>
          <a:lstStyle/>
          <a:p>
            <a:r>
              <a:rPr lang="en-US" dirty="0" smtClean="0"/>
              <a:t>Redundancy versus Non-Redundancy</a:t>
            </a:r>
            <a:endParaRPr lang="en-US" dirty="0"/>
          </a:p>
        </p:txBody>
      </p:sp>
      <p:sp>
        <p:nvSpPr>
          <p:cNvPr id="3" name="Content Placeholder 2"/>
          <p:cNvSpPr>
            <a:spLocks noGrp="1"/>
          </p:cNvSpPr>
          <p:nvPr>
            <p:ph idx="1"/>
          </p:nvPr>
        </p:nvSpPr>
        <p:spPr/>
        <p:txBody>
          <a:bodyPr>
            <a:normAutofit/>
          </a:bodyPr>
          <a:lstStyle/>
          <a:p>
            <a:pPr>
              <a:lnSpc>
                <a:spcPct val="100000"/>
              </a:lnSpc>
            </a:pPr>
            <a:r>
              <a:rPr lang="en-US" sz="1800" dirty="0" smtClean="0">
                <a:solidFill>
                  <a:schemeClr val="tx1"/>
                </a:solidFill>
              </a:rPr>
              <a:t>Duplication of critical components or functions of a system with the intention of increasing reliability of the system, usually in the form of backup or fail-safe. </a:t>
            </a:r>
          </a:p>
          <a:p>
            <a:pPr lvl="1">
              <a:lnSpc>
                <a:spcPct val="100000"/>
              </a:lnSpc>
              <a:buFont typeface="Arial" panose="020B0604020202020204" pitchFamily="34" charset="0"/>
              <a:buChar char="•"/>
            </a:pPr>
            <a:r>
              <a:rPr lang="en-US" sz="1600" dirty="0" smtClean="0">
                <a:solidFill>
                  <a:schemeClr val="tx1"/>
                </a:solidFill>
              </a:rPr>
              <a:t>Hardware redundancy</a:t>
            </a:r>
          </a:p>
          <a:p>
            <a:pPr lvl="1">
              <a:lnSpc>
                <a:spcPct val="100000"/>
              </a:lnSpc>
              <a:buFont typeface="Arial" panose="020B0604020202020204" pitchFamily="34" charset="0"/>
              <a:buChar char="•"/>
            </a:pPr>
            <a:r>
              <a:rPr lang="en-US" sz="1600" dirty="0" smtClean="0">
                <a:solidFill>
                  <a:schemeClr val="tx1"/>
                </a:solidFill>
              </a:rPr>
              <a:t>Database redundancy </a:t>
            </a:r>
          </a:p>
          <a:p>
            <a:pPr lvl="1">
              <a:lnSpc>
                <a:spcPct val="100000"/>
              </a:lnSpc>
              <a:buFont typeface="Arial" panose="020B0604020202020204" pitchFamily="34" charset="0"/>
              <a:buChar char="•"/>
            </a:pPr>
            <a:r>
              <a:rPr lang="en-US" sz="1600" dirty="0" smtClean="0">
                <a:solidFill>
                  <a:schemeClr val="tx1"/>
                </a:solidFill>
              </a:rPr>
              <a:t>Application redundancy </a:t>
            </a:r>
          </a:p>
          <a:p>
            <a:pPr lvl="1">
              <a:lnSpc>
                <a:spcPct val="100000"/>
              </a:lnSpc>
              <a:buFont typeface="Arial" panose="020B0604020202020204" pitchFamily="34" charset="0"/>
              <a:buChar char="•"/>
            </a:pPr>
            <a:r>
              <a:rPr lang="en-US" sz="1600" dirty="0" smtClean="0">
                <a:solidFill>
                  <a:schemeClr val="tx1"/>
                </a:solidFill>
              </a:rPr>
              <a:t>Site redundancy</a:t>
            </a:r>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694" y="2643809"/>
            <a:ext cx="5487925" cy="3363567"/>
          </a:xfrm>
          <a:prstGeom prst="rect">
            <a:avLst/>
          </a:prstGeom>
        </p:spPr>
      </p:pic>
    </p:spTree>
    <p:extLst>
      <p:ext uri="{BB962C8B-B14F-4D97-AF65-F5344CB8AC3E}">
        <p14:creationId xmlns:p14="http://schemas.microsoft.com/office/powerpoint/2010/main" val="100992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490636"/>
          </a:xfrm>
        </p:spPr>
        <p:txBody>
          <a:bodyPr>
            <a:noAutofit/>
          </a:bodyPr>
          <a:lstStyle/>
          <a:p>
            <a:r>
              <a:rPr lang="en-US" sz="2800" dirty="0" smtClean="0"/>
              <a:t>SAP Ecosystem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7507200"/>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51483" y="1189628"/>
            <a:ext cx="3505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i="0" dirty="0">
              <a:solidFill>
                <a:prstClr val="black"/>
              </a:solidFill>
            </a:endParaRPr>
          </a:p>
        </p:txBody>
      </p:sp>
      <p:sp>
        <p:nvSpPr>
          <p:cNvPr id="7" name="Rectangle 6"/>
          <p:cNvSpPr/>
          <p:nvPr/>
        </p:nvSpPr>
        <p:spPr>
          <a:xfrm>
            <a:off x="152400" y="1913614"/>
            <a:ext cx="2590800" cy="3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Employee Benefits</a:t>
            </a:r>
            <a:endParaRPr lang="en-US" i="0" dirty="0">
              <a:solidFill>
                <a:prstClr val="black"/>
              </a:solidFill>
            </a:endParaRPr>
          </a:p>
        </p:txBody>
      </p:sp>
      <p:sp>
        <p:nvSpPr>
          <p:cNvPr id="9" name="Rectangle 8"/>
          <p:cNvSpPr/>
          <p:nvPr/>
        </p:nvSpPr>
        <p:spPr>
          <a:xfrm>
            <a:off x="6165574" y="1616434"/>
            <a:ext cx="2057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Time reporting from Kronos</a:t>
            </a:r>
            <a:endParaRPr lang="en-US" i="0" dirty="0">
              <a:solidFill>
                <a:prstClr val="black"/>
              </a:solidFill>
            </a:endParaRPr>
          </a:p>
        </p:txBody>
      </p:sp>
      <p:sp>
        <p:nvSpPr>
          <p:cNvPr id="11" name="Rectangle 10"/>
          <p:cNvSpPr/>
          <p:nvPr/>
        </p:nvSpPr>
        <p:spPr>
          <a:xfrm>
            <a:off x="6629400" y="2324100"/>
            <a:ext cx="223266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Payroll file transfer to Financial Institutions</a:t>
            </a:r>
            <a:endParaRPr lang="en-US" i="0" dirty="0">
              <a:solidFill>
                <a:prstClr val="black"/>
              </a:solidFill>
            </a:endParaRPr>
          </a:p>
        </p:txBody>
      </p:sp>
      <p:sp>
        <p:nvSpPr>
          <p:cNvPr id="12" name="Rectangle 11"/>
          <p:cNvSpPr/>
          <p:nvPr/>
        </p:nvSpPr>
        <p:spPr>
          <a:xfrm>
            <a:off x="152400" y="2815238"/>
            <a:ext cx="22098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Hiring through </a:t>
            </a:r>
            <a:r>
              <a:rPr lang="en-US" i="0" dirty="0" err="1" smtClean="0">
                <a:solidFill>
                  <a:prstClr val="black"/>
                </a:solidFill>
              </a:rPr>
              <a:t>NeoGov</a:t>
            </a:r>
            <a:endParaRPr lang="en-US" i="0" dirty="0">
              <a:solidFill>
                <a:prstClr val="black"/>
              </a:solidFill>
            </a:endParaRPr>
          </a:p>
        </p:txBody>
      </p:sp>
      <p:sp>
        <p:nvSpPr>
          <p:cNvPr id="13" name="Rectangle 12"/>
          <p:cNvSpPr/>
          <p:nvPr/>
        </p:nvSpPr>
        <p:spPr>
          <a:xfrm>
            <a:off x="44450" y="3582989"/>
            <a:ext cx="2514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Employee Training and HEAR Evaluation  Score</a:t>
            </a:r>
            <a:endParaRPr lang="en-US" i="0" dirty="0">
              <a:solidFill>
                <a:prstClr val="black"/>
              </a:solidFill>
            </a:endParaRPr>
          </a:p>
        </p:txBody>
      </p:sp>
      <p:sp>
        <p:nvSpPr>
          <p:cNvPr id="14" name="Rectangle 13"/>
          <p:cNvSpPr/>
          <p:nvPr/>
        </p:nvSpPr>
        <p:spPr>
          <a:xfrm>
            <a:off x="419100" y="4329908"/>
            <a:ext cx="2057400" cy="51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Capital Plan and Budget</a:t>
            </a:r>
            <a:endParaRPr lang="en-US" i="0" dirty="0">
              <a:solidFill>
                <a:prstClr val="black"/>
              </a:solidFill>
            </a:endParaRPr>
          </a:p>
        </p:txBody>
      </p:sp>
      <p:sp>
        <p:nvSpPr>
          <p:cNvPr id="15" name="Rectangle 14"/>
          <p:cNvSpPr/>
          <p:nvPr/>
        </p:nvSpPr>
        <p:spPr>
          <a:xfrm>
            <a:off x="3649663" y="5868987"/>
            <a:ext cx="2057400" cy="489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Vendor Information</a:t>
            </a:r>
            <a:endParaRPr lang="en-US" i="0" dirty="0">
              <a:solidFill>
                <a:prstClr val="black"/>
              </a:solidFill>
            </a:endParaRPr>
          </a:p>
        </p:txBody>
      </p:sp>
      <p:sp>
        <p:nvSpPr>
          <p:cNvPr id="16" name="Rectangle 15"/>
          <p:cNvSpPr/>
          <p:nvPr/>
        </p:nvSpPr>
        <p:spPr>
          <a:xfrm>
            <a:off x="6155635" y="5630982"/>
            <a:ext cx="2819400" cy="489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Accounts Payable</a:t>
            </a:r>
            <a:endParaRPr lang="en-US" i="0" dirty="0">
              <a:solidFill>
                <a:prstClr val="black"/>
              </a:solidFill>
            </a:endParaRPr>
          </a:p>
        </p:txBody>
      </p:sp>
      <p:sp>
        <p:nvSpPr>
          <p:cNvPr id="17" name="Rectangle 16"/>
          <p:cNvSpPr/>
          <p:nvPr/>
        </p:nvSpPr>
        <p:spPr>
          <a:xfrm>
            <a:off x="6629400" y="4495800"/>
            <a:ext cx="228600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Accounts Receivables</a:t>
            </a:r>
            <a:endParaRPr lang="en-US" i="0" dirty="0">
              <a:solidFill>
                <a:prstClr val="black"/>
              </a:solidFill>
            </a:endParaRPr>
          </a:p>
        </p:txBody>
      </p:sp>
      <p:sp>
        <p:nvSpPr>
          <p:cNvPr id="18" name="Rectangle 17"/>
          <p:cNvSpPr/>
          <p:nvPr/>
        </p:nvSpPr>
        <p:spPr>
          <a:xfrm>
            <a:off x="6629400" y="3333750"/>
            <a:ext cx="2514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Billing and Financial Information from other City Applications such as  BARC,  Burglar Alarm</a:t>
            </a:r>
            <a:endParaRPr lang="en-US" i="0" dirty="0">
              <a:solidFill>
                <a:prstClr val="black"/>
              </a:solidFill>
            </a:endParaRPr>
          </a:p>
        </p:txBody>
      </p:sp>
      <p:sp>
        <p:nvSpPr>
          <p:cNvPr id="24" name="Rectangle 23"/>
          <p:cNvSpPr/>
          <p:nvPr/>
        </p:nvSpPr>
        <p:spPr>
          <a:xfrm>
            <a:off x="6400800" y="5013960"/>
            <a:ext cx="1790700" cy="473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Capital Assets</a:t>
            </a:r>
            <a:endParaRPr lang="en-US" i="0" dirty="0">
              <a:solidFill>
                <a:prstClr val="black"/>
              </a:solidFill>
            </a:endParaRPr>
          </a:p>
        </p:txBody>
      </p:sp>
      <p:sp>
        <p:nvSpPr>
          <p:cNvPr id="5" name="TextBox 4"/>
          <p:cNvSpPr txBox="1"/>
          <p:nvPr/>
        </p:nvSpPr>
        <p:spPr>
          <a:xfrm>
            <a:off x="152400" y="2389583"/>
            <a:ext cx="2057400" cy="369332"/>
          </a:xfrm>
          <a:prstGeom prst="rect">
            <a:avLst/>
          </a:prstGeom>
          <a:noFill/>
        </p:spPr>
        <p:txBody>
          <a:bodyPr wrap="square" rtlCol="0">
            <a:spAutoFit/>
          </a:bodyPr>
          <a:lstStyle/>
          <a:p>
            <a:pPr fontAlgn="auto">
              <a:spcBef>
                <a:spcPts val="0"/>
              </a:spcBef>
              <a:spcAft>
                <a:spcPts val="0"/>
              </a:spcAft>
            </a:pPr>
            <a:r>
              <a:rPr lang="en-US" i="0" dirty="0" smtClean="0">
                <a:solidFill>
                  <a:prstClr val="black"/>
                </a:solidFill>
                <a:latin typeface="Calibri"/>
              </a:rPr>
              <a:t>HFD Scheduling </a:t>
            </a:r>
            <a:endParaRPr lang="en-US" i="0" dirty="0">
              <a:solidFill>
                <a:prstClr val="black"/>
              </a:solidFill>
              <a:latin typeface="Calibri"/>
            </a:endParaRPr>
          </a:p>
        </p:txBody>
      </p:sp>
      <p:sp>
        <p:nvSpPr>
          <p:cNvPr id="3" name="TextBox 2"/>
          <p:cNvSpPr txBox="1"/>
          <p:nvPr/>
        </p:nvSpPr>
        <p:spPr>
          <a:xfrm>
            <a:off x="273050" y="4930020"/>
            <a:ext cx="2667000" cy="369332"/>
          </a:xfrm>
          <a:prstGeom prst="rect">
            <a:avLst/>
          </a:prstGeom>
          <a:noFill/>
        </p:spPr>
        <p:txBody>
          <a:bodyPr wrap="square" rtlCol="0">
            <a:spAutoFit/>
          </a:bodyPr>
          <a:lstStyle/>
          <a:p>
            <a:pPr fontAlgn="auto">
              <a:spcBef>
                <a:spcPts val="0"/>
              </a:spcBef>
              <a:spcAft>
                <a:spcPts val="0"/>
              </a:spcAft>
            </a:pPr>
            <a:r>
              <a:rPr lang="en-US" i="0" dirty="0" smtClean="0">
                <a:solidFill>
                  <a:prstClr val="black"/>
                </a:solidFill>
                <a:latin typeface="Calibri"/>
              </a:rPr>
              <a:t>Various Reporting Systems</a:t>
            </a:r>
            <a:endParaRPr lang="en-US" i="0" dirty="0">
              <a:solidFill>
                <a:prstClr val="black"/>
              </a:solidFill>
              <a:latin typeface="Calibri"/>
            </a:endParaRPr>
          </a:p>
        </p:txBody>
      </p:sp>
      <p:sp>
        <p:nvSpPr>
          <p:cNvPr id="10" name="TextBox 9"/>
          <p:cNvSpPr txBox="1"/>
          <p:nvPr/>
        </p:nvSpPr>
        <p:spPr>
          <a:xfrm>
            <a:off x="441325" y="5545822"/>
            <a:ext cx="2667000" cy="646331"/>
          </a:xfrm>
          <a:prstGeom prst="rect">
            <a:avLst/>
          </a:prstGeom>
          <a:noFill/>
        </p:spPr>
        <p:txBody>
          <a:bodyPr wrap="square" rtlCol="0">
            <a:spAutoFit/>
          </a:bodyPr>
          <a:lstStyle/>
          <a:p>
            <a:pPr fontAlgn="auto">
              <a:spcBef>
                <a:spcPts val="0"/>
              </a:spcBef>
              <a:spcAft>
                <a:spcPts val="0"/>
              </a:spcAft>
            </a:pPr>
            <a:r>
              <a:rPr lang="en-US" i="0" dirty="0" smtClean="0">
                <a:solidFill>
                  <a:prstClr val="black"/>
                </a:solidFill>
                <a:latin typeface="Calibri"/>
              </a:rPr>
              <a:t>Org Structure to Various Systems</a:t>
            </a:r>
            <a:endParaRPr lang="en-US" i="0" dirty="0">
              <a:solidFill>
                <a:prstClr val="black"/>
              </a:solidFill>
              <a:latin typeface="Calibri"/>
            </a:endParaRPr>
          </a:p>
        </p:txBody>
      </p:sp>
    </p:spTree>
    <p:extLst>
      <p:ext uri="{BB962C8B-B14F-4D97-AF65-F5344CB8AC3E}">
        <p14:creationId xmlns:p14="http://schemas.microsoft.com/office/powerpoint/2010/main" val="2195232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58274"/>
            <a:ext cx="7543800" cy="825272"/>
          </a:xfrm>
        </p:spPr>
        <p:txBody>
          <a:bodyPr>
            <a:normAutofit fontScale="90000"/>
          </a:bodyPr>
          <a:lstStyle/>
          <a:p>
            <a:r>
              <a:rPr lang="en-US" dirty="0" smtClean="0"/>
              <a:t>Microsoft Enterprise Agreement </a:t>
            </a:r>
            <a:endParaRPr lang="en-US" dirty="0"/>
          </a:p>
        </p:txBody>
      </p:sp>
      <p:sp>
        <p:nvSpPr>
          <p:cNvPr id="3" name="Content Placeholder 2"/>
          <p:cNvSpPr>
            <a:spLocks noGrp="1"/>
          </p:cNvSpPr>
          <p:nvPr>
            <p:ph idx="1"/>
          </p:nvPr>
        </p:nvSpPr>
        <p:spPr/>
        <p:txBody>
          <a:bodyPr>
            <a:normAutofit/>
          </a:bodyPr>
          <a:lstStyle/>
          <a:p>
            <a:pPr>
              <a:lnSpc>
                <a:spcPct val="100000"/>
              </a:lnSpc>
            </a:pPr>
            <a:r>
              <a:rPr lang="en-US" sz="1800" dirty="0">
                <a:solidFill>
                  <a:schemeClr val="tx1"/>
                </a:solidFill>
              </a:rPr>
              <a:t> </a:t>
            </a:r>
            <a:endParaRPr lang="en-US" sz="16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8</a:t>
            </a:fld>
            <a:endParaRPr lang="en-US" dirty="0"/>
          </a:p>
        </p:txBody>
      </p:sp>
      <p:sp>
        <p:nvSpPr>
          <p:cNvPr id="6" name="TextBox 5"/>
          <p:cNvSpPr txBox="1"/>
          <p:nvPr/>
        </p:nvSpPr>
        <p:spPr>
          <a:xfrm>
            <a:off x="702821" y="1888201"/>
            <a:ext cx="7784075"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i="0" dirty="0" smtClean="0"/>
              <a:t>RCA Scheduled for Council approval</a:t>
            </a:r>
          </a:p>
          <a:p>
            <a:pPr marL="742950" lvl="1" indent="-285750">
              <a:buClr>
                <a:schemeClr val="accent1"/>
              </a:buClr>
              <a:buFont typeface="Arial" panose="020B0604020202020204" pitchFamily="34" charset="0"/>
              <a:buChar char="•"/>
            </a:pPr>
            <a:r>
              <a:rPr lang="en-US" i="0" dirty="0" smtClean="0"/>
              <a:t>Amend ordinance to authorize payment </a:t>
            </a:r>
          </a:p>
          <a:p>
            <a:pPr marL="742950" lvl="1" indent="-285750">
              <a:buClr>
                <a:schemeClr val="accent1"/>
              </a:buClr>
              <a:buFont typeface="Arial" panose="020B0604020202020204" pitchFamily="34" charset="0"/>
              <a:buChar char="•"/>
            </a:pPr>
            <a:r>
              <a:rPr lang="en-US" i="0" dirty="0" smtClean="0"/>
              <a:t>Extend three MSFT Enterprise Agreements by  three months </a:t>
            </a:r>
          </a:p>
          <a:p>
            <a:pPr marL="742950" lvl="1" indent="-285750">
              <a:buClr>
                <a:schemeClr val="accent1"/>
              </a:buClr>
              <a:buFont typeface="Arial" panose="020B0604020202020204" pitchFamily="34" charset="0"/>
              <a:buChar char="•"/>
            </a:pPr>
            <a:r>
              <a:rPr lang="en-US" i="0" dirty="0" smtClean="0"/>
              <a:t>Approve payment of fourth Enterprise Agreement for total payment amount of $916,239.85</a:t>
            </a:r>
          </a:p>
          <a:p>
            <a:pPr marL="285750" indent="-285750">
              <a:buClr>
                <a:schemeClr val="accent1"/>
              </a:buClr>
              <a:buFont typeface="Arial" panose="020B0604020202020204" pitchFamily="34" charset="0"/>
              <a:buChar char="•"/>
            </a:pPr>
            <a:r>
              <a:rPr lang="en-US" i="0" dirty="0" smtClean="0"/>
              <a:t>Allows for co-termination and consolidation into one Master Enterprise Agreement beginning FY2017</a:t>
            </a:r>
          </a:p>
          <a:p>
            <a:pPr marL="285750" indent="-285750">
              <a:buClr>
                <a:schemeClr val="accent1"/>
              </a:buClr>
              <a:buFont typeface="Arial" panose="020B0604020202020204" pitchFamily="34" charset="0"/>
              <a:buChar char="•"/>
            </a:pPr>
            <a:r>
              <a:rPr lang="en-US" i="0" dirty="0" smtClean="0"/>
              <a:t>Payment schedule </a:t>
            </a:r>
          </a:p>
          <a:p>
            <a:endParaRPr lang="en-US" i="0" dirty="0"/>
          </a:p>
        </p:txBody>
      </p:sp>
      <p:graphicFrame>
        <p:nvGraphicFramePr>
          <p:cNvPr id="5" name="Table 4"/>
          <p:cNvGraphicFramePr>
            <a:graphicFrameLocks noGrp="1"/>
          </p:cNvGraphicFramePr>
          <p:nvPr>
            <p:extLst>
              <p:ext uri="{D42A27DB-BD31-4B8C-83A1-F6EECF244321}">
                <p14:modId xmlns:p14="http://schemas.microsoft.com/office/powerpoint/2010/main" val="1692648877"/>
              </p:ext>
            </p:extLst>
          </p:nvPr>
        </p:nvGraphicFramePr>
        <p:xfrm>
          <a:off x="1838033" y="4473524"/>
          <a:ext cx="6293094" cy="1759718"/>
        </p:xfrm>
        <a:graphic>
          <a:graphicData uri="http://schemas.openxmlformats.org/drawingml/2006/table">
            <a:tbl>
              <a:tblPr firstRow="1" firstCol="1" bandRow="1">
                <a:tableStyleId>{5C22544A-7EE6-4342-B048-85BDC9FD1C3A}</a:tableStyleId>
              </a:tblPr>
              <a:tblGrid>
                <a:gridCol w="2407194"/>
                <a:gridCol w="1478706"/>
                <a:gridCol w="2407194"/>
              </a:tblGrid>
              <a:tr h="296058">
                <a:tc>
                  <a:txBody>
                    <a:bodyPr/>
                    <a:lstStyle/>
                    <a:p>
                      <a:pPr marL="0" marR="0" algn="ctr">
                        <a:spcBef>
                          <a:spcPts val="0"/>
                        </a:spcBef>
                        <a:spcAft>
                          <a:spcPts val="0"/>
                        </a:spcAft>
                      </a:pPr>
                      <a:r>
                        <a:rPr lang="en-US" sz="1400">
                          <a:effectLst/>
                        </a:rPr>
                        <a:t>Enterprise Agreement</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Duration</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Payment Amount</a:t>
                      </a:r>
                      <a:endParaRPr lang="en-US" sz="140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ctr">
                        <a:spcBef>
                          <a:spcPts val="0"/>
                        </a:spcBef>
                        <a:spcAft>
                          <a:spcPts val="0"/>
                        </a:spcAft>
                      </a:pPr>
                      <a:r>
                        <a:rPr lang="en-US" sz="1400">
                          <a:effectLst/>
                        </a:rPr>
                        <a:t>8434907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 months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$304,239.85</a:t>
                      </a:r>
                      <a:endParaRPr lang="en-US" sz="140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ctr">
                        <a:spcBef>
                          <a:spcPts val="0"/>
                        </a:spcBef>
                        <a:spcAft>
                          <a:spcPts val="0"/>
                        </a:spcAft>
                      </a:pPr>
                      <a:r>
                        <a:rPr lang="en-US" sz="1400">
                          <a:effectLst/>
                        </a:rPr>
                        <a:t>5909411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 months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$100,086.30</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ctr">
                        <a:spcBef>
                          <a:spcPts val="0"/>
                        </a:spcBef>
                        <a:spcAft>
                          <a:spcPts val="0"/>
                        </a:spcAft>
                      </a:pPr>
                      <a:r>
                        <a:rPr lang="en-US" sz="1400">
                          <a:effectLst/>
                        </a:rPr>
                        <a:t>8575900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 months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$148,062.20</a:t>
                      </a:r>
                      <a:endParaRPr lang="en-US" sz="140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ctr">
                        <a:spcBef>
                          <a:spcPts val="0"/>
                        </a:spcBef>
                        <a:spcAft>
                          <a:spcPts val="0"/>
                        </a:spcAft>
                      </a:pPr>
                      <a:r>
                        <a:rPr lang="en-US" sz="1400">
                          <a:effectLst/>
                        </a:rPr>
                        <a:t>6467965</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Annual</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$363,851.50</a:t>
                      </a:r>
                      <a:endParaRPr lang="en-US" sz="140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l">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$916,239.85</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19208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5400" dirty="0" smtClean="0"/>
              <a:t>Questions? </a:t>
            </a:r>
            <a:endParaRPr lang="en-US" sz="5400" dirty="0"/>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9</a:t>
            </a:fld>
            <a:endParaRPr lang="en-US" dirty="0"/>
          </a:p>
        </p:txBody>
      </p:sp>
    </p:spTree>
    <p:extLst>
      <p:ext uri="{BB962C8B-B14F-4D97-AF65-F5344CB8AC3E}">
        <p14:creationId xmlns:p14="http://schemas.microsoft.com/office/powerpoint/2010/main" val="3659551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18059</TotalTime>
  <Words>462</Words>
  <Application>Microsoft Office PowerPoint</Application>
  <PresentationFormat>On-screen Show (4:3)</PresentationFormat>
  <Paragraphs>103</Paragraphs>
  <Slides>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Times New Roman</vt:lpstr>
      <vt:lpstr>Custom Design</vt:lpstr>
      <vt:lpstr>Retrospect</vt:lpstr>
      <vt:lpstr>PowerPoint Presentation</vt:lpstr>
      <vt:lpstr>Agenda </vt:lpstr>
      <vt:lpstr>Basic Networking Diagram</vt:lpstr>
      <vt:lpstr>Data Centers</vt:lpstr>
      <vt:lpstr>HITS Supported Applications, by Department</vt:lpstr>
      <vt:lpstr>Redundancy versus Non-Redundancy</vt:lpstr>
      <vt:lpstr>SAP Ecosystem </vt:lpstr>
      <vt:lpstr>Microsoft Enterprise Agreement </vt:lpstr>
      <vt:lpstr>PowerPoint Presentation</vt:lpstr>
    </vt:vector>
  </TitlesOfParts>
  <Company>CoH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JGivens</dc:creator>
  <cp:lastModifiedBy>Carkhuff, Tina - IT</cp:lastModifiedBy>
  <cp:revision>656</cp:revision>
  <dcterms:created xsi:type="dcterms:W3CDTF">2009-04-23T00:25:54Z</dcterms:created>
  <dcterms:modified xsi:type="dcterms:W3CDTF">2016-04-28T00:58:08Z</dcterms:modified>
</cp:coreProperties>
</file>