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302" r:id="rId5"/>
    <p:sldId id="305" r:id="rId6"/>
    <p:sldId id="319" r:id="rId7"/>
    <p:sldId id="320" r:id="rId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6E"/>
    <a:srgbClr val="10235F"/>
    <a:srgbClr val="0E1C48"/>
    <a:srgbClr val="8B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35" autoAdjust="0"/>
  </p:normalViewPr>
  <p:slideViewPr>
    <p:cSldViewPr snapToGrid="0" snapToObjects="1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18F2C3-747F-B740-B14D-CE06A153EADD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C7DF7B-77A5-4D40-934A-6B7C5FBD0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6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tboard 1 copy 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5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Right V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419848" y="428440"/>
            <a:ext cx="6497918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11306E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48" y="1148511"/>
            <a:ext cx="6497918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7" y="1394572"/>
            <a:ext cx="4114800" cy="3272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0" y="428440"/>
            <a:ext cx="1905000" cy="423825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 baseline="0"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75B11-DA7D-49DB-A067-06EAF8D32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0235F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3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Left V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108200" y="430867"/>
            <a:ext cx="6662271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11306E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08200" y="1150938"/>
            <a:ext cx="6662271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08200" y="1396999"/>
            <a:ext cx="4114800" cy="3272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28440"/>
            <a:ext cx="1897529" cy="42406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 baseline="0"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8E334-0D00-40DE-811F-C2B5924CF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board 1 copy 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  <p:pic>
        <p:nvPicPr>
          <p:cNvPr id="8" name="Picture 7" descr="Artboard 1.jpg">
            <a:extLst>
              <a:ext uri="{FF2B5EF4-FFF2-40B4-BE49-F238E27FC236}">
                <a16:creationId xmlns:a16="http://schemas.microsoft.com/office/drawing/2014/main" id="{1FE88AB5-6DF5-4D23-8766-C1CE0A41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9"/>
          <a:stretch/>
        </p:blipFill>
        <p:spPr>
          <a:xfrm>
            <a:off x="2958" y="4625008"/>
            <a:ext cx="9136560" cy="51849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30867"/>
            <a:ext cx="8229600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FFFFFF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50938"/>
            <a:ext cx="8229600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96999"/>
            <a:ext cx="4114800" cy="3272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ACAD-9551-4414-B370-7C34CC45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1 copy 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596"/>
          </a:xfrm>
          <a:prstGeom prst="rect">
            <a:avLst/>
          </a:prstGeom>
        </p:spPr>
      </p:pic>
      <p:pic>
        <p:nvPicPr>
          <p:cNvPr id="7" name="Picture 6" descr="Artboard 1.jpg">
            <a:extLst>
              <a:ext uri="{FF2B5EF4-FFF2-40B4-BE49-F238E27FC236}">
                <a16:creationId xmlns:a16="http://schemas.microsoft.com/office/drawing/2014/main" id="{194DAFF0-7BFC-4809-A35F-B95AEABF6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9"/>
          <a:stretch/>
        </p:blipFill>
        <p:spPr>
          <a:xfrm>
            <a:off x="2958" y="4625008"/>
            <a:ext cx="9136560" cy="518491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30867"/>
            <a:ext cx="8229600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FFFFFF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50938"/>
            <a:ext cx="8229600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96999"/>
            <a:ext cx="4114800" cy="3272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6CB9C-005C-41A5-A1A0-1C8271BAC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1 copy 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30867"/>
            <a:ext cx="8229600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FFFFFF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50938"/>
            <a:ext cx="8229600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96999"/>
            <a:ext cx="4114800" cy="3272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E3B6-8FF6-4C4D-8DAF-7B3575862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board 1 copy 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pic>
        <p:nvPicPr>
          <p:cNvPr id="8" name="Picture 7" descr="Artboard 1.jpg">
            <a:extLst>
              <a:ext uri="{FF2B5EF4-FFF2-40B4-BE49-F238E27FC236}">
                <a16:creationId xmlns:a16="http://schemas.microsoft.com/office/drawing/2014/main" id="{178E7FD7-EB8D-449C-A478-0D7D247B8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9"/>
          <a:stretch/>
        </p:blipFill>
        <p:spPr>
          <a:xfrm>
            <a:off x="2958" y="4625008"/>
            <a:ext cx="9136560" cy="518491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30867"/>
            <a:ext cx="8229600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FFFFFF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50938"/>
            <a:ext cx="8229600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96999"/>
            <a:ext cx="4114800" cy="3272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BE88-4B51-4D0D-A88D-AF5C2FDB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7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board 1 copy 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of_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board 1 copy 26.jpg">
            <a:extLst>
              <a:ext uri="{FF2B5EF4-FFF2-40B4-BE49-F238E27FC236}">
                <a16:creationId xmlns:a16="http://schemas.microsoft.com/office/drawing/2014/main" id="{970BC4C0-A222-407D-8ED1-BECE16ADE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23" name="Title 8"/>
          <p:cNvSpPr>
            <a:spLocks noGrp="1"/>
          </p:cNvSpPr>
          <p:nvPr>
            <p:ph type="title" hasCustomPrompt="1"/>
          </p:nvPr>
        </p:nvSpPr>
        <p:spPr>
          <a:xfrm>
            <a:off x="419848" y="428440"/>
            <a:ext cx="6497918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11306E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48" y="1148511"/>
            <a:ext cx="6497918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7" y="1394572"/>
            <a:ext cx="4114800" cy="281136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8890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board 1 copy 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13430" y="1184377"/>
            <a:ext cx="3771456" cy="15873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45754" y="1192687"/>
            <a:ext cx="3771456" cy="15873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CC9F6-26E9-4DC9-BF10-CCD2C5E5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1306E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1 copy 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-17306"/>
            <a:ext cx="3603246" cy="516080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C6FD2C-00B2-498F-BF8C-491533195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1306E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board 1.jpg">
            <a:extLst>
              <a:ext uri="{FF2B5EF4-FFF2-40B4-BE49-F238E27FC236}">
                <a16:creationId xmlns:a16="http://schemas.microsoft.com/office/drawing/2014/main" id="{FCBFEE4D-6019-49E6-B996-90AF9A920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" y="0"/>
            <a:ext cx="9136560" cy="51435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FB993D-AFEC-4974-801C-FAD1DD2B8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09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1 copy 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40754" y="-17306"/>
            <a:ext cx="3603246" cy="516080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601943-EBEA-473B-8F20-02F91133D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1306E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board 1 copy 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30867"/>
            <a:ext cx="8229600" cy="719604"/>
          </a:xfrm>
          <a:prstGeom prst="rect">
            <a:avLst/>
          </a:prstGeom>
        </p:spPr>
        <p:txBody>
          <a:bodyPr vert="horz"/>
          <a:lstStyle>
            <a:lvl1pPr algn="ctr">
              <a:defRPr sz="4000" b="0" i="0">
                <a:solidFill>
                  <a:srgbClr val="10235F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50938"/>
            <a:ext cx="8229600" cy="2460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rgbClr val="10235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97000"/>
            <a:ext cx="8229600" cy="50053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rgbClr val="10235F"/>
                </a:solidFill>
                <a:latin typeface="Avenir LT Std 35 Light"/>
                <a:cs typeface="Avenir LT Std 35 Light"/>
              </a:defRPr>
            </a:lvl1pPr>
          </a:lstStyle>
          <a:p>
            <a:pPr algn="ctr"/>
            <a:r>
              <a:rPr lang="en-US" sz="900" dirty="0">
                <a:solidFill>
                  <a:srgbClr val="10235F"/>
                </a:solidFill>
                <a:latin typeface="Avenir LT Std 35 Light"/>
                <a:cs typeface="Avenir LT Std 35 Light"/>
              </a:rPr>
              <a:t>Got something to say? Insert it here!</a:t>
            </a:r>
          </a:p>
          <a:p>
            <a:pPr algn="ctr"/>
            <a:r>
              <a:rPr lang="en-US" sz="900" dirty="0">
                <a:solidFill>
                  <a:srgbClr val="10235F"/>
                </a:solidFill>
                <a:latin typeface="Avenir LT Std 35 Light"/>
                <a:cs typeface="Avenir LT Std 35 Light"/>
              </a:rPr>
              <a:t>Try not to make it too wordy.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862FC-5940-4613-81E2-364B0615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1306E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73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rtboard 1 copy 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616114" y="3174969"/>
            <a:ext cx="274434" cy="157735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800" b="0" i="0" dirty="0">
                <a:solidFill>
                  <a:schemeClr val="bg1">
                    <a:lumMod val="50000"/>
                  </a:schemeClr>
                </a:solidFill>
                <a:latin typeface="Avenir LT Std 35 Light"/>
                <a:ea typeface="Lato Light" charset="0"/>
                <a:cs typeface="Avenir LT Std 35 Light"/>
              </a:rPr>
              <a:t>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507112" y="3355777"/>
            <a:ext cx="492443" cy="203902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rgbClr val="0E1C48"/>
                </a:solidFill>
                <a:latin typeface="Avenir LT Std 35 Light"/>
                <a:ea typeface="Lato" charset="0"/>
                <a:cs typeface="Avenir LT Std 35 Light"/>
              </a:rPr>
              <a:t>NAME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40909" y="3174969"/>
            <a:ext cx="274434" cy="157735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800" b="0" i="0" dirty="0">
                <a:solidFill>
                  <a:schemeClr val="bg1">
                    <a:lumMod val="50000"/>
                  </a:schemeClr>
                </a:solidFill>
                <a:latin typeface="Avenir LT Std 35 Light"/>
                <a:ea typeface="Lato Light" charset="0"/>
                <a:cs typeface="Avenir LT Std 35 Light"/>
              </a:rPr>
              <a:t>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31905" y="3355777"/>
            <a:ext cx="492443" cy="203902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rgbClr val="0E1C48"/>
                </a:solidFill>
                <a:latin typeface="Avenir LT Std 35 Light"/>
                <a:ea typeface="Lato" charset="0"/>
                <a:cs typeface="Avenir LT Std 35 Light"/>
              </a:rPr>
              <a:t>NAME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31952" y="3174969"/>
            <a:ext cx="274434" cy="157735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800" b="0" i="0" dirty="0">
                <a:solidFill>
                  <a:schemeClr val="bg1">
                    <a:lumMod val="50000"/>
                  </a:schemeClr>
                </a:solidFill>
                <a:latin typeface="Avenir LT Std 35 Light"/>
                <a:ea typeface="Lato Light" charset="0"/>
                <a:cs typeface="Avenir LT Std 35 Light"/>
              </a:rPr>
              <a:t>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22949" y="3355777"/>
            <a:ext cx="492443" cy="203902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rgbClr val="0E1C48"/>
                </a:solidFill>
                <a:latin typeface="Avenir LT Std 35 Light"/>
                <a:ea typeface="Lato" charset="0"/>
                <a:cs typeface="Avenir LT Std 35 Light"/>
              </a:rPr>
              <a:t>NAME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3725937" y="3559679"/>
            <a:ext cx="1725588" cy="467076"/>
          </a:xfrm>
          <a:prstGeom prst="rect">
            <a:avLst/>
          </a:prstGeom>
        </p:spPr>
        <p:txBody>
          <a:bodyPr vert="horz" wrap="square" lIns="81559" tIns="40779" rIns="81559" bIns="407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venir LT Std 35 Light"/>
                <a:ea typeface="Lato Light" charset="0"/>
                <a:cs typeface="Avenir LT Std 35 Light"/>
              </a:rPr>
              <a:t>Insert a one-liner for this specific category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500815" y="3559679"/>
            <a:ext cx="1725588" cy="464190"/>
          </a:xfrm>
          <a:prstGeom prst="rect">
            <a:avLst/>
          </a:prstGeom>
        </p:spPr>
        <p:txBody>
          <a:bodyPr vert="horz" wrap="square" lIns="81559" tIns="40779" rIns="81559" bIns="407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venir LT Std 35 Light"/>
                <a:ea typeface="Lato Light" charset="0"/>
                <a:cs typeface="Avenir LT Std 35 Light"/>
              </a:rPr>
              <a:t>Insert a one-liner for this specific category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5890099" y="3559679"/>
            <a:ext cx="1725588" cy="467076"/>
          </a:xfrm>
          <a:prstGeom prst="rect">
            <a:avLst/>
          </a:prstGeom>
        </p:spPr>
        <p:txBody>
          <a:bodyPr vert="horz" wrap="square" lIns="81559" tIns="40779" rIns="81559" bIns="407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venir LT Std 35 Light"/>
                <a:ea typeface="Lato Light" charset="0"/>
                <a:cs typeface="Avenir LT Std 35 Light"/>
              </a:rPr>
              <a:t>Insert a one-liner for this specific category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05104" y="1456374"/>
            <a:ext cx="1521398" cy="15210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Headshot Image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08928" y="1456374"/>
            <a:ext cx="1521398" cy="15210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Headshot Image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82869" y="1456374"/>
            <a:ext cx="1521398" cy="15210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Headshot Image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9173"/>
            <a:ext cx="8229600" cy="3687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>
                <a:solidFill>
                  <a:srgbClr val="10235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The Team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4"/>
          </p:nvPr>
        </p:nvSpPr>
        <p:spPr>
          <a:xfrm>
            <a:off x="2022208" y="545353"/>
            <a:ext cx="4977348" cy="679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 b="0" i="0">
                <a:solidFill>
                  <a:srgbClr val="7F7F7F"/>
                </a:solidFill>
                <a:latin typeface="Avenir LT Std 35 Light"/>
                <a:cs typeface="Avenir LT Std 35 Light"/>
              </a:defRPr>
            </a:lvl1pPr>
            <a:lvl2pPr marL="457200" indent="0" algn="ctr">
              <a:buNone/>
              <a:defRPr sz="1000">
                <a:solidFill>
                  <a:srgbClr val="7F7F7F"/>
                </a:solidFill>
              </a:defRPr>
            </a:lvl2pPr>
            <a:lvl3pPr marL="914400" indent="0" algn="ctr">
              <a:buNone/>
              <a:defRPr sz="1000">
                <a:solidFill>
                  <a:srgbClr val="7F7F7F"/>
                </a:solidFill>
              </a:defRPr>
            </a:lvl3pPr>
            <a:lvl4pPr marL="1371600" indent="0" algn="ctr">
              <a:buNone/>
              <a:defRPr sz="1000">
                <a:solidFill>
                  <a:srgbClr val="7F7F7F"/>
                </a:solidFill>
              </a:defRPr>
            </a:lvl4pPr>
            <a:lvl5pPr marL="1828800" indent="0" algn="ctr">
              <a:buNone/>
              <a:defRPr sz="10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0DF187C-3080-44F8-B407-9A8524C61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1306E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tboard 1.jpg">
            <a:extLst>
              <a:ext uri="{FF2B5EF4-FFF2-40B4-BE49-F238E27FC236}">
                <a16:creationId xmlns:a16="http://schemas.microsoft.com/office/drawing/2014/main" id="{7BF44F93-CF2F-48F1-9C2E-80D19527F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" y="0"/>
            <a:ext cx="913656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06542" y="1495986"/>
            <a:ext cx="45719" cy="21515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1306E"/>
                </a:solidFill>
              </a:rPr>
              <a:t>v</a:t>
            </a:r>
          </a:p>
        </p:txBody>
      </p:sp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1353671" y="1723290"/>
            <a:ext cx="6497918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11306E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53671" y="2443361"/>
            <a:ext cx="6497918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70" y="2689423"/>
            <a:ext cx="4114800" cy="8466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 baseline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Got something to say?</a:t>
            </a:r>
          </a:p>
          <a:p>
            <a:pPr lvl="0"/>
            <a:r>
              <a:rPr lang="en-US" dirty="0"/>
              <a:t>Keep it concise.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3415F-5AC1-4DC7-85DF-1C4C0B7BF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1 copy 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pic>
        <p:nvPicPr>
          <p:cNvPr id="13" name="Picture 12" descr="Artboard 1.jpg">
            <a:extLst>
              <a:ext uri="{FF2B5EF4-FFF2-40B4-BE49-F238E27FC236}">
                <a16:creationId xmlns:a16="http://schemas.microsoft.com/office/drawing/2014/main" id="{4EF6FCC1-731D-4A2A-B06D-ACF8D5D7F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9"/>
          <a:stretch/>
        </p:blipFill>
        <p:spPr>
          <a:xfrm>
            <a:off x="2958" y="4625008"/>
            <a:ext cx="9136560" cy="51849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06542" y="1495986"/>
            <a:ext cx="45719" cy="21515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1353671" y="1723290"/>
            <a:ext cx="6497918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FFFFFF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53671" y="2443361"/>
            <a:ext cx="6497918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70" y="2689423"/>
            <a:ext cx="4114800" cy="8466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 baseline="0">
                <a:solidFill>
                  <a:srgbClr val="FFFFFF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Got something to say?</a:t>
            </a:r>
          </a:p>
          <a:p>
            <a:pPr lvl="0"/>
            <a:r>
              <a:rPr lang="en-US" dirty="0"/>
              <a:t>Keep it concise.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A49D6D-6A49-4A8C-94B2-2B75B5C9C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Welcom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1 copy 15.jpg">
            <a:extLst>
              <a:ext uri="{FF2B5EF4-FFF2-40B4-BE49-F238E27FC236}">
                <a16:creationId xmlns:a16="http://schemas.microsoft.com/office/drawing/2014/main" id="{F1B0E159-A1C6-45E2-8861-47ED5FE32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pic>
        <p:nvPicPr>
          <p:cNvPr id="9" name="Picture 8" descr="Artboard 1.jpg">
            <a:extLst>
              <a:ext uri="{FF2B5EF4-FFF2-40B4-BE49-F238E27FC236}">
                <a16:creationId xmlns:a16="http://schemas.microsoft.com/office/drawing/2014/main" id="{C9130CDD-F19E-469C-A095-A3AF62798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9"/>
          <a:stretch/>
        </p:blipFill>
        <p:spPr>
          <a:xfrm>
            <a:off x="2958" y="4625008"/>
            <a:ext cx="9136560" cy="518491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92150" y="1409700"/>
            <a:ext cx="2133600" cy="2133600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>
              <a:defRPr sz="1800">
                <a:latin typeface="Avenir LT Std 35 Light"/>
                <a:cs typeface="Avenir LT Std 35 Light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DB616-89BC-4B86-A354-5DF3D6FFF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2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Welcom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board 1 copy 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rtboard 1.jpg">
            <a:extLst>
              <a:ext uri="{FF2B5EF4-FFF2-40B4-BE49-F238E27FC236}">
                <a16:creationId xmlns:a16="http://schemas.microsoft.com/office/drawing/2014/main" id="{EC57B602-D2E5-455C-B39F-110B6D73A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9"/>
          <a:stretch/>
        </p:blipFill>
        <p:spPr>
          <a:xfrm>
            <a:off x="2958" y="4625008"/>
            <a:ext cx="9136560" cy="518491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92150" y="1409700"/>
            <a:ext cx="2133600" cy="2133600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>
              <a:defRPr sz="1800">
                <a:latin typeface="Avenir LT Std 35 Light"/>
                <a:cs typeface="Avenir LT Std 35 Light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907552" y="2129729"/>
            <a:ext cx="5444565" cy="2834570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AUDIENCE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2151" y="3538071"/>
            <a:ext cx="2133600" cy="24606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2151" y="3784132"/>
            <a:ext cx="2133600" cy="1180167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900" b="0" i="0" baseline="0"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Presenter Tile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907553" y="1871621"/>
            <a:ext cx="3218329" cy="24606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E73CC1-85E6-4EF0-83B1-E1A2475AE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C Right W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rtboard 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419848" y="428440"/>
            <a:ext cx="6497918" cy="719604"/>
          </a:xfrm>
          <a:prstGeom prst="rect">
            <a:avLst/>
          </a:prstGeom>
        </p:spPr>
        <p:txBody>
          <a:bodyPr vert="horz"/>
          <a:lstStyle>
            <a:lvl1pPr algn="l">
              <a:defRPr sz="4000" b="0" i="0">
                <a:solidFill>
                  <a:srgbClr val="11306E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9848" y="1148511"/>
            <a:ext cx="6497918" cy="2460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7" y="1394572"/>
            <a:ext cx="4114800" cy="281136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9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335B5D-CADD-422C-AA0F-957FDCC8D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0235F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Right W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rtboard 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1323041" y="428440"/>
            <a:ext cx="6497918" cy="719604"/>
          </a:xfrm>
          <a:prstGeom prst="rect">
            <a:avLst/>
          </a:prstGeom>
        </p:spPr>
        <p:txBody>
          <a:bodyPr vert="horz"/>
          <a:lstStyle>
            <a:lvl1pPr algn="ctr">
              <a:defRPr sz="4000" b="0" i="0">
                <a:solidFill>
                  <a:srgbClr val="11306E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3041" y="1148511"/>
            <a:ext cx="6497918" cy="2460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14600" y="1394572"/>
            <a:ext cx="4114800" cy="281136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52BC92-F6B6-47B1-B8B6-47C954F7E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11306E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FC Btm 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60" cy="5143500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1323041" y="428440"/>
            <a:ext cx="6497918" cy="719604"/>
          </a:xfrm>
          <a:prstGeom prst="rect">
            <a:avLst/>
          </a:prstGeom>
        </p:spPr>
        <p:txBody>
          <a:bodyPr vert="horz"/>
          <a:lstStyle>
            <a:lvl1pPr algn="ctr">
              <a:defRPr sz="4000" b="0" i="0">
                <a:solidFill>
                  <a:srgbClr val="11306E"/>
                </a:solidFill>
                <a:latin typeface="Avenir LT Std 95 Black"/>
                <a:cs typeface="Avenir LT Std 95 Blac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3041" y="1148511"/>
            <a:ext cx="6497918" cy="2460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14600" y="1394572"/>
            <a:ext cx="4114800" cy="281136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="0" i="0">
                <a:solidFill>
                  <a:srgbClr val="11306E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148DF8-BA55-42FC-B394-506BF720B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9" y="4804994"/>
            <a:ext cx="980661" cy="29543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51979A-BE40-4FB5-B9FF-723B640E5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670" r:id="rId3"/>
    <p:sldLayoutId id="2147483700" r:id="rId4"/>
    <p:sldLayoutId id="2147483669" r:id="rId5"/>
    <p:sldLayoutId id="2147483696" r:id="rId6"/>
    <p:sldLayoutId id="2147483650" r:id="rId7"/>
    <p:sldLayoutId id="2147483699" r:id="rId8"/>
    <p:sldLayoutId id="2147483704" r:id="rId9"/>
    <p:sldLayoutId id="2147483652" r:id="rId10"/>
    <p:sldLayoutId id="2147483653" r:id="rId11"/>
    <p:sldLayoutId id="2147483655" r:id="rId12"/>
    <p:sldLayoutId id="2147483656" r:id="rId13"/>
    <p:sldLayoutId id="2147483657" r:id="rId14"/>
    <p:sldLayoutId id="2147483658" r:id="rId15"/>
    <p:sldLayoutId id="2147483654" r:id="rId16"/>
    <p:sldLayoutId id="2147483665" r:id="rId17"/>
    <p:sldLayoutId id="2147483694" r:id="rId18"/>
    <p:sldLayoutId id="2147483687" r:id="rId19"/>
    <p:sldLayoutId id="2147483688" r:id="rId20"/>
    <p:sldLayoutId id="2147483695" r:id="rId21"/>
    <p:sldLayoutId id="2147483697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49E3-6B32-4D61-9CE7-017C0FF6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First Corporation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15583-BDCA-4177-91B2-E46F4776E0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3671" y="2443361"/>
            <a:ext cx="6497918" cy="246062"/>
          </a:xfrm>
        </p:spPr>
        <p:txBody>
          <a:bodyPr/>
          <a:lstStyle/>
          <a:p>
            <a:r>
              <a:rPr lang="en-US" sz="1800" dirty="0"/>
              <a:t>Short-term Rental Hotel Occupancy Tax Collections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8B2DF-27F4-4194-9B3A-458E83BBD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51979A-BE40-4FB5-B9FF-723B640E58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7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B4BE-C6B1-47C7-BF2C-E2006572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Short-term Rental Hotel Occupancy Tax Collection-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2405-6E81-403E-96C8-A3E9A2D94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692" y="1274996"/>
            <a:ext cx="8196615" cy="2976461"/>
          </a:xfrm>
        </p:spPr>
        <p:txBody>
          <a:bodyPr/>
          <a:lstStyle/>
          <a:p>
            <a:r>
              <a:rPr lang="en-US" sz="1600" b="1" u="sng" dirty="0"/>
              <a:t>Houston First Corporation’s role:</a:t>
            </a:r>
            <a:r>
              <a:rPr lang="en-US" sz="1600" b="1" dirty="0"/>
              <a:t> 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To collect the tax reports, the taxes due and conduct periodic reviews of the annual filings.</a:t>
            </a:r>
          </a:p>
          <a:p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600" b="1" u="sng" dirty="0"/>
              <a:t>Registered Short-term Rental Tax Payers:</a:t>
            </a:r>
            <a:r>
              <a:rPr lang="en-US" sz="1600" b="1" dirty="0"/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two entities are responsible for filing tax reports and paying taxes for short-term renters that sign up with their corporation:</a:t>
            </a:r>
          </a:p>
          <a:p>
            <a:pPr marL="10287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Air-BNB Inc.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(registered 2019)</a:t>
            </a:r>
          </a:p>
          <a:p>
            <a:pPr marL="10287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Away, Inc.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(registered 2020)</a:t>
            </a:r>
          </a:p>
          <a:p>
            <a:endParaRPr lang="en-US" sz="1600" b="1" dirty="0"/>
          </a:p>
          <a:p>
            <a:endParaRPr lang="en-US" sz="1600" b="1" u="sng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A1FE3-195F-499E-ADF0-6EADA0E5D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51979A-BE40-4FB5-B9FF-723B640E58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3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B4BE-C6B1-47C7-BF2C-E2006572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Short-term Rental Hotel Occupancy Tax Collections-Process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2405-6E81-403E-96C8-A3E9A2D94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692" y="1166064"/>
            <a:ext cx="8196615" cy="3638929"/>
          </a:xfrm>
        </p:spPr>
        <p:txBody>
          <a:bodyPr/>
          <a:lstStyle/>
          <a:p>
            <a:r>
              <a:rPr lang="en-US" sz="1600" b="1" u="sng" dirty="0"/>
              <a:t>How are the taxes collected</a:t>
            </a:r>
            <a:r>
              <a:rPr lang="en-US" sz="1600" b="1" dirty="0"/>
              <a:t>: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Short-term rental owners pay the taxes due to the registered taxpayer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The register taxpayer files a single tax report for all the short term rental locations and pays the taxes. No information on the short-term rental locations is included with the 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Short-term rental owners 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can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register their properties and file individually; however, most are registered with </a:t>
            </a:r>
            <a:r>
              <a:rPr lang="en-US" sz="2000" i="1" dirty="0" err="1">
                <a:solidFill>
                  <a:schemeClr val="tx1"/>
                </a:solidFill>
                <a:latin typeface="+mn-lt"/>
              </a:rPr>
              <a:t>AirBNB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and/or Home Away</a:t>
            </a:r>
          </a:p>
          <a:p>
            <a:endParaRPr lang="en-US" sz="2000" i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i="1" dirty="0">
                <a:solidFill>
                  <a:schemeClr val="tx1"/>
                </a:solidFill>
                <a:latin typeface="+mn-lt"/>
              </a:rPr>
              <a:t>All tax report filings are subject to audit</a:t>
            </a:r>
          </a:p>
          <a:p>
            <a:pPr lvl="1" indent="0">
              <a:buNone/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Air-BNB </a:t>
            </a:r>
            <a:r>
              <a:rPr lang="en-US" sz="1800" i="1" dirty="0"/>
              <a:t>is 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scheduled for an audit in 2023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	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A1FE3-195F-499E-ADF0-6EADA0E5D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51979A-BE40-4FB5-B9FF-723B640E58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6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B4BE-C6B1-47C7-BF2C-E2006572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Short-term Rental Hotel Occupancy Tax Collection-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2405-6E81-403E-96C8-A3E9A2D94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848" y="1464910"/>
            <a:ext cx="8196615" cy="2976461"/>
          </a:xfrm>
        </p:spPr>
        <p:txBody>
          <a:bodyPr/>
          <a:lstStyle/>
          <a:p>
            <a:r>
              <a:rPr lang="en-US" sz="1600" b="1" u="sng" dirty="0"/>
              <a:t>How much has been collected</a:t>
            </a:r>
            <a:r>
              <a:rPr lang="en-US" sz="1600" b="1" dirty="0"/>
              <a:t>: </a:t>
            </a:r>
          </a:p>
          <a:p>
            <a:endParaRPr lang="en-US" sz="1600" dirty="0"/>
          </a:p>
          <a:p>
            <a:r>
              <a:rPr lang="en-US" sz="1600" dirty="0"/>
              <a:t>Air BNB, Inc.	</a:t>
            </a:r>
          </a:p>
          <a:p>
            <a:r>
              <a:rPr lang="en-US" sz="2000" i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Total collections over the last four years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$17.1M</a:t>
            </a:r>
          </a:p>
          <a:p>
            <a:r>
              <a:rPr lang="en-US" sz="1600" i="1" dirty="0">
                <a:solidFill>
                  <a:schemeClr val="tx1"/>
                </a:solidFill>
                <a:latin typeface="+mn-lt"/>
              </a:rPr>
              <a:t>	Average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amount collected each year: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$4.3M</a:t>
            </a:r>
          </a:p>
          <a:p>
            <a:endParaRPr lang="en-US" dirty="0"/>
          </a:p>
          <a:p>
            <a:pPr lvl="0"/>
            <a:r>
              <a:rPr lang="en-US" sz="1600" dirty="0"/>
              <a:t>Home Away, Inc. 	</a:t>
            </a:r>
          </a:p>
          <a:p>
            <a:pPr lvl="0"/>
            <a:r>
              <a:rPr lang="en-US" sz="2000" i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Total collections over the last three years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600" b="1" i="1">
                <a:solidFill>
                  <a:prstClr val="black"/>
                </a:solidFill>
                <a:latin typeface="Calibri"/>
              </a:rPr>
              <a:t>$1.2M</a:t>
            </a:r>
            <a:endParaRPr lang="en-US" sz="1600" b="1" i="1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i="1" dirty="0">
                <a:solidFill>
                  <a:prstClr val="black"/>
                </a:solidFill>
                <a:latin typeface="Calibri"/>
              </a:rPr>
              <a:t>	Average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amount collected each year: </a:t>
            </a:r>
            <a:r>
              <a:rPr lang="en-US" sz="1600" b="1" i="1" dirty="0">
                <a:solidFill>
                  <a:prstClr val="black"/>
                </a:solidFill>
                <a:latin typeface="Calibri"/>
              </a:rPr>
              <a:t>$400K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A1FE3-195F-499E-ADF0-6EADA0E5D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51979A-BE40-4FB5-B9FF-723B640E58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28181"/>
      </p:ext>
    </p:extLst>
  </p:cSld>
  <p:clrMapOvr>
    <a:masterClrMapping/>
  </p:clrMapOvr>
</p:sld>
</file>

<file path=ppt/theme/theme1.xml><?xml version="1.0" encoding="utf-8"?>
<a:theme xmlns:a="http://schemas.openxmlformats.org/drawingml/2006/main" name="HF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6e3d4e-53b6-49db-8ba0-6836944e352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25BA59C30D2468DB3E25657269513" ma:contentTypeVersion="16" ma:contentTypeDescription="Create a new document." ma:contentTypeScope="" ma:versionID="aee1faf3607cd3f0ba60e555b8123d31">
  <xsd:schema xmlns:xsd="http://www.w3.org/2001/XMLSchema" xmlns:xs="http://www.w3.org/2001/XMLSchema" xmlns:p="http://schemas.microsoft.com/office/2006/metadata/properties" xmlns:ns3="976e3d4e-53b6-49db-8ba0-6836944e352d" xmlns:ns4="5793d3be-56da-4e42-b4cd-ce8cef56a9d5" targetNamespace="http://schemas.microsoft.com/office/2006/metadata/properties" ma:root="true" ma:fieldsID="3e74fe7575d18de6d6bc7f9f14fb9fcc" ns3:_="" ns4:_="">
    <xsd:import namespace="976e3d4e-53b6-49db-8ba0-6836944e352d"/>
    <xsd:import namespace="5793d3be-56da-4e42-b4cd-ce8cef56a9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e3d4e-53b6-49db-8ba0-6836944e35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3d3be-56da-4e42-b4cd-ce8cef56a9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8DB4E9-AA59-4183-9AD0-53AFE19870B0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976e3d4e-53b6-49db-8ba0-6836944e352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793d3be-56da-4e42-b4cd-ce8cef56a9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B47A69-8193-4B1C-AB82-ECF70D7C6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3C4BC-6734-4873-898F-C4D577B1D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e3d4e-53b6-49db-8ba0-6836944e352d"/>
    <ds:schemaRef ds:uri="5793d3be-56da-4e42-b4cd-ce8cef56a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7935</TotalTime>
  <Words>249</Words>
  <Application>Microsoft Office PowerPoint</Application>
  <PresentationFormat>On-screen Show (16:9)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Avenir LT Std 35 Light</vt:lpstr>
      <vt:lpstr>Avenir LT Std 95 Black</vt:lpstr>
      <vt:lpstr>Calibri</vt:lpstr>
      <vt:lpstr>Lato</vt:lpstr>
      <vt:lpstr>Lato Light</vt:lpstr>
      <vt:lpstr>Times New Roman</vt:lpstr>
      <vt:lpstr>HFC Theme</vt:lpstr>
      <vt:lpstr>Houston First Corporation  </vt:lpstr>
      <vt:lpstr>Short-term Rental Hotel Occupancy Tax Collection- Overview</vt:lpstr>
      <vt:lpstr>Short-term Rental Hotel Occupancy Tax Collections-Process</vt:lpstr>
      <vt:lpstr>Short-term Rental Hotel Occupancy Tax Collection- Overview</vt:lpstr>
    </vt:vector>
  </TitlesOfParts>
  <Company>Houston First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Williams</dc:creator>
  <cp:lastModifiedBy>Karen Williams</cp:lastModifiedBy>
  <cp:revision>18</cp:revision>
  <cp:lastPrinted>2022-07-11T21:05:23Z</cp:lastPrinted>
  <dcterms:created xsi:type="dcterms:W3CDTF">2018-05-01T15:01:59Z</dcterms:created>
  <dcterms:modified xsi:type="dcterms:W3CDTF">2023-03-22T17:36:02Z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0x0101006EC25BA59C30D2468DB3E25657269513</vt:lpwstr>
  </property>
</Properties>
</file>