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67" r:id="rId3"/>
    <p:sldId id="266" r:id="rId4"/>
    <p:sldId id="272" r:id="rId5"/>
    <p:sldId id="273" r:id="rId6"/>
    <p:sldId id="268" r:id="rId7"/>
    <p:sldId id="269" r:id="rId8"/>
    <p:sldId id="260" r:id="rId9"/>
    <p:sldId id="265" r:id="rId10"/>
    <p:sldId id="264" r:id="rId11"/>
    <p:sldId id="271" r:id="rId12"/>
    <p:sldId id="270" r:id="rId13"/>
    <p:sldId id="26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2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8B0DA-8227-41C0-B247-6BD2A50919F0}" type="doc">
      <dgm:prSet loTypeId="urn:microsoft.com/office/officeart/2005/8/layout/hProcess9" loCatId="process" qsTypeId="urn:microsoft.com/office/officeart/2005/8/quickstyle/simple1" qsCatId="simple" csTypeId="urn:microsoft.com/office/officeart/2005/8/colors/accent1_2" csCatId="accent1" phldr="1"/>
      <dgm:spPr/>
    </dgm:pt>
    <dgm:pt modelId="{BB09A6C6-7096-4EF0-9BB2-D9027C4F3A1B}">
      <dgm:prSet phldrT="[Text]"/>
      <dgm:spPr/>
      <dgm:t>
        <a:bodyPr/>
        <a:lstStyle/>
        <a:p>
          <a:r>
            <a:rPr lang="en-US" dirty="0"/>
            <a:t>APPLICATION COMPLETION</a:t>
          </a:r>
        </a:p>
      </dgm:t>
    </dgm:pt>
    <dgm:pt modelId="{8E76742D-88B5-4FD9-9EE3-AA6E7B51CF45}" type="parTrans" cxnId="{5A7C8D2D-9766-46DB-9CDD-446D46B99CF6}">
      <dgm:prSet/>
      <dgm:spPr/>
      <dgm:t>
        <a:bodyPr/>
        <a:lstStyle/>
        <a:p>
          <a:endParaRPr lang="en-US"/>
        </a:p>
      </dgm:t>
    </dgm:pt>
    <dgm:pt modelId="{A7C1F219-E2F2-43DA-8533-C51C0BD72A45}" type="sibTrans" cxnId="{5A7C8D2D-9766-46DB-9CDD-446D46B99CF6}">
      <dgm:prSet/>
      <dgm:spPr/>
      <dgm:t>
        <a:bodyPr/>
        <a:lstStyle/>
        <a:p>
          <a:endParaRPr lang="en-US"/>
        </a:p>
      </dgm:t>
    </dgm:pt>
    <dgm:pt modelId="{0B330048-7A3D-4760-B524-27D313CAFD37}">
      <dgm:prSet phldrT="[Text]"/>
      <dgm:spPr/>
      <dgm:t>
        <a:bodyPr/>
        <a:lstStyle/>
        <a:p>
          <a:r>
            <a:rPr lang="en-US" dirty="0"/>
            <a:t>DON DIRECTOR’S APPROVAL</a:t>
          </a:r>
        </a:p>
      </dgm:t>
    </dgm:pt>
    <dgm:pt modelId="{8A80DAF8-B28B-4E86-B6B5-D05BF3806197}" type="parTrans" cxnId="{83E44EBC-10B6-462C-8B75-EBE15C7F39D1}">
      <dgm:prSet/>
      <dgm:spPr/>
      <dgm:t>
        <a:bodyPr/>
        <a:lstStyle/>
        <a:p>
          <a:endParaRPr lang="en-US"/>
        </a:p>
      </dgm:t>
    </dgm:pt>
    <dgm:pt modelId="{A8B42D84-835A-4391-9288-C84D13BDF4D9}" type="sibTrans" cxnId="{83E44EBC-10B6-462C-8B75-EBE15C7F39D1}">
      <dgm:prSet/>
      <dgm:spPr/>
      <dgm:t>
        <a:bodyPr/>
        <a:lstStyle/>
        <a:p>
          <a:endParaRPr lang="en-US"/>
        </a:p>
      </dgm:t>
    </dgm:pt>
    <dgm:pt modelId="{09A3BD5E-FE01-40D2-BF59-B246F860F29A}">
      <dgm:prSet phldrT="[Text]"/>
      <dgm:spPr/>
      <dgm:t>
        <a:bodyPr/>
        <a:lstStyle/>
        <a:p>
          <a:r>
            <a:rPr lang="en-US" dirty="0"/>
            <a:t>LEGAL </a:t>
          </a:r>
        </a:p>
        <a:p>
          <a:r>
            <a:rPr lang="en-US" dirty="0"/>
            <a:t>&amp;</a:t>
          </a:r>
        </a:p>
        <a:p>
          <a:r>
            <a:rPr lang="en-US" dirty="0"/>
            <a:t>MAYOR’S OFFICE </a:t>
          </a:r>
        </a:p>
        <a:p>
          <a:r>
            <a:rPr lang="en-US" dirty="0"/>
            <a:t>APPROVAL</a:t>
          </a:r>
        </a:p>
      </dgm:t>
    </dgm:pt>
    <dgm:pt modelId="{666A2E89-3122-483F-9366-2B87959FBFEF}" type="parTrans" cxnId="{2BB79445-09D5-4321-984F-8FACAAB90702}">
      <dgm:prSet/>
      <dgm:spPr/>
      <dgm:t>
        <a:bodyPr/>
        <a:lstStyle/>
        <a:p>
          <a:endParaRPr lang="en-US"/>
        </a:p>
      </dgm:t>
    </dgm:pt>
    <dgm:pt modelId="{0F911A25-182A-4EC6-A03E-30156AFACF25}" type="sibTrans" cxnId="{2BB79445-09D5-4321-984F-8FACAAB90702}">
      <dgm:prSet/>
      <dgm:spPr/>
      <dgm:t>
        <a:bodyPr/>
        <a:lstStyle/>
        <a:p>
          <a:endParaRPr lang="en-US"/>
        </a:p>
      </dgm:t>
    </dgm:pt>
    <dgm:pt modelId="{DAD030B0-FF8C-463C-ABE6-C1408BB76F1F}">
      <dgm:prSet phldrT="[Text]"/>
      <dgm:spPr/>
      <dgm:t>
        <a:bodyPr/>
        <a:lstStyle/>
        <a:p>
          <a:r>
            <a:rPr lang="en-US" dirty="0"/>
            <a:t>CNL NOTIFICATION</a:t>
          </a:r>
        </a:p>
        <a:p>
          <a:r>
            <a:rPr lang="en-US" dirty="0"/>
            <a:t>&amp;</a:t>
          </a:r>
        </a:p>
        <a:p>
          <a:r>
            <a:rPr lang="en-US" dirty="0"/>
            <a:t>PROCUREMENT PHASE BEGINS </a:t>
          </a:r>
        </a:p>
      </dgm:t>
    </dgm:pt>
    <dgm:pt modelId="{D91C3E98-ACA1-476D-B901-D501BA3570B2}" type="parTrans" cxnId="{B712A604-6D8F-4265-84C6-9E9E78DD1F78}">
      <dgm:prSet/>
      <dgm:spPr/>
      <dgm:t>
        <a:bodyPr/>
        <a:lstStyle/>
        <a:p>
          <a:endParaRPr lang="en-US"/>
        </a:p>
      </dgm:t>
    </dgm:pt>
    <dgm:pt modelId="{EB30747B-A84B-4A97-A2BA-4AFAFC7E127D}" type="sibTrans" cxnId="{B712A604-6D8F-4265-84C6-9E9E78DD1F78}">
      <dgm:prSet/>
      <dgm:spPr/>
      <dgm:t>
        <a:bodyPr/>
        <a:lstStyle/>
        <a:p>
          <a:endParaRPr lang="en-US"/>
        </a:p>
      </dgm:t>
    </dgm:pt>
    <dgm:pt modelId="{FCA438E6-BA1E-42C0-8E2B-6068AD7BA283}" type="pres">
      <dgm:prSet presAssocID="{E868B0DA-8227-41C0-B247-6BD2A50919F0}" presName="CompostProcess" presStyleCnt="0">
        <dgm:presLayoutVars>
          <dgm:dir/>
          <dgm:resizeHandles val="exact"/>
        </dgm:presLayoutVars>
      </dgm:prSet>
      <dgm:spPr/>
    </dgm:pt>
    <dgm:pt modelId="{53EA8A8C-F4F4-4048-83B1-8577DC1AECC5}" type="pres">
      <dgm:prSet presAssocID="{E868B0DA-8227-41C0-B247-6BD2A50919F0}" presName="arrow" presStyleLbl="bgShp" presStyleIdx="0" presStyleCnt="1"/>
      <dgm:spPr/>
    </dgm:pt>
    <dgm:pt modelId="{2178A068-F95E-4BA6-8B7E-1007F7AE93FB}" type="pres">
      <dgm:prSet presAssocID="{E868B0DA-8227-41C0-B247-6BD2A50919F0}" presName="linearProcess" presStyleCnt="0"/>
      <dgm:spPr/>
    </dgm:pt>
    <dgm:pt modelId="{101F7131-941A-44D5-AF86-56F302D2D4A7}" type="pres">
      <dgm:prSet presAssocID="{BB09A6C6-7096-4EF0-9BB2-D9027C4F3A1B}" presName="textNode" presStyleLbl="node1" presStyleIdx="0" presStyleCnt="4">
        <dgm:presLayoutVars>
          <dgm:bulletEnabled val="1"/>
        </dgm:presLayoutVars>
      </dgm:prSet>
      <dgm:spPr/>
    </dgm:pt>
    <dgm:pt modelId="{E3AA9712-DFD4-465C-8F60-932A8EDAFB81}" type="pres">
      <dgm:prSet presAssocID="{A7C1F219-E2F2-43DA-8533-C51C0BD72A45}" presName="sibTrans" presStyleCnt="0"/>
      <dgm:spPr/>
    </dgm:pt>
    <dgm:pt modelId="{300EC05C-D25E-4D89-BE99-CB3C3694ED45}" type="pres">
      <dgm:prSet presAssocID="{0B330048-7A3D-4760-B524-27D313CAFD37}" presName="textNode" presStyleLbl="node1" presStyleIdx="1" presStyleCnt="4">
        <dgm:presLayoutVars>
          <dgm:bulletEnabled val="1"/>
        </dgm:presLayoutVars>
      </dgm:prSet>
      <dgm:spPr/>
    </dgm:pt>
    <dgm:pt modelId="{4B9ABF37-166F-478A-A02F-39CB4A84664E}" type="pres">
      <dgm:prSet presAssocID="{A8B42D84-835A-4391-9288-C84D13BDF4D9}" presName="sibTrans" presStyleCnt="0"/>
      <dgm:spPr/>
    </dgm:pt>
    <dgm:pt modelId="{6B280CCA-A9B4-4973-A48B-FB020D8B6AE1}" type="pres">
      <dgm:prSet presAssocID="{09A3BD5E-FE01-40D2-BF59-B246F860F29A}" presName="textNode" presStyleLbl="node1" presStyleIdx="2" presStyleCnt="4">
        <dgm:presLayoutVars>
          <dgm:bulletEnabled val="1"/>
        </dgm:presLayoutVars>
      </dgm:prSet>
      <dgm:spPr/>
    </dgm:pt>
    <dgm:pt modelId="{28D47D1A-09A5-41C5-B983-3574B22CA132}" type="pres">
      <dgm:prSet presAssocID="{0F911A25-182A-4EC6-A03E-30156AFACF25}" presName="sibTrans" presStyleCnt="0"/>
      <dgm:spPr/>
    </dgm:pt>
    <dgm:pt modelId="{1B765E69-E514-4627-B4F1-E79D95B21F56}" type="pres">
      <dgm:prSet presAssocID="{DAD030B0-FF8C-463C-ABE6-C1408BB76F1F}" presName="textNode" presStyleLbl="node1" presStyleIdx="3" presStyleCnt="4">
        <dgm:presLayoutVars>
          <dgm:bulletEnabled val="1"/>
        </dgm:presLayoutVars>
      </dgm:prSet>
      <dgm:spPr/>
    </dgm:pt>
  </dgm:ptLst>
  <dgm:cxnLst>
    <dgm:cxn modelId="{B712A604-6D8F-4265-84C6-9E9E78DD1F78}" srcId="{E868B0DA-8227-41C0-B247-6BD2A50919F0}" destId="{DAD030B0-FF8C-463C-ABE6-C1408BB76F1F}" srcOrd="3" destOrd="0" parTransId="{D91C3E98-ACA1-476D-B901-D501BA3570B2}" sibTransId="{EB30747B-A84B-4A97-A2BA-4AFAFC7E127D}"/>
    <dgm:cxn modelId="{390ED82C-B26E-425C-B0B0-0D318DF31BD5}" type="presOf" srcId="{09A3BD5E-FE01-40D2-BF59-B246F860F29A}" destId="{6B280CCA-A9B4-4973-A48B-FB020D8B6AE1}" srcOrd="0" destOrd="0" presId="urn:microsoft.com/office/officeart/2005/8/layout/hProcess9"/>
    <dgm:cxn modelId="{5A7C8D2D-9766-46DB-9CDD-446D46B99CF6}" srcId="{E868B0DA-8227-41C0-B247-6BD2A50919F0}" destId="{BB09A6C6-7096-4EF0-9BB2-D9027C4F3A1B}" srcOrd="0" destOrd="0" parTransId="{8E76742D-88B5-4FD9-9EE3-AA6E7B51CF45}" sibTransId="{A7C1F219-E2F2-43DA-8533-C51C0BD72A45}"/>
    <dgm:cxn modelId="{2BB79445-09D5-4321-984F-8FACAAB90702}" srcId="{E868B0DA-8227-41C0-B247-6BD2A50919F0}" destId="{09A3BD5E-FE01-40D2-BF59-B246F860F29A}" srcOrd="2" destOrd="0" parTransId="{666A2E89-3122-483F-9366-2B87959FBFEF}" sibTransId="{0F911A25-182A-4EC6-A03E-30156AFACF25}"/>
    <dgm:cxn modelId="{D389729F-3DE4-400A-9AA5-CEF6262544D5}" type="presOf" srcId="{DAD030B0-FF8C-463C-ABE6-C1408BB76F1F}" destId="{1B765E69-E514-4627-B4F1-E79D95B21F56}" srcOrd="0" destOrd="0" presId="urn:microsoft.com/office/officeart/2005/8/layout/hProcess9"/>
    <dgm:cxn modelId="{2F7528BA-BAED-42B6-A663-D88A5692BEEB}" type="presOf" srcId="{E868B0DA-8227-41C0-B247-6BD2A50919F0}" destId="{FCA438E6-BA1E-42C0-8E2B-6068AD7BA283}" srcOrd="0" destOrd="0" presId="urn:microsoft.com/office/officeart/2005/8/layout/hProcess9"/>
    <dgm:cxn modelId="{83E44EBC-10B6-462C-8B75-EBE15C7F39D1}" srcId="{E868B0DA-8227-41C0-B247-6BD2A50919F0}" destId="{0B330048-7A3D-4760-B524-27D313CAFD37}" srcOrd="1" destOrd="0" parTransId="{8A80DAF8-B28B-4E86-B6B5-D05BF3806197}" sibTransId="{A8B42D84-835A-4391-9288-C84D13BDF4D9}"/>
    <dgm:cxn modelId="{9453F3D9-11F4-44C5-AD9F-CF415B7F6F7A}" type="presOf" srcId="{BB09A6C6-7096-4EF0-9BB2-D9027C4F3A1B}" destId="{101F7131-941A-44D5-AF86-56F302D2D4A7}" srcOrd="0" destOrd="0" presId="urn:microsoft.com/office/officeart/2005/8/layout/hProcess9"/>
    <dgm:cxn modelId="{66CC85F2-CEDA-4D03-8628-500D7B2FD352}" type="presOf" srcId="{0B330048-7A3D-4760-B524-27D313CAFD37}" destId="{300EC05C-D25E-4D89-BE99-CB3C3694ED45}" srcOrd="0" destOrd="0" presId="urn:microsoft.com/office/officeart/2005/8/layout/hProcess9"/>
    <dgm:cxn modelId="{473BC29F-F799-4C38-A019-6F57B060C693}" type="presParOf" srcId="{FCA438E6-BA1E-42C0-8E2B-6068AD7BA283}" destId="{53EA8A8C-F4F4-4048-83B1-8577DC1AECC5}" srcOrd="0" destOrd="0" presId="urn:microsoft.com/office/officeart/2005/8/layout/hProcess9"/>
    <dgm:cxn modelId="{F45AD741-2AFF-493F-881C-1C143C2E0754}" type="presParOf" srcId="{FCA438E6-BA1E-42C0-8E2B-6068AD7BA283}" destId="{2178A068-F95E-4BA6-8B7E-1007F7AE93FB}" srcOrd="1" destOrd="0" presId="urn:microsoft.com/office/officeart/2005/8/layout/hProcess9"/>
    <dgm:cxn modelId="{3DFC2FB5-2EFA-43AF-978A-B6D702F6F0E7}" type="presParOf" srcId="{2178A068-F95E-4BA6-8B7E-1007F7AE93FB}" destId="{101F7131-941A-44D5-AF86-56F302D2D4A7}" srcOrd="0" destOrd="0" presId="urn:microsoft.com/office/officeart/2005/8/layout/hProcess9"/>
    <dgm:cxn modelId="{EF828666-2265-4EFF-B15B-8C4B04628CED}" type="presParOf" srcId="{2178A068-F95E-4BA6-8B7E-1007F7AE93FB}" destId="{E3AA9712-DFD4-465C-8F60-932A8EDAFB81}" srcOrd="1" destOrd="0" presId="urn:microsoft.com/office/officeart/2005/8/layout/hProcess9"/>
    <dgm:cxn modelId="{1A48936B-3A93-411E-8CEF-3502E5B69EB2}" type="presParOf" srcId="{2178A068-F95E-4BA6-8B7E-1007F7AE93FB}" destId="{300EC05C-D25E-4D89-BE99-CB3C3694ED45}" srcOrd="2" destOrd="0" presId="urn:microsoft.com/office/officeart/2005/8/layout/hProcess9"/>
    <dgm:cxn modelId="{AF7FF982-2DFD-4BFC-B1D8-C62F42E73DA2}" type="presParOf" srcId="{2178A068-F95E-4BA6-8B7E-1007F7AE93FB}" destId="{4B9ABF37-166F-478A-A02F-39CB4A84664E}" srcOrd="3" destOrd="0" presId="urn:microsoft.com/office/officeart/2005/8/layout/hProcess9"/>
    <dgm:cxn modelId="{1C4F1B82-96D5-4837-A143-7DFB87C88E57}" type="presParOf" srcId="{2178A068-F95E-4BA6-8B7E-1007F7AE93FB}" destId="{6B280CCA-A9B4-4973-A48B-FB020D8B6AE1}" srcOrd="4" destOrd="0" presId="urn:microsoft.com/office/officeart/2005/8/layout/hProcess9"/>
    <dgm:cxn modelId="{E82331A1-85FD-4F89-A0F4-FE645CF7A02C}" type="presParOf" srcId="{2178A068-F95E-4BA6-8B7E-1007F7AE93FB}" destId="{28D47D1A-09A5-41C5-B983-3574B22CA132}" srcOrd="5" destOrd="0" presId="urn:microsoft.com/office/officeart/2005/8/layout/hProcess9"/>
    <dgm:cxn modelId="{4AA6B93C-EC17-4F80-87B4-5322F8F281ED}" type="presParOf" srcId="{2178A068-F95E-4BA6-8B7E-1007F7AE93FB}" destId="{1B765E69-E514-4627-B4F1-E79D95B21F5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E66E0-DBFE-4136-9151-69C4CC56B950}"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n-US"/>
        </a:p>
      </dgm:t>
    </dgm:pt>
    <dgm:pt modelId="{BF3AA615-F4A4-4BDA-8E39-8364B6A6290B}">
      <dgm:prSet phldrT="[Text]"/>
      <dgm:spPr/>
      <dgm:t>
        <a:bodyPr/>
        <a:lstStyle/>
        <a:p>
          <a:r>
            <a:rPr lang="en-US" dirty="0"/>
            <a:t>If there is already a vendor chosen there must be a city vendor number assigned for future payments</a:t>
          </a:r>
        </a:p>
      </dgm:t>
    </dgm:pt>
    <dgm:pt modelId="{562AF7BF-026A-4E6C-B74D-2F414542511F}" type="parTrans" cxnId="{32B453C1-0F48-4BD2-82DF-E6AF4730497E}">
      <dgm:prSet/>
      <dgm:spPr/>
      <dgm:t>
        <a:bodyPr/>
        <a:lstStyle/>
        <a:p>
          <a:endParaRPr lang="en-US"/>
        </a:p>
      </dgm:t>
    </dgm:pt>
    <dgm:pt modelId="{D6717F33-6580-4C9A-995D-1DCAFCA006C7}" type="sibTrans" cxnId="{32B453C1-0F48-4BD2-82DF-E6AF4730497E}">
      <dgm:prSet/>
      <dgm:spPr/>
      <dgm:t>
        <a:bodyPr/>
        <a:lstStyle/>
        <a:p>
          <a:endParaRPr lang="en-US"/>
        </a:p>
      </dgm:t>
    </dgm:pt>
    <dgm:pt modelId="{D2DE40AA-8313-40E5-881E-F8308B6D9EEA}">
      <dgm:prSet phldrT="[Text]"/>
      <dgm:spPr/>
      <dgm:t>
        <a:bodyPr/>
        <a:lstStyle/>
        <a:p>
          <a:r>
            <a:rPr lang="en-US" dirty="0"/>
            <a:t>If assistance is needed choosing a vendor the DON liaison will solicit bids</a:t>
          </a:r>
        </a:p>
      </dgm:t>
    </dgm:pt>
    <dgm:pt modelId="{F2EFDB97-BFD3-4B26-BF12-7A4F186559E1}" type="parTrans" cxnId="{2C197CA4-6EB9-4C31-A418-713BC0E60E56}">
      <dgm:prSet/>
      <dgm:spPr/>
      <dgm:t>
        <a:bodyPr/>
        <a:lstStyle/>
        <a:p>
          <a:endParaRPr lang="en-US"/>
        </a:p>
      </dgm:t>
    </dgm:pt>
    <dgm:pt modelId="{6008C7DC-C3B4-4DB3-B417-F55925A6F7AE}" type="sibTrans" cxnId="{2C197CA4-6EB9-4C31-A418-713BC0E60E56}">
      <dgm:prSet/>
      <dgm:spPr/>
      <dgm:t>
        <a:bodyPr/>
        <a:lstStyle/>
        <a:p>
          <a:endParaRPr lang="en-US"/>
        </a:p>
      </dgm:t>
    </dgm:pt>
    <dgm:pt modelId="{E8B550BA-2889-46AC-B119-54A2967DE11B}">
      <dgm:prSet phldrT="[Text]"/>
      <dgm:spPr/>
      <dgm:t>
        <a:bodyPr/>
        <a:lstStyle/>
        <a:p>
          <a:r>
            <a:rPr lang="en-US" dirty="0"/>
            <a:t>Purchase order will be forwarded to the eligible organization, via the DON Finance Office</a:t>
          </a:r>
        </a:p>
      </dgm:t>
    </dgm:pt>
    <dgm:pt modelId="{53F47A6E-2AB5-47F6-8315-E8EF68A05387}" type="parTrans" cxnId="{42D93907-4BFF-46D6-99DC-4E298AC2E0A5}">
      <dgm:prSet/>
      <dgm:spPr/>
      <dgm:t>
        <a:bodyPr/>
        <a:lstStyle/>
        <a:p>
          <a:endParaRPr lang="en-US"/>
        </a:p>
      </dgm:t>
    </dgm:pt>
    <dgm:pt modelId="{40B0B023-DE8A-45C6-9537-8C20FBA44601}" type="sibTrans" cxnId="{42D93907-4BFF-46D6-99DC-4E298AC2E0A5}">
      <dgm:prSet/>
      <dgm:spPr/>
      <dgm:t>
        <a:bodyPr/>
        <a:lstStyle/>
        <a:p>
          <a:endParaRPr lang="en-US"/>
        </a:p>
      </dgm:t>
    </dgm:pt>
    <dgm:pt modelId="{8890E06D-5370-429E-84BC-DDDA674772F0}">
      <dgm:prSet/>
      <dgm:spPr/>
      <dgm:t>
        <a:bodyPr/>
        <a:lstStyle/>
        <a:p>
          <a:r>
            <a:rPr lang="en-US" dirty="0"/>
            <a:t>Once the purchase order is received the project may begin</a:t>
          </a:r>
        </a:p>
      </dgm:t>
    </dgm:pt>
    <dgm:pt modelId="{68A58235-8C71-499E-A95F-CEBCD913B470}" type="parTrans" cxnId="{E9EEC555-19DC-4DC7-9A6C-B37784039D63}">
      <dgm:prSet/>
      <dgm:spPr/>
      <dgm:t>
        <a:bodyPr/>
        <a:lstStyle/>
        <a:p>
          <a:endParaRPr lang="en-US"/>
        </a:p>
      </dgm:t>
    </dgm:pt>
    <dgm:pt modelId="{DAB2FCF7-8C28-4AB8-862A-8D95E42CA2DD}" type="sibTrans" cxnId="{E9EEC555-19DC-4DC7-9A6C-B37784039D63}">
      <dgm:prSet/>
      <dgm:spPr/>
      <dgm:t>
        <a:bodyPr/>
        <a:lstStyle/>
        <a:p>
          <a:endParaRPr lang="en-US"/>
        </a:p>
      </dgm:t>
    </dgm:pt>
    <dgm:pt modelId="{CFBE5EA7-D9E1-45E6-8694-083D8F73A6D2}">
      <dgm:prSet/>
      <dgm:spPr/>
      <dgm:t>
        <a:bodyPr/>
        <a:lstStyle/>
        <a:p>
          <a:r>
            <a:rPr lang="en-US" dirty="0"/>
            <a:t>The project must be completed by the last business day of May. This year’s due date is Friday, May 28, 2021. </a:t>
          </a:r>
          <a:r>
            <a:rPr lang="en-US" b="1" u="sng" dirty="0"/>
            <a:t>NO</a:t>
          </a:r>
          <a:r>
            <a:rPr lang="en-US" dirty="0"/>
            <a:t> exceptions.</a:t>
          </a:r>
        </a:p>
      </dgm:t>
    </dgm:pt>
    <dgm:pt modelId="{C8CC9930-2F98-4B9B-921D-C9F6667A431B}" type="parTrans" cxnId="{0397D0C8-377D-4738-B302-D043531C8BEB}">
      <dgm:prSet/>
      <dgm:spPr/>
      <dgm:t>
        <a:bodyPr/>
        <a:lstStyle/>
        <a:p>
          <a:endParaRPr lang="en-US"/>
        </a:p>
      </dgm:t>
    </dgm:pt>
    <dgm:pt modelId="{C535CCA0-4CB5-4306-9057-AFDBB6205799}" type="sibTrans" cxnId="{0397D0C8-377D-4738-B302-D043531C8BEB}">
      <dgm:prSet/>
      <dgm:spPr/>
      <dgm:t>
        <a:bodyPr/>
        <a:lstStyle/>
        <a:p>
          <a:endParaRPr lang="en-US"/>
        </a:p>
      </dgm:t>
    </dgm:pt>
    <dgm:pt modelId="{28D323EB-7384-40C4-AB90-898D43021172}">
      <dgm:prSet/>
      <dgm:spPr/>
      <dgm:t>
        <a:bodyPr/>
        <a:lstStyle/>
        <a:p>
          <a:r>
            <a:rPr lang="en-US" dirty="0"/>
            <a:t>Once completed, the eligible organization will pay for the project in full</a:t>
          </a:r>
        </a:p>
      </dgm:t>
    </dgm:pt>
    <dgm:pt modelId="{29BD1ACD-B4DB-4D01-9F32-1ED82F6F896E}" type="parTrans" cxnId="{E39DD13B-9877-448B-97FE-6840F7FD6551}">
      <dgm:prSet/>
      <dgm:spPr/>
      <dgm:t>
        <a:bodyPr/>
        <a:lstStyle/>
        <a:p>
          <a:endParaRPr lang="en-US"/>
        </a:p>
      </dgm:t>
    </dgm:pt>
    <dgm:pt modelId="{21AB1C98-5E27-44E1-88EF-131247A5F3B9}" type="sibTrans" cxnId="{E39DD13B-9877-448B-97FE-6840F7FD6551}">
      <dgm:prSet/>
      <dgm:spPr/>
      <dgm:t>
        <a:bodyPr/>
        <a:lstStyle/>
        <a:p>
          <a:endParaRPr lang="en-US"/>
        </a:p>
      </dgm:t>
    </dgm:pt>
    <dgm:pt modelId="{72371F3E-103E-4BB6-98A7-0FFFB52A9618}">
      <dgm:prSet/>
      <dgm:spPr/>
      <dgm:t>
        <a:bodyPr/>
        <a:lstStyle/>
        <a:p>
          <a:r>
            <a:rPr lang="en-US" dirty="0"/>
            <a:t>Submit </a:t>
          </a:r>
          <a:r>
            <a:rPr lang="en-US" b="1" u="sng" dirty="0"/>
            <a:t>original</a:t>
          </a:r>
          <a:r>
            <a:rPr lang="en-US" dirty="0"/>
            <a:t> receipts/invoices to DON liaison within 5 days of completion</a:t>
          </a:r>
        </a:p>
      </dgm:t>
    </dgm:pt>
    <dgm:pt modelId="{CEAE4E0A-27DE-43BD-AA4E-9F66DBCF9CC4}" type="parTrans" cxnId="{D8A1A5BF-AE16-4C51-BE76-727488647171}">
      <dgm:prSet/>
      <dgm:spPr/>
      <dgm:t>
        <a:bodyPr/>
        <a:lstStyle/>
        <a:p>
          <a:endParaRPr lang="en-US"/>
        </a:p>
      </dgm:t>
    </dgm:pt>
    <dgm:pt modelId="{3F45B0B1-E556-4636-B26B-1DF078A3B4E4}" type="sibTrans" cxnId="{D8A1A5BF-AE16-4C51-BE76-727488647171}">
      <dgm:prSet/>
      <dgm:spPr/>
      <dgm:t>
        <a:bodyPr/>
        <a:lstStyle/>
        <a:p>
          <a:endParaRPr lang="en-US"/>
        </a:p>
      </dgm:t>
    </dgm:pt>
    <dgm:pt modelId="{63BCD99C-5075-4874-881C-16ED337EBF15}">
      <dgm:prSet/>
      <dgm:spPr/>
      <dgm:t>
        <a:bodyPr/>
        <a:lstStyle/>
        <a:p>
          <a:r>
            <a:rPr lang="en-US" dirty="0"/>
            <a:t>The project must be completed by the project deadline and paid in full by the organization in order to be eligible for reimbursement</a:t>
          </a:r>
        </a:p>
      </dgm:t>
    </dgm:pt>
    <dgm:pt modelId="{2461CF9D-564C-4544-8024-AF022335E7B6}" type="parTrans" cxnId="{A6E1B320-D657-4E32-9BAF-A3A470FDAC67}">
      <dgm:prSet/>
      <dgm:spPr/>
      <dgm:t>
        <a:bodyPr/>
        <a:lstStyle/>
        <a:p>
          <a:endParaRPr lang="en-US"/>
        </a:p>
      </dgm:t>
    </dgm:pt>
    <dgm:pt modelId="{88C8DBA4-79D3-4E4C-8CB3-8418F27A2168}" type="sibTrans" cxnId="{A6E1B320-D657-4E32-9BAF-A3A470FDAC67}">
      <dgm:prSet/>
      <dgm:spPr/>
      <dgm:t>
        <a:bodyPr/>
        <a:lstStyle/>
        <a:p>
          <a:endParaRPr lang="en-US"/>
        </a:p>
      </dgm:t>
    </dgm:pt>
    <dgm:pt modelId="{F95E5120-3AD8-4560-9235-4CF63C91623E}">
      <dgm:prSet/>
      <dgm:spPr/>
      <dgm:t>
        <a:bodyPr/>
        <a:lstStyle/>
        <a:p>
          <a:r>
            <a:rPr lang="en-US"/>
            <a:t>DON Finance office will process the reimbursement to the vendor within 30 business days of receipt</a:t>
          </a:r>
          <a:endParaRPr lang="en-US" dirty="0"/>
        </a:p>
      </dgm:t>
    </dgm:pt>
    <dgm:pt modelId="{3F5A1D22-B373-4BA7-9B14-307CB023C12C}" type="parTrans" cxnId="{B14CA92F-FAE9-4164-BA7F-BD7969B0F2CC}">
      <dgm:prSet/>
      <dgm:spPr/>
      <dgm:t>
        <a:bodyPr/>
        <a:lstStyle/>
        <a:p>
          <a:endParaRPr lang="en-US"/>
        </a:p>
      </dgm:t>
    </dgm:pt>
    <dgm:pt modelId="{C81865F2-D268-4BDB-8905-A0DDA4470E0F}" type="sibTrans" cxnId="{B14CA92F-FAE9-4164-BA7F-BD7969B0F2CC}">
      <dgm:prSet/>
      <dgm:spPr/>
      <dgm:t>
        <a:bodyPr/>
        <a:lstStyle/>
        <a:p>
          <a:endParaRPr lang="en-US"/>
        </a:p>
      </dgm:t>
    </dgm:pt>
    <dgm:pt modelId="{D2546E6D-0C27-43C2-9E9D-46CB260A830C}" type="pres">
      <dgm:prSet presAssocID="{550E66E0-DBFE-4136-9151-69C4CC56B950}" presName="Name0" presStyleCnt="0">
        <dgm:presLayoutVars>
          <dgm:dir/>
          <dgm:resizeHandles val="exact"/>
        </dgm:presLayoutVars>
      </dgm:prSet>
      <dgm:spPr/>
    </dgm:pt>
    <dgm:pt modelId="{0B2C4452-88B5-4C69-9CE9-265EC855E53F}" type="pres">
      <dgm:prSet presAssocID="{BF3AA615-F4A4-4BDA-8E39-8364B6A6290B}" presName="node" presStyleLbl="node1" presStyleIdx="0" presStyleCnt="9">
        <dgm:presLayoutVars>
          <dgm:bulletEnabled val="1"/>
        </dgm:presLayoutVars>
      </dgm:prSet>
      <dgm:spPr/>
    </dgm:pt>
    <dgm:pt modelId="{1DBB46B6-12BE-44A6-929E-BF779DEB0FA4}" type="pres">
      <dgm:prSet presAssocID="{D6717F33-6580-4C9A-995D-1DCAFCA006C7}" presName="sibTrans" presStyleLbl="sibTrans1D1" presStyleIdx="0" presStyleCnt="8"/>
      <dgm:spPr/>
    </dgm:pt>
    <dgm:pt modelId="{54D1FBE1-9C77-4BAA-AE13-0E21559D96CA}" type="pres">
      <dgm:prSet presAssocID="{D6717F33-6580-4C9A-995D-1DCAFCA006C7}" presName="connectorText" presStyleLbl="sibTrans1D1" presStyleIdx="0" presStyleCnt="8"/>
      <dgm:spPr/>
    </dgm:pt>
    <dgm:pt modelId="{2FB87171-F136-452F-8EED-2CD40DB59279}" type="pres">
      <dgm:prSet presAssocID="{D2DE40AA-8313-40E5-881E-F8308B6D9EEA}" presName="node" presStyleLbl="node1" presStyleIdx="1" presStyleCnt="9">
        <dgm:presLayoutVars>
          <dgm:bulletEnabled val="1"/>
        </dgm:presLayoutVars>
      </dgm:prSet>
      <dgm:spPr/>
    </dgm:pt>
    <dgm:pt modelId="{94A5BBE6-5488-4845-B4AC-9494699E91FB}" type="pres">
      <dgm:prSet presAssocID="{6008C7DC-C3B4-4DB3-B417-F55925A6F7AE}" presName="sibTrans" presStyleLbl="sibTrans1D1" presStyleIdx="1" presStyleCnt="8"/>
      <dgm:spPr/>
    </dgm:pt>
    <dgm:pt modelId="{C92288D5-1A79-4D6C-9741-8E77734575C6}" type="pres">
      <dgm:prSet presAssocID="{6008C7DC-C3B4-4DB3-B417-F55925A6F7AE}" presName="connectorText" presStyleLbl="sibTrans1D1" presStyleIdx="1" presStyleCnt="8"/>
      <dgm:spPr/>
    </dgm:pt>
    <dgm:pt modelId="{067CBB40-EB81-422B-ADEC-45B60CF6A4B0}" type="pres">
      <dgm:prSet presAssocID="{E8B550BA-2889-46AC-B119-54A2967DE11B}" presName="node" presStyleLbl="node1" presStyleIdx="2" presStyleCnt="9">
        <dgm:presLayoutVars>
          <dgm:bulletEnabled val="1"/>
        </dgm:presLayoutVars>
      </dgm:prSet>
      <dgm:spPr/>
    </dgm:pt>
    <dgm:pt modelId="{D3567E39-BB80-4D4F-B12B-5277A542859E}" type="pres">
      <dgm:prSet presAssocID="{40B0B023-DE8A-45C6-9537-8C20FBA44601}" presName="sibTrans" presStyleLbl="sibTrans1D1" presStyleIdx="2" presStyleCnt="8"/>
      <dgm:spPr/>
    </dgm:pt>
    <dgm:pt modelId="{81B6A76F-D64E-4A9E-815C-29120E9DDF45}" type="pres">
      <dgm:prSet presAssocID="{40B0B023-DE8A-45C6-9537-8C20FBA44601}" presName="connectorText" presStyleLbl="sibTrans1D1" presStyleIdx="2" presStyleCnt="8"/>
      <dgm:spPr/>
    </dgm:pt>
    <dgm:pt modelId="{F7E82F67-037B-4C52-87D1-68DFBD900BBE}" type="pres">
      <dgm:prSet presAssocID="{8890E06D-5370-429E-84BC-DDDA674772F0}" presName="node" presStyleLbl="node1" presStyleIdx="3" presStyleCnt="9">
        <dgm:presLayoutVars>
          <dgm:bulletEnabled val="1"/>
        </dgm:presLayoutVars>
      </dgm:prSet>
      <dgm:spPr/>
    </dgm:pt>
    <dgm:pt modelId="{1658AA0B-D2CD-4092-981A-C012DFF01046}" type="pres">
      <dgm:prSet presAssocID="{DAB2FCF7-8C28-4AB8-862A-8D95E42CA2DD}" presName="sibTrans" presStyleLbl="sibTrans1D1" presStyleIdx="3" presStyleCnt="8"/>
      <dgm:spPr/>
    </dgm:pt>
    <dgm:pt modelId="{CC055A51-490D-4448-8A6D-772FE4B219A6}" type="pres">
      <dgm:prSet presAssocID="{DAB2FCF7-8C28-4AB8-862A-8D95E42CA2DD}" presName="connectorText" presStyleLbl="sibTrans1D1" presStyleIdx="3" presStyleCnt="8"/>
      <dgm:spPr/>
    </dgm:pt>
    <dgm:pt modelId="{65FE07F1-6A96-414F-9DF4-645E638D7C77}" type="pres">
      <dgm:prSet presAssocID="{CFBE5EA7-D9E1-45E6-8694-083D8F73A6D2}" presName="node" presStyleLbl="node1" presStyleIdx="4" presStyleCnt="9">
        <dgm:presLayoutVars>
          <dgm:bulletEnabled val="1"/>
        </dgm:presLayoutVars>
      </dgm:prSet>
      <dgm:spPr/>
    </dgm:pt>
    <dgm:pt modelId="{41844853-DC07-4783-9637-6234A614FAE9}" type="pres">
      <dgm:prSet presAssocID="{C535CCA0-4CB5-4306-9057-AFDBB6205799}" presName="sibTrans" presStyleLbl="sibTrans1D1" presStyleIdx="4" presStyleCnt="8"/>
      <dgm:spPr/>
    </dgm:pt>
    <dgm:pt modelId="{F212344C-378B-4597-8816-0435B115CAFB}" type="pres">
      <dgm:prSet presAssocID="{C535CCA0-4CB5-4306-9057-AFDBB6205799}" presName="connectorText" presStyleLbl="sibTrans1D1" presStyleIdx="4" presStyleCnt="8"/>
      <dgm:spPr/>
    </dgm:pt>
    <dgm:pt modelId="{BB253051-B716-455C-93D6-A3D07E9E0FAB}" type="pres">
      <dgm:prSet presAssocID="{28D323EB-7384-40C4-AB90-898D43021172}" presName="node" presStyleLbl="node1" presStyleIdx="5" presStyleCnt="9">
        <dgm:presLayoutVars>
          <dgm:bulletEnabled val="1"/>
        </dgm:presLayoutVars>
      </dgm:prSet>
      <dgm:spPr/>
    </dgm:pt>
    <dgm:pt modelId="{51EB154E-751A-4994-BD6E-F2D220E51ED5}" type="pres">
      <dgm:prSet presAssocID="{21AB1C98-5E27-44E1-88EF-131247A5F3B9}" presName="sibTrans" presStyleLbl="sibTrans1D1" presStyleIdx="5" presStyleCnt="8"/>
      <dgm:spPr/>
    </dgm:pt>
    <dgm:pt modelId="{1B89B9ED-765B-482F-8B6E-58AC0B4D29CC}" type="pres">
      <dgm:prSet presAssocID="{21AB1C98-5E27-44E1-88EF-131247A5F3B9}" presName="connectorText" presStyleLbl="sibTrans1D1" presStyleIdx="5" presStyleCnt="8"/>
      <dgm:spPr/>
    </dgm:pt>
    <dgm:pt modelId="{DE5355F7-95C1-444B-BCA7-AAF66A1F8363}" type="pres">
      <dgm:prSet presAssocID="{72371F3E-103E-4BB6-98A7-0FFFB52A9618}" presName="node" presStyleLbl="node1" presStyleIdx="6" presStyleCnt="9">
        <dgm:presLayoutVars>
          <dgm:bulletEnabled val="1"/>
        </dgm:presLayoutVars>
      </dgm:prSet>
      <dgm:spPr/>
    </dgm:pt>
    <dgm:pt modelId="{DB84F350-FFEB-45B3-8319-B11FA2D6D7CA}" type="pres">
      <dgm:prSet presAssocID="{3F45B0B1-E556-4636-B26B-1DF078A3B4E4}" presName="sibTrans" presStyleLbl="sibTrans1D1" presStyleIdx="6" presStyleCnt="8"/>
      <dgm:spPr/>
    </dgm:pt>
    <dgm:pt modelId="{28094E1E-0352-4C20-9E14-CBA17FBE06CF}" type="pres">
      <dgm:prSet presAssocID="{3F45B0B1-E556-4636-B26B-1DF078A3B4E4}" presName="connectorText" presStyleLbl="sibTrans1D1" presStyleIdx="6" presStyleCnt="8"/>
      <dgm:spPr/>
    </dgm:pt>
    <dgm:pt modelId="{3DDE6A70-BA3A-42EA-8063-BB3673C449CF}" type="pres">
      <dgm:prSet presAssocID="{63BCD99C-5075-4874-881C-16ED337EBF15}" presName="node" presStyleLbl="node1" presStyleIdx="7" presStyleCnt="9">
        <dgm:presLayoutVars>
          <dgm:bulletEnabled val="1"/>
        </dgm:presLayoutVars>
      </dgm:prSet>
      <dgm:spPr/>
    </dgm:pt>
    <dgm:pt modelId="{8409A89C-3BDC-4B78-B149-DF060764A292}" type="pres">
      <dgm:prSet presAssocID="{88C8DBA4-79D3-4E4C-8CB3-8418F27A2168}" presName="sibTrans" presStyleLbl="sibTrans1D1" presStyleIdx="7" presStyleCnt="8"/>
      <dgm:spPr/>
    </dgm:pt>
    <dgm:pt modelId="{A40104EC-DA66-444A-A6F3-80ADACBC0CC4}" type="pres">
      <dgm:prSet presAssocID="{88C8DBA4-79D3-4E4C-8CB3-8418F27A2168}" presName="connectorText" presStyleLbl="sibTrans1D1" presStyleIdx="7" presStyleCnt="8"/>
      <dgm:spPr/>
    </dgm:pt>
    <dgm:pt modelId="{D3F9E1F0-0AA1-4F8E-B878-BFB171DE6E8B}" type="pres">
      <dgm:prSet presAssocID="{F95E5120-3AD8-4560-9235-4CF63C91623E}" presName="node" presStyleLbl="node1" presStyleIdx="8" presStyleCnt="9">
        <dgm:presLayoutVars>
          <dgm:bulletEnabled val="1"/>
        </dgm:presLayoutVars>
      </dgm:prSet>
      <dgm:spPr/>
    </dgm:pt>
  </dgm:ptLst>
  <dgm:cxnLst>
    <dgm:cxn modelId="{42D93907-4BFF-46D6-99DC-4E298AC2E0A5}" srcId="{550E66E0-DBFE-4136-9151-69C4CC56B950}" destId="{E8B550BA-2889-46AC-B119-54A2967DE11B}" srcOrd="2" destOrd="0" parTransId="{53F47A6E-2AB5-47F6-8315-E8EF68A05387}" sibTransId="{40B0B023-DE8A-45C6-9537-8C20FBA44601}"/>
    <dgm:cxn modelId="{5D477C08-6904-48D3-A32D-434D9B92CECF}" type="presOf" srcId="{D6717F33-6580-4C9A-995D-1DCAFCA006C7}" destId="{1DBB46B6-12BE-44A6-929E-BF779DEB0FA4}" srcOrd="0" destOrd="0" presId="urn:microsoft.com/office/officeart/2005/8/layout/bProcess3"/>
    <dgm:cxn modelId="{F02B7319-999E-433B-85D7-FC88AE88A444}" type="presOf" srcId="{550E66E0-DBFE-4136-9151-69C4CC56B950}" destId="{D2546E6D-0C27-43C2-9E9D-46CB260A830C}" srcOrd="0" destOrd="0" presId="urn:microsoft.com/office/officeart/2005/8/layout/bProcess3"/>
    <dgm:cxn modelId="{A6E1B320-D657-4E32-9BAF-A3A470FDAC67}" srcId="{550E66E0-DBFE-4136-9151-69C4CC56B950}" destId="{63BCD99C-5075-4874-881C-16ED337EBF15}" srcOrd="7" destOrd="0" parTransId="{2461CF9D-564C-4544-8024-AF022335E7B6}" sibTransId="{88C8DBA4-79D3-4E4C-8CB3-8418F27A2168}"/>
    <dgm:cxn modelId="{BDB9F72C-04FA-429B-A5B5-4E96EFC37158}" type="presOf" srcId="{28D323EB-7384-40C4-AB90-898D43021172}" destId="{BB253051-B716-455C-93D6-A3D07E9E0FAB}" srcOrd="0" destOrd="0" presId="urn:microsoft.com/office/officeart/2005/8/layout/bProcess3"/>
    <dgm:cxn modelId="{B14CA92F-FAE9-4164-BA7F-BD7969B0F2CC}" srcId="{550E66E0-DBFE-4136-9151-69C4CC56B950}" destId="{F95E5120-3AD8-4560-9235-4CF63C91623E}" srcOrd="8" destOrd="0" parTransId="{3F5A1D22-B373-4BA7-9B14-307CB023C12C}" sibTransId="{C81865F2-D268-4BDB-8905-A0DDA4470E0F}"/>
    <dgm:cxn modelId="{D1FF2738-5FA7-4ACE-9F13-A9B898AB0726}" type="presOf" srcId="{E8B550BA-2889-46AC-B119-54A2967DE11B}" destId="{067CBB40-EB81-422B-ADEC-45B60CF6A4B0}" srcOrd="0" destOrd="0" presId="urn:microsoft.com/office/officeart/2005/8/layout/bProcess3"/>
    <dgm:cxn modelId="{E39DD13B-9877-448B-97FE-6840F7FD6551}" srcId="{550E66E0-DBFE-4136-9151-69C4CC56B950}" destId="{28D323EB-7384-40C4-AB90-898D43021172}" srcOrd="5" destOrd="0" parTransId="{29BD1ACD-B4DB-4D01-9F32-1ED82F6F896E}" sibTransId="{21AB1C98-5E27-44E1-88EF-131247A5F3B9}"/>
    <dgm:cxn modelId="{3BAA9F3E-BE41-4F0B-BA4E-D90281C99B8A}" type="presOf" srcId="{40B0B023-DE8A-45C6-9537-8C20FBA44601}" destId="{81B6A76F-D64E-4A9E-815C-29120E9DDF45}" srcOrd="1" destOrd="0" presId="urn:microsoft.com/office/officeart/2005/8/layout/bProcess3"/>
    <dgm:cxn modelId="{E61CCD3E-8888-467E-9507-1E6EC32E2AAB}" type="presOf" srcId="{72371F3E-103E-4BB6-98A7-0FFFB52A9618}" destId="{DE5355F7-95C1-444B-BCA7-AAF66A1F8363}" srcOrd="0" destOrd="0" presId="urn:microsoft.com/office/officeart/2005/8/layout/bProcess3"/>
    <dgm:cxn modelId="{A4B9835D-756A-44C9-9025-34D0F23E2917}" type="presOf" srcId="{DAB2FCF7-8C28-4AB8-862A-8D95E42CA2DD}" destId="{CC055A51-490D-4448-8A6D-772FE4B219A6}" srcOrd="1" destOrd="0" presId="urn:microsoft.com/office/officeart/2005/8/layout/bProcess3"/>
    <dgm:cxn modelId="{71F5C45E-6D9D-41C7-810D-7B8A4C0148B7}" type="presOf" srcId="{6008C7DC-C3B4-4DB3-B417-F55925A6F7AE}" destId="{C92288D5-1A79-4D6C-9741-8E77734575C6}" srcOrd="1" destOrd="0" presId="urn:microsoft.com/office/officeart/2005/8/layout/bProcess3"/>
    <dgm:cxn modelId="{5BA54968-FBDE-4B0E-AE4D-3D742DA41E75}" type="presOf" srcId="{CFBE5EA7-D9E1-45E6-8694-083D8F73A6D2}" destId="{65FE07F1-6A96-414F-9DF4-645E638D7C77}" srcOrd="0" destOrd="0" presId="urn:microsoft.com/office/officeart/2005/8/layout/bProcess3"/>
    <dgm:cxn modelId="{69E7FE69-9859-4D40-BD7C-F7432ED98A71}" type="presOf" srcId="{DAB2FCF7-8C28-4AB8-862A-8D95E42CA2DD}" destId="{1658AA0B-D2CD-4092-981A-C012DFF01046}" srcOrd="0" destOrd="0" presId="urn:microsoft.com/office/officeart/2005/8/layout/bProcess3"/>
    <dgm:cxn modelId="{A4CABD4A-6F5D-4C5D-86FE-B867F60C123E}" type="presOf" srcId="{D6717F33-6580-4C9A-995D-1DCAFCA006C7}" destId="{54D1FBE1-9C77-4BAA-AE13-0E21559D96CA}" srcOrd="1" destOrd="0" presId="urn:microsoft.com/office/officeart/2005/8/layout/bProcess3"/>
    <dgm:cxn modelId="{87864E70-7CB3-4E6B-85EB-0F0F2CF959A4}" type="presOf" srcId="{21AB1C98-5E27-44E1-88EF-131247A5F3B9}" destId="{1B89B9ED-765B-482F-8B6E-58AC0B4D29CC}" srcOrd="1" destOrd="0" presId="urn:microsoft.com/office/officeart/2005/8/layout/bProcess3"/>
    <dgm:cxn modelId="{E9EEC555-19DC-4DC7-9A6C-B37784039D63}" srcId="{550E66E0-DBFE-4136-9151-69C4CC56B950}" destId="{8890E06D-5370-429E-84BC-DDDA674772F0}" srcOrd="3" destOrd="0" parTransId="{68A58235-8C71-499E-A95F-CEBCD913B470}" sibTransId="{DAB2FCF7-8C28-4AB8-862A-8D95E42CA2DD}"/>
    <dgm:cxn modelId="{0D4DEB7A-66AC-4B38-B2BC-CE292580B460}" type="presOf" srcId="{BF3AA615-F4A4-4BDA-8E39-8364B6A6290B}" destId="{0B2C4452-88B5-4C69-9CE9-265EC855E53F}" srcOrd="0" destOrd="0" presId="urn:microsoft.com/office/officeart/2005/8/layout/bProcess3"/>
    <dgm:cxn modelId="{AA6BE37E-4285-4ACC-B978-2C64C57A38BB}" type="presOf" srcId="{3F45B0B1-E556-4636-B26B-1DF078A3B4E4}" destId="{28094E1E-0352-4C20-9E14-CBA17FBE06CF}" srcOrd="1" destOrd="0" presId="urn:microsoft.com/office/officeart/2005/8/layout/bProcess3"/>
    <dgm:cxn modelId="{50975E85-4B7F-428B-AC44-19B4E1C54A46}" type="presOf" srcId="{63BCD99C-5075-4874-881C-16ED337EBF15}" destId="{3DDE6A70-BA3A-42EA-8063-BB3673C449CF}" srcOrd="0" destOrd="0" presId="urn:microsoft.com/office/officeart/2005/8/layout/bProcess3"/>
    <dgm:cxn modelId="{061FE192-01E1-4F6E-9421-E960AA2AF6CB}" type="presOf" srcId="{C535CCA0-4CB5-4306-9057-AFDBB6205799}" destId="{41844853-DC07-4783-9637-6234A614FAE9}" srcOrd="0" destOrd="0" presId="urn:microsoft.com/office/officeart/2005/8/layout/bProcess3"/>
    <dgm:cxn modelId="{397E25A0-0956-4907-B4A9-BA81923D1716}" type="presOf" srcId="{D2DE40AA-8313-40E5-881E-F8308B6D9EEA}" destId="{2FB87171-F136-452F-8EED-2CD40DB59279}" srcOrd="0" destOrd="0" presId="urn:microsoft.com/office/officeart/2005/8/layout/bProcess3"/>
    <dgm:cxn modelId="{5C06D2A2-15EF-45FE-9E71-60786EC057CA}" type="presOf" srcId="{8890E06D-5370-429E-84BC-DDDA674772F0}" destId="{F7E82F67-037B-4C52-87D1-68DFBD900BBE}" srcOrd="0" destOrd="0" presId="urn:microsoft.com/office/officeart/2005/8/layout/bProcess3"/>
    <dgm:cxn modelId="{2C197CA4-6EB9-4C31-A418-713BC0E60E56}" srcId="{550E66E0-DBFE-4136-9151-69C4CC56B950}" destId="{D2DE40AA-8313-40E5-881E-F8308B6D9EEA}" srcOrd="1" destOrd="0" parTransId="{F2EFDB97-BFD3-4B26-BF12-7A4F186559E1}" sibTransId="{6008C7DC-C3B4-4DB3-B417-F55925A6F7AE}"/>
    <dgm:cxn modelId="{1C7EDEA9-0A3E-4E2D-A05E-0A37A8571C45}" type="presOf" srcId="{F95E5120-3AD8-4560-9235-4CF63C91623E}" destId="{D3F9E1F0-0AA1-4F8E-B878-BFB171DE6E8B}" srcOrd="0" destOrd="0" presId="urn:microsoft.com/office/officeart/2005/8/layout/bProcess3"/>
    <dgm:cxn modelId="{DF2DA7BC-7D90-4AAE-BAF9-FD3F9E1168DF}" type="presOf" srcId="{C535CCA0-4CB5-4306-9057-AFDBB6205799}" destId="{F212344C-378B-4597-8816-0435B115CAFB}" srcOrd="1" destOrd="0" presId="urn:microsoft.com/office/officeart/2005/8/layout/bProcess3"/>
    <dgm:cxn modelId="{D8A1A5BF-AE16-4C51-BE76-727488647171}" srcId="{550E66E0-DBFE-4136-9151-69C4CC56B950}" destId="{72371F3E-103E-4BB6-98A7-0FFFB52A9618}" srcOrd="6" destOrd="0" parTransId="{CEAE4E0A-27DE-43BD-AA4E-9F66DBCF9CC4}" sibTransId="{3F45B0B1-E556-4636-B26B-1DF078A3B4E4}"/>
    <dgm:cxn modelId="{0B53FDC0-E08C-41DC-ACE4-9ED6D4B3BC2B}" type="presOf" srcId="{40B0B023-DE8A-45C6-9537-8C20FBA44601}" destId="{D3567E39-BB80-4D4F-B12B-5277A542859E}" srcOrd="0" destOrd="0" presId="urn:microsoft.com/office/officeart/2005/8/layout/bProcess3"/>
    <dgm:cxn modelId="{32B453C1-0F48-4BD2-82DF-E6AF4730497E}" srcId="{550E66E0-DBFE-4136-9151-69C4CC56B950}" destId="{BF3AA615-F4A4-4BDA-8E39-8364B6A6290B}" srcOrd="0" destOrd="0" parTransId="{562AF7BF-026A-4E6C-B74D-2F414542511F}" sibTransId="{D6717F33-6580-4C9A-995D-1DCAFCA006C7}"/>
    <dgm:cxn modelId="{619738C5-65BE-44E9-B902-5685954BAEA1}" type="presOf" srcId="{6008C7DC-C3B4-4DB3-B417-F55925A6F7AE}" destId="{94A5BBE6-5488-4845-B4AC-9494699E91FB}" srcOrd="0" destOrd="0" presId="urn:microsoft.com/office/officeart/2005/8/layout/bProcess3"/>
    <dgm:cxn modelId="{0397D0C8-377D-4738-B302-D043531C8BEB}" srcId="{550E66E0-DBFE-4136-9151-69C4CC56B950}" destId="{CFBE5EA7-D9E1-45E6-8694-083D8F73A6D2}" srcOrd="4" destOrd="0" parTransId="{C8CC9930-2F98-4B9B-921D-C9F6667A431B}" sibTransId="{C535CCA0-4CB5-4306-9057-AFDBB6205799}"/>
    <dgm:cxn modelId="{5AD9D5C8-9E6A-4D12-9081-9D252E4434B5}" type="presOf" srcId="{3F45B0B1-E556-4636-B26B-1DF078A3B4E4}" destId="{DB84F350-FFEB-45B3-8319-B11FA2D6D7CA}" srcOrd="0" destOrd="0" presId="urn:microsoft.com/office/officeart/2005/8/layout/bProcess3"/>
    <dgm:cxn modelId="{41B512DF-5B7B-4DD2-BD0C-9ADACD781A2E}" type="presOf" srcId="{21AB1C98-5E27-44E1-88EF-131247A5F3B9}" destId="{51EB154E-751A-4994-BD6E-F2D220E51ED5}" srcOrd="0" destOrd="0" presId="urn:microsoft.com/office/officeart/2005/8/layout/bProcess3"/>
    <dgm:cxn modelId="{A61D7FE4-EED8-4B41-B6DF-353907BD8438}" type="presOf" srcId="{88C8DBA4-79D3-4E4C-8CB3-8418F27A2168}" destId="{8409A89C-3BDC-4B78-B149-DF060764A292}" srcOrd="0" destOrd="0" presId="urn:microsoft.com/office/officeart/2005/8/layout/bProcess3"/>
    <dgm:cxn modelId="{B9324AEC-339C-45DB-80F5-914A6ABAEEC8}" type="presOf" srcId="{88C8DBA4-79D3-4E4C-8CB3-8418F27A2168}" destId="{A40104EC-DA66-444A-A6F3-80ADACBC0CC4}" srcOrd="1" destOrd="0" presId="urn:microsoft.com/office/officeart/2005/8/layout/bProcess3"/>
    <dgm:cxn modelId="{977FA839-B48A-4AEA-B8D0-91E8FDE7643B}" type="presParOf" srcId="{D2546E6D-0C27-43C2-9E9D-46CB260A830C}" destId="{0B2C4452-88B5-4C69-9CE9-265EC855E53F}" srcOrd="0" destOrd="0" presId="urn:microsoft.com/office/officeart/2005/8/layout/bProcess3"/>
    <dgm:cxn modelId="{98F0424A-4D3A-4CE5-883E-D0734592B6B9}" type="presParOf" srcId="{D2546E6D-0C27-43C2-9E9D-46CB260A830C}" destId="{1DBB46B6-12BE-44A6-929E-BF779DEB0FA4}" srcOrd="1" destOrd="0" presId="urn:microsoft.com/office/officeart/2005/8/layout/bProcess3"/>
    <dgm:cxn modelId="{A9FA132F-7C00-490D-8506-B94D1181118C}" type="presParOf" srcId="{1DBB46B6-12BE-44A6-929E-BF779DEB0FA4}" destId="{54D1FBE1-9C77-4BAA-AE13-0E21559D96CA}" srcOrd="0" destOrd="0" presId="urn:microsoft.com/office/officeart/2005/8/layout/bProcess3"/>
    <dgm:cxn modelId="{EA400278-D26F-4379-B27C-02373D4C9A56}" type="presParOf" srcId="{D2546E6D-0C27-43C2-9E9D-46CB260A830C}" destId="{2FB87171-F136-452F-8EED-2CD40DB59279}" srcOrd="2" destOrd="0" presId="urn:microsoft.com/office/officeart/2005/8/layout/bProcess3"/>
    <dgm:cxn modelId="{C957DEB8-5BDF-4904-A2E6-E2375C519AA6}" type="presParOf" srcId="{D2546E6D-0C27-43C2-9E9D-46CB260A830C}" destId="{94A5BBE6-5488-4845-B4AC-9494699E91FB}" srcOrd="3" destOrd="0" presId="urn:microsoft.com/office/officeart/2005/8/layout/bProcess3"/>
    <dgm:cxn modelId="{CB0EBAB2-C953-4ABA-AD0B-26CADBD79E93}" type="presParOf" srcId="{94A5BBE6-5488-4845-B4AC-9494699E91FB}" destId="{C92288D5-1A79-4D6C-9741-8E77734575C6}" srcOrd="0" destOrd="0" presId="urn:microsoft.com/office/officeart/2005/8/layout/bProcess3"/>
    <dgm:cxn modelId="{7C4C66A5-3C08-4170-A268-0AB1FAE7F484}" type="presParOf" srcId="{D2546E6D-0C27-43C2-9E9D-46CB260A830C}" destId="{067CBB40-EB81-422B-ADEC-45B60CF6A4B0}" srcOrd="4" destOrd="0" presId="urn:microsoft.com/office/officeart/2005/8/layout/bProcess3"/>
    <dgm:cxn modelId="{C1A57A5C-D12C-4CD3-BCDE-D1B7ADE1E31E}" type="presParOf" srcId="{D2546E6D-0C27-43C2-9E9D-46CB260A830C}" destId="{D3567E39-BB80-4D4F-B12B-5277A542859E}" srcOrd="5" destOrd="0" presId="urn:microsoft.com/office/officeart/2005/8/layout/bProcess3"/>
    <dgm:cxn modelId="{99533940-2504-43A8-AD15-2F1610946375}" type="presParOf" srcId="{D3567E39-BB80-4D4F-B12B-5277A542859E}" destId="{81B6A76F-D64E-4A9E-815C-29120E9DDF45}" srcOrd="0" destOrd="0" presId="urn:microsoft.com/office/officeart/2005/8/layout/bProcess3"/>
    <dgm:cxn modelId="{F4EE1F26-DD2D-4CA4-9638-65292AE236A6}" type="presParOf" srcId="{D2546E6D-0C27-43C2-9E9D-46CB260A830C}" destId="{F7E82F67-037B-4C52-87D1-68DFBD900BBE}" srcOrd="6" destOrd="0" presId="urn:microsoft.com/office/officeart/2005/8/layout/bProcess3"/>
    <dgm:cxn modelId="{8E886938-69B2-4DCA-8421-D7DCBA817626}" type="presParOf" srcId="{D2546E6D-0C27-43C2-9E9D-46CB260A830C}" destId="{1658AA0B-D2CD-4092-981A-C012DFF01046}" srcOrd="7" destOrd="0" presId="urn:microsoft.com/office/officeart/2005/8/layout/bProcess3"/>
    <dgm:cxn modelId="{93CD0CA8-ABF9-462A-B705-C611E13BEB71}" type="presParOf" srcId="{1658AA0B-D2CD-4092-981A-C012DFF01046}" destId="{CC055A51-490D-4448-8A6D-772FE4B219A6}" srcOrd="0" destOrd="0" presId="urn:microsoft.com/office/officeart/2005/8/layout/bProcess3"/>
    <dgm:cxn modelId="{6AC047C8-03F0-4B9D-BFB5-8F1C4048AC84}" type="presParOf" srcId="{D2546E6D-0C27-43C2-9E9D-46CB260A830C}" destId="{65FE07F1-6A96-414F-9DF4-645E638D7C77}" srcOrd="8" destOrd="0" presId="urn:microsoft.com/office/officeart/2005/8/layout/bProcess3"/>
    <dgm:cxn modelId="{4DA3AE61-4549-4259-84DC-45493039C56D}" type="presParOf" srcId="{D2546E6D-0C27-43C2-9E9D-46CB260A830C}" destId="{41844853-DC07-4783-9637-6234A614FAE9}" srcOrd="9" destOrd="0" presId="urn:microsoft.com/office/officeart/2005/8/layout/bProcess3"/>
    <dgm:cxn modelId="{41F03600-B0E6-4FF0-97BD-E5220BCAD94D}" type="presParOf" srcId="{41844853-DC07-4783-9637-6234A614FAE9}" destId="{F212344C-378B-4597-8816-0435B115CAFB}" srcOrd="0" destOrd="0" presId="urn:microsoft.com/office/officeart/2005/8/layout/bProcess3"/>
    <dgm:cxn modelId="{452F2A71-09F3-4CCC-9F30-5E66C7144E78}" type="presParOf" srcId="{D2546E6D-0C27-43C2-9E9D-46CB260A830C}" destId="{BB253051-B716-455C-93D6-A3D07E9E0FAB}" srcOrd="10" destOrd="0" presId="urn:microsoft.com/office/officeart/2005/8/layout/bProcess3"/>
    <dgm:cxn modelId="{74A10E96-96A2-476E-8CDB-1FFAE51BC79B}" type="presParOf" srcId="{D2546E6D-0C27-43C2-9E9D-46CB260A830C}" destId="{51EB154E-751A-4994-BD6E-F2D220E51ED5}" srcOrd="11" destOrd="0" presId="urn:microsoft.com/office/officeart/2005/8/layout/bProcess3"/>
    <dgm:cxn modelId="{92F3ECAA-8037-4ED0-99DA-41586B0DD20D}" type="presParOf" srcId="{51EB154E-751A-4994-BD6E-F2D220E51ED5}" destId="{1B89B9ED-765B-482F-8B6E-58AC0B4D29CC}" srcOrd="0" destOrd="0" presId="urn:microsoft.com/office/officeart/2005/8/layout/bProcess3"/>
    <dgm:cxn modelId="{07D5F83D-6C67-450E-B541-BCF79F1018D0}" type="presParOf" srcId="{D2546E6D-0C27-43C2-9E9D-46CB260A830C}" destId="{DE5355F7-95C1-444B-BCA7-AAF66A1F8363}" srcOrd="12" destOrd="0" presId="urn:microsoft.com/office/officeart/2005/8/layout/bProcess3"/>
    <dgm:cxn modelId="{287CD7C5-4B04-4B54-AFCE-E574B306C3F2}" type="presParOf" srcId="{D2546E6D-0C27-43C2-9E9D-46CB260A830C}" destId="{DB84F350-FFEB-45B3-8319-B11FA2D6D7CA}" srcOrd="13" destOrd="0" presId="urn:microsoft.com/office/officeart/2005/8/layout/bProcess3"/>
    <dgm:cxn modelId="{5C56A11A-7F81-4A3A-9F48-178250DE459B}" type="presParOf" srcId="{DB84F350-FFEB-45B3-8319-B11FA2D6D7CA}" destId="{28094E1E-0352-4C20-9E14-CBA17FBE06CF}" srcOrd="0" destOrd="0" presId="urn:microsoft.com/office/officeart/2005/8/layout/bProcess3"/>
    <dgm:cxn modelId="{680C908F-D1D8-405C-A1F1-1D2EEE04265D}" type="presParOf" srcId="{D2546E6D-0C27-43C2-9E9D-46CB260A830C}" destId="{3DDE6A70-BA3A-42EA-8063-BB3673C449CF}" srcOrd="14" destOrd="0" presId="urn:microsoft.com/office/officeart/2005/8/layout/bProcess3"/>
    <dgm:cxn modelId="{CF5D19C7-80CC-40C5-909C-D29D549BA284}" type="presParOf" srcId="{D2546E6D-0C27-43C2-9E9D-46CB260A830C}" destId="{8409A89C-3BDC-4B78-B149-DF060764A292}" srcOrd="15" destOrd="0" presId="urn:microsoft.com/office/officeart/2005/8/layout/bProcess3"/>
    <dgm:cxn modelId="{733471E4-A1F2-42A9-AB4E-0F560BDD0279}" type="presParOf" srcId="{8409A89C-3BDC-4B78-B149-DF060764A292}" destId="{A40104EC-DA66-444A-A6F3-80ADACBC0CC4}" srcOrd="0" destOrd="0" presId="urn:microsoft.com/office/officeart/2005/8/layout/bProcess3"/>
    <dgm:cxn modelId="{8DF7B8D4-37E8-4BFA-904F-A7AFECF34417}" type="presParOf" srcId="{D2546E6D-0C27-43C2-9E9D-46CB260A830C}" destId="{D3F9E1F0-0AA1-4F8E-B878-BFB171DE6E8B}"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A8A8C-F4F4-4048-83B1-8577DC1AECC5}">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F7131-941A-44D5-AF86-56F302D2D4A7}">
      <dsp:nvSpPr>
        <dsp:cNvPr id="0" name=""/>
        <dsp:cNvSpPr/>
      </dsp:nvSpPr>
      <dsp:spPr>
        <a:xfrm>
          <a:off x="3050" y="1219199"/>
          <a:ext cx="1467445" cy="162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APPLICATION COMPLETION</a:t>
          </a:r>
        </a:p>
      </dsp:txBody>
      <dsp:txXfrm>
        <a:off x="74685" y="1290834"/>
        <a:ext cx="1324175" cy="1482330"/>
      </dsp:txXfrm>
    </dsp:sp>
    <dsp:sp modelId="{300EC05C-D25E-4D89-BE99-CB3C3694ED45}">
      <dsp:nvSpPr>
        <dsp:cNvPr id="0" name=""/>
        <dsp:cNvSpPr/>
      </dsp:nvSpPr>
      <dsp:spPr>
        <a:xfrm>
          <a:off x="1543868" y="1219199"/>
          <a:ext cx="1467445" cy="162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DON DIRECTOR’S APPROVAL</a:t>
          </a:r>
        </a:p>
      </dsp:txBody>
      <dsp:txXfrm>
        <a:off x="1615503" y="1290834"/>
        <a:ext cx="1324175" cy="1482330"/>
      </dsp:txXfrm>
    </dsp:sp>
    <dsp:sp modelId="{6B280CCA-A9B4-4973-A48B-FB020D8B6AE1}">
      <dsp:nvSpPr>
        <dsp:cNvPr id="0" name=""/>
        <dsp:cNvSpPr/>
      </dsp:nvSpPr>
      <dsp:spPr>
        <a:xfrm>
          <a:off x="3084686" y="1219199"/>
          <a:ext cx="1467445" cy="162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LEGAL </a:t>
          </a:r>
        </a:p>
        <a:p>
          <a:pPr marL="0" lvl="0" indent="0" algn="ctr" defTabSz="622300">
            <a:lnSpc>
              <a:spcPct val="90000"/>
            </a:lnSpc>
            <a:spcBef>
              <a:spcPct val="0"/>
            </a:spcBef>
            <a:spcAft>
              <a:spcPct val="35000"/>
            </a:spcAft>
            <a:buNone/>
          </a:pPr>
          <a:r>
            <a:rPr lang="en-US" sz="1400" kern="1200" dirty="0"/>
            <a:t>&amp;</a:t>
          </a:r>
        </a:p>
        <a:p>
          <a:pPr marL="0" lvl="0" indent="0" algn="ctr" defTabSz="622300">
            <a:lnSpc>
              <a:spcPct val="90000"/>
            </a:lnSpc>
            <a:spcBef>
              <a:spcPct val="0"/>
            </a:spcBef>
            <a:spcAft>
              <a:spcPct val="35000"/>
            </a:spcAft>
            <a:buNone/>
          </a:pPr>
          <a:r>
            <a:rPr lang="en-US" sz="1400" kern="1200" dirty="0"/>
            <a:t>MAYOR’S OFFICE </a:t>
          </a:r>
        </a:p>
        <a:p>
          <a:pPr marL="0" lvl="0" indent="0" algn="ctr" defTabSz="622300">
            <a:lnSpc>
              <a:spcPct val="90000"/>
            </a:lnSpc>
            <a:spcBef>
              <a:spcPct val="0"/>
            </a:spcBef>
            <a:spcAft>
              <a:spcPct val="35000"/>
            </a:spcAft>
            <a:buNone/>
          </a:pPr>
          <a:r>
            <a:rPr lang="en-US" sz="1400" kern="1200" dirty="0"/>
            <a:t>APPROVAL</a:t>
          </a:r>
        </a:p>
      </dsp:txBody>
      <dsp:txXfrm>
        <a:off x="3156321" y="1290834"/>
        <a:ext cx="1324175" cy="1482330"/>
      </dsp:txXfrm>
    </dsp:sp>
    <dsp:sp modelId="{1B765E69-E514-4627-B4F1-E79D95B21F56}">
      <dsp:nvSpPr>
        <dsp:cNvPr id="0" name=""/>
        <dsp:cNvSpPr/>
      </dsp:nvSpPr>
      <dsp:spPr>
        <a:xfrm>
          <a:off x="4625503" y="1219199"/>
          <a:ext cx="1467445" cy="162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CNL NOTIFICATION</a:t>
          </a:r>
        </a:p>
        <a:p>
          <a:pPr marL="0" lvl="0" indent="0" algn="ctr" defTabSz="622300">
            <a:lnSpc>
              <a:spcPct val="90000"/>
            </a:lnSpc>
            <a:spcBef>
              <a:spcPct val="0"/>
            </a:spcBef>
            <a:spcAft>
              <a:spcPct val="35000"/>
            </a:spcAft>
            <a:buNone/>
          </a:pPr>
          <a:r>
            <a:rPr lang="en-US" sz="1400" kern="1200" dirty="0"/>
            <a:t>&amp;</a:t>
          </a:r>
        </a:p>
        <a:p>
          <a:pPr marL="0" lvl="0" indent="0" algn="ctr" defTabSz="622300">
            <a:lnSpc>
              <a:spcPct val="90000"/>
            </a:lnSpc>
            <a:spcBef>
              <a:spcPct val="0"/>
            </a:spcBef>
            <a:spcAft>
              <a:spcPct val="35000"/>
            </a:spcAft>
            <a:buNone/>
          </a:pPr>
          <a:r>
            <a:rPr lang="en-US" sz="1400" kern="1200" dirty="0"/>
            <a:t>PROCUREMENT PHASE BEGINS </a:t>
          </a:r>
        </a:p>
      </dsp:txBody>
      <dsp:txXfrm>
        <a:off x="4697138" y="1290834"/>
        <a:ext cx="1324175" cy="1482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B46B6-12BE-44A6-929E-BF779DEB0FA4}">
      <dsp:nvSpPr>
        <dsp:cNvPr id="0" name=""/>
        <dsp:cNvSpPr/>
      </dsp:nvSpPr>
      <dsp:spPr>
        <a:xfrm>
          <a:off x="2375958" y="623844"/>
          <a:ext cx="480674" cy="91440"/>
        </a:xfrm>
        <a:custGeom>
          <a:avLst/>
          <a:gdLst/>
          <a:ahLst/>
          <a:cxnLst/>
          <a:rect l="0" t="0" r="0" b="0"/>
          <a:pathLst>
            <a:path>
              <a:moveTo>
                <a:pt x="0" y="45720"/>
              </a:moveTo>
              <a:lnTo>
                <a:pt x="48067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3513" y="667008"/>
        <a:ext cx="25563" cy="5112"/>
      </dsp:txXfrm>
    </dsp:sp>
    <dsp:sp modelId="{0B2C4452-88B5-4C69-9CE9-265EC855E53F}">
      <dsp:nvSpPr>
        <dsp:cNvPr id="0" name=""/>
        <dsp:cNvSpPr/>
      </dsp:nvSpPr>
      <dsp:spPr>
        <a:xfrm>
          <a:off x="154824" y="2684"/>
          <a:ext cx="2222934" cy="133376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If there is already a vendor chosen there must be a city vendor number assigned for future payments</a:t>
          </a:r>
        </a:p>
      </dsp:txBody>
      <dsp:txXfrm>
        <a:off x="154824" y="2684"/>
        <a:ext cx="2222934" cy="1333760"/>
      </dsp:txXfrm>
    </dsp:sp>
    <dsp:sp modelId="{94A5BBE6-5488-4845-B4AC-9494699E91FB}">
      <dsp:nvSpPr>
        <dsp:cNvPr id="0" name=""/>
        <dsp:cNvSpPr/>
      </dsp:nvSpPr>
      <dsp:spPr>
        <a:xfrm>
          <a:off x="5110167" y="623844"/>
          <a:ext cx="480674" cy="91440"/>
        </a:xfrm>
        <a:custGeom>
          <a:avLst/>
          <a:gdLst/>
          <a:ahLst/>
          <a:cxnLst/>
          <a:rect l="0" t="0" r="0" b="0"/>
          <a:pathLst>
            <a:path>
              <a:moveTo>
                <a:pt x="0" y="45720"/>
              </a:moveTo>
              <a:lnTo>
                <a:pt x="48067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7722" y="667008"/>
        <a:ext cx="25563" cy="5112"/>
      </dsp:txXfrm>
    </dsp:sp>
    <dsp:sp modelId="{2FB87171-F136-452F-8EED-2CD40DB59279}">
      <dsp:nvSpPr>
        <dsp:cNvPr id="0" name=""/>
        <dsp:cNvSpPr/>
      </dsp:nvSpPr>
      <dsp:spPr>
        <a:xfrm>
          <a:off x="2889032" y="2684"/>
          <a:ext cx="2222934" cy="133376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If assistance is needed choosing a vendor the DON liaison will solicit bids</a:t>
          </a:r>
        </a:p>
      </dsp:txBody>
      <dsp:txXfrm>
        <a:off x="2889032" y="2684"/>
        <a:ext cx="2222934" cy="1333760"/>
      </dsp:txXfrm>
    </dsp:sp>
    <dsp:sp modelId="{D3567E39-BB80-4D4F-B12B-5277A542859E}">
      <dsp:nvSpPr>
        <dsp:cNvPr id="0" name=""/>
        <dsp:cNvSpPr/>
      </dsp:nvSpPr>
      <dsp:spPr>
        <a:xfrm>
          <a:off x="1266291" y="1334644"/>
          <a:ext cx="5468417" cy="480674"/>
        </a:xfrm>
        <a:custGeom>
          <a:avLst/>
          <a:gdLst/>
          <a:ahLst/>
          <a:cxnLst/>
          <a:rect l="0" t="0" r="0" b="0"/>
          <a:pathLst>
            <a:path>
              <a:moveTo>
                <a:pt x="5468417" y="0"/>
              </a:moveTo>
              <a:lnTo>
                <a:pt x="5468417" y="257437"/>
              </a:lnTo>
              <a:lnTo>
                <a:pt x="0" y="257437"/>
              </a:lnTo>
              <a:lnTo>
                <a:pt x="0" y="48067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3193" y="1572425"/>
        <a:ext cx="274613" cy="5112"/>
      </dsp:txXfrm>
    </dsp:sp>
    <dsp:sp modelId="{067CBB40-EB81-422B-ADEC-45B60CF6A4B0}">
      <dsp:nvSpPr>
        <dsp:cNvPr id="0" name=""/>
        <dsp:cNvSpPr/>
      </dsp:nvSpPr>
      <dsp:spPr>
        <a:xfrm>
          <a:off x="5623241" y="2684"/>
          <a:ext cx="2222934" cy="133376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Purchase order will be forwarded to the eligible organization, via the DON Finance Office</a:t>
          </a:r>
        </a:p>
      </dsp:txBody>
      <dsp:txXfrm>
        <a:off x="5623241" y="2684"/>
        <a:ext cx="2222934" cy="1333760"/>
      </dsp:txXfrm>
    </dsp:sp>
    <dsp:sp modelId="{1658AA0B-D2CD-4092-981A-C012DFF01046}">
      <dsp:nvSpPr>
        <dsp:cNvPr id="0" name=""/>
        <dsp:cNvSpPr/>
      </dsp:nvSpPr>
      <dsp:spPr>
        <a:xfrm>
          <a:off x="2375958" y="2468880"/>
          <a:ext cx="480674" cy="91440"/>
        </a:xfrm>
        <a:custGeom>
          <a:avLst/>
          <a:gdLst/>
          <a:ahLst/>
          <a:cxnLst/>
          <a:rect l="0" t="0" r="0" b="0"/>
          <a:pathLst>
            <a:path>
              <a:moveTo>
                <a:pt x="0" y="45720"/>
              </a:moveTo>
              <a:lnTo>
                <a:pt x="48067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3513" y="2512043"/>
        <a:ext cx="25563" cy="5112"/>
      </dsp:txXfrm>
    </dsp:sp>
    <dsp:sp modelId="{F7E82F67-037B-4C52-87D1-68DFBD900BBE}">
      <dsp:nvSpPr>
        <dsp:cNvPr id="0" name=""/>
        <dsp:cNvSpPr/>
      </dsp:nvSpPr>
      <dsp:spPr>
        <a:xfrm>
          <a:off x="154824" y="1847719"/>
          <a:ext cx="2222934" cy="133376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Once the purchase order is received the project may begin</a:t>
          </a:r>
        </a:p>
      </dsp:txBody>
      <dsp:txXfrm>
        <a:off x="154824" y="1847719"/>
        <a:ext cx="2222934" cy="1333760"/>
      </dsp:txXfrm>
    </dsp:sp>
    <dsp:sp modelId="{41844853-DC07-4783-9637-6234A614FAE9}">
      <dsp:nvSpPr>
        <dsp:cNvPr id="0" name=""/>
        <dsp:cNvSpPr/>
      </dsp:nvSpPr>
      <dsp:spPr>
        <a:xfrm>
          <a:off x="5110167" y="2468880"/>
          <a:ext cx="480674" cy="91440"/>
        </a:xfrm>
        <a:custGeom>
          <a:avLst/>
          <a:gdLst/>
          <a:ahLst/>
          <a:cxnLst/>
          <a:rect l="0" t="0" r="0" b="0"/>
          <a:pathLst>
            <a:path>
              <a:moveTo>
                <a:pt x="0" y="45720"/>
              </a:moveTo>
              <a:lnTo>
                <a:pt x="48067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7722" y="2512043"/>
        <a:ext cx="25563" cy="5112"/>
      </dsp:txXfrm>
    </dsp:sp>
    <dsp:sp modelId="{65FE07F1-6A96-414F-9DF4-645E638D7C77}">
      <dsp:nvSpPr>
        <dsp:cNvPr id="0" name=""/>
        <dsp:cNvSpPr/>
      </dsp:nvSpPr>
      <dsp:spPr>
        <a:xfrm>
          <a:off x="2889032" y="1847719"/>
          <a:ext cx="2222934" cy="133376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The project must be completed by the last business day of May. This year’s due date is Friday, May 28, 2021. </a:t>
          </a:r>
          <a:r>
            <a:rPr lang="en-US" sz="1300" b="1" u="sng" kern="1200" dirty="0"/>
            <a:t>NO</a:t>
          </a:r>
          <a:r>
            <a:rPr lang="en-US" sz="1300" kern="1200" dirty="0"/>
            <a:t> exceptions.</a:t>
          </a:r>
        </a:p>
      </dsp:txBody>
      <dsp:txXfrm>
        <a:off x="2889032" y="1847719"/>
        <a:ext cx="2222934" cy="1333760"/>
      </dsp:txXfrm>
    </dsp:sp>
    <dsp:sp modelId="{51EB154E-751A-4994-BD6E-F2D220E51ED5}">
      <dsp:nvSpPr>
        <dsp:cNvPr id="0" name=""/>
        <dsp:cNvSpPr/>
      </dsp:nvSpPr>
      <dsp:spPr>
        <a:xfrm>
          <a:off x="1266291" y="3179680"/>
          <a:ext cx="5468417" cy="480674"/>
        </a:xfrm>
        <a:custGeom>
          <a:avLst/>
          <a:gdLst/>
          <a:ahLst/>
          <a:cxnLst/>
          <a:rect l="0" t="0" r="0" b="0"/>
          <a:pathLst>
            <a:path>
              <a:moveTo>
                <a:pt x="5468417" y="0"/>
              </a:moveTo>
              <a:lnTo>
                <a:pt x="5468417" y="257437"/>
              </a:lnTo>
              <a:lnTo>
                <a:pt x="0" y="257437"/>
              </a:lnTo>
              <a:lnTo>
                <a:pt x="0" y="48067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3193" y="3417461"/>
        <a:ext cx="274613" cy="5112"/>
      </dsp:txXfrm>
    </dsp:sp>
    <dsp:sp modelId="{BB253051-B716-455C-93D6-A3D07E9E0FAB}">
      <dsp:nvSpPr>
        <dsp:cNvPr id="0" name=""/>
        <dsp:cNvSpPr/>
      </dsp:nvSpPr>
      <dsp:spPr>
        <a:xfrm>
          <a:off x="5623241" y="1847719"/>
          <a:ext cx="2222934" cy="133376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Once completed, the eligible organization will pay for the project in full</a:t>
          </a:r>
        </a:p>
      </dsp:txBody>
      <dsp:txXfrm>
        <a:off x="5623241" y="1847719"/>
        <a:ext cx="2222934" cy="1333760"/>
      </dsp:txXfrm>
    </dsp:sp>
    <dsp:sp modelId="{DB84F350-FFEB-45B3-8319-B11FA2D6D7CA}">
      <dsp:nvSpPr>
        <dsp:cNvPr id="0" name=""/>
        <dsp:cNvSpPr/>
      </dsp:nvSpPr>
      <dsp:spPr>
        <a:xfrm>
          <a:off x="2375958" y="4313915"/>
          <a:ext cx="480674" cy="91440"/>
        </a:xfrm>
        <a:custGeom>
          <a:avLst/>
          <a:gdLst/>
          <a:ahLst/>
          <a:cxnLst/>
          <a:rect l="0" t="0" r="0" b="0"/>
          <a:pathLst>
            <a:path>
              <a:moveTo>
                <a:pt x="0" y="45720"/>
              </a:moveTo>
              <a:lnTo>
                <a:pt x="48067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3513" y="4357078"/>
        <a:ext cx="25563" cy="5112"/>
      </dsp:txXfrm>
    </dsp:sp>
    <dsp:sp modelId="{DE5355F7-95C1-444B-BCA7-AAF66A1F8363}">
      <dsp:nvSpPr>
        <dsp:cNvPr id="0" name=""/>
        <dsp:cNvSpPr/>
      </dsp:nvSpPr>
      <dsp:spPr>
        <a:xfrm>
          <a:off x="154824" y="3692755"/>
          <a:ext cx="2222934" cy="133376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Submit </a:t>
          </a:r>
          <a:r>
            <a:rPr lang="en-US" sz="1300" b="1" u="sng" kern="1200" dirty="0"/>
            <a:t>original</a:t>
          </a:r>
          <a:r>
            <a:rPr lang="en-US" sz="1300" kern="1200" dirty="0"/>
            <a:t> receipts/invoices to DON liaison within 5 days of completion</a:t>
          </a:r>
        </a:p>
      </dsp:txBody>
      <dsp:txXfrm>
        <a:off x="154824" y="3692755"/>
        <a:ext cx="2222934" cy="1333760"/>
      </dsp:txXfrm>
    </dsp:sp>
    <dsp:sp modelId="{8409A89C-3BDC-4B78-B149-DF060764A292}">
      <dsp:nvSpPr>
        <dsp:cNvPr id="0" name=""/>
        <dsp:cNvSpPr/>
      </dsp:nvSpPr>
      <dsp:spPr>
        <a:xfrm>
          <a:off x="5110167" y="4313915"/>
          <a:ext cx="480674" cy="91440"/>
        </a:xfrm>
        <a:custGeom>
          <a:avLst/>
          <a:gdLst/>
          <a:ahLst/>
          <a:cxnLst/>
          <a:rect l="0" t="0" r="0" b="0"/>
          <a:pathLst>
            <a:path>
              <a:moveTo>
                <a:pt x="0" y="45720"/>
              </a:moveTo>
              <a:lnTo>
                <a:pt x="48067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7722" y="4357078"/>
        <a:ext cx="25563" cy="5112"/>
      </dsp:txXfrm>
    </dsp:sp>
    <dsp:sp modelId="{3DDE6A70-BA3A-42EA-8063-BB3673C449CF}">
      <dsp:nvSpPr>
        <dsp:cNvPr id="0" name=""/>
        <dsp:cNvSpPr/>
      </dsp:nvSpPr>
      <dsp:spPr>
        <a:xfrm>
          <a:off x="2889032" y="3692755"/>
          <a:ext cx="2222934" cy="133376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The project must be completed by the project deadline and paid in full by the organization in order to be eligible for reimbursement</a:t>
          </a:r>
        </a:p>
      </dsp:txBody>
      <dsp:txXfrm>
        <a:off x="2889032" y="3692755"/>
        <a:ext cx="2222934" cy="1333760"/>
      </dsp:txXfrm>
    </dsp:sp>
    <dsp:sp modelId="{D3F9E1F0-0AA1-4F8E-B878-BFB171DE6E8B}">
      <dsp:nvSpPr>
        <dsp:cNvPr id="0" name=""/>
        <dsp:cNvSpPr/>
      </dsp:nvSpPr>
      <dsp:spPr>
        <a:xfrm>
          <a:off x="5623241" y="3692755"/>
          <a:ext cx="2222934" cy="133376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DON Finance office will process the reimbursement to the vendor within 30 business days of receipt</a:t>
          </a:r>
          <a:endParaRPr lang="en-US" sz="1300" kern="1200" dirty="0"/>
        </a:p>
      </dsp:txBody>
      <dsp:txXfrm>
        <a:off x="5623241" y="3692755"/>
        <a:ext cx="2222934" cy="13337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BC5CA8-27C3-479A-844E-7BB01EEE3A5B}" type="datetimeFigureOut">
              <a:rPr lang="en-US" smtClean="0"/>
              <a:t>9/1/2020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45E56B-31C4-4E9D-BF0E-2F85BE0EE524}" type="slidenum">
              <a:rPr lang="en-US" smtClean="0"/>
              <a:t>‹#›</a:t>
            </a:fld>
            <a:endParaRPr lang="en-US"/>
          </a:p>
        </p:txBody>
      </p:sp>
    </p:spTree>
    <p:extLst>
      <p:ext uri="{BB962C8B-B14F-4D97-AF65-F5344CB8AC3E}">
        <p14:creationId xmlns:p14="http://schemas.microsoft.com/office/powerpoint/2010/main" val="163869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designed to build solid relationships among neighbors, cultivate the spirit of volunteerism, and to develop projects that build a sustainable and stronger community.   </a:t>
            </a:r>
          </a:p>
          <a:p>
            <a:r>
              <a:rPr lang="en-US" dirty="0"/>
              <a:t>Our goal is simple.  We want to improve the quality of life for Houston communities and partner with active residents to:</a:t>
            </a:r>
          </a:p>
          <a:p>
            <a:r>
              <a:rPr lang="en-US" dirty="0"/>
              <a:t>•	Improve neighborhood organization and pride. </a:t>
            </a:r>
          </a:p>
          <a:p>
            <a:r>
              <a:rPr lang="en-US" dirty="0"/>
              <a:t>•	Improve community appearance and beautification.</a:t>
            </a:r>
          </a:p>
          <a:p>
            <a:r>
              <a:rPr lang="en-US" dirty="0"/>
              <a:t>•	Enlist and increase community participation. </a:t>
            </a:r>
          </a:p>
          <a:p>
            <a:endParaRPr lang="en-US" dirty="0"/>
          </a:p>
        </p:txBody>
      </p:sp>
      <p:sp>
        <p:nvSpPr>
          <p:cNvPr id="4" name="Slide Number Placeholder 3"/>
          <p:cNvSpPr>
            <a:spLocks noGrp="1"/>
          </p:cNvSpPr>
          <p:nvPr>
            <p:ph type="sldNum" sz="quarter" idx="10"/>
          </p:nvPr>
        </p:nvSpPr>
        <p:spPr/>
        <p:txBody>
          <a:bodyPr/>
          <a:lstStyle/>
          <a:p>
            <a:fld id="{0D45E56B-31C4-4E9D-BF0E-2F85BE0EE524}" type="slidenum">
              <a:rPr lang="en-US" smtClean="0"/>
              <a:t>2</a:t>
            </a:fld>
            <a:endParaRPr lang="en-US"/>
          </a:p>
        </p:txBody>
      </p:sp>
    </p:spTree>
    <p:extLst>
      <p:ext uri="{BB962C8B-B14F-4D97-AF65-F5344CB8AC3E}">
        <p14:creationId xmlns:p14="http://schemas.microsoft.com/office/powerpoint/2010/main" val="331432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5E56B-31C4-4E9D-BF0E-2F85BE0EE524}" type="slidenum">
              <a:rPr lang="en-US" smtClean="0"/>
              <a:t>6</a:t>
            </a:fld>
            <a:endParaRPr lang="en-US"/>
          </a:p>
        </p:txBody>
      </p:sp>
    </p:spTree>
    <p:extLst>
      <p:ext uri="{BB962C8B-B14F-4D97-AF65-F5344CB8AC3E}">
        <p14:creationId xmlns:p14="http://schemas.microsoft.com/office/powerpoint/2010/main" val="99172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5E56B-31C4-4E9D-BF0E-2F85BE0EE524}" type="slidenum">
              <a:rPr lang="en-US" smtClean="0"/>
              <a:t>7</a:t>
            </a:fld>
            <a:endParaRPr lang="en-US"/>
          </a:p>
        </p:txBody>
      </p:sp>
    </p:spTree>
    <p:extLst>
      <p:ext uri="{BB962C8B-B14F-4D97-AF65-F5344CB8AC3E}">
        <p14:creationId xmlns:p14="http://schemas.microsoft.com/office/powerpoint/2010/main" val="219976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-Once the application packet is complete, it is submitted to the Director of the Department of Neighborhoods for approval.  Prior to submission, the DON Council liaison (DCL) will check the package to ensure it is correct and complete.  Once approved by the Director of the Department of Neighborhoods, the application is forwarded to Vernita Jones, Administrative Office of City Council (AOCC) to forward to Deidre Penny in the Legal Department and the Mayor’s office for approval.  </a:t>
            </a:r>
          </a:p>
          <a:p>
            <a:pPr defTabSz="931774">
              <a:defRPr/>
            </a:pPr>
            <a:endParaRPr lang="en-US" dirty="0"/>
          </a:p>
          <a:p>
            <a:pPr defTabSz="931774">
              <a:defRPr/>
            </a:pPr>
            <a:r>
              <a:rPr lang="en-US" dirty="0"/>
              <a:t>-Once approved by Legal and MST, Vernita Jones will forward the approved application back to the Councilmember’s office and the eligible organization may begin the project.  </a:t>
            </a:r>
            <a:r>
              <a:rPr lang="en-US" b="1" u="sng" dirty="0"/>
              <a:t>The organization MUST NOT begin work on their project prior to receipt of a purchase order.  </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0D45E56B-31C4-4E9D-BF0E-2F85BE0EE524}" type="slidenum">
              <a:rPr lang="en-US" smtClean="0"/>
              <a:t>9</a:t>
            </a:fld>
            <a:endParaRPr lang="en-US"/>
          </a:p>
        </p:txBody>
      </p:sp>
    </p:spTree>
    <p:extLst>
      <p:ext uri="{BB962C8B-B14F-4D97-AF65-F5344CB8AC3E}">
        <p14:creationId xmlns:p14="http://schemas.microsoft.com/office/powerpoint/2010/main" val="304226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Eligible organization completes application with all applicable signatures.  The minimum project amount is $1,000. The minimum matching grant award amount is $500 and the maximum matching amount is $5,000.  The City requires that permission is provided for use of private or public land. This information is required for eligibility.</a:t>
            </a:r>
          </a:p>
          <a:p>
            <a:r>
              <a:rPr lang="en-US" dirty="0"/>
              <a:t>- If the proposed project involves approval (s) from another city department, the eligible organization must get the requisite approval from that department.  The DON Council liaison (DCL) for that district will assist council district office in identifying and contacting the appropriate city departments for approval.  </a:t>
            </a:r>
          </a:p>
          <a:p>
            <a:r>
              <a:rPr lang="en-US" dirty="0"/>
              <a:t>-If the request involves using the CDSF funds to pay for subdivision markers, the Public Works and Engineering Department (PWE) has to approve the installation of subdivision markers in the City’s right of way, via the application.  In this instance, Council District Service Funds may be used for the reimbursement of costs for installing subdivision markers by the eligible organization.   The</a:t>
            </a:r>
            <a:r>
              <a:rPr lang="en-US" baseline="0" dirty="0"/>
              <a:t> application is submitted to DON Director and MST for approval. Once approved the procurement process begins.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D45E56B-31C4-4E9D-BF0E-2F85BE0EE524}" type="slidenum">
              <a:rPr lang="en-US" smtClean="0"/>
              <a:t>10</a:t>
            </a:fld>
            <a:endParaRPr lang="en-US"/>
          </a:p>
        </p:txBody>
      </p:sp>
    </p:spTree>
    <p:extLst>
      <p:ext uri="{BB962C8B-B14F-4D97-AF65-F5344CB8AC3E}">
        <p14:creationId xmlns:p14="http://schemas.microsoft.com/office/powerpoint/2010/main" val="304226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solidFill>
                <a:prstClr val="black"/>
              </a:solidFill>
            </a:endParaRPr>
          </a:p>
          <a:p>
            <a:pPr defTabSz="931774"/>
            <a:r>
              <a:rPr lang="en-US" dirty="0">
                <a:solidFill>
                  <a:prstClr val="black"/>
                </a:solidFill>
              </a:rPr>
              <a:t>	If the eligible organization does not need assistance choosing vendors, the vendors must first have a City vendor number in order to establish a purchase order for future payment. You must submit a Supplier Registration Form and an IRS W-9 form to Martha Ramirez, City of Houston Strategic Procurement Division,; </a:t>
            </a:r>
          </a:p>
          <a:p>
            <a:pPr defTabSz="931774"/>
            <a:r>
              <a:rPr lang="en-US" dirty="0">
                <a:solidFill>
                  <a:prstClr val="black"/>
                </a:solidFill>
              </a:rPr>
              <a:t>Once your organization has received a vendor number you must then submit the completed application which includes a Scope of Work and associated cost to the DON Council liaison (DCL), who will then submit to the DON Finance Office for purchase order processing.    The purchase order process will take from 5 – 7 business days after receipt for request.  After issuance, the purchase order will be forwarded to the eligible organization, via the DON Finance Office.  </a:t>
            </a:r>
            <a:r>
              <a:rPr lang="en-US">
                <a:solidFill>
                  <a:prstClr val="black"/>
                </a:solidFill>
              </a:rPr>
              <a:t>Once the purchase order is received, the work on the project may begin.</a:t>
            </a:r>
          </a:p>
          <a:p>
            <a:pPr defTabSz="931774"/>
            <a:r>
              <a:rPr lang="en-US" dirty="0">
                <a:solidFill>
                  <a:prstClr val="black"/>
                </a:solidFill>
              </a:rPr>
              <a:t>Once the project is completed, the eligible organization will pay for the project in full, and submit original receipts/invoices and cancelled checks/credit card receipts to the appropriate DON Council liaison within 5 business days of the project completion.  The project must be completed by the project deadline and must be paid in full by the organization in order to be eligible for reimbursement.</a:t>
            </a:r>
          </a:p>
          <a:p>
            <a:pPr defTabSz="931774"/>
            <a:r>
              <a:rPr lang="en-US" dirty="0">
                <a:solidFill>
                  <a:prstClr val="black"/>
                </a:solidFill>
              </a:rPr>
              <a:t>The DON Finance Office will process the reimbursement to the vendor within 30 business days of receipt in the approved grant amount from the Council member with DON funds.  Checks will only be made payable to the organization listed on the Purchase Order, which must be the sponsoring 501 (c) (3) organization. Once the Purchase Order is complete, no changes can be made. Please verify that all information on the Purchase Order is correct (ex. Name, Address, etc.); checks will be mailed to the Name and Address listed on the Purchase Order only.</a:t>
            </a:r>
          </a:p>
          <a:p>
            <a:endParaRPr lang="en-US" dirty="0"/>
          </a:p>
        </p:txBody>
      </p:sp>
      <p:sp>
        <p:nvSpPr>
          <p:cNvPr id="4" name="Slide Number Placeholder 3"/>
          <p:cNvSpPr>
            <a:spLocks noGrp="1"/>
          </p:cNvSpPr>
          <p:nvPr>
            <p:ph type="sldNum" sz="quarter" idx="10"/>
          </p:nvPr>
        </p:nvSpPr>
        <p:spPr/>
        <p:txBody>
          <a:bodyPr/>
          <a:lstStyle/>
          <a:p>
            <a:fld id="{0D45E56B-31C4-4E9D-BF0E-2F85BE0EE524}" type="slidenum">
              <a:rPr lang="en-US" smtClean="0"/>
              <a:t>11</a:t>
            </a:fld>
            <a:endParaRPr lang="en-US"/>
          </a:p>
        </p:txBody>
      </p:sp>
    </p:spTree>
    <p:extLst>
      <p:ext uri="{BB962C8B-B14F-4D97-AF65-F5344CB8AC3E}">
        <p14:creationId xmlns:p14="http://schemas.microsoft.com/office/powerpoint/2010/main" val="343948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Procurement checklist:</a:t>
            </a:r>
          </a:p>
          <a:p>
            <a:r>
              <a:rPr lang="en-US" dirty="0"/>
              <a:t>Approved application packet </a:t>
            </a:r>
          </a:p>
          <a:p>
            <a:r>
              <a:rPr lang="en-US" dirty="0"/>
              <a:t>City vendor number </a:t>
            </a:r>
          </a:p>
          <a:p>
            <a:r>
              <a:rPr lang="en-US" dirty="0"/>
              <a:t>Proof of services and payment (Original receipts/completed invoices and cancelled checks/credit card receipts)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45E56B-31C4-4E9D-BF0E-2F85BE0EE524}" type="slidenum">
              <a:rPr lang="en-US" smtClean="0"/>
              <a:t>12</a:t>
            </a:fld>
            <a:endParaRPr lang="en-US"/>
          </a:p>
        </p:txBody>
      </p:sp>
    </p:spTree>
    <p:extLst>
      <p:ext uri="{BB962C8B-B14F-4D97-AF65-F5344CB8AC3E}">
        <p14:creationId xmlns:p14="http://schemas.microsoft.com/office/powerpoint/2010/main" val="409662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5C72B6-22BE-4D02-861B-F73BFA75809A}" type="datetime1">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9A8D4-55A8-44D9-9003-53BC36CA08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10FCD9-133F-481B-8A2E-B962C011A315}" type="datetime1">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9A8D4-55A8-44D9-9003-53BC36CA08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4B758DD-92FC-4B3C-9EED-E56E77990BE0}" type="datetime1">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9A8D4-55A8-44D9-9003-53BC36CA0831}"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FB52D6-903C-4AC8-B80C-1F69F7ADFEFE}" type="datetime1">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9A8D4-55A8-44D9-9003-53BC36CA0831}"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89AA7-4DCB-4234-B45C-9C657308211F}" type="datetime1">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9A8D4-55A8-44D9-9003-53BC36CA08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1085D1F-E7C4-4675-9A4E-A401D6A8DD3E}" type="datetime1">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9A8D4-55A8-44D9-9003-53BC36CA0831}"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A6F743-453D-44D5-B9E5-698680E08837}" type="datetime1">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9A8D4-55A8-44D9-9003-53BC36CA08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AE2AC-B942-4302-B91B-C51B614E2C0B}" type="datetime1">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9A8D4-55A8-44D9-9003-53BC36CA08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D6B0DF9-F1B0-4D9B-AFA3-32BABA679B05}" type="datetime1">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9A8D4-55A8-44D9-9003-53BC36CA08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1DB74A7-CC49-4F35-AB46-F1A3F1B1A4ED}" type="datetime1">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9A8D4-55A8-44D9-9003-53BC36CA0831}"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8061F-ADF9-459D-8DA8-5F7ADAA02A4B}" type="datetime1">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9A8D4-55A8-44D9-9003-53BC36CA0831}"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2804DBF-4A1B-4377-A9FA-930DD4FC08B8}" type="datetime1">
              <a:rPr lang="en-US" smtClean="0"/>
              <a:t>9/1/2020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E99A8D4-55A8-44D9-9003-53BC36CA0831}"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ayra.Hypolite@houstontx.gov"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oustontx.gov/neighborhoods"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716266"/>
            <a:ext cx="53340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Sponsored by the Department of Neighborhoods</a:t>
            </a:r>
          </a:p>
        </p:txBody>
      </p:sp>
      <p:sp>
        <p:nvSpPr>
          <p:cNvPr id="6" name="TextBox 5"/>
          <p:cNvSpPr txBox="1"/>
          <p:nvPr/>
        </p:nvSpPr>
        <p:spPr>
          <a:xfrm>
            <a:off x="142874" y="5993826"/>
            <a:ext cx="7553325"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Regulation &amp; Neighborhood Affairs (RNA) Committee Presentation-September 8, 2020</a:t>
            </a:r>
          </a:p>
        </p:txBody>
      </p:sp>
      <p:sp>
        <p:nvSpPr>
          <p:cNvPr id="7" name="TextBox 6"/>
          <p:cNvSpPr txBox="1"/>
          <p:nvPr/>
        </p:nvSpPr>
        <p:spPr>
          <a:xfrm>
            <a:off x="819725" y="457200"/>
            <a:ext cx="7714673" cy="1569660"/>
          </a:xfrm>
          <a:prstGeom prst="rect">
            <a:avLst/>
          </a:prstGeom>
          <a:noFill/>
        </p:spPr>
        <p:txBody>
          <a:bodyPr wrap="square" rtlCol="0">
            <a:spAutoFit/>
          </a:bodyPr>
          <a:lstStyle/>
          <a:p>
            <a:pPr algn="ctr"/>
            <a:r>
              <a:rPr lang="en-US" sz="4800" dirty="0">
                <a:solidFill>
                  <a:schemeClr val="bg1"/>
                </a:solidFill>
                <a:latin typeface="+mj-lt"/>
                <a:cs typeface="Arial" panose="020B0604020202020204" pitchFamily="34" charset="0"/>
              </a:rPr>
              <a:t>City of Houston </a:t>
            </a:r>
          </a:p>
          <a:p>
            <a:pPr algn="ctr"/>
            <a:r>
              <a:rPr lang="en-US" sz="4800" dirty="0">
                <a:solidFill>
                  <a:schemeClr val="bg1"/>
                </a:solidFill>
                <a:latin typeface="+mj-lt"/>
                <a:cs typeface="Arial" panose="020B0604020202020204" pitchFamily="34" charset="0"/>
              </a:rPr>
              <a:t>Matching Grant Program</a:t>
            </a:r>
          </a:p>
        </p:txBody>
      </p:sp>
      <p:sp>
        <p:nvSpPr>
          <p:cNvPr id="2" name="Slide Number Placeholder 1"/>
          <p:cNvSpPr>
            <a:spLocks noGrp="1"/>
          </p:cNvSpPr>
          <p:nvPr>
            <p:ph type="sldNum" sz="quarter" idx="12"/>
          </p:nvPr>
        </p:nvSpPr>
        <p:spPr/>
        <p:txBody>
          <a:bodyPr/>
          <a:lstStyle/>
          <a:p>
            <a:fld id="{CE99A8D4-55A8-44D9-9003-53BC36CA0831}" type="slidenum">
              <a:rPr lang="en-US" smtClean="0"/>
              <a:t>1</a:t>
            </a:fld>
            <a:endParaRPr lang="en-US"/>
          </a:p>
        </p:txBody>
      </p:sp>
      <p:pic>
        <p:nvPicPr>
          <p:cNvPr id="4" name="Picture 3">
            <a:extLst>
              <a:ext uri="{FF2B5EF4-FFF2-40B4-BE49-F238E27FC236}">
                <a16:creationId xmlns:a16="http://schemas.microsoft.com/office/drawing/2014/main" id="{62991D65-6D4E-4DE8-9D46-497A754AA415}"/>
              </a:ext>
            </a:extLst>
          </p:cNvPr>
          <p:cNvPicPr>
            <a:picLocks noChangeAspect="1"/>
          </p:cNvPicPr>
          <p:nvPr/>
        </p:nvPicPr>
        <p:blipFill>
          <a:blip r:embed="rId2"/>
          <a:stretch>
            <a:fillRect/>
          </a:stretch>
        </p:blipFill>
        <p:spPr>
          <a:xfrm>
            <a:off x="648884" y="2026860"/>
            <a:ext cx="7846232" cy="3151905"/>
          </a:xfrm>
          <a:prstGeom prst="rect">
            <a:avLst/>
          </a:prstGeom>
        </p:spPr>
      </p:pic>
    </p:spTree>
    <p:extLst>
      <p:ext uri="{BB962C8B-B14F-4D97-AF65-F5344CB8AC3E}">
        <p14:creationId xmlns:p14="http://schemas.microsoft.com/office/powerpoint/2010/main" val="1936537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95300" y="2552100"/>
            <a:ext cx="8153400" cy="3108543"/>
          </a:xfrm>
          <a:prstGeom prst="rect">
            <a:avLst/>
          </a:prstGeom>
          <a:noFill/>
        </p:spPr>
        <p:txBody>
          <a:bodyPr wrap="square" rtlCol="0">
            <a:spAutoFit/>
          </a:bodyPr>
          <a:lstStyle/>
          <a:p>
            <a:r>
              <a:rPr lang="en-US" sz="2000" b="1" dirty="0"/>
              <a:t>Application packet checklist:</a:t>
            </a:r>
            <a:endParaRPr lang="en-US" sz="2000" dirty="0"/>
          </a:p>
          <a:p>
            <a:pPr lvl="0"/>
            <a:r>
              <a:rPr lang="en-US" sz="1600" i="1" dirty="0"/>
              <a:t>ALL questions answered</a:t>
            </a:r>
            <a:r>
              <a:rPr lang="en-US" sz="1600" dirty="0"/>
              <a:t>.</a:t>
            </a:r>
          </a:p>
          <a:p>
            <a:pPr marL="285750" lvl="0" indent="-285750">
              <a:buFont typeface="Wingdings" panose="05000000000000000000" pitchFamily="2" charset="2"/>
              <a:buChar char="v"/>
            </a:pPr>
            <a:r>
              <a:rPr lang="en-US" sz="1600" dirty="0"/>
              <a:t>501 (c) (3) or a 501 (c) (4) Certificate of Incorporation from the State of Texas </a:t>
            </a:r>
          </a:p>
          <a:p>
            <a:pPr marL="285750" lvl="0" indent="-285750">
              <a:buFont typeface="Wingdings" panose="05000000000000000000" pitchFamily="2" charset="2"/>
              <a:buChar char="v"/>
            </a:pPr>
            <a:r>
              <a:rPr lang="en-US" sz="1600" dirty="0"/>
              <a:t>12-month operating budget for 501 (c) (3) or a 501 (c) (4) organization</a:t>
            </a:r>
          </a:p>
          <a:p>
            <a:pPr marL="285750" lvl="0" indent="-285750">
              <a:buFont typeface="Wingdings" panose="05000000000000000000" pitchFamily="2" charset="2"/>
              <a:buChar char="v"/>
            </a:pPr>
            <a:r>
              <a:rPr lang="en-US" sz="1600" dirty="0"/>
              <a:t>Council member approval of funds</a:t>
            </a:r>
          </a:p>
          <a:p>
            <a:pPr marL="285750" lvl="0" indent="-285750">
              <a:buFont typeface="Wingdings" panose="05000000000000000000" pitchFamily="2" charset="2"/>
              <a:buChar char="v"/>
            </a:pPr>
            <a:r>
              <a:rPr lang="en-US" sz="1600" dirty="0"/>
              <a:t>Letter of permission from owner of the proposed site </a:t>
            </a:r>
          </a:p>
          <a:p>
            <a:pPr marL="285750" lvl="0" indent="-285750">
              <a:buFont typeface="Wingdings" panose="05000000000000000000" pitchFamily="2" charset="2"/>
              <a:buChar char="v"/>
            </a:pPr>
            <a:r>
              <a:rPr lang="en-US" sz="1600" dirty="0"/>
              <a:t>Proof of ownership of proposed site</a:t>
            </a:r>
          </a:p>
          <a:p>
            <a:pPr marL="285750" lvl="0" indent="-285750">
              <a:buFont typeface="Wingdings" panose="05000000000000000000" pitchFamily="2" charset="2"/>
              <a:buChar char="v"/>
            </a:pPr>
            <a:r>
              <a:rPr lang="en-US" sz="1600" dirty="0"/>
              <a:t>Photo of proposed site</a:t>
            </a:r>
          </a:p>
          <a:p>
            <a:pPr marL="285750" lvl="0" indent="-285750">
              <a:buFont typeface="Wingdings" panose="05000000000000000000" pitchFamily="2" charset="2"/>
              <a:buChar char="v"/>
            </a:pPr>
            <a:r>
              <a:rPr lang="en-US" sz="1600" dirty="0"/>
              <a:t>3 letters of support for your project </a:t>
            </a:r>
          </a:p>
          <a:p>
            <a:pPr marL="285750" lvl="0" indent="-285750">
              <a:buFont typeface="Wingdings" panose="05000000000000000000" pitchFamily="2" charset="2"/>
              <a:buChar char="v"/>
            </a:pPr>
            <a:r>
              <a:rPr lang="en-US" sz="1600" dirty="0"/>
              <a:t>ALL required City of Houston approval(s)</a:t>
            </a:r>
          </a:p>
          <a:p>
            <a:pPr marL="285750" lvl="0" indent="-285750">
              <a:buFont typeface="Wingdings" panose="05000000000000000000" pitchFamily="2" charset="2"/>
              <a:buChar char="v"/>
            </a:pPr>
            <a:r>
              <a:rPr lang="en-US" sz="1600" dirty="0"/>
              <a:t>Scope of Work/Quote (complete with total dollar amount and services to be rendered and/or goods to be provided by vendor)</a:t>
            </a:r>
          </a:p>
        </p:txBody>
      </p:sp>
      <p:sp>
        <p:nvSpPr>
          <p:cNvPr id="2" name="TextBox 1"/>
          <p:cNvSpPr txBox="1"/>
          <p:nvPr/>
        </p:nvSpPr>
        <p:spPr>
          <a:xfrm>
            <a:off x="304800" y="457200"/>
            <a:ext cx="8534400" cy="954107"/>
          </a:xfrm>
          <a:prstGeom prst="rect">
            <a:avLst/>
          </a:prstGeom>
          <a:noFill/>
        </p:spPr>
        <p:txBody>
          <a:bodyPr wrap="square" rtlCol="0">
            <a:spAutoFit/>
          </a:bodyPr>
          <a:lstStyle/>
          <a:p>
            <a:r>
              <a:rPr lang="en-US" sz="2800" dirty="0">
                <a:solidFill>
                  <a:schemeClr val="bg1"/>
                </a:solidFill>
              </a:rPr>
              <a:t>City of Houston Matching Grant Program Two Phases:</a:t>
            </a:r>
          </a:p>
          <a:p>
            <a:r>
              <a:rPr lang="en-US" sz="2800" dirty="0">
                <a:solidFill>
                  <a:schemeClr val="bg1"/>
                </a:solidFill>
              </a:rPr>
              <a:t>Application and Procurement</a:t>
            </a:r>
          </a:p>
        </p:txBody>
      </p:sp>
      <p:sp>
        <p:nvSpPr>
          <p:cNvPr id="3" name="Slide Number Placeholder 2"/>
          <p:cNvSpPr>
            <a:spLocks noGrp="1"/>
          </p:cNvSpPr>
          <p:nvPr>
            <p:ph type="sldNum" sz="quarter" idx="12"/>
          </p:nvPr>
        </p:nvSpPr>
        <p:spPr>
          <a:xfrm>
            <a:off x="7801087" y="6400800"/>
            <a:ext cx="1161826" cy="365125"/>
          </a:xfrm>
        </p:spPr>
        <p:txBody>
          <a:bodyPr/>
          <a:lstStyle/>
          <a:p>
            <a:fld id="{CE99A8D4-55A8-44D9-9003-53BC36CA0831}" type="slidenum">
              <a:rPr lang="en-US" sz="2000" smtClean="0"/>
              <a:t>10</a:t>
            </a:fld>
            <a:endParaRPr lang="en-US" sz="2000" dirty="0"/>
          </a:p>
        </p:txBody>
      </p:sp>
    </p:spTree>
    <p:extLst>
      <p:ext uri="{BB962C8B-B14F-4D97-AF65-F5344CB8AC3E}">
        <p14:creationId xmlns:p14="http://schemas.microsoft.com/office/powerpoint/2010/main" val="13399667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73238278"/>
              </p:ext>
            </p:extLst>
          </p:nvPr>
        </p:nvGraphicFramePr>
        <p:xfrm>
          <a:off x="609600" y="1828800"/>
          <a:ext cx="8001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7848600" y="6400800"/>
            <a:ext cx="1161826" cy="365125"/>
          </a:xfrm>
        </p:spPr>
        <p:txBody>
          <a:bodyPr/>
          <a:lstStyle/>
          <a:p>
            <a:fld id="{CE99A8D4-55A8-44D9-9003-53BC36CA0831}" type="slidenum">
              <a:rPr lang="en-US" smtClean="0"/>
              <a:t>11</a:t>
            </a:fld>
            <a:endParaRPr lang="en-US" dirty="0"/>
          </a:p>
        </p:txBody>
      </p:sp>
      <p:sp>
        <p:nvSpPr>
          <p:cNvPr id="5" name="Title 4"/>
          <p:cNvSpPr>
            <a:spLocks noGrp="1"/>
          </p:cNvSpPr>
          <p:nvPr>
            <p:ph type="title"/>
          </p:nvPr>
        </p:nvSpPr>
        <p:spPr>
          <a:xfrm>
            <a:off x="164383" y="302973"/>
            <a:ext cx="8815234" cy="1323439"/>
          </a:xfrm>
          <a:prstGeom prst="rect">
            <a:avLst/>
          </a:prstGeom>
        </p:spPr>
        <p:txBody>
          <a:bodyPr wrap="none">
            <a:spAutoFit/>
          </a:bodyPr>
          <a:lstStyle/>
          <a:p>
            <a:r>
              <a:rPr lang="en-US" sz="4000" dirty="0">
                <a:solidFill>
                  <a:schemeClr val="bg1"/>
                </a:solidFill>
                <a:latin typeface="+mj-lt"/>
              </a:rPr>
              <a:t>City of Houston Matching Grant Process</a:t>
            </a:r>
          </a:p>
          <a:p>
            <a:pPr algn="ctr"/>
            <a:r>
              <a:rPr lang="en-US" sz="4000" dirty="0">
                <a:solidFill>
                  <a:schemeClr val="bg1"/>
                </a:solidFill>
                <a:latin typeface="+mj-lt"/>
              </a:rPr>
              <a:t>Phase II-Procurement</a:t>
            </a:r>
          </a:p>
        </p:txBody>
      </p:sp>
    </p:spTree>
    <p:extLst>
      <p:ext uri="{BB962C8B-B14F-4D97-AF65-F5344CB8AC3E}">
        <p14:creationId xmlns:p14="http://schemas.microsoft.com/office/powerpoint/2010/main" val="104565802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Procurement phase </a:t>
            </a:r>
          </a:p>
        </p:txBody>
      </p:sp>
      <p:sp>
        <p:nvSpPr>
          <p:cNvPr id="3" name="Rectangle 2"/>
          <p:cNvSpPr/>
          <p:nvPr/>
        </p:nvSpPr>
        <p:spPr>
          <a:xfrm>
            <a:off x="990600" y="2943934"/>
            <a:ext cx="7010400" cy="1754326"/>
          </a:xfrm>
          <a:prstGeom prst="rect">
            <a:avLst/>
          </a:prstGeom>
        </p:spPr>
        <p:txBody>
          <a:bodyPr wrap="square">
            <a:spAutoFit/>
          </a:bodyPr>
          <a:lstStyle/>
          <a:p>
            <a:r>
              <a:rPr lang="en-US" dirty="0"/>
              <a:t>Procurement checklist:</a:t>
            </a:r>
          </a:p>
          <a:p>
            <a:pPr marL="285750" indent="-285750">
              <a:buFont typeface="Wingdings" panose="05000000000000000000" pitchFamily="2" charset="2"/>
              <a:buChar char="v"/>
            </a:pPr>
            <a:r>
              <a:rPr lang="en-US" dirty="0"/>
              <a:t>Approved application packet </a:t>
            </a:r>
          </a:p>
          <a:p>
            <a:pPr marL="285750" indent="-285750">
              <a:buFont typeface="Wingdings" panose="05000000000000000000" pitchFamily="2" charset="2"/>
              <a:buChar char="v"/>
            </a:pPr>
            <a:r>
              <a:rPr lang="en-US" dirty="0"/>
              <a:t>City vendor number </a:t>
            </a:r>
          </a:p>
          <a:p>
            <a:pPr marL="285750" indent="-285750">
              <a:buFont typeface="Wingdings" panose="05000000000000000000" pitchFamily="2" charset="2"/>
              <a:buChar char="v"/>
            </a:pPr>
            <a:r>
              <a:rPr lang="en-US" dirty="0"/>
              <a:t>Proof of services and payment (Original receipts/completed invoices and cancelled checks/credit card receipts)</a:t>
            </a:r>
          </a:p>
          <a:p>
            <a:endParaRPr lang="en-US" dirty="0"/>
          </a:p>
        </p:txBody>
      </p:sp>
      <p:sp>
        <p:nvSpPr>
          <p:cNvPr id="4" name="Slide Number Placeholder 3"/>
          <p:cNvSpPr>
            <a:spLocks noGrp="1"/>
          </p:cNvSpPr>
          <p:nvPr>
            <p:ph type="sldNum" sz="quarter" idx="12"/>
          </p:nvPr>
        </p:nvSpPr>
        <p:spPr>
          <a:xfrm>
            <a:off x="7848600" y="6324600"/>
            <a:ext cx="1161826" cy="365125"/>
          </a:xfrm>
        </p:spPr>
        <p:txBody>
          <a:bodyPr/>
          <a:lstStyle/>
          <a:p>
            <a:fld id="{CE99A8D4-55A8-44D9-9003-53BC36CA0831}" type="slidenum">
              <a:rPr lang="en-US" sz="2000" smtClean="0"/>
              <a:t>12</a:t>
            </a:fld>
            <a:endParaRPr lang="en-US" sz="2000" dirty="0"/>
          </a:p>
        </p:txBody>
      </p:sp>
    </p:spTree>
    <p:extLst>
      <p:ext uri="{BB962C8B-B14F-4D97-AF65-F5344CB8AC3E}">
        <p14:creationId xmlns:p14="http://schemas.microsoft.com/office/powerpoint/2010/main" val="2827881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5500" y="1432896"/>
            <a:ext cx="4953000" cy="1446550"/>
          </a:xfrm>
          <a:prstGeom prst="rect">
            <a:avLst/>
          </a:prstGeom>
        </p:spPr>
        <p:txBody>
          <a:bodyPr wrap="square">
            <a:spAutoFit/>
          </a:bodyPr>
          <a:lstStyle/>
          <a:p>
            <a:pPr algn="ctr"/>
            <a:r>
              <a:rPr lang="en-US" sz="8800" dirty="0">
                <a:solidFill>
                  <a:schemeClr val="tx2"/>
                </a:solidFill>
                <a:latin typeface="Impact" panose="020B0806030902050204" pitchFamily="34" charset="0"/>
              </a:rPr>
              <a:t>Q &amp; A</a:t>
            </a:r>
          </a:p>
        </p:txBody>
      </p:sp>
      <p:sp>
        <p:nvSpPr>
          <p:cNvPr id="2" name="Rectangle 1"/>
          <p:cNvSpPr/>
          <p:nvPr/>
        </p:nvSpPr>
        <p:spPr>
          <a:xfrm>
            <a:off x="1347296" y="725010"/>
            <a:ext cx="6883616" cy="707886"/>
          </a:xfrm>
          <a:prstGeom prst="rect">
            <a:avLst/>
          </a:prstGeom>
        </p:spPr>
        <p:txBody>
          <a:bodyPr wrap="none">
            <a:spAutoFit/>
          </a:bodyPr>
          <a:lstStyle/>
          <a:p>
            <a:r>
              <a:rPr lang="en-US" sz="4000" dirty="0">
                <a:solidFill>
                  <a:schemeClr val="bg1"/>
                </a:solidFill>
                <a:latin typeface="+mj-lt"/>
              </a:rPr>
              <a:t>Department of Neighborhoods</a:t>
            </a:r>
          </a:p>
        </p:txBody>
      </p:sp>
      <p:sp>
        <p:nvSpPr>
          <p:cNvPr id="3" name="Slide Number Placeholder 2"/>
          <p:cNvSpPr>
            <a:spLocks noGrp="1"/>
          </p:cNvSpPr>
          <p:nvPr>
            <p:ph type="sldNum" sz="quarter" idx="12"/>
          </p:nvPr>
        </p:nvSpPr>
        <p:spPr>
          <a:xfrm>
            <a:off x="7848600" y="6324600"/>
            <a:ext cx="1161826" cy="365125"/>
          </a:xfrm>
        </p:spPr>
        <p:txBody>
          <a:bodyPr/>
          <a:lstStyle/>
          <a:p>
            <a:fld id="{CE99A8D4-55A8-44D9-9003-53BC36CA0831}" type="slidenum">
              <a:rPr lang="en-US" sz="2000" smtClean="0"/>
              <a:t>13</a:t>
            </a:fld>
            <a:endParaRPr lang="en-US" sz="2000" dirty="0"/>
          </a:p>
        </p:txBody>
      </p:sp>
      <p:pic>
        <p:nvPicPr>
          <p:cNvPr id="7" name="Picture 6">
            <a:extLst>
              <a:ext uri="{FF2B5EF4-FFF2-40B4-BE49-F238E27FC236}">
                <a16:creationId xmlns:a16="http://schemas.microsoft.com/office/drawing/2014/main" id="{8F8F80D3-6DFB-4FDD-9CE2-EBFF9E6A5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199150"/>
            <a:ext cx="7543800" cy="2287250"/>
          </a:xfrm>
          <a:prstGeom prst="rect">
            <a:avLst/>
          </a:prstGeom>
        </p:spPr>
      </p:pic>
    </p:spTree>
    <p:extLst>
      <p:ext uri="{BB962C8B-B14F-4D97-AF65-F5344CB8AC3E}">
        <p14:creationId xmlns:p14="http://schemas.microsoft.com/office/powerpoint/2010/main" val="7654624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tx1"/>
                </a:solidFill>
              </a:rPr>
              <a:t>The Neighborhood Matching Grant Program helps neighborhoods fund various beautification and improvement projects by providing a dollar-for-dollar matching grant reimbursement ranging from $500.00 to $5,000.00 dollars.  This program is administered in partnership through the City of Houston Department of Neighborhoods and the City of Houston Council Member’s Offices. </a:t>
            </a:r>
          </a:p>
        </p:txBody>
      </p:sp>
      <p:sp>
        <p:nvSpPr>
          <p:cNvPr id="2" name="Title 1"/>
          <p:cNvSpPr>
            <a:spLocks noGrp="1"/>
          </p:cNvSpPr>
          <p:nvPr>
            <p:ph type="title"/>
          </p:nvPr>
        </p:nvSpPr>
        <p:spPr/>
        <p:txBody>
          <a:bodyPr>
            <a:normAutofit/>
          </a:bodyPr>
          <a:lstStyle/>
          <a:p>
            <a:r>
              <a:rPr lang="en-US" dirty="0"/>
              <a:t>What is a matching grant?</a:t>
            </a:r>
          </a:p>
        </p:txBody>
      </p:sp>
      <p:sp>
        <p:nvSpPr>
          <p:cNvPr id="4" name="Slide Number Placeholder 3"/>
          <p:cNvSpPr>
            <a:spLocks noGrp="1"/>
          </p:cNvSpPr>
          <p:nvPr>
            <p:ph type="sldNum" sz="quarter" idx="12"/>
          </p:nvPr>
        </p:nvSpPr>
        <p:spPr>
          <a:xfrm>
            <a:off x="7848600" y="6324600"/>
            <a:ext cx="1161826" cy="365125"/>
          </a:xfrm>
        </p:spPr>
        <p:txBody>
          <a:bodyPr/>
          <a:lstStyle/>
          <a:p>
            <a:fld id="{CE99A8D4-55A8-44D9-9003-53BC36CA0831}" type="slidenum">
              <a:rPr lang="en-US" sz="2000" smtClean="0"/>
              <a:t>2</a:t>
            </a:fld>
            <a:endParaRPr lang="en-US" sz="2000" dirty="0"/>
          </a:p>
        </p:txBody>
      </p:sp>
    </p:spTree>
    <p:extLst>
      <p:ext uri="{BB962C8B-B14F-4D97-AF65-F5344CB8AC3E}">
        <p14:creationId xmlns:p14="http://schemas.microsoft.com/office/powerpoint/2010/main" val="27524360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66586057"/>
              </p:ext>
            </p:extLst>
          </p:nvPr>
        </p:nvGraphicFramePr>
        <p:xfrm>
          <a:off x="8467" y="1880175"/>
          <a:ext cx="8991600" cy="4246151"/>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777927">
                <a:tc>
                  <a:txBody>
                    <a:bodyPr/>
                    <a:lstStyle/>
                    <a:p>
                      <a:pPr algn="ctr"/>
                      <a:r>
                        <a:rPr lang="en-US" dirty="0"/>
                        <a:t>Council District</a:t>
                      </a:r>
                    </a:p>
                  </a:txBody>
                  <a:tcPr/>
                </a:tc>
                <a:tc>
                  <a:txBody>
                    <a:bodyPr/>
                    <a:lstStyle/>
                    <a:p>
                      <a:pPr algn="ctr"/>
                      <a:r>
                        <a:rPr lang="en-US" dirty="0"/>
                        <a:t>DON</a:t>
                      </a:r>
                      <a:r>
                        <a:rPr lang="en-US" baseline="0" dirty="0"/>
                        <a:t> Grant Coordinator</a:t>
                      </a:r>
                      <a:endParaRPr lang="en-US" dirty="0"/>
                    </a:p>
                  </a:txBody>
                  <a:tcPr/>
                </a:tc>
                <a:tc>
                  <a:txBody>
                    <a:bodyPr/>
                    <a:lstStyle/>
                    <a:p>
                      <a:pPr algn="ctr"/>
                      <a:r>
                        <a:rPr lang="en-US" dirty="0"/>
                        <a:t>Contact</a:t>
                      </a:r>
                    </a:p>
                    <a:p>
                      <a:pPr algn="ctr"/>
                      <a:endParaRPr lang="en-US" dirty="0"/>
                    </a:p>
                  </a:txBody>
                  <a:tcPr/>
                </a:tc>
                <a:extLst>
                  <a:ext uri="{0D108BD9-81ED-4DB2-BD59-A6C34878D82A}">
                    <a16:rowId xmlns:a16="http://schemas.microsoft.com/office/drawing/2014/main" val="10000"/>
                  </a:ext>
                </a:extLst>
              </a:tr>
              <a:tr h="914400">
                <a:tc>
                  <a:txBody>
                    <a:bodyPr/>
                    <a:lstStyle/>
                    <a:p>
                      <a:r>
                        <a:rPr lang="en-US" dirty="0"/>
                        <a:t>A, E, F, K, and</a:t>
                      </a:r>
                      <a:r>
                        <a:rPr lang="en-US" baseline="0" dirty="0"/>
                        <a:t> Knox and Robinson (At-Large)</a:t>
                      </a:r>
                      <a:endParaRPr lang="en-US" dirty="0"/>
                    </a:p>
                  </a:txBody>
                  <a:tcPr/>
                </a:tc>
                <a:tc>
                  <a:txBody>
                    <a:bodyPr/>
                    <a:lstStyle/>
                    <a:p>
                      <a:r>
                        <a:rPr lang="en-US" dirty="0"/>
                        <a:t>Mr. Landon Taylor (interim)</a:t>
                      </a:r>
                    </a:p>
                  </a:txBody>
                  <a:tcPr/>
                </a:tc>
                <a:tc>
                  <a:txBody>
                    <a:bodyPr/>
                    <a:lstStyle/>
                    <a:p>
                      <a:r>
                        <a:rPr lang="en-US" dirty="0"/>
                        <a:t>Phone: (832)</a:t>
                      </a:r>
                      <a:r>
                        <a:rPr lang="en-US" baseline="0" dirty="0"/>
                        <a:t> 393-0857</a:t>
                      </a:r>
                    </a:p>
                    <a:p>
                      <a:r>
                        <a:rPr lang="en-US" baseline="0" dirty="0"/>
                        <a:t>Email: Landon.Taylor@houstontx.gov</a:t>
                      </a:r>
                    </a:p>
                  </a:txBody>
                  <a:tcPr/>
                </a:tc>
                <a:extLst>
                  <a:ext uri="{0D108BD9-81ED-4DB2-BD59-A6C34878D82A}">
                    <a16:rowId xmlns:a16="http://schemas.microsoft.com/office/drawing/2014/main" val="10001"/>
                  </a:ext>
                </a:extLst>
              </a:tr>
              <a:tr h="1188720">
                <a:tc>
                  <a:txBody>
                    <a:bodyPr/>
                    <a:lstStyle/>
                    <a:p>
                      <a:r>
                        <a:rPr lang="en-US" dirty="0"/>
                        <a:t>D, I, H, J, and</a:t>
                      </a:r>
                      <a:r>
                        <a:rPr lang="en-US" baseline="0" dirty="0"/>
                        <a:t> Kubosh (At-Large)</a:t>
                      </a:r>
                      <a:endParaRPr lang="en-US" dirty="0"/>
                    </a:p>
                  </a:txBody>
                  <a:tcPr/>
                </a:tc>
                <a:tc>
                  <a:txBody>
                    <a:bodyPr/>
                    <a:lstStyle/>
                    <a:p>
                      <a:r>
                        <a:rPr lang="en-US" dirty="0"/>
                        <a:t>Mrs. Mayra Hypolite</a:t>
                      </a:r>
                    </a:p>
                  </a:txBody>
                  <a:tcPr/>
                </a:tc>
                <a:tc>
                  <a:txBody>
                    <a:bodyPr/>
                    <a:lstStyle/>
                    <a:p>
                      <a:r>
                        <a:rPr lang="en-US" dirty="0"/>
                        <a:t>Phone: (832)</a:t>
                      </a:r>
                      <a:r>
                        <a:rPr lang="en-US" baseline="0" dirty="0"/>
                        <a:t> </a:t>
                      </a:r>
                      <a:r>
                        <a:rPr lang="en-US" dirty="0"/>
                        <a:t>394-0701</a:t>
                      </a:r>
                    </a:p>
                    <a:p>
                      <a:r>
                        <a:rPr lang="en-US" dirty="0"/>
                        <a:t>Email: </a:t>
                      </a:r>
                      <a:r>
                        <a:rPr lang="en-US" dirty="0">
                          <a:solidFill>
                            <a:schemeClr val="tx1"/>
                          </a:solidFill>
                          <a:hlinkClick r:id="rId2">
                            <a:extLst>
                              <a:ext uri="{A12FA001-AC4F-418D-AE19-62706E023703}">
                                <ahyp:hlinkClr xmlns:ahyp="http://schemas.microsoft.com/office/drawing/2018/hyperlinkcolor" val="tx"/>
                              </a:ext>
                            </a:extLst>
                          </a:hlinkClick>
                        </a:rPr>
                        <a:t>Mayra.</a:t>
                      </a:r>
                      <a:r>
                        <a:rPr lang="en-US" baseline="0" dirty="0">
                          <a:solidFill>
                            <a:schemeClr val="tx1"/>
                          </a:solidFill>
                          <a:hlinkClick r:id="rId2">
                            <a:extLst>
                              <a:ext uri="{A12FA001-AC4F-418D-AE19-62706E023703}">
                                <ahyp:hlinkClr xmlns:ahyp="http://schemas.microsoft.com/office/drawing/2018/hyperlinkcolor" val="tx"/>
                              </a:ext>
                            </a:extLst>
                          </a:hlinkClick>
                        </a:rPr>
                        <a:t>Hypolite@houstontx.gov</a:t>
                      </a:r>
                      <a:endParaRPr lang="en-US" dirty="0">
                        <a:solidFill>
                          <a:schemeClr val="tx1"/>
                        </a:solidFill>
                      </a:endParaRPr>
                    </a:p>
                  </a:txBody>
                  <a:tcPr/>
                </a:tc>
                <a:extLst>
                  <a:ext uri="{0D108BD9-81ED-4DB2-BD59-A6C34878D82A}">
                    <a16:rowId xmlns:a16="http://schemas.microsoft.com/office/drawing/2014/main" val="10002"/>
                  </a:ext>
                </a:extLst>
              </a:tr>
              <a:tr h="914400">
                <a:tc>
                  <a:txBody>
                    <a:bodyPr/>
                    <a:lstStyle/>
                    <a:p>
                      <a:r>
                        <a:rPr lang="en-US" dirty="0"/>
                        <a:t>B, C,</a:t>
                      </a:r>
                      <a:r>
                        <a:rPr lang="en-US" baseline="0" dirty="0"/>
                        <a:t> G, and Alcorn and Plummer (At-large)</a:t>
                      </a:r>
                      <a:endParaRPr lang="en-US" dirty="0"/>
                    </a:p>
                  </a:txBody>
                  <a:tcPr/>
                </a:tc>
                <a:tc>
                  <a:txBody>
                    <a:bodyPr/>
                    <a:lstStyle/>
                    <a:p>
                      <a:r>
                        <a:rPr lang="en-US" dirty="0"/>
                        <a:t>Mr. Rashad Cave</a:t>
                      </a:r>
                    </a:p>
                  </a:txBody>
                  <a:tcPr/>
                </a:tc>
                <a:tc>
                  <a:txBody>
                    <a:bodyPr/>
                    <a:lstStyle/>
                    <a:p>
                      <a:r>
                        <a:rPr lang="en-US" dirty="0"/>
                        <a:t>Phone: (832)</a:t>
                      </a:r>
                      <a:r>
                        <a:rPr lang="en-US" baseline="0" dirty="0"/>
                        <a:t> 393-0970</a:t>
                      </a:r>
                    </a:p>
                    <a:p>
                      <a:r>
                        <a:rPr lang="en-US" baseline="0" dirty="0"/>
                        <a:t>Email: Rashad.Cave@houstontx.gov</a:t>
                      </a:r>
                      <a:endParaRPr lang="en-US" dirty="0"/>
                    </a:p>
                  </a:txBody>
                  <a:tcPr/>
                </a:tc>
                <a:extLst>
                  <a:ext uri="{0D108BD9-81ED-4DB2-BD59-A6C34878D82A}">
                    <a16:rowId xmlns:a16="http://schemas.microsoft.com/office/drawing/2014/main" val="10003"/>
                  </a:ext>
                </a:extLst>
              </a:tr>
              <a:tr h="45070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723900" y="256497"/>
            <a:ext cx="7696200" cy="584775"/>
          </a:xfrm>
          <a:prstGeom prst="rect">
            <a:avLst/>
          </a:prstGeom>
          <a:noFill/>
        </p:spPr>
        <p:txBody>
          <a:bodyPr wrap="square" rtlCol="0">
            <a:spAutoFit/>
          </a:bodyPr>
          <a:lstStyle/>
          <a:p>
            <a:pPr algn="ctr"/>
            <a:r>
              <a:rPr lang="en-US" sz="3200" dirty="0">
                <a:solidFill>
                  <a:schemeClr val="bg1"/>
                </a:solidFill>
                <a:latin typeface="+mj-lt"/>
              </a:rPr>
              <a:t>DON Matching Grant Contacts</a:t>
            </a:r>
          </a:p>
        </p:txBody>
      </p:sp>
      <p:sp>
        <p:nvSpPr>
          <p:cNvPr id="2" name="Slide Number Placeholder 1"/>
          <p:cNvSpPr>
            <a:spLocks noGrp="1"/>
          </p:cNvSpPr>
          <p:nvPr>
            <p:ph type="sldNum" sz="quarter" idx="12"/>
          </p:nvPr>
        </p:nvSpPr>
        <p:spPr>
          <a:xfrm>
            <a:off x="7772400" y="6400800"/>
            <a:ext cx="1161826" cy="365125"/>
          </a:xfrm>
        </p:spPr>
        <p:txBody>
          <a:bodyPr/>
          <a:lstStyle/>
          <a:p>
            <a:fld id="{CE99A8D4-55A8-44D9-9003-53BC36CA0831}" type="slidenum">
              <a:rPr lang="en-US" sz="2000" smtClean="0"/>
              <a:t>3</a:t>
            </a:fld>
            <a:endParaRPr lang="en-US" sz="2000" dirty="0"/>
          </a:p>
        </p:txBody>
      </p:sp>
    </p:spTree>
    <p:extLst>
      <p:ext uri="{BB962C8B-B14F-4D97-AF65-F5344CB8AC3E}">
        <p14:creationId xmlns:p14="http://schemas.microsoft.com/office/powerpoint/2010/main" val="13424809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32BD-00F7-4FA0-A976-C4BFA1D32912}"/>
              </a:ext>
            </a:extLst>
          </p:cNvPr>
          <p:cNvSpPr>
            <a:spLocks noGrp="1"/>
          </p:cNvSpPr>
          <p:nvPr>
            <p:ph type="title"/>
          </p:nvPr>
        </p:nvSpPr>
        <p:spPr>
          <a:xfrm>
            <a:off x="4874155" y="242712"/>
            <a:ext cx="3812645" cy="5167488"/>
          </a:xfrm>
        </p:spPr>
        <p:txBody>
          <a:bodyPr>
            <a:normAutofit fontScale="90000"/>
          </a:bodyPr>
          <a:lstStyle/>
          <a:p>
            <a:pPr lvl="0">
              <a:spcBef>
                <a:spcPts val="0"/>
              </a:spcBef>
            </a:pPr>
            <a:r>
              <a:rPr lang="en-US" sz="3100" dirty="0">
                <a:solidFill>
                  <a:schemeClr val="bg1"/>
                </a:solidFill>
                <a:latin typeface="Candara" panose="020E0502030303020204" pitchFamily="34" charset="0"/>
                <a:ea typeface="+mn-ea"/>
                <a:cs typeface="+mn-cs"/>
              </a:rPr>
              <a:t>Application and Process</a:t>
            </a:r>
            <a:br>
              <a:rPr lang="en-US" sz="1800" dirty="0">
                <a:solidFill>
                  <a:schemeClr val="bg2">
                    <a:lumMod val="25000"/>
                  </a:schemeClr>
                </a:solidFill>
                <a:latin typeface="Candara" panose="020E0502030303020204" pitchFamily="34" charset="0"/>
                <a:ea typeface="+mn-ea"/>
                <a:cs typeface="+mn-cs"/>
              </a:rPr>
            </a:br>
            <a:br>
              <a:rPr lang="en-US" sz="1800" dirty="0">
                <a:solidFill>
                  <a:schemeClr val="bg2">
                    <a:lumMod val="25000"/>
                  </a:schemeClr>
                </a:solidFill>
                <a:latin typeface="Candara" panose="020E0502030303020204" pitchFamily="34" charset="0"/>
                <a:ea typeface="+mn-ea"/>
                <a:cs typeface="+mn-cs"/>
              </a:rPr>
            </a:br>
            <a:r>
              <a:rPr lang="en-US" sz="1800" dirty="0">
                <a:solidFill>
                  <a:schemeClr val="tx1"/>
                </a:solidFill>
                <a:latin typeface="Candara" panose="020E0502030303020204" pitchFamily="34" charset="0"/>
                <a:ea typeface="+mn-ea"/>
                <a:cs typeface="+mn-cs"/>
              </a:rPr>
              <a:t>To obtain an application, visit the Department of Neighborhoods website located at </a:t>
            </a:r>
            <a:r>
              <a:rPr lang="en-US" sz="1800" dirty="0">
                <a:solidFill>
                  <a:schemeClr val="bg1"/>
                </a:solidFill>
                <a:latin typeface="Candara" panose="020E0502030303020204" pitchFamily="34" charset="0"/>
                <a:ea typeface="+mn-ea"/>
                <a:cs typeface="+mn-cs"/>
                <a:hlinkClick r:id="rId2">
                  <a:extLst>
                    <a:ext uri="{A12FA001-AC4F-418D-AE19-62706E023703}">
                      <ahyp:hlinkClr xmlns:ahyp="http://schemas.microsoft.com/office/drawing/2018/hyperlinkcolor" val="tx"/>
                    </a:ext>
                  </a:extLst>
                </a:hlinkClick>
              </a:rPr>
              <a:t>www.houstontx.gov/neighborhoods</a:t>
            </a:r>
            <a:r>
              <a:rPr lang="en-US" sz="1800" dirty="0">
                <a:solidFill>
                  <a:schemeClr val="bg1"/>
                </a:solidFill>
                <a:latin typeface="Candara" panose="020E0502030303020204" pitchFamily="34" charset="0"/>
                <a:ea typeface="+mn-ea"/>
                <a:cs typeface="+mn-cs"/>
              </a:rPr>
              <a:t> </a:t>
            </a:r>
            <a:br>
              <a:rPr lang="en-US" sz="1800" dirty="0">
                <a:solidFill>
                  <a:schemeClr val="bg2">
                    <a:lumMod val="25000"/>
                  </a:schemeClr>
                </a:solidFill>
                <a:latin typeface="Candara" panose="020E0502030303020204" pitchFamily="34" charset="0"/>
                <a:ea typeface="+mn-ea"/>
                <a:cs typeface="+mn-cs"/>
              </a:rPr>
            </a:br>
            <a:br>
              <a:rPr lang="en-US" sz="1800" dirty="0">
                <a:solidFill>
                  <a:schemeClr val="tx1"/>
                </a:solidFill>
                <a:latin typeface="Candara" panose="020E0502030303020204" pitchFamily="34" charset="0"/>
                <a:ea typeface="+mn-ea"/>
                <a:cs typeface="+mn-cs"/>
              </a:rPr>
            </a:br>
            <a:r>
              <a:rPr lang="en-US" sz="1800" dirty="0">
                <a:solidFill>
                  <a:schemeClr val="tx1"/>
                </a:solidFill>
                <a:latin typeface="Candara" panose="020E0502030303020204" pitchFamily="34" charset="0"/>
                <a:ea typeface="+mn-ea"/>
                <a:cs typeface="+mn-cs"/>
              </a:rPr>
              <a:t>Look for </a:t>
            </a:r>
            <a:r>
              <a:rPr lang="en-US" sz="1800" i="1" dirty="0">
                <a:solidFill>
                  <a:schemeClr val="tx1"/>
                </a:solidFill>
                <a:latin typeface="Candara" panose="020E0502030303020204" pitchFamily="34" charset="0"/>
                <a:ea typeface="+mn-ea"/>
                <a:cs typeface="+mn-cs"/>
              </a:rPr>
              <a:t>“Neighborhood Matching Grants”</a:t>
            </a:r>
            <a:r>
              <a:rPr lang="en-US" sz="1800" dirty="0">
                <a:solidFill>
                  <a:schemeClr val="tx1"/>
                </a:solidFill>
                <a:latin typeface="Candara" panose="020E0502030303020204" pitchFamily="34" charset="0"/>
                <a:ea typeface="+mn-ea"/>
                <a:cs typeface="+mn-cs"/>
              </a:rPr>
              <a:t> under the section entitled </a:t>
            </a:r>
            <a:r>
              <a:rPr lang="en-US" sz="1800" i="1" dirty="0">
                <a:solidFill>
                  <a:schemeClr val="tx1"/>
                </a:solidFill>
                <a:latin typeface="Candara" panose="020E0502030303020204" pitchFamily="34" charset="0"/>
                <a:ea typeface="+mn-ea"/>
                <a:cs typeface="+mn-cs"/>
              </a:rPr>
              <a:t>“Our Programs”. </a:t>
            </a:r>
            <a:br>
              <a:rPr lang="en-US" sz="1800" dirty="0">
                <a:solidFill>
                  <a:schemeClr val="tx1"/>
                </a:solidFill>
                <a:latin typeface="Candara" panose="020E0502030303020204" pitchFamily="34" charset="0"/>
                <a:ea typeface="+mn-ea"/>
                <a:cs typeface="+mn-cs"/>
              </a:rPr>
            </a:br>
            <a:br>
              <a:rPr lang="en-US" sz="1800" dirty="0">
                <a:solidFill>
                  <a:schemeClr val="tx1"/>
                </a:solidFill>
                <a:latin typeface="Candara" panose="020E0502030303020204" pitchFamily="34" charset="0"/>
                <a:ea typeface="+mn-ea"/>
                <a:cs typeface="+mn-cs"/>
              </a:rPr>
            </a:br>
            <a:r>
              <a:rPr lang="en-US" sz="1800" dirty="0">
                <a:solidFill>
                  <a:schemeClr val="tx1"/>
                </a:solidFill>
                <a:latin typeface="Candara" panose="020E0502030303020204" pitchFamily="34" charset="0"/>
                <a:ea typeface="+mn-ea"/>
                <a:cs typeface="+mn-cs"/>
              </a:rPr>
              <a:t>Application packages will be accepted yearly beginning August 1st through the council member’s office and due the first Friday in November.  Only completed applications will be accepted. </a:t>
            </a:r>
            <a:br>
              <a:rPr lang="en-US" sz="1800" dirty="0">
                <a:solidFill>
                  <a:schemeClr val="tx1"/>
                </a:solidFill>
                <a:latin typeface="Candara" panose="020E0502030303020204" pitchFamily="34" charset="0"/>
                <a:ea typeface="+mn-ea"/>
                <a:cs typeface="+mn-cs"/>
              </a:rPr>
            </a:br>
            <a:r>
              <a:rPr lang="en-US" sz="1800" dirty="0">
                <a:solidFill>
                  <a:schemeClr val="tx1"/>
                </a:solidFill>
                <a:latin typeface="Candara" panose="020E0502030303020204" pitchFamily="34" charset="0"/>
                <a:ea typeface="+mn-ea"/>
                <a:cs typeface="+mn-cs"/>
              </a:rPr>
              <a:t> </a:t>
            </a:r>
            <a:br>
              <a:rPr lang="en-US" sz="1800" dirty="0">
                <a:solidFill>
                  <a:schemeClr val="tx1"/>
                </a:solidFill>
                <a:latin typeface="Candara" panose="020E0502030303020204" pitchFamily="34" charset="0"/>
                <a:ea typeface="+mn-ea"/>
                <a:cs typeface="+mn-cs"/>
              </a:rPr>
            </a:br>
            <a:r>
              <a:rPr lang="en-US" sz="1800" dirty="0">
                <a:solidFill>
                  <a:schemeClr val="tx1"/>
                </a:solidFill>
                <a:latin typeface="Candara" panose="020E0502030303020204" pitchFamily="34" charset="0"/>
                <a:ea typeface="+mn-ea"/>
                <a:cs typeface="+mn-cs"/>
              </a:rPr>
              <a:t>This is a firm deadline-</a:t>
            </a:r>
            <a:r>
              <a:rPr lang="en-US" sz="1800" b="1" u="sng" dirty="0">
                <a:solidFill>
                  <a:schemeClr val="tx1"/>
                </a:solidFill>
                <a:latin typeface="Candara" panose="020E0502030303020204" pitchFamily="34" charset="0"/>
                <a:ea typeface="+mn-ea"/>
                <a:cs typeface="+mn-cs"/>
              </a:rPr>
              <a:t>no exceptions</a:t>
            </a:r>
            <a:r>
              <a:rPr lang="en-US" sz="1800" dirty="0">
                <a:solidFill>
                  <a:schemeClr val="tx1"/>
                </a:solidFill>
                <a:latin typeface="Candara" panose="020E0502030303020204" pitchFamily="34" charset="0"/>
                <a:ea typeface="+mn-ea"/>
                <a:cs typeface="+mn-cs"/>
              </a:rPr>
              <a:t>.</a:t>
            </a:r>
            <a:endParaRPr lang="en-US" dirty="0">
              <a:solidFill>
                <a:schemeClr val="tx1"/>
              </a:solidFill>
              <a:latin typeface="Candara" panose="020E0502030303020204" pitchFamily="34" charset="0"/>
            </a:endParaRPr>
          </a:p>
        </p:txBody>
      </p:sp>
      <p:sp>
        <p:nvSpPr>
          <p:cNvPr id="4" name="Slide Number Placeholder 3">
            <a:extLst>
              <a:ext uri="{FF2B5EF4-FFF2-40B4-BE49-F238E27FC236}">
                <a16:creationId xmlns:a16="http://schemas.microsoft.com/office/drawing/2014/main" id="{8DE733CC-90C2-49D4-B5D1-25E3A90D4657}"/>
              </a:ext>
            </a:extLst>
          </p:cNvPr>
          <p:cNvSpPr>
            <a:spLocks noGrp="1"/>
          </p:cNvSpPr>
          <p:nvPr>
            <p:ph type="sldNum" sz="quarter" idx="12"/>
          </p:nvPr>
        </p:nvSpPr>
        <p:spPr/>
        <p:txBody>
          <a:bodyPr/>
          <a:lstStyle/>
          <a:p>
            <a:pPr algn="r"/>
            <a:fld id="{CE99A8D4-55A8-44D9-9003-53BC36CA0831}" type="slidenum">
              <a:rPr lang="en-US" sz="2000" smtClean="0"/>
              <a:pPr algn="r"/>
              <a:t>4</a:t>
            </a:fld>
            <a:endParaRPr lang="en-US" sz="2000" dirty="0"/>
          </a:p>
        </p:txBody>
      </p:sp>
      <p:pic>
        <p:nvPicPr>
          <p:cNvPr id="6" name="Picture Placeholder 5">
            <a:extLst>
              <a:ext uri="{FF2B5EF4-FFF2-40B4-BE49-F238E27FC236}">
                <a16:creationId xmlns:a16="http://schemas.microsoft.com/office/drawing/2014/main" id="{75782978-8B24-4F74-A83B-526590142394}"/>
              </a:ext>
            </a:extLst>
          </p:cNvPr>
          <p:cNvPicPr>
            <a:picLocks noGrp="1" noChangeAspect="1"/>
          </p:cNvPicPr>
          <p:nvPr>
            <p:ph type="pic" idx="1"/>
          </p:nvPr>
        </p:nvPicPr>
        <p:blipFill>
          <a:blip r:embed="rId3"/>
          <a:srcRect t="15464" b="15464"/>
          <a:stretch>
            <a:fillRect/>
          </a:stretch>
        </p:blipFill>
        <p:spPr>
          <a:prstGeom prst="rect">
            <a:avLst/>
          </a:prstGeom>
        </p:spPr>
      </p:pic>
    </p:spTree>
    <p:extLst>
      <p:ext uri="{BB962C8B-B14F-4D97-AF65-F5344CB8AC3E}">
        <p14:creationId xmlns:p14="http://schemas.microsoft.com/office/powerpoint/2010/main" val="254199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6C8B-DD6B-4E4D-8068-78DC17E3903F}"/>
              </a:ext>
            </a:extLst>
          </p:cNvPr>
          <p:cNvSpPr>
            <a:spLocks noGrp="1"/>
          </p:cNvSpPr>
          <p:nvPr>
            <p:ph type="title"/>
          </p:nvPr>
        </p:nvSpPr>
        <p:spPr/>
        <p:txBody>
          <a:bodyPr/>
          <a:lstStyle/>
          <a:p>
            <a:r>
              <a:rPr lang="en-US" dirty="0"/>
              <a:t>Application Process</a:t>
            </a:r>
          </a:p>
        </p:txBody>
      </p:sp>
      <p:sp>
        <p:nvSpPr>
          <p:cNvPr id="3" name="Slide Number Placeholder 2">
            <a:extLst>
              <a:ext uri="{FF2B5EF4-FFF2-40B4-BE49-F238E27FC236}">
                <a16:creationId xmlns:a16="http://schemas.microsoft.com/office/drawing/2014/main" id="{52DDBE41-69B1-4B78-A007-061FBCD244FC}"/>
              </a:ext>
            </a:extLst>
          </p:cNvPr>
          <p:cNvSpPr>
            <a:spLocks noGrp="1"/>
          </p:cNvSpPr>
          <p:nvPr>
            <p:ph type="sldNum" sz="quarter" idx="12"/>
          </p:nvPr>
        </p:nvSpPr>
        <p:spPr/>
        <p:txBody>
          <a:bodyPr/>
          <a:lstStyle/>
          <a:p>
            <a:fld id="{CE99A8D4-55A8-44D9-9003-53BC36CA0831}" type="slidenum">
              <a:rPr lang="en-US" smtClean="0"/>
              <a:t>5</a:t>
            </a:fld>
            <a:endParaRPr lang="en-US"/>
          </a:p>
        </p:txBody>
      </p:sp>
      <p:pic>
        <p:nvPicPr>
          <p:cNvPr id="4" name="Picture 3">
            <a:extLst>
              <a:ext uri="{FF2B5EF4-FFF2-40B4-BE49-F238E27FC236}">
                <a16:creationId xmlns:a16="http://schemas.microsoft.com/office/drawing/2014/main" id="{41DEB66E-7C37-44D2-A9AD-9511A2098BD8}"/>
              </a:ext>
            </a:extLst>
          </p:cNvPr>
          <p:cNvPicPr>
            <a:picLocks noChangeAspect="1"/>
          </p:cNvPicPr>
          <p:nvPr/>
        </p:nvPicPr>
        <p:blipFill>
          <a:blip r:embed="rId2"/>
          <a:stretch>
            <a:fillRect/>
          </a:stretch>
        </p:blipFill>
        <p:spPr>
          <a:xfrm>
            <a:off x="50800" y="2526446"/>
            <a:ext cx="6779340" cy="3993226"/>
          </a:xfrm>
          <a:prstGeom prst="rect">
            <a:avLst/>
          </a:prstGeom>
        </p:spPr>
      </p:pic>
      <p:sp>
        <p:nvSpPr>
          <p:cNvPr id="8" name="TextBox 7">
            <a:extLst>
              <a:ext uri="{FF2B5EF4-FFF2-40B4-BE49-F238E27FC236}">
                <a16:creationId xmlns:a16="http://schemas.microsoft.com/office/drawing/2014/main" id="{013CFEBC-E31A-4927-8B7E-FF1A0A8D617B}"/>
              </a:ext>
            </a:extLst>
          </p:cNvPr>
          <p:cNvSpPr txBox="1"/>
          <p:nvPr/>
        </p:nvSpPr>
        <p:spPr>
          <a:xfrm>
            <a:off x="7239000" y="4495800"/>
            <a:ext cx="1828800" cy="1828800"/>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6CCFC07F-2D34-48AB-9895-F849C3F3D60D}"/>
              </a:ext>
            </a:extLst>
          </p:cNvPr>
          <p:cNvPicPr>
            <a:picLocks noChangeAspect="1"/>
          </p:cNvPicPr>
          <p:nvPr/>
        </p:nvPicPr>
        <p:blipFill>
          <a:blip r:embed="rId3"/>
          <a:stretch>
            <a:fillRect/>
          </a:stretch>
        </p:blipFill>
        <p:spPr>
          <a:xfrm>
            <a:off x="5946877" y="3429000"/>
            <a:ext cx="725129" cy="380250"/>
          </a:xfrm>
          <a:prstGeom prst="rect">
            <a:avLst/>
          </a:prstGeom>
        </p:spPr>
      </p:pic>
      <p:sp>
        <p:nvSpPr>
          <p:cNvPr id="12" name="TextBox 11">
            <a:extLst>
              <a:ext uri="{FF2B5EF4-FFF2-40B4-BE49-F238E27FC236}">
                <a16:creationId xmlns:a16="http://schemas.microsoft.com/office/drawing/2014/main" id="{35E0DF16-2397-458F-B8F6-AB24FE894984}"/>
              </a:ext>
            </a:extLst>
          </p:cNvPr>
          <p:cNvSpPr txBox="1"/>
          <p:nvPr/>
        </p:nvSpPr>
        <p:spPr>
          <a:xfrm>
            <a:off x="7010400" y="2895600"/>
            <a:ext cx="1981200" cy="2862322"/>
          </a:xfrm>
          <a:prstGeom prst="rect">
            <a:avLst/>
          </a:prstGeom>
          <a:noFill/>
        </p:spPr>
        <p:txBody>
          <a:bodyPr wrap="square" rtlCol="0">
            <a:spAutoFit/>
          </a:bodyPr>
          <a:lstStyle/>
          <a:p>
            <a:r>
              <a:rPr lang="en-US" dirty="0"/>
              <a:t>First step: Obtain CM’s approval. </a:t>
            </a:r>
          </a:p>
          <a:p>
            <a:endParaRPr lang="en-US" dirty="0"/>
          </a:p>
          <a:p>
            <a:r>
              <a:rPr lang="en-US" dirty="0"/>
              <a:t>Please do not pursue the rest of the application without securing the approval of the CM for your proposed project.</a:t>
            </a:r>
          </a:p>
        </p:txBody>
      </p:sp>
    </p:spTree>
    <p:extLst>
      <p:ext uri="{BB962C8B-B14F-4D97-AF65-F5344CB8AC3E}">
        <p14:creationId xmlns:p14="http://schemas.microsoft.com/office/powerpoint/2010/main" val="198682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solidFill>
                  <a:schemeClr val="tx1"/>
                </a:solidFill>
              </a:rPr>
              <a:t>Proposed projects must meet the following requirements:</a:t>
            </a:r>
          </a:p>
          <a:p>
            <a:pPr lvl="1"/>
            <a:r>
              <a:rPr lang="en-US" dirty="0">
                <a:solidFill>
                  <a:schemeClr val="tx1"/>
                </a:solidFill>
              </a:rPr>
              <a:t>Improve a neighborhood through a physical improvement.</a:t>
            </a:r>
          </a:p>
          <a:p>
            <a:pPr lvl="1"/>
            <a:r>
              <a:rPr lang="en-US" dirty="0">
                <a:solidFill>
                  <a:schemeClr val="tx1"/>
                </a:solidFill>
              </a:rPr>
              <a:t>Involve neighborhood residents, have long-standing benefits. </a:t>
            </a:r>
          </a:p>
          <a:p>
            <a:pPr lvl="1"/>
            <a:r>
              <a:rPr lang="en-US" dirty="0">
                <a:solidFill>
                  <a:schemeClr val="tx1"/>
                </a:solidFill>
              </a:rPr>
              <a:t>Accessible to the public. </a:t>
            </a:r>
          </a:p>
          <a:p>
            <a:r>
              <a:rPr lang="en-US" dirty="0">
                <a:solidFill>
                  <a:schemeClr val="tx1"/>
                </a:solidFill>
              </a:rPr>
              <a:t>What is not eligible?</a:t>
            </a:r>
          </a:p>
          <a:p>
            <a:pPr lvl="1"/>
            <a:r>
              <a:rPr lang="en-US" dirty="0">
                <a:solidFill>
                  <a:schemeClr val="tx1"/>
                </a:solidFill>
              </a:rPr>
              <a:t>The program will not pay for ongoing operation or maintenance such as upkeep of landscaping or a community garden. </a:t>
            </a:r>
          </a:p>
        </p:txBody>
      </p:sp>
      <p:sp>
        <p:nvSpPr>
          <p:cNvPr id="2" name="Title 1"/>
          <p:cNvSpPr>
            <a:spLocks noGrp="1"/>
          </p:cNvSpPr>
          <p:nvPr>
            <p:ph type="title"/>
          </p:nvPr>
        </p:nvSpPr>
        <p:spPr/>
        <p:txBody>
          <a:bodyPr>
            <a:normAutofit/>
          </a:bodyPr>
          <a:lstStyle/>
          <a:p>
            <a:r>
              <a:rPr lang="en-US" dirty="0"/>
              <a:t>What is an eligible project?</a:t>
            </a:r>
          </a:p>
        </p:txBody>
      </p:sp>
      <p:sp>
        <p:nvSpPr>
          <p:cNvPr id="4" name="Slide Number Placeholder 3"/>
          <p:cNvSpPr>
            <a:spLocks noGrp="1"/>
          </p:cNvSpPr>
          <p:nvPr>
            <p:ph type="sldNum" sz="quarter" idx="12"/>
          </p:nvPr>
        </p:nvSpPr>
        <p:spPr>
          <a:xfrm>
            <a:off x="7848600" y="6324600"/>
            <a:ext cx="1161826" cy="365125"/>
          </a:xfrm>
        </p:spPr>
        <p:txBody>
          <a:bodyPr/>
          <a:lstStyle/>
          <a:p>
            <a:fld id="{CE99A8D4-55A8-44D9-9003-53BC36CA0831}" type="slidenum">
              <a:rPr lang="en-US" sz="2000" smtClean="0"/>
              <a:t>6</a:t>
            </a:fld>
            <a:endParaRPr lang="en-US" sz="2000" dirty="0"/>
          </a:p>
        </p:txBody>
      </p:sp>
    </p:spTree>
    <p:extLst>
      <p:ext uri="{BB962C8B-B14F-4D97-AF65-F5344CB8AC3E}">
        <p14:creationId xmlns:p14="http://schemas.microsoft.com/office/powerpoint/2010/main" val="34352959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eligible projects</a:t>
            </a:r>
          </a:p>
        </p:txBody>
      </p:sp>
      <p:sp>
        <p:nvSpPr>
          <p:cNvPr id="3" name="Content Placeholder 2"/>
          <p:cNvSpPr>
            <a:spLocks noGrp="1"/>
          </p:cNvSpPr>
          <p:nvPr>
            <p:ph sz="quarter" idx="13"/>
          </p:nvPr>
        </p:nvSpPr>
        <p:spPr>
          <a:xfrm>
            <a:off x="381000" y="2655332"/>
            <a:ext cx="3822192" cy="3447288"/>
          </a:xfrm>
        </p:spPr>
        <p:txBody>
          <a:bodyPr>
            <a:normAutofit fontScale="92500" lnSpcReduction="10000"/>
          </a:bodyPr>
          <a:lstStyle/>
          <a:p>
            <a:r>
              <a:rPr lang="en-US" dirty="0">
                <a:solidFill>
                  <a:schemeClr val="tx1"/>
                </a:solidFill>
              </a:rPr>
              <a:t>Street sign toppers</a:t>
            </a:r>
          </a:p>
          <a:p>
            <a:r>
              <a:rPr lang="en-US" dirty="0">
                <a:solidFill>
                  <a:schemeClr val="tx1"/>
                </a:solidFill>
              </a:rPr>
              <a:t>Entryway signage </a:t>
            </a:r>
          </a:p>
          <a:p>
            <a:r>
              <a:rPr lang="en-US" dirty="0">
                <a:solidFill>
                  <a:schemeClr val="tx1"/>
                </a:solidFill>
              </a:rPr>
              <a:t>Entryway columns </a:t>
            </a:r>
          </a:p>
          <a:p>
            <a:r>
              <a:rPr lang="en-US" dirty="0">
                <a:solidFill>
                  <a:schemeClr val="tx1"/>
                </a:solidFill>
              </a:rPr>
              <a:t>Esplanade landscaping and irrigation</a:t>
            </a:r>
          </a:p>
          <a:p>
            <a:r>
              <a:rPr lang="en-US" dirty="0">
                <a:solidFill>
                  <a:schemeClr val="tx1"/>
                </a:solidFill>
              </a:rPr>
              <a:t>Park benches </a:t>
            </a:r>
          </a:p>
          <a:p>
            <a:r>
              <a:rPr lang="en-US" dirty="0">
                <a:solidFill>
                  <a:schemeClr val="tx1"/>
                </a:solidFill>
              </a:rPr>
              <a:t>Electrical signage </a:t>
            </a:r>
          </a:p>
          <a:p>
            <a:r>
              <a:rPr lang="en-US" dirty="0">
                <a:solidFill>
                  <a:schemeClr val="tx1"/>
                </a:solidFill>
              </a:rPr>
              <a:t>Walk ways with pavers </a:t>
            </a:r>
          </a:p>
          <a:p>
            <a:r>
              <a:rPr lang="en-US" dirty="0">
                <a:solidFill>
                  <a:schemeClr val="tx1"/>
                </a:solidFill>
              </a:rPr>
              <a:t>Murals, etc. </a:t>
            </a:r>
          </a:p>
        </p:txBody>
      </p:sp>
      <p:sp>
        <p:nvSpPr>
          <p:cNvPr id="5" name="Slide Number Placeholder 4"/>
          <p:cNvSpPr>
            <a:spLocks noGrp="1"/>
          </p:cNvSpPr>
          <p:nvPr>
            <p:ph type="sldNum" sz="quarter" idx="12"/>
          </p:nvPr>
        </p:nvSpPr>
        <p:spPr>
          <a:xfrm>
            <a:off x="7848600" y="6324600"/>
            <a:ext cx="1161826" cy="365125"/>
          </a:xfrm>
        </p:spPr>
        <p:txBody>
          <a:bodyPr/>
          <a:lstStyle/>
          <a:p>
            <a:fld id="{CE99A8D4-55A8-44D9-9003-53BC36CA0831}" type="slidenum">
              <a:rPr lang="en-US" sz="2000" smtClean="0"/>
              <a:t>7</a:t>
            </a:fld>
            <a:endParaRPr lang="en-US" sz="2000" dirty="0"/>
          </a:p>
        </p:txBody>
      </p:sp>
      <p:pic>
        <p:nvPicPr>
          <p:cNvPr id="1026"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131444" y="2743200"/>
            <a:ext cx="2439511" cy="1829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7525" y="2743199"/>
            <a:ext cx="2439510" cy="1829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648200" y="2286000"/>
            <a:ext cx="1485900" cy="369332"/>
          </a:xfrm>
          <a:prstGeom prst="rect">
            <a:avLst/>
          </a:prstGeom>
          <a:noFill/>
        </p:spPr>
        <p:txBody>
          <a:bodyPr wrap="square" rtlCol="0">
            <a:spAutoFit/>
          </a:bodyPr>
          <a:lstStyle/>
          <a:p>
            <a:pPr algn="ctr"/>
            <a:r>
              <a:rPr lang="en-US" dirty="0"/>
              <a:t>Before</a:t>
            </a:r>
          </a:p>
        </p:txBody>
      </p:sp>
      <p:sp>
        <p:nvSpPr>
          <p:cNvPr id="7" name="TextBox 6"/>
          <p:cNvSpPr txBox="1"/>
          <p:nvPr/>
        </p:nvSpPr>
        <p:spPr>
          <a:xfrm>
            <a:off x="7241589" y="2286000"/>
            <a:ext cx="1371600" cy="381000"/>
          </a:xfrm>
          <a:prstGeom prst="rect">
            <a:avLst/>
          </a:prstGeom>
          <a:noFill/>
        </p:spPr>
        <p:txBody>
          <a:bodyPr wrap="square" rtlCol="0">
            <a:spAutoFit/>
          </a:bodyPr>
          <a:lstStyle/>
          <a:p>
            <a:pPr algn="ctr"/>
            <a:r>
              <a:rPr lang="en-US" dirty="0"/>
              <a:t>After</a:t>
            </a:r>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800600"/>
            <a:ext cx="2532725" cy="1899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7867280" y="5363204"/>
            <a:ext cx="1524000" cy="646331"/>
          </a:xfrm>
          <a:prstGeom prst="rect">
            <a:avLst/>
          </a:prstGeom>
          <a:noFill/>
        </p:spPr>
        <p:txBody>
          <a:bodyPr wrap="square" rtlCol="0">
            <a:spAutoFit/>
          </a:bodyPr>
          <a:lstStyle/>
          <a:p>
            <a:r>
              <a:rPr lang="en-US" dirty="0"/>
              <a:t>Street sign toppers</a:t>
            </a:r>
          </a:p>
        </p:txBody>
      </p:sp>
    </p:spTree>
    <p:extLst>
      <p:ext uri="{BB962C8B-B14F-4D97-AF65-F5344CB8AC3E}">
        <p14:creationId xmlns:p14="http://schemas.microsoft.com/office/powerpoint/2010/main" val="19168975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ircle(in)">
                                      <p:cBhvr>
                                        <p:cTn id="15" dur="2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35205"/>
            <a:ext cx="8686800" cy="1323439"/>
          </a:xfrm>
          <a:prstGeom prst="rect">
            <a:avLst/>
          </a:prstGeom>
        </p:spPr>
        <p:txBody>
          <a:bodyPr wrap="square">
            <a:spAutoFit/>
          </a:bodyPr>
          <a:lstStyle/>
          <a:p>
            <a:pPr algn="ctr"/>
            <a:r>
              <a:rPr lang="en-US" sz="4000" dirty="0">
                <a:solidFill>
                  <a:schemeClr val="bg1"/>
                </a:solidFill>
                <a:latin typeface="+mj-lt"/>
              </a:rPr>
              <a:t>2019 Program recipients and projects</a:t>
            </a:r>
          </a:p>
          <a:p>
            <a:pPr algn="ctr"/>
            <a:endParaRPr lang="en-US" sz="4000" dirty="0">
              <a:solidFill>
                <a:schemeClr val="bg1"/>
              </a:solidFill>
              <a:latin typeface="+mj-lt"/>
            </a:endParaRPr>
          </a:p>
        </p:txBody>
      </p:sp>
      <p:sp>
        <p:nvSpPr>
          <p:cNvPr id="2" name="Slide Number Placeholder 1"/>
          <p:cNvSpPr>
            <a:spLocks noGrp="1"/>
          </p:cNvSpPr>
          <p:nvPr>
            <p:ph type="sldNum" sz="quarter" idx="12"/>
          </p:nvPr>
        </p:nvSpPr>
        <p:spPr>
          <a:xfrm>
            <a:off x="7848600" y="6324600"/>
            <a:ext cx="1161826" cy="365125"/>
          </a:xfrm>
        </p:spPr>
        <p:txBody>
          <a:bodyPr/>
          <a:lstStyle/>
          <a:p>
            <a:fld id="{CE99A8D4-55A8-44D9-9003-53BC36CA0831}" type="slidenum">
              <a:rPr lang="en-US" sz="2000" smtClean="0"/>
              <a:t>8</a:t>
            </a:fld>
            <a:endParaRPr lang="en-US" sz="2000" dirty="0"/>
          </a:p>
        </p:txBody>
      </p:sp>
      <p:sp>
        <p:nvSpPr>
          <p:cNvPr id="3" name="TextBox 2">
            <a:extLst>
              <a:ext uri="{FF2B5EF4-FFF2-40B4-BE49-F238E27FC236}">
                <a16:creationId xmlns:a16="http://schemas.microsoft.com/office/drawing/2014/main" id="{DD1031D5-F6A3-4263-8912-88141C7ECB47}"/>
              </a:ext>
            </a:extLst>
          </p:cNvPr>
          <p:cNvSpPr txBox="1"/>
          <p:nvPr/>
        </p:nvSpPr>
        <p:spPr>
          <a:xfrm>
            <a:off x="304800" y="2456765"/>
            <a:ext cx="4191000" cy="4339650"/>
          </a:xfrm>
          <a:prstGeom prst="rect">
            <a:avLst/>
          </a:prstGeom>
          <a:noFill/>
        </p:spPr>
        <p:txBody>
          <a:bodyPr wrap="square" rtlCol="0">
            <a:spAutoFit/>
          </a:bodyPr>
          <a:lstStyle/>
          <a:p>
            <a:r>
              <a:rPr lang="en-US" sz="1600" dirty="0"/>
              <a:t>•Community Garden Game Tables-</a:t>
            </a:r>
          </a:p>
          <a:p>
            <a:r>
              <a:rPr lang="en-US" sz="1600" dirty="0"/>
              <a:t>    </a:t>
            </a:r>
            <a:r>
              <a:rPr lang="en-US" sz="1600" dirty="0" err="1"/>
              <a:t>Alief</a:t>
            </a:r>
            <a:r>
              <a:rPr lang="en-US" sz="1600" dirty="0"/>
              <a:t> Super Neighborhood Council </a:t>
            </a:r>
          </a:p>
          <a:p>
            <a:endParaRPr lang="en-US" sz="1600" dirty="0"/>
          </a:p>
          <a:p>
            <a:r>
              <a:rPr lang="en-US" sz="1600" dirty="0"/>
              <a:t>• </a:t>
            </a:r>
            <a:r>
              <a:rPr lang="en-US" sz="1600" dirty="0" err="1"/>
              <a:t>Cherryhurst</a:t>
            </a:r>
            <a:r>
              <a:rPr lang="en-US" sz="1600" dirty="0"/>
              <a:t> Street Sign Toppers-</a:t>
            </a:r>
          </a:p>
          <a:p>
            <a:r>
              <a:rPr lang="en-US" sz="1600" dirty="0"/>
              <a:t>    </a:t>
            </a:r>
            <a:r>
              <a:rPr lang="en-US" sz="1600" dirty="0" err="1"/>
              <a:t>Cherryhurst</a:t>
            </a:r>
            <a:r>
              <a:rPr lang="en-US" sz="1600" dirty="0"/>
              <a:t> Civic Association</a:t>
            </a:r>
          </a:p>
          <a:p>
            <a:endParaRPr lang="en-US" sz="1600" dirty="0"/>
          </a:p>
          <a:p>
            <a:r>
              <a:rPr lang="en-US" sz="1600" dirty="0"/>
              <a:t>• Yale Green Corridor Street Signage -</a:t>
            </a:r>
          </a:p>
          <a:p>
            <a:r>
              <a:rPr lang="en-US" sz="1600" dirty="0"/>
              <a:t>     Houston Heights Association</a:t>
            </a:r>
          </a:p>
          <a:p>
            <a:endParaRPr lang="en-US" sz="1600" dirty="0"/>
          </a:p>
          <a:p>
            <a:r>
              <a:rPr lang="en-US" sz="1600" dirty="0"/>
              <a:t>• Hogg Outdoors –Track and Field– </a:t>
            </a:r>
          </a:p>
          <a:p>
            <a:r>
              <a:rPr lang="en-US" sz="1600" dirty="0"/>
              <a:t>      Learn Local App</a:t>
            </a:r>
          </a:p>
          <a:p>
            <a:endParaRPr lang="en-US" sz="1600" dirty="0"/>
          </a:p>
          <a:p>
            <a:r>
              <a:rPr lang="en-US" sz="1600" dirty="0"/>
              <a:t>• </a:t>
            </a:r>
            <a:r>
              <a:rPr lang="en-US" sz="1600" dirty="0" err="1"/>
              <a:t>Hillcroft</a:t>
            </a:r>
            <a:r>
              <a:rPr lang="en-US" sz="1600" dirty="0"/>
              <a:t> Beautification-Maplewood South-</a:t>
            </a:r>
          </a:p>
          <a:p>
            <a:r>
              <a:rPr lang="en-US" sz="1600" dirty="0"/>
              <a:t>    North</a:t>
            </a:r>
          </a:p>
          <a:p>
            <a:endParaRPr lang="en-US" sz="1600" dirty="0"/>
          </a:p>
          <a:p>
            <a:endParaRPr lang="en-US" dirty="0"/>
          </a:p>
          <a:p>
            <a:r>
              <a:rPr lang="en-US" dirty="0"/>
              <a:t> </a:t>
            </a:r>
          </a:p>
        </p:txBody>
      </p:sp>
      <p:sp>
        <p:nvSpPr>
          <p:cNvPr id="6" name="TextBox 5">
            <a:extLst>
              <a:ext uri="{FF2B5EF4-FFF2-40B4-BE49-F238E27FC236}">
                <a16:creationId xmlns:a16="http://schemas.microsoft.com/office/drawing/2014/main" id="{1654D2E7-7A38-42E2-9641-CA4138726EFB}"/>
              </a:ext>
            </a:extLst>
          </p:cNvPr>
          <p:cNvSpPr txBox="1"/>
          <p:nvPr/>
        </p:nvSpPr>
        <p:spPr>
          <a:xfrm>
            <a:off x="4800600" y="2456765"/>
            <a:ext cx="3962400" cy="3416320"/>
          </a:xfrm>
          <a:prstGeom prst="rect">
            <a:avLst/>
          </a:prstGeom>
          <a:noFill/>
        </p:spPr>
        <p:txBody>
          <a:bodyPr wrap="square" rtlCol="0">
            <a:spAutoFit/>
          </a:bodyPr>
          <a:lstStyle/>
          <a:p>
            <a:r>
              <a:rPr lang="en-US" sz="1600" dirty="0"/>
              <a:t>•Pine Brook Baseball Field Lighting –Pine</a:t>
            </a:r>
          </a:p>
          <a:p>
            <a:r>
              <a:rPr lang="en-US" sz="1600" dirty="0"/>
              <a:t>   Brook Community Association</a:t>
            </a:r>
          </a:p>
          <a:p>
            <a:endParaRPr lang="en-US" sz="1600" dirty="0"/>
          </a:p>
          <a:p>
            <a:r>
              <a:rPr lang="en-US" sz="1600" dirty="0"/>
              <a:t>• Neighborhood Marquee-Washington</a:t>
            </a:r>
          </a:p>
          <a:p>
            <a:r>
              <a:rPr lang="en-US" sz="1600" dirty="0"/>
              <a:t>     Terrace Civic Association</a:t>
            </a:r>
          </a:p>
          <a:p>
            <a:endParaRPr lang="en-US" sz="1600" dirty="0"/>
          </a:p>
          <a:p>
            <a:r>
              <a:rPr lang="en-US" sz="1600" dirty="0"/>
              <a:t>•   Soccer goals to Sneed Elementary’ s  </a:t>
            </a:r>
          </a:p>
          <a:p>
            <a:r>
              <a:rPr lang="en-US" sz="1600" dirty="0"/>
              <a:t>      Spark Park-Westchase District  </a:t>
            </a:r>
          </a:p>
          <a:p>
            <a:r>
              <a:rPr lang="en-US" sz="1600" dirty="0"/>
              <a:t>      Community</a:t>
            </a:r>
          </a:p>
          <a:p>
            <a:endParaRPr lang="en-US" sz="1600" dirty="0"/>
          </a:p>
          <a:p>
            <a:r>
              <a:rPr lang="en-US" sz="1600" dirty="0"/>
              <a:t> •  Westmoreland Triangle Park </a:t>
            </a:r>
          </a:p>
          <a:p>
            <a:r>
              <a:rPr lang="en-US" sz="1600" dirty="0"/>
              <a:t>       Improvement -Westmoreland Civic</a:t>
            </a:r>
          </a:p>
          <a:p>
            <a:r>
              <a:rPr lang="en-US" sz="1600" dirty="0"/>
              <a:t>      Association</a:t>
            </a:r>
          </a:p>
        </p:txBody>
      </p:sp>
    </p:spTree>
    <p:extLst>
      <p:ext uri="{BB962C8B-B14F-4D97-AF65-F5344CB8AC3E}">
        <p14:creationId xmlns:p14="http://schemas.microsoft.com/office/powerpoint/2010/main" val="1510944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533400"/>
            <a:ext cx="8815234" cy="1323439"/>
          </a:xfrm>
          <a:prstGeom prst="rect">
            <a:avLst/>
          </a:prstGeom>
        </p:spPr>
        <p:txBody>
          <a:bodyPr wrap="none">
            <a:spAutoFit/>
          </a:bodyPr>
          <a:lstStyle/>
          <a:p>
            <a:r>
              <a:rPr lang="en-US" sz="4000" dirty="0">
                <a:solidFill>
                  <a:schemeClr val="bg1"/>
                </a:solidFill>
                <a:latin typeface="+mj-lt"/>
              </a:rPr>
              <a:t>City of Houston Matching Grant Process</a:t>
            </a:r>
          </a:p>
          <a:p>
            <a:pPr algn="ctr"/>
            <a:r>
              <a:rPr lang="en-US" sz="4000" dirty="0">
                <a:solidFill>
                  <a:schemeClr val="bg1"/>
                </a:solidFill>
                <a:latin typeface="+mj-lt"/>
              </a:rPr>
              <a:t>Phase I-Application</a:t>
            </a:r>
          </a:p>
        </p:txBody>
      </p:sp>
      <p:graphicFrame>
        <p:nvGraphicFramePr>
          <p:cNvPr id="3" name="Diagram 2"/>
          <p:cNvGraphicFramePr/>
          <p:nvPr>
            <p:extLst>
              <p:ext uri="{D42A27DB-BD31-4B8C-83A1-F6EECF244321}">
                <p14:modId xmlns:p14="http://schemas.microsoft.com/office/powerpoint/2010/main" val="2976082134"/>
              </p:ext>
            </p:extLst>
          </p:nvPr>
        </p:nvGraphicFramePr>
        <p:xfrm>
          <a:off x="15240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848600" y="6400800"/>
            <a:ext cx="1161826" cy="365125"/>
          </a:xfrm>
        </p:spPr>
        <p:txBody>
          <a:bodyPr/>
          <a:lstStyle/>
          <a:p>
            <a:fld id="{CE99A8D4-55A8-44D9-9003-53BC36CA0831}" type="slidenum">
              <a:rPr lang="en-US" sz="2000" smtClean="0"/>
              <a:t>9</a:t>
            </a:fld>
            <a:endParaRPr lang="en-US" sz="2000" dirty="0"/>
          </a:p>
        </p:txBody>
      </p:sp>
    </p:spTree>
    <p:extLst>
      <p:ext uri="{BB962C8B-B14F-4D97-AF65-F5344CB8AC3E}">
        <p14:creationId xmlns:p14="http://schemas.microsoft.com/office/powerpoint/2010/main" val="639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53EA8A8C-F4F4-4048-83B1-8577DC1AECC5}"/>
                                            </p:graphicEl>
                                          </p:spTgt>
                                        </p:tgtEl>
                                        <p:attrNameLst>
                                          <p:attrName>style.visibility</p:attrName>
                                        </p:attrNameLst>
                                      </p:cBhvr>
                                      <p:to>
                                        <p:strVal val="visible"/>
                                      </p:to>
                                    </p:set>
                                    <p:anim calcmode="lin" valueType="num">
                                      <p:cBhvr additive="base">
                                        <p:cTn id="7" dur="500" fill="hold"/>
                                        <p:tgtEl>
                                          <p:spTgt spid="3">
                                            <p:graphicEl>
                                              <a:dgm id="{53EA8A8C-F4F4-4048-83B1-8577DC1AECC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53EA8A8C-F4F4-4048-83B1-8577DC1AECC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graphicEl>
                                              <a:dgm id="{101F7131-941A-44D5-AF86-56F302D2D4A7}"/>
                                            </p:graphicEl>
                                          </p:spTgt>
                                        </p:tgtEl>
                                        <p:attrNameLst>
                                          <p:attrName>style.visibility</p:attrName>
                                        </p:attrNameLst>
                                      </p:cBhvr>
                                      <p:to>
                                        <p:strVal val="visible"/>
                                      </p:to>
                                    </p:set>
                                    <p:animEffect transition="in" filter="fade">
                                      <p:cBhvr>
                                        <p:cTn id="13" dur="1000"/>
                                        <p:tgtEl>
                                          <p:spTgt spid="3">
                                            <p:graphicEl>
                                              <a:dgm id="{101F7131-941A-44D5-AF86-56F302D2D4A7}"/>
                                            </p:graphicEl>
                                          </p:spTgt>
                                        </p:tgtEl>
                                      </p:cBhvr>
                                    </p:animEffect>
                                    <p:anim calcmode="lin" valueType="num">
                                      <p:cBhvr>
                                        <p:cTn id="14" dur="1000" fill="hold"/>
                                        <p:tgtEl>
                                          <p:spTgt spid="3">
                                            <p:graphicEl>
                                              <a:dgm id="{101F7131-941A-44D5-AF86-56F302D2D4A7}"/>
                                            </p:graphicEl>
                                          </p:spTgt>
                                        </p:tgtEl>
                                        <p:attrNameLst>
                                          <p:attrName>ppt_x</p:attrName>
                                        </p:attrNameLst>
                                      </p:cBhvr>
                                      <p:tavLst>
                                        <p:tav tm="0">
                                          <p:val>
                                            <p:strVal val="#ppt_x"/>
                                          </p:val>
                                        </p:tav>
                                        <p:tav tm="100000">
                                          <p:val>
                                            <p:strVal val="#ppt_x"/>
                                          </p:val>
                                        </p:tav>
                                      </p:tavLst>
                                    </p:anim>
                                    <p:anim calcmode="lin" valueType="num">
                                      <p:cBhvr>
                                        <p:cTn id="15" dur="1000" fill="hold"/>
                                        <p:tgtEl>
                                          <p:spTgt spid="3">
                                            <p:graphicEl>
                                              <a:dgm id="{101F7131-941A-44D5-AF86-56F302D2D4A7}"/>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graphicEl>
                                              <a:dgm id="{300EC05C-D25E-4D89-BE99-CB3C3694ED45}"/>
                                            </p:graphicEl>
                                          </p:spTgt>
                                        </p:tgtEl>
                                        <p:attrNameLst>
                                          <p:attrName>style.visibility</p:attrName>
                                        </p:attrNameLst>
                                      </p:cBhvr>
                                      <p:to>
                                        <p:strVal val="visible"/>
                                      </p:to>
                                    </p:set>
                                    <p:animEffect transition="in" filter="fade">
                                      <p:cBhvr>
                                        <p:cTn id="20" dur="1000"/>
                                        <p:tgtEl>
                                          <p:spTgt spid="3">
                                            <p:graphicEl>
                                              <a:dgm id="{300EC05C-D25E-4D89-BE99-CB3C3694ED45}"/>
                                            </p:graphicEl>
                                          </p:spTgt>
                                        </p:tgtEl>
                                      </p:cBhvr>
                                    </p:animEffect>
                                    <p:anim calcmode="lin" valueType="num">
                                      <p:cBhvr>
                                        <p:cTn id="21" dur="1000" fill="hold"/>
                                        <p:tgtEl>
                                          <p:spTgt spid="3">
                                            <p:graphicEl>
                                              <a:dgm id="{300EC05C-D25E-4D89-BE99-CB3C3694ED45}"/>
                                            </p:graphicEl>
                                          </p:spTgt>
                                        </p:tgtEl>
                                        <p:attrNameLst>
                                          <p:attrName>ppt_x</p:attrName>
                                        </p:attrNameLst>
                                      </p:cBhvr>
                                      <p:tavLst>
                                        <p:tav tm="0">
                                          <p:val>
                                            <p:strVal val="#ppt_x"/>
                                          </p:val>
                                        </p:tav>
                                        <p:tav tm="100000">
                                          <p:val>
                                            <p:strVal val="#ppt_x"/>
                                          </p:val>
                                        </p:tav>
                                      </p:tavLst>
                                    </p:anim>
                                    <p:anim calcmode="lin" valueType="num">
                                      <p:cBhvr>
                                        <p:cTn id="22" dur="1000" fill="hold"/>
                                        <p:tgtEl>
                                          <p:spTgt spid="3">
                                            <p:graphicEl>
                                              <a:dgm id="{300EC05C-D25E-4D89-BE99-CB3C3694ED45}"/>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graphicEl>
                                              <a:dgm id="{6B280CCA-A9B4-4973-A48B-FB020D8B6AE1}"/>
                                            </p:graphicEl>
                                          </p:spTgt>
                                        </p:tgtEl>
                                        <p:attrNameLst>
                                          <p:attrName>style.visibility</p:attrName>
                                        </p:attrNameLst>
                                      </p:cBhvr>
                                      <p:to>
                                        <p:strVal val="visible"/>
                                      </p:to>
                                    </p:set>
                                    <p:animEffect transition="in" filter="fade">
                                      <p:cBhvr>
                                        <p:cTn id="27" dur="1000"/>
                                        <p:tgtEl>
                                          <p:spTgt spid="3">
                                            <p:graphicEl>
                                              <a:dgm id="{6B280CCA-A9B4-4973-A48B-FB020D8B6AE1}"/>
                                            </p:graphicEl>
                                          </p:spTgt>
                                        </p:tgtEl>
                                      </p:cBhvr>
                                    </p:animEffect>
                                    <p:anim calcmode="lin" valueType="num">
                                      <p:cBhvr>
                                        <p:cTn id="28" dur="1000" fill="hold"/>
                                        <p:tgtEl>
                                          <p:spTgt spid="3">
                                            <p:graphicEl>
                                              <a:dgm id="{6B280CCA-A9B4-4973-A48B-FB020D8B6AE1}"/>
                                            </p:graphicEl>
                                          </p:spTgt>
                                        </p:tgtEl>
                                        <p:attrNameLst>
                                          <p:attrName>ppt_x</p:attrName>
                                        </p:attrNameLst>
                                      </p:cBhvr>
                                      <p:tavLst>
                                        <p:tav tm="0">
                                          <p:val>
                                            <p:strVal val="#ppt_x"/>
                                          </p:val>
                                        </p:tav>
                                        <p:tav tm="100000">
                                          <p:val>
                                            <p:strVal val="#ppt_x"/>
                                          </p:val>
                                        </p:tav>
                                      </p:tavLst>
                                    </p:anim>
                                    <p:anim calcmode="lin" valueType="num">
                                      <p:cBhvr>
                                        <p:cTn id="29" dur="1000" fill="hold"/>
                                        <p:tgtEl>
                                          <p:spTgt spid="3">
                                            <p:graphicEl>
                                              <a:dgm id="{6B280CCA-A9B4-4973-A48B-FB020D8B6AE1}"/>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graphicEl>
                                              <a:dgm id="{1B765E69-E514-4627-B4F1-E79D95B21F56}"/>
                                            </p:graphicEl>
                                          </p:spTgt>
                                        </p:tgtEl>
                                        <p:attrNameLst>
                                          <p:attrName>style.visibility</p:attrName>
                                        </p:attrNameLst>
                                      </p:cBhvr>
                                      <p:to>
                                        <p:strVal val="visible"/>
                                      </p:to>
                                    </p:set>
                                    <p:animEffect transition="in" filter="fade">
                                      <p:cBhvr>
                                        <p:cTn id="34" dur="1000"/>
                                        <p:tgtEl>
                                          <p:spTgt spid="3">
                                            <p:graphicEl>
                                              <a:dgm id="{1B765E69-E514-4627-B4F1-E79D95B21F56}"/>
                                            </p:graphicEl>
                                          </p:spTgt>
                                        </p:tgtEl>
                                      </p:cBhvr>
                                    </p:animEffect>
                                    <p:anim calcmode="lin" valueType="num">
                                      <p:cBhvr>
                                        <p:cTn id="35" dur="1000" fill="hold"/>
                                        <p:tgtEl>
                                          <p:spTgt spid="3">
                                            <p:graphicEl>
                                              <a:dgm id="{1B765E69-E514-4627-B4F1-E79D95B21F56}"/>
                                            </p:graphicEl>
                                          </p:spTgt>
                                        </p:tgtEl>
                                        <p:attrNameLst>
                                          <p:attrName>ppt_x</p:attrName>
                                        </p:attrNameLst>
                                      </p:cBhvr>
                                      <p:tavLst>
                                        <p:tav tm="0">
                                          <p:val>
                                            <p:strVal val="#ppt_x"/>
                                          </p:val>
                                        </p:tav>
                                        <p:tav tm="100000">
                                          <p:val>
                                            <p:strVal val="#ppt_x"/>
                                          </p:val>
                                        </p:tav>
                                      </p:tavLst>
                                    </p:anim>
                                    <p:anim calcmode="lin" valueType="num">
                                      <p:cBhvr>
                                        <p:cTn id="36" dur="1000" fill="hold"/>
                                        <p:tgtEl>
                                          <p:spTgt spid="3">
                                            <p:graphicEl>
                                              <a:dgm id="{1B765E69-E514-4627-B4F1-E79D95B21F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2061</TotalTime>
  <Words>1639</Words>
  <Application>Microsoft Office PowerPoint</Application>
  <PresentationFormat>On-screen Show (4:3)</PresentationFormat>
  <Paragraphs>162</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Candara</vt:lpstr>
      <vt:lpstr>Impact</vt:lpstr>
      <vt:lpstr>Symbol</vt:lpstr>
      <vt:lpstr>Wingdings</vt:lpstr>
      <vt:lpstr>Waveform</vt:lpstr>
      <vt:lpstr>PowerPoint Presentation</vt:lpstr>
      <vt:lpstr>What is a matching grant?</vt:lpstr>
      <vt:lpstr>PowerPoint Presentation</vt:lpstr>
      <vt:lpstr>Application and Process  To obtain an application, visit the Department of Neighborhoods website located at www.houstontx.gov/neighborhoods   Look for “Neighborhood Matching Grants” under the section entitled “Our Programs”.   Application packages will be accepted yearly beginning August 1st through the council member’s office and due the first Friday in November.  Only completed applications will be accepted.    This is a firm deadline-no exceptions.</vt:lpstr>
      <vt:lpstr>Application Process</vt:lpstr>
      <vt:lpstr>What is an eligible project?</vt:lpstr>
      <vt:lpstr>Examples of eligible projects</vt:lpstr>
      <vt:lpstr>PowerPoint Presentation</vt:lpstr>
      <vt:lpstr>PowerPoint Presentation</vt:lpstr>
      <vt:lpstr>PowerPoint Presentation</vt:lpstr>
      <vt:lpstr>City of Houston Matching Grant Process Phase II-Procurement</vt:lpstr>
      <vt:lpstr>Procurement phase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Landon - DON</dc:creator>
  <cp:lastModifiedBy>Francis, TaKasha - DON</cp:lastModifiedBy>
  <cp:revision>52</cp:revision>
  <cp:lastPrinted>2017-03-23T14:42:37Z</cp:lastPrinted>
  <dcterms:created xsi:type="dcterms:W3CDTF">2015-04-15T14:59:51Z</dcterms:created>
  <dcterms:modified xsi:type="dcterms:W3CDTF">2020-09-01T22:31:59Z</dcterms:modified>
</cp:coreProperties>
</file>