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358" r:id="rId2"/>
    <p:sldId id="351" r:id="rId3"/>
    <p:sldId id="357" r:id="rId4"/>
    <p:sldId id="352" r:id="rId5"/>
    <p:sldId id="353" r:id="rId6"/>
    <p:sldId id="35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646"/>
  </p:normalViewPr>
  <p:slideViewPr>
    <p:cSldViewPr>
      <p:cViewPr varScale="1">
        <p:scale>
          <a:sx n="95" d="100"/>
          <a:sy n="95" d="100"/>
        </p:scale>
        <p:origin x="1075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548E59-2C8A-4797-9CDB-C96727502CC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F3CF928-96F4-4033-83D2-59AEB3AF86DA}">
      <dgm:prSet/>
      <dgm:spPr/>
      <dgm:t>
        <a:bodyPr/>
        <a:lstStyle/>
        <a:p>
          <a:r>
            <a:rPr lang="en-US" dirty="0" smtClean="0"/>
            <a:t>Large Scale Investigations </a:t>
          </a:r>
          <a:r>
            <a:rPr lang="en-US" dirty="0"/>
            <a:t>include:</a:t>
          </a:r>
        </a:p>
      </dgm:t>
    </dgm:pt>
    <dgm:pt modelId="{EF754168-4E0D-4C73-B68F-EDBA65467A39}" type="parTrans" cxnId="{866A4214-1026-4690-9D3D-858DDD5B5FA9}">
      <dgm:prSet/>
      <dgm:spPr/>
      <dgm:t>
        <a:bodyPr/>
        <a:lstStyle/>
        <a:p>
          <a:endParaRPr lang="en-US"/>
        </a:p>
      </dgm:t>
    </dgm:pt>
    <dgm:pt modelId="{D023BEFC-DA1F-4DCE-BE67-3D8CD77C1824}" type="sibTrans" cxnId="{866A4214-1026-4690-9D3D-858DDD5B5FA9}">
      <dgm:prSet/>
      <dgm:spPr/>
      <dgm:t>
        <a:bodyPr/>
        <a:lstStyle/>
        <a:p>
          <a:endParaRPr lang="en-US"/>
        </a:p>
      </dgm:t>
    </dgm:pt>
    <dgm:pt modelId="{143307EB-CCE8-4135-BCFF-C87838DC8A7F}">
      <dgm:prSet/>
      <dgm:spPr/>
      <dgm:t>
        <a:bodyPr/>
        <a:lstStyle/>
        <a:p>
          <a:r>
            <a:rPr lang="en-US" dirty="0"/>
            <a:t>Company releasing </a:t>
          </a:r>
          <a:r>
            <a:rPr lang="en-US" dirty="0" smtClean="0"/>
            <a:t>benzene adjacent to </a:t>
          </a:r>
          <a:r>
            <a:rPr lang="en-US" dirty="0"/>
            <a:t>a </a:t>
          </a:r>
          <a:r>
            <a:rPr lang="en-US" dirty="0" smtClean="0"/>
            <a:t>residential neighborhood.</a:t>
          </a:r>
          <a:endParaRPr lang="en-US" dirty="0"/>
        </a:p>
      </dgm:t>
    </dgm:pt>
    <dgm:pt modelId="{F276BBC5-6BF2-4A70-876C-0CB82ABDA5A7}" type="parTrans" cxnId="{D408F8DF-A1CB-4AB5-9A54-ABED220954B0}">
      <dgm:prSet/>
      <dgm:spPr/>
      <dgm:t>
        <a:bodyPr/>
        <a:lstStyle/>
        <a:p>
          <a:endParaRPr lang="en-US"/>
        </a:p>
      </dgm:t>
    </dgm:pt>
    <dgm:pt modelId="{81878322-A904-4D4E-AD41-BB48C65FEF0C}" type="sibTrans" cxnId="{D408F8DF-A1CB-4AB5-9A54-ABED220954B0}">
      <dgm:prSet/>
      <dgm:spPr/>
      <dgm:t>
        <a:bodyPr/>
        <a:lstStyle/>
        <a:p>
          <a:endParaRPr lang="en-US"/>
        </a:p>
      </dgm:t>
    </dgm:pt>
    <dgm:pt modelId="{1AB3A726-51ED-4A9E-9A06-0ACF325B3318}">
      <dgm:prSet/>
      <dgm:spPr/>
      <dgm:t>
        <a:bodyPr/>
        <a:lstStyle/>
        <a:p>
          <a:r>
            <a:rPr lang="en-US" dirty="0"/>
            <a:t>Releasing of </a:t>
          </a:r>
          <a:r>
            <a:rPr lang="en-US" dirty="0" smtClean="0"/>
            <a:t>hazardous wastes </a:t>
          </a:r>
          <a:r>
            <a:rPr lang="en-US" dirty="0"/>
            <a:t>into </a:t>
          </a:r>
          <a:r>
            <a:rPr lang="en-US" dirty="0" smtClean="0"/>
            <a:t>the Houston Ship Channel (monitored by weekly Ship Channel patrols).</a:t>
          </a:r>
          <a:endParaRPr lang="en-US" dirty="0"/>
        </a:p>
      </dgm:t>
    </dgm:pt>
    <dgm:pt modelId="{E644CFE8-4FD0-46BD-85AF-8A413EF798AC}" type="parTrans" cxnId="{81BD68A5-0F0D-4260-87E2-0349E8AF46DE}">
      <dgm:prSet/>
      <dgm:spPr/>
      <dgm:t>
        <a:bodyPr/>
        <a:lstStyle/>
        <a:p>
          <a:endParaRPr lang="en-US"/>
        </a:p>
      </dgm:t>
    </dgm:pt>
    <dgm:pt modelId="{F9854FC6-5C04-48D2-91D4-AFF50DCB642E}" type="sibTrans" cxnId="{81BD68A5-0F0D-4260-87E2-0349E8AF46DE}">
      <dgm:prSet/>
      <dgm:spPr/>
      <dgm:t>
        <a:bodyPr/>
        <a:lstStyle/>
        <a:p>
          <a:endParaRPr lang="en-US"/>
        </a:p>
      </dgm:t>
    </dgm:pt>
    <dgm:pt modelId="{D2A485AE-364A-4C89-85F9-E5769E359645}">
      <dgm:prSet/>
      <dgm:spPr/>
      <dgm:t>
        <a:bodyPr/>
        <a:lstStyle/>
        <a:p>
          <a:r>
            <a:rPr lang="en-US"/>
            <a:t>Cooperative Partnerships</a:t>
          </a:r>
        </a:p>
      </dgm:t>
    </dgm:pt>
    <dgm:pt modelId="{07F18ECB-62BC-4EA0-8676-343841EAFC86}" type="parTrans" cxnId="{CF19C271-FADF-4093-A657-E41B0060A688}">
      <dgm:prSet/>
      <dgm:spPr/>
      <dgm:t>
        <a:bodyPr/>
        <a:lstStyle/>
        <a:p>
          <a:endParaRPr lang="en-US"/>
        </a:p>
      </dgm:t>
    </dgm:pt>
    <dgm:pt modelId="{2C452652-4811-4FB0-923A-4C2FF6D12D08}" type="sibTrans" cxnId="{CF19C271-FADF-4093-A657-E41B0060A688}">
      <dgm:prSet/>
      <dgm:spPr/>
      <dgm:t>
        <a:bodyPr/>
        <a:lstStyle/>
        <a:p>
          <a:endParaRPr lang="en-US"/>
        </a:p>
      </dgm:t>
    </dgm:pt>
    <dgm:pt modelId="{3F69BFE5-936A-4AA9-B964-665F05EAB807}">
      <dgm:prSet/>
      <dgm:spPr/>
      <dgm:t>
        <a:bodyPr/>
        <a:lstStyle/>
        <a:p>
          <a:r>
            <a:rPr lang="en-US" dirty="0" smtClean="0"/>
            <a:t>The Unit houses </a:t>
          </a:r>
          <a:r>
            <a:rPr lang="en-US" dirty="0"/>
            <a:t>investigators from </a:t>
          </a:r>
          <a:r>
            <a:rPr lang="en-US" dirty="0" smtClean="0"/>
            <a:t>the Environmental Protection Agency, Texas Commission on Environmental Quality, and the Texas Parks and Wildlife Department.</a:t>
          </a:r>
          <a:endParaRPr lang="en-US" dirty="0"/>
        </a:p>
      </dgm:t>
    </dgm:pt>
    <dgm:pt modelId="{0DF90951-F7A3-4963-856E-1AA3F908C9F7}" type="parTrans" cxnId="{5203C1D5-2EC5-4903-806C-C1062B4A68D2}">
      <dgm:prSet/>
      <dgm:spPr/>
      <dgm:t>
        <a:bodyPr/>
        <a:lstStyle/>
        <a:p>
          <a:endParaRPr lang="en-US"/>
        </a:p>
      </dgm:t>
    </dgm:pt>
    <dgm:pt modelId="{3D181369-5B90-4CE4-B55C-74B064C7B9C0}" type="sibTrans" cxnId="{5203C1D5-2EC5-4903-806C-C1062B4A68D2}">
      <dgm:prSet/>
      <dgm:spPr/>
      <dgm:t>
        <a:bodyPr/>
        <a:lstStyle/>
        <a:p>
          <a:endParaRPr lang="en-US"/>
        </a:p>
      </dgm:t>
    </dgm:pt>
    <dgm:pt modelId="{0B554489-E133-4B0A-8723-8916C5233403}">
      <dgm:prSet/>
      <dgm:spPr/>
      <dgm:t>
        <a:bodyPr/>
        <a:lstStyle/>
        <a:p>
          <a:r>
            <a:rPr lang="en-US" dirty="0" smtClean="0"/>
            <a:t>Health Department, Public Works, Solid Waste Management Department, Department of Neighborhoods, Industrial Waste Water</a:t>
          </a:r>
          <a:endParaRPr lang="en-US" dirty="0"/>
        </a:p>
      </dgm:t>
    </dgm:pt>
    <dgm:pt modelId="{BED88BFC-8ACB-4588-852C-0CDEAF8F2D2E}" type="parTrans" cxnId="{4C3FCDF9-E858-4459-9F04-8B8898934BBA}">
      <dgm:prSet/>
      <dgm:spPr/>
      <dgm:t>
        <a:bodyPr/>
        <a:lstStyle/>
        <a:p>
          <a:endParaRPr lang="en-US"/>
        </a:p>
      </dgm:t>
    </dgm:pt>
    <dgm:pt modelId="{E883D959-9BCF-43FD-A5FF-9E2EA4063827}" type="sibTrans" cxnId="{4C3FCDF9-E858-4459-9F04-8B8898934BBA}">
      <dgm:prSet/>
      <dgm:spPr/>
      <dgm:t>
        <a:bodyPr/>
        <a:lstStyle/>
        <a:p>
          <a:endParaRPr lang="en-US"/>
        </a:p>
      </dgm:t>
    </dgm:pt>
    <dgm:pt modelId="{0815EE5E-F77F-B648-A71A-5455AAF51A35}">
      <dgm:prSet/>
      <dgm:spPr/>
      <dgm:t>
        <a:bodyPr/>
        <a:lstStyle/>
        <a:p>
          <a:r>
            <a:rPr lang="en-US" dirty="0"/>
            <a:t>Plant Explosion </a:t>
          </a:r>
          <a:r>
            <a:rPr lang="en-US" dirty="0" smtClean="0"/>
            <a:t>Investigations (Most recent-January 2020).</a:t>
          </a:r>
          <a:endParaRPr lang="en-US" dirty="0"/>
        </a:p>
      </dgm:t>
    </dgm:pt>
    <dgm:pt modelId="{1D91EA86-0341-564E-9F54-A4196F00DAAD}" type="parTrans" cxnId="{5D4AA384-5966-7643-9C98-D234DFF5E594}">
      <dgm:prSet/>
      <dgm:spPr/>
      <dgm:t>
        <a:bodyPr/>
        <a:lstStyle/>
        <a:p>
          <a:endParaRPr lang="en-US"/>
        </a:p>
      </dgm:t>
    </dgm:pt>
    <dgm:pt modelId="{728670C1-5FCD-1544-A575-8650C497AE4B}" type="sibTrans" cxnId="{5D4AA384-5966-7643-9C98-D234DFF5E594}">
      <dgm:prSet/>
      <dgm:spPr/>
      <dgm:t>
        <a:bodyPr/>
        <a:lstStyle/>
        <a:p>
          <a:endParaRPr lang="en-US"/>
        </a:p>
      </dgm:t>
    </dgm:pt>
    <dgm:pt modelId="{13083658-A82F-4516-8C9F-E0780D1DA099}">
      <dgm:prSet/>
      <dgm:spPr/>
      <dgm:t>
        <a:bodyPr/>
        <a:lstStyle/>
        <a:p>
          <a:r>
            <a:rPr lang="en-US" dirty="0" smtClean="0"/>
            <a:t>Partnerships with multiple City Departments</a:t>
          </a:r>
          <a:endParaRPr lang="en-US" dirty="0"/>
        </a:p>
      </dgm:t>
    </dgm:pt>
    <dgm:pt modelId="{FFA22748-B3FC-4BC3-A123-539001D756FF}" type="parTrans" cxnId="{821260DF-7ABB-4D2C-A531-226DEDEE53DD}">
      <dgm:prSet/>
      <dgm:spPr/>
      <dgm:t>
        <a:bodyPr/>
        <a:lstStyle/>
        <a:p>
          <a:endParaRPr lang="en-US"/>
        </a:p>
      </dgm:t>
    </dgm:pt>
    <dgm:pt modelId="{2E4D54C8-63C0-4C36-B0D1-1C302EA4DA0D}" type="sibTrans" cxnId="{821260DF-7ABB-4D2C-A531-226DEDEE53DD}">
      <dgm:prSet/>
      <dgm:spPr/>
      <dgm:t>
        <a:bodyPr/>
        <a:lstStyle/>
        <a:p>
          <a:endParaRPr lang="en-US"/>
        </a:p>
      </dgm:t>
    </dgm:pt>
    <dgm:pt modelId="{C79F8C45-9B8F-4835-9E46-5F45E75956C4}">
      <dgm:prSet/>
      <dgm:spPr/>
      <dgm:t>
        <a:bodyPr/>
        <a:lstStyle/>
        <a:p>
          <a:r>
            <a:rPr lang="en-US" dirty="0" smtClean="0"/>
            <a:t>Covert releases of oil and hazardous wastes into city storm drains.</a:t>
          </a:r>
          <a:endParaRPr lang="en-US" dirty="0"/>
        </a:p>
      </dgm:t>
    </dgm:pt>
    <dgm:pt modelId="{E42CAFE4-4E61-478E-B04D-2276A62DB4D8}" type="parTrans" cxnId="{49C2F6B2-7060-4129-8ABB-E294BBEA7FBD}">
      <dgm:prSet/>
      <dgm:spPr/>
      <dgm:t>
        <a:bodyPr/>
        <a:lstStyle/>
        <a:p>
          <a:endParaRPr lang="en-US"/>
        </a:p>
      </dgm:t>
    </dgm:pt>
    <dgm:pt modelId="{306E69BB-7312-4A78-98F7-A70EAB5626F8}" type="sibTrans" cxnId="{49C2F6B2-7060-4129-8ABB-E294BBEA7FBD}">
      <dgm:prSet/>
      <dgm:spPr/>
      <dgm:t>
        <a:bodyPr/>
        <a:lstStyle/>
        <a:p>
          <a:endParaRPr lang="en-US"/>
        </a:p>
      </dgm:t>
    </dgm:pt>
    <dgm:pt modelId="{35F8E7A7-A7DD-494A-A858-88ECCAE39E6C}">
      <dgm:prSet/>
      <dgm:spPr/>
      <dgm:t>
        <a:bodyPr/>
        <a:lstStyle/>
        <a:p>
          <a:r>
            <a:rPr lang="en-US" dirty="0" smtClean="0"/>
            <a:t>Training Partnership with HPD Differential Response Teams (DRT) at Patrol Divisions</a:t>
          </a:r>
          <a:endParaRPr lang="en-US" dirty="0"/>
        </a:p>
      </dgm:t>
    </dgm:pt>
    <dgm:pt modelId="{7A12708E-2D57-4D61-965A-18A21D82B374}" type="parTrans" cxnId="{D802C373-CFAC-4787-BB9C-B586469D2ACE}">
      <dgm:prSet/>
      <dgm:spPr/>
      <dgm:t>
        <a:bodyPr/>
        <a:lstStyle/>
        <a:p>
          <a:endParaRPr lang="en-US"/>
        </a:p>
      </dgm:t>
    </dgm:pt>
    <dgm:pt modelId="{5795C56E-85C6-4DA7-9A02-A1A4592C083C}" type="sibTrans" cxnId="{D802C373-CFAC-4787-BB9C-B586469D2ACE}">
      <dgm:prSet/>
      <dgm:spPr/>
      <dgm:t>
        <a:bodyPr/>
        <a:lstStyle/>
        <a:p>
          <a:endParaRPr lang="en-US"/>
        </a:p>
      </dgm:t>
    </dgm:pt>
    <dgm:pt modelId="{1EAC22C5-C258-4FBB-A0CD-EA957BF2A20D}">
      <dgm:prSet/>
      <dgm:spPr/>
      <dgm:t>
        <a:bodyPr/>
        <a:lstStyle/>
        <a:p>
          <a:r>
            <a:rPr lang="en-US" dirty="0" smtClean="0"/>
            <a:t>Mercury Spill incident (December 2019).</a:t>
          </a:r>
          <a:endParaRPr lang="en-US" dirty="0"/>
        </a:p>
      </dgm:t>
    </dgm:pt>
    <dgm:pt modelId="{94C19BA3-3F99-48A7-A82E-F6782E6AD47E}" type="parTrans" cxnId="{3089E59A-6185-413B-8C49-6F70C494922C}">
      <dgm:prSet/>
      <dgm:spPr/>
      <dgm:t>
        <a:bodyPr/>
        <a:lstStyle/>
        <a:p>
          <a:endParaRPr lang="en-US"/>
        </a:p>
      </dgm:t>
    </dgm:pt>
    <dgm:pt modelId="{C6706669-2451-4FFA-8B72-49104EC6ABBD}" type="sibTrans" cxnId="{3089E59A-6185-413B-8C49-6F70C494922C}">
      <dgm:prSet/>
      <dgm:spPr/>
      <dgm:t>
        <a:bodyPr/>
        <a:lstStyle/>
        <a:p>
          <a:endParaRPr lang="en-US"/>
        </a:p>
      </dgm:t>
    </dgm:pt>
    <dgm:pt modelId="{37675B57-D383-0240-965E-2110C1D63B2F}" type="pres">
      <dgm:prSet presAssocID="{CE548E59-2C8A-4797-9CDB-C96727502CC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A123B9-B175-404C-AF47-D9307E231B71}" type="pres">
      <dgm:prSet presAssocID="{EF3CF928-96F4-4033-83D2-59AEB3AF86D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01BD7C-5CCB-D74F-B815-2619DFA1F027}" type="pres">
      <dgm:prSet presAssocID="{EF3CF928-96F4-4033-83D2-59AEB3AF86D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76EB37-D738-4242-A4D6-53E7AAE57C99}" type="pres">
      <dgm:prSet presAssocID="{D2A485AE-364A-4C89-85F9-E5769E35964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220AB2-1C82-4C45-AFE2-7682B26A6584}" type="pres">
      <dgm:prSet presAssocID="{D2A485AE-364A-4C89-85F9-E5769E35964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6A4214-1026-4690-9D3D-858DDD5B5FA9}" srcId="{CE548E59-2C8A-4797-9CDB-C96727502CC6}" destId="{EF3CF928-96F4-4033-83D2-59AEB3AF86DA}" srcOrd="0" destOrd="0" parTransId="{EF754168-4E0D-4C73-B68F-EDBA65467A39}" sibTransId="{D023BEFC-DA1F-4DCE-BE67-3D8CD77C1824}"/>
    <dgm:cxn modelId="{D802C373-CFAC-4787-BB9C-B586469D2ACE}" srcId="{D2A485AE-364A-4C89-85F9-E5769E359645}" destId="{35F8E7A7-A7DD-494A-A858-88ECCAE39E6C}" srcOrd="1" destOrd="0" parTransId="{7A12708E-2D57-4D61-965A-18A21D82B374}" sibTransId="{5795C56E-85C6-4DA7-9A02-A1A4592C083C}"/>
    <dgm:cxn modelId="{3089E59A-6185-413B-8C49-6F70C494922C}" srcId="{EF3CF928-96F4-4033-83D2-59AEB3AF86DA}" destId="{1EAC22C5-C258-4FBB-A0CD-EA957BF2A20D}" srcOrd="4" destOrd="0" parTransId="{94C19BA3-3F99-48A7-A82E-F6782E6AD47E}" sibTransId="{C6706669-2451-4FFA-8B72-49104EC6ABBD}"/>
    <dgm:cxn modelId="{CF19C271-FADF-4093-A657-E41B0060A688}" srcId="{CE548E59-2C8A-4797-9CDB-C96727502CC6}" destId="{D2A485AE-364A-4C89-85F9-E5769E359645}" srcOrd="1" destOrd="0" parTransId="{07F18ECB-62BC-4EA0-8676-343841EAFC86}" sibTransId="{2C452652-4811-4FB0-923A-4C2FF6D12D08}"/>
    <dgm:cxn modelId="{AA7420F5-70A8-4EF2-99AA-24968EA9623D}" type="presOf" srcId="{C79F8C45-9B8F-4835-9E46-5F45E75956C4}" destId="{3C01BD7C-5CCB-D74F-B815-2619DFA1F027}" srcOrd="0" destOrd="2" presId="urn:microsoft.com/office/officeart/2005/8/layout/vList2"/>
    <dgm:cxn modelId="{7496FF5F-14C9-564C-AC0B-0F0AD7A99FED}" type="presOf" srcId="{0B554489-E133-4B0A-8723-8916C5233403}" destId="{81220AB2-1C82-4C45-AFE2-7682B26A6584}" srcOrd="0" destOrd="3" presId="urn:microsoft.com/office/officeart/2005/8/layout/vList2"/>
    <dgm:cxn modelId="{821260DF-7ABB-4D2C-A531-226DEDEE53DD}" srcId="{D2A485AE-364A-4C89-85F9-E5769E359645}" destId="{13083658-A82F-4516-8C9F-E0780D1DA099}" srcOrd="2" destOrd="0" parTransId="{FFA22748-B3FC-4BC3-A123-539001D756FF}" sibTransId="{2E4D54C8-63C0-4C36-B0D1-1C302EA4DA0D}"/>
    <dgm:cxn modelId="{D408F8DF-A1CB-4AB5-9A54-ABED220954B0}" srcId="{EF3CF928-96F4-4033-83D2-59AEB3AF86DA}" destId="{143307EB-CCE8-4135-BCFF-C87838DC8A7F}" srcOrd="0" destOrd="0" parTransId="{F276BBC5-6BF2-4A70-876C-0CB82ABDA5A7}" sibTransId="{81878322-A904-4D4E-AD41-BB48C65FEF0C}"/>
    <dgm:cxn modelId="{5D666CD4-F7D3-EC4C-8927-85A207B34F63}" type="presOf" srcId="{1AB3A726-51ED-4A9E-9A06-0ACF325B3318}" destId="{3C01BD7C-5CCB-D74F-B815-2619DFA1F027}" srcOrd="0" destOrd="1" presId="urn:microsoft.com/office/officeart/2005/8/layout/vList2"/>
    <dgm:cxn modelId="{D86891A7-DDC4-422C-87EB-ADCF260D2B84}" type="presOf" srcId="{35F8E7A7-A7DD-494A-A858-88ECCAE39E6C}" destId="{81220AB2-1C82-4C45-AFE2-7682B26A6584}" srcOrd="0" destOrd="1" presId="urn:microsoft.com/office/officeart/2005/8/layout/vList2"/>
    <dgm:cxn modelId="{6E99F758-707D-5640-80BD-B98727075855}" type="presOf" srcId="{EF3CF928-96F4-4033-83D2-59AEB3AF86DA}" destId="{ADA123B9-B175-404C-AF47-D9307E231B71}" srcOrd="0" destOrd="0" presId="urn:microsoft.com/office/officeart/2005/8/layout/vList2"/>
    <dgm:cxn modelId="{716E0FB0-6164-41D8-8166-A12FC7826DD8}" type="presOf" srcId="{1EAC22C5-C258-4FBB-A0CD-EA957BF2A20D}" destId="{3C01BD7C-5CCB-D74F-B815-2619DFA1F027}" srcOrd="0" destOrd="4" presId="urn:microsoft.com/office/officeart/2005/8/layout/vList2"/>
    <dgm:cxn modelId="{2C5780C1-C93E-FB49-96ED-563A8AA2E6A1}" type="presOf" srcId="{143307EB-CCE8-4135-BCFF-C87838DC8A7F}" destId="{3C01BD7C-5CCB-D74F-B815-2619DFA1F027}" srcOrd="0" destOrd="0" presId="urn:microsoft.com/office/officeart/2005/8/layout/vList2"/>
    <dgm:cxn modelId="{D4A71674-ECD4-2E40-A7A2-480B329E8557}" type="presOf" srcId="{D2A485AE-364A-4C89-85F9-E5769E359645}" destId="{0776EB37-D738-4242-A4D6-53E7AAE57C99}" srcOrd="0" destOrd="0" presId="urn:microsoft.com/office/officeart/2005/8/layout/vList2"/>
    <dgm:cxn modelId="{5D4AA384-5966-7643-9C98-D234DFF5E594}" srcId="{EF3CF928-96F4-4033-83D2-59AEB3AF86DA}" destId="{0815EE5E-F77F-B648-A71A-5455AAF51A35}" srcOrd="3" destOrd="0" parTransId="{1D91EA86-0341-564E-9F54-A4196F00DAAD}" sibTransId="{728670C1-5FCD-1544-A575-8650C497AE4B}"/>
    <dgm:cxn modelId="{4C3FCDF9-E858-4459-9F04-8B8898934BBA}" srcId="{13083658-A82F-4516-8C9F-E0780D1DA099}" destId="{0B554489-E133-4B0A-8723-8916C5233403}" srcOrd="0" destOrd="0" parTransId="{BED88BFC-8ACB-4588-852C-0CDEAF8F2D2E}" sibTransId="{E883D959-9BCF-43FD-A5FF-9E2EA4063827}"/>
    <dgm:cxn modelId="{B5C42D88-7345-7E44-A3DA-52A5B7BB3021}" type="presOf" srcId="{0815EE5E-F77F-B648-A71A-5455AAF51A35}" destId="{3C01BD7C-5CCB-D74F-B815-2619DFA1F027}" srcOrd="0" destOrd="3" presId="urn:microsoft.com/office/officeart/2005/8/layout/vList2"/>
    <dgm:cxn modelId="{84525C95-C6E0-4CC1-BBE8-8B83B80D7044}" type="presOf" srcId="{13083658-A82F-4516-8C9F-E0780D1DA099}" destId="{81220AB2-1C82-4C45-AFE2-7682B26A6584}" srcOrd="0" destOrd="2" presId="urn:microsoft.com/office/officeart/2005/8/layout/vList2"/>
    <dgm:cxn modelId="{5BD720B6-7F1D-D34C-8C23-14AD5EBC3D92}" type="presOf" srcId="{3F69BFE5-936A-4AA9-B964-665F05EAB807}" destId="{81220AB2-1C82-4C45-AFE2-7682B26A6584}" srcOrd="0" destOrd="0" presId="urn:microsoft.com/office/officeart/2005/8/layout/vList2"/>
    <dgm:cxn modelId="{FCD3111C-6DB5-6741-98CA-001699F51D06}" type="presOf" srcId="{CE548E59-2C8A-4797-9CDB-C96727502CC6}" destId="{37675B57-D383-0240-965E-2110C1D63B2F}" srcOrd="0" destOrd="0" presId="urn:microsoft.com/office/officeart/2005/8/layout/vList2"/>
    <dgm:cxn modelId="{5203C1D5-2EC5-4903-806C-C1062B4A68D2}" srcId="{D2A485AE-364A-4C89-85F9-E5769E359645}" destId="{3F69BFE5-936A-4AA9-B964-665F05EAB807}" srcOrd="0" destOrd="0" parTransId="{0DF90951-F7A3-4963-856E-1AA3F908C9F7}" sibTransId="{3D181369-5B90-4CE4-B55C-74B064C7B9C0}"/>
    <dgm:cxn modelId="{81BD68A5-0F0D-4260-87E2-0349E8AF46DE}" srcId="{EF3CF928-96F4-4033-83D2-59AEB3AF86DA}" destId="{1AB3A726-51ED-4A9E-9A06-0ACF325B3318}" srcOrd="1" destOrd="0" parTransId="{E644CFE8-4FD0-46BD-85AF-8A413EF798AC}" sibTransId="{F9854FC6-5C04-48D2-91D4-AFF50DCB642E}"/>
    <dgm:cxn modelId="{49C2F6B2-7060-4129-8ABB-E294BBEA7FBD}" srcId="{EF3CF928-96F4-4033-83D2-59AEB3AF86DA}" destId="{C79F8C45-9B8F-4835-9E46-5F45E75956C4}" srcOrd="2" destOrd="0" parTransId="{E42CAFE4-4E61-478E-B04D-2276A62DB4D8}" sibTransId="{306E69BB-7312-4A78-98F7-A70EAB5626F8}"/>
    <dgm:cxn modelId="{F78A7F41-11DF-DA45-A539-F93749CF8662}" type="presParOf" srcId="{37675B57-D383-0240-965E-2110C1D63B2F}" destId="{ADA123B9-B175-404C-AF47-D9307E231B71}" srcOrd="0" destOrd="0" presId="urn:microsoft.com/office/officeart/2005/8/layout/vList2"/>
    <dgm:cxn modelId="{E99FE1E1-9B65-2B4F-814F-0047F5535C8D}" type="presParOf" srcId="{37675B57-D383-0240-965E-2110C1D63B2F}" destId="{3C01BD7C-5CCB-D74F-B815-2619DFA1F027}" srcOrd="1" destOrd="0" presId="urn:microsoft.com/office/officeart/2005/8/layout/vList2"/>
    <dgm:cxn modelId="{98665E03-9B4B-4D41-953A-030E826A934B}" type="presParOf" srcId="{37675B57-D383-0240-965E-2110C1D63B2F}" destId="{0776EB37-D738-4242-A4D6-53E7AAE57C99}" srcOrd="2" destOrd="0" presId="urn:microsoft.com/office/officeart/2005/8/layout/vList2"/>
    <dgm:cxn modelId="{E04F0B91-AE87-ED4B-B396-514EFA0D9854}" type="presParOf" srcId="{37675B57-D383-0240-965E-2110C1D63B2F}" destId="{81220AB2-1C82-4C45-AFE2-7682B26A658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123B9-B175-404C-AF47-D9307E231B71}">
      <dsp:nvSpPr>
        <dsp:cNvPr id="0" name=""/>
        <dsp:cNvSpPr/>
      </dsp:nvSpPr>
      <dsp:spPr>
        <a:xfrm>
          <a:off x="0" y="215669"/>
          <a:ext cx="8686800" cy="5516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Large Scale Investigations </a:t>
          </a:r>
          <a:r>
            <a:rPr lang="en-US" sz="2300" kern="1200" dirty="0"/>
            <a:t>include:</a:t>
          </a:r>
        </a:p>
      </dsp:txBody>
      <dsp:txXfrm>
        <a:off x="26930" y="242599"/>
        <a:ext cx="8632940" cy="497795"/>
      </dsp:txXfrm>
    </dsp:sp>
    <dsp:sp modelId="{3C01BD7C-5CCB-D74F-B815-2619DFA1F027}">
      <dsp:nvSpPr>
        <dsp:cNvPr id="0" name=""/>
        <dsp:cNvSpPr/>
      </dsp:nvSpPr>
      <dsp:spPr>
        <a:xfrm>
          <a:off x="0" y="767324"/>
          <a:ext cx="8686800" cy="1809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/>
            <a:t>Company releasing </a:t>
          </a:r>
          <a:r>
            <a:rPr lang="en-US" sz="1800" kern="1200" dirty="0" smtClean="0"/>
            <a:t>benzene adjacent to </a:t>
          </a:r>
          <a:r>
            <a:rPr lang="en-US" sz="1800" kern="1200" dirty="0"/>
            <a:t>a </a:t>
          </a:r>
          <a:r>
            <a:rPr lang="en-US" sz="1800" kern="1200" dirty="0" smtClean="0"/>
            <a:t>residential neighborhood.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/>
            <a:t>Releasing of </a:t>
          </a:r>
          <a:r>
            <a:rPr lang="en-US" sz="1800" kern="1200" dirty="0" smtClean="0"/>
            <a:t>hazardous wastes </a:t>
          </a:r>
          <a:r>
            <a:rPr lang="en-US" sz="1800" kern="1200" dirty="0"/>
            <a:t>into </a:t>
          </a:r>
          <a:r>
            <a:rPr lang="en-US" sz="1800" kern="1200" dirty="0" smtClean="0"/>
            <a:t>the Houston Ship Channel (monitored by weekly Ship Channel patrols).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/>
            <a:t>Covert releases of oil and hazardous wastes into city storm drains.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/>
            <a:t>Plant Explosion </a:t>
          </a:r>
          <a:r>
            <a:rPr lang="en-US" sz="1800" kern="1200" dirty="0" smtClean="0"/>
            <a:t>Investigations (Most recent-January 2020).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/>
            <a:t>Mercury Spill incident (December 2019).</a:t>
          </a:r>
          <a:endParaRPr lang="en-US" sz="1800" kern="1200" dirty="0"/>
        </a:p>
      </dsp:txBody>
      <dsp:txXfrm>
        <a:off x="0" y="767324"/>
        <a:ext cx="8686800" cy="1809180"/>
      </dsp:txXfrm>
    </dsp:sp>
    <dsp:sp modelId="{0776EB37-D738-4242-A4D6-53E7AAE57C99}">
      <dsp:nvSpPr>
        <dsp:cNvPr id="0" name=""/>
        <dsp:cNvSpPr/>
      </dsp:nvSpPr>
      <dsp:spPr>
        <a:xfrm>
          <a:off x="0" y="2576504"/>
          <a:ext cx="8686800" cy="551655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Cooperative Partnerships</a:t>
          </a:r>
        </a:p>
      </dsp:txBody>
      <dsp:txXfrm>
        <a:off x="26930" y="2603434"/>
        <a:ext cx="8632940" cy="497795"/>
      </dsp:txXfrm>
    </dsp:sp>
    <dsp:sp modelId="{81220AB2-1C82-4C45-AFE2-7682B26A6584}">
      <dsp:nvSpPr>
        <dsp:cNvPr id="0" name=""/>
        <dsp:cNvSpPr/>
      </dsp:nvSpPr>
      <dsp:spPr>
        <a:xfrm>
          <a:off x="0" y="3128160"/>
          <a:ext cx="8686800" cy="1761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/>
            <a:t>The Unit houses </a:t>
          </a:r>
          <a:r>
            <a:rPr lang="en-US" sz="1800" kern="1200" dirty="0"/>
            <a:t>investigators from </a:t>
          </a:r>
          <a:r>
            <a:rPr lang="en-US" sz="1800" kern="1200" dirty="0" smtClean="0"/>
            <a:t>the Environmental Protection Agency, Texas Commission on Environmental Quality, and the Texas Parks and Wildlife Department.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/>
            <a:t>Training Partnership with HPD Differential Response Teams (DRT) at Patrol Divisions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/>
            <a:t>Partnerships with multiple City Departments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/>
            <a:t>Health Department, Public Works, Solid Waste Management Department, Department of Neighborhoods, Industrial Waste Water</a:t>
          </a:r>
          <a:endParaRPr lang="en-US" sz="1800" kern="1200" dirty="0"/>
        </a:p>
      </dsp:txBody>
      <dsp:txXfrm>
        <a:off x="0" y="3128160"/>
        <a:ext cx="8686800" cy="1761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DE99D-E74D-4830-8157-8DE1895E750D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F41BC-1E82-4359-9A5D-2AE400721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88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10DFD-F498-5549-8D07-986CAD87D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248B72-078D-5E45-88A4-A630536E3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8FD80-4F2C-2F49-81CE-E4E39280A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C191-E793-4BEC-BE00-1782FBA545AE}" type="datetime1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C50AB-1EE0-824B-9F62-8388CF3B2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A5CA2-A6FE-9B43-94C0-715B3A00B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2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DFDED-C9EA-5444-9068-EEFF09075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E016AB-BE3C-594D-B43E-04D57FE29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3F3F-752B-C740-9930-F7FF771DA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B1E0-9209-4F74-8F25-76CA185A204B}" type="datetime1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FBC1B-E64A-9A45-A311-9CE443A8F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46F4C-15C2-5B46-99B8-45EBDC2B4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1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9BDA48-C0BF-FF42-AA95-053A0B976E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834D4A-9C6B-B648-B058-7F5CF1DC83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7650C-D221-D14D-AA59-AACF1B4C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FAF01-BF19-432B-B5A2-B082081DF0DA}" type="datetime1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3EC39-FC39-FC42-A284-785DD8776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4DDD1-59AA-2E4C-A8CB-AB805298E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60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7EE4-3255-8545-9C02-C8B9F57B9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1869-A274-CF42-9E0D-C484CF724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3DE4F-C187-5D43-8D33-F496EC8B4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7877-9112-4F3C-8EE0-5C4B4890448A}" type="datetime1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EBBAB-C539-3342-A3EC-0120190C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F185A-405B-9544-B420-4033B94CD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7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0C2FB-1F0C-974E-9CCE-F64356A69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3AE7D-53D8-3E4E-A4AE-989181B25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5A64C-AD55-5B4C-9A17-8879F2AED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D185-72E3-4B2E-8BFE-D69FABD9B04A}" type="datetime1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E4980-8581-C64B-86CE-20849DF82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39438-AB69-8A40-A648-6193D4B75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37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47DC9-3574-B744-8FB3-A8842352F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1D51E-C068-814D-AC01-A0BE03CBF0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E45765-E5DD-3A43-82D1-244F4F308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41721-D115-0449-8878-31CE20772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31B1-704B-4EE8-BDA7-6E214B92BB13}" type="datetime1">
              <a:rPr lang="en-US" smtClean="0"/>
              <a:t>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1AAB75-B730-F440-A192-2052E688F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A8837-2664-6240-A5CB-512559DE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1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44194-CA57-1046-91AA-6EF7EA5FE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446E55-8022-FE46-B2E8-D25E479ED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F2B695-F0E0-B445-B34A-F5388A3EC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786D6E-65CD-AC4A-B794-323E4583C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94CB6A-87AA-EA4F-8218-6B1F3B7521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482CDB-962A-6A43-B6F4-B88F89980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CE65-120E-440A-9935-29371163661B}" type="datetime1">
              <a:rPr lang="en-US" smtClean="0"/>
              <a:t>2/7/2020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AF4FEE-A937-E04C-AFF0-98559CAC9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1C2553-5C1A-1241-8FD8-C06D664B5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8E8D3-3772-C344-ABC2-9389BE04C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227F9E-1485-2C43-94B3-FB77F754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59DB-2BE8-42BB-8E9A-9F783F9DE00C}" type="datetime1">
              <a:rPr lang="en-US" smtClean="0"/>
              <a:t>2/7/2020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4EE27E-5336-C84D-B257-9989B26BC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697302-C9C0-7144-9427-608BDC791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11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BC66D5-597E-1F4C-8D0F-AA0F7FFDC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2716E-2795-4CF1-9DCE-002FE67465BE}" type="datetime1">
              <a:rPr lang="en-US" smtClean="0"/>
              <a:t>2/7/2020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E85AD3-1FCB-BE4C-AD21-70AA1C27F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224E00-E0A8-4940-BABE-116077884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0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9F160-F7D5-5C4F-B15B-D02294514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B731C-3069-DC42-A821-6E5F88E7E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2EFED-2C0C-DC45-B57A-11D7CF103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B300B-5631-F640-8B0E-6214C95CF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5D70C-E3C9-4A72-8143-87E43C7331DC}" type="datetime1">
              <a:rPr lang="en-US" smtClean="0"/>
              <a:t>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DBA9B-B587-5549-A1E4-47A07DB4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1094A-CD6A-C64D-9BA9-79598F521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415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F2387-44BB-D74B-A8AA-6813C72E5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398156-47E2-874E-8B3C-E5F500EE0C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91042A-8337-394A-A301-6904786FB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2D0C0-FDBA-0F40-8482-CEC245FAE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ADE9-34F5-4B02-84DC-C1F87FEDBEC2}" type="datetime1">
              <a:rPr lang="en-US" smtClean="0"/>
              <a:t>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42CE9-B9EC-3240-95CB-6E72C37E2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0777B-7715-6945-B46B-6DD027091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5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42D8D5-F03C-1343-9C8A-563010352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EDCCE-4A90-CC4B-8FB6-082993F00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2D363-05F0-7E47-BB7E-EDE8AE690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104F2-3056-442D-A1E8-10FF5263E16B}" type="datetime1">
              <a:rPr lang="en-US" smtClean="0"/>
              <a:t>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3236F-91F6-A249-B0A5-40F3CE9F4D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ABB85-4BCA-5041-9BA7-30995B1936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F0C2A-9A8E-460C-9D5C-0FAA4825D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60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234" y="304800"/>
            <a:ext cx="7886700" cy="128587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/>
              <a:t>Houston Police Department </a:t>
            </a:r>
            <a:br>
              <a:rPr lang="en-US" sz="4400" b="1" dirty="0" smtClean="0"/>
            </a:br>
            <a:r>
              <a:rPr lang="en-US" sz="4400" b="1" dirty="0" smtClean="0"/>
              <a:t>Environmental Investigations Unit</a:t>
            </a:r>
            <a:endParaRPr lang="en-US" sz="4400" b="1" dirty="0"/>
          </a:p>
        </p:txBody>
      </p:sp>
      <p:pic>
        <p:nvPicPr>
          <p:cNvPr id="5" name="Picture 7" descr="HPD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293" y="1590676"/>
            <a:ext cx="298676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0" y="4708672"/>
            <a:ext cx="48924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Commander Dwayne Ready</a:t>
            </a:r>
          </a:p>
          <a:p>
            <a:pPr algn="ctr"/>
            <a:r>
              <a:rPr lang="en-US" sz="3200" b="1" dirty="0" smtClean="0"/>
              <a:t>Major Offenders Division</a:t>
            </a:r>
          </a:p>
          <a:p>
            <a:pPr algn="ctr"/>
            <a:r>
              <a:rPr lang="en-US" sz="3200" b="1" dirty="0" smtClean="0"/>
              <a:t>February 11, 2020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9485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3490722" cy="1925652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en-US" sz="2400" b="1" smtClean="0"/>
              <a:t>Environmental</a:t>
            </a:r>
            <a:br>
              <a:rPr lang="en-US" sz="2400" b="1" smtClean="0"/>
            </a:br>
            <a:r>
              <a:rPr lang="en-US" sz="2400" b="1" smtClean="0"/>
              <a:t>Investigations Unit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38401"/>
            <a:ext cx="3581400" cy="3886200"/>
          </a:xfrm>
        </p:spPr>
        <p:txBody>
          <a:bodyPr>
            <a:normAutofit fontScale="92500" lnSpcReduction="20000"/>
          </a:bodyPr>
          <a:lstStyle/>
          <a:p>
            <a:r>
              <a:rPr lang="en-US" sz="2000" smtClean="0"/>
              <a:t>Tasked with investigating all crimes with an environmental nexus in the City of Houston.  The majority of cases are worked as follow-ups. Investigators are on call to respond to major scenes.  </a:t>
            </a:r>
          </a:p>
          <a:p>
            <a:r>
              <a:rPr lang="en-US" sz="2000" smtClean="0"/>
              <a:t>Cases include Water Pollution; Hazardous Waste Dumping; Air Pollution; Major illegal dumping cases.</a:t>
            </a:r>
          </a:p>
          <a:p>
            <a:r>
              <a:rPr lang="en-US" sz="2000" b="1" i="1" smtClean="0"/>
              <a:t>Focus is on criminal investigations</a:t>
            </a:r>
            <a:r>
              <a:rPr lang="en-US" sz="2000" smtClean="0"/>
              <a:t>.  Follow-ups also involve coordination of site remediation (requests for removal of waste and/or environmental restoration).</a:t>
            </a:r>
            <a:endParaRPr lang="en-US" sz="2000" dirty="0"/>
          </a:p>
        </p:txBody>
      </p:sp>
      <p:pic>
        <p:nvPicPr>
          <p:cNvPr id="11" name="Picture 3" descr="G:\SDicker\CITY SEALS\HPD Major Offender DICKER.JPG">
            <a:extLst>
              <a:ext uri="{FF2B5EF4-FFF2-40B4-BE49-F238E27FC236}">
                <a16:creationId xmlns:a16="http://schemas.microsoft.com/office/drawing/2014/main" id="{D5182DC7-6669-A642-84EA-2B6AB55C93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0" y="1447800"/>
            <a:ext cx="4105275" cy="4095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763000" y="6550223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1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3140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3D414-61C5-9642-8F16-76AA642DB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100" b="1" dirty="0">
                <a:solidFill>
                  <a:srgbClr val="FFFFFF"/>
                </a:solidFill>
              </a:rPr>
              <a:t>Environmental</a:t>
            </a:r>
            <a:br>
              <a:rPr lang="en-US" sz="3100" b="1" dirty="0">
                <a:solidFill>
                  <a:srgbClr val="FFFFFF"/>
                </a:solidFill>
              </a:rPr>
            </a:br>
            <a:r>
              <a:rPr lang="en-US" sz="3100" b="1" dirty="0">
                <a:solidFill>
                  <a:srgbClr val="FFFFFF"/>
                </a:solidFill>
              </a:rPr>
              <a:t>Investigations Unit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A13711-6DC7-4BE3-8AE5-0226D87AFA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385801"/>
              </p:ext>
            </p:extLst>
          </p:nvPr>
        </p:nvGraphicFramePr>
        <p:xfrm>
          <a:off x="304800" y="457200"/>
          <a:ext cx="8686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801100" y="652616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9691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23392"/>
            <a:ext cx="3505200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en-US" sz="2800" b="1" dirty="0"/>
              <a:t>Illegal Dumping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3429000" cy="4267199"/>
          </a:xfrm>
        </p:spPr>
        <p:txBody>
          <a:bodyPr>
            <a:noAutofit/>
          </a:bodyPr>
          <a:lstStyle/>
          <a:p>
            <a:r>
              <a:rPr lang="en-US" sz="2000" dirty="0"/>
              <a:t>A Defendant intentionally or knowingly dispose, allow or permit the disposal of litter or other solid </a:t>
            </a:r>
            <a:r>
              <a:rPr lang="en-US" sz="2000" dirty="0" smtClean="0"/>
              <a:t>waste.  Texas Health and Safety Code, Sec. 365.  Penalties range from Class C Misdemeanor to State Jail Felony, based on the aggregate weight of the waste.  </a:t>
            </a:r>
          </a:p>
          <a:p>
            <a:r>
              <a:rPr lang="en-US" sz="2000" dirty="0" smtClean="0"/>
              <a:t>Most cases involve solid wastes having  </a:t>
            </a:r>
            <a:r>
              <a:rPr lang="en-US" sz="2000" dirty="0"/>
              <a:t>an aggregate weight of more than 5 </a:t>
            </a:r>
            <a:r>
              <a:rPr lang="en-US" sz="2000" dirty="0" smtClean="0"/>
              <a:t>pounds  (Class </a:t>
            </a:r>
            <a:r>
              <a:rPr lang="en-US" sz="2000" dirty="0"/>
              <a:t>B </a:t>
            </a:r>
            <a:r>
              <a:rPr lang="en-US" sz="2000" dirty="0" smtClean="0"/>
              <a:t>Misdemeanor).</a:t>
            </a:r>
            <a:endParaRPr lang="en-US" sz="2000" dirty="0"/>
          </a:p>
        </p:txBody>
      </p:sp>
      <p:pic>
        <p:nvPicPr>
          <p:cNvPr id="11" name="Picture 3" descr="G:\SDicker\CITY SEALS\HPD Major Offender DICKER.JPG">
            <a:extLst>
              <a:ext uri="{FF2B5EF4-FFF2-40B4-BE49-F238E27FC236}">
                <a16:creationId xmlns:a16="http://schemas.microsoft.com/office/drawing/2014/main" id="{D5182DC7-6669-A642-84EA-2B6AB55C93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73322" y="1010388"/>
            <a:ext cx="4688077" cy="4676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839200" y="6565231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3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292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3754752" cy="1325563"/>
          </a:xfrm>
        </p:spPr>
        <p:txBody>
          <a:bodyPr>
            <a:normAutofit/>
          </a:bodyPr>
          <a:lstStyle/>
          <a:p>
            <a:r>
              <a:rPr lang="en-US" sz="2800" dirty="0"/>
              <a:t>Illegal Dumping</a:t>
            </a:r>
            <a:br>
              <a:rPr lang="en-US" sz="2800" dirty="0"/>
            </a:br>
            <a:r>
              <a:rPr lang="en-US" sz="2800" dirty="0"/>
              <a:t>or </a:t>
            </a:r>
            <a:br>
              <a:rPr lang="en-US" sz="2800" dirty="0"/>
            </a:br>
            <a:r>
              <a:rPr lang="en-US" sz="2800" dirty="0"/>
              <a:t>Something Else?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3754752" cy="3181684"/>
          </a:xfrm>
        </p:spPr>
        <p:txBody>
          <a:bodyPr anchor="t">
            <a:noAutofit/>
          </a:bodyPr>
          <a:lstStyle/>
          <a:p>
            <a:r>
              <a:rPr lang="en-US" sz="2400" dirty="0"/>
              <a:t>Issues </a:t>
            </a:r>
            <a:r>
              <a:rPr lang="en-US" sz="2400" dirty="0" smtClean="0"/>
              <a:t>sometimes arise </a:t>
            </a:r>
            <a:r>
              <a:rPr lang="en-US" sz="2400" dirty="0"/>
              <a:t>as a </a:t>
            </a:r>
            <a:r>
              <a:rPr lang="en-US" sz="2400" dirty="0" smtClean="0"/>
              <a:t>many cases </a:t>
            </a:r>
            <a:r>
              <a:rPr lang="en-US" sz="2400" dirty="0"/>
              <a:t>involve individuals placing trash on empty lots within their own </a:t>
            </a:r>
            <a:r>
              <a:rPr lang="en-US" sz="2400" dirty="0" smtClean="0"/>
              <a:t>neighborhoods.</a:t>
            </a:r>
          </a:p>
          <a:p>
            <a:r>
              <a:rPr lang="en-US" sz="2400" dirty="0" smtClean="0"/>
              <a:t>Class </a:t>
            </a:r>
            <a:r>
              <a:rPr lang="en-US" sz="2400" dirty="0"/>
              <a:t>C violations; Improper Trash placement, Early placement of heavy trash, </a:t>
            </a:r>
            <a:r>
              <a:rPr lang="en-US" sz="2400" dirty="0" smtClean="0"/>
              <a:t>the District Attorney’s Office </a:t>
            </a:r>
            <a:r>
              <a:rPr lang="en-US" sz="2400" dirty="0"/>
              <a:t>will not prosecute in these </a:t>
            </a:r>
            <a:r>
              <a:rPr lang="en-US" sz="2400" dirty="0" smtClean="0"/>
              <a:t>instances.</a:t>
            </a:r>
            <a:endParaRPr lang="en-US" sz="2400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413" y="0"/>
            <a:ext cx="4629587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3" descr="G:\SDicker\CITY SEALS\HPD Major Offender DICKER.JPG">
            <a:extLst>
              <a:ext uri="{FF2B5EF4-FFF2-40B4-BE49-F238E27FC236}">
                <a16:creationId xmlns:a16="http://schemas.microsoft.com/office/drawing/2014/main" id="{D5182DC7-6669-A642-84EA-2B6AB55C93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05" r="15779"/>
          <a:stretch/>
        </p:blipFill>
        <p:spPr bwMode="auto">
          <a:xfrm>
            <a:off x="4625884" y="140742"/>
            <a:ext cx="4518116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noFill/>
          <a:extLst/>
        </p:spPr>
      </p:pic>
      <p:sp>
        <p:nvSpPr>
          <p:cNvPr id="8" name="TextBox 7"/>
          <p:cNvSpPr txBox="1"/>
          <p:nvPr/>
        </p:nvSpPr>
        <p:spPr>
          <a:xfrm>
            <a:off x="8763000" y="6654860"/>
            <a:ext cx="552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4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4918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335FD1-78B4-0E4B-8136-A37B65C18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965" y="119116"/>
            <a:ext cx="7404101" cy="947684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US" sz="3100" dirty="0">
                <a:solidFill>
                  <a:srgbClr val="3F3F3F"/>
                </a:solidFill>
              </a:rPr>
              <a:t>5 year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3AA4A-2272-704C-A12F-A39AF19842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3496" y="1236226"/>
            <a:ext cx="3833157" cy="2959777"/>
          </a:xfrm>
        </p:spPr>
        <p:txBody>
          <a:bodyPr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3200" dirty="0"/>
              <a:t>2014</a:t>
            </a:r>
          </a:p>
          <a:p>
            <a:r>
              <a:rPr lang="en-US" sz="3200" dirty="0" smtClean="0"/>
              <a:t>Dumping Cases </a:t>
            </a:r>
            <a:r>
              <a:rPr lang="en-US" sz="3200" dirty="0"/>
              <a:t>Investigated</a:t>
            </a:r>
            <a:r>
              <a:rPr lang="en-US" sz="3200" dirty="0" smtClean="0"/>
              <a:t>: 641</a:t>
            </a:r>
            <a:endParaRPr lang="en-US" sz="3200" dirty="0"/>
          </a:p>
          <a:p>
            <a:r>
              <a:rPr lang="en-US" sz="3200" dirty="0" smtClean="0"/>
              <a:t>Unit </a:t>
            </a:r>
            <a:r>
              <a:rPr lang="en-US" sz="3200" dirty="0"/>
              <a:t>Staffing: 15</a:t>
            </a:r>
          </a:p>
          <a:p>
            <a:endParaRPr lang="en-US" sz="3200" dirty="0"/>
          </a:p>
          <a:p>
            <a:endParaRPr lang="en-US" sz="2200" dirty="0" smtClean="0"/>
          </a:p>
          <a:p>
            <a:endParaRPr lang="en-US" sz="2200" dirty="0"/>
          </a:p>
          <a:p>
            <a:endParaRPr lang="en-US" sz="1700" dirty="0"/>
          </a:p>
        </p:txBody>
      </p:sp>
      <p:cxnSp>
        <p:nvCxnSpPr>
          <p:cNvPr id="14" name="Straight Connector 10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72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E13C6-8CE1-1541-8862-25A9B4146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0" y="1236226"/>
            <a:ext cx="4114800" cy="3154382"/>
          </a:xfrm>
        </p:spPr>
        <p:txBody>
          <a:bodyPr anchor="t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3200" dirty="0"/>
              <a:t>2019</a:t>
            </a:r>
          </a:p>
          <a:p>
            <a:r>
              <a:rPr lang="en-US" sz="3200" dirty="0" smtClean="0"/>
              <a:t>Dumping Cases Investigated:443</a:t>
            </a:r>
            <a:endParaRPr lang="en-US" sz="3200" dirty="0"/>
          </a:p>
          <a:p>
            <a:r>
              <a:rPr lang="en-US" sz="3200" dirty="0" smtClean="0"/>
              <a:t>Unit </a:t>
            </a:r>
            <a:r>
              <a:rPr lang="en-US" sz="3200" dirty="0"/>
              <a:t>Staffing: </a:t>
            </a:r>
            <a:r>
              <a:rPr lang="en-US" sz="3200" b="1" dirty="0" smtClean="0"/>
              <a:t>12</a:t>
            </a:r>
            <a:r>
              <a:rPr lang="en-US" sz="3200" b="1" i="1" dirty="0" smtClean="0"/>
              <a:t>*</a:t>
            </a:r>
            <a:r>
              <a:rPr lang="en-US" sz="3200" dirty="0" smtClean="0"/>
              <a:t> 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900" dirty="0"/>
              <a:t>Other Environmental </a:t>
            </a:r>
            <a:r>
              <a:rPr lang="en-US" sz="2900" dirty="0" smtClean="0"/>
              <a:t>Cases Investigated in 2019: </a:t>
            </a:r>
            <a:r>
              <a:rPr lang="en-US" sz="2900" dirty="0" smtClean="0"/>
              <a:t>668</a:t>
            </a:r>
          </a:p>
          <a:p>
            <a:r>
              <a:rPr lang="en-US" sz="2900" dirty="0" smtClean="0"/>
              <a:t>263 Dumping Cases worked by DRT Units</a:t>
            </a:r>
            <a:endParaRPr lang="en-US" sz="2900" dirty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620128" y="6096000"/>
            <a:ext cx="789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r>
              <a:rPr lang="en-US" i="1" dirty="0" smtClean="0"/>
              <a:t>The Environmental Investigations Unit currently has three openings for civilian staff positions:  two Community Service Inspectors and one Community Liaison.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577348" y="4272817"/>
            <a:ext cx="46428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Improvements to Process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Upgraded Surveillance Cameras/software platform for monitoring dumping sites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Training program with HPD Differential Response Team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Providing tools and training to better investigate and deal with lower level illegal dumping investigations such as misdemeanors and when it may be possible neighborhood issues.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Community Outreach programs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34425" y="6488668"/>
            <a:ext cx="222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5</a:t>
            </a:r>
            <a:endParaRPr lang="en-US" sz="1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66653" y="2888250"/>
            <a:ext cx="4577347" cy="0"/>
          </a:xfrm>
          <a:prstGeom prst="line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5977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438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Houston Police Department  Environmental Investigations Unit</vt:lpstr>
      <vt:lpstr>Environmental Investigations Unit</vt:lpstr>
      <vt:lpstr>Environmental Investigations Unit</vt:lpstr>
      <vt:lpstr>Illegal Dumping</vt:lpstr>
      <vt:lpstr>Illegal Dumping or  Something Else?</vt:lpstr>
      <vt:lpstr>5 year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Investigations Unit</dc:title>
  <dc:creator>Patrick Morrissey</dc:creator>
  <cp:lastModifiedBy>Riddle, Glenn</cp:lastModifiedBy>
  <cp:revision>35</cp:revision>
  <dcterms:created xsi:type="dcterms:W3CDTF">2020-02-05T14:37:12Z</dcterms:created>
  <dcterms:modified xsi:type="dcterms:W3CDTF">2020-02-07T21:15:50Z</dcterms:modified>
</cp:coreProperties>
</file>