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3"/>
  </p:notesMasterIdLst>
  <p:handoutMasterIdLst>
    <p:handoutMasterId r:id="rId14"/>
  </p:handoutMasterIdLst>
  <p:sldIdLst>
    <p:sldId id="2603" r:id="rId5"/>
    <p:sldId id="2600" r:id="rId6"/>
    <p:sldId id="2560" r:id="rId7"/>
    <p:sldId id="2601" r:id="rId8"/>
    <p:sldId id="2602" r:id="rId9"/>
    <p:sldId id="2565" r:id="rId10"/>
    <p:sldId id="2597" r:id="rId11"/>
    <p:sldId id="255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231" autoAdjust="0"/>
  </p:normalViewPr>
  <p:slideViewPr>
    <p:cSldViewPr snapToGrid="0" snapToObjects="1" showGuides="1">
      <p:cViewPr varScale="1">
        <p:scale>
          <a:sx n="122" d="100"/>
          <a:sy n="122" d="100"/>
        </p:scale>
        <p:origin x="210" y="96"/>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2/6/2020</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2/6/2020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Trash is placed before scheduled time/not properly bundled is a violation.  </a:t>
            </a: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3</a:t>
            </a:fld>
            <a:endParaRPr lang="en-US" dirty="0"/>
          </a:p>
        </p:txBody>
      </p:sp>
    </p:spTree>
    <p:extLst>
      <p:ext uri="{BB962C8B-B14F-4D97-AF65-F5344CB8AC3E}">
        <p14:creationId xmlns:p14="http://schemas.microsoft.com/office/powerpoint/2010/main" val="20259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Trash is placed before scheduled time is a violation.  Mixed debris piles are also violations and will be cited and not picked up.  Owner must remove the items.  </a:t>
            </a: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4</a:t>
            </a:fld>
            <a:endParaRPr lang="en-US" dirty="0"/>
          </a:p>
        </p:txBody>
      </p:sp>
    </p:spTree>
    <p:extLst>
      <p:ext uri="{BB962C8B-B14F-4D97-AF65-F5344CB8AC3E}">
        <p14:creationId xmlns:p14="http://schemas.microsoft.com/office/powerpoint/2010/main" val="10190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5</a:t>
            </a:fld>
            <a:endParaRPr lang="en-US" dirty="0"/>
          </a:p>
        </p:txBody>
      </p:sp>
    </p:spTree>
    <p:extLst>
      <p:ext uri="{BB962C8B-B14F-4D97-AF65-F5344CB8AC3E}">
        <p14:creationId xmlns:p14="http://schemas.microsoft.com/office/powerpoint/2010/main" val="3667363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6</a:t>
            </a:fld>
            <a:endParaRPr lang="en-US" dirty="0"/>
          </a:p>
        </p:txBody>
      </p:sp>
    </p:spTree>
    <p:extLst>
      <p:ext uri="{BB962C8B-B14F-4D97-AF65-F5344CB8AC3E}">
        <p14:creationId xmlns:p14="http://schemas.microsoft.com/office/powerpoint/2010/main" val="344134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possible, send as much information as possible if dumping is observed.    Any information obtained will be provided to the police department.</a:t>
            </a: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7</a:t>
            </a:fld>
            <a:endParaRPr lang="en-US" dirty="0"/>
          </a:p>
        </p:txBody>
      </p:sp>
    </p:spTree>
    <p:extLst>
      <p:ext uri="{BB962C8B-B14F-4D97-AF65-F5344CB8AC3E}">
        <p14:creationId xmlns:p14="http://schemas.microsoft.com/office/powerpoint/2010/main" val="2827973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brary.municode.com/tx/houston/codes/code_of_ordinances?nodeId=COOR_CH39SOWALICO_ARTIVCOSE_DIV1GE_S39-50MABEPIUPDE"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 name="Picture Placeholder 52" descr="A close up of a sign&#10;&#10;Description automatically generated">
            <a:extLst>
              <a:ext uri="{FF2B5EF4-FFF2-40B4-BE49-F238E27FC236}">
                <a16:creationId xmlns:a16="http://schemas.microsoft.com/office/drawing/2014/main" id="{4BC7A03D-1A47-4BEB-9675-4D8DB125083D}"/>
              </a:ext>
            </a:extLst>
          </p:cNvPr>
          <p:cNvPicPr>
            <a:picLocks noGrp="1" noChangeAspect="1"/>
          </p:cNvPicPr>
          <p:nvPr>
            <p:ph type="pic" sz="quarter" idx="4294967295"/>
          </p:nvPr>
        </p:nvPicPr>
        <p:blipFill rotWithShape="1">
          <a:blip r:embed="rId2"/>
          <a:srcRect l="1652"/>
          <a:stretch/>
        </p:blipFill>
        <p:spPr>
          <a:xfrm>
            <a:off x="321564" y="307428"/>
            <a:ext cx="11548872" cy="4584612"/>
          </a:xfrm>
          <a:prstGeom prst="rect">
            <a:avLst/>
          </a:prstGeom>
        </p:spPr>
      </p:pic>
      <p:sp>
        <p:nvSpPr>
          <p:cNvPr id="58" name="Rectangle 57">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892040"/>
            <a:ext cx="11548872"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97EAB6E-5FFF-4923-BC7F-D2C71AD246DB}"/>
              </a:ext>
            </a:extLst>
          </p:cNvPr>
          <p:cNvSpPr>
            <a:spLocks noGrp="1"/>
          </p:cNvSpPr>
          <p:nvPr>
            <p:ph type="title"/>
          </p:nvPr>
        </p:nvSpPr>
        <p:spPr>
          <a:xfrm>
            <a:off x="2039332" y="4984040"/>
            <a:ext cx="6973204" cy="1261872"/>
          </a:xfrm>
        </p:spPr>
        <p:txBody>
          <a:bodyPr vert="horz" lIns="91440" tIns="45720" rIns="91440" bIns="45720" rtlCol="0" anchor="ctr">
            <a:normAutofit/>
          </a:bodyPr>
          <a:lstStyle/>
          <a:p>
            <a:pPr algn="r"/>
            <a:r>
              <a:rPr lang="en-US" sz="1900" i="1" dirty="0">
                <a:latin typeface="Corbel" panose="020B0503020204020204" pitchFamily="34" charset="0"/>
                <a:cs typeface="+mj-cs"/>
              </a:rPr>
              <a:t>		   Regulation and Neighborhood Affairs Committee Meeting </a:t>
            </a:r>
            <a:br>
              <a:rPr lang="en-US" sz="1900" i="1" dirty="0">
                <a:latin typeface="Corbel" panose="020B0503020204020204" pitchFamily="34" charset="0"/>
                <a:cs typeface="+mj-cs"/>
              </a:rPr>
            </a:br>
            <a:r>
              <a:rPr lang="en-US" sz="1900" i="1" dirty="0">
                <a:latin typeface="Corbel" panose="020B0503020204020204" pitchFamily="34" charset="0"/>
                <a:cs typeface="+mj-cs"/>
              </a:rPr>
              <a:t>		    February  13, 2020</a:t>
            </a:r>
            <a:br>
              <a:rPr lang="en-US" sz="1900" i="1" dirty="0">
                <a:latin typeface="Corbel" panose="020B0503020204020204" pitchFamily="34" charset="0"/>
                <a:cs typeface="+mj-cs"/>
              </a:rPr>
            </a:br>
            <a:br>
              <a:rPr lang="en-US" sz="1900" i="1" dirty="0">
                <a:latin typeface="Corbel" panose="020B0503020204020204" pitchFamily="34" charset="0"/>
                <a:cs typeface="+mj-cs"/>
              </a:rPr>
            </a:br>
            <a:r>
              <a:rPr lang="en-US" sz="1900" i="1" dirty="0">
                <a:latin typeface="Corbel" panose="020B0503020204020204" pitchFamily="34" charset="0"/>
                <a:cs typeface="+mj-cs"/>
              </a:rPr>
              <a:t>Director  TaKasha L. Francis </a:t>
            </a:r>
          </a:p>
        </p:txBody>
      </p:sp>
      <p:cxnSp>
        <p:nvCxnSpPr>
          <p:cNvPr id="60" name="Straight Connector 59">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6410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40C65BE5-2102-41B2-BB0A-9DCB2ABFC648}"/>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27176638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D6011-FDF0-412D-922D-ABCB30F57D52}"/>
              </a:ext>
            </a:extLst>
          </p:cNvPr>
          <p:cNvSpPr>
            <a:spLocks noGrp="1"/>
          </p:cNvSpPr>
          <p:nvPr>
            <p:ph type="title"/>
          </p:nvPr>
        </p:nvSpPr>
        <p:spPr/>
        <p:txBody>
          <a:bodyPr/>
          <a:lstStyle/>
          <a:p>
            <a:r>
              <a:rPr lang="en-US" dirty="0"/>
              <a:t>Inspections and Public Service Division </a:t>
            </a:r>
          </a:p>
        </p:txBody>
      </p:sp>
      <p:sp>
        <p:nvSpPr>
          <p:cNvPr id="3" name="Text Placeholder 2">
            <a:extLst>
              <a:ext uri="{FF2B5EF4-FFF2-40B4-BE49-F238E27FC236}">
                <a16:creationId xmlns:a16="http://schemas.microsoft.com/office/drawing/2014/main" id="{AA2E4858-621C-4903-949D-53457DD5594F}"/>
              </a:ext>
            </a:extLst>
          </p:cNvPr>
          <p:cNvSpPr>
            <a:spLocks noGrp="1"/>
          </p:cNvSpPr>
          <p:nvPr>
            <p:ph type="body" sz="quarter" idx="11"/>
          </p:nvPr>
        </p:nvSpPr>
        <p:spPr/>
        <p:txBody>
          <a:bodyPr>
            <a:normAutofit/>
          </a:bodyPr>
          <a:lstStyle/>
          <a:p>
            <a:r>
              <a:rPr lang="en-US" dirty="0"/>
              <a:t>Inspections &amp; Public Service division of the Department of Neighborhoods (IPS) cleans up neighborhoods enforcing residential building codes, sign codes, nuisance violations, and coordinating beautification projects. </a:t>
            </a:r>
          </a:p>
          <a:p>
            <a:r>
              <a:rPr lang="en-US" dirty="0"/>
              <a:t>DON-IPS enforces: </a:t>
            </a:r>
          </a:p>
          <a:p>
            <a:pPr marL="285750" indent="-285750">
              <a:buFont typeface="Arial" panose="020B0604020202020204" pitchFamily="34" charset="0"/>
              <a:buChar char="•"/>
            </a:pPr>
            <a:r>
              <a:rPr lang="en-US" dirty="0"/>
              <a:t>Chapter 10 of the Code of Ordinances related to nuisances on private property, such as open/vacant buildings, junk motor vehicles, weeded lots, graffiti, and minimum standard violations in single family homes.          </a:t>
            </a:r>
          </a:p>
          <a:p>
            <a:pPr marL="285750" indent="-285750">
              <a:buFont typeface="Arial" panose="020B0604020202020204" pitchFamily="34" charset="0"/>
              <a:buChar char="•"/>
            </a:pPr>
            <a:r>
              <a:rPr lang="en-US" dirty="0"/>
              <a:t>Chapter 28 -Enforces and impounds bandit signs</a:t>
            </a:r>
          </a:p>
          <a:p>
            <a:pPr marL="285750" indent="-285750">
              <a:buFont typeface="Arial" panose="020B0604020202020204" pitchFamily="34" charset="0"/>
              <a:buChar char="•"/>
            </a:pPr>
            <a:r>
              <a:rPr lang="en-US" dirty="0"/>
              <a:t>Chapter 39- Enforces heavy trash violations (Junk/tree waste)</a:t>
            </a:r>
          </a:p>
          <a:p>
            <a:endParaRPr lang="en-US" dirty="0"/>
          </a:p>
        </p:txBody>
      </p:sp>
      <p:sp>
        <p:nvSpPr>
          <p:cNvPr id="4" name="Text Placeholder 3">
            <a:extLst>
              <a:ext uri="{FF2B5EF4-FFF2-40B4-BE49-F238E27FC236}">
                <a16:creationId xmlns:a16="http://schemas.microsoft.com/office/drawing/2014/main" id="{FC8857BC-45F7-46F9-AED6-50FF45479A88}"/>
              </a:ext>
            </a:extLst>
          </p:cNvPr>
          <p:cNvSpPr>
            <a:spLocks noGrp="1"/>
          </p:cNvSpPr>
          <p:nvPr>
            <p:ph type="body" sz="quarter" idx="12"/>
          </p:nvPr>
        </p:nvSpPr>
        <p:spPr/>
        <p:txBody>
          <a:bodyPr/>
          <a:lstStyle/>
          <a:p>
            <a:r>
              <a:rPr lang="en-US" dirty="0"/>
              <a:t>Residential Code Enforcement</a:t>
            </a:r>
          </a:p>
        </p:txBody>
      </p:sp>
      <p:pic>
        <p:nvPicPr>
          <p:cNvPr id="8" name="Chart Placeholder 7">
            <a:extLst>
              <a:ext uri="{FF2B5EF4-FFF2-40B4-BE49-F238E27FC236}">
                <a16:creationId xmlns:a16="http://schemas.microsoft.com/office/drawing/2014/main" id="{734EAADF-E594-4827-B058-B4D5C7E3F7BE}"/>
              </a:ext>
            </a:extLst>
          </p:cNvPr>
          <p:cNvPicPr>
            <a:picLocks noGrp="1" noChangeAspect="1"/>
          </p:cNvPicPr>
          <p:nvPr>
            <p:ph type="chart" sz="quarter" idx="13"/>
          </p:nvPr>
        </p:nvPicPr>
        <p:blipFill>
          <a:blip r:embed="rId2"/>
          <a:stretch>
            <a:fillRect/>
          </a:stretch>
        </p:blipFill>
        <p:spPr>
          <a:xfrm>
            <a:off x="6208470" y="1910664"/>
            <a:ext cx="5621338" cy="2129294"/>
          </a:xfrm>
          <a:prstGeom prst="rect">
            <a:avLst/>
          </a:prstGeom>
        </p:spPr>
      </p:pic>
    </p:spTree>
    <p:extLst>
      <p:ext uri="{BB962C8B-B14F-4D97-AF65-F5344CB8AC3E}">
        <p14:creationId xmlns:p14="http://schemas.microsoft.com/office/powerpoint/2010/main" val="1723128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0240E2-270B-47F4-97C1-065A42CC2737}"/>
              </a:ext>
            </a:extLst>
          </p:cNvPr>
          <p:cNvSpPr>
            <a:spLocks noGrp="1"/>
          </p:cNvSpPr>
          <p:nvPr>
            <p:ph type="title"/>
          </p:nvPr>
        </p:nvSpPr>
        <p:spPr>
          <a:xfrm>
            <a:off x="4130298" y="14722"/>
            <a:ext cx="3686159" cy="1466055"/>
          </a:xfrm>
        </p:spPr>
        <p:txBody>
          <a:bodyPr>
            <a:normAutofit/>
          </a:bodyPr>
          <a:lstStyle/>
          <a:p>
            <a:pPr algn="ctr"/>
            <a:r>
              <a:rPr lang="en-US" dirty="0"/>
              <a:t>Heavy Trash Enforcement </a:t>
            </a:r>
          </a:p>
        </p:txBody>
      </p:sp>
      <p:sp>
        <p:nvSpPr>
          <p:cNvPr id="9" name="Text Placeholder 8">
            <a:extLst>
              <a:ext uri="{FF2B5EF4-FFF2-40B4-BE49-F238E27FC236}">
                <a16:creationId xmlns:a16="http://schemas.microsoft.com/office/drawing/2014/main" id="{06A574E0-4F1C-4569-ABD3-9707A8CD1831}"/>
              </a:ext>
            </a:extLst>
          </p:cNvPr>
          <p:cNvSpPr>
            <a:spLocks noGrp="1"/>
          </p:cNvSpPr>
          <p:nvPr>
            <p:ph type="body" sz="quarter" idx="12"/>
          </p:nvPr>
        </p:nvSpPr>
        <p:spPr>
          <a:xfrm>
            <a:off x="4208482" y="1547167"/>
            <a:ext cx="3686025" cy="382749"/>
          </a:xfrm>
        </p:spPr>
        <p:txBody>
          <a:bodyPr>
            <a:normAutofit/>
          </a:bodyPr>
          <a:lstStyle/>
          <a:p>
            <a:pPr algn="ctr"/>
            <a:r>
              <a:rPr lang="en-US" sz="2000" dirty="0"/>
              <a:t>Sections 39-65 (c) &amp; 39-77 (d)</a:t>
            </a:r>
          </a:p>
        </p:txBody>
      </p:sp>
      <p:sp>
        <p:nvSpPr>
          <p:cNvPr id="11" name="Text Placeholder 10">
            <a:extLst>
              <a:ext uri="{FF2B5EF4-FFF2-40B4-BE49-F238E27FC236}">
                <a16:creationId xmlns:a16="http://schemas.microsoft.com/office/drawing/2014/main" id="{C752924E-B022-4FF4-B161-31F5531EC8DA}"/>
              </a:ext>
            </a:extLst>
          </p:cNvPr>
          <p:cNvSpPr>
            <a:spLocks noGrp="1"/>
          </p:cNvSpPr>
          <p:nvPr>
            <p:ph type="body" sz="quarter" idx="15"/>
          </p:nvPr>
        </p:nvSpPr>
        <p:spPr>
          <a:xfrm>
            <a:off x="3781585" y="2069022"/>
            <a:ext cx="4618495" cy="4626245"/>
          </a:xfrm>
        </p:spPr>
        <p:txBody>
          <a:bodyPr>
            <a:normAutofit fontScale="40000" lnSpcReduction="20000"/>
          </a:bodyPr>
          <a:lstStyle/>
          <a:p>
            <a:pPr>
              <a:buFont typeface="Wingdings" panose="05000000000000000000" pitchFamily="2" charset="2"/>
              <a:buChar char="Ø"/>
            </a:pPr>
            <a:r>
              <a:rPr lang="en-US" sz="4300" dirty="0">
                <a:latin typeface="Corbel" panose="020B0503020204020204" pitchFamily="34" charset="0"/>
              </a:rPr>
              <a:t>39-65 (e) It shall be unlawful to place or to allow to remain any materials at the </a:t>
            </a:r>
            <a:r>
              <a:rPr lang="en-US" sz="4300" dirty="0" err="1">
                <a:latin typeface="Corbel" panose="020B0503020204020204" pitchFamily="34" charset="0"/>
              </a:rPr>
              <a:t>curbline</a:t>
            </a:r>
            <a:r>
              <a:rPr lang="en-US" sz="4300" dirty="0">
                <a:latin typeface="Corbel" panose="020B0503020204020204" pitchFamily="34" charset="0"/>
              </a:rPr>
              <a:t> for basic garbage collection service by the department prior to 6:00 p.m. of the day preceding a day designated by the director for basic garbage collection service at that location. Basic garbage collection service shall commence at 7:00 a.m. on the day designated by the director. It shall be unlawful to place or allow to remain any materials at the </a:t>
            </a:r>
            <a:r>
              <a:rPr lang="en-US" sz="4300" dirty="0" err="1">
                <a:latin typeface="Corbel" panose="020B0503020204020204" pitchFamily="34" charset="0"/>
              </a:rPr>
              <a:t>curbline</a:t>
            </a:r>
            <a:r>
              <a:rPr lang="en-US" sz="4300" dirty="0">
                <a:latin typeface="Corbel" panose="020B0503020204020204" pitchFamily="34" charset="0"/>
              </a:rPr>
              <a:t> on a designated collection day after department collection service personnel have passed the site for that day, and the department shall not have any obligation to return to collect items not present at the </a:t>
            </a:r>
            <a:r>
              <a:rPr lang="en-US" sz="4300" dirty="0" err="1">
                <a:latin typeface="Corbel" panose="020B0503020204020204" pitchFamily="34" charset="0"/>
              </a:rPr>
              <a:t>curbline</a:t>
            </a:r>
            <a:r>
              <a:rPr lang="en-US" sz="4300" dirty="0">
                <a:latin typeface="Corbel" panose="020B0503020204020204" pitchFamily="34" charset="0"/>
              </a:rPr>
              <a:t> when the department vehicle serviced the site. </a:t>
            </a:r>
            <a:br>
              <a:rPr lang="en-US" sz="4300" dirty="0">
                <a:latin typeface="Corbel" panose="020B0503020204020204" pitchFamily="34" charset="0"/>
              </a:rPr>
            </a:br>
            <a:br>
              <a:rPr lang="en-US" sz="4300" dirty="0">
                <a:latin typeface="Corbel" panose="020B0503020204020204" pitchFamily="34" charset="0"/>
              </a:rPr>
            </a:br>
            <a:endParaRPr lang="en-US" sz="4300" dirty="0">
              <a:latin typeface="Corbel" panose="020B0503020204020204" pitchFamily="34" charset="0"/>
            </a:endParaRPr>
          </a:p>
          <a:p>
            <a:pPr marL="0" indent="0">
              <a:buNone/>
            </a:pPr>
            <a:br>
              <a:rPr lang="en-US" sz="2000" dirty="0">
                <a:latin typeface="Corbel" panose="020B0503020204020204" pitchFamily="34" charset="0"/>
              </a:rPr>
            </a:br>
            <a:br>
              <a:rPr lang="en-US" sz="2000" dirty="0">
                <a:latin typeface="Corbel" panose="020B0503020204020204" pitchFamily="34" charset="0"/>
              </a:rPr>
            </a:br>
            <a:endParaRPr lang="en-US" sz="2000" dirty="0">
              <a:latin typeface="Corbel" panose="020B0503020204020204" pitchFamily="34" charset="0"/>
            </a:endParaRPr>
          </a:p>
          <a:p>
            <a:pPr>
              <a:buFont typeface="Wingdings" panose="05000000000000000000" pitchFamily="2" charset="2"/>
              <a:buChar char="Ø"/>
            </a:pPr>
            <a:endParaRPr lang="en-US" sz="2000" dirty="0">
              <a:latin typeface="Corbel" panose="020B0503020204020204" pitchFamily="34" charset="0"/>
            </a:endParaRPr>
          </a:p>
        </p:txBody>
      </p:sp>
      <p:pic>
        <p:nvPicPr>
          <p:cNvPr id="19" name="Picture Placeholder 18"/>
          <p:cNvPicPr>
            <a:picLocks noGrp="1" noChangeAspect="1"/>
          </p:cNvPicPr>
          <p:nvPr>
            <p:ph type="pic" sz="quarter" idx="16"/>
          </p:nvPr>
        </p:nvPicPr>
        <p:blipFill>
          <a:blip r:embed="rId3"/>
          <a:stretch>
            <a:fillRect/>
          </a:stretch>
        </p:blipFill>
        <p:spPr>
          <a:xfrm>
            <a:off x="0" y="0"/>
            <a:ext cx="3708400" cy="6853712"/>
          </a:xfrm>
        </p:spPr>
      </p:pic>
      <p:pic>
        <p:nvPicPr>
          <p:cNvPr id="18" name="Picture Placeholder 15"/>
          <p:cNvPicPr>
            <a:picLocks noGrp="1" noChangeAspect="1"/>
          </p:cNvPicPr>
          <p:nvPr>
            <p:ph type="pic" sz="quarter" idx="17"/>
          </p:nvPr>
        </p:nvPicPr>
        <p:blipFill>
          <a:blip r:embed="rId4"/>
          <a:stretch>
            <a:fillRect/>
          </a:stretch>
        </p:blipFill>
        <p:spPr>
          <a:xfrm>
            <a:off x="8483600" y="0"/>
            <a:ext cx="3708400" cy="6853712"/>
          </a:xfrm>
        </p:spPr>
      </p:pic>
      <p:sp>
        <p:nvSpPr>
          <p:cNvPr id="3" name="TextBox 2">
            <a:extLst>
              <a:ext uri="{FF2B5EF4-FFF2-40B4-BE49-F238E27FC236}">
                <a16:creationId xmlns:a16="http://schemas.microsoft.com/office/drawing/2014/main" id="{8BC1E80A-36EA-434B-B495-3829CE4375A7}"/>
              </a:ext>
            </a:extLst>
          </p:cNvPr>
          <p:cNvSpPr txBox="1"/>
          <p:nvPr/>
        </p:nvSpPr>
        <p:spPr>
          <a:xfrm>
            <a:off x="4304448" y="1111445"/>
            <a:ext cx="3686025" cy="369332"/>
          </a:xfrm>
          <a:prstGeom prst="rect">
            <a:avLst/>
          </a:prstGeom>
          <a:noFill/>
        </p:spPr>
        <p:txBody>
          <a:bodyPr wrap="square" rtlCol="0">
            <a:spAutoFit/>
          </a:bodyPr>
          <a:lstStyle/>
          <a:p>
            <a:pPr algn="ctr"/>
            <a:r>
              <a:rPr lang="en-US" b="1" i="1" dirty="0">
                <a:solidFill>
                  <a:schemeClr val="bg1"/>
                </a:solidFill>
              </a:rPr>
              <a:t>Violation: Early Placement of Trash</a:t>
            </a:r>
          </a:p>
        </p:txBody>
      </p:sp>
    </p:spTree>
    <p:extLst>
      <p:ext uri="{BB962C8B-B14F-4D97-AF65-F5344CB8AC3E}">
        <p14:creationId xmlns:p14="http://schemas.microsoft.com/office/powerpoint/2010/main" val="288594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0240E2-270B-47F4-97C1-065A42CC2737}"/>
              </a:ext>
            </a:extLst>
          </p:cNvPr>
          <p:cNvSpPr>
            <a:spLocks noGrp="1"/>
          </p:cNvSpPr>
          <p:nvPr>
            <p:ph type="title"/>
          </p:nvPr>
        </p:nvSpPr>
        <p:spPr>
          <a:xfrm>
            <a:off x="4130298" y="14722"/>
            <a:ext cx="3686159" cy="1466055"/>
          </a:xfrm>
        </p:spPr>
        <p:txBody>
          <a:bodyPr>
            <a:normAutofit/>
          </a:bodyPr>
          <a:lstStyle/>
          <a:p>
            <a:pPr algn="ctr"/>
            <a:r>
              <a:rPr lang="en-US" dirty="0"/>
              <a:t>Heavy Trash Enforcement </a:t>
            </a:r>
          </a:p>
        </p:txBody>
      </p:sp>
      <p:sp>
        <p:nvSpPr>
          <p:cNvPr id="9" name="Text Placeholder 8">
            <a:extLst>
              <a:ext uri="{FF2B5EF4-FFF2-40B4-BE49-F238E27FC236}">
                <a16:creationId xmlns:a16="http://schemas.microsoft.com/office/drawing/2014/main" id="{06A574E0-4F1C-4569-ABD3-9707A8CD1831}"/>
              </a:ext>
            </a:extLst>
          </p:cNvPr>
          <p:cNvSpPr>
            <a:spLocks noGrp="1"/>
          </p:cNvSpPr>
          <p:nvPr>
            <p:ph type="body" sz="quarter" idx="12"/>
          </p:nvPr>
        </p:nvSpPr>
        <p:spPr>
          <a:xfrm>
            <a:off x="4208482" y="1547167"/>
            <a:ext cx="3686025" cy="382749"/>
          </a:xfrm>
        </p:spPr>
        <p:txBody>
          <a:bodyPr>
            <a:normAutofit/>
          </a:bodyPr>
          <a:lstStyle/>
          <a:p>
            <a:pPr algn="ctr"/>
            <a:r>
              <a:rPr lang="en-US" sz="2000" dirty="0"/>
              <a:t>Sections 39-77 (d)</a:t>
            </a:r>
          </a:p>
        </p:txBody>
      </p:sp>
      <p:sp>
        <p:nvSpPr>
          <p:cNvPr id="11" name="Text Placeholder 10">
            <a:extLst>
              <a:ext uri="{FF2B5EF4-FFF2-40B4-BE49-F238E27FC236}">
                <a16:creationId xmlns:a16="http://schemas.microsoft.com/office/drawing/2014/main" id="{C752924E-B022-4FF4-B161-31F5531EC8DA}"/>
              </a:ext>
            </a:extLst>
          </p:cNvPr>
          <p:cNvSpPr>
            <a:spLocks noGrp="1"/>
          </p:cNvSpPr>
          <p:nvPr>
            <p:ph type="body" sz="quarter" idx="15"/>
          </p:nvPr>
        </p:nvSpPr>
        <p:spPr>
          <a:xfrm>
            <a:off x="3781585" y="2069022"/>
            <a:ext cx="4618495" cy="4626245"/>
          </a:xfrm>
        </p:spPr>
        <p:txBody>
          <a:bodyPr>
            <a:normAutofit fontScale="25000" lnSpcReduction="20000"/>
          </a:bodyPr>
          <a:lstStyle/>
          <a:p>
            <a:r>
              <a:rPr lang="en-US" sz="4800" dirty="0"/>
              <a:t>(a) Junk and tree waste shall be collected on separate days on the basis of a schedule established and promulgated by the director. </a:t>
            </a:r>
          </a:p>
          <a:p>
            <a:r>
              <a:rPr lang="en-US" sz="4800" dirty="0"/>
              <a:t>(b) Service shall be limited to materials authorized under rules established by the director as provided in</a:t>
            </a:r>
            <a:r>
              <a:rPr lang="en-US" sz="4800" u="sng" dirty="0">
                <a:hlinkClick r:id="rId3"/>
              </a:rPr>
              <a:t> section 39-50</a:t>
            </a:r>
            <a:r>
              <a:rPr lang="en-US" sz="4800" dirty="0"/>
              <a:t> of this Code, and no more than eight cubic yards (216 cubic feet) of material shall be collected from any one residential unit on any scheduled collection day. </a:t>
            </a:r>
          </a:p>
          <a:p>
            <a:r>
              <a:rPr lang="en-US" sz="4800" dirty="0"/>
              <a:t>(c) Service shall be limited to items that are placed at the </a:t>
            </a:r>
            <a:r>
              <a:rPr lang="en-US" sz="4800" dirty="0" err="1"/>
              <a:t>curbline</a:t>
            </a:r>
            <a:r>
              <a:rPr lang="en-US" sz="4800" dirty="0"/>
              <a:t> in an unobstructed location, such that automated department equipment may reach and pick up the items. Without limitation, service will not be provided if the items are obstructed by fire hydrants, trees or vegetation, parked cars or other objects that prevent the automated function of the department's equipment. </a:t>
            </a:r>
          </a:p>
          <a:p>
            <a:r>
              <a:rPr lang="en-US" sz="4800" dirty="0"/>
              <a:t>(d) </a:t>
            </a:r>
            <a:r>
              <a:rPr lang="en-US" sz="4800" b="1" u="sng" dirty="0"/>
              <a:t>It shall be unlawful to place or to allow to remain any materials at the </a:t>
            </a:r>
            <a:r>
              <a:rPr lang="en-US" sz="4800" b="1" u="sng" dirty="0" err="1"/>
              <a:t>curbline</a:t>
            </a:r>
            <a:r>
              <a:rPr lang="en-US" sz="4800" b="1" u="sng" dirty="0"/>
              <a:t> for junk or tree waste collection service prior to 6:00 p.m. of the Friday next preceding a day upon which the collection service for the site is scheduled by the director. </a:t>
            </a:r>
          </a:p>
          <a:p>
            <a:r>
              <a:rPr lang="en-US" sz="4800" dirty="0"/>
              <a:t>(e) When any property is found in violation of subsection (d) of this section, such fact shall be prima facie evidence that the current record owner or occupant of the property committed such offense. It is a defense to prosecution under subsection (d) of this section that the property owner or occupant can name and identify the person who committed the offense. </a:t>
            </a:r>
          </a:p>
          <a:p>
            <a:r>
              <a:rPr lang="en-US" sz="4800" dirty="0"/>
              <a:t>(f) All persons have an affirmative duty to comply with all provisions of this section, and it shall not be a defense to prosecution of such persons that they were acting without a culpable mental state.</a:t>
            </a:r>
          </a:p>
          <a:p>
            <a:pPr>
              <a:buFont typeface="Wingdings" panose="05000000000000000000" pitchFamily="2" charset="2"/>
              <a:buChar char="Ø"/>
            </a:pPr>
            <a:endParaRPr lang="en-US" sz="3000" dirty="0">
              <a:latin typeface="Corbel" panose="020B0503020204020204" pitchFamily="34" charset="0"/>
            </a:endParaRPr>
          </a:p>
          <a:p>
            <a:pPr marL="0" indent="0" algn="ctr">
              <a:buNone/>
            </a:pPr>
            <a:r>
              <a:rPr lang="en-US" sz="5600" b="1" i="1" dirty="0">
                <a:latin typeface="Corbel" panose="020B0503020204020204" pitchFamily="34" charset="0"/>
              </a:rPr>
              <a:t>* If authorized items are mixed with unauthorized items, the material will not be sorted and will not be collected.</a:t>
            </a:r>
          </a:p>
          <a:p>
            <a:pPr marL="0" indent="0">
              <a:buNone/>
            </a:pPr>
            <a:br>
              <a:rPr lang="en-US" sz="2000" dirty="0">
                <a:latin typeface="Corbel" panose="020B0503020204020204" pitchFamily="34" charset="0"/>
              </a:rPr>
            </a:br>
            <a:br>
              <a:rPr lang="en-US" sz="2000" dirty="0">
                <a:latin typeface="Corbel" panose="020B0503020204020204" pitchFamily="34" charset="0"/>
              </a:rPr>
            </a:br>
            <a:endParaRPr lang="en-US" sz="2000" dirty="0">
              <a:latin typeface="Corbel" panose="020B0503020204020204" pitchFamily="34" charset="0"/>
            </a:endParaRPr>
          </a:p>
          <a:p>
            <a:pPr>
              <a:buFont typeface="Wingdings" panose="05000000000000000000" pitchFamily="2" charset="2"/>
              <a:buChar char="Ø"/>
            </a:pPr>
            <a:endParaRPr lang="en-US" sz="2000" dirty="0">
              <a:latin typeface="Corbel" panose="020B0503020204020204" pitchFamily="34" charset="0"/>
            </a:endParaRPr>
          </a:p>
        </p:txBody>
      </p:sp>
      <p:pic>
        <p:nvPicPr>
          <p:cNvPr id="19" name="Picture Placeholder 18"/>
          <p:cNvPicPr>
            <a:picLocks noGrp="1" noChangeAspect="1"/>
          </p:cNvPicPr>
          <p:nvPr>
            <p:ph type="pic" sz="quarter" idx="16"/>
          </p:nvPr>
        </p:nvPicPr>
        <p:blipFill>
          <a:blip r:embed="rId4"/>
          <a:stretch>
            <a:fillRect/>
          </a:stretch>
        </p:blipFill>
        <p:spPr>
          <a:xfrm>
            <a:off x="0" y="0"/>
            <a:ext cx="3708400" cy="6923454"/>
          </a:xfrm>
        </p:spPr>
      </p:pic>
      <p:pic>
        <p:nvPicPr>
          <p:cNvPr id="18" name="Picture Placeholder 15"/>
          <p:cNvPicPr>
            <a:picLocks noGrp="1" noChangeAspect="1"/>
          </p:cNvPicPr>
          <p:nvPr>
            <p:ph type="pic" sz="quarter" idx="17"/>
          </p:nvPr>
        </p:nvPicPr>
        <p:blipFill>
          <a:blip r:embed="rId5"/>
          <a:stretch>
            <a:fillRect/>
          </a:stretch>
        </p:blipFill>
        <p:spPr>
          <a:xfrm>
            <a:off x="8461225" y="0"/>
            <a:ext cx="3708400" cy="6853712"/>
          </a:xfrm>
        </p:spPr>
      </p:pic>
      <p:sp>
        <p:nvSpPr>
          <p:cNvPr id="3" name="TextBox 2">
            <a:extLst>
              <a:ext uri="{FF2B5EF4-FFF2-40B4-BE49-F238E27FC236}">
                <a16:creationId xmlns:a16="http://schemas.microsoft.com/office/drawing/2014/main" id="{8BC1E80A-36EA-434B-B495-3829CE4375A7}"/>
              </a:ext>
            </a:extLst>
          </p:cNvPr>
          <p:cNvSpPr txBox="1"/>
          <p:nvPr/>
        </p:nvSpPr>
        <p:spPr>
          <a:xfrm>
            <a:off x="4304448" y="1111445"/>
            <a:ext cx="3686025" cy="369332"/>
          </a:xfrm>
          <a:prstGeom prst="rect">
            <a:avLst/>
          </a:prstGeom>
          <a:noFill/>
        </p:spPr>
        <p:txBody>
          <a:bodyPr wrap="square" rtlCol="0">
            <a:spAutoFit/>
          </a:bodyPr>
          <a:lstStyle/>
          <a:p>
            <a:pPr algn="ctr"/>
            <a:r>
              <a:rPr lang="en-US" b="1" i="1" dirty="0">
                <a:solidFill>
                  <a:schemeClr val="bg1"/>
                </a:solidFill>
              </a:rPr>
              <a:t>Violation: Early Placement of Trash</a:t>
            </a:r>
          </a:p>
        </p:txBody>
      </p:sp>
    </p:spTree>
    <p:extLst>
      <p:ext uri="{BB962C8B-B14F-4D97-AF65-F5344CB8AC3E}">
        <p14:creationId xmlns:p14="http://schemas.microsoft.com/office/powerpoint/2010/main" val="2911583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841247" y="474146"/>
            <a:ext cx="10515593" cy="1197864"/>
          </a:xfrm>
        </p:spPr>
        <p:txBody>
          <a:bodyPr vert="horz" lIns="91440" tIns="45720" rIns="91440" bIns="45720" rtlCol="0" anchor="ctr">
            <a:normAutofit fontScale="90000"/>
          </a:bodyPr>
          <a:lstStyle/>
          <a:p>
            <a:r>
              <a:rPr lang="en-US" dirty="0">
                <a:solidFill>
                  <a:schemeClr val="tx1"/>
                </a:solidFill>
                <a:cs typeface="+mj-cs"/>
              </a:rPr>
              <a:t>Tree Waste Pick up </a:t>
            </a:r>
            <a:br>
              <a:rPr lang="en-US" dirty="0">
                <a:solidFill>
                  <a:schemeClr val="tx1"/>
                </a:solidFill>
                <a:cs typeface="+mj-cs"/>
              </a:rPr>
            </a:br>
            <a:r>
              <a:rPr lang="en-US" dirty="0">
                <a:solidFill>
                  <a:schemeClr val="tx1"/>
                </a:solidFill>
                <a:cs typeface="+mj-cs"/>
              </a:rPr>
              <a:t>(Odd numbered Months)</a:t>
            </a:r>
          </a:p>
        </p:txBody>
      </p:sp>
      <p:cxnSp>
        <p:nvCxnSpPr>
          <p:cNvPr id="40" name="Straight Connector 39">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7238"/>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5" name="Picture Placeholder 4">
            <a:extLst>
              <a:ext uri="{FF2B5EF4-FFF2-40B4-BE49-F238E27FC236}">
                <a16:creationId xmlns:a16="http://schemas.microsoft.com/office/drawing/2014/main" id="{308CDAC1-EB04-4F7E-B065-3A749376E1E0}"/>
              </a:ext>
            </a:extLst>
          </p:cNvPr>
          <p:cNvPicPr>
            <a:picLocks noGrp="1" noChangeAspect="1"/>
          </p:cNvPicPr>
          <p:nvPr>
            <p:ph type="pic" sz="quarter" idx="10"/>
          </p:nvPr>
        </p:nvPicPr>
        <p:blipFill>
          <a:blip r:embed="rId3"/>
          <a:stretch>
            <a:fillRect/>
          </a:stretch>
        </p:blipFill>
        <p:spPr>
          <a:xfrm>
            <a:off x="835153" y="2005611"/>
            <a:ext cx="6215794" cy="4164581"/>
          </a:xfrm>
          <a:prstGeom prst="rect">
            <a:avLst/>
          </a:prstGeom>
        </p:spPr>
      </p:pic>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7533314" y="1999578"/>
            <a:ext cx="3823525" cy="4171568"/>
          </a:xfrm>
        </p:spPr>
        <p:txBody>
          <a:bodyPr vert="horz" lIns="91440" tIns="45720" rIns="91440" bIns="45720" rtlCol="0" anchor="ctr">
            <a:normAutofit/>
          </a:bodyPr>
          <a:lstStyle/>
          <a:p>
            <a:pPr marL="457200" lvl="1"/>
            <a:r>
              <a:rPr lang="en-US" sz="3600" dirty="0">
                <a:solidFill>
                  <a:schemeClr val="tx1"/>
                </a:solidFill>
                <a:cs typeface="+mn-cs"/>
              </a:rPr>
              <a:t>January</a:t>
            </a:r>
          </a:p>
          <a:p>
            <a:pPr marL="457200" lvl="1"/>
            <a:r>
              <a:rPr lang="en-US" sz="3600" dirty="0">
                <a:solidFill>
                  <a:schemeClr val="tx1"/>
                </a:solidFill>
                <a:cs typeface="+mn-cs"/>
              </a:rPr>
              <a:t> March</a:t>
            </a:r>
          </a:p>
          <a:p>
            <a:pPr marL="457200" lvl="1"/>
            <a:r>
              <a:rPr lang="en-US" sz="3600" dirty="0">
                <a:solidFill>
                  <a:schemeClr val="tx1"/>
                </a:solidFill>
                <a:cs typeface="+mn-cs"/>
              </a:rPr>
              <a:t> May </a:t>
            </a:r>
          </a:p>
          <a:p>
            <a:pPr marL="457200" lvl="1"/>
            <a:r>
              <a:rPr lang="en-US" sz="3600" dirty="0">
                <a:solidFill>
                  <a:schemeClr val="tx1"/>
                </a:solidFill>
                <a:cs typeface="+mn-cs"/>
              </a:rPr>
              <a:t>July</a:t>
            </a:r>
          </a:p>
          <a:p>
            <a:pPr marL="457200" lvl="1"/>
            <a:r>
              <a:rPr lang="en-US" sz="3600" dirty="0">
                <a:solidFill>
                  <a:schemeClr val="tx1"/>
                </a:solidFill>
                <a:cs typeface="+mn-cs"/>
              </a:rPr>
              <a:t>September</a:t>
            </a:r>
          </a:p>
          <a:p>
            <a:pPr marL="457200" lvl="1"/>
            <a:r>
              <a:rPr lang="en-US" sz="3600" dirty="0">
                <a:solidFill>
                  <a:schemeClr val="tx1"/>
                </a:solidFill>
                <a:cs typeface="+mn-cs"/>
              </a:rPr>
              <a:t> November</a:t>
            </a:r>
          </a:p>
        </p:txBody>
      </p:sp>
    </p:spTree>
    <p:extLst>
      <p:ext uri="{BB962C8B-B14F-4D97-AF65-F5344CB8AC3E}">
        <p14:creationId xmlns:p14="http://schemas.microsoft.com/office/powerpoint/2010/main" val="284362640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841247" y="474146"/>
            <a:ext cx="10515593" cy="1197864"/>
          </a:xfrm>
        </p:spPr>
        <p:txBody>
          <a:bodyPr vert="horz" lIns="91440" tIns="45720" rIns="91440" bIns="45720" rtlCol="0" anchor="ctr">
            <a:normAutofit fontScale="90000"/>
          </a:bodyPr>
          <a:lstStyle/>
          <a:p>
            <a:r>
              <a:rPr lang="en-US" dirty="0">
                <a:solidFill>
                  <a:schemeClr val="tx1"/>
                </a:solidFill>
                <a:cs typeface="+mj-cs"/>
              </a:rPr>
              <a:t>Junk Waste Pick up </a:t>
            </a:r>
            <a:br>
              <a:rPr lang="en-US" dirty="0">
                <a:solidFill>
                  <a:schemeClr val="tx1"/>
                </a:solidFill>
                <a:cs typeface="+mj-cs"/>
              </a:rPr>
            </a:br>
            <a:r>
              <a:rPr lang="en-US" dirty="0">
                <a:solidFill>
                  <a:schemeClr val="tx1"/>
                </a:solidFill>
                <a:cs typeface="+mj-cs"/>
              </a:rPr>
              <a:t>(Even numbered Months)</a:t>
            </a:r>
          </a:p>
        </p:txBody>
      </p:sp>
      <p:cxnSp>
        <p:nvCxnSpPr>
          <p:cNvPr id="40" name="Straight Connector 39">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7238"/>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5" name="Picture Placeholder 4">
            <a:extLst>
              <a:ext uri="{FF2B5EF4-FFF2-40B4-BE49-F238E27FC236}">
                <a16:creationId xmlns:a16="http://schemas.microsoft.com/office/drawing/2014/main" id="{308CDAC1-EB04-4F7E-B065-3A749376E1E0}"/>
              </a:ext>
            </a:extLst>
          </p:cNvPr>
          <p:cNvPicPr>
            <a:picLocks noGrp="1" noChangeAspect="1"/>
          </p:cNvPicPr>
          <p:nvPr>
            <p:ph type="pic" sz="quarter" idx="10"/>
          </p:nvPr>
        </p:nvPicPr>
        <p:blipFill rotWithShape="1">
          <a:blip r:embed="rId3"/>
          <a:srcRect r="1657" b="-1"/>
          <a:stretch/>
        </p:blipFill>
        <p:spPr>
          <a:xfrm>
            <a:off x="835153" y="2002117"/>
            <a:ext cx="6215794" cy="4171569"/>
          </a:xfrm>
          <a:prstGeom prst="rect">
            <a:avLst/>
          </a:prstGeom>
        </p:spPr>
      </p:pic>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7533314" y="1999578"/>
            <a:ext cx="3823525" cy="4171568"/>
          </a:xfrm>
        </p:spPr>
        <p:txBody>
          <a:bodyPr vert="horz" lIns="91440" tIns="45720" rIns="91440" bIns="45720" rtlCol="0" anchor="ctr">
            <a:normAutofit/>
          </a:bodyPr>
          <a:lstStyle/>
          <a:p>
            <a:pPr marL="457200" lvl="1"/>
            <a:r>
              <a:rPr lang="en-US" sz="3600" dirty="0">
                <a:solidFill>
                  <a:schemeClr val="tx1"/>
                </a:solidFill>
                <a:cs typeface="+mn-cs"/>
              </a:rPr>
              <a:t>February, </a:t>
            </a:r>
          </a:p>
          <a:p>
            <a:pPr marL="457200" lvl="1"/>
            <a:r>
              <a:rPr lang="en-US" sz="3600" dirty="0">
                <a:solidFill>
                  <a:schemeClr val="tx1"/>
                </a:solidFill>
                <a:cs typeface="+mn-cs"/>
              </a:rPr>
              <a:t>April, </a:t>
            </a:r>
          </a:p>
          <a:p>
            <a:pPr marL="457200" lvl="1"/>
            <a:r>
              <a:rPr lang="en-US" sz="3600" dirty="0">
                <a:solidFill>
                  <a:schemeClr val="tx1"/>
                </a:solidFill>
                <a:cs typeface="+mn-cs"/>
              </a:rPr>
              <a:t>June,</a:t>
            </a:r>
          </a:p>
          <a:p>
            <a:pPr marL="457200" lvl="1"/>
            <a:r>
              <a:rPr lang="en-US" sz="3600" dirty="0">
                <a:solidFill>
                  <a:schemeClr val="tx1"/>
                </a:solidFill>
                <a:cs typeface="+mn-cs"/>
              </a:rPr>
              <a:t> August, </a:t>
            </a:r>
          </a:p>
          <a:p>
            <a:pPr marL="457200" lvl="1"/>
            <a:r>
              <a:rPr lang="en-US" sz="3600" dirty="0">
                <a:solidFill>
                  <a:schemeClr val="tx1"/>
                </a:solidFill>
                <a:cs typeface="+mn-cs"/>
              </a:rPr>
              <a:t>October </a:t>
            </a:r>
          </a:p>
          <a:p>
            <a:pPr marL="457200" lvl="1"/>
            <a:r>
              <a:rPr lang="en-US" sz="3600" dirty="0">
                <a:solidFill>
                  <a:schemeClr val="tx1"/>
                </a:solidFill>
                <a:cs typeface="+mn-cs"/>
              </a:rPr>
              <a:t>December</a:t>
            </a:r>
          </a:p>
        </p:txBody>
      </p:sp>
    </p:spTree>
    <p:extLst>
      <p:ext uri="{BB962C8B-B14F-4D97-AF65-F5344CB8AC3E}">
        <p14:creationId xmlns:p14="http://schemas.microsoft.com/office/powerpoint/2010/main" val="42991760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0"/>
          </p:nvPr>
        </p:nvPicPr>
        <p:blipFill>
          <a:blip r:embed="rId3"/>
          <a:stretch>
            <a:fillRect/>
          </a:stretch>
        </p:blipFill>
        <p:spPr>
          <a:xfrm>
            <a:off x="1" y="3429000"/>
            <a:ext cx="12090399" cy="3429000"/>
          </a:xfrm>
        </p:spPr>
      </p:pic>
      <p:sp>
        <p:nvSpPr>
          <p:cNvPr id="5" name="Title 4">
            <a:extLst>
              <a:ext uri="{FF2B5EF4-FFF2-40B4-BE49-F238E27FC236}">
                <a16:creationId xmlns:a16="http://schemas.microsoft.com/office/drawing/2014/main" id="{44A0257C-3D98-4E46-86D3-1B752C8374C9}"/>
              </a:ext>
            </a:extLst>
          </p:cNvPr>
          <p:cNvSpPr>
            <a:spLocks noGrp="1"/>
          </p:cNvSpPr>
          <p:nvPr>
            <p:ph type="title"/>
          </p:nvPr>
        </p:nvSpPr>
        <p:spPr>
          <a:xfrm>
            <a:off x="237066" y="996988"/>
            <a:ext cx="4429531" cy="1325563"/>
          </a:xfrm>
        </p:spPr>
        <p:txBody>
          <a:bodyPr>
            <a:normAutofit/>
          </a:bodyPr>
          <a:lstStyle/>
          <a:p>
            <a:pPr algn="ctr"/>
            <a:r>
              <a:rPr lang="en-US" dirty="0"/>
              <a:t>Steps to Report</a:t>
            </a:r>
            <a:br>
              <a:rPr lang="en-US" dirty="0"/>
            </a:br>
            <a:r>
              <a:rPr lang="en-US" dirty="0"/>
              <a:t>Violations</a:t>
            </a:r>
          </a:p>
        </p:txBody>
      </p:sp>
      <p:sp>
        <p:nvSpPr>
          <p:cNvPr id="7" name="Text Placeholder 6">
            <a:extLst>
              <a:ext uri="{FF2B5EF4-FFF2-40B4-BE49-F238E27FC236}">
                <a16:creationId xmlns:a16="http://schemas.microsoft.com/office/drawing/2014/main" id="{A07FC37E-9058-4ED1-8333-F003F720C943}"/>
              </a:ext>
            </a:extLst>
          </p:cNvPr>
          <p:cNvSpPr>
            <a:spLocks noGrp="1"/>
          </p:cNvSpPr>
          <p:nvPr>
            <p:ph type="body" sz="quarter" idx="12"/>
          </p:nvPr>
        </p:nvSpPr>
        <p:spPr>
          <a:xfrm>
            <a:off x="5359078" y="452674"/>
            <a:ext cx="6121722" cy="382749"/>
          </a:xfrm>
        </p:spPr>
        <p:txBody>
          <a:bodyPr>
            <a:noAutofit/>
          </a:bodyPr>
          <a:lstStyle/>
          <a:p>
            <a:pPr algn="ctr"/>
            <a:r>
              <a:rPr lang="en-US" sz="2400" dirty="0"/>
              <a:t>Contact 3-1-1 first!</a:t>
            </a:r>
          </a:p>
        </p:txBody>
      </p:sp>
      <p:sp>
        <p:nvSpPr>
          <p:cNvPr id="8" name="Text Placeholder 7">
            <a:extLst>
              <a:ext uri="{FF2B5EF4-FFF2-40B4-BE49-F238E27FC236}">
                <a16:creationId xmlns:a16="http://schemas.microsoft.com/office/drawing/2014/main" id="{8DB1292A-975D-418D-86AF-8C3CD2A23AC3}"/>
              </a:ext>
            </a:extLst>
          </p:cNvPr>
          <p:cNvSpPr>
            <a:spLocks noGrp="1"/>
          </p:cNvSpPr>
          <p:nvPr>
            <p:ph type="body" sz="quarter" idx="15"/>
          </p:nvPr>
        </p:nvSpPr>
        <p:spPr>
          <a:xfrm>
            <a:off x="5359078" y="1030432"/>
            <a:ext cx="6121722" cy="1472544"/>
          </a:xfrm>
        </p:spPr>
        <p:txBody>
          <a:bodyPr>
            <a:normAutofit/>
          </a:bodyPr>
          <a:lstStyle/>
          <a:p>
            <a:pPr marL="285750" indent="-285750">
              <a:buFont typeface="Wingdings" panose="05000000000000000000" pitchFamily="2" charset="2"/>
              <a:buChar char="Ø"/>
            </a:pPr>
            <a:r>
              <a:rPr lang="en-US" sz="2000" b="1" dirty="0">
                <a:latin typeface="Corbel" panose="020B0503020204020204" pitchFamily="34" charset="0"/>
              </a:rPr>
              <a:t>Please provide descriptive information, such as:</a:t>
            </a:r>
          </a:p>
          <a:p>
            <a:pPr marL="742950" lvl="1" indent="-285750">
              <a:buFont typeface="Wingdings" panose="05000000000000000000" pitchFamily="2" charset="2"/>
              <a:buChar char="Ø"/>
            </a:pPr>
            <a:r>
              <a:rPr lang="en-US" sz="2000" b="1" dirty="0">
                <a:latin typeface="Corbel" panose="020B0503020204020204" pitchFamily="34" charset="0"/>
              </a:rPr>
              <a:t>Location, date, time of observed violation</a:t>
            </a:r>
          </a:p>
          <a:p>
            <a:pPr marL="742950" lvl="1" indent="-285750">
              <a:buFont typeface="Wingdings" panose="05000000000000000000" pitchFamily="2" charset="2"/>
              <a:buChar char="Ø"/>
            </a:pPr>
            <a:r>
              <a:rPr lang="en-US" sz="2000" b="1" dirty="0">
                <a:latin typeface="Corbel" panose="020B0503020204020204" pitchFamily="34" charset="0"/>
              </a:rPr>
              <a:t>Collect photographic evidence, if possible</a:t>
            </a:r>
          </a:p>
          <a:p>
            <a:pPr marL="285750" indent="-285750">
              <a:buFont typeface="Wingdings" panose="05000000000000000000" pitchFamily="2" charset="2"/>
              <a:buChar char="Ø"/>
            </a:pPr>
            <a:endParaRPr lang="en-US" sz="2000" dirty="0">
              <a:latin typeface="Corbel" panose="020B0503020204020204" pitchFamily="34" charset="0"/>
            </a:endParaRP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241550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 name="Picture Placeholder 52" descr="A close up of a sign&#10;&#10;Description automatically generated">
            <a:extLst>
              <a:ext uri="{FF2B5EF4-FFF2-40B4-BE49-F238E27FC236}">
                <a16:creationId xmlns:a16="http://schemas.microsoft.com/office/drawing/2014/main" id="{4BC7A03D-1A47-4BEB-9675-4D8DB125083D}"/>
              </a:ext>
            </a:extLst>
          </p:cNvPr>
          <p:cNvPicPr>
            <a:picLocks noGrp="1" noChangeAspect="1"/>
          </p:cNvPicPr>
          <p:nvPr>
            <p:ph type="pic" sz="quarter" idx="4294967295"/>
          </p:nvPr>
        </p:nvPicPr>
        <p:blipFill rotWithShape="1">
          <a:blip r:embed="rId2"/>
          <a:srcRect l="1652"/>
          <a:stretch/>
        </p:blipFill>
        <p:spPr>
          <a:xfrm>
            <a:off x="321564" y="307428"/>
            <a:ext cx="11548872" cy="4584612"/>
          </a:xfrm>
          <a:prstGeom prst="rect">
            <a:avLst/>
          </a:prstGeom>
        </p:spPr>
      </p:pic>
      <p:sp>
        <p:nvSpPr>
          <p:cNvPr id="58" name="Rectangle 57">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892040"/>
            <a:ext cx="11548872"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97EAB6E-5FFF-4923-BC7F-D2C71AD246DB}"/>
              </a:ext>
            </a:extLst>
          </p:cNvPr>
          <p:cNvSpPr>
            <a:spLocks noGrp="1"/>
          </p:cNvSpPr>
          <p:nvPr>
            <p:ph type="title"/>
          </p:nvPr>
        </p:nvSpPr>
        <p:spPr>
          <a:xfrm>
            <a:off x="2039332" y="4984040"/>
            <a:ext cx="6973204" cy="1261872"/>
          </a:xfrm>
        </p:spPr>
        <p:txBody>
          <a:bodyPr vert="horz" lIns="91440" tIns="45720" rIns="91440" bIns="45720" rtlCol="0" anchor="ctr">
            <a:normAutofit fontScale="90000"/>
          </a:bodyPr>
          <a:lstStyle/>
          <a:p>
            <a:pPr algn="ctr"/>
            <a:r>
              <a:rPr lang="en-US" sz="1900" i="1" dirty="0">
                <a:latin typeface="Corbel" panose="020B0503020204020204" pitchFamily="34" charset="0"/>
                <a:cs typeface="+mj-cs"/>
              </a:rPr>
              <a:t>THANK  YOU! </a:t>
            </a:r>
            <a:br>
              <a:rPr lang="en-US" sz="1900" i="1" dirty="0">
                <a:latin typeface="Corbel" panose="020B0503020204020204" pitchFamily="34" charset="0"/>
                <a:cs typeface="+mj-cs"/>
              </a:rPr>
            </a:br>
            <a:r>
              <a:rPr lang="en-US" sz="1900" i="1" dirty="0">
                <a:latin typeface="Corbel" panose="020B0503020204020204" pitchFamily="34" charset="0"/>
                <a:cs typeface="+mj-cs"/>
              </a:rPr>
              <a:t>For more information, please visit our website at:</a:t>
            </a:r>
            <a:br>
              <a:rPr lang="en-US" sz="1900" i="1" dirty="0">
                <a:latin typeface="Corbel" panose="020B0503020204020204" pitchFamily="34" charset="0"/>
                <a:cs typeface="+mj-cs"/>
              </a:rPr>
            </a:br>
            <a:r>
              <a:rPr lang="en-US" sz="1900" i="1" dirty="0">
                <a:latin typeface="Corbel" panose="020B0503020204020204" pitchFamily="34" charset="0"/>
                <a:cs typeface="+mj-cs"/>
              </a:rPr>
              <a:t>www.houstontx.gov/ips</a:t>
            </a:r>
            <a:br>
              <a:rPr lang="en-US" sz="1900" i="1" dirty="0">
                <a:latin typeface="Corbel" panose="020B0503020204020204" pitchFamily="34" charset="0"/>
                <a:cs typeface="+mj-cs"/>
              </a:rPr>
            </a:br>
            <a:br>
              <a:rPr lang="en-US" sz="1900" i="1" dirty="0">
                <a:latin typeface="Corbel" panose="020B0503020204020204" pitchFamily="34" charset="0"/>
                <a:cs typeface="+mj-cs"/>
              </a:rPr>
            </a:br>
            <a:r>
              <a:rPr lang="en-US" sz="1900" i="1" dirty="0">
                <a:latin typeface="Corbel" panose="020B0503020204020204" pitchFamily="34" charset="0"/>
                <a:cs typeface="+mj-cs"/>
              </a:rPr>
              <a:t>DON’s Email Address:</a:t>
            </a:r>
            <a:br>
              <a:rPr lang="en-US" sz="1900" i="1" dirty="0">
                <a:latin typeface="Corbel" panose="020B0503020204020204" pitchFamily="34" charset="0"/>
                <a:cs typeface="+mj-cs"/>
              </a:rPr>
            </a:br>
            <a:r>
              <a:rPr lang="en-US" sz="1900" i="1" dirty="0">
                <a:latin typeface="Corbel" panose="020B0503020204020204" pitchFamily="34" charset="0"/>
                <a:cs typeface="+mj-cs"/>
              </a:rPr>
              <a:t>contact.don@houstontx.gov </a:t>
            </a:r>
          </a:p>
        </p:txBody>
      </p:sp>
      <p:cxnSp>
        <p:nvCxnSpPr>
          <p:cNvPr id="60" name="Straight Connector 59">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6410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40C65BE5-2102-41B2-BB0A-9DCB2ABFC64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6019491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T Template_Classic _Bold_Sophisticated_02_MS - v5" id="{0D41E119-70BC-460A-871B-170510AB4D35}" vid="{64C62F1B-F437-4409-9C0D-EDEE8FFAF9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8B52BE-6787-403E-A094-B18CEB016691}">
  <ds:schemaRefs>
    <ds:schemaRef ds:uri="http://schemas.microsoft.com/sharepoint/v3/contenttype/forms"/>
  </ds:schemaRefs>
</ds:datastoreItem>
</file>

<file path=customXml/itemProps2.xml><?xml version="1.0" encoding="utf-8"?>
<ds:datastoreItem xmlns:ds="http://schemas.openxmlformats.org/officeDocument/2006/customXml" ds:itemID="{D0FE9C68-0C22-4EEC-B457-063807029368}">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16c05727-aa75-4e4a-9b5f-8a80a1165891"/>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A843D30A-FE5A-4A75-9AAA-C9B333E48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738</Words>
  <Application>Microsoft Office PowerPoint</Application>
  <PresentationFormat>Widescreen</PresentationFormat>
  <Paragraphs>53</Paragraphs>
  <Slides>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Calibri Light</vt:lpstr>
      <vt:lpstr>Constantia</vt:lpstr>
      <vt:lpstr>Corbel</vt:lpstr>
      <vt:lpstr>Helvetica Light</vt:lpstr>
      <vt:lpstr>Raleway</vt:lpstr>
      <vt:lpstr>Wingdings</vt:lpstr>
      <vt:lpstr>Office Theme</vt:lpstr>
      <vt:lpstr>     Regulation and Neighborhood Affairs Committee Meeting        February  13, 2020  Director  TaKasha L. Francis </vt:lpstr>
      <vt:lpstr>Inspections and Public Service Division </vt:lpstr>
      <vt:lpstr>Heavy Trash Enforcement </vt:lpstr>
      <vt:lpstr>Heavy Trash Enforcement </vt:lpstr>
      <vt:lpstr>Tree Waste Pick up  (Odd numbered Months)</vt:lpstr>
      <vt:lpstr>Junk Waste Pick up  (Even numbered Months)</vt:lpstr>
      <vt:lpstr>Steps to Report Violations</vt:lpstr>
      <vt:lpstr>THANK  YOU!  For more information, please visit our website at: www.houstontx.gov/ips  DON’s Email Address: contact.don@houstontx.gov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2020-02-06T21:17:04Z</dcterms:created>
  <dcterms:modified xsi:type="dcterms:W3CDTF">2020-02-06T21:54:00Z</dcterms:modified>
</cp:coreProperties>
</file>