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5"/>
  </p:notesMasterIdLst>
  <p:sldIdLst>
    <p:sldId id="297" r:id="rId2"/>
    <p:sldId id="258" r:id="rId3"/>
    <p:sldId id="298" r:id="rId4"/>
    <p:sldId id="299" r:id="rId5"/>
    <p:sldId id="300" r:id="rId6"/>
    <p:sldId id="267" r:id="rId7"/>
    <p:sldId id="302" r:id="rId8"/>
    <p:sldId id="259" r:id="rId9"/>
    <p:sldId id="305" r:id="rId10"/>
    <p:sldId id="303" r:id="rId11"/>
    <p:sldId id="304" r:id="rId12"/>
    <p:sldId id="292" r:id="rId13"/>
    <p:sldId id="280" r:id="rId14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16"/>
      <p:bold r:id="rId17"/>
      <p:italic r:id="rId18"/>
      <p:boldItalic r:id="rId19"/>
    </p:embeddedFont>
    <p:embeddedFont>
      <p:font typeface="Arial Black" panose="020B0A04020102020204" pitchFamily="34" charset="0"/>
      <p:bold r:id="rId20"/>
    </p:embeddedFont>
    <p:embeddedFont>
      <p:font typeface="Titillium Web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9900"/>
    <a:srgbClr val="8400DE"/>
    <a:srgbClr val="9900FF"/>
    <a:srgbClr val="CCCC00"/>
    <a:srgbClr val="FF6600"/>
    <a:srgbClr val="D50202"/>
    <a:srgbClr val="A401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D1A3A9F2-C519-4DEE-808B-E84F761DDDFF}">
  <a:tblStyle styleId="{D1A3A9F2-C519-4DEE-808B-E84F761DDDFF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451" autoAdjust="0"/>
  </p:normalViewPr>
  <p:slideViewPr>
    <p:cSldViewPr snapToGrid="0" snapToObjects="1">
      <p:cViewPr varScale="1">
        <p:scale>
          <a:sx n="105" d="100"/>
          <a:sy n="105" d="100"/>
        </p:scale>
        <p:origin x="118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Notice of Intent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81</c:v>
                </c:pt>
                <c:pt idx="1">
                  <c:v>127</c:v>
                </c:pt>
                <c:pt idx="2">
                  <c:v>166</c:v>
                </c:pt>
                <c:pt idx="3">
                  <c:v>197</c:v>
                </c:pt>
                <c:pt idx="4">
                  <c:v>199</c:v>
                </c:pt>
                <c:pt idx="5">
                  <c:v>161</c:v>
                </c:pt>
                <c:pt idx="6">
                  <c:v>181</c:v>
                </c:pt>
                <c:pt idx="7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6-4EB8-9036-0050368EB38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Construction Site Notice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99</c:v>
                </c:pt>
                <c:pt idx="1">
                  <c:v>132</c:v>
                </c:pt>
                <c:pt idx="2">
                  <c:v>132</c:v>
                </c:pt>
                <c:pt idx="3">
                  <c:v>174</c:v>
                </c:pt>
                <c:pt idx="4">
                  <c:v>223</c:v>
                </c:pt>
                <c:pt idx="5">
                  <c:v>178</c:v>
                </c:pt>
                <c:pt idx="6">
                  <c:v>151</c:v>
                </c:pt>
                <c:pt idx="7">
                  <c:v>157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16-4EB8-9036-0050368EB3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56346040"/>
        <c:axId val="356346432"/>
      </c:barChart>
      <c:catAx>
        <c:axId val="3563460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46432"/>
        <c:crosses val="autoZero"/>
        <c:auto val="1"/>
        <c:lblAlgn val="ctr"/>
        <c:lblOffset val="100"/>
        <c:noMultiLvlLbl val="0"/>
      </c:catAx>
      <c:valAx>
        <c:axId val="35634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346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00CB64-46A4-AA45-A1FF-ACB9DD671A4F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3412F2D5-187F-1445-BD25-E38092C8997C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1970</a:t>
          </a:r>
        </a:p>
      </dgm:t>
    </dgm:pt>
    <dgm:pt modelId="{C3AB3D2B-D7B4-E743-9709-20A5C64DA937}" type="parTrans" cxnId="{458288F5-0DC9-654C-8DE6-D1C06A190341}">
      <dgm:prSet/>
      <dgm:spPr/>
      <dgm:t>
        <a:bodyPr/>
        <a:lstStyle/>
        <a:p>
          <a:endParaRPr lang="en-US"/>
        </a:p>
      </dgm:t>
    </dgm:pt>
    <dgm:pt modelId="{B51D8BA3-02B0-9B45-A036-620C75E350DF}" type="sibTrans" cxnId="{458288F5-0DC9-654C-8DE6-D1C06A190341}">
      <dgm:prSet/>
      <dgm:spPr/>
      <dgm:t>
        <a:bodyPr/>
        <a:lstStyle/>
        <a:p>
          <a:endParaRPr lang="en-US"/>
        </a:p>
      </dgm:t>
    </dgm:pt>
    <dgm:pt modelId="{4BC33BD6-AB3D-1448-9A7D-298D2C27F21A}">
      <dgm:prSet phldrT="[Text]"/>
      <dgm:spPr>
        <a:solidFill>
          <a:schemeClr val="accent4"/>
        </a:solidFill>
      </dgm:spPr>
      <dgm:t>
        <a:bodyPr/>
        <a:lstStyle/>
        <a:p>
          <a:r>
            <a:rPr lang="en-US" dirty="0"/>
            <a:t>1980</a:t>
          </a:r>
        </a:p>
      </dgm:t>
    </dgm:pt>
    <dgm:pt modelId="{A5DE3E35-9430-7A4E-B7D3-52B84AD89D32}" type="parTrans" cxnId="{59875C46-314B-A645-9CA9-1CEDAD5E48F5}">
      <dgm:prSet/>
      <dgm:spPr/>
      <dgm:t>
        <a:bodyPr/>
        <a:lstStyle/>
        <a:p>
          <a:endParaRPr lang="en-US"/>
        </a:p>
      </dgm:t>
    </dgm:pt>
    <dgm:pt modelId="{9F2CA27D-DEFE-0C4E-9A47-41AB0D9D00AF}" type="sibTrans" cxnId="{59875C46-314B-A645-9CA9-1CEDAD5E48F5}">
      <dgm:prSet/>
      <dgm:spPr/>
      <dgm:t>
        <a:bodyPr/>
        <a:lstStyle/>
        <a:p>
          <a:endParaRPr lang="en-US"/>
        </a:p>
      </dgm:t>
    </dgm:pt>
    <dgm:pt modelId="{49D4192B-F8A6-433B-89E3-26E6AFBD592B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2000</a:t>
          </a:r>
        </a:p>
      </dgm:t>
    </dgm:pt>
    <dgm:pt modelId="{B52A95BE-170B-40FC-989B-C8A01C8D251A}" type="parTrans" cxnId="{7F8763F6-6575-4969-A369-3151E2941794}">
      <dgm:prSet/>
      <dgm:spPr/>
      <dgm:t>
        <a:bodyPr/>
        <a:lstStyle/>
        <a:p>
          <a:endParaRPr lang="en-US"/>
        </a:p>
      </dgm:t>
    </dgm:pt>
    <dgm:pt modelId="{C4302264-B66B-40BD-A463-A1211428FF2A}" type="sibTrans" cxnId="{7F8763F6-6575-4969-A369-3151E2941794}">
      <dgm:prSet/>
      <dgm:spPr/>
      <dgm:t>
        <a:bodyPr/>
        <a:lstStyle/>
        <a:p>
          <a:endParaRPr lang="en-US"/>
        </a:p>
      </dgm:t>
    </dgm:pt>
    <dgm:pt modelId="{3C2747DD-B7B7-4512-B2A1-F9162115F33F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2010</a:t>
          </a:r>
        </a:p>
      </dgm:t>
    </dgm:pt>
    <dgm:pt modelId="{220120AE-0029-4881-A680-1594A62C6306}" type="parTrans" cxnId="{1567EDF4-EBCD-449A-8C8E-D6F9606CA097}">
      <dgm:prSet/>
      <dgm:spPr/>
      <dgm:t>
        <a:bodyPr/>
        <a:lstStyle/>
        <a:p>
          <a:endParaRPr lang="en-US"/>
        </a:p>
      </dgm:t>
    </dgm:pt>
    <dgm:pt modelId="{0C4A158C-D47D-4ADC-8229-9BCF83293DD1}" type="sibTrans" cxnId="{1567EDF4-EBCD-449A-8C8E-D6F9606CA097}">
      <dgm:prSet/>
      <dgm:spPr/>
      <dgm:t>
        <a:bodyPr/>
        <a:lstStyle/>
        <a:p>
          <a:endParaRPr lang="en-US"/>
        </a:p>
      </dgm:t>
    </dgm:pt>
    <dgm:pt modelId="{9750DC78-4A93-5A4E-83F8-6C543E421E4E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1990</a:t>
          </a:r>
        </a:p>
      </dgm:t>
    </dgm:pt>
    <dgm:pt modelId="{3E56FF6C-362D-6648-9FAF-B4F3C5B3BAF0}" type="sibTrans" cxnId="{F78BB6FC-2AF6-B74D-A800-1565F3F73A32}">
      <dgm:prSet/>
      <dgm:spPr/>
      <dgm:t>
        <a:bodyPr/>
        <a:lstStyle/>
        <a:p>
          <a:endParaRPr lang="en-US"/>
        </a:p>
      </dgm:t>
    </dgm:pt>
    <dgm:pt modelId="{B8297B0B-0695-9E42-9AF6-9E3B237357EC}" type="parTrans" cxnId="{F78BB6FC-2AF6-B74D-A800-1565F3F73A32}">
      <dgm:prSet/>
      <dgm:spPr/>
      <dgm:t>
        <a:bodyPr/>
        <a:lstStyle/>
        <a:p>
          <a:endParaRPr lang="en-US"/>
        </a:p>
      </dgm:t>
    </dgm:pt>
    <dgm:pt modelId="{866BA100-B0D3-5941-BEC9-5F8B6F5474B5}" type="pres">
      <dgm:prSet presAssocID="{4F00CB64-46A4-AA45-A1FF-ACB9DD671A4F}" presName="Name0" presStyleCnt="0">
        <dgm:presLayoutVars>
          <dgm:dir/>
          <dgm:animLvl val="lvl"/>
          <dgm:resizeHandles val="exact"/>
        </dgm:presLayoutVars>
      </dgm:prSet>
      <dgm:spPr/>
    </dgm:pt>
    <dgm:pt modelId="{4F66AFA4-B23D-3B47-9F8F-BAB0FF212934}" type="pres">
      <dgm:prSet presAssocID="{3412F2D5-187F-1445-BD25-E38092C8997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D095DB-E8D5-4D48-A905-7310C90764E7}" type="pres">
      <dgm:prSet presAssocID="{B51D8BA3-02B0-9B45-A036-620C75E350DF}" presName="parTxOnlySpace" presStyleCnt="0"/>
      <dgm:spPr/>
    </dgm:pt>
    <dgm:pt modelId="{DC2C5228-8F0C-9746-88CB-9F1332DDD6EA}" type="pres">
      <dgm:prSet presAssocID="{4BC33BD6-AB3D-1448-9A7D-298D2C27F21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1413CE8-D895-DE4E-BA5F-FE536C9DCC37}" type="pres">
      <dgm:prSet presAssocID="{9F2CA27D-DEFE-0C4E-9A47-41AB0D9D00AF}" presName="parTxOnlySpace" presStyleCnt="0"/>
      <dgm:spPr/>
    </dgm:pt>
    <dgm:pt modelId="{8F17C124-EB3B-8F48-B0CF-90862C151F7C}" type="pres">
      <dgm:prSet presAssocID="{9750DC78-4A93-5A4E-83F8-6C543E421E4E}" presName="parTxOnly" presStyleLbl="node1" presStyleIdx="2" presStyleCnt="5" custLinFactNeighborX="9854" custLinFactNeighborY="-4341">
        <dgm:presLayoutVars>
          <dgm:chMax val="0"/>
          <dgm:chPref val="0"/>
          <dgm:bulletEnabled val="1"/>
        </dgm:presLayoutVars>
      </dgm:prSet>
      <dgm:spPr/>
    </dgm:pt>
    <dgm:pt modelId="{33C0DD01-6C39-451B-899C-18C78041B5DC}" type="pres">
      <dgm:prSet presAssocID="{3E56FF6C-362D-6648-9FAF-B4F3C5B3BAF0}" presName="parTxOnlySpace" presStyleCnt="0"/>
      <dgm:spPr/>
    </dgm:pt>
    <dgm:pt modelId="{4D0DEEC7-79CC-4F2A-BF59-E90BFF801024}" type="pres">
      <dgm:prSet presAssocID="{49D4192B-F8A6-433B-89E3-26E6AFBD592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44A7FFD-1F50-47BC-AAD2-DD1B9AE79F6A}" type="pres">
      <dgm:prSet presAssocID="{C4302264-B66B-40BD-A463-A1211428FF2A}" presName="parTxOnlySpace" presStyleCnt="0"/>
      <dgm:spPr/>
    </dgm:pt>
    <dgm:pt modelId="{59C074AC-2844-47CF-877A-67004891D489}" type="pres">
      <dgm:prSet presAssocID="{3C2747DD-B7B7-4512-B2A1-F9162115F33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25D7064-D835-FD4C-B9F0-D4BDB5FFD2AA}" type="presOf" srcId="{9750DC78-4A93-5A4E-83F8-6C543E421E4E}" destId="{8F17C124-EB3B-8F48-B0CF-90862C151F7C}" srcOrd="0" destOrd="0" presId="urn:microsoft.com/office/officeart/2005/8/layout/chevron1"/>
    <dgm:cxn modelId="{59875C46-314B-A645-9CA9-1CEDAD5E48F5}" srcId="{4F00CB64-46A4-AA45-A1FF-ACB9DD671A4F}" destId="{4BC33BD6-AB3D-1448-9A7D-298D2C27F21A}" srcOrd="1" destOrd="0" parTransId="{A5DE3E35-9430-7A4E-B7D3-52B84AD89D32}" sibTransId="{9F2CA27D-DEFE-0C4E-9A47-41AB0D9D00AF}"/>
    <dgm:cxn modelId="{05B75BB7-6847-E24E-8963-0EE87B9B933A}" type="presOf" srcId="{4F00CB64-46A4-AA45-A1FF-ACB9DD671A4F}" destId="{866BA100-B0D3-5941-BEC9-5F8B6F5474B5}" srcOrd="0" destOrd="0" presId="urn:microsoft.com/office/officeart/2005/8/layout/chevron1"/>
    <dgm:cxn modelId="{CF9DD3C7-A35F-4EE4-80C1-CD70EBA72B95}" type="presOf" srcId="{49D4192B-F8A6-433B-89E3-26E6AFBD592B}" destId="{4D0DEEC7-79CC-4F2A-BF59-E90BFF801024}" srcOrd="0" destOrd="0" presId="urn:microsoft.com/office/officeart/2005/8/layout/chevron1"/>
    <dgm:cxn modelId="{7AF945D3-D1BC-174C-AAF7-CD823AA241E2}" type="presOf" srcId="{3412F2D5-187F-1445-BD25-E38092C8997C}" destId="{4F66AFA4-B23D-3B47-9F8F-BAB0FF212934}" srcOrd="0" destOrd="0" presId="urn:microsoft.com/office/officeart/2005/8/layout/chevron1"/>
    <dgm:cxn modelId="{4BBE7DDE-CCF8-42C1-A403-75EF2B1ED33E}" type="presOf" srcId="{3C2747DD-B7B7-4512-B2A1-F9162115F33F}" destId="{59C074AC-2844-47CF-877A-67004891D489}" srcOrd="0" destOrd="0" presId="urn:microsoft.com/office/officeart/2005/8/layout/chevron1"/>
    <dgm:cxn modelId="{130985DF-C9BE-E943-AC66-7E8760D357B4}" type="presOf" srcId="{4BC33BD6-AB3D-1448-9A7D-298D2C27F21A}" destId="{DC2C5228-8F0C-9746-88CB-9F1332DDD6EA}" srcOrd="0" destOrd="0" presId="urn:microsoft.com/office/officeart/2005/8/layout/chevron1"/>
    <dgm:cxn modelId="{1567EDF4-EBCD-449A-8C8E-D6F9606CA097}" srcId="{4F00CB64-46A4-AA45-A1FF-ACB9DD671A4F}" destId="{3C2747DD-B7B7-4512-B2A1-F9162115F33F}" srcOrd="4" destOrd="0" parTransId="{220120AE-0029-4881-A680-1594A62C6306}" sibTransId="{0C4A158C-D47D-4ADC-8229-9BCF83293DD1}"/>
    <dgm:cxn modelId="{458288F5-0DC9-654C-8DE6-D1C06A190341}" srcId="{4F00CB64-46A4-AA45-A1FF-ACB9DD671A4F}" destId="{3412F2D5-187F-1445-BD25-E38092C8997C}" srcOrd="0" destOrd="0" parTransId="{C3AB3D2B-D7B4-E743-9709-20A5C64DA937}" sibTransId="{B51D8BA3-02B0-9B45-A036-620C75E350DF}"/>
    <dgm:cxn modelId="{7F8763F6-6575-4969-A369-3151E2941794}" srcId="{4F00CB64-46A4-AA45-A1FF-ACB9DD671A4F}" destId="{49D4192B-F8A6-433B-89E3-26E6AFBD592B}" srcOrd="3" destOrd="0" parTransId="{B52A95BE-170B-40FC-989B-C8A01C8D251A}" sibTransId="{C4302264-B66B-40BD-A463-A1211428FF2A}"/>
    <dgm:cxn modelId="{F78BB6FC-2AF6-B74D-A800-1565F3F73A32}" srcId="{4F00CB64-46A4-AA45-A1FF-ACB9DD671A4F}" destId="{9750DC78-4A93-5A4E-83F8-6C543E421E4E}" srcOrd="2" destOrd="0" parTransId="{B8297B0B-0695-9E42-9AF6-9E3B237357EC}" sibTransId="{3E56FF6C-362D-6648-9FAF-B4F3C5B3BAF0}"/>
    <dgm:cxn modelId="{41622FAD-765E-7447-960B-AF4C047EF85F}" type="presParOf" srcId="{866BA100-B0D3-5941-BEC9-5F8B6F5474B5}" destId="{4F66AFA4-B23D-3B47-9F8F-BAB0FF212934}" srcOrd="0" destOrd="0" presId="urn:microsoft.com/office/officeart/2005/8/layout/chevron1"/>
    <dgm:cxn modelId="{0CE8070C-8A60-884A-B88A-944127D9964E}" type="presParOf" srcId="{866BA100-B0D3-5941-BEC9-5F8B6F5474B5}" destId="{2CD095DB-E8D5-4D48-A905-7310C90764E7}" srcOrd="1" destOrd="0" presId="urn:microsoft.com/office/officeart/2005/8/layout/chevron1"/>
    <dgm:cxn modelId="{0A2A663C-98A6-864C-975A-7CFEE1C84BF5}" type="presParOf" srcId="{866BA100-B0D3-5941-BEC9-5F8B6F5474B5}" destId="{DC2C5228-8F0C-9746-88CB-9F1332DDD6EA}" srcOrd="2" destOrd="0" presId="urn:microsoft.com/office/officeart/2005/8/layout/chevron1"/>
    <dgm:cxn modelId="{1693B0BF-EDFF-914F-9EF1-48684403CEA5}" type="presParOf" srcId="{866BA100-B0D3-5941-BEC9-5F8B6F5474B5}" destId="{51413CE8-D895-DE4E-BA5F-FE536C9DCC37}" srcOrd="3" destOrd="0" presId="urn:microsoft.com/office/officeart/2005/8/layout/chevron1"/>
    <dgm:cxn modelId="{D6B60C79-2F58-7741-8F42-E066F9E01354}" type="presParOf" srcId="{866BA100-B0D3-5941-BEC9-5F8B6F5474B5}" destId="{8F17C124-EB3B-8F48-B0CF-90862C151F7C}" srcOrd="4" destOrd="0" presId="urn:microsoft.com/office/officeart/2005/8/layout/chevron1"/>
    <dgm:cxn modelId="{BB297CC7-B8F7-4C86-ADAC-36857E3A5982}" type="presParOf" srcId="{866BA100-B0D3-5941-BEC9-5F8B6F5474B5}" destId="{33C0DD01-6C39-451B-899C-18C78041B5DC}" srcOrd="5" destOrd="0" presId="urn:microsoft.com/office/officeart/2005/8/layout/chevron1"/>
    <dgm:cxn modelId="{2E252985-D7FC-4A2A-9A98-90D5AB7CE29D}" type="presParOf" srcId="{866BA100-B0D3-5941-BEC9-5F8B6F5474B5}" destId="{4D0DEEC7-79CC-4F2A-BF59-E90BFF801024}" srcOrd="6" destOrd="0" presId="urn:microsoft.com/office/officeart/2005/8/layout/chevron1"/>
    <dgm:cxn modelId="{A36F88C6-E90F-40CC-9841-273024609FDF}" type="presParOf" srcId="{866BA100-B0D3-5941-BEC9-5F8B6F5474B5}" destId="{344A7FFD-1F50-47BC-AAD2-DD1B9AE79F6A}" srcOrd="7" destOrd="0" presId="urn:microsoft.com/office/officeart/2005/8/layout/chevron1"/>
    <dgm:cxn modelId="{9B304497-B3F3-4B39-BE7E-750D01278C11}" type="presParOf" srcId="{866BA100-B0D3-5941-BEC9-5F8B6F5474B5}" destId="{59C074AC-2844-47CF-877A-67004891D48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00CB64-46A4-AA45-A1FF-ACB9DD671A4F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3412F2D5-187F-1445-BD25-E38092C8997C}">
      <dgm:prSet phldrT="[Text]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n-US" dirty="0"/>
            <a:t>1970</a:t>
          </a:r>
        </a:p>
      </dgm:t>
    </dgm:pt>
    <dgm:pt modelId="{C3AB3D2B-D7B4-E743-9709-20A5C64DA937}" type="parTrans" cxnId="{458288F5-0DC9-654C-8DE6-D1C06A190341}">
      <dgm:prSet/>
      <dgm:spPr/>
      <dgm:t>
        <a:bodyPr/>
        <a:lstStyle/>
        <a:p>
          <a:endParaRPr lang="en-US"/>
        </a:p>
      </dgm:t>
    </dgm:pt>
    <dgm:pt modelId="{B51D8BA3-02B0-9B45-A036-620C75E350DF}" type="sibTrans" cxnId="{458288F5-0DC9-654C-8DE6-D1C06A190341}">
      <dgm:prSet/>
      <dgm:spPr/>
      <dgm:t>
        <a:bodyPr/>
        <a:lstStyle/>
        <a:p>
          <a:endParaRPr lang="en-US"/>
        </a:p>
      </dgm:t>
    </dgm:pt>
    <dgm:pt modelId="{4BC33BD6-AB3D-1448-9A7D-298D2C27F21A}">
      <dgm:prSet phldrT="[Text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1980</a:t>
          </a:r>
        </a:p>
      </dgm:t>
    </dgm:pt>
    <dgm:pt modelId="{A5DE3E35-9430-7A4E-B7D3-52B84AD89D32}" type="parTrans" cxnId="{59875C46-314B-A645-9CA9-1CEDAD5E48F5}">
      <dgm:prSet/>
      <dgm:spPr/>
      <dgm:t>
        <a:bodyPr/>
        <a:lstStyle/>
        <a:p>
          <a:endParaRPr lang="en-US"/>
        </a:p>
      </dgm:t>
    </dgm:pt>
    <dgm:pt modelId="{9F2CA27D-DEFE-0C4E-9A47-41AB0D9D00AF}" type="sibTrans" cxnId="{59875C46-314B-A645-9CA9-1CEDAD5E48F5}">
      <dgm:prSet/>
      <dgm:spPr/>
      <dgm:t>
        <a:bodyPr/>
        <a:lstStyle/>
        <a:p>
          <a:endParaRPr lang="en-US"/>
        </a:p>
      </dgm:t>
    </dgm:pt>
    <dgm:pt modelId="{49D4192B-F8A6-433B-89E3-26E6AFBD592B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2000</a:t>
          </a:r>
        </a:p>
      </dgm:t>
    </dgm:pt>
    <dgm:pt modelId="{B52A95BE-170B-40FC-989B-C8A01C8D251A}" type="parTrans" cxnId="{7F8763F6-6575-4969-A369-3151E2941794}">
      <dgm:prSet/>
      <dgm:spPr/>
      <dgm:t>
        <a:bodyPr/>
        <a:lstStyle/>
        <a:p>
          <a:endParaRPr lang="en-US"/>
        </a:p>
      </dgm:t>
    </dgm:pt>
    <dgm:pt modelId="{C4302264-B66B-40BD-A463-A1211428FF2A}" type="sibTrans" cxnId="{7F8763F6-6575-4969-A369-3151E2941794}">
      <dgm:prSet/>
      <dgm:spPr/>
      <dgm:t>
        <a:bodyPr/>
        <a:lstStyle/>
        <a:p>
          <a:endParaRPr lang="en-US"/>
        </a:p>
      </dgm:t>
    </dgm:pt>
    <dgm:pt modelId="{3C2747DD-B7B7-4512-B2A1-F9162115F33F}">
      <dgm:prSet phldrT="[Text]"/>
      <dgm:spPr>
        <a:solidFill>
          <a:schemeClr val="bg1"/>
        </a:solidFill>
      </dgm:spPr>
      <dgm:t>
        <a:bodyPr/>
        <a:lstStyle/>
        <a:p>
          <a:r>
            <a:rPr lang="en-US" dirty="0"/>
            <a:t>2010</a:t>
          </a:r>
        </a:p>
      </dgm:t>
    </dgm:pt>
    <dgm:pt modelId="{220120AE-0029-4881-A680-1594A62C6306}" type="parTrans" cxnId="{1567EDF4-EBCD-449A-8C8E-D6F9606CA097}">
      <dgm:prSet/>
      <dgm:spPr/>
      <dgm:t>
        <a:bodyPr/>
        <a:lstStyle/>
        <a:p>
          <a:endParaRPr lang="en-US"/>
        </a:p>
      </dgm:t>
    </dgm:pt>
    <dgm:pt modelId="{0C4A158C-D47D-4ADC-8229-9BCF83293DD1}" type="sibTrans" cxnId="{1567EDF4-EBCD-449A-8C8E-D6F9606CA097}">
      <dgm:prSet/>
      <dgm:spPr/>
      <dgm:t>
        <a:bodyPr/>
        <a:lstStyle/>
        <a:p>
          <a:endParaRPr lang="en-US"/>
        </a:p>
      </dgm:t>
    </dgm:pt>
    <dgm:pt modelId="{9750DC78-4A93-5A4E-83F8-6C543E421E4E}">
      <dgm:prSet phldrT="[Text]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en-US" dirty="0"/>
            <a:t>1990</a:t>
          </a:r>
        </a:p>
      </dgm:t>
    </dgm:pt>
    <dgm:pt modelId="{3E56FF6C-362D-6648-9FAF-B4F3C5B3BAF0}" type="sibTrans" cxnId="{F78BB6FC-2AF6-B74D-A800-1565F3F73A32}">
      <dgm:prSet/>
      <dgm:spPr/>
      <dgm:t>
        <a:bodyPr/>
        <a:lstStyle/>
        <a:p>
          <a:endParaRPr lang="en-US"/>
        </a:p>
      </dgm:t>
    </dgm:pt>
    <dgm:pt modelId="{B8297B0B-0695-9E42-9AF6-9E3B237357EC}" type="parTrans" cxnId="{F78BB6FC-2AF6-B74D-A800-1565F3F73A32}">
      <dgm:prSet/>
      <dgm:spPr/>
      <dgm:t>
        <a:bodyPr/>
        <a:lstStyle/>
        <a:p>
          <a:endParaRPr lang="en-US"/>
        </a:p>
      </dgm:t>
    </dgm:pt>
    <dgm:pt modelId="{866BA100-B0D3-5941-BEC9-5F8B6F5474B5}" type="pres">
      <dgm:prSet presAssocID="{4F00CB64-46A4-AA45-A1FF-ACB9DD671A4F}" presName="Name0" presStyleCnt="0">
        <dgm:presLayoutVars>
          <dgm:dir/>
          <dgm:animLvl val="lvl"/>
          <dgm:resizeHandles val="exact"/>
        </dgm:presLayoutVars>
      </dgm:prSet>
      <dgm:spPr/>
    </dgm:pt>
    <dgm:pt modelId="{4F66AFA4-B23D-3B47-9F8F-BAB0FF212934}" type="pres">
      <dgm:prSet presAssocID="{3412F2D5-187F-1445-BD25-E38092C8997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2CD095DB-E8D5-4D48-A905-7310C90764E7}" type="pres">
      <dgm:prSet presAssocID="{B51D8BA3-02B0-9B45-A036-620C75E350DF}" presName="parTxOnlySpace" presStyleCnt="0"/>
      <dgm:spPr/>
    </dgm:pt>
    <dgm:pt modelId="{DC2C5228-8F0C-9746-88CB-9F1332DDD6EA}" type="pres">
      <dgm:prSet presAssocID="{4BC33BD6-AB3D-1448-9A7D-298D2C27F21A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1413CE8-D895-DE4E-BA5F-FE536C9DCC37}" type="pres">
      <dgm:prSet presAssocID="{9F2CA27D-DEFE-0C4E-9A47-41AB0D9D00AF}" presName="parTxOnlySpace" presStyleCnt="0"/>
      <dgm:spPr/>
    </dgm:pt>
    <dgm:pt modelId="{8F17C124-EB3B-8F48-B0CF-90862C151F7C}" type="pres">
      <dgm:prSet presAssocID="{9750DC78-4A93-5A4E-83F8-6C543E421E4E}" presName="parTxOnly" presStyleLbl="node1" presStyleIdx="2" presStyleCnt="5" custLinFactNeighborX="9854" custLinFactNeighborY="-4341">
        <dgm:presLayoutVars>
          <dgm:chMax val="0"/>
          <dgm:chPref val="0"/>
          <dgm:bulletEnabled val="1"/>
        </dgm:presLayoutVars>
      </dgm:prSet>
      <dgm:spPr/>
    </dgm:pt>
    <dgm:pt modelId="{33C0DD01-6C39-451B-899C-18C78041B5DC}" type="pres">
      <dgm:prSet presAssocID="{3E56FF6C-362D-6648-9FAF-B4F3C5B3BAF0}" presName="parTxOnlySpace" presStyleCnt="0"/>
      <dgm:spPr/>
    </dgm:pt>
    <dgm:pt modelId="{4D0DEEC7-79CC-4F2A-BF59-E90BFF801024}" type="pres">
      <dgm:prSet presAssocID="{49D4192B-F8A6-433B-89E3-26E6AFBD592B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344A7FFD-1F50-47BC-AAD2-DD1B9AE79F6A}" type="pres">
      <dgm:prSet presAssocID="{C4302264-B66B-40BD-A463-A1211428FF2A}" presName="parTxOnlySpace" presStyleCnt="0"/>
      <dgm:spPr/>
    </dgm:pt>
    <dgm:pt modelId="{59C074AC-2844-47CF-877A-67004891D489}" type="pres">
      <dgm:prSet presAssocID="{3C2747DD-B7B7-4512-B2A1-F9162115F33F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725D7064-D835-FD4C-B9F0-D4BDB5FFD2AA}" type="presOf" srcId="{9750DC78-4A93-5A4E-83F8-6C543E421E4E}" destId="{8F17C124-EB3B-8F48-B0CF-90862C151F7C}" srcOrd="0" destOrd="0" presId="urn:microsoft.com/office/officeart/2005/8/layout/chevron1"/>
    <dgm:cxn modelId="{59875C46-314B-A645-9CA9-1CEDAD5E48F5}" srcId="{4F00CB64-46A4-AA45-A1FF-ACB9DD671A4F}" destId="{4BC33BD6-AB3D-1448-9A7D-298D2C27F21A}" srcOrd="1" destOrd="0" parTransId="{A5DE3E35-9430-7A4E-B7D3-52B84AD89D32}" sibTransId="{9F2CA27D-DEFE-0C4E-9A47-41AB0D9D00AF}"/>
    <dgm:cxn modelId="{05B75BB7-6847-E24E-8963-0EE87B9B933A}" type="presOf" srcId="{4F00CB64-46A4-AA45-A1FF-ACB9DD671A4F}" destId="{866BA100-B0D3-5941-BEC9-5F8B6F5474B5}" srcOrd="0" destOrd="0" presId="urn:microsoft.com/office/officeart/2005/8/layout/chevron1"/>
    <dgm:cxn modelId="{CF9DD3C7-A35F-4EE4-80C1-CD70EBA72B95}" type="presOf" srcId="{49D4192B-F8A6-433B-89E3-26E6AFBD592B}" destId="{4D0DEEC7-79CC-4F2A-BF59-E90BFF801024}" srcOrd="0" destOrd="0" presId="urn:microsoft.com/office/officeart/2005/8/layout/chevron1"/>
    <dgm:cxn modelId="{7AF945D3-D1BC-174C-AAF7-CD823AA241E2}" type="presOf" srcId="{3412F2D5-187F-1445-BD25-E38092C8997C}" destId="{4F66AFA4-B23D-3B47-9F8F-BAB0FF212934}" srcOrd="0" destOrd="0" presId="urn:microsoft.com/office/officeart/2005/8/layout/chevron1"/>
    <dgm:cxn modelId="{4BBE7DDE-CCF8-42C1-A403-75EF2B1ED33E}" type="presOf" srcId="{3C2747DD-B7B7-4512-B2A1-F9162115F33F}" destId="{59C074AC-2844-47CF-877A-67004891D489}" srcOrd="0" destOrd="0" presId="urn:microsoft.com/office/officeart/2005/8/layout/chevron1"/>
    <dgm:cxn modelId="{130985DF-C9BE-E943-AC66-7E8760D357B4}" type="presOf" srcId="{4BC33BD6-AB3D-1448-9A7D-298D2C27F21A}" destId="{DC2C5228-8F0C-9746-88CB-9F1332DDD6EA}" srcOrd="0" destOrd="0" presId="urn:microsoft.com/office/officeart/2005/8/layout/chevron1"/>
    <dgm:cxn modelId="{1567EDF4-EBCD-449A-8C8E-D6F9606CA097}" srcId="{4F00CB64-46A4-AA45-A1FF-ACB9DD671A4F}" destId="{3C2747DD-B7B7-4512-B2A1-F9162115F33F}" srcOrd="4" destOrd="0" parTransId="{220120AE-0029-4881-A680-1594A62C6306}" sibTransId="{0C4A158C-D47D-4ADC-8229-9BCF83293DD1}"/>
    <dgm:cxn modelId="{458288F5-0DC9-654C-8DE6-D1C06A190341}" srcId="{4F00CB64-46A4-AA45-A1FF-ACB9DD671A4F}" destId="{3412F2D5-187F-1445-BD25-E38092C8997C}" srcOrd="0" destOrd="0" parTransId="{C3AB3D2B-D7B4-E743-9709-20A5C64DA937}" sibTransId="{B51D8BA3-02B0-9B45-A036-620C75E350DF}"/>
    <dgm:cxn modelId="{7F8763F6-6575-4969-A369-3151E2941794}" srcId="{4F00CB64-46A4-AA45-A1FF-ACB9DD671A4F}" destId="{49D4192B-F8A6-433B-89E3-26E6AFBD592B}" srcOrd="3" destOrd="0" parTransId="{B52A95BE-170B-40FC-989B-C8A01C8D251A}" sibTransId="{C4302264-B66B-40BD-A463-A1211428FF2A}"/>
    <dgm:cxn modelId="{F78BB6FC-2AF6-B74D-A800-1565F3F73A32}" srcId="{4F00CB64-46A4-AA45-A1FF-ACB9DD671A4F}" destId="{9750DC78-4A93-5A4E-83F8-6C543E421E4E}" srcOrd="2" destOrd="0" parTransId="{B8297B0B-0695-9E42-9AF6-9E3B237357EC}" sibTransId="{3E56FF6C-362D-6648-9FAF-B4F3C5B3BAF0}"/>
    <dgm:cxn modelId="{41622FAD-765E-7447-960B-AF4C047EF85F}" type="presParOf" srcId="{866BA100-B0D3-5941-BEC9-5F8B6F5474B5}" destId="{4F66AFA4-B23D-3B47-9F8F-BAB0FF212934}" srcOrd="0" destOrd="0" presId="urn:microsoft.com/office/officeart/2005/8/layout/chevron1"/>
    <dgm:cxn modelId="{0CE8070C-8A60-884A-B88A-944127D9964E}" type="presParOf" srcId="{866BA100-B0D3-5941-BEC9-5F8B6F5474B5}" destId="{2CD095DB-E8D5-4D48-A905-7310C90764E7}" srcOrd="1" destOrd="0" presId="urn:microsoft.com/office/officeart/2005/8/layout/chevron1"/>
    <dgm:cxn modelId="{0A2A663C-98A6-864C-975A-7CFEE1C84BF5}" type="presParOf" srcId="{866BA100-B0D3-5941-BEC9-5F8B6F5474B5}" destId="{DC2C5228-8F0C-9746-88CB-9F1332DDD6EA}" srcOrd="2" destOrd="0" presId="urn:microsoft.com/office/officeart/2005/8/layout/chevron1"/>
    <dgm:cxn modelId="{1693B0BF-EDFF-914F-9EF1-48684403CEA5}" type="presParOf" srcId="{866BA100-B0D3-5941-BEC9-5F8B6F5474B5}" destId="{51413CE8-D895-DE4E-BA5F-FE536C9DCC37}" srcOrd="3" destOrd="0" presId="urn:microsoft.com/office/officeart/2005/8/layout/chevron1"/>
    <dgm:cxn modelId="{D6B60C79-2F58-7741-8F42-E066F9E01354}" type="presParOf" srcId="{866BA100-B0D3-5941-BEC9-5F8B6F5474B5}" destId="{8F17C124-EB3B-8F48-B0CF-90862C151F7C}" srcOrd="4" destOrd="0" presId="urn:microsoft.com/office/officeart/2005/8/layout/chevron1"/>
    <dgm:cxn modelId="{BB297CC7-B8F7-4C86-ADAC-36857E3A5982}" type="presParOf" srcId="{866BA100-B0D3-5941-BEC9-5F8B6F5474B5}" destId="{33C0DD01-6C39-451B-899C-18C78041B5DC}" srcOrd="5" destOrd="0" presId="urn:microsoft.com/office/officeart/2005/8/layout/chevron1"/>
    <dgm:cxn modelId="{2E252985-D7FC-4A2A-9A98-90D5AB7CE29D}" type="presParOf" srcId="{866BA100-B0D3-5941-BEC9-5F8B6F5474B5}" destId="{4D0DEEC7-79CC-4F2A-BF59-E90BFF801024}" srcOrd="6" destOrd="0" presId="urn:microsoft.com/office/officeart/2005/8/layout/chevron1"/>
    <dgm:cxn modelId="{A36F88C6-E90F-40CC-9841-273024609FDF}" type="presParOf" srcId="{866BA100-B0D3-5941-BEC9-5F8B6F5474B5}" destId="{344A7FFD-1F50-47BC-AAD2-DD1B9AE79F6A}" srcOrd="7" destOrd="0" presId="urn:microsoft.com/office/officeart/2005/8/layout/chevron1"/>
    <dgm:cxn modelId="{9B304497-B3F3-4B39-BE7E-750D01278C11}" type="presParOf" srcId="{866BA100-B0D3-5941-BEC9-5F8B6F5474B5}" destId="{59C074AC-2844-47CF-877A-67004891D489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6AFA4-B23D-3B47-9F8F-BAB0FF212934}">
      <dsp:nvSpPr>
        <dsp:cNvPr id="0" name=""/>
        <dsp:cNvSpPr/>
      </dsp:nvSpPr>
      <dsp:spPr>
        <a:xfrm>
          <a:off x="2004" y="179169"/>
          <a:ext cx="1784292" cy="713717"/>
        </a:xfrm>
        <a:prstGeom prst="chevron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1970</a:t>
          </a:r>
        </a:p>
      </dsp:txBody>
      <dsp:txXfrm>
        <a:off x="358863" y="179169"/>
        <a:ext cx="1070575" cy="713717"/>
      </dsp:txXfrm>
    </dsp:sp>
    <dsp:sp modelId="{DC2C5228-8F0C-9746-88CB-9F1332DDD6EA}">
      <dsp:nvSpPr>
        <dsp:cNvPr id="0" name=""/>
        <dsp:cNvSpPr/>
      </dsp:nvSpPr>
      <dsp:spPr>
        <a:xfrm>
          <a:off x="1607868" y="179169"/>
          <a:ext cx="1784292" cy="713717"/>
        </a:xfrm>
        <a:prstGeom prst="chevron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1980</a:t>
          </a:r>
        </a:p>
      </dsp:txBody>
      <dsp:txXfrm>
        <a:off x="1964727" y="179169"/>
        <a:ext cx="1070575" cy="713717"/>
      </dsp:txXfrm>
    </dsp:sp>
    <dsp:sp modelId="{8F17C124-EB3B-8F48-B0CF-90862C151F7C}">
      <dsp:nvSpPr>
        <dsp:cNvPr id="0" name=""/>
        <dsp:cNvSpPr/>
      </dsp:nvSpPr>
      <dsp:spPr>
        <a:xfrm>
          <a:off x="3231314" y="148186"/>
          <a:ext cx="1784292" cy="713717"/>
        </a:xfrm>
        <a:prstGeom prst="chevron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1990</a:t>
          </a:r>
        </a:p>
      </dsp:txBody>
      <dsp:txXfrm>
        <a:off x="3588173" y="148186"/>
        <a:ext cx="1070575" cy="713717"/>
      </dsp:txXfrm>
    </dsp:sp>
    <dsp:sp modelId="{4D0DEEC7-79CC-4F2A-BF59-E90BFF801024}">
      <dsp:nvSpPr>
        <dsp:cNvPr id="0" name=""/>
        <dsp:cNvSpPr/>
      </dsp:nvSpPr>
      <dsp:spPr>
        <a:xfrm>
          <a:off x="4819595" y="179169"/>
          <a:ext cx="1784292" cy="713717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2000</a:t>
          </a:r>
        </a:p>
      </dsp:txBody>
      <dsp:txXfrm>
        <a:off x="5176454" y="179169"/>
        <a:ext cx="1070575" cy="713717"/>
      </dsp:txXfrm>
    </dsp:sp>
    <dsp:sp modelId="{59C074AC-2844-47CF-877A-67004891D489}">
      <dsp:nvSpPr>
        <dsp:cNvPr id="0" name=""/>
        <dsp:cNvSpPr/>
      </dsp:nvSpPr>
      <dsp:spPr>
        <a:xfrm>
          <a:off x="6425459" y="179169"/>
          <a:ext cx="1784292" cy="713717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2010</a:t>
          </a:r>
        </a:p>
      </dsp:txBody>
      <dsp:txXfrm>
        <a:off x="6782318" y="179169"/>
        <a:ext cx="1070575" cy="7137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6AFA4-B23D-3B47-9F8F-BAB0FF212934}">
      <dsp:nvSpPr>
        <dsp:cNvPr id="0" name=""/>
        <dsp:cNvSpPr/>
      </dsp:nvSpPr>
      <dsp:spPr>
        <a:xfrm>
          <a:off x="2004" y="179169"/>
          <a:ext cx="1784292" cy="713717"/>
        </a:xfrm>
        <a:prstGeom prst="chevron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1970</a:t>
          </a:r>
        </a:p>
      </dsp:txBody>
      <dsp:txXfrm>
        <a:off x="358863" y="179169"/>
        <a:ext cx="1070575" cy="713717"/>
      </dsp:txXfrm>
    </dsp:sp>
    <dsp:sp modelId="{DC2C5228-8F0C-9746-88CB-9F1332DDD6EA}">
      <dsp:nvSpPr>
        <dsp:cNvPr id="0" name=""/>
        <dsp:cNvSpPr/>
      </dsp:nvSpPr>
      <dsp:spPr>
        <a:xfrm>
          <a:off x="1607868" y="179169"/>
          <a:ext cx="1784292" cy="713717"/>
        </a:xfrm>
        <a:prstGeom prst="chevron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1980</a:t>
          </a:r>
        </a:p>
      </dsp:txBody>
      <dsp:txXfrm>
        <a:off x="1964727" y="179169"/>
        <a:ext cx="1070575" cy="713717"/>
      </dsp:txXfrm>
    </dsp:sp>
    <dsp:sp modelId="{8F17C124-EB3B-8F48-B0CF-90862C151F7C}">
      <dsp:nvSpPr>
        <dsp:cNvPr id="0" name=""/>
        <dsp:cNvSpPr/>
      </dsp:nvSpPr>
      <dsp:spPr>
        <a:xfrm>
          <a:off x="3231314" y="148186"/>
          <a:ext cx="1784292" cy="713717"/>
        </a:xfrm>
        <a:prstGeom prst="chevron">
          <a:avLst/>
        </a:prstGeom>
        <a:solidFill>
          <a:schemeClr val="accent5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1990</a:t>
          </a:r>
        </a:p>
      </dsp:txBody>
      <dsp:txXfrm>
        <a:off x="3588173" y="148186"/>
        <a:ext cx="1070575" cy="713717"/>
      </dsp:txXfrm>
    </dsp:sp>
    <dsp:sp modelId="{4D0DEEC7-79CC-4F2A-BF59-E90BFF801024}">
      <dsp:nvSpPr>
        <dsp:cNvPr id="0" name=""/>
        <dsp:cNvSpPr/>
      </dsp:nvSpPr>
      <dsp:spPr>
        <a:xfrm>
          <a:off x="4819595" y="179169"/>
          <a:ext cx="1784292" cy="713717"/>
        </a:xfrm>
        <a:prstGeom prst="chevron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2000</a:t>
          </a:r>
        </a:p>
      </dsp:txBody>
      <dsp:txXfrm>
        <a:off x="5176454" y="179169"/>
        <a:ext cx="1070575" cy="713717"/>
      </dsp:txXfrm>
    </dsp:sp>
    <dsp:sp modelId="{59C074AC-2844-47CF-877A-67004891D489}">
      <dsp:nvSpPr>
        <dsp:cNvPr id="0" name=""/>
        <dsp:cNvSpPr/>
      </dsp:nvSpPr>
      <dsp:spPr>
        <a:xfrm>
          <a:off x="6425459" y="179169"/>
          <a:ext cx="1784292" cy="713717"/>
        </a:xfrm>
        <a:prstGeom prst="chevron">
          <a:avLst/>
        </a:prstGeom>
        <a:solidFill>
          <a:schemeClr val="bg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2010</a:t>
          </a:r>
        </a:p>
      </dsp:txBody>
      <dsp:txXfrm>
        <a:off x="6782318" y="179169"/>
        <a:ext cx="1070575" cy="713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72991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81810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189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Permit fees vary annually. 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A new permit costs $370.59, a renewal or amended permit costs $199.52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Permits are renewed annually for the life of the construction site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83835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/>
              <a:t>Notice of Intent &gt;5 acres</a:t>
            </a:r>
          </a:p>
          <a:p>
            <a:pPr lvl="0">
              <a:spcBef>
                <a:spcPts val="0"/>
              </a:spcBef>
              <a:buNone/>
            </a:pPr>
            <a:r>
              <a:rPr lang="en-US" dirty="0"/>
              <a:t>Construction Site Notice 1-5 acres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3558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9300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8689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1970 - EPA established to control pollution in United States.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1972 - Clean Water Act was enacted to regulate discharges from traditional “point source” facilities, such as municipal sewage plants and industrial facilities.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1987 - The Clean Water Act was revised to regulate 	discharges from “non-Point Source” to include: Municipal Separate Storm Sewer Systems (MS4), Industrial </a:t>
            </a:r>
            <a:r>
              <a:rPr lang="en-US" sz="14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Stormwater</a:t>
            </a:r>
            <a:r>
              <a:rPr lang="en-US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Discharges, Construction sites</a:t>
            </a:r>
          </a:p>
          <a:p>
            <a:pPr marL="0" indent="0" algn="l">
              <a:buFont typeface="Wingdings" panose="05000000000000000000" pitchFamily="2" charset="2"/>
              <a:buNone/>
            </a:pPr>
            <a:r>
              <a:rPr lang="en-US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1990 - EPA published the MS4 permit regulations. MS4 permits required for cities with populations of 100,000.  </a:t>
            </a:r>
          </a:p>
          <a:p>
            <a:pPr marL="0" indent="0" algn="l">
              <a:buFont typeface="Wingdings" panose="05000000000000000000" pitchFamily="2" charset="2"/>
              <a:buNone/>
            </a:pPr>
            <a:r>
              <a:rPr lang="en-US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1991 - City of Houston, along with Harris County, and Harris County Flood Control District submit the first permit application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1998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– Permit issued by EPA for the Municipal Separate Storm Sewer System (</a:t>
            </a: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MS4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) - jointly with Harris County, Texas Department of Transportation and Harris County Flood Control District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335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2001 - </a:t>
            </a:r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City of Houston starts issuing </a:t>
            </a:r>
            <a:r>
              <a:rPr lang="en-US" sz="1400" dirty="0" err="1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Stormwater</a:t>
            </a:r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Quality Permits.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2009 - MS4 permit renewed by TCEQ (permits are renewable every five years)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2013 - The renewal application submitted to TCEQ, was administratively continued and negotiation on draft started.</a:t>
            </a:r>
          </a:p>
          <a:p>
            <a:pPr lvl="0">
              <a:spcBef>
                <a:spcPts val="0"/>
              </a:spcBef>
              <a:buNone/>
            </a:pPr>
            <a:r>
              <a: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2016 - TxDOT dropped off the team</a:t>
            </a:r>
          </a:p>
          <a:p>
            <a:pPr lvl="0">
              <a:spcBef>
                <a:spcPts val="0"/>
              </a:spcBef>
              <a:buNone/>
            </a:pPr>
            <a:r>
              <a: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2018 - HCFCD, HC, and the City is still working with 	TCEQ for Phase 2 permit.</a:t>
            </a:r>
          </a:p>
          <a:p>
            <a:pPr lvl="0">
              <a:spcBef>
                <a:spcPts val="0"/>
              </a:spcBef>
              <a:buNone/>
            </a:pPr>
            <a:r>
              <a: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rPr>
              <a:t>Anticipating the MS4 Permit will be issued spring this year</a:t>
            </a:r>
            <a:endParaRPr sz="1400" kern="1200" dirty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67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dirty="0">
                <a:latin typeface="Century Gothic" panose="020B0502020202020204" pitchFamily="34" charset="0"/>
                <a:cs typeface="Times New Roman" panose="02020603050405020304" pitchFamily="18" charset="0"/>
              </a:rPr>
              <a:t>City Code of Ordinance Chapter 47 was Revised Based on the Draft MS4 Permit Requirements</a:t>
            </a:r>
          </a:p>
          <a:p>
            <a:pPr lvl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311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Reduce the size requirement for </a:t>
            </a:r>
            <a:r>
              <a:rPr lang="en-US" sz="12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stormwater</a:t>
            </a:r>
            <a:r>
              <a:rPr lang="en-US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quality permits for new development projects from 5 acres to 1 acre.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Reduce size requirement for </a:t>
            </a:r>
            <a:r>
              <a:rPr lang="en-US" sz="12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stormwater</a:t>
            </a:r>
            <a:r>
              <a:rPr lang="en-US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quality permits for significant redevelopment project from change of impervious surface of 1 acre to an increase 0.2 acres. Ratio 1/5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Clarify what non-</a:t>
            </a:r>
            <a:r>
              <a:rPr lang="en-US" sz="12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stormwater</a:t>
            </a:r>
            <a:r>
              <a:rPr lang="en-US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discharge sources are allowed to enter the storm sewer system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200" dirty="0">
                <a:latin typeface="Century Gothic" panose="020B0502020202020204" pitchFamily="34" charset="0"/>
                <a:cs typeface="Times New Roman" panose="02020603050405020304" pitchFamily="18" charset="0"/>
              </a:rPr>
              <a:t>Change the classification of Type 1 and Type 2 industrial facilities to High Risk facilities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2134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Remove the provision for the City to assume the long-term maintenance and liabilities of a structural control specified in the Management Plan of a </a:t>
            </a:r>
            <a:r>
              <a:rPr lang="en-US" sz="14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Stormwater</a:t>
            </a:r>
            <a:r>
              <a:rPr lang="en-US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Quality Permitted property.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en-US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Require small construction sites </a:t>
            </a:r>
            <a:r>
              <a:rPr lang="en-US" sz="1400" dirty="0">
                <a:solidFill>
                  <a:srgbClr val="FF0000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under 1 acre </a:t>
            </a:r>
            <a:r>
              <a:rPr lang="en-US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to also perform best management practices to prevent unauthorized </a:t>
            </a:r>
            <a:r>
              <a:rPr lang="en-US" sz="1400" dirty="0" err="1">
                <a:latin typeface="Century Gothic" panose="020B0502020202020204" pitchFamily="34" charset="0"/>
                <a:cs typeface="Times New Roman" panose="02020603050405020304" pitchFamily="18" charset="0"/>
              </a:rPr>
              <a:t>stormwater</a:t>
            </a:r>
            <a:r>
              <a:rPr lang="en-US" sz="1400" dirty="0">
                <a:latin typeface="Century Gothic" panose="020B0502020202020204" pitchFamily="34" charset="0"/>
                <a:cs typeface="Times New Roman" panose="02020603050405020304" pitchFamily="18" charset="0"/>
              </a:rPr>
              <a:t> discharges into MS4.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9593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en-US" sz="1400" b="0" dirty="0">
                <a:latin typeface="Century Gothic" panose="020B0502020202020204" pitchFamily="34" charset="0"/>
              </a:rPr>
              <a:t>To summarize, </a:t>
            </a:r>
            <a:r>
              <a:rPr lang="en-US" sz="1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A </a:t>
            </a:r>
            <a:r>
              <a:rPr lang="en-US" sz="1400" b="0" dirty="0" err="1">
                <a:solidFill>
                  <a:schemeClr val="accent6"/>
                </a:solidFill>
                <a:latin typeface="Century Gothic" panose="020B0502020202020204" pitchFamily="34" charset="0"/>
              </a:rPr>
              <a:t>stormwater</a:t>
            </a:r>
            <a:r>
              <a:rPr lang="en-US" sz="1400" b="0" dirty="0">
                <a:solidFill>
                  <a:schemeClr val="accent6"/>
                </a:solidFill>
                <a:latin typeface="Century Gothic" panose="020B0502020202020204" pitchFamily="34" charset="0"/>
              </a:rPr>
              <a:t> quality permit will be required if:</a:t>
            </a:r>
          </a:p>
          <a:p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- property is 1 acre or larger</a:t>
            </a:r>
          </a:p>
          <a:p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- redevelopment increases impervious surface 0.2 acres or more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2291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247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79000" y="1722000"/>
            <a:ext cx="54300" cy="1363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826350" y="1519225"/>
            <a:ext cx="4638300" cy="1159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buSzPct val="100000"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826350" y="2763850"/>
            <a:ext cx="7631999" cy="784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000000"/>
              </a:buClr>
              <a:buNone/>
              <a:defRPr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buClr>
                <a:srgbClr val="000000"/>
              </a:buClr>
              <a:buSzPct val="100000"/>
              <a:buNone/>
              <a:defRPr sz="3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44424" y="1584700"/>
            <a:ext cx="3267300" cy="3218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308498" y="1584700"/>
            <a:ext cx="3267300" cy="3218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" name="Shape 42"/>
          <p:cNvSpPr/>
          <p:nvPr/>
        </p:nvSpPr>
        <p:spPr>
          <a:xfrm>
            <a:off x="9089700" y="0"/>
            <a:ext cx="54300" cy="514349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 colo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/>
        </p:nvSpPr>
        <p:spPr>
          <a:xfrm>
            <a:off x="0" y="0"/>
            <a:ext cx="9144000" cy="37458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buClr>
                <a:srgbClr val="FFFFFF"/>
              </a:buClr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/>
          <p:nvPr/>
        </p:nvSpPr>
        <p:spPr>
          <a:xfrm>
            <a:off x="579000" y="579000"/>
            <a:ext cx="54300" cy="675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4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/>
        </p:nvSpPr>
        <p:spPr>
          <a:xfrm>
            <a:off x="0" y="0"/>
            <a:ext cx="9144000" cy="2593499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44425" y="422500"/>
            <a:ext cx="32268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23798" y="1586325"/>
            <a:ext cx="6092099" cy="3148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F004E"/>
              </a:buClr>
              <a:buSzPct val="100000"/>
              <a:buFont typeface="Titillium Web"/>
              <a:buChar char="▪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▫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480"/>
              </a:spcBef>
              <a:buClr>
                <a:srgbClr val="FF004E"/>
              </a:buClr>
              <a:buSzPct val="100000"/>
              <a:buFont typeface="Titillium Web"/>
              <a:buChar char="▸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360"/>
              </a:spcBef>
              <a:buClr>
                <a:srgbClr val="FF004E"/>
              </a:buClr>
              <a:buSzPct val="100000"/>
              <a:buFont typeface="Titillium Web"/>
              <a:buChar char="▹"/>
              <a:defRPr sz="1800">
                <a:solidFill>
                  <a:schemeClr val="dk1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62" r:id="rId4"/>
    <p:sldLayoutId id="214748366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85750" marR="0" lvl="0" indent="-285750" algn="l" rtl="0">
        <a:lnSpc>
          <a:spcPct val="100000"/>
        </a:lnSpc>
        <a:spcBef>
          <a:spcPts val="0"/>
        </a:spcBef>
        <a:spcAft>
          <a:spcPts val="0"/>
        </a:spcAft>
        <a:buClr>
          <a:schemeClr val="bg2">
            <a:lumMod val="60000"/>
            <a:lumOff val="40000"/>
          </a:schemeClr>
        </a:buClr>
        <a:buFont typeface="Wingdings" panose="05000000000000000000" pitchFamily="2" charset="2"/>
        <a:buChar char="§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3619" y="536539"/>
            <a:ext cx="182396" cy="8621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9018811" y="-1"/>
            <a:ext cx="151002" cy="51435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hape 66"/>
          <p:cNvSpPr txBox="1">
            <a:spLocks/>
          </p:cNvSpPr>
          <p:nvPr/>
        </p:nvSpPr>
        <p:spPr>
          <a:xfrm>
            <a:off x="4090873" y="315118"/>
            <a:ext cx="4940641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b="0" dirty="0">
                <a:solidFill>
                  <a:schemeClr val="accent1"/>
                </a:solidFill>
                <a:latin typeface="Arial Black"/>
                <a:cs typeface="Arial Black"/>
              </a:rPr>
              <a:t>ORDINANCE UPDATE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CHAPTER 47, ARTICLE XII </a:t>
            </a: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STORMWATER QUALITY PERMITS  |  January 2018</a:t>
            </a:r>
            <a:endParaRPr lang="en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993595" y="423952"/>
            <a:ext cx="51625" cy="8621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D50202"/>
              </a:solidFill>
            </a:endParaRPr>
          </a:p>
        </p:txBody>
      </p:sp>
      <p:pic>
        <p:nvPicPr>
          <p:cNvPr id="3" name="Picture 2" descr="Exec Preso Cover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3499"/>
            <a:ext cx="9169813" cy="2250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48A35ED-C130-40B6-8F5E-C66B12BFA029}"/>
              </a:ext>
            </a:extLst>
          </p:cNvPr>
          <p:cNvSpPr/>
          <p:nvPr/>
        </p:nvSpPr>
        <p:spPr>
          <a:xfrm>
            <a:off x="646016" y="4728672"/>
            <a:ext cx="38436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HOUSTON PUBLIC WORKS</a:t>
            </a:r>
          </a:p>
        </p:txBody>
      </p:sp>
    </p:spTree>
    <p:extLst>
      <p:ext uri="{BB962C8B-B14F-4D97-AF65-F5344CB8AC3E}">
        <p14:creationId xmlns:p14="http://schemas.microsoft.com/office/powerpoint/2010/main" val="99644624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826350" y="1938528"/>
            <a:ext cx="8399946" cy="11338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 dirty="0" err="1">
                <a:latin typeface="+mn-lt"/>
              </a:rPr>
              <a:t>Stormwater</a:t>
            </a:r>
            <a:r>
              <a:rPr lang="en-US" sz="4800" dirty="0">
                <a:latin typeface="+mn-lt"/>
              </a:rPr>
              <a:t> Quality Permits</a:t>
            </a:r>
            <a:endParaRPr lang="en" sz="48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6030AD-E613-4D49-9124-16EC0030997E}"/>
              </a:ext>
            </a:extLst>
          </p:cNvPr>
          <p:cNvSpPr/>
          <p:nvPr/>
        </p:nvSpPr>
        <p:spPr>
          <a:xfrm>
            <a:off x="512064" y="3928683"/>
            <a:ext cx="85222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Purpose: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keeps pollution, trash &amp; debris out of storm sewer system</a:t>
            </a:r>
          </a:p>
        </p:txBody>
      </p:sp>
    </p:spTree>
    <p:extLst>
      <p:ext uri="{BB962C8B-B14F-4D97-AF65-F5344CB8AC3E}">
        <p14:creationId xmlns:p14="http://schemas.microsoft.com/office/powerpoint/2010/main" val="41621771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844424" y="576072"/>
            <a:ext cx="4925439" cy="7038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PERMIT FEES</a:t>
            </a:r>
            <a:endParaRPr lang="en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0AA3E3-B8B8-4434-B482-443CFA8E2198}"/>
              </a:ext>
            </a:extLst>
          </p:cNvPr>
          <p:cNvSpPr/>
          <p:nvPr/>
        </p:nvSpPr>
        <p:spPr>
          <a:xfrm>
            <a:off x="548571" y="4636695"/>
            <a:ext cx="6391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renewed annually for life of the site</a:t>
            </a:r>
          </a:p>
        </p:txBody>
      </p:sp>
      <p:pic>
        <p:nvPicPr>
          <p:cNvPr id="8" name="Graphic 7" descr="Tag">
            <a:extLst>
              <a:ext uri="{FF2B5EF4-FFF2-40B4-BE49-F238E27FC236}">
                <a16:creationId xmlns:a16="http://schemas.microsoft.com/office/drawing/2014/main" id="{1EA9B467-EF33-48C9-8B40-236CA5AD3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8571" y="754145"/>
            <a:ext cx="4040890" cy="40408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A7C189-2D7A-4D7B-A5FE-C1913C9399D2}"/>
              </a:ext>
            </a:extLst>
          </p:cNvPr>
          <p:cNvSpPr txBox="1"/>
          <p:nvPr/>
        </p:nvSpPr>
        <p:spPr>
          <a:xfrm>
            <a:off x="1753385" y="2416467"/>
            <a:ext cx="18092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n-lt"/>
              </a:rPr>
              <a:t>NEW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n-lt"/>
              </a:rPr>
              <a:t>$370.59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Graphic 10" descr="Tag">
            <a:extLst>
              <a:ext uri="{FF2B5EF4-FFF2-40B4-BE49-F238E27FC236}">
                <a16:creationId xmlns:a16="http://schemas.microsoft.com/office/drawing/2014/main" id="{B7F57D69-5A2D-466A-BEA6-527484DD2D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30510" y="576072"/>
            <a:ext cx="4040890" cy="40408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1C9814C-EDA8-4753-A35D-DDC0D701F6D3}"/>
              </a:ext>
            </a:extLst>
          </p:cNvPr>
          <p:cNvSpPr txBox="1"/>
          <p:nvPr/>
        </p:nvSpPr>
        <p:spPr>
          <a:xfrm>
            <a:off x="5157311" y="2365708"/>
            <a:ext cx="2252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latin typeface="+mn-lt"/>
              </a:rPr>
              <a:t>RENEWAL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+mn-lt"/>
              </a:rPr>
              <a:t>$199.52</a:t>
            </a:r>
            <a:endParaRPr lang="en-US" sz="24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283155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844424" y="576072"/>
            <a:ext cx="4925439" cy="70382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THE NUMBERS</a:t>
            </a:r>
            <a:endParaRPr lang="en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1819274297"/>
              </p:ext>
            </p:extLst>
          </p:nvPr>
        </p:nvGraphicFramePr>
        <p:xfrm>
          <a:off x="722376" y="1279900"/>
          <a:ext cx="8330183" cy="386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514122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ctrTitle" idx="4294967295"/>
          </p:nvPr>
        </p:nvSpPr>
        <p:spPr>
          <a:xfrm>
            <a:off x="0" y="1648894"/>
            <a:ext cx="6907331" cy="8713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7200" dirty="0">
                <a:solidFill>
                  <a:srgbClr val="FFFFFF"/>
                </a:solidFill>
                <a:latin typeface="+mn-lt"/>
              </a:rPr>
              <a:t>THANK YOU</a:t>
            </a:r>
            <a:endParaRPr lang="en" sz="7200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95" name="Shape 295"/>
          <p:cNvSpPr txBox="1">
            <a:spLocks noGrp="1"/>
          </p:cNvSpPr>
          <p:nvPr>
            <p:ph type="subTitle" idx="4294967295"/>
          </p:nvPr>
        </p:nvSpPr>
        <p:spPr>
          <a:xfrm>
            <a:off x="109728" y="3210486"/>
            <a:ext cx="8942832" cy="2243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accent1"/>
                </a:solidFill>
                <a:latin typeface="+mn-lt"/>
              </a:rPr>
              <a:t>q</a:t>
            </a:r>
            <a:r>
              <a:rPr lang="en" sz="3600" b="1" dirty="0">
                <a:solidFill>
                  <a:schemeClr val="accent1"/>
                </a:solidFill>
                <a:latin typeface="+mn-lt"/>
              </a:rPr>
              <a:t>uestions?</a:t>
            </a:r>
          </a:p>
          <a:p>
            <a:pPr lvl="0" algn="ctr">
              <a:spcBef>
                <a:spcPts val="0"/>
              </a:spcBef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Kathlie.Bulloch@houstontx.gov</a:t>
            </a:r>
            <a:endParaRPr lang="en" sz="3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ubTitle" idx="4294967295"/>
          </p:nvPr>
        </p:nvSpPr>
        <p:spPr>
          <a:xfrm>
            <a:off x="0" y="3200400"/>
            <a:ext cx="9144000" cy="1762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	</a:t>
            </a:r>
            <a:r>
              <a:rPr lang="en-US" sz="3600" b="1" dirty="0">
                <a:solidFill>
                  <a:schemeClr val="accent1"/>
                </a:solidFill>
                <a:latin typeface="+mn-lt"/>
              </a:rPr>
              <a:t>basis for </a:t>
            </a:r>
            <a:r>
              <a:rPr lang="en-US" sz="3600" b="1" dirty="0" err="1">
                <a:solidFill>
                  <a:schemeClr val="accent1"/>
                </a:solidFill>
                <a:latin typeface="+mn-lt"/>
              </a:rPr>
              <a:t>stormwater</a:t>
            </a:r>
            <a:r>
              <a:rPr lang="en-US" sz="3600" b="1" dirty="0">
                <a:solidFill>
                  <a:schemeClr val="accent1"/>
                </a:solidFill>
                <a:latin typeface="+mn-lt"/>
              </a:rPr>
              <a:t> regulations at </a:t>
            </a:r>
          </a:p>
          <a:p>
            <a:pPr algn="ctr"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3600" b="1" dirty="0">
                <a:solidFill>
                  <a:schemeClr val="accent1"/>
                </a:solidFill>
                <a:latin typeface="+mn-lt"/>
              </a:rPr>
              <a:t>federal, state and local level</a:t>
            </a:r>
            <a:endParaRPr lang="en" sz="3600" b="1" dirty="0">
              <a:solidFill>
                <a:schemeClr val="accent1"/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endParaRPr lang="en" dirty="0">
              <a:solidFill>
                <a:srgbClr val="000000"/>
              </a:solidFill>
            </a:endParaRPr>
          </a:p>
        </p:txBody>
      </p:sp>
      <p:sp>
        <p:nvSpPr>
          <p:cNvPr id="4" name="Shape 80">
            <a:extLst>
              <a:ext uri="{FF2B5EF4-FFF2-40B4-BE49-F238E27FC236}">
                <a16:creationId xmlns:a16="http://schemas.microsoft.com/office/drawing/2014/main" id="{286E4507-1D0B-409A-87D8-384F6455096E}"/>
              </a:ext>
            </a:extLst>
          </p:cNvPr>
          <p:cNvSpPr txBox="1">
            <a:spLocks/>
          </p:cNvSpPr>
          <p:nvPr/>
        </p:nvSpPr>
        <p:spPr>
          <a:xfrm>
            <a:off x="-162621" y="1627999"/>
            <a:ext cx="9144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7200" dirty="0">
                <a:solidFill>
                  <a:srgbClr val="FFFFFF"/>
                </a:solidFill>
                <a:latin typeface="+mn-lt"/>
              </a:rPr>
              <a:t>CLEAN WATER ACT</a:t>
            </a:r>
            <a:endParaRPr lang="en" sz="7200" dirty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637952" y="574157"/>
            <a:ext cx="5492683" cy="73713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CLEAN WATER ACT </a:t>
            </a:r>
            <a:r>
              <a:rPr lang="en-US" dirty="0">
                <a:solidFill>
                  <a:schemeClr val="accent1"/>
                </a:solidFill>
                <a:latin typeface="+mn-lt"/>
              </a:rPr>
              <a:t>HISTORY</a:t>
            </a:r>
            <a:endParaRPr lang="en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22574140"/>
              </p:ext>
            </p:extLst>
          </p:nvPr>
        </p:nvGraphicFramePr>
        <p:xfrm>
          <a:off x="637953" y="1156558"/>
          <a:ext cx="8211757" cy="107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hape 118">
            <a:extLst>
              <a:ext uri="{FF2B5EF4-FFF2-40B4-BE49-F238E27FC236}">
                <a16:creationId xmlns:a16="http://schemas.microsoft.com/office/drawing/2014/main" id="{347D61D9-B05F-4C5B-843C-03C09B055DFE}"/>
              </a:ext>
            </a:extLst>
          </p:cNvPr>
          <p:cNvSpPr txBox="1">
            <a:spLocks/>
          </p:cNvSpPr>
          <p:nvPr/>
        </p:nvSpPr>
        <p:spPr>
          <a:xfrm>
            <a:off x="637952" y="2163395"/>
            <a:ext cx="7896447" cy="5465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1970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 EPA established</a:t>
            </a:r>
          </a:p>
          <a:p>
            <a:pPr>
              <a:buFont typeface="Wingdings" panose="05000000000000000000" pitchFamily="2" charset="2"/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>
              <a:buNone/>
            </a:pP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1972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Clean Water Act enacted by Congress</a:t>
            </a:r>
          </a:p>
          <a:p>
            <a:pPr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1987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Amended to address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stormwater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1990 </a:t>
            </a:r>
            <a:r>
              <a:rPr lang="e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EPA sets rules</a:t>
            </a:r>
          </a:p>
          <a:p>
            <a:pPr>
              <a:buNone/>
            </a:pPr>
            <a:endParaRPr lang="en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1991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Houston applies for required permit</a:t>
            </a:r>
          </a:p>
          <a:p>
            <a:pPr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1998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Permit issued by EPA for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MS4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en-US" sz="2400" dirty="0"/>
          </a:p>
          <a:p>
            <a:pPr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Shape 118">
            <a:extLst>
              <a:ext uri="{FF2B5EF4-FFF2-40B4-BE49-F238E27FC236}">
                <a16:creationId xmlns:a16="http://schemas.microsoft.com/office/drawing/2014/main" id="{2F17BE73-64C0-4835-8136-A3EFB5F591F2}"/>
              </a:ext>
            </a:extLst>
          </p:cNvPr>
          <p:cNvSpPr txBox="1">
            <a:spLocks/>
          </p:cNvSpPr>
          <p:nvPr/>
        </p:nvSpPr>
        <p:spPr>
          <a:xfrm>
            <a:off x="637953" y="2721164"/>
            <a:ext cx="7090606" cy="5465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120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36820714"/>
              </p:ext>
            </p:extLst>
          </p:nvPr>
        </p:nvGraphicFramePr>
        <p:xfrm>
          <a:off x="637953" y="1156558"/>
          <a:ext cx="8211757" cy="1072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hape 118">
            <a:extLst>
              <a:ext uri="{FF2B5EF4-FFF2-40B4-BE49-F238E27FC236}">
                <a16:creationId xmlns:a16="http://schemas.microsoft.com/office/drawing/2014/main" id="{347D61D9-B05F-4C5B-843C-03C09B055DFE}"/>
              </a:ext>
            </a:extLst>
          </p:cNvPr>
          <p:cNvSpPr txBox="1">
            <a:spLocks/>
          </p:cNvSpPr>
          <p:nvPr/>
        </p:nvSpPr>
        <p:spPr>
          <a:xfrm>
            <a:off x="637952" y="2126819"/>
            <a:ext cx="7896447" cy="5465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914400">
              <a:buFont typeface="Wingdings" panose="05000000000000000000" pitchFamily="2" charset="2"/>
              <a:buNone/>
            </a:pP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2001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– Houston adopts Ch. 47, Article XII; begins</a:t>
            </a:r>
          </a:p>
          <a:p>
            <a:pPr indent="-914400">
              <a:buFont typeface="Wingdings" panose="05000000000000000000" pitchFamily="2" charset="2"/>
              <a:buNone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           issuing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stormwater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quality permits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indent="-914400">
              <a:buNone/>
            </a:pPr>
            <a:endParaRPr lang="en" sz="1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914400">
              <a:buNone/>
            </a:pP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2009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Permit renewed by TCEQ</a:t>
            </a:r>
          </a:p>
          <a:p>
            <a:pPr indent="-914400">
              <a:buNone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914400">
              <a:buNone/>
            </a:pP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Houston files for permit renewal</a:t>
            </a:r>
          </a:p>
          <a:p>
            <a:pPr indent="-914400">
              <a:buNone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914400">
              <a:buNone/>
            </a:pP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Houston ordinance updated</a:t>
            </a:r>
          </a:p>
          <a:p>
            <a:pPr indent="-914400">
              <a:buNone/>
            </a:pP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914400">
              <a:buNone/>
            </a:pPr>
            <a:r>
              <a:rPr lang="en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2018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Renewal pending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None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Shape 146">
            <a:extLst>
              <a:ext uri="{FF2B5EF4-FFF2-40B4-BE49-F238E27FC236}">
                <a16:creationId xmlns:a16="http://schemas.microsoft.com/office/drawing/2014/main" id="{4770CAC5-D2F8-47FE-B44E-C0D8DA67BA1F}"/>
              </a:ext>
            </a:extLst>
          </p:cNvPr>
          <p:cNvSpPr txBox="1">
            <a:spLocks/>
          </p:cNvSpPr>
          <p:nvPr/>
        </p:nvSpPr>
        <p:spPr>
          <a:xfrm>
            <a:off x="637952" y="574157"/>
            <a:ext cx="5492683" cy="7371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CLEAN WATER ACT </a:t>
            </a:r>
            <a:r>
              <a:rPr lang="en-US">
                <a:solidFill>
                  <a:schemeClr val="accent1"/>
                </a:solidFill>
                <a:latin typeface="+mn-lt"/>
              </a:rPr>
              <a:t>HISTORY</a:t>
            </a:r>
            <a:endParaRPr lang="en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8909195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subTitle" idx="4294967295"/>
          </p:nvPr>
        </p:nvSpPr>
        <p:spPr>
          <a:xfrm>
            <a:off x="320040" y="2980944"/>
            <a:ext cx="8823960" cy="17629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3600" b="1" dirty="0">
                <a:solidFill>
                  <a:schemeClr val="accent1"/>
                </a:solidFill>
                <a:latin typeface="+mn-lt"/>
              </a:rPr>
              <a:t>Chapter 47 – Water &amp; Sewers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3600" b="1" dirty="0">
                <a:solidFill>
                  <a:schemeClr val="accent1"/>
                </a:solidFill>
                <a:latin typeface="+mn-lt"/>
              </a:rPr>
              <a:t>Article XII – </a:t>
            </a:r>
            <a:r>
              <a:rPr lang="en-US" sz="3600" b="1" dirty="0" err="1">
                <a:solidFill>
                  <a:schemeClr val="accent1"/>
                </a:solidFill>
                <a:latin typeface="+mn-lt"/>
              </a:rPr>
              <a:t>Stormwater</a:t>
            </a:r>
            <a:r>
              <a:rPr lang="en-US" sz="3600" b="1" dirty="0">
                <a:solidFill>
                  <a:schemeClr val="accent1"/>
                </a:solidFill>
                <a:latin typeface="+mn-lt"/>
              </a:rPr>
              <a:t> Discharges</a:t>
            </a:r>
          </a:p>
          <a:p>
            <a:pPr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  <a:p>
            <a:pPr>
              <a:spcBef>
                <a:spcPts val="0"/>
              </a:spcBef>
              <a:buClr>
                <a:schemeClr val="dk1"/>
              </a:buClr>
              <a:buSzPct val="30555"/>
              <a:buNone/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rPr>
              <a:t>last revised Nov. 2016</a:t>
            </a:r>
            <a:endParaRPr lang="en" sz="24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4" name="Shape 80">
            <a:extLst>
              <a:ext uri="{FF2B5EF4-FFF2-40B4-BE49-F238E27FC236}">
                <a16:creationId xmlns:a16="http://schemas.microsoft.com/office/drawing/2014/main" id="{286E4507-1D0B-409A-87D8-384F6455096E}"/>
              </a:ext>
            </a:extLst>
          </p:cNvPr>
          <p:cNvSpPr txBox="1">
            <a:spLocks/>
          </p:cNvSpPr>
          <p:nvPr/>
        </p:nvSpPr>
        <p:spPr>
          <a:xfrm>
            <a:off x="-162621" y="1627999"/>
            <a:ext cx="9144000" cy="115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itillium Web"/>
              <a:buNone/>
              <a:defRPr sz="2600" b="1" i="0" u="none" strike="noStrike" cap="none">
                <a:solidFill>
                  <a:srgbClr val="000000"/>
                </a:solidFill>
                <a:latin typeface="Titillium Web"/>
                <a:ea typeface="Titillium Web"/>
                <a:cs typeface="Titillium Web"/>
                <a:sym typeface="Titillium Web"/>
              </a:defRPr>
            </a:lvl1pPr>
            <a:lvl2pPr lvl="1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2pPr>
            <a:lvl3pPr lvl="2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3pPr>
            <a:lvl4pPr lvl="3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4pPr>
            <a:lvl5pPr lvl="4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5pPr>
            <a:lvl6pPr lvl="5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6pPr>
            <a:lvl7pPr lvl="6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7pPr>
            <a:lvl8pPr lvl="7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8pPr>
            <a:lvl9pPr lvl="8">
              <a:spcBef>
                <a:spcPts val="0"/>
              </a:spcBef>
              <a:buSzPct val="100000"/>
              <a:buFont typeface="Titillium Web"/>
              <a:buNone/>
              <a:defRPr sz="2600" b="1">
                <a:latin typeface="Titillium Web"/>
                <a:ea typeface="Titillium Web"/>
                <a:cs typeface="Titillium Web"/>
                <a:sym typeface="Titillium Web"/>
              </a:defRPr>
            </a:lvl9pPr>
          </a:lstStyle>
          <a:p>
            <a:r>
              <a:rPr lang="en-US" sz="7200" dirty="0">
                <a:solidFill>
                  <a:srgbClr val="FFFFFF"/>
                </a:solidFill>
                <a:latin typeface="+mn-lt"/>
              </a:rPr>
              <a:t>HOUSTON CODE</a:t>
            </a:r>
            <a:endParaRPr lang="en" sz="7200" dirty="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838205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6">
            <a:extLst>
              <a:ext uri="{FF2B5EF4-FFF2-40B4-BE49-F238E27FC236}">
                <a16:creationId xmlns:a16="http://schemas.microsoft.com/office/drawing/2014/main" id="{A91AED50-A82C-4A4D-AFEF-BD3B536A21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7952" y="574157"/>
            <a:ext cx="5492683" cy="73713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UPDATES</a:t>
            </a:r>
            <a:endParaRPr lang="en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82BD3-193E-4698-BAF0-88877929D788}"/>
              </a:ext>
            </a:extLst>
          </p:cNvPr>
          <p:cNvSpPr/>
          <p:nvPr/>
        </p:nvSpPr>
        <p:spPr>
          <a:xfrm>
            <a:off x="347472" y="1543808"/>
            <a:ext cx="8796528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Size requirements</a:t>
            </a:r>
            <a:endParaRPr lang="en-US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new development projects - permit required if 1 acre or larger</a:t>
            </a:r>
          </a:p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redevelopment projects - impervious surface 0.2 acres or more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Clarify non-</a:t>
            </a:r>
            <a:r>
              <a:rPr lang="en-US" sz="2800" b="1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stormwater</a:t>
            </a:r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permitted sources</a:t>
            </a:r>
          </a:p>
          <a:p>
            <a:endParaRPr lang="en-US" sz="24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en-US" sz="28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Change Type 1 &amp; 2 industrial facilities to high risk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46">
            <a:extLst>
              <a:ext uri="{FF2B5EF4-FFF2-40B4-BE49-F238E27FC236}">
                <a16:creationId xmlns:a16="http://schemas.microsoft.com/office/drawing/2014/main" id="{A91AED50-A82C-4A4D-AFEF-BD3B536A21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7952" y="574157"/>
            <a:ext cx="5492683" cy="73713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UPDATES</a:t>
            </a:r>
            <a:endParaRPr lang="en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A82BD3-193E-4698-BAF0-88877929D788}"/>
              </a:ext>
            </a:extLst>
          </p:cNvPr>
          <p:cNvSpPr/>
          <p:nvPr/>
        </p:nvSpPr>
        <p:spPr>
          <a:xfrm>
            <a:off x="537327" y="1722918"/>
            <a:ext cx="8465271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Remove City long-term maintenance provision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sz="26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Require small construction sites perform best management practices</a:t>
            </a:r>
          </a:p>
        </p:txBody>
      </p:sp>
    </p:spTree>
    <p:extLst>
      <p:ext uri="{BB962C8B-B14F-4D97-AF65-F5344CB8AC3E}">
        <p14:creationId xmlns:p14="http://schemas.microsoft.com/office/powerpoint/2010/main" val="171452579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826350" y="1938528"/>
            <a:ext cx="8107338" cy="11338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 dirty="0">
                <a:latin typeface="+mn-lt"/>
              </a:rPr>
              <a:t>Size Requirements</a:t>
            </a:r>
            <a:endParaRPr lang="en" sz="48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6030AD-E613-4D49-9124-16EC0030997E}"/>
              </a:ext>
            </a:extLst>
          </p:cNvPr>
          <p:cNvSpPr/>
          <p:nvPr/>
        </p:nvSpPr>
        <p:spPr>
          <a:xfrm>
            <a:off x="276404" y="3722991"/>
            <a:ext cx="9096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A </a:t>
            </a:r>
            <a:r>
              <a:rPr lang="en-US" sz="2400" b="1" dirty="0" err="1">
                <a:solidFill>
                  <a:schemeClr val="accent6"/>
                </a:solidFill>
              </a:rPr>
              <a:t>stormwater</a:t>
            </a:r>
            <a:r>
              <a:rPr lang="en-US" sz="2400" b="1" dirty="0">
                <a:solidFill>
                  <a:schemeClr val="accent6"/>
                </a:solidFill>
              </a:rPr>
              <a:t> quality permit will be required if: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property is 1 acre or larger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redevelopment increases impervious surface 0.2 acres or more</a:t>
            </a:r>
          </a:p>
        </p:txBody>
      </p:sp>
    </p:spTree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/>
          </p:nvPr>
        </p:nvSpPr>
        <p:spPr>
          <a:xfrm>
            <a:off x="826350" y="1938528"/>
            <a:ext cx="8107338" cy="11338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4800" dirty="0">
                <a:latin typeface="+mn-lt"/>
              </a:rPr>
              <a:t>Non-</a:t>
            </a:r>
            <a:r>
              <a:rPr lang="en-US" sz="4800" dirty="0" err="1">
                <a:latin typeface="+mn-lt"/>
              </a:rPr>
              <a:t>Stormwater</a:t>
            </a:r>
            <a:r>
              <a:rPr lang="en-US" sz="4800" dirty="0">
                <a:latin typeface="+mn-lt"/>
              </a:rPr>
              <a:t> Sources</a:t>
            </a:r>
            <a:endParaRPr lang="en" sz="48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6030AD-E613-4D49-9124-16EC0030997E}"/>
              </a:ext>
            </a:extLst>
          </p:cNvPr>
          <p:cNvSpPr/>
          <p:nvPr/>
        </p:nvSpPr>
        <p:spPr>
          <a:xfrm>
            <a:off x="420624" y="3969879"/>
            <a:ext cx="9079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6"/>
                </a:solidFill>
              </a:rPr>
              <a:t>watering lawn, waterline flushing, firefighting, </a:t>
            </a:r>
          </a:p>
          <a:p>
            <a:r>
              <a:rPr lang="en-US" sz="2400" b="1" dirty="0">
                <a:solidFill>
                  <a:schemeClr val="accent6"/>
                </a:solidFill>
              </a:rPr>
              <a:t>air conditioning condensation, roofing drains </a:t>
            </a:r>
          </a:p>
        </p:txBody>
      </p:sp>
    </p:spTree>
    <p:extLst>
      <p:ext uri="{BB962C8B-B14F-4D97-AF65-F5344CB8AC3E}">
        <p14:creationId xmlns:p14="http://schemas.microsoft.com/office/powerpoint/2010/main" val="2181171598"/>
      </p:ext>
    </p:extLst>
  </p:cSld>
  <p:clrMapOvr>
    <a:masterClrMapping/>
  </p:clrMapOvr>
</p:sld>
</file>

<file path=ppt/theme/theme1.xml><?xml version="1.0" encoding="utf-8"?>
<a:theme xmlns:a="http://schemas.openxmlformats.org/drawingml/2006/main" name="Fidel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11643</TotalTime>
  <Words>597</Words>
  <Application>Microsoft Office PowerPoint</Application>
  <PresentationFormat>On-screen Show (16:9)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Century Gothic</vt:lpstr>
      <vt:lpstr>Arial</vt:lpstr>
      <vt:lpstr>Times New Roman</vt:lpstr>
      <vt:lpstr>Wingdings</vt:lpstr>
      <vt:lpstr>Arial Black</vt:lpstr>
      <vt:lpstr>Titillium Web</vt:lpstr>
      <vt:lpstr>Fidele template</vt:lpstr>
      <vt:lpstr>PowerPoint Presentation</vt:lpstr>
      <vt:lpstr>PowerPoint Presentation</vt:lpstr>
      <vt:lpstr>CLEAN WATER ACT HISTORY</vt:lpstr>
      <vt:lpstr>PowerPoint Presentation</vt:lpstr>
      <vt:lpstr>PowerPoint Presentation</vt:lpstr>
      <vt:lpstr>UPDATES</vt:lpstr>
      <vt:lpstr>UPDATES</vt:lpstr>
      <vt:lpstr>Size Requirements</vt:lpstr>
      <vt:lpstr>Non-Stormwater Sources</vt:lpstr>
      <vt:lpstr>Stormwater Quality Permits</vt:lpstr>
      <vt:lpstr>PERMIT FEES</vt:lpstr>
      <vt:lpstr>BY THE NUMBERS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Reed, Alanna - PWE</dc:creator>
  <cp:lastModifiedBy>Reed, Alanna - PWE</cp:lastModifiedBy>
  <cp:revision>76</cp:revision>
  <dcterms:modified xsi:type="dcterms:W3CDTF">2018-01-24T23:37:38Z</dcterms:modified>
</cp:coreProperties>
</file>