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67" r:id="rId2"/>
    <p:sldId id="466" r:id="rId3"/>
    <p:sldId id="472" r:id="rId4"/>
    <p:sldId id="441" r:id="rId5"/>
    <p:sldId id="292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746"/>
    <a:srgbClr val="CF1F62"/>
    <a:srgbClr val="C22C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05" autoAdjust="0"/>
    <p:restoredTop sz="96923" autoAdjust="0"/>
  </p:normalViewPr>
  <p:slideViewPr>
    <p:cSldViewPr>
      <p:cViewPr varScale="1">
        <p:scale>
          <a:sx n="69" d="100"/>
          <a:sy n="69" d="100"/>
        </p:scale>
        <p:origin x="4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2" y="4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>
        <p:scale>
          <a:sx n="66" d="100"/>
          <a:sy n="66" d="100"/>
        </p:scale>
        <p:origin x="-3468" y="-66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4" y="12"/>
            <a:ext cx="3038475" cy="464981"/>
          </a:xfrm>
          <a:prstGeom prst="rect">
            <a:avLst/>
          </a:prstGeom>
        </p:spPr>
        <p:txBody>
          <a:bodyPr vert="horz" lIns="91772" tIns="45886" rIns="91772" bIns="458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9" y="12"/>
            <a:ext cx="3038475" cy="464981"/>
          </a:xfrm>
          <a:prstGeom prst="rect">
            <a:avLst/>
          </a:prstGeom>
        </p:spPr>
        <p:txBody>
          <a:bodyPr vert="horz" lIns="91772" tIns="45886" rIns="91772" bIns="45886" rtlCol="0"/>
          <a:lstStyle>
            <a:lvl1pPr algn="r">
              <a:defRPr sz="1200"/>
            </a:lvl1pPr>
          </a:lstStyle>
          <a:p>
            <a:fld id="{207E3174-91EA-49A6-ABCC-F0558D9C6414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4" y="8829826"/>
            <a:ext cx="3038475" cy="464981"/>
          </a:xfrm>
          <a:prstGeom prst="rect">
            <a:avLst/>
          </a:prstGeom>
        </p:spPr>
        <p:txBody>
          <a:bodyPr vert="horz" lIns="91772" tIns="45886" rIns="91772" bIns="458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9" y="8829826"/>
            <a:ext cx="3038475" cy="464981"/>
          </a:xfrm>
          <a:prstGeom prst="rect">
            <a:avLst/>
          </a:prstGeom>
        </p:spPr>
        <p:txBody>
          <a:bodyPr vert="horz" lIns="91772" tIns="45886" rIns="91772" bIns="45886" rtlCol="0" anchor="b"/>
          <a:lstStyle>
            <a:lvl1pPr algn="r">
              <a:defRPr sz="1200"/>
            </a:lvl1pPr>
          </a:lstStyle>
          <a:p>
            <a:fld id="{53913E93-872C-43BC-AA50-5E4F38B474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615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2" y="2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/>
          <a:lstStyle>
            <a:lvl1pPr algn="r">
              <a:defRPr sz="1200"/>
            </a:lvl1pPr>
          </a:lstStyle>
          <a:p>
            <a:fld id="{8273F828-3C5F-4B3B-9B5E-09B06971CA00}" type="datetimeFigureOut">
              <a:rPr lang="en-US" smtClean="0"/>
              <a:pPr/>
              <a:t>11/14/2017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3738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3" rIns="93167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3"/>
            <a:ext cx="5608320" cy="4183380"/>
          </a:xfrm>
          <a:prstGeom prst="rect">
            <a:avLst/>
          </a:prstGeom>
        </p:spPr>
        <p:txBody>
          <a:bodyPr vert="horz" lIns="93167" tIns="46583" rIns="93167" bIns="4658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0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2" y="8829970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 anchor="b"/>
          <a:lstStyle>
            <a:lvl1pPr algn="r">
              <a:defRPr sz="1200"/>
            </a:lvl1pPr>
          </a:lstStyle>
          <a:p>
            <a:fld id="{40E087BB-E4AB-41BB-A9C6-69B2EB8197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3194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67C9D0-7BDA-4086-AC8C-FC0D77E0B117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2025" y="5487549"/>
            <a:ext cx="5699760" cy="3516353"/>
          </a:xfrm>
        </p:spPr>
        <p:txBody>
          <a:bodyPr/>
          <a:lstStyle/>
          <a:p>
            <a:endParaRPr lang="en-US" baseline="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9126" indent="-229126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69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9126" indent="-229126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697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9126" indent="-229126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697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404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BA64-3048-4C27-884A-D3786570831B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0F33-0764-42B1-9731-0B772B0F6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9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D6C01-9886-4802-B21B-3C1005A74A40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0F33-0764-42B1-9731-0B772B0F67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40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4BD3-EB1C-4CAB-BAB9-8B2A024810AF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0F33-0764-42B1-9731-0B772B0F67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12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03280-7293-4CB9-940F-FB8274C020CD}" type="datetime1">
              <a:rPr lang="en-US" smtClean="0"/>
              <a:pPr/>
              <a:t>11/14/2017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E3A13A-1343-4027-9F75-BF6670A062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>
          <a:xfrm>
            <a:off x="838200" y="1676400"/>
            <a:ext cx="746760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99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3100" b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1E5C-A2AA-4C19-9784-72CCEEEDFEBB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0F33-0764-42B1-9731-0B772B0F67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houstonseal-colorsmall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5943600"/>
            <a:ext cx="82804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 userDrawn="1"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92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CA8-0519-4033-B184-BADA05D8DE0E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0F33-0764-42B1-9731-0B772B0F67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00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EA72-96C5-49C7-B303-B4149C9BCE87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0F33-0764-42B1-9731-0B772B0F67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AD25A-AD12-4A8D-BCC1-C4234ADFCA28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0F33-0764-42B1-9731-0B772B0F67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50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2F0C-913B-4DFC-A10A-70E160F0F392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0F33-0764-42B1-9731-0B772B0F67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25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3968-3E98-4668-9569-5C2D18B1874D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0F33-0764-42B1-9731-0B772B0F67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0BD-A843-424C-B438-C5DDD9A11910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0F33-0764-42B1-9731-0B772B0F67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61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1574-2CBF-4A5D-8B7B-BFF5DA476839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C0F33-0764-42B1-9731-0B772B0F67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14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9E3A3-F7C6-40AF-A76E-1BE18C9AE0B7}" type="datetime1">
              <a:rPr lang="en-US" smtClean="0"/>
              <a:pPr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C0F33-0764-42B1-9731-0B772B0F67F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77200" y="5943600"/>
            <a:ext cx="82804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652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100" b="1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1145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3348" y="1828800"/>
            <a:ext cx="8815234" cy="3354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sz="2400" b="1" dirty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Presentation to</a:t>
            </a:r>
          </a:p>
          <a:p>
            <a:pPr algn="ctr">
              <a:buNone/>
            </a:pPr>
            <a:r>
              <a:rPr lang="en-US" sz="2400" b="1" dirty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Regulation and Neighborhood Affairs Committee</a:t>
            </a:r>
          </a:p>
          <a:p>
            <a:pPr algn="ctr">
              <a:buNone/>
            </a:pPr>
            <a:endParaRPr lang="en-US" sz="2400" b="1" dirty="0">
              <a:solidFill>
                <a:srgbClr val="000066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en-US" sz="2000" b="1" dirty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Burglar Alarm Ordinance Amendment</a:t>
            </a:r>
          </a:p>
          <a:p>
            <a:pPr algn="ctr">
              <a:buNone/>
            </a:pPr>
            <a:endParaRPr lang="en-US" sz="2000" b="1" dirty="0">
              <a:solidFill>
                <a:srgbClr val="000066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en-US" sz="2000" b="1" dirty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Presented By:</a:t>
            </a:r>
          </a:p>
          <a:p>
            <a:pPr algn="ctr">
              <a:buNone/>
            </a:pPr>
            <a:r>
              <a:rPr lang="en-US" sz="2000" b="1" dirty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Department of Administration &amp; Regulatory Affairs</a:t>
            </a:r>
          </a:p>
          <a:p>
            <a:pPr algn="ctr">
              <a:buNone/>
            </a:pPr>
            <a:endParaRPr lang="en-US" sz="2000" b="1" dirty="0">
              <a:solidFill>
                <a:srgbClr val="000066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en-US" sz="2000" b="1" dirty="0">
                <a:solidFill>
                  <a:srgbClr val="00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November 16, 2017</a:t>
            </a:r>
          </a:p>
          <a:p>
            <a:pPr algn="ctr">
              <a:buNone/>
            </a:pPr>
            <a:endParaRPr lang="en-US" sz="2000" b="1" dirty="0">
              <a:solidFill>
                <a:srgbClr val="000066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" name="Picture 2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04796"/>
            <a:ext cx="1295400" cy="1295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1905000" y="1295400"/>
            <a:ext cx="6586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05000" y="1371600"/>
            <a:ext cx="6324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05000" y="1447800"/>
            <a:ext cx="6019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454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Background</a:t>
            </a:r>
          </a:p>
        </p:txBody>
      </p:sp>
      <p:pic>
        <p:nvPicPr>
          <p:cNvPr id="4" name="Picture 3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5943600"/>
            <a:ext cx="82804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600" y="1524000"/>
            <a:ext cx="838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q"/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Since Harvey, burglar alarm permit holders affected by the storm have contacted the City seeking to: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transfer permits to new residence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receive refunds or waivers for false alarm fees triggered during the storm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receive refunds for permits purchased days before their homes were destroyed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None of these issues can be addressed under the </a:t>
            </a:r>
            <a:r>
              <a:rPr lang="en-US" sz="2000">
                <a:latin typeface="Verdana" pitchFamily="34" charset="0"/>
                <a:ea typeface="Verdana" pitchFamily="34" charset="0"/>
                <a:cs typeface="Verdana" pitchFamily="34" charset="0"/>
              </a:rPr>
              <a:t>current ordinance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D82C5BFC-7296-4C23-8C88-00D480C9863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132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Background </a:t>
            </a:r>
          </a:p>
        </p:txBody>
      </p:sp>
      <p:pic>
        <p:nvPicPr>
          <p:cNvPr id="4" name="Picture 3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5943600"/>
            <a:ext cx="82804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600" y="1524000"/>
            <a:ext cx="8382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Historically there were two separate types of residential burglar alarms: 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Burglar alarms – set to sound automatically and send a signal to HPD to investigate the breech of a home’s window or door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Panic alarms – require the user to press a panic alarm to indicate a life-threatening emergency warranting immediate HPD response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endParaRPr 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Currently the City offers two types of residential burglar alarm permits:  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Burglar Alarm only - $39.14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Burglar + Panic combination - $50.00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Modern systems include </a:t>
            </a:r>
            <a:r>
              <a:rPr lang="en-US" sz="16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both </a:t>
            </a: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burglar and panic alarms, resulting in panic alarms being accidentally triggered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Some customers are unaware that their burglar alarm system includes a panic alarm until they receive a </a:t>
            </a:r>
            <a:r>
              <a:rPr lang="en-US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$295 non-permitted penalty fee</a:t>
            </a: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for a false panic alarm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D82C5BFC-7296-4C23-8C88-00D480C9863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113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Recommendations</a:t>
            </a:r>
          </a:p>
        </p:txBody>
      </p:sp>
      <p:pic>
        <p:nvPicPr>
          <p:cNvPr id="4" name="Picture 3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5943600"/>
            <a:ext cx="82804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600" y="1524000"/>
            <a:ext cx="838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Wingdings" pitchFamily="2" charset="2"/>
              <a:buChar char="§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the event of a declared disaster the City would have the ability to: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0" lvl="3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Transfer Permits </a:t>
            </a:r>
          </a:p>
          <a:p>
            <a:pPr marL="1714500" lvl="3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Waive/refund False Alarm Fees and Penalties</a:t>
            </a:r>
          </a:p>
          <a:p>
            <a:pPr marL="1714500" lvl="3" indent="-34290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Refund Permit Fees</a:t>
            </a:r>
          </a:p>
          <a:p>
            <a:pPr marL="1714500" lvl="3" indent="-342900">
              <a:buFont typeface="Wingdings" panose="05000000000000000000" pitchFamily="2" charset="2"/>
              <a:buChar char="q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43000" lvl="3" indent="-28575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Streamline the permitting process </a:t>
            </a:r>
          </a:p>
          <a:p>
            <a:pPr marL="1600200" lvl="4" indent="-28575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Eliminate the residential burglar alarm permit category  </a:t>
            </a:r>
          </a:p>
          <a:p>
            <a:pPr marL="1600200" lvl="4" indent="-285750">
              <a:buFont typeface="Wingdings" panose="05000000000000000000" pitchFamily="2" charset="2"/>
              <a:buChar char="q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Issue only combined residential burglar/panic alarm permits</a:t>
            </a:r>
          </a:p>
          <a:p>
            <a:pPr marL="1714500" lvl="3" indent="-342900">
              <a:buFont typeface="Wingdings" panose="05000000000000000000" pitchFamily="2" charset="2"/>
              <a:buChar char="q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0" lvl="3" indent="-342900">
              <a:buFont typeface="Wingdings" panose="05000000000000000000" pitchFamily="2" charset="2"/>
              <a:buChar char="q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0" lvl="3" indent="-342900">
              <a:buFont typeface="Wingdings" panose="05000000000000000000" pitchFamily="2" charset="2"/>
              <a:buChar char="q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0" lvl="3" indent="-342900">
              <a:buFont typeface="Wingdings" panose="05000000000000000000" pitchFamily="2" charset="2"/>
              <a:buChar char="q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0" lvl="3" indent="-342900">
              <a:buFont typeface="Wingdings" panose="05000000000000000000" pitchFamily="2" charset="2"/>
              <a:buChar char="q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A9165B03-7707-4BBB-A8F7-2EEF7A82BF3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213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5943600"/>
            <a:ext cx="82804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286000" y="2743200"/>
            <a:ext cx="50292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00174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571026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20998</TotalTime>
  <Words>261</Words>
  <Application>Microsoft Office PowerPoint</Application>
  <PresentationFormat>On-screen Show (4:3)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Verdana</vt:lpstr>
      <vt:lpstr>Wingdings</vt:lpstr>
      <vt:lpstr>Office Theme</vt:lpstr>
      <vt:lpstr>PowerPoint Presentation</vt:lpstr>
      <vt:lpstr>Background</vt:lpstr>
      <vt:lpstr>Background </vt:lpstr>
      <vt:lpstr>Recommendations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Chiou, Chia-Hsuan - ARA</dc:creator>
  <cp:lastModifiedBy>Cottingham, Lara - ARA</cp:lastModifiedBy>
  <cp:revision>1171</cp:revision>
  <cp:lastPrinted>2015-11-09T17:55:27Z</cp:lastPrinted>
  <dcterms:created xsi:type="dcterms:W3CDTF">2013-04-03T13:25:04Z</dcterms:created>
  <dcterms:modified xsi:type="dcterms:W3CDTF">2017-11-14T14:59:41Z</dcterms:modified>
</cp:coreProperties>
</file>