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"/>
  </p:notesMasterIdLst>
  <p:sldIdLst>
    <p:sldId id="280" r:id="rId2"/>
    <p:sldId id="282" r:id="rId3"/>
    <p:sldId id="283" r:id="rId4"/>
    <p:sldId id="259" r:id="rId5"/>
    <p:sldId id="272" r:id="rId6"/>
    <p:sldId id="261" r:id="rId7"/>
    <p:sldId id="269" r:id="rId8"/>
    <p:sldId id="276" r:id="rId9"/>
    <p:sldId id="290" r:id="rId10"/>
    <p:sldId id="288" r:id="rId11"/>
    <p:sldId id="284" r:id="rId12"/>
    <p:sldId id="271" r:id="rId13"/>
    <p:sldId id="294" r:id="rId14"/>
    <p:sldId id="295" r:id="rId15"/>
    <p:sldId id="293" r:id="rId16"/>
    <p:sldId id="29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B49B72-F27C-46D1-BB6E-F223BE0CDCE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E6782784-62A0-4CF0-A09E-82761D44026B}">
      <dgm:prSet phldrT="[Text]" phldr="1"/>
      <dgm:spPr/>
      <dgm:t>
        <a:bodyPr/>
        <a:lstStyle/>
        <a:p>
          <a:endParaRPr lang="en-US"/>
        </a:p>
      </dgm:t>
    </dgm:pt>
    <dgm:pt modelId="{F948CF2F-7DAE-4B17-A86A-15A990902CDA}" type="parTrans" cxnId="{CA941240-F2A5-4C76-B98D-62B5B8FD2615}">
      <dgm:prSet/>
      <dgm:spPr/>
      <dgm:t>
        <a:bodyPr/>
        <a:lstStyle/>
        <a:p>
          <a:endParaRPr lang="en-US"/>
        </a:p>
      </dgm:t>
    </dgm:pt>
    <dgm:pt modelId="{5FA71154-F6FE-44E1-A88D-AC4CD55B9FCF}" type="sibTrans" cxnId="{CA941240-F2A5-4C76-B98D-62B5B8FD2615}">
      <dgm:prSet/>
      <dgm:spPr/>
      <dgm:t>
        <a:bodyPr/>
        <a:lstStyle/>
        <a:p>
          <a:endParaRPr lang="en-US"/>
        </a:p>
      </dgm:t>
    </dgm:pt>
    <dgm:pt modelId="{0AEFF521-74DF-4C28-9E9C-E82F8640F6D7}">
      <dgm:prSet phldrT="[Text]" phldr="1"/>
      <dgm:spPr/>
      <dgm:t>
        <a:bodyPr/>
        <a:lstStyle/>
        <a:p>
          <a:endParaRPr lang="en-US"/>
        </a:p>
      </dgm:t>
    </dgm:pt>
    <dgm:pt modelId="{5D3BB4EB-20CF-44FF-B49D-3FDDDF189EDA}" type="parTrans" cxnId="{121FFC08-7D94-4C3F-BAA3-96125F4615D7}">
      <dgm:prSet/>
      <dgm:spPr/>
      <dgm:t>
        <a:bodyPr/>
        <a:lstStyle/>
        <a:p>
          <a:endParaRPr lang="en-US"/>
        </a:p>
      </dgm:t>
    </dgm:pt>
    <dgm:pt modelId="{95786207-B426-4884-A1B3-CDC2075F7BB8}" type="sibTrans" cxnId="{121FFC08-7D94-4C3F-BAA3-96125F4615D7}">
      <dgm:prSet/>
      <dgm:spPr/>
      <dgm:t>
        <a:bodyPr/>
        <a:lstStyle/>
        <a:p>
          <a:endParaRPr lang="en-US"/>
        </a:p>
      </dgm:t>
    </dgm:pt>
    <dgm:pt modelId="{676C3B7E-396D-4844-8ED3-76C193749501}">
      <dgm:prSet phldrT="[Text]" phldr="1"/>
      <dgm:spPr/>
      <dgm:t>
        <a:bodyPr/>
        <a:lstStyle/>
        <a:p>
          <a:endParaRPr lang="en-US"/>
        </a:p>
      </dgm:t>
    </dgm:pt>
    <dgm:pt modelId="{6212E1EF-08B7-480C-811F-A0FE2A20BEF8}" type="parTrans" cxnId="{E7D6D340-9BCE-4230-8459-79D972E9C5B2}">
      <dgm:prSet/>
      <dgm:spPr/>
      <dgm:t>
        <a:bodyPr/>
        <a:lstStyle/>
        <a:p>
          <a:endParaRPr lang="en-US"/>
        </a:p>
      </dgm:t>
    </dgm:pt>
    <dgm:pt modelId="{E7FD3795-0716-4693-9302-D557B6EF85FF}" type="sibTrans" cxnId="{E7D6D340-9BCE-4230-8459-79D972E9C5B2}">
      <dgm:prSet/>
      <dgm:spPr/>
      <dgm:t>
        <a:bodyPr/>
        <a:lstStyle/>
        <a:p>
          <a:endParaRPr lang="en-US"/>
        </a:p>
      </dgm:t>
    </dgm:pt>
    <dgm:pt modelId="{18B37F8A-6E7B-4324-AFC7-1139ED0524A8}">
      <dgm:prSet phldrT="[Text]" phldr="1"/>
      <dgm:spPr/>
      <dgm:t>
        <a:bodyPr/>
        <a:lstStyle/>
        <a:p>
          <a:endParaRPr lang="en-US"/>
        </a:p>
      </dgm:t>
    </dgm:pt>
    <dgm:pt modelId="{36AA1220-51BC-4DC8-8DE9-304AB879841D}" type="parTrans" cxnId="{6D19594D-8DFF-413C-A66B-AABDF3B77289}">
      <dgm:prSet/>
      <dgm:spPr/>
      <dgm:t>
        <a:bodyPr/>
        <a:lstStyle/>
        <a:p>
          <a:endParaRPr lang="en-US"/>
        </a:p>
      </dgm:t>
    </dgm:pt>
    <dgm:pt modelId="{6C913347-F10E-47E9-80D7-92CBBBCD38F0}" type="sibTrans" cxnId="{6D19594D-8DFF-413C-A66B-AABDF3B77289}">
      <dgm:prSet/>
      <dgm:spPr/>
      <dgm:t>
        <a:bodyPr/>
        <a:lstStyle/>
        <a:p>
          <a:endParaRPr lang="en-US"/>
        </a:p>
      </dgm:t>
    </dgm:pt>
    <dgm:pt modelId="{EBF25149-61AB-492A-A514-C1CABD5F0095}">
      <dgm:prSet phldrT="[Text]" phldr="1"/>
      <dgm:spPr/>
      <dgm:t>
        <a:bodyPr/>
        <a:lstStyle/>
        <a:p>
          <a:endParaRPr lang="en-US"/>
        </a:p>
      </dgm:t>
    </dgm:pt>
    <dgm:pt modelId="{344CD011-1D79-4006-AC00-285B62699340}" type="parTrans" cxnId="{2646827F-C451-4E55-B502-2455223B4E96}">
      <dgm:prSet/>
      <dgm:spPr/>
      <dgm:t>
        <a:bodyPr/>
        <a:lstStyle/>
        <a:p>
          <a:endParaRPr lang="en-US"/>
        </a:p>
      </dgm:t>
    </dgm:pt>
    <dgm:pt modelId="{B730FFF9-A9FE-4AFD-BB62-488D821F3D01}" type="sibTrans" cxnId="{2646827F-C451-4E55-B502-2455223B4E96}">
      <dgm:prSet/>
      <dgm:spPr/>
      <dgm:t>
        <a:bodyPr/>
        <a:lstStyle/>
        <a:p>
          <a:endParaRPr lang="en-US"/>
        </a:p>
      </dgm:t>
    </dgm:pt>
    <dgm:pt modelId="{D7774D80-668F-4FEC-80BD-E376D1E4C6D6}" type="pres">
      <dgm:prSet presAssocID="{CBB49B72-F27C-46D1-BB6E-F223BE0CDCE9}" presName="diagram" presStyleCnt="0">
        <dgm:presLayoutVars>
          <dgm:dir/>
          <dgm:resizeHandles val="exact"/>
        </dgm:presLayoutVars>
      </dgm:prSet>
      <dgm:spPr/>
    </dgm:pt>
    <dgm:pt modelId="{FD192FAC-B056-449A-A251-B4EA5F00199B}" type="pres">
      <dgm:prSet presAssocID="{E6782784-62A0-4CF0-A09E-82761D44026B}" presName="node" presStyleLbl="node1" presStyleIdx="0" presStyleCnt="5">
        <dgm:presLayoutVars>
          <dgm:bulletEnabled val="1"/>
        </dgm:presLayoutVars>
      </dgm:prSet>
      <dgm:spPr/>
    </dgm:pt>
    <dgm:pt modelId="{AEF455D0-7858-4E5E-9A53-0BA72257F431}" type="pres">
      <dgm:prSet presAssocID="{5FA71154-F6FE-44E1-A88D-AC4CD55B9FCF}" presName="sibTrans" presStyleCnt="0"/>
      <dgm:spPr/>
    </dgm:pt>
    <dgm:pt modelId="{02995577-29BB-4E93-AF96-1203D29F3125}" type="pres">
      <dgm:prSet presAssocID="{0AEFF521-74DF-4C28-9E9C-E82F8640F6D7}" presName="node" presStyleLbl="node1" presStyleIdx="1" presStyleCnt="5">
        <dgm:presLayoutVars>
          <dgm:bulletEnabled val="1"/>
        </dgm:presLayoutVars>
      </dgm:prSet>
      <dgm:spPr/>
    </dgm:pt>
    <dgm:pt modelId="{5864BAF7-6C95-47EF-A053-0BEAD2355EBA}" type="pres">
      <dgm:prSet presAssocID="{95786207-B426-4884-A1B3-CDC2075F7BB8}" presName="sibTrans" presStyleCnt="0"/>
      <dgm:spPr/>
    </dgm:pt>
    <dgm:pt modelId="{EE3CC757-92AA-40E3-9D4C-D6B1AB2C061D}" type="pres">
      <dgm:prSet presAssocID="{676C3B7E-396D-4844-8ED3-76C193749501}" presName="node" presStyleLbl="node1" presStyleIdx="2" presStyleCnt="5">
        <dgm:presLayoutVars>
          <dgm:bulletEnabled val="1"/>
        </dgm:presLayoutVars>
      </dgm:prSet>
      <dgm:spPr/>
    </dgm:pt>
    <dgm:pt modelId="{3D13FD56-13FE-430C-B234-0E3A4DE65A64}" type="pres">
      <dgm:prSet presAssocID="{E7FD3795-0716-4693-9302-D557B6EF85FF}" presName="sibTrans" presStyleCnt="0"/>
      <dgm:spPr/>
    </dgm:pt>
    <dgm:pt modelId="{770BA360-2CD9-42BE-99CB-B94040036D48}" type="pres">
      <dgm:prSet presAssocID="{18B37F8A-6E7B-4324-AFC7-1139ED0524A8}" presName="node" presStyleLbl="node1" presStyleIdx="3" presStyleCnt="5">
        <dgm:presLayoutVars>
          <dgm:bulletEnabled val="1"/>
        </dgm:presLayoutVars>
      </dgm:prSet>
      <dgm:spPr/>
    </dgm:pt>
    <dgm:pt modelId="{522FECB6-B58A-4339-A3B9-9500C5905977}" type="pres">
      <dgm:prSet presAssocID="{6C913347-F10E-47E9-80D7-92CBBBCD38F0}" presName="sibTrans" presStyleCnt="0"/>
      <dgm:spPr/>
    </dgm:pt>
    <dgm:pt modelId="{0E3A8F23-A195-4940-8BC9-A177C16A755A}" type="pres">
      <dgm:prSet presAssocID="{EBF25149-61AB-492A-A514-C1CABD5F0095}" presName="node" presStyleLbl="node1" presStyleIdx="4" presStyleCnt="5">
        <dgm:presLayoutVars>
          <dgm:bulletEnabled val="1"/>
        </dgm:presLayoutVars>
      </dgm:prSet>
      <dgm:spPr/>
    </dgm:pt>
  </dgm:ptLst>
  <dgm:cxnLst>
    <dgm:cxn modelId="{121FFC08-7D94-4C3F-BAA3-96125F4615D7}" srcId="{CBB49B72-F27C-46D1-BB6E-F223BE0CDCE9}" destId="{0AEFF521-74DF-4C28-9E9C-E82F8640F6D7}" srcOrd="1" destOrd="0" parTransId="{5D3BB4EB-20CF-44FF-B49D-3FDDDF189EDA}" sibTransId="{95786207-B426-4884-A1B3-CDC2075F7BB8}"/>
    <dgm:cxn modelId="{CA941240-F2A5-4C76-B98D-62B5B8FD2615}" srcId="{CBB49B72-F27C-46D1-BB6E-F223BE0CDCE9}" destId="{E6782784-62A0-4CF0-A09E-82761D44026B}" srcOrd="0" destOrd="0" parTransId="{F948CF2F-7DAE-4B17-A86A-15A990902CDA}" sibTransId="{5FA71154-F6FE-44E1-A88D-AC4CD55B9FCF}"/>
    <dgm:cxn modelId="{983FCA40-7BA0-4DFE-96FB-F5AAA8A760E1}" type="presOf" srcId="{18B37F8A-6E7B-4324-AFC7-1139ED0524A8}" destId="{770BA360-2CD9-42BE-99CB-B94040036D48}" srcOrd="0" destOrd="0" presId="urn:microsoft.com/office/officeart/2005/8/layout/default"/>
    <dgm:cxn modelId="{E7D6D340-9BCE-4230-8459-79D972E9C5B2}" srcId="{CBB49B72-F27C-46D1-BB6E-F223BE0CDCE9}" destId="{676C3B7E-396D-4844-8ED3-76C193749501}" srcOrd="2" destOrd="0" parTransId="{6212E1EF-08B7-480C-811F-A0FE2A20BEF8}" sibTransId="{E7FD3795-0716-4693-9302-D557B6EF85FF}"/>
    <dgm:cxn modelId="{6025C76C-7D9B-4A1F-938C-E900B9A141D0}" type="presOf" srcId="{0AEFF521-74DF-4C28-9E9C-E82F8640F6D7}" destId="{02995577-29BB-4E93-AF96-1203D29F3125}" srcOrd="0" destOrd="0" presId="urn:microsoft.com/office/officeart/2005/8/layout/default"/>
    <dgm:cxn modelId="{6D19594D-8DFF-413C-A66B-AABDF3B77289}" srcId="{CBB49B72-F27C-46D1-BB6E-F223BE0CDCE9}" destId="{18B37F8A-6E7B-4324-AFC7-1139ED0524A8}" srcOrd="3" destOrd="0" parTransId="{36AA1220-51BC-4DC8-8DE9-304AB879841D}" sibTransId="{6C913347-F10E-47E9-80D7-92CBBBCD38F0}"/>
    <dgm:cxn modelId="{2646827F-C451-4E55-B502-2455223B4E96}" srcId="{CBB49B72-F27C-46D1-BB6E-F223BE0CDCE9}" destId="{EBF25149-61AB-492A-A514-C1CABD5F0095}" srcOrd="4" destOrd="0" parTransId="{344CD011-1D79-4006-AC00-285B62699340}" sibTransId="{B730FFF9-A9FE-4AFD-BB62-488D821F3D01}"/>
    <dgm:cxn modelId="{9FB9C181-F733-4309-A771-CC83DEB80F75}" type="presOf" srcId="{CBB49B72-F27C-46D1-BB6E-F223BE0CDCE9}" destId="{D7774D80-668F-4FEC-80BD-E376D1E4C6D6}" srcOrd="0" destOrd="0" presId="urn:microsoft.com/office/officeart/2005/8/layout/default"/>
    <dgm:cxn modelId="{F48DFB81-3AD2-472A-9163-FC765F0C754A}" type="presOf" srcId="{EBF25149-61AB-492A-A514-C1CABD5F0095}" destId="{0E3A8F23-A195-4940-8BC9-A177C16A755A}" srcOrd="0" destOrd="0" presId="urn:microsoft.com/office/officeart/2005/8/layout/default"/>
    <dgm:cxn modelId="{1411439F-AF6A-4AF8-9886-C1B49D5FB6C7}" type="presOf" srcId="{E6782784-62A0-4CF0-A09E-82761D44026B}" destId="{FD192FAC-B056-449A-A251-B4EA5F00199B}" srcOrd="0" destOrd="0" presId="urn:microsoft.com/office/officeart/2005/8/layout/default"/>
    <dgm:cxn modelId="{46EC88AC-05D3-4FF2-B29B-4F52D6A81D7E}" type="presOf" srcId="{676C3B7E-396D-4844-8ED3-76C193749501}" destId="{EE3CC757-92AA-40E3-9D4C-D6B1AB2C061D}" srcOrd="0" destOrd="0" presId="urn:microsoft.com/office/officeart/2005/8/layout/default"/>
    <dgm:cxn modelId="{E2030C60-A815-486D-B7B0-E7465E51099B}" type="presParOf" srcId="{D7774D80-668F-4FEC-80BD-E376D1E4C6D6}" destId="{FD192FAC-B056-449A-A251-B4EA5F00199B}" srcOrd="0" destOrd="0" presId="urn:microsoft.com/office/officeart/2005/8/layout/default"/>
    <dgm:cxn modelId="{A61321DC-2C39-4DF6-8E96-5B531EF76ED2}" type="presParOf" srcId="{D7774D80-668F-4FEC-80BD-E376D1E4C6D6}" destId="{AEF455D0-7858-4E5E-9A53-0BA72257F431}" srcOrd="1" destOrd="0" presId="urn:microsoft.com/office/officeart/2005/8/layout/default"/>
    <dgm:cxn modelId="{CD8179FB-9376-4C7B-9970-CED0101F410A}" type="presParOf" srcId="{D7774D80-668F-4FEC-80BD-E376D1E4C6D6}" destId="{02995577-29BB-4E93-AF96-1203D29F3125}" srcOrd="2" destOrd="0" presId="urn:microsoft.com/office/officeart/2005/8/layout/default"/>
    <dgm:cxn modelId="{F87E1EAC-8427-4296-9F5E-AB55A7E14359}" type="presParOf" srcId="{D7774D80-668F-4FEC-80BD-E376D1E4C6D6}" destId="{5864BAF7-6C95-47EF-A053-0BEAD2355EBA}" srcOrd="3" destOrd="0" presId="urn:microsoft.com/office/officeart/2005/8/layout/default"/>
    <dgm:cxn modelId="{2731581E-9522-49E8-AB5B-D42A09591E47}" type="presParOf" srcId="{D7774D80-668F-4FEC-80BD-E376D1E4C6D6}" destId="{EE3CC757-92AA-40E3-9D4C-D6B1AB2C061D}" srcOrd="4" destOrd="0" presId="urn:microsoft.com/office/officeart/2005/8/layout/default"/>
    <dgm:cxn modelId="{86B95B94-FD07-4F7A-998E-E8080B6608BD}" type="presParOf" srcId="{D7774D80-668F-4FEC-80BD-E376D1E4C6D6}" destId="{3D13FD56-13FE-430C-B234-0E3A4DE65A64}" srcOrd="5" destOrd="0" presId="urn:microsoft.com/office/officeart/2005/8/layout/default"/>
    <dgm:cxn modelId="{45EEE7A8-93F1-442A-8780-9E15E2F92D20}" type="presParOf" srcId="{D7774D80-668F-4FEC-80BD-E376D1E4C6D6}" destId="{770BA360-2CD9-42BE-99CB-B94040036D48}" srcOrd="6" destOrd="0" presId="urn:microsoft.com/office/officeart/2005/8/layout/default"/>
    <dgm:cxn modelId="{3BFBBCCC-80C4-469B-82D2-CEC9D34EC290}" type="presParOf" srcId="{D7774D80-668F-4FEC-80BD-E376D1E4C6D6}" destId="{522FECB6-B58A-4339-A3B9-9500C5905977}" srcOrd="7" destOrd="0" presId="urn:microsoft.com/office/officeart/2005/8/layout/default"/>
    <dgm:cxn modelId="{2DA0CEB6-4019-492A-86B7-A83DF6EE8789}" type="presParOf" srcId="{D7774D80-668F-4FEC-80BD-E376D1E4C6D6}" destId="{0E3A8F23-A195-4940-8BC9-A177C16A755A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192FAC-B056-449A-A251-B4EA5F00199B}">
      <dsp:nvSpPr>
        <dsp:cNvPr id="0" name=""/>
        <dsp:cNvSpPr/>
      </dsp:nvSpPr>
      <dsp:spPr>
        <a:xfrm>
          <a:off x="424" y="906261"/>
          <a:ext cx="1654375" cy="9926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/>
        </a:p>
      </dsp:txBody>
      <dsp:txXfrm>
        <a:off x="424" y="906261"/>
        <a:ext cx="1654375" cy="992625"/>
      </dsp:txXfrm>
    </dsp:sp>
    <dsp:sp modelId="{02995577-29BB-4E93-AF96-1203D29F3125}">
      <dsp:nvSpPr>
        <dsp:cNvPr id="0" name=""/>
        <dsp:cNvSpPr/>
      </dsp:nvSpPr>
      <dsp:spPr>
        <a:xfrm>
          <a:off x="1820237" y="906261"/>
          <a:ext cx="1654375" cy="9926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/>
        </a:p>
      </dsp:txBody>
      <dsp:txXfrm>
        <a:off x="1820237" y="906261"/>
        <a:ext cx="1654375" cy="992625"/>
      </dsp:txXfrm>
    </dsp:sp>
    <dsp:sp modelId="{EE3CC757-92AA-40E3-9D4C-D6B1AB2C061D}">
      <dsp:nvSpPr>
        <dsp:cNvPr id="0" name=""/>
        <dsp:cNvSpPr/>
      </dsp:nvSpPr>
      <dsp:spPr>
        <a:xfrm>
          <a:off x="424" y="2064324"/>
          <a:ext cx="1654375" cy="9926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/>
        </a:p>
      </dsp:txBody>
      <dsp:txXfrm>
        <a:off x="424" y="2064324"/>
        <a:ext cx="1654375" cy="992625"/>
      </dsp:txXfrm>
    </dsp:sp>
    <dsp:sp modelId="{770BA360-2CD9-42BE-99CB-B94040036D48}">
      <dsp:nvSpPr>
        <dsp:cNvPr id="0" name=""/>
        <dsp:cNvSpPr/>
      </dsp:nvSpPr>
      <dsp:spPr>
        <a:xfrm>
          <a:off x="1820237" y="2064324"/>
          <a:ext cx="1654375" cy="9926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/>
        </a:p>
      </dsp:txBody>
      <dsp:txXfrm>
        <a:off x="1820237" y="2064324"/>
        <a:ext cx="1654375" cy="992625"/>
      </dsp:txXfrm>
    </dsp:sp>
    <dsp:sp modelId="{0E3A8F23-A195-4940-8BC9-A177C16A755A}">
      <dsp:nvSpPr>
        <dsp:cNvPr id="0" name=""/>
        <dsp:cNvSpPr/>
      </dsp:nvSpPr>
      <dsp:spPr>
        <a:xfrm>
          <a:off x="910330" y="3222387"/>
          <a:ext cx="1654375" cy="9926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/>
        </a:p>
      </dsp:txBody>
      <dsp:txXfrm>
        <a:off x="910330" y="3222387"/>
        <a:ext cx="1654375" cy="9926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B4F84D-72EF-474D-B253-374A86CB51BD}" type="datetimeFigureOut">
              <a:rPr lang="en-US"/>
              <a:t>1/23/2017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A94524-4D97-4C91-B486-23044C36D63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52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94524-4D97-4C91-B486-23044C36D634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00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94524-4D97-4C91-B486-23044C36D634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6512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94524-4D97-4C91-B486-23044C36D634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338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94524-4D97-4C91-B486-23044C36D634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9492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94524-4D97-4C91-B486-23044C36D634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8599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</a:rPr>
              <a:t>These numbers were achieved while working out of the GN, just 3 days per week.  95%</a:t>
            </a:r>
            <a:endParaRPr lang="en-US" dirty="0">
              <a:latin typeface="Calibri"/>
            </a:endParaRPr>
          </a:p>
          <a:p>
            <a:r>
              <a:rPr lang="EN-US" dirty="0">
                <a:latin typeface="Calibri"/>
              </a:rPr>
              <a:t>Also significant is that almost 40% of these surgeries were done at no cost to the owner.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94524-4D97-4C91-B486-23044C36D634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2554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HW </a:t>
            </a:r>
            <a:r>
              <a:rPr lang="EN-US" dirty="0" err="1"/>
              <a:t>treatment,skin</a:t>
            </a:r>
            <a:r>
              <a:rPr lang="EN-US" dirty="0"/>
              <a:t> issues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94524-4D97-4C91-B486-23044C36D634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9491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94524-4D97-4C91-B486-23044C36D634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536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94524-4D97-4C91-B486-23044C36D634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30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-In addition to managing an expanding national network of high-quality, low-cost clinics,(currently 6 in operation and Philly coming in Feb)</a:t>
            </a:r>
          </a:p>
          <a:p>
            <a:r>
              <a:rPr lang="EN-US" dirty="0"/>
              <a:t>-Outreach to underserved communities to share information about their pets' health needs and services available. Three levels of customers...</a:t>
            </a:r>
          </a:p>
          <a:p>
            <a:r>
              <a:rPr lang="EN-US" dirty="0"/>
              <a:t>- Customized Training and Consulting programs to animal welfare organizations nationwide</a:t>
            </a:r>
          </a:p>
          <a:p>
            <a:r>
              <a:rPr lang="EN-US" dirty="0"/>
              <a:t>-Advocate for strategies and public policy that improve the lives of pets in underserved communities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94524-4D97-4C91-B486-23044C36D634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052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Began serving BARC animals in Apr, opened to community in June 2015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94524-4D97-4C91-B486-23044C36D634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298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0000"/>
                </a:solidFill>
                <a:latin typeface="Calibri"/>
              </a:rPr>
              <a:t>ANd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about 240 </a:t>
            </a:r>
            <a:r>
              <a:rPr lang="EN-US" dirty="0" err="1">
                <a:solidFill>
                  <a:srgbClr val="000000"/>
                </a:solidFill>
                <a:latin typeface="Calibri"/>
              </a:rPr>
              <a:t>sq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</a:rPr>
              <a:t>ft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of people space for 6 – 7 people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94524-4D97-4C91-B486-23044C36D634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75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94524-4D97-4C91-B486-23044C36D634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2800 </a:t>
            </a:r>
            <a:r>
              <a:rPr lang="EN-US" dirty="0" err="1"/>
              <a:t>sq</a:t>
            </a:r>
            <a:r>
              <a:rPr lang="EN-US" dirty="0"/>
              <a:t> </a:t>
            </a:r>
            <a:r>
              <a:rPr lang="EN-US" dirty="0" err="1"/>
              <a:t>ft</a:t>
            </a:r>
            <a:r>
              <a:rPr lang="EN-US" dirty="0"/>
              <a:t>, </a:t>
            </a:r>
          </a:p>
          <a:p>
            <a:r>
              <a:rPr lang="EN-US" dirty="0"/>
              <a:t>Increased days of operation and larger setting will allow us to increase the number of clients we see by 25-40%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94524-4D97-4C91-B486-23044C36D634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02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you, CM Gallegos and CM Cisneros for attending.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94524-4D97-4C91-B486-23044C36D634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706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94524-4D97-4C91-B486-23044C36D634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123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41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725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475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377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40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85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96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83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589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295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21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476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kelly.mccann@emancipet.or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Emancipet</a:t>
            </a:r>
            <a:r>
              <a:rPr lang="EN-US" dirty="0"/>
              <a:t> East End</a:t>
            </a:r>
            <a:br>
              <a:rPr lang="EN-US" dirty="0">
                <a:solidFill>
                  <a:schemeClr val="tx1"/>
                </a:solidFill>
              </a:rPr>
            </a:br>
            <a:endParaRPr lang="EN-US" sz="2000" dirty="0">
              <a:solidFill>
                <a:schemeClr val="tx1"/>
              </a:solidFill>
              <a:latin typeface="Corbe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D9F1F6"/>
                </a:solidFill>
                <a:latin typeface="Corbel"/>
              </a:rPr>
              <a:t>Presented by Kelly McCann, VP</a:t>
            </a:r>
          </a:p>
          <a:p>
            <a:endParaRPr lang="EN-US" sz="2800" dirty="0"/>
          </a:p>
        </p:txBody>
      </p:sp>
      <p:pic>
        <p:nvPicPr>
          <p:cNvPr id="4" name="Picture 3" descr="Branch Manager DeWayne with a new friend visiting HP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7150" y="1724025"/>
            <a:ext cx="3825875" cy="383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632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rbel"/>
              </a:rPr>
              <a:t>Front Desk</a:t>
            </a:r>
            <a:br>
              <a:rPr lang="EN-US" dirty="0">
                <a:solidFill>
                  <a:schemeClr val="tx1"/>
                </a:solidFill>
                <a:latin typeface="Corbel"/>
              </a:rPr>
            </a:br>
            <a:r>
              <a:rPr lang="EN-US" dirty="0">
                <a:latin typeface="Corbel"/>
              </a:rPr>
              <a:t>and Reception</a:t>
            </a:r>
          </a:p>
        </p:txBody>
      </p:sp>
      <p:pic>
        <p:nvPicPr>
          <p:cNvPr id="5" name="Content Placeholder 4" descr="Spin the wheel (3)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867150" y="1112308"/>
            <a:ext cx="3475038" cy="4633384"/>
          </a:xfrm>
        </p:spPr>
      </p:pic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</p:nvPr>
        </p:nvGraphicFramePr>
        <p:xfrm>
          <a:off x="7818438" y="868363"/>
          <a:ext cx="3475037" cy="5121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6" descr="Cat and price board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18438" y="1112308"/>
            <a:ext cx="3574395" cy="470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595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 Room 1</a:t>
            </a:r>
          </a:p>
        </p:txBody>
      </p:sp>
      <p:pic>
        <p:nvPicPr>
          <p:cNvPr id="5" name="Picture Placeholder 4" descr="Exam room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6208" b="62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66222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Surgery Suite</a:t>
            </a:r>
            <a:br>
              <a:rPr lang="EN-US" dirty="0">
                <a:solidFill>
                  <a:schemeClr val="tx1"/>
                </a:solidFill>
              </a:rPr>
            </a:br>
            <a:endParaRPr lang="EN-US" sz="1600" dirty="0">
              <a:solidFill>
                <a:schemeClr val="tx1"/>
              </a:solidFill>
              <a:latin typeface="Corbel"/>
            </a:endParaRPr>
          </a:p>
        </p:txBody>
      </p:sp>
      <p:pic>
        <p:nvPicPr>
          <p:cNvPr id="5" name="Picture Placeholder 4" descr="Surgery set up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6208" b="62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0525" y="3434419"/>
            <a:ext cx="2834640" cy="2322576"/>
          </a:xfrm>
        </p:spPr>
        <p:txBody>
          <a:bodyPr/>
          <a:lstStyle/>
          <a:p>
            <a:endParaRPr lang="EN-US" sz="2000" dirty="0"/>
          </a:p>
          <a:p>
            <a:r>
              <a:rPr lang="EN-US" sz="2000" dirty="0">
                <a:latin typeface="Corbel"/>
              </a:rPr>
              <a:t>With room to expand!</a:t>
            </a:r>
          </a:p>
        </p:txBody>
      </p:sp>
    </p:spTree>
    <p:extLst>
      <p:ext uri="{BB962C8B-B14F-4D97-AF65-F5344CB8AC3E}">
        <p14:creationId xmlns:p14="http://schemas.microsoft.com/office/powerpoint/2010/main" val="1405404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5608255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91252" y="758952"/>
            <a:ext cx="2396659" cy="18309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2153" y="4090151"/>
            <a:ext cx="2836274" cy="19997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497" y="758952"/>
            <a:ext cx="2842930" cy="3191490"/>
          </a:xfrm>
          <a:prstGeom prst="rect">
            <a:avLst/>
          </a:prstGeom>
          <a:solidFill>
            <a:srgbClr val="FFFFFF"/>
          </a:solidFill>
          <a:ln w="66675" cmpd="sng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91252" y="2722807"/>
            <a:ext cx="2396659" cy="3367097"/>
          </a:xfrm>
          <a:prstGeom prst="rect">
            <a:avLst/>
          </a:prstGeom>
          <a:solidFill>
            <a:srgbClr val="FFFFFF"/>
          </a:solidFill>
          <a:ln w="66675" cmpd="sng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ig fi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503" y="1070238"/>
            <a:ext cx="2568918" cy="2568918"/>
          </a:xfrm>
          <a:prstGeom prst="rect">
            <a:avLst/>
          </a:prstGeom>
        </p:spPr>
      </p:pic>
      <p:pic>
        <p:nvPicPr>
          <p:cNvPr id="5" name="Picture Placeholder 4" descr="HPHS.jpg"/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/>
          <a:stretch/>
        </p:blipFill>
        <p:spPr>
          <a:xfrm>
            <a:off x="9228172" y="3032362"/>
            <a:ext cx="2122819" cy="27479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248" y="1123837"/>
            <a:ext cx="4998963" cy="12554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/>
              <a:t>Partnerships</a:t>
            </a:r>
            <a:endParaRPr lang="en-US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9249" y="2510395"/>
            <a:ext cx="4998962" cy="32745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2400" dirty="0"/>
              <a:t>BARC –Healthy Pets Healthy Streets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EN-US" dirty="0"/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2400" dirty="0"/>
              <a:t>IMGH – </a:t>
            </a:r>
            <a:r>
              <a:rPr lang="EN-US" sz="2400" dirty="0" err="1"/>
              <a:t>Animeals</a:t>
            </a:r>
            <a:r>
              <a:rPr lang="EN-US" sz="2400" dirty="0"/>
              <a:t> on Wheels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EN-US" dirty="0"/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2400" dirty="0"/>
              <a:t>Big Fix Houston</a:t>
            </a:r>
          </a:p>
        </p:txBody>
      </p:sp>
      <p:pic>
        <p:nvPicPr>
          <p:cNvPr id="3" name="Picture 2" descr="IMGH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8558" y="4295775"/>
            <a:ext cx="111442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663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08840" y="758952"/>
            <a:ext cx="2079069" cy="2344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7463" y="4080912"/>
            <a:ext cx="2157385" cy="200899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3" descr="El Jefe.jpg"/>
          <p:cNvPicPr>
            <a:picLocks noChangeAspect="1"/>
          </p:cNvPicPr>
          <p:nvPr/>
        </p:nvPicPr>
        <p:blipFill rotWithShape="1">
          <a:blip r:embed="rId3"/>
          <a:srcRect l="16766" r="20206"/>
          <a:stretch/>
        </p:blipFill>
        <p:spPr>
          <a:xfrm>
            <a:off x="7460907" y="3264090"/>
            <a:ext cx="4027002" cy="3593910"/>
          </a:xfrm>
          <a:prstGeom prst="rect">
            <a:avLst/>
          </a:prstGeom>
        </p:spPr>
      </p:pic>
      <p:pic>
        <p:nvPicPr>
          <p:cNvPr id="5" name="Picture 4" descr="Smiles at Emancipet.jpg"/>
          <p:cNvPicPr>
            <a:picLocks noChangeAspect="1"/>
          </p:cNvPicPr>
          <p:nvPr/>
        </p:nvPicPr>
        <p:blipFill rotWithShape="1">
          <a:blip r:embed="rId4"/>
          <a:srcRect t="2477" r="4" b="2229"/>
          <a:stretch/>
        </p:blipFill>
        <p:spPr>
          <a:xfrm>
            <a:off x="5137460" y="10"/>
            <a:ext cx="4113440" cy="3920034"/>
          </a:xfrm>
          <a:custGeom>
            <a:avLst/>
            <a:gdLst>
              <a:gd name="connsiteX0" fmla="*/ 0 w 4113440"/>
              <a:gd name="connsiteY0" fmla="*/ 0 h 3920044"/>
              <a:gd name="connsiteX1" fmla="*/ 4113440 w 4113440"/>
              <a:gd name="connsiteY1" fmla="*/ 0 h 3920044"/>
              <a:gd name="connsiteX2" fmla="*/ 4113440 w 4113440"/>
              <a:gd name="connsiteY2" fmla="*/ 3103224 h 3920044"/>
              <a:gd name="connsiteX3" fmla="*/ 2157388 w 4113440"/>
              <a:gd name="connsiteY3" fmla="*/ 3103224 h 3920044"/>
              <a:gd name="connsiteX4" fmla="*/ 2157388 w 4113440"/>
              <a:gd name="connsiteY4" fmla="*/ 3920044 h 3920044"/>
              <a:gd name="connsiteX5" fmla="*/ 0 w 4113440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3440" h="3920044">
                <a:moveTo>
                  <a:pt x="0" y="0"/>
                </a:moveTo>
                <a:lnTo>
                  <a:pt x="4113440" y="0"/>
                </a:lnTo>
                <a:lnTo>
                  <a:pt x="4113440" y="3103224"/>
                </a:lnTo>
                <a:lnTo>
                  <a:pt x="2157388" y="3103224"/>
                </a:lnTo>
                <a:lnTo>
                  <a:pt x="215738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6" name="Picture 5" descr="Happy customer with sweet older dog.jpg"/>
          <p:cNvPicPr>
            <a:picLocks noChangeAspect="1"/>
          </p:cNvPicPr>
          <p:nvPr/>
        </p:nvPicPr>
        <p:blipFill rotWithShape="1">
          <a:blip r:embed="rId5"/>
          <a:srcRect l="8031" r="3286" b="5"/>
          <a:stretch/>
        </p:blipFill>
        <p:spPr>
          <a:xfrm>
            <a:off x="9408840" y="758952"/>
            <a:ext cx="2079069" cy="23442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249" y="1123837"/>
            <a:ext cx="4016116" cy="1255469"/>
          </a:xfrm>
        </p:spPr>
        <p:txBody>
          <a:bodyPr>
            <a:normAutofit/>
          </a:bodyPr>
          <a:lstStyle/>
          <a:p>
            <a:r>
              <a:rPr lang="EN-US" dirty="0"/>
              <a:t>Impact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89249" y="2510395"/>
            <a:ext cx="4016116" cy="3274586"/>
          </a:xfrm>
        </p:spPr>
        <p:txBody>
          <a:bodyPr anchor="t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Corbel"/>
              </a:rPr>
              <a:t>After 15 months of service in Houston, </a:t>
            </a:r>
            <a:r>
              <a:rPr lang="EN-US" sz="2400" dirty="0" err="1">
                <a:solidFill>
                  <a:srgbClr val="FFFFFF"/>
                </a:solidFill>
                <a:latin typeface="Corbel"/>
              </a:rPr>
              <a:t>Emancipet</a:t>
            </a:r>
            <a:r>
              <a:rPr lang="EN-US" sz="2400" dirty="0">
                <a:solidFill>
                  <a:srgbClr val="FFFFFF"/>
                </a:solidFill>
                <a:latin typeface="Corbel"/>
              </a:rPr>
              <a:t> has provided:</a:t>
            </a:r>
          </a:p>
          <a:p>
            <a:endParaRPr lang="EN-US" sz="1800" dirty="0">
              <a:solidFill>
                <a:srgbClr val="FFFFFF"/>
              </a:solidFill>
              <a:latin typeface="Corbel"/>
            </a:endParaRPr>
          </a:p>
          <a:p>
            <a:r>
              <a:rPr lang="EN-US" sz="2800" b="1" dirty="0">
                <a:solidFill>
                  <a:srgbClr val="FFFFFF"/>
                </a:solidFill>
                <a:latin typeface="Corbel"/>
              </a:rPr>
              <a:t>5249 spay/neuter surgeries</a:t>
            </a:r>
          </a:p>
          <a:p>
            <a:r>
              <a:rPr lang="EN-US" sz="2800" b="1" dirty="0">
                <a:solidFill>
                  <a:srgbClr val="FFFFFF"/>
                </a:solidFill>
                <a:latin typeface="Corbel"/>
              </a:rPr>
              <a:t>7683 Healthy Pets visits</a:t>
            </a:r>
          </a:p>
        </p:txBody>
      </p:sp>
    </p:spTree>
    <p:extLst>
      <p:ext uri="{BB962C8B-B14F-4D97-AF65-F5344CB8AC3E}">
        <p14:creationId xmlns:p14="http://schemas.microsoft.com/office/powerpoint/2010/main" val="1347768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08840" y="758952"/>
            <a:ext cx="2079069" cy="2344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7463" y="4080912"/>
            <a:ext cx="2157385" cy="200899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Hanging out in the shade, waiting to be seen in HPS.jpg"/>
          <p:cNvPicPr>
            <a:picLocks noChangeAspect="1"/>
          </p:cNvPicPr>
          <p:nvPr/>
        </p:nvPicPr>
        <p:blipFill rotWithShape="1">
          <a:blip r:embed="rId3"/>
          <a:srcRect l="4838" r="2724" b="3"/>
          <a:stretch/>
        </p:blipFill>
        <p:spPr>
          <a:xfrm>
            <a:off x="7460907" y="3264090"/>
            <a:ext cx="4027002" cy="3593910"/>
          </a:xfrm>
          <a:prstGeom prst="rect">
            <a:avLst/>
          </a:prstGeom>
        </p:spPr>
      </p:pic>
      <p:pic>
        <p:nvPicPr>
          <p:cNvPr id="5" name="Picture Placeholder 4" descr="sweet chi.jpg"/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t="16614" r="3" b="3"/>
          <a:stretch/>
        </p:blipFill>
        <p:spPr>
          <a:xfrm>
            <a:off x="5137460" y="10"/>
            <a:ext cx="4113440" cy="3920034"/>
          </a:xfrm>
          <a:custGeom>
            <a:avLst/>
            <a:gdLst>
              <a:gd name="connsiteX0" fmla="*/ 0 w 4113440"/>
              <a:gd name="connsiteY0" fmla="*/ 0 h 3920044"/>
              <a:gd name="connsiteX1" fmla="*/ 4113440 w 4113440"/>
              <a:gd name="connsiteY1" fmla="*/ 0 h 3920044"/>
              <a:gd name="connsiteX2" fmla="*/ 4113440 w 4113440"/>
              <a:gd name="connsiteY2" fmla="*/ 3103224 h 3920044"/>
              <a:gd name="connsiteX3" fmla="*/ 2157388 w 4113440"/>
              <a:gd name="connsiteY3" fmla="*/ 3103224 h 3920044"/>
              <a:gd name="connsiteX4" fmla="*/ 2157388 w 4113440"/>
              <a:gd name="connsiteY4" fmla="*/ 3920044 h 3920044"/>
              <a:gd name="connsiteX5" fmla="*/ 0 w 4113440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3440" h="3920044">
                <a:moveTo>
                  <a:pt x="0" y="0"/>
                </a:moveTo>
                <a:lnTo>
                  <a:pt x="4113440" y="0"/>
                </a:lnTo>
                <a:lnTo>
                  <a:pt x="4113440" y="3103224"/>
                </a:lnTo>
                <a:lnTo>
                  <a:pt x="2157388" y="3103224"/>
                </a:lnTo>
                <a:lnTo>
                  <a:pt x="215738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8" name="Picture 7" descr="kitty in a cage.jpg"/>
          <p:cNvPicPr>
            <a:picLocks noChangeAspect="1"/>
          </p:cNvPicPr>
          <p:nvPr/>
        </p:nvPicPr>
        <p:blipFill rotWithShape="1">
          <a:blip r:embed="rId5"/>
          <a:srcRect r="4" b="16000"/>
          <a:stretch/>
        </p:blipFill>
        <p:spPr>
          <a:xfrm>
            <a:off x="9408840" y="758952"/>
            <a:ext cx="2079069" cy="2344272"/>
          </a:xfrm>
          <a:prstGeom prst="rect">
            <a:avLst/>
          </a:prstGeom>
        </p:spPr>
      </p:pic>
      <p:pic>
        <p:nvPicPr>
          <p:cNvPr id="6" name="Picture 5" descr="Rachel.jpg"/>
          <p:cNvPicPr>
            <a:picLocks noChangeAspect="1"/>
          </p:cNvPicPr>
          <p:nvPr/>
        </p:nvPicPr>
        <p:blipFill rotWithShape="1">
          <a:blip r:embed="rId6"/>
          <a:srcRect t="27979" r="-4" b="2177"/>
          <a:stretch/>
        </p:blipFill>
        <p:spPr>
          <a:xfrm>
            <a:off x="5137463" y="4080912"/>
            <a:ext cx="2157385" cy="20089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249" y="1123837"/>
            <a:ext cx="4016116" cy="12554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100" b="1" dirty="0"/>
              <a:t>Plans for 2017</a:t>
            </a:r>
            <a:br>
              <a:rPr lang="en-US" sz="3100" dirty="0">
                <a:solidFill>
                  <a:schemeClr val="tx1"/>
                </a:solidFill>
              </a:rPr>
            </a:br>
            <a:br>
              <a:rPr lang="en-US" sz="3100" dirty="0">
                <a:solidFill>
                  <a:schemeClr val="tx1"/>
                </a:solidFill>
              </a:rPr>
            </a:br>
            <a:endParaRPr lang="EN-US" sz="3100" dirty="0">
              <a:solidFill>
                <a:schemeClr val="tx1"/>
              </a:solidFill>
              <a:latin typeface="Corbe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50" y="2379980"/>
            <a:ext cx="4016116" cy="327458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Increase # animals served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2400" dirty="0"/>
              <a:t>   Expand services offered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EN-US" sz="2400" dirty="0"/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2400" dirty="0"/>
              <a:t>   Open 2nd location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EN-US" sz="2400" dirty="0"/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2400" dirty="0"/>
              <a:t>   Select site for 3rd location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EN-US" sz="2400" dirty="0"/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EN-US" sz="1800" dirty="0"/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EN-US" sz="2400" dirty="0"/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528790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Questions?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rgbClr val="595959"/>
                </a:solidFill>
                <a:latin typeface="Corbel"/>
              </a:rPr>
              <a:t>Kelly McCann, VP</a:t>
            </a:r>
            <a:br>
              <a:rPr lang="EN-US" dirty="0">
                <a:solidFill>
                  <a:schemeClr val="tx1"/>
                </a:solidFill>
                <a:latin typeface="Corbel"/>
              </a:rPr>
            </a:br>
            <a:r>
              <a:rPr lang="EN-US" sz="3200" dirty="0">
                <a:solidFill>
                  <a:srgbClr val="595959"/>
                </a:solidFill>
                <a:latin typeface="Corbel"/>
                <a:hlinkClick r:id="rId3"/>
              </a:rPr>
              <a:t>kelly.mccann@emancipet.org</a:t>
            </a:r>
            <a:br>
              <a:rPr lang="EN-US" dirty="0">
                <a:solidFill>
                  <a:schemeClr val="tx1"/>
                </a:solidFill>
                <a:latin typeface="Corbel"/>
              </a:rPr>
            </a:br>
            <a:r>
              <a:rPr lang="EN-US" sz="3200" dirty="0">
                <a:solidFill>
                  <a:srgbClr val="595959"/>
                </a:solidFill>
                <a:latin typeface="Corbel"/>
              </a:rPr>
              <a:t>713.301.5250</a:t>
            </a:r>
            <a:br>
              <a:rPr lang="EN-US" dirty="0">
                <a:solidFill>
                  <a:schemeClr val="tx1"/>
                </a:solidFill>
                <a:latin typeface="Corbel"/>
              </a:rPr>
            </a:br>
            <a:r>
              <a:rPr lang="EN-US" sz="3200" dirty="0">
                <a:solidFill>
                  <a:srgbClr val="595959"/>
                </a:solidFill>
                <a:latin typeface="Corbel"/>
              </a:rPr>
              <a:t>www.Emancipet.org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solidFill>
                  <a:srgbClr val="595959"/>
                </a:solidFill>
              </a:rPr>
              <a:t>Please, spay/neuter your pets!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Low cost big hear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009900"/>
            <a:ext cx="2743200" cy="71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46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Emancipet</a:t>
            </a:r>
            <a:r>
              <a:rPr lang="EN-US" dirty="0"/>
              <a:t> was founded in Austin in 1999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595959"/>
                </a:solidFill>
                <a:latin typeface="Corbel"/>
              </a:rPr>
              <a:t>Mission: To make spay/neuter and high quality veterinary care affordable and accessible to all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699375" y="1314450"/>
            <a:ext cx="3345642" cy="51212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>
              <a:solidFill>
                <a:srgbClr val="595959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595959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595959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595959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595959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595959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595959"/>
                </a:solidFill>
              </a:rPr>
              <a:t>Since then, we have provided over 260,000 s/n surgeries in Texas!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3" descr="2 happy customers and their adorable puppies!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495300"/>
            <a:ext cx="3534074" cy="391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80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Content Placeholder 5" descr="When you need a shoulder, Emancipet is there!.jpeg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9140" r="29968" b="1"/>
          <a:stretch/>
        </p:blipFill>
        <p:spPr>
          <a:xfrm>
            <a:off x="7818120" y="758952"/>
            <a:ext cx="3617432" cy="53309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70000"/>
              </a:lnSpc>
            </a:pPr>
            <a:r>
              <a:rPr lang="EN-US" sz="3200" b="1" dirty="0"/>
              <a:t>Clinics</a:t>
            </a:r>
            <a:r>
              <a:rPr lang="EN-US" sz="3200" dirty="0"/>
              <a:t>:</a:t>
            </a:r>
            <a:br>
              <a:rPr lang="en-US" sz="2800" dirty="0">
                <a:solidFill>
                  <a:schemeClr val="tx1"/>
                </a:solidFill>
              </a:rPr>
            </a:b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3200" dirty="0"/>
              <a:t>East Austin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3200" dirty="0"/>
              <a:t>Central Austin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3200" dirty="0"/>
              <a:t>Mobile Unit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3200" dirty="0"/>
              <a:t>Pflugerville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3200" dirty="0"/>
              <a:t>Killeen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3200" dirty="0"/>
              <a:t>Houston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3200" dirty="0"/>
              <a:t> 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3200" dirty="0"/>
              <a:t>and soon...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3200" dirty="0"/>
              <a:t>Philadelphia!</a:t>
            </a:r>
            <a:br>
              <a:rPr lang="en-US" sz="2800" dirty="0">
                <a:solidFill>
                  <a:schemeClr val="tx1"/>
                </a:solidFill>
              </a:rPr>
            </a:b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9267" y="864108"/>
            <a:ext cx="3585891" cy="5120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/>
            <a:r>
              <a:rPr lang="EN-US" sz="2800" b="1" dirty="0"/>
              <a:t>Programs</a:t>
            </a:r>
            <a:r>
              <a:rPr lang="EN-US" sz="2800" dirty="0"/>
              <a:t>:</a:t>
            </a:r>
          </a:p>
          <a:p>
            <a:r>
              <a:rPr lang="EN-US" sz="2800" dirty="0"/>
              <a:t>Outreach to underserved communities</a:t>
            </a:r>
          </a:p>
          <a:p>
            <a:r>
              <a:rPr lang="EN-US" sz="2800" dirty="0"/>
              <a:t>Customized training and consulting programs</a:t>
            </a:r>
          </a:p>
          <a:p>
            <a:r>
              <a:rPr lang="EN-US" sz="2800" dirty="0"/>
              <a:t>Advocacy for strategies and public policy</a:t>
            </a:r>
          </a:p>
        </p:txBody>
      </p:sp>
    </p:spTree>
    <p:extLst>
      <p:ext uri="{BB962C8B-B14F-4D97-AF65-F5344CB8AC3E}">
        <p14:creationId xmlns:p14="http://schemas.microsoft.com/office/powerpoint/2010/main" val="3712221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602" y="790575"/>
            <a:ext cx="2947482" cy="4601183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dirty="0" err="1"/>
              <a:t>Emancipet</a:t>
            </a:r>
            <a:r>
              <a:rPr lang="EN-US" dirty="0"/>
              <a:t> Houston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/>
              <a:t>East End Clinic  opened in April 2015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latin typeface="Calibri"/>
              </a:rPr>
              <a:t>Temporary location at Ripley House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Content Placeholder 3" descr="Gooseneck and outreach van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68738" y="872133"/>
            <a:ext cx="7315200" cy="5104209"/>
          </a:xfrm>
        </p:spPr>
      </p:pic>
    </p:spTree>
    <p:extLst>
      <p:ext uri="{BB962C8B-B14F-4D97-AF65-F5344CB8AC3E}">
        <p14:creationId xmlns:p14="http://schemas.microsoft.com/office/powerpoint/2010/main" val="1115794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525" y="723900"/>
            <a:ext cx="2834640" cy="2377440"/>
          </a:xfrm>
        </p:spPr>
        <p:txBody>
          <a:bodyPr>
            <a:normAutofit/>
          </a:bodyPr>
          <a:lstStyle/>
          <a:p>
            <a:br>
              <a:rPr lang="EN-US" sz="3600" dirty="0">
                <a:solidFill>
                  <a:schemeClr val="tx1"/>
                </a:solidFill>
                <a:latin typeface="Corbel"/>
              </a:rPr>
            </a:br>
            <a:r>
              <a:rPr lang="EN-US" sz="3600" dirty="0" err="1">
                <a:latin typeface="Corbel"/>
              </a:rPr>
              <a:t>Emancipet</a:t>
            </a:r>
            <a:r>
              <a:rPr lang="EN-US" sz="3600" dirty="0">
                <a:latin typeface="Corbel"/>
              </a:rPr>
              <a:t> Staff inside Gooseneck</a:t>
            </a:r>
          </a:p>
        </p:txBody>
      </p:sp>
      <p:pic>
        <p:nvPicPr>
          <p:cNvPr id="6" name="Picture Placeholder 5" descr="Emancipet staff inside gooseneck trailer clinic.jpe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6235" b="623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4325" y="3434419"/>
            <a:ext cx="2560638" cy="2527495"/>
          </a:xfrm>
        </p:spPr>
        <p:txBody>
          <a:bodyPr/>
          <a:lstStyle/>
          <a:p>
            <a:endParaRPr lang="EN-US" sz="2000" dirty="0">
              <a:latin typeface="Corbel"/>
            </a:endParaRPr>
          </a:p>
          <a:p>
            <a:r>
              <a:rPr lang="EN-US" sz="2000" dirty="0">
                <a:latin typeface="Corbel"/>
              </a:rPr>
              <a:t>48 foot long trailer</a:t>
            </a:r>
          </a:p>
          <a:p>
            <a:r>
              <a:rPr lang="EN-US" sz="2000" dirty="0">
                <a:latin typeface="Corbel"/>
              </a:rPr>
              <a:t>Surgical suite, prep area, wellness clinic, and cages</a:t>
            </a:r>
            <a:endParaRPr lang="EN-US" sz="2000" dirty="0">
              <a:solidFill>
                <a:schemeClr val="tx1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038453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/>
              </a:rPr>
              <a:t>Gooseneck was closed and moved on 9/15/16</a:t>
            </a:r>
            <a:endParaRPr lang="en-US" dirty="0"/>
          </a:p>
        </p:txBody>
      </p:sp>
      <p:pic>
        <p:nvPicPr>
          <p:cNvPr id="5" name="Picture Placeholder 4" descr="GN returning home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7184" r="718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 sz="3200" dirty="0">
              <a:latin typeface="Corbel"/>
            </a:endParaRPr>
          </a:p>
          <a:p>
            <a:r>
              <a:rPr lang="EN-US" sz="3200" dirty="0">
                <a:latin typeface="Calibri"/>
              </a:rPr>
              <a:t>In preparation for move to new brick &amp; mortar space</a:t>
            </a:r>
          </a:p>
        </p:txBody>
      </p:sp>
    </p:spTree>
    <p:extLst>
      <p:ext uri="{BB962C8B-B14F-4D97-AF65-F5344CB8AC3E}">
        <p14:creationId xmlns:p14="http://schemas.microsoft.com/office/powerpoint/2010/main" val="1632320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</a:rPr>
              <a:t>New Brick and Mortar Clini</a:t>
            </a:r>
            <a:r>
              <a:rPr lang="EN-US" dirty="0"/>
              <a:t>c</a:t>
            </a:r>
            <a:endParaRPr lang="en-US" dirty="0"/>
          </a:p>
        </p:txBody>
      </p:sp>
      <p:pic>
        <p:nvPicPr>
          <p:cNvPr id="6" name="Picture Placeholder 5" descr="Emancipet sign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6208" b="62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sz="2400">
              <a:latin typeface="Calibri"/>
            </a:endParaRPr>
          </a:p>
          <a:p>
            <a:r>
              <a:rPr lang="EN-US" sz="2400" dirty="0">
                <a:latin typeface="Calibri"/>
              </a:rPr>
              <a:t>910 S. Wayside, #100</a:t>
            </a:r>
            <a:endParaRPr lang="en-US" sz="24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589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515264"/>
            <a:ext cx="2834640" cy="2322576"/>
          </a:xfrm>
        </p:spPr>
        <p:txBody>
          <a:bodyPr>
            <a:normAutofit/>
          </a:bodyPr>
          <a:lstStyle/>
          <a:p>
            <a:endParaRPr lang="en-US"/>
          </a:p>
          <a:p>
            <a:r>
              <a:rPr lang="EN-US" sz="2000" dirty="0"/>
              <a:t>December 5, 2016</a:t>
            </a:r>
          </a:p>
        </p:txBody>
      </p:sp>
      <p:pic>
        <p:nvPicPr>
          <p:cNvPr id="5" name="Picture Placeholder 4" descr="Ribbon cutting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734" b="734"/>
          <a:stretch>
            <a:fillRect/>
          </a:stretch>
        </p:blipFill>
        <p:spPr>
          <a:xfrm>
            <a:off x="3352800" y="752475"/>
            <a:ext cx="8115300" cy="5330825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Grand Opening and Ribbon-Cutting Ceremony</a:t>
            </a:r>
          </a:p>
        </p:txBody>
      </p:sp>
    </p:spTree>
    <p:extLst>
      <p:ext uri="{BB962C8B-B14F-4D97-AF65-F5344CB8AC3E}">
        <p14:creationId xmlns:p14="http://schemas.microsoft.com/office/powerpoint/2010/main" val="2951555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Corbel"/>
              </a:rPr>
              <a:t>Lobby/Waiting Room</a:t>
            </a:r>
          </a:p>
        </p:txBody>
      </p:sp>
      <p:pic>
        <p:nvPicPr>
          <p:cNvPr id="10" name="Picture Placeholder 9" descr="20170117_131841_resized (4)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6208" b="62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515264"/>
            <a:ext cx="2834640" cy="2322576"/>
          </a:xfrm>
        </p:spPr>
        <p:txBody>
          <a:bodyPr>
            <a:normAutofit/>
          </a:bodyPr>
          <a:lstStyle/>
          <a:p>
            <a:endParaRPr lang="en-US"/>
          </a:p>
          <a:p>
            <a:r>
              <a:rPr lang="EN-US" sz="2000" dirty="0"/>
              <a:t>We also have a waiting room just for cats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1250282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0</TotalTime>
  <Words>0</Words>
  <Application>Microsoft Office PowerPoint</Application>
  <PresentationFormat>Widescreen</PresentationFormat>
  <Paragraphs>0</Paragraphs>
  <Slides>16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Frame</vt:lpstr>
      <vt:lpstr>Emancipet East End </vt:lpstr>
      <vt:lpstr>Emancipet was founded in Austin in 1999</vt:lpstr>
      <vt:lpstr>Clinics:  East Austin Central Austin Mobile Unit Pflugerville Killeen Houston   and soon... Philadelphia! </vt:lpstr>
      <vt:lpstr>  Emancipet Houston  East End Clinic  opened in April 2015  Temporary location at Ripley House </vt:lpstr>
      <vt:lpstr> Emancipet Staff inside Gooseneck</vt:lpstr>
      <vt:lpstr>Gooseneck was closed and moved on 9/15/16</vt:lpstr>
      <vt:lpstr>New Brick and Mortar Clinic</vt:lpstr>
      <vt:lpstr>Grand Opening and Ribbon-Cutting Ceremony</vt:lpstr>
      <vt:lpstr>Lobby/Waiting Room</vt:lpstr>
      <vt:lpstr>Front Desk and Reception</vt:lpstr>
      <vt:lpstr>Exam Room 1</vt:lpstr>
      <vt:lpstr>Surgery Suite </vt:lpstr>
      <vt:lpstr>Partnerships</vt:lpstr>
      <vt:lpstr>Impact</vt:lpstr>
      <vt:lpstr>Plans for 2017  </vt:lpstr>
      <vt:lpstr>Questions? Kelly McCann, VP kelly.mccann@emancipet.org 713.301.5250 www.Emancipet.org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 </cp:lastModifiedBy>
  <cp:revision>24</cp:revision>
  <dcterms:created xsi:type="dcterms:W3CDTF">2013-07-15T20:26:40Z</dcterms:created>
  <dcterms:modified xsi:type="dcterms:W3CDTF">2017-01-23T12:47:34Z</dcterms:modified>
</cp:coreProperties>
</file>