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embeddedFontLst>
    <p:embeddedFont>
      <p:font typeface="Marcellus"/>
      <p:regular r:id="rId17"/>
    </p:embeddedFont>
    <p:embeddedFont>
      <p:font typeface="Amatic SC"/>
      <p:regular r:id="rId18"/>
      <p:bold r:id="rId19"/>
    </p:embeddedFont>
    <p:embeddedFont>
      <p:font typeface="Alegreya Sans"/>
      <p:regular r:id="rId20"/>
      <p:bold r:id="rId21"/>
      <p:italic r:id="rId22"/>
      <p:boldItalic r:id="rId23"/>
    </p:embeddedFont>
    <p:embeddedFont>
      <p:font typeface="Source Code Pro"/>
      <p:regular r:id="rId24"/>
      <p:bold r:id="rId25"/>
    </p:embeddedFont>
    <p:embeddedFont>
      <p:font typeface="Marcellus SC"/>
      <p:regular r:id="rId26"/>
    </p:embeddedFont>
    <p:embeddedFont>
      <p:font typeface="Karl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AlegreyaSans-regular.fntdata"/><Relationship Id="rId22" Type="http://schemas.openxmlformats.org/officeDocument/2006/relationships/font" Target="fonts/AlegreyaSans-italic.fntdata"/><Relationship Id="rId21" Type="http://schemas.openxmlformats.org/officeDocument/2006/relationships/font" Target="fonts/AlegreyaSans-bold.fntdata"/><Relationship Id="rId24" Type="http://schemas.openxmlformats.org/officeDocument/2006/relationships/font" Target="fonts/SourceCodePro-regular.fntdata"/><Relationship Id="rId23" Type="http://schemas.openxmlformats.org/officeDocument/2006/relationships/font" Target="fonts/AlegreyaSa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arcellusSC-regular.fntdata"/><Relationship Id="rId25" Type="http://schemas.openxmlformats.org/officeDocument/2006/relationships/font" Target="fonts/SourceCodePro-bold.fntdata"/><Relationship Id="rId28" Type="http://schemas.openxmlformats.org/officeDocument/2006/relationships/font" Target="fonts/Karla-bold.fntdata"/><Relationship Id="rId27" Type="http://schemas.openxmlformats.org/officeDocument/2006/relationships/font" Target="fonts/Karla-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Karla-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Karla-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arcellus-regular.fntdata"/><Relationship Id="rId16" Type="http://schemas.openxmlformats.org/officeDocument/2006/relationships/slide" Target="slides/slide12.xml"/><Relationship Id="rId19" Type="http://schemas.openxmlformats.org/officeDocument/2006/relationships/font" Target="fonts/AmaticSC-bold.fntdata"/><Relationship Id="rId18" Type="http://schemas.openxmlformats.org/officeDocument/2006/relationships/font" Target="fonts/AmaticS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4572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522866"/>
            <a:ext cx="8520600" cy="3587100"/>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5187200"/>
            <a:ext cx="8520600" cy="9417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653700"/>
            <a:ext cx="8520600" cy="26424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4406166"/>
            <a:ext cx="8520600" cy="17343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1070000"/>
            <a:ext cx="3538500" cy="4718100"/>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390466"/>
            <a:ext cx="8520600" cy="1068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638233"/>
            <a:ext cx="8520600" cy="445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390466"/>
            <a:ext cx="8520600" cy="1068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638233"/>
            <a:ext cx="3999900" cy="44535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638233"/>
            <a:ext cx="3999900" cy="44535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412466"/>
            <a:ext cx="8537700" cy="9975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740800"/>
            <a:ext cx="2808000" cy="1007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852800"/>
            <a:ext cx="2808000" cy="42393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701800"/>
            <a:ext cx="5618700" cy="54543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33"/>
            <a:ext cx="4572000" cy="6858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59940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441866"/>
            <a:ext cx="4045200" cy="228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3793630"/>
            <a:ext cx="4045200" cy="17940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965600"/>
            <a:ext cx="3837000" cy="49269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5640766"/>
            <a:ext cx="5998800" cy="798300"/>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0466"/>
            <a:ext cx="8520600" cy="1068000"/>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638233"/>
            <a:ext cx="8520600" cy="44535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0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0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jpg"/><Relationship Id="rId4" Type="http://schemas.openxmlformats.org/officeDocument/2006/relationships/image" Target="../media/image0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0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0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5" name="Shape 55"/>
        <p:cNvGrpSpPr/>
        <p:nvPr/>
      </p:nvGrpSpPr>
      <p:grpSpPr>
        <a:xfrm>
          <a:off x="0" y="0"/>
          <a:ext cx="0" cy="0"/>
          <a:chOff x="0" y="0"/>
          <a:chExt cx="0" cy="0"/>
        </a:xfrm>
      </p:grpSpPr>
      <p:sp>
        <p:nvSpPr>
          <p:cNvPr id="56" name="Shape 56"/>
          <p:cNvSpPr txBox="1"/>
          <p:nvPr>
            <p:ph type="title"/>
          </p:nvPr>
        </p:nvSpPr>
        <p:spPr>
          <a:xfrm>
            <a:off x="311700" y="390800"/>
            <a:ext cx="8520600" cy="1042800"/>
          </a:xfrm>
          <a:prstGeom prst="rect">
            <a:avLst/>
          </a:prstGeom>
          <a:solidFill>
            <a:srgbClr val="F3F3F3"/>
          </a:solidFill>
          <a:ln>
            <a:noFill/>
          </a:ln>
        </p:spPr>
        <p:txBody>
          <a:bodyPr anchorCtr="0" anchor="t" bIns="91425" lIns="91425" rIns="91425" tIns="91425">
            <a:noAutofit/>
          </a:bodyPr>
          <a:lstStyle/>
          <a:p>
            <a:pPr lvl="0" rtl="0" algn="ctr">
              <a:spcBef>
                <a:spcPts val="0"/>
              </a:spcBef>
              <a:buNone/>
            </a:pPr>
            <a:r>
              <a:rPr b="0" lang="en" sz="3600">
                <a:solidFill>
                  <a:srgbClr val="000000"/>
                </a:solidFill>
                <a:latin typeface="Marcellus SC"/>
                <a:ea typeface="Marcellus SC"/>
                <a:cs typeface="Marcellus SC"/>
                <a:sym typeface="Marcellus SC"/>
              </a:rPr>
              <a:t>Barrio Dog</a:t>
            </a:r>
            <a:r>
              <a:rPr b="0" lang="en" sz="3600">
                <a:solidFill>
                  <a:srgbClr val="000000"/>
                </a:solidFill>
                <a:latin typeface="Marcellus SC"/>
                <a:ea typeface="Marcellus SC"/>
                <a:cs typeface="Marcellus SC"/>
                <a:sym typeface="Marcellus SC"/>
              </a:rPr>
              <a:t>s, Inc.</a:t>
            </a:r>
          </a:p>
          <a:p>
            <a:pPr lvl="0" rtl="0" algn="ctr">
              <a:lnSpc>
                <a:spcPct val="115000"/>
              </a:lnSpc>
              <a:spcBef>
                <a:spcPts val="0"/>
              </a:spcBef>
              <a:spcAft>
                <a:spcPts val="1600"/>
              </a:spcAft>
              <a:buNone/>
            </a:pPr>
            <a:r>
              <a:rPr b="0" lang="en" sz="2000">
                <a:solidFill>
                  <a:srgbClr val="000000"/>
                </a:solidFill>
                <a:latin typeface="Marcellus"/>
                <a:ea typeface="Marcellus"/>
                <a:cs typeface="Marcellus"/>
                <a:sym typeface="Marcellus"/>
              </a:rPr>
              <a:t>A community-based, grassroots, nonprofit animal welfare organization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Shape 103"/>
          <p:cNvSpPr txBox="1"/>
          <p:nvPr>
            <p:ph type="title"/>
          </p:nvPr>
        </p:nvSpPr>
        <p:spPr>
          <a:xfrm>
            <a:off x="386400" y="231450"/>
            <a:ext cx="8371200" cy="1421100"/>
          </a:xfrm>
          <a:prstGeom prst="rect">
            <a:avLst/>
          </a:prstGeom>
          <a:solidFill>
            <a:srgbClr val="F3F3F3"/>
          </a:solidFill>
        </p:spPr>
        <p:txBody>
          <a:bodyPr anchorCtr="0" anchor="t" bIns="91425" lIns="91425" rIns="91425" tIns="91425">
            <a:noAutofit/>
          </a:bodyPr>
          <a:lstStyle/>
          <a:p>
            <a:pPr lvl="0">
              <a:spcBef>
                <a:spcPts val="0"/>
              </a:spcBef>
              <a:buNone/>
            </a:pPr>
            <a:r>
              <a:rPr b="0" lang="en" sz="2000">
                <a:latin typeface="Alegreya Sans"/>
                <a:ea typeface="Alegreya Sans"/>
                <a:cs typeface="Alegreya Sans"/>
                <a:sym typeface="Alegreya Sans"/>
              </a:rPr>
              <a:t>Although we are not a rescue group, we have picked up and found homes for hundreds of East End street dogs. We found Rusty trapped in an underground drainage pipe at an area cemetery. He is now an AKA Canine Good Citizen therapy  dog who helps with our educational outreach.</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Shape 108"/>
          <p:cNvSpPr txBox="1"/>
          <p:nvPr>
            <p:ph type="title"/>
          </p:nvPr>
        </p:nvSpPr>
        <p:spPr>
          <a:xfrm>
            <a:off x="457200" y="209425"/>
            <a:ext cx="8229600" cy="816000"/>
          </a:xfrm>
          <a:prstGeom prst="rect">
            <a:avLst/>
          </a:prstGeom>
          <a:solidFill>
            <a:srgbClr val="F3F3F3"/>
          </a:solidFill>
        </p:spPr>
        <p:txBody>
          <a:bodyPr anchorCtr="0" anchor="t" bIns="91425" lIns="91425" rIns="91425" tIns="91425">
            <a:noAutofit/>
          </a:bodyPr>
          <a:lstStyle/>
          <a:p>
            <a:pPr lvl="0">
              <a:spcBef>
                <a:spcPts val="0"/>
              </a:spcBef>
              <a:buNone/>
            </a:pPr>
            <a:r>
              <a:rPr b="0" lang="en" sz="2000">
                <a:latin typeface="Alegreya Sans"/>
                <a:ea typeface="Alegreya Sans"/>
                <a:cs typeface="Alegreya Sans"/>
                <a:sym typeface="Alegreya Sans"/>
              </a:rPr>
              <a:t>We are all unpaid volunteers united by our deep commitment to helping the animals around us.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Shape 113"/>
          <p:cNvSpPr txBox="1"/>
          <p:nvPr>
            <p:ph idx="1" type="body"/>
          </p:nvPr>
        </p:nvSpPr>
        <p:spPr>
          <a:xfrm>
            <a:off x="389825" y="254775"/>
            <a:ext cx="8286000" cy="997500"/>
          </a:xfrm>
          <a:prstGeom prst="rect">
            <a:avLst/>
          </a:prstGeom>
          <a:solidFill>
            <a:srgbClr val="F3F3F3"/>
          </a:solidFill>
        </p:spPr>
        <p:txBody>
          <a:bodyPr anchorCtr="0" anchor="ctr" bIns="91425" lIns="91425" rIns="91425" tIns="91425">
            <a:noAutofit/>
          </a:bodyPr>
          <a:lstStyle/>
          <a:p>
            <a:pPr lvl="0">
              <a:spcBef>
                <a:spcPts val="0"/>
              </a:spcBef>
              <a:buNone/>
            </a:pPr>
            <a:r>
              <a:rPr b="0" lang="en" sz="2000">
                <a:latin typeface="Alegreya Sans"/>
                <a:ea typeface="Alegreya Sans"/>
                <a:cs typeface="Alegreya Sans"/>
                <a:sym typeface="Alegreya Sans"/>
              </a:rPr>
              <a:t>We’re proud of what we’ve accomplished so far but realize much remains to be done. This is a shirt we prepared for our </a:t>
            </a:r>
            <a:r>
              <a:rPr b="0" lang="en" sz="2000">
                <a:latin typeface="Alegreya Sans"/>
                <a:ea typeface="Alegreya Sans"/>
                <a:cs typeface="Alegreya Sans"/>
                <a:sym typeface="Alegreya Sans"/>
              </a:rPr>
              <a:t>fourth</a:t>
            </a:r>
            <a:r>
              <a:rPr b="0" lang="en" sz="2000">
                <a:latin typeface="Alegreya Sans"/>
                <a:ea typeface="Alegreya Sans"/>
                <a:cs typeface="Alegreya Sans"/>
                <a:sym typeface="Alegreya Sans"/>
              </a:rPr>
              <a:t> anniversary celebration in 2014. To learn more about our work, go to www.barriodogs.org or follow us on Facebook.</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Shape 61"/>
          <p:cNvSpPr txBox="1"/>
          <p:nvPr>
            <p:ph idx="1" type="body"/>
          </p:nvPr>
        </p:nvSpPr>
        <p:spPr>
          <a:xfrm>
            <a:off x="457200" y="1615249"/>
            <a:ext cx="8229600" cy="4466100"/>
          </a:xfrm>
          <a:prstGeom prst="rect">
            <a:avLst/>
          </a:prstGeom>
        </p:spPr>
        <p:txBody>
          <a:bodyPr anchorCtr="0" anchor="t" bIns="91425" lIns="91425" rIns="91425" tIns="91425">
            <a:noAutofit/>
          </a:bodyPr>
          <a:lstStyle/>
          <a:p>
            <a:pPr lvl="0" rtl="0">
              <a:spcBef>
                <a:spcPts val="0"/>
              </a:spcBef>
              <a:buNone/>
            </a:pPr>
            <a:r>
              <a:rPr b="1" lang="en" sz="2400">
                <a:solidFill>
                  <a:srgbClr val="000000"/>
                </a:solidFill>
                <a:latin typeface="Marcellus"/>
                <a:ea typeface="Marcellus"/>
                <a:cs typeface="Marcellus"/>
                <a:sym typeface="Marcellus"/>
              </a:rPr>
              <a:t>Our goal:</a:t>
            </a:r>
            <a:r>
              <a:rPr lang="en" sz="2000">
                <a:solidFill>
                  <a:srgbClr val="000000"/>
                </a:solidFill>
                <a:latin typeface="Marcellus"/>
                <a:ea typeface="Marcellus"/>
                <a:cs typeface="Marcellus"/>
                <a:sym typeface="Marcellus"/>
              </a:rPr>
              <a:t> to educate and empower residents to improve conditions for the animals around them. </a:t>
            </a:r>
          </a:p>
          <a:p>
            <a:pPr lvl="0" rtl="0">
              <a:spcBef>
                <a:spcPts val="0"/>
              </a:spcBef>
              <a:buNone/>
            </a:pPr>
            <a:r>
              <a:rPr b="1" lang="en" sz="2400">
                <a:solidFill>
                  <a:srgbClr val="000000"/>
                </a:solidFill>
                <a:latin typeface="Marcellus"/>
                <a:ea typeface="Marcellus"/>
                <a:cs typeface="Marcellus"/>
                <a:sym typeface="Marcellus"/>
              </a:rPr>
              <a:t>Our message:</a:t>
            </a:r>
            <a:r>
              <a:rPr lang="en" sz="2400">
                <a:solidFill>
                  <a:srgbClr val="000000"/>
                </a:solidFill>
                <a:latin typeface="Marcellus"/>
                <a:ea typeface="Marcellus"/>
                <a:cs typeface="Marcellus"/>
                <a:sym typeface="Marcellus"/>
              </a:rPr>
              <a:t> </a:t>
            </a:r>
            <a:r>
              <a:rPr lang="en" sz="2000">
                <a:solidFill>
                  <a:srgbClr val="000000"/>
                </a:solidFill>
                <a:latin typeface="Marcellus"/>
                <a:ea typeface="Marcellus"/>
                <a:cs typeface="Marcellus"/>
                <a:sym typeface="Marcellus"/>
              </a:rPr>
              <a:t>the humane</a:t>
            </a:r>
          </a:p>
          <a:p>
            <a:pPr lvl="0" rtl="0">
              <a:spcBef>
                <a:spcPts val="0"/>
              </a:spcBef>
              <a:buNone/>
            </a:pPr>
            <a:r>
              <a:rPr lang="en" sz="2000">
                <a:solidFill>
                  <a:srgbClr val="000000"/>
                </a:solidFill>
                <a:latin typeface="Marcellus"/>
                <a:ea typeface="Marcellus"/>
                <a:cs typeface="Marcellus"/>
                <a:sym typeface="Marcellus"/>
              </a:rPr>
              <a:t>treatment and care of all animals</a:t>
            </a:r>
          </a:p>
          <a:p>
            <a:pPr lvl="0" rtl="0">
              <a:spcBef>
                <a:spcPts val="0"/>
              </a:spcBef>
              <a:buNone/>
            </a:pPr>
            <a:r>
              <a:rPr lang="en" sz="2000">
                <a:solidFill>
                  <a:srgbClr val="000000"/>
                </a:solidFill>
                <a:latin typeface="Marcellus"/>
                <a:ea typeface="Marcellus"/>
                <a:cs typeface="Marcellus"/>
                <a:sym typeface="Marcellus"/>
              </a:rPr>
              <a:t>and zero tolerance for their </a:t>
            </a:r>
          </a:p>
          <a:p>
            <a:pPr lvl="0" rtl="0">
              <a:spcBef>
                <a:spcPts val="0"/>
              </a:spcBef>
              <a:buNone/>
            </a:pPr>
            <a:r>
              <a:rPr lang="en" sz="2000">
                <a:solidFill>
                  <a:srgbClr val="000000"/>
                </a:solidFill>
                <a:latin typeface="Marcellus"/>
                <a:ea typeface="Marcellus"/>
                <a:cs typeface="Marcellus"/>
                <a:sym typeface="Marcellus"/>
              </a:rPr>
              <a:t>mistreatment and neglect will</a:t>
            </a:r>
          </a:p>
          <a:p>
            <a:pPr lvl="0" rtl="0">
              <a:spcBef>
                <a:spcPts val="0"/>
              </a:spcBef>
              <a:buNone/>
            </a:pPr>
            <a:r>
              <a:rPr lang="en" sz="2000">
                <a:solidFill>
                  <a:srgbClr val="000000"/>
                </a:solidFill>
                <a:latin typeface="Marcellus"/>
                <a:ea typeface="Marcellus"/>
                <a:cs typeface="Marcellus"/>
                <a:sym typeface="Marcellus"/>
              </a:rPr>
              <a:t>create safer, healthier, higher </a:t>
            </a:r>
          </a:p>
          <a:p>
            <a:pPr lvl="0">
              <a:spcBef>
                <a:spcPts val="0"/>
              </a:spcBef>
              <a:buNone/>
            </a:pPr>
            <a:r>
              <a:rPr lang="en" sz="2000">
                <a:solidFill>
                  <a:srgbClr val="000000"/>
                </a:solidFill>
                <a:latin typeface="Marcellus"/>
                <a:ea typeface="Marcellus"/>
                <a:cs typeface="Marcellus"/>
                <a:sym typeface="Marcellus"/>
              </a:rPr>
              <a:t>property value communities for us all.</a:t>
            </a:r>
          </a:p>
        </p:txBody>
      </p:sp>
      <p:sp>
        <p:nvSpPr>
          <p:cNvPr id="62" name="Shape 62"/>
          <p:cNvSpPr txBox="1"/>
          <p:nvPr>
            <p:ph type="title"/>
          </p:nvPr>
        </p:nvSpPr>
        <p:spPr>
          <a:xfrm>
            <a:off x="311700" y="390473"/>
            <a:ext cx="8520600" cy="816599"/>
          </a:xfrm>
          <a:prstGeom prst="rect">
            <a:avLst/>
          </a:prstGeom>
          <a:solidFill>
            <a:srgbClr val="F3F3F3"/>
          </a:solidFill>
        </p:spPr>
        <p:txBody>
          <a:bodyPr anchorCtr="0" anchor="t" bIns="91425" lIns="91425" rIns="91425" tIns="91425">
            <a:noAutofit/>
          </a:bodyPr>
          <a:lstStyle/>
          <a:p>
            <a:pPr lvl="0" algn="ctr">
              <a:spcBef>
                <a:spcPts val="0"/>
              </a:spcBef>
              <a:buNone/>
            </a:pPr>
            <a:r>
              <a:rPr b="0" lang="en">
                <a:latin typeface="Marcellus SC"/>
                <a:ea typeface="Marcellus SC"/>
                <a:cs typeface="Marcellus SC"/>
                <a:sym typeface="Marcellus SC"/>
              </a:rPr>
              <a:t>Barrio Dogs’ Approach</a:t>
            </a:r>
          </a:p>
        </p:txBody>
      </p:sp>
      <p:pic>
        <p:nvPicPr>
          <p:cNvPr descr="Barrio-Dogs-Circle-Logo-official-PNG.png" id="63" name="Shape 63"/>
          <p:cNvPicPr preferRelativeResize="0"/>
          <p:nvPr/>
        </p:nvPicPr>
        <p:blipFill>
          <a:blip r:embed="rId4">
            <a:alphaModFix/>
          </a:blip>
          <a:stretch>
            <a:fillRect/>
          </a:stretch>
        </p:blipFill>
        <p:spPr>
          <a:xfrm>
            <a:off x="6330875" y="3508000"/>
            <a:ext cx="2412599" cy="24125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Shape 68"/>
          <p:cNvSpPr txBox="1"/>
          <p:nvPr>
            <p:ph type="title"/>
          </p:nvPr>
        </p:nvSpPr>
        <p:spPr>
          <a:xfrm>
            <a:off x="429150" y="293225"/>
            <a:ext cx="8285700" cy="2448600"/>
          </a:xfrm>
          <a:prstGeom prst="rect">
            <a:avLst/>
          </a:prstGeom>
          <a:solidFill>
            <a:srgbClr val="F3F3F3"/>
          </a:solidFill>
          <a:ln cap="flat" cmpd="sng" w="9525">
            <a:solidFill>
              <a:srgbClr val="CCCCCC"/>
            </a:solidFill>
            <a:prstDash val="solid"/>
            <a:round/>
            <a:headEnd len="med" w="med" type="none"/>
            <a:tailEnd len="med" w="med" type="none"/>
          </a:ln>
        </p:spPr>
        <p:txBody>
          <a:bodyPr anchorCtr="0" anchor="t" bIns="91425" lIns="91425" rIns="91425" tIns="91425">
            <a:noAutofit/>
          </a:bodyPr>
          <a:lstStyle/>
          <a:p>
            <a:pPr lvl="0">
              <a:spcBef>
                <a:spcPts val="0"/>
              </a:spcBef>
              <a:buNone/>
            </a:pPr>
            <a:r>
              <a:rPr b="0" lang="en" sz="2000">
                <a:solidFill>
                  <a:srgbClr val="000000"/>
                </a:solidFill>
                <a:latin typeface="Alegreya Sans"/>
                <a:ea typeface="Alegreya Sans"/>
                <a:cs typeface="Alegreya Sans"/>
                <a:sym typeface="Alegreya Sans"/>
              </a:rPr>
              <a:t>We’ve been working since 2010 in Houston’s East End to educate and empower residents to properly care for their pets and in the process, create a better neighborhood for everyone. </a:t>
            </a:r>
          </a:p>
          <a:p>
            <a:pPr lvl="0">
              <a:spcBef>
                <a:spcPts val="0"/>
              </a:spcBef>
              <a:buNone/>
            </a:pPr>
            <a:r>
              <a:t/>
            </a:r>
            <a:endParaRPr b="0" sz="1000">
              <a:solidFill>
                <a:srgbClr val="000000"/>
              </a:solidFill>
              <a:latin typeface="Alegreya Sans"/>
              <a:ea typeface="Alegreya Sans"/>
              <a:cs typeface="Alegreya Sans"/>
              <a:sym typeface="Alegreya Sans"/>
            </a:endParaRPr>
          </a:p>
          <a:p>
            <a:pPr lvl="0" rtl="0">
              <a:spcBef>
                <a:spcPts val="0"/>
              </a:spcBef>
              <a:buNone/>
            </a:pPr>
            <a:r>
              <a:rPr b="0" lang="en" sz="2000">
                <a:solidFill>
                  <a:srgbClr val="000000"/>
                </a:solidFill>
                <a:latin typeface="Alegreya Sans"/>
                <a:ea typeface="Alegreya Sans"/>
                <a:cs typeface="Alegreya Sans"/>
                <a:sym typeface="Alegreya Sans"/>
              </a:rPr>
              <a:t>We urge pet owners to always:</a:t>
            </a:r>
          </a:p>
          <a:p>
            <a:pPr indent="-355600" lvl="0" marL="457200" rtl="0">
              <a:spcBef>
                <a:spcPts val="0"/>
              </a:spcBef>
              <a:buClr>
                <a:srgbClr val="000000"/>
              </a:buClr>
              <a:buSzPct val="100000"/>
              <a:buFont typeface="Alegreya Sans"/>
              <a:buChar char="●"/>
            </a:pPr>
            <a:r>
              <a:rPr b="0" lang="en" sz="2000">
                <a:solidFill>
                  <a:srgbClr val="000000"/>
                </a:solidFill>
                <a:latin typeface="Alegreya Sans"/>
                <a:ea typeface="Alegreya Sans"/>
                <a:cs typeface="Alegreya Sans"/>
                <a:sym typeface="Alegreya Sans"/>
              </a:rPr>
              <a:t>Spay, neuter and vaccinate their pets, and</a:t>
            </a:r>
          </a:p>
          <a:p>
            <a:pPr indent="-355600" lvl="0" marL="457200" rtl="0">
              <a:spcBef>
                <a:spcPts val="0"/>
              </a:spcBef>
              <a:buClr>
                <a:srgbClr val="000000"/>
              </a:buClr>
              <a:buSzPct val="100000"/>
              <a:buFont typeface="Alegreya Sans"/>
              <a:buChar char="●"/>
            </a:pPr>
            <a:r>
              <a:rPr b="0" lang="en" sz="2000">
                <a:solidFill>
                  <a:srgbClr val="000000"/>
                </a:solidFill>
                <a:latin typeface="Alegreya Sans"/>
                <a:ea typeface="Alegreya Sans"/>
                <a:cs typeface="Alegreya Sans"/>
                <a:sym typeface="Alegreya Sans"/>
              </a:rPr>
              <a:t>Observe Houston’s leash laws and not let their dogs run loose on the streets, a common practice in the area.</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Shape 73"/>
          <p:cNvSpPr txBox="1"/>
          <p:nvPr>
            <p:ph type="title"/>
          </p:nvPr>
        </p:nvSpPr>
        <p:spPr>
          <a:xfrm>
            <a:off x="333475" y="274625"/>
            <a:ext cx="8546700" cy="1125000"/>
          </a:xfrm>
          <a:prstGeom prst="rect">
            <a:avLst/>
          </a:prstGeom>
          <a:solidFill>
            <a:srgbClr val="F3F3F3"/>
          </a:solidFill>
        </p:spPr>
        <p:txBody>
          <a:bodyPr anchorCtr="0" anchor="t" bIns="91425" lIns="91425" rIns="91425" tIns="91425">
            <a:noAutofit/>
          </a:bodyPr>
          <a:lstStyle/>
          <a:p>
            <a:pPr lvl="0">
              <a:spcBef>
                <a:spcPts val="0"/>
              </a:spcBef>
              <a:buNone/>
            </a:pPr>
            <a:r>
              <a:rPr b="0" lang="en" sz="2000">
                <a:latin typeface="Alegreya Sans"/>
                <a:ea typeface="Alegreya Sans"/>
                <a:cs typeface="Alegreya Sans"/>
                <a:sym typeface="Alegreya Sans"/>
              </a:rPr>
              <a:t>Another common practice is inhumanely tethering or chaining dogs. We inform the owners that their tethering may violate state law, is unpleasant for the dog and may make it more aggressive. We encourage everyone to report animal abuse or neglect.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Shape 78"/>
          <p:cNvSpPr txBox="1"/>
          <p:nvPr>
            <p:ph type="title"/>
          </p:nvPr>
        </p:nvSpPr>
        <p:spPr>
          <a:xfrm>
            <a:off x="389825" y="254775"/>
            <a:ext cx="8305200" cy="918300"/>
          </a:xfrm>
          <a:prstGeom prst="rect">
            <a:avLst/>
          </a:prstGeom>
          <a:solidFill>
            <a:srgbClr val="F3F3F3"/>
          </a:solidFill>
        </p:spPr>
        <p:txBody>
          <a:bodyPr anchorCtr="0" anchor="t" bIns="91425" lIns="91425" rIns="91425" tIns="91425">
            <a:noAutofit/>
          </a:bodyPr>
          <a:lstStyle/>
          <a:p>
            <a:pPr lvl="0">
              <a:spcBef>
                <a:spcPts val="0"/>
              </a:spcBef>
              <a:buNone/>
            </a:pPr>
            <a:r>
              <a:rPr b="0" lang="en" sz="2200">
                <a:latin typeface="Alegreya Sans"/>
                <a:ea typeface="Alegreya Sans"/>
                <a:cs typeface="Alegreya Sans"/>
                <a:sym typeface="Alegreya Sans"/>
              </a:rPr>
              <a:t>We spread the word that bac</a:t>
            </a:r>
            <a:r>
              <a:rPr b="0" lang="en" sz="2200">
                <a:latin typeface="Alegreya Sans"/>
                <a:ea typeface="Alegreya Sans"/>
                <a:cs typeface="Alegreya Sans"/>
                <a:sym typeface="Alegreya Sans"/>
              </a:rPr>
              <a:t>kyard breeders must have a license to breed and sell dogs and that roadside sales of dogs are illegal in Houston.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Shape 83"/>
          <p:cNvSpPr txBox="1"/>
          <p:nvPr>
            <p:ph type="title"/>
          </p:nvPr>
        </p:nvSpPr>
        <p:spPr>
          <a:xfrm>
            <a:off x="402300" y="254775"/>
            <a:ext cx="8339400" cy="1170900"/>
          </a:xfrm>
          <a:prstGeom prst="rect">
            <a:avLst/>
          </a:prstGeom>
          <a:solidFill>
            <a:srgbClr val="EFEFEF"/>
          </a:solidFill>
        </p:spPr>
        <p:txBody>
          <a:bodyPr anchorCtr="0" anchor="t" bIns="91425" lIns="91425" rIns="91425" tIns="91425">
            <a:noAutofit/>
          </a:bodyPr>
          <a:lstStyle/>
          <a:p>
            <a:pPr lvl="0">
              <a:spcBef>
                <a:spcPts val="0"/>
              </a:spcBef>
              <a:buNone/>
            </a:pPr>
            <a:r>
              <a:rPr b="0" lang="en" sz="2100">
                <a:solidFill>
                  <a:srgbClr val="000000"/>
                </a:solidFill>
                <a:latin typeface="Calibri"/>
                <a:ea typeface="Calibri"/>
                <a:cs typeface="Calibri"/>
                <a:sym typeface="Calibri"/>
              </a:rPr>
              <a:t>We have outreach events at parks, neighborhood centers, civic association meetings, etc. and </a:t>
            </a:r>
            <a:r>
              <a:rPr b="0" lang="en" sz="2100">
                <a:latin typeface="Calibri"/>
                <a:ea typeface="Calibri"/>
                <a:cs typeface="Calibri"/>
                <a:sym typeface="Calibri"/>
              </a:rPr>
              <a:t>provide information about low cost vet clinics and leash, tethering and no dumping</a:t>
            </a:r>
            <a:r>
              <a:rPr b="0" lang="en" sz="2200">
                <a:latin typeface="Karla"/>
                <a:ea typeface="Karla"/>
                <a:cs typeface="Karla"/>
                <a:sym typeface="Karla"/>
              </a:rPr>
              <a:t> laws.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Shape 88"/>
          <p:cNvSpPr txBox="1"/>
          <p:nvPr>
            <p:ph type="title"/>
          </p:nvPr>
        </p:nvSpPr>
        <p:spPr>
          <a:xfrm>
            <a:off x="434550" y="5831850"/>
            <a:ext cx="8274900" cy="783900"/>
          </a:xfrm>
          <a:prstGeom prst="rect">
            <a:avLst/>
          </a:prstGeom>
          <a:solidFill>
            <a:srgbClr val="EFEFEF"/>
          </a:solidFill>
        </p:spPr>
        <p:txBody>
          <a:bodyPr anchorCtr="0" anchor="t" bIns="91425" lIns="91425" rIns="91425" tIns="91425">
            <a:noAutofit/>
          </a:bodyPr>
          <a:lstStyle/>
          <a:p>
            <a:pPr lvl="0" rtl="0">
              <a:spcBef>
                <a:spcPts val="0"/>
              </a:spcBef>
              <a:buNone/>
            </a:pPr>
            <a:r>
              <a:rPr b="0" lang="en" sz="2100">
                <a:solidFill>
                  <a:srgbClr val="000000"/>
                </a:solidFill>
                <a:latin typeface="Alegreya Sans"/>
                <a:ea typeface="Alegreya Sans"/>
                <a:cs typeface="Alegreya Sans"/>
                <a:sym typeface="Alegreya Sans"/>
              </a:rPr>
              <a:t>When possible, we sign up pets for free spay, neuter and vaccinations at an East End vet clinic. Often, these pets have never been to a veterinarian.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Shape 93"/>
          <p:cNvSpPr txBox="1"/>
          <p:nvPr>
            <p:ph type="title"/>
          </p:nvPr>
        </p:nvSpPr>
        <p:spPr>
          <a:xfrm>
            <a:off x="459900" y="5875825"/>
            <a:ext cx="8224200" cy="726600"/>
          </a:xfrm>
          <a:prstGeom prst="rect">
            <a:avLst/>
          </a:prstGeom>
          <a:solidFill>
            <a:srgbClr val="F3F3F3"/>
          </a:solidFill>
        </p:spPr>
        <p:txBody>
          <a:bodyPr anchorCtr="0" anchor="t" bIns="91425" lIns="91425" rIns="91425" tIns="91425">
            <a:noAutofit/>
          </a:bodyPr>
          <a:lstStyle/>
          <a:p>
            <a:pPr lvl="0">
              <a:spcBef>
                <a:spcPts val="0"/>
              </a:spcBef>
              <a:buNone/>
            </a:pPr>
            <a:r>
              <a:rPr b="0" lang="en" sz="2000">
                <a:latin typeface="Alegreya Sans"/>
                <a:ea typeface="Alegreya Sans"/>
                <a:cs typeface="Alegreya Sans"/>
                <a:sym typeface="Alegreya Sans"/>
              </a:rPr>
              <a:t>We reach out to schools and colleges with information and resources, often accompanied by a therapy dog.</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Shape 98"/>
          <p:cNvSpPr txBox="1"/>
          <p:nvPr>
            <p:ph type="title"/>
          </p:nvPr>
        </p:nvSpPr>
        <p:spPr>
          <a:xfrm>
            <a:off x="366575" y="322800"/>
            <a:ext cx="8537700" cy="1110900"/>
          </a:xfrm>
          <a:prstGeom prst="rect">
            <a:avLst/>
          </a:prstGeom>
          <a:solidFill>
            <a:srgbClr val="F3F3F3"/>
          </a:solidFill>
        </p:spPr>
        <p:txBody>
          <a:bodyPr anchorCtr="0" anchor="t" bIns="91425" lIns="91425" rIns="91425" tIns="91425">
            <a:noAutofit/>
          </a:bodyPr>
          <a:lstStyle/>
          <a:p>
            <a:pPr lvl="0">
              <a:spcBef>
                <a:spcPts val="0"/>
              </a:spcBef>
              <a:buNone/>
            </a:pPr>
            <a:r>
              <a:rPr b="0" lang="en" sz="2100">
                <a:latin typeface="Alegreya Sans"/>
                <a:ea typeface="Alegreya Sans"/>
                <a:cs typeface="Alegreya Sans"/>
                <a:sym typeface="Alegreya Sans"/>
              </a:rPr>
              <a:t>We work hard to teach young people about proper animal care and why it's so important to fix their pets. We know that helping children understand and respect animals is critical to the future of our community. </a:t>
            </a:r>
          </a:p>
        </p:txBody>
      </p:sp>
    </p:spTree>
  </p:cSld>
  <p:clrMapOvr>
    <a:masterClrMapping/>
  </p:clrMapOvr>
</p:sld>
</file>

<file path=ppt/theme/theme1.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