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388" r:id="rId3"/>
    <p:sldId id="415" r:id="rId4"/>
    <p:sldId id="326" r:id="rId5"/>
    <p:sldId id="414" r:id="rId6"/>
    <p:sldId id="423" r:id="rId7"/>
    <p:sldId id="425" r:id="rId8"/>
    <p:sldId id="424" r:id="rId9"/>
    <p:sldId id="407" r:id="rId10"/>
    <p:sldId id="413" r:id="rId11"/>
    <p:sldId id="374"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san Britt" initials="S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FF881E"/>
    <a:srgbClr val="ACEFAA"/>
    <a:srgbClr val="9FE0E9"/>
    <a:srgbClr val="32C7E6"/>
    <a:srgbClr val="008000"/>
    <a:srgbClr val="FF8000"/>
    <a:srgbClr val="408000"/>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6"/>
    <p:restoredTop sz="75321" autoAdjust="0"/>
  </p:normalViewPr>
  <p:slideViewPr>
    <p:cSldViewPr snapToGrid="0" snapToObjects="1">
      <p:cViewPr>
        <p:scale>
          <a:sx n="66" d="100"/>
          <a:sy n="66" d="100"/>
        </p:scale>
        <p:origin x="-1248" y="-4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Macintosh%20HD:Users:amills:Documents:Amy's%20Files:EMANCIPET:EXTERNAL%20TRAINING:SEMINAR%20SERIES:How%20to%20Have%20the%20Talk:charts%20for%20hthtt.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Macintosh%20HD:Users:amills:Documents:Amy's%20Files:EMANCIPET:EXTERNAL%20TRAINING:SEMINAR%20SERIES:How%20to%20Have%20the%20Talk:charts%20for%20hthtt.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Macintosh%20HD:Users:amills:Documents:Amy's%20Files:EMANCIPET:EXTERNAL%20TRAINING:SEMINAR%20SERIES:How%20to%20Have%20the%20Talk:charts%20for%20htht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baseline="0">
                <a:solidFill>
                  <a:schemeClr val="lt1"/>
                </a:solidFill>
                <a:latin typeface="Century Gothic"/>
                <a:ea typeface="+mn-ea"/>
                <a:cs typeface="Century Gothic"/>
              </a:defRPr>
            </a:pPr>
            <a:r>
              <a:rPr lang="en-US" b="0">
                <a:latin typeface="Century Gothic"/>
                <a:cs typeface="Century Gothic"/>
              </a:rPr>
              <a:t>HH Income </a:t>
            </a:r>
          </a:p>
          <a:p>
            <a:pPr>
              <a:defRPr sz="2160" b="0" i="0" u="none" strike="noStrike" kern="1200" baseline="0">
                <a:solidFill>
                  <a:schemeClr val="lt1"/>
                </a:solidFill>
                <a:latin typeface="Century Gothic"/>
                <a:ea typeface="+mn-ea"/>
                <a:cs typeface="Century Gothic"/>
              </a:defRPr>
            </a:pPr>
            <a:r>
              <a:rPr lang="en-US" b="0">
                <a:latin typeface="Century Gothic"/>
                <a:cs typeface="Century Gothic"/>
              </a:rPr>
              <a:t>Under $35K</a:t>
            </a:r>
          </a:p>
        </c:rich>
      </c:tx>
      <c:layout/>
      <c:overlay val="0"/>
      <c:spPr>
        <a:noFill/>
        <a:ln>
          <a:noFill/>
        </a:ln>
        <a:effectLst/>
      </c:spPr>
    </c:title>
    <c:autoTitleDeleted val="0"/>
    <c:plotArea>
      <c:layout/>
      <c:pieChart>
        <c:varyColors val="1"/>
        <c:ser>
          <c:idx val="0"/>
          <c:order val="0"/>
          <c:dPt>
            <c:idx val="0"/>
            <c:bubble3D val="0"/>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Lbls>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'[charts for hthtt.xlsx]Sheet2'!$A$7:$A$8</c:f>
              <c:strCache>
                <c:ptCount val="2"/>
                <c:pt idx="0">
                  <c:v>Spayed/neutered</c:v>
                </c:pt>
                <c:pt idx="1">
                  <c:v>Not spayed/neutered</c:v>
                </c:pt>
              </c:strCache>
            </c:strRef>
          </c:cat>
          <c:val>
            <c:numRef>
              <c:f>'[charts for hthtt.xlsx]Sheet2'!$B$7:$B$8</c:f>
              <c:numCache>
                <c:formatCode>0%</c:formatCode>
                <c:ptCount val="2"/>
                <c:pt idx="0">
                  <c:v>0.6</c:v>
                </c:pt>
                <c:pt idx="1">
                  <c:v>0.4</c:v>
                </c:pt>
              </c:numCache>
            </c:numRef>
          </c:val>
        </c:ser>
        <c:dLbls>
          <c:showLegendKey val="0"/>
          <c:showVal val="0"/>
          <c:showCatName val="0"/>
          <c:showSerName val="0"/>
          <c:showPercent val="1"/>
          <c:showBubbleSize val="0"/>
          <c:showLeaderLines val="0"/>
        </c:dLbls>
        <c:firstSliceAng val="0"/>
      </c:pieChart>
      <c:spPr>
        <a:noFill/>
        <a:ln>
          <a:noFill/>
        </a:ln>
        <a:effectLst/>
      </c:spPr>
    </c:plotArea>
    <c:plotVisOnly val="1"/>
    <c:dispBlanksAs val="zero"/>
    <c:showDLblsOverMax val="0"/>
  </c:chart>
  <c:spPr>
    <a:solidFill>
      <a:schemeClr val="dk1"/>
    </a:solidFill>
    <a:ln>
      <a:noFill/>
    </a:ln>
    <a:effectLst/>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lt1"/>
                </a:solidFill>
                <a:latin typeface="Century Gothic"/>
                <a:ea typeface="+mn-ea"/>
                <a:cs typeface="Century Gothic"/>
              </a:defRPr>
            </a:pPr>
            <a:r>
              <a:rPr lang="en-US" b="0" dirty="0">
                <a:latin typeface="Century Gothic"/>
                <a:cs typeface="Century Gothic"/>
              </a:rPr>
              <a:t>HH Income </a:t>
            </a:r>
          </a:p>
          <a:p>
            <a:pPr>
              <a:defRPr sz="2160" b="1" i="0" u="none" strike="noStrike" kern="1200" baseline="0">
                <a:solidFill>
                  <a:schemeClr val="lt1"/>
                </a:solidFill>
                <a:latin typeface="Century Gothic"/>
                <a:ea typeface="+mn-ea"/>
                <a:cs typeface="Century Gothic"/>
              </a:defRPr>
            </a:pPr>
            <a:r>
              <a:rPr lang="en-US" b="0" dirty="0">
                <a:latin typeface="Century Gothic"/>
                <a:cs typeface="Century Gothic"/>
              </a:rPr>
              <a:t>Over $35K</a:t>
            </a:r>
          </a:p>
        </c:rich>
      </c:tx>
      <c:layout/>
      <c:overlay val="0"/>
      <c:spPr>
        <a:noFill/>
        <a:ln>
          <a:noFill/>
        </a:ln>
        <a:effectLst/>
      </c:spPr>
    </c:title>
    <c:autoTitleDeleted val="0"/>
    <c:plotArea>
      <c:layout/>
      <c:pieChart>
        <c:varyColors val="1"/>
        <c:ser>
          <c:idx val="0"/>
          <c:order val="0"/>
          <c:dPt>
            <c:idx val="0"/>
            <c:bubble3D val="0"/>
            <c:explosion val="2"/>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Lbls>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'[charts for hthtt.xlsx]Sheet2'!$A$3:$A$4</c:f>
              <c:strCache>
                <c:ptCount val="2"/>
                <c:pt idx="0">
                  <c:v>Spayed/Neutered</c:v>
                </c:pt>
                <c:pt idx="1">
                  <c:v>Not spayed/eutered</c:v>
                </c:pt>
              </c:strCache>
            </c:strRef>
          </c:cat>
          <c:val>
            <c:numRef>
              <c:f>'[charts for hthtt.xlsx]Sheet2'!$B$3:$B$4</c:f>
              <c:numCache>
                <c:formatCode>0%</c:formatCode>
                <c:ptCount val="2"/>
                <c:pt idx="0">
                  <c:v>0.9</c:v>
                </c:pt>
                <c:pt idx="1">
                  <c:v>0.1</c:v>
                </c:pt>
              </c:numCache>
            </c:numRef>
          </c:val>
        </c:ser>
        <c:dLbls>
          <c:showLegendKey val="0"/>
          <c:showVal val="0"/>
          <c:showCatName val="0"/>
          <c:showSerName val="0"/>
          <c:showPercent val="1"/>
          <c:showBubbleSize val="0"/>
          <c:showLeaderLines val="0"/>
        </c:dLbls>
        <c:firstSliceAng val="0"/>
      </c:pieChart>
      <c:spPr>
        <a:noFill/>
        <a:ln>
          <a:noFill/>
        </a:ln>
        <a:effectLst/>
      </c:spPr>
    </c:plotArea>
    <c:plotVisOnly val="1"/>
    <c:dispBlanksAs val="zero"/>
    <c:showDLblsOverMax val="0"/>
  </c:chart>
  <c:spPr>
    <a:solidFill>
      <a:schemeClr val="dk1"/>
    </a:solidFill>
    <a:ln>
      <a:noFill/>
    </a:ln>
    <a:effectLst/>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baseline="0">
                <a:solidFill>
                  <a:schemeClr val="lt1"/>
                </a:solidFill>
                <a:latin typeface="Century Gothic"/>
                <a:ea typeface="+mn-ea"/>
                <a:cs typeface="Century Gothic"/>
              </a:defRPr>
            </a:pPr>
            <a:r>
              <a:rPr lang="en-US" b="0">
                <a:latin typeface="Century Gothic"/>
                <a:cs typeface="Century Gothic"/>
              </a:rPr>
              <a:t>HH </a:t>
            </a:r>
          </a:p>
          <a:p>
            <a:pPr>
              <a:defRPr sz="2160" b="0" i="0" u="none" strike="noStrike" kern="1200" baseline="0">
                <a:solidFill>
                  <a:schemeClr val="lt1"/>
                </a:solidFill>
                <a:latin typeface="Century Gothic"/>
                <a:ea typeface="+mn-ea"/>
                <a:cs typeface="Century Gothic"/>
              </a:defRPr>
            </a:pPr>
            <a:r>
              <a:rPr lang="en-US" b="0">
                <a:latin typeface="Century Gothic"/>
                <a:cs typeface="Century Gothic"/>
              </a:rPr>
              <a:t>In Poverty</a:t>
            </a:r>
          </a:p>
        </c:rich>
      </c:tx>
      <c:layout/>
      <c:overlay val="0"/>
      <c:spPr>
        <a:noFill/>
        <a:ln>
          <a:noFill/>
        </a:ln>
        <a:effectLst/>
      </c:spPr>
    </c:title>
    <c:autoTitleDeleted val="0"/>
    <c:plotArea>
      <c:layout/>
      <c:pieChart>
        <c:varyColors val="1"/>
        <c:ser>
          <c:idx val="0"/>
          <c:order val="0"/>
          <c:dPt>
            <c:idx val="0"/>
            <c:bubble3D val="0"/>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Pt>
            <c:idx val="1"/>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dLbls>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15:layout/>
              </c:ext>
            </c:extLst>
          </c:dLbls>
          <c:cat>
            <c:strRef>
              <c:f>'[charts for hthtt.xlsx]Sheet2'!$A$11:$A$12</c:f>
              <c:strCache>
                <c:ptCount val="2"/>
                <c:pt idx="0">
                  <c:v>Spayed/Neutered</c:v>
                </c:pt>
                <c:pt idx="1">
                  <c:v>Not Spayed/Neutered</c:v>
                </c:pt>
              </c:strCache>
            </c:strRef>
          </c:cat>
          <c:val>
            <c:numRef>
              <c:f>'[charts for hthtt.xlsx]Sheet2'!$B$11:$B$12</c:f>
              <c:numCache>
                <c:formatCode>0%</c:formatCode>
                <c:ptCount val="2"/>
                <c:pt idx="0">
                  <c:v>0.1</c:v>
                </c:pt>
                <c:pt idx="1">
                  <c:v>0.9</c:v>
                </c:pt>
              </c:numCache>
            </c:numRef>
          </c:val>
        </c:ser>
        <c:dLbls>
          <c:showLegendKey val="0"/>
          <c:showVal val="0"/>
          <c:showCatName val="0"/>
          <c:showSerName val="0"/>
          <c:showPercent val="1"/>
          <c:showBubbleSize val="0"/>
          <c:showLeaderLines val="0"/>
        </c:dLbls>
        <c:firstSliceAng val="0"/>
      </c:pieChart>
      <c:spPr>
        <a:noFill/>
        <a:ln>
          <a:noFill/>
        </a:ln>
        <a:effectLst/>
      </c:spPr>
    </c:plotArea>
    <c:plotVisOnly val="1"/>
    <c:dispBlanksAs val="zero"/>
    <c:showDLblsOverMax val="0"/>
  </c:chart>
  <c:spPr>
    <a:solidFill>
      <a:schemeClr val="dk1"/>
    </a:solidFill>
    <a:ln>
      <a:noFill/>
    </a:ln>
    <a:effectLst/>
  </c:spPr>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47">
  <cs:axisTitle>
    <cs:lnRef idx="0"/>
    <cs:fillRef idx="0"/>
    <cs:effectRef idx="0"/>
    <cs:fontRef idx="minor">
      <a:schemeClr val="lt1"/>
    </cs:fontRef>
    <cs:defRPr sz="1000" b="1" kern="1200"/>
  </cs:axisTitle>
  <cs:categoryAxis>
    <cs:lnRef idx="1">
      <a:schemeClr val="dk1">
        <a:tint val="75000"/>
      </a:schemeClr>
    </cs:lnRef>
    <cs:fillRef idx="0"/>
    <cs:effectRef idx="0"/>
    <cs:fontRef idx="minor">
      <a:schemeClr val="lt1"/>
    </cs:fontRef>
    <cs:spPr>
      <a:ln>
        <a:round/>
      </a:ln>
    </cs:spPr>
    <cs:defRPr sz="1000" kern="1200"/>
  </cs:categoryAxis>
  <cs:chartArea>
    <cs:lnRef idx="0"/>
    <cs:fillRef idx="1">
      <a:schemeClr val="dk1"/>
    </cs:fillRef>
    <cs:effectRef idx="0"/>
    <cs:fontRef idx="minor">
      <a:schemeClr val="lt1"/>
    </cs:fontRef>
    <cs:defRPr sz="1000" kern="1200"/>
  </cs:chartArea>
  <cs:dataLabel>
    <cs:lnRef idx="0"/>
    <cs:fillRef idx="0"/>
    <cs:effectRef idx="0"/>
    <cs:fontRef idx="minor">
      <a:schemeClr val="lt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dk1"/>
    </cs:fontRef>
  </cs:dataPoint>
  <cs:dataPoint3D>
    <cs:lnRef idx="0"/>
    <cs:fillRef idx="1">
      <cs:styleClr val="auto"/>
    </cs:fillRef>
    <cs:effectRef idx="3">
      <a:schemeClr val="dk1"/>
    </cs:effectRef>
    <cs:fontRef idx="minor">
      <a:schemeClr val="dk1"/>
    </cs:fontRef>
  </cs:dataPoint3D>
  <cs:dataPointLine>
    <cs:lnRef idx="1">
      <cs:styleClr val="auto"/>
    </cs:lnRef>
    <cs:lineWidthScale>5</cs:lineWidthScale>
    <cs:fillRef idx="0"/>
    <cs:effectRef idx="0"/>
    <cs:fontRef idx="minor">
      <a:schemeClr val="dk2"/>
    </cs:fontRef>
    <cs:spPr>
      <a:ln cap="rnd">
        <a:round/>
      </a:ln>
    </cs:spPr>
  </cs:dataPointLine>
  <cs:dataPointMarker>
    <cs:lnRef idx="1">
      <cs:styleClr val="auto"/>
    </cs:lnRef>
    <cs:fillRef idx="3">
      <cs:styleClr val="auto"/>
    </cs:fillRef>
    <cs:effectRef idx="3">
      <a:schemeClr val="dk1"/>
    </cs:effectRef>
    <cs:fontRef idx="minor">
      <a:schemeClr val="dk1"/>
    </cs:fontRef>
    <cs:spPr>
      <a:ln>
        <a:round/>
      </a:ln>
    </cs:spPr>
  </cs:dataPointMarker>
  <cs:dataPointMarkerLayout/>
  <cs:dataPointWireframe>
    <cs:lnRef idx="1">
      <cs:styleClr val="auto"/>
    </cs:lnRef>
    <cs:fillRef idx="0"/>
    <cs:effectRef idx="0"/>
    <cs:fontRef idx="minor">
      <a:schemeClr val="dk2"/>
    </cs:fontRef>
    <cs:spPr>
      <a:ln>
        <a:round/>
      </a:ln>
    </cs:spPr>
  </cs:dataPointWireframe>
  <cs:dataTable>
    <cs:lnRef idx="1">
      <a:schemeClr val="lt1"/>
    </cs:lnRef>
    <cs:fillRef idx="0"/>
    <cs:effectRef idx="0"/>
    <cs:fontRef idx="minor">
      <a:schemeClr val="lt1"/>
    </cs:fontRef>
    <cs:spPr>
      <a:ln>
        <a:round/>
      </a:ln>
    </cs:spPr>
    <cs:defRPr sz="1000" kern="1200"/>
  </cs:dataTable>
  <cs:downBar>
    <cs:lnRef idx="0"/>
    <cs:fillRef idx="3" mods="ignoreCSTransforms">
      <cs:styleClr val="0">
        <a:shade val="25000"/>
      </cs:styleClr>
    </cs:fillRef>
    <cs:effectRef idx="3">
      <a:schemeClr val="dk1"/>
    </cs:effectRef>
    <cs:fontRef idx="minor">
      <a:schemeClr val="lt1"/>
    </cs:fontRef>
  </cs:downBar>
  <cs:dropLine>
    <cs:lnRef idx="1">
      <a:schemeClr val="lt1"/>
    </cs:lnRef>
    <cs:fillRef idx="0"/>
    <cs:effectRef idx="0"/>
    <cs:fontRef idx="minor">
      <a:schemeClr val="lt1"/>
    </cs:fontRef>
    <cs:spPr>
      <a:ln>
        <a:round/>
      </a:ln>
    </cs:spPr>
  </cs:dropLine>
  <cs:errorBar>
    <cs:lnRef idx="1">
      <a:schemeClr val="lt1"/>
    </cs:lnRef>
    <cs:fillRef idx="1">
      <a:schemeClr val="lt1"/>
    </cs:fillRef>
    <cs:effectRef idx="0"/>
    <cs:fontRef idx="minor">
      <a:schemeClr val="dk1"/>
    </cs:fontRef>
    <cs:spPr>
      <a:ln>
        <a:round/>
      </a:ln>
    </cs:spPr>
  </cs:errorBar>
  <cs:floor>
    <cs:lnRef idx="0"/>
    <cs:fillRef idx="1">
      <a:schemeClr val="dk1">
        <a:tint val="95000"/>
      </a:schemeClr>
    </cs:fillRef>
    <cs:effectRef idx="0"/>
    <cs:fontRef idx="minor">
      <a:schemeClr val="lt1"/>
    </cs:fontRef>
  </cs:floor>
  <cs:gridlineMajor>
    <cs:lnRef idx="1">
      <a:schemeClr val="dk1">
        <a:tint val="75000"/>
      </a:schemeClr>
    </cs:lnRef>
    <cs:fillRef idx="0"/>
    <cs:effectRef idx="0"/>
    <cs:fontRef idx="minor">
      <a:schemeClr val="dk2"/>
    </cs:fontRef>
    <cs:spPr>
      <a:ln>
        <a:round/>
      </a:ln>
    </cs:spPr>
  </cs:gridlineMajor>
  <cs:gridlineMinor>
    <cs:lnRef idx="1">
      <a:schemeClr val="dk1">
        <a:tint val="90000"/>
      </a:schemeClr>
    </cs:lnRef>
    <cs:fillRef idx="0"/>
    <cs:effectRef idx="0"/>
    <cs:fontRef idx="minor">
      <a:schemeClr val="dk2"/>
    </cs:fontRef>
    <cs:spPr>
      <a:ln>
        <a:round/>
      </a:ln>
    </cs:spPr>
  </cs:gridlineMinor>
  <cs:hiLoLine>
    <cs:lnRef idx="1">
      <a:schemeClr val="lt1"/>
    </cs:lnRef>
    <cs:fillRef idx="0"/>
    <cs:effectRef idx="0"/>
    <cs:fontRef idx="minor">
      <a:schemeClr val="lt1"/>
    </cs:fontRef>
    <cs:spPr>
      <a:ln>
        <a:round/>
      </a:ln>
    </cs:spPr>
  </cs:hiLoLine>
  <cs:leaderLine>
    <cs:lnRef idx="1">
      <a:schemeClr val="lt1"/>
    </cs:lnRef>
    <cs:fillRef idx="0"/>
    <cs:effectRef idx="0"/>
    <cs:fontRef idx="minor">
      <a:schemeClr val="lt1"/>
    </cs:fontRef>
    <cs:spPr>
      <a:ln>
        <a:round/>
      </a:ln>
    </cs:spPr>
  </cs:leaderLine>
  <cs:legend>
    <cs:lnRef idx="0"/>
    <cs:fillRef idx="0"/>
    <cs:effectRef idx="0"/>
    <cs:fontRef idx="minor">
      <a:schemeClr val="lt1"/>
    </cs:fontRef>
    <cs:defRPr sz="1000" kern="1200"/>
  </cs:legend>
  <cs:plotArea>
    <cs:lnRef idx="0"/>
    <cs:fillRef idx="1">
      <a:schemeClr val="dk1">
        <a:tint val="95000"/>
      </a:schemeClr>
    </cs:fillRef>
    <cs:effectRef idx="0"/>
    <cs:fontRef idx="minor">
      <a:schemeClr val="lt1"/>
    </cs:fontRef>
  </cs:plotArea>
  <cs:plotArea3D>
    <cs:lnRef idx="0"/>
    <cs:fillRef idx="0"/>
    <cs:effectRef idx="0"/>
    <cs:fontRef idx="minor">
      <a:schemeClr val="lt1"/>
    </cs:fontRef>
  </cs:plotArea3D>
  <cs:seriesAxis>
    <cs:lnRef idx="1">
      <a:schemeClr val="dk1">
        <a:tint val="75000"/>
      </a:schemeClr>
    </cs:lnRef>
    <cs:fillRef idx="0"/>
    <cs:effectRef idx="0"/>
    <cs:fontRef idx="minor">
      <a:schemeClr val="lt1"/>
    </cs:fontRef>
    <cs:spPr>
      <a:ln>
        <a:round/>
      </a:ln>
    </cs:spPr>
    <cs:defRPr sz="1000" kern="1200"/>
  </cs:seriesAxis>
  <cs:seriesLine>
    <cs:lnRef idx="1">
      <a:schemeClr val="lt1"/>
    </cs:lnRef>
    <cs:fillRef idx="0"/>
    <cs:effectRef idx="0"/>
    <cs:fontRef idx="minor">
      <a:schemeClr val="dk1"/>
    </cs:fontRef>
    <cs:spPr>
      <a:ln>
        <a:round/>
      </a:ln>
    </cs:spPr>
  </cs:seriesLine>
  <cs:title>
    <cs:lnRef idx="0"/>
    <cs:fillRef idx="0"/>
    <cs:effectRef idx="0"/>
    <cs:fontRef idx="minor">
      <a:schemeClr val="lt1"/>
    </cs:fontRef>
    <cs:defRPr sz="1800" b="1" kern="1200"/>
  </cs:title>
  <cs:trendline>
    <cs:lnRef idx="1">
      <a:schemeClr val="lt1"/>
    </cs:lnRef>
    <cs:fillRef idx="0"/>
    <cs:effectRef idx="0"/>
    <cs:fontRef idx="minor">
      <a:schemeClr val="lt1"/>
    </cs:fontRef>
    <cs:spPr>
      <a:ln cap="rnd">
        <a:round/>
      </a:ln>
    </cs:spPr>
  </cs:trendline>
  <cs:trendlineLabel>
    <cs:lnRef idx="0"/>
    <cs:fillRef idx="0"/>
    <cs:effectRef idx="0"/>
    <cs:fontRef idx="minor">
      <a:schemeClr val="lt1"/>
    </cs:fontRef>
    <cs:defRPr sz="1000" kern="1200"/>
  </cs:trendlineLabel>
  <cs:upBar>
    <cs:lnRef idx="0"/>
    <cs:fillRef idx="3" mods="ignoreCSTransforms">
      <cs:styleClr val="0">
        <a:tint val="25000"/>
      </cs:styleClr>
    </cs:fillRef>
    <cs:effectRef idx="3">
      <a:schemeClr val="dk1"/>
    </cs:effectRef>
    <cs:fontRef idx="minor">
      <a:schemeClr val="lt1"/>
    </cs:fontRef>
  </cs:upBar>
  <cs:valueAxis>
    <cs:lnRef idx="1">
      <a:schemeClr val="dk1">
        <a:tint val="75000"/>
      </a:schemeClr>
    </cs:lnRef>
    <cs:fillRef idx="0"/>
    <cs:effectRef idx="0"/>
    <cs:fontRef idx="minor">
      <a:schemeClr val="lt1"/>
    </cs:fontRef>
    <cs:spPr>
      <a:ln>
        <a:round/>
      </a:ln>
    </cs:spPr>
    <cs:defRPr sz="1000" kern="1200"/>
  </cs:valueAxis>
  <cs:wall>
    <cs:lnRef idx="0"/>
    <cs:fillRef idx="1">
      <a:schemeClr val="dk1">
        <a:tint val="95000"/>
      </a:schemeClr>
    </cs:fillRef>
    <cs:effectRef idx="0"/>
    <cs:fontRef idx="minor">
      <a:schemeClr val="lt1"/>
    </cs:fontRef>
  </cs:wall>
</cs:chartStyle>
</file>

<file path=ppt/charts/style2.xml><?xml version="1.0" encoding="utf-8"?>
<cs:chartStyle xmlns:cs="http://schemas.microsoft.com/office/drawing/2012/chartStyle" xmlns:a="http://schemas.openxmlformats.org/drawingml/2006/main" id="147">
  <cs:axisTitle>
    <cs:lnRef idx="0"/>
    <cs:fillRef idx="0"/>
    <cs:effectRef idx="0"/>
    <cs:fontRef idx="minor">
      <a:schemeClr val="lt1"/>
    </cs:fontRef>
    <cs:defRPr sz="1000" b="1" kern="1200"/>
  </cs:axisTitle>
  <cs:categoryAxis>
    <cs:lnRef idx="1">
      <a:schemeClr val="dk1">
        <a:tint val="75000"/>
      </a:schemeClr>
    </cs:lnRef>
    <cs:fillRef idx="0"/>
    <cs:effectRef idx="0"/>
    <cs:fontRef idx="minor">
      <a:schemeClr val="lt1"/>
    </cs:fontRef>
    <cs:spPr>
      <a:ln>
        <a:round/>
      </a:ln>
    </cs:spPr>
    <cs:defRPr sz="1000" kern="1200"/>
  </cs:categoryAxis>
  <cs:chartArea>
    <cs:lnRef idx="0"/>
    <cs:fillRef idx="1">
      <a:schemeClr val="dk1"/>
    </cs:fillRef>
    <cs:effectRef idx="0"/>
    <cs:fontRef idx="minor">
      <a:schemeClr val="lt1"/>
    </cs:fontRef>
    <cs:defRPr sz="1000" kern="1200"/>
  </cs:chartArea>
  <cs:dataLabel>
    <cs:lnRef idx="0"/>
    <cs:fillRef idx="0"/>
    <cs:effectRef idx="0"/>
    <cs:fontRef idx="minor">
      <a:schemeClr val="lt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dk1"/>
    </cs:fontRef>
  </cs:dataPoint>
  <cs:dataPoint3D>
    <cs:lnRef idx="0"/>
    <cs:fillRef idx="1">
      <cs:styleClr val="auto"/>
    </cs:fillRef>
    <cs:effectRef idx="3">
      <a:schemeClr val="dk1"/>
    </cs:effectRef>
    <cs:fontRef idx="minor">
      <a:schemeClr val="dk1"/>
    </cs:fontRef>
  </cs:dataPoint3D>
  <cs:dataPointLine>
    <cs:lnRef idx="1">
      <cs:styleClr val="auto"/>
    </cs:lnRef>
    <cs:lineWidthScale>5</cs:lineWidthScale>
    <cs:fillRef idx="0"/>
    <cs:effectRef idx="0"/>
    <cs:fontRef idx="minor">
      <a:schemeClr val="dk2"/>
    </cs:fontRef>
    <cs:spPr>
      <a:ln cap="rnd">
        <a:round/>
      </a:ln>
    </cs:spPr>
  </cs:dataPointLine>
  <cs:dataPointMarker>
    <cs:lnRef idx="1">
      <cs:styleClr val="auto"/>
    </cs:lnRef>
    <cs:fillRef idx="3">
      <cs:styleClr val="auto"/>
    </cs:fillRef>
    <cs:effectRef idx="3">
      <a:schemeClr val="dk1"/>
    </cs:effectRef>
    <cs:fontRef idx="minor">
      <a:schemeClr val="dk1"/>
    </cs:fontRef>
    <cs:spPr>
      <a:ln>
        <a:round/>
      </a:ln>
    </cs:spPr>
  </cs:dataPointMarker>
  <cs:dataPointMarkerLayout/>
  <cs:dataPointWireframe>
    <cs:lnRef idx="1">
      <cs:styleClr val="auto"/>
    </cs:lnRef>
    <cs:fillRef idx="0"/>
    <cs:effectRef idx="0"/>
    <cs:fontRef idx="minor">
      <a:schemeClr val="dk2"/>
    </cs:fontRef>
    <cs:spPr>
      <a:ln>
        <a:round/>
      </a:ln>
    </cs:spPr>
  </cs:dataPointWireframe>
  <cs:dataTable>
    <cs:lnRef idx="1">
      <a:schemeClr val="lt1"/>
    </cs:lnRef>
    <cs:fillRef idx="0"/>
    <cs:effectRef idx="0"/>
    <cs:fontRef idx="minor">
      <a:schemeClr val="lt1"/>
    </cs:fontRef>
    <cs:spPr>
      <a:ln>
        <a:round/>
      </a:ln>
    </cs:spPr>
    <cs:defRPr sz="1000" kern="1200"/>
  </cs:dataTable>
  <cs:downBar>
    <cs:lnRef idx="0"/>
    <cs:fillRef idx="3" mods="ignoreCSTransforms">
      <cs:styleClr val="0">
        <a:shade val="25000"/>
      </cs:styleClr>
    </cs:fillRef>
    <cs:effectRef idx="3">
      <a:schemeClr val="dk1"/>
    </cs:effectRef>
    <cs:fontRef idx="minor">
      <a:schemeClr val="lt1"/>
    </cs:fontRef>
  </cs:downBar>
  <cs:dropLine>
    <cs:lnRef idx="1">
      <a:schemeClr val="lt1"/>
    </cs:lnRef>
    <cs:fillRef idx="0"/>
    <cs:effectRef idx="0"/>
    <cs:fontRef idx="minor">
      <a:schemeClr val="lt1"/>
    </cs:fontRef>
    <cs:spPr>
      <a:ln>
        <a:round/>
      </a:ln>
    </cs:spPr>
  </cs:dropLine>
  <cs:errorBar>
    <cs:lnRef idx="1">
      <a:schemeClr val="lt1"/>
    </cs:lnRef>
    <cs:fillRef idx="1">
      <a:schemeClr val="lt1"/>
    </cs:fillRef>
    <cs:effectRef idx="0"/>
    <cs:fontRef idx="minor">
      <a:schemeClr val="dk1"/>
    </cs:fontRef>
    <cs:spPr>
      <a:ln>
        <a:round/>
      </a:ln>
    </cs:spPr>
  </cs:errorBar>
  <cs:floor>
    <cs:lnRef idx="0"/>
    <cs:fillRef idx="1">
      <a:schemeClr val="dk1">
        <a:tint val="95000"/>
      </a:schemeClr>
    </cs:fillRef>
    <cs:effectRef idx="0"/>
    <cs:fontRef idx="minor">
      <a:schemeClr val="lt1"/>
    </cs:fontRef>
  </cs:floor>
  <cs:gridlineMajor>
    <cs:lnRef idx="1">
      <a:schemeClr val="dk1">
        <a:tint val="75000"/>
      </a:schemeClr>
    </cs:lnRef>
    <cs:fillRef idx="0"/>
    <cs:effectRef idx="0"/>
    <cs:fontRef idx="minor">
      <a:schemeClr val="dk2"/>
    </cs:fontRef>
    <cs:spPr>
      <a:ln>
        <a:round/>
      </a:ln>
    </cs:spPr>
  </cs:gridlineMajor>
  <cs:gridlineMinor>
    <cs:lnRef idx="1">
      <a:schemeClr val="dk1">
        <a:tint val="90000"/>
      </a:schemeClr>
    </cs:lnRef>
    <cs:fillRef idx="0"/>
    <cs:effectRef idx="0"/>
    <cs:fontRef idx="minor">
      <a:schemeClr val="dk2"/>
    </cs:fontRef>
    <cs:spPr>
      <a:ln>
        <a:round/>
      </a:ln>
    </cs:spPr>
  </cs:gridlineMinor>
  <cs:hiLoLine>
    <cs:lnRef idx="1">
      <a:schemeClr val="lt1"/>
    </cs:lnRef>
    <cs:fillRef idx="0"/>
    <cs:effectRef idx="0"/>
    <cs:fontRef idx="minor">
      <a:schemeClr val="lt1"/>
    </cs:fontRef>
    <cs:spPr>
      <a:ln>
        <a:round/>
      </a:ln>
    </cs:spPr>
  </cs:hiLoLine>
  <cs:leaderLine>
    <cs:lnRef idx="1">
      <a:schemeClr val="lt1"/>
    </cs:lnRef>
    <cs:fillRef idx="0"/>
    <cs:effectRef idx="0"/>
    <cs:fontRef idx="minor">
      <a:schemeClr val="lt1"/>
    </cs:fontRef>
    <cs:spPr>
      <a:ln>
        <a:round/>
      </a:ln>
    </cs:spPr>
  </cs:leaderLine>
  <cs:legend>
    <cs:lnRef idx="0"/>
    <cs:fillRef idx="0"/>
    <cs:effectRef idx="0"/>
    <cs:fontRef idx="minor">
      <a:schemeClr val="lt1"/>
    </cs:fontRef>
    <cs:defRPr sz="1000" kern="1200"/>
  </cs:legend>
  <cs:plotArea>
    <cs:lnRef idx="0"/>
    <cs:fillRef idx="1">
      <a:schemeClr val="dk1">
        <a:tint val="95000"/>
      </a:schemeClr>
    </cs:fillRef>
    <cs:effectRef idx="0"/>
    <cs:fontRef idx="minor">
      <a:schemeClr val="lt1"/>
    </cs:fontRef>
  </cs:plotArea>
  <cs:plotArea3D>
    <cs:lnRef idx="0"/>
    <cs:fillRef idx="0"/>
    <cs:effectRef idx="0"/>
    <cs:fontRef idx="minor">
      <a:schemeClr val="lt1"/>
    </cs:fontRef>
  </cs:plotArea3D>
  <cs:seriesAxis>
    <cs:lnRef idx="1">
      <a:schemeClr val="dk1">
        <a:tint val="75000"/>
      </a:schemeClr>
    </cs:lnRef>
    <cs:fillRef idx="0"/>
    <cs:effectRef idx="0"/>
    <cs:fontRef idx="minor">
      <a:schemeClr val="lt1"/>
    </cs:fontRef>
    <cs:spPr>
      <a:ln>
        <a:round/>
      </a:ln>
    </cs:spPr>
    <cs:defRPr sz="1000" kern="1200"/>
  </cs:seriesAxis>
  <cs:seriesLine>
    <cs:lnRef idx="1">
      <a:schemeClr val="lt1"/>
    </cs:lnRef>
    <cs:fillRef idx="0"/>
    <cs:effectRef idx="0"/>
    <cs:fontRef idx="minor">
      <a:schemeClr val="dk1"/>
    </cs:fontRef>
    <cs:spPr>
      <a:ln>
        <a:round/>
      </a:ln>
    </cs:spPr>
  </cs:seriesLine>
  <cs:title>
    <cs:lnRef idx="0"/>
    <cs:fillRef idx="0"/>
    <cs:effectRef idx="0"/>
    <cs:fontRef idx="minor">
      <a:schemeClr val="lt1"/>
    </cs:fontRef>
    <cs:defRPr sz="1800" b="1" kern="1200"/>
  </cs:title>
  <cs:trendline>
    <cs:lnRef idx="1">
      <a:schemeClr val="lt1"/>
    </cs:lnRef>
    <cs:fillRef idx="0"/>
    <cs:effectRef idx="0"/>
    <cs:fontRef idx="minor">
      <a:schemeClr val="lt1"/>
    </cs:fontRef>
    <cs:spPr>
      <a:ln cap="rnd">
        <a:round/>
      </a:ln>
    </cs:spPr>
  </cs:trendline>
  <cs:trendlineLabel>
    <cs:lnRef idx="0"/>
    <cs:fillRef idx="0"/>
    <cs:effectRef idx="0"/>
    <cs:fontRef idx="minor">
      <a:schemeClr val="lt1"/>
    </cs:fontRef>
    <cs:defRPr sz="1000" kern="1200"/>
  </cs:trendlineLabel>
  <cs:upBar>
    <cs:lnRef idx="0"/>
    <cs:fillRef idx="3" mods="ignoreCSTransforms">
      <cs:styleClr val="0">
        <a:tint val="25000"/>
      </cs:styleClr>
    </cs:fillRef>
    <cs:effectRef idx="3">
      <a:schemeClr val="dk1"/>
    </cs:effectRef>
    <cs:fontRef idx="minor">
      <a:schemeClr val="lt1"/>
    </cs:fontRef>
  </cs:upBar>
  <cs:valueAxis>
    <cs:lnRef idx="1">
      <a:schemeClr val="dk1">
        <a:tint val="75000"/>
      </a:schemeClr>
    </cs:lnRef>
    <cs:fillRef idx="0"/>
    <cs:effectRef idx="0"/>
    <cs:fontRef idx="minor">
      <a:schemeClr val="lt1"/>
    </cs:fontRef>
    <cs:spPr>
      <a:ln>
        <a:round/>
      </a:ln>
    </cs:spPr>
    <cs:defRPr sz="1000" kern="1200"/>
  </cs:valueAxis>
  <cs:wall>
    <cs:lnRef idx="0"/>
    <cs:fillRef idx="1">
      <a:schemeClr val="dk1">
        <a:tint val="95000"/>
      </a:schemeClr>
    </cs:fillRef>
    <cs:effectRef idx="0"/>
    <cs:fontRef idx="minor">
      <a:schemeClr val="lt1"/>
    </cs:fontRef>
  </cs:wall>
</cs:chartStyle>
</file>

<file path=ppt/charts/style3.xml><?xml version="1.0" encoding="utf-8"?>
<cs:chartStyle xmlns:cs="http://schemas.microsoft.com/office/drawing/2012/chartStyle" xmlns:a="http://schemas.openxmlformats.org/drawingml/2006/main" id="147">
  <cs:axisTitle>
    <cs:lnRef idx="0"/>
    <cs:fillRef idx="0"/>
    <cs:effectRef idx="0"/>
    <cs:fontRef idx="minor">
      <a:schemeClr val="lt1"/>
    </cs:fontRef>
    <cs:defRPr sz="1000" b="1" kern="1200"/>
  </cs:axisTitle>
  <cs:categoryAxis>
    <cs:lnRef idx="1">
      <a:schemeClr val="dk1">
        <a:tint val="75000"/>
      </a:schemeClr>
    </cs:lnRef>
    <cs:fillRef idx="0"/>
    <cs:effectRef idx="0"/>
    <cs:fontRef idx="minor">
      <a:schemeClr val="lt1"/>
    </cs:fontRef>
    <cs:spPr>
      <a:ln>
        <a:round/>
      </a:ln>
    </cs:spPr>
    <cs:defRPr sz="1000" kern="1200"/>
  </cs:categoryAxis>
  <cs:chartArea>
    <cs:lnRef idx="0"/>
    <cs:fillRef idx="1">
      <a:schemeClr val="dk1"/>
    </cs:fillRef>
    <cs:effectRef idx="0"/>
    <cs:fontRef idx="minor">
      <a:schemeClr val="lt1"/>
    </cs:fontRef>
    <cs:defRPr sz="1000" kern="1200"/>
  </cs:chartArea>
  <cs:dataLabel>
    <cs:lnRef idx="0"/>
    <cs:fillRef idx="0"/>
    <cs:effectRef idx="0"/>
    <cs:fontRef idx="minor">
      <a:schemeClr val="lt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3">
      <cs:styleClr val="auto"/>
    </cs:fillRef>
    <cs:effectRef idx="3">
      <a:schemeClr val="dk1"/>
    </cs:effectRef>
    <cs:fontRef idx="minor">
      <a:schemeClr val="dk1"/>
    </cs:fontRef>
  </cs:dataPoint>
  <cs:dataPoint3D>
    <cs:lnRef idx="0"/>
    <cs:fillRef idx="1">
      <cs:styleClr val="auto"/>
    </cs:fillRef>
    <cs:effectRef idx="3">
      <a:schemeClr val="dk1"/>
    </cs:effectRef>
    <cs:fontRef idx="minor">
      <a:schemeClr val="dk1"/>
    </cs:fontRef>
  </cs:dataPoint3D>
  <cs:dataPointLine>
    <cs:lnRef idx="1">
      <cs:styleClr val="auto"/>
    </cs:lnRef>
    <cs:lineWidthScale>5</cs:lineWidthScale>
    <cs:fillRef idx="0"/>
    <cs:effectRef idx="0"/>
    <cs:fontRef idx="minor">
      <a:schemeClr val="dk2"/>
    </cs:fontRef>
    <cs:spPr>
      <a:ln cap="rnd">
        <a:round/>
      </a:ln>
    </cs:spPr>
  </cs:dataPointLine>
  <cs:dataPointMarker>
    <cs:lnRef idx="1">
      <cs:styleClr val="auto"/>
    </cs:lnRef>
    <cs:fillRef idx="3">
      <cs:styleClr val="auto"/>
    </cs:fillRef>
    <cs:effectRef idx="3">
      <a:schemeClr val="dk1"/>
    </cs:effectRef>
    <cs:fontRef idx="minor">
      <a:schemeClr val="dk1"/>
    </cs:fontRef>
    <cs:spPr>
      <a:ln>
        <a:round/>
      </a:ln>
    </cs:spPr>
  </cs:dataPointMarker>
  <cs:dataPointMarkerLayout/>
  <cs:dataPointWireframe>
    <cs:lnRef idx="1">
      <cs:styleClr val="auto"/>
    </cs:lnRef>
    <cs:fillRef idx="0"/>
    <cs:effectRef idx="0"/>
    <cs:fontRef idx="minor">
      <a:schemeClr val="dk2"/>
    </cs:fontRef>
    <cs:spPr>
      <a:ln>
        <a:round/>
      </a:ln>
    </cs:spPr>
  </cs:dataPointWireframe>
  <cs:dataTable>
    <cs:lnRef idx="1">
      <a:schemeClr val="lt1"/>
    </cs:lnRef>
    <cs:fillRef idx="0"/>
    <cs:effectRef idx="0"/>
    <cs:fontRef idx="minor">
      <a:schemeClr val="lt1"/>
    </cs:fontRef>
    <cs:spPr>
      <a:ln>
        <a:round/>
      </a:ln>
    </cs:spPr>
    <cs:defRPr sz="1000" kern="1200"/>
  </cs:dataTable>
  <cs:downBar>
    <cs:lnRef idx="0"/>
    <cs:fillRef idx="3" mods="ignoreCSTransforms">
      <cs:styleClr val="0">
        <a:shade val="25000"/>
      </cs:styleClr>
    </cs:fillRef>
    <cs:effectRef idx="3">
      <a:schemeClr val="dk1"/>
    </cs:effectRef>
    <cs:fontRef idx="minor">
      <a:schemeClr val="lt1"/>
    </cs:fontRef>
  </cs:downBar>
  <cs:dropLine>
    <cs:lnRef idx="1">
      <a:schemeClr val="lt1"/>
    </cs:lnRef>
    <cs:fillRef idx="0"/>
    <cs:effectRef idx="0"/>
    <cs:fontRef idx="minor">
      <a:schemeClr val="lt1"/>
    </cs:fontRef>
    <cs:spPr>
      <a:ln>
        <a:round/>
      </a:ln>
    </cs:spPr>
  </cs:dropLine>
  <cs:errorBar>
    <cs:lnRef idx="1">
      <a:schemeClr val="lt1"/>
    </cs:lnRef>
    <cs:fillRef idx="1">
      <a:schemeClr val="lt1"/>
    </cs:fillRef>
    <cs:effectRef idx="0"/>
    <cs:fontRef idx="minor">
      <a:schemeClr val="dk1"/>
    </cs:fontRef>
    <cs:spPr>
      <a:ln>
        <a:round/>
      </a:ln>
    </cs:spPr>
  </cs:errorBar>
  <cs:floor>
    <cs:lnRef idx="0"/>
    <cs:fillRef idx="1">
      <a:schemeClr val="dk1">
        <a:tint val="95000"/>
      </a:schemeClr>
    </cs:fillRef>
    <cs:effectRef idx="0"/>
    <cs:fontRef idx="minor">
      <a:schemeClr val="lt1"/>
    </cs:fontRef>
  </cs:floor>
  <cs:gridlineMajor>
    <cs:lnRef idx="1">
      <a:schemeClr val="dk1">
        <a:tint val="75000"/>
      </a:schemeClr>
    </cs:lnRef>
    <cs:fillRef idx="0"/>
    <cs:effectRef idx="0"/>
    <cs:fontRef idx="minor">
      <a:schemeClr val="dk2"/>
    </cs:fontRef>
    <cs:spPr>
      <a:ln>
        <a:round/>
      </a:ln>
    </cs:spPr>
  </cs:gridlineMajor>
  <cs:gridlineMinor>
    <cs:lnRef idx="1">
      <a:schemeClr val="dk1">
        <a:tint val="90000"/>
      </a:schemeClr>
    </cs:lnRef>
    <cs:fillRef idx="0"/>
    <cs:effectRef idx="0"/>
    <cs:fontRef idx="minor">
      <a:schemeClr val="dk2"/>
    </cs:fontRef>
    <cs:spPr>
      <a:ln>
        <a:round/>
      </a:ln>
    </cs:spPr>
  </cs:gridlineMinor>
  <cs:hiLoLine>
    <cs:lnRef idx="1">
      <a:schemeClr val="lt1"/>
    </cs:lnRef>
    <cs:fillRef idx="0"/>
    <cs:effectRef idx="0"/>
    <cs:fontRef idx="minor">
      <a:schemeClr val="lt1"/>
    </cs:fontRef>
    <cs:spPr>
      <a:ln>
        <a:round/>
      </a:ln>
    </cs:spPr>
  </cs:hiLoLine>
  <cs:leaderLine>
    <cs:lnRef idx="1">
      <a:schemeClr val="lt1"/>
    </cs:lnRef>
    <cs:fillRef idx="0"/>
    <cs:effectRef idx="0"/>
    <cs:fontRef idx="minor">
      <a:schemeClr val="lt1"/>
    </cs:fontRef>
    <cs:spPr>
      <a:ln>
        <a:round/>
      </a:ln>
    </cs:spPr>
  </cs:leaderLine>
  <cs:legend>
    <cs:lnRef idx="0"/>
    <cs:fillRef idx="0"/>
    <cs:effectRef idx="0"/>
    <cs:fontRef idx="minor">
      <a:schemeClr val="lt1"/>
    </cs:fontRef>
    <cs:defRPr sz="1000" kern="1200"/>
  </cs:legend>
  <cs:plotArea>
    <cs:lnRef idx="0"/>
    <cs:fillRef idx="1">
      <a:schemeClr val="dk1">
        <a:tint val="95000"/>
      </a:schemeClr>
    </cs:fillRef>
    <cs:effectRef idx="0"/>
    <cs:fontRef idx="minor">
      <a:schemeClr val="lt1"/>
    </cs:fontRef>
  </cs:plotArea>
  <cs:plotArea3D>
    <cs:lnRef idx="0"/>
    <cs:fillRef idx="0"/>
    <cs:effectRef idx="0"/>
    <cs:fontRef idx="minor">
      <a:schemeClr val="lt1"/>
    </cs:fontRef>
  </cs:plotArea3D>
  <cs:seriesAxis>
    <cs:lnRef idx="1">
      <a:schemeClr val="dk1">
        <a:tint val="75000"/>
      </a:schemeClr>
    </cs:lnRef>
    <cs:fillRef idx="0"/>
    <cs:effectRef idx="0"/>
    <cs:fontRef idx="minor">
      <a:schemeClr val="lt1"/>
    </cs:fontRef>
    <cs:spPr>
      <a:ln>
        <a:round/>
      </a:ln>
    </cs:spPr>
    <cs:defRPr sz="1000" kern="1200"/>
  </cs:seriesAxis>
  <cs:seriesLine>
    <cs:lnRef idx="1">
      <a:schemeClr val="lt1"/>
    </cs:lnRef>
    <cs:fillRef idx="0"/>
    <cs:effectRef idx="0"/>
    <cs:fontRef idx="minor">
      <a:schemeClr val="dk1"/>
    </cs:fontRef>
    <cs:spPr>
      <a:ln>
        <a:round/>
      </a:ln>
    </cs:spPr>
  </cs:seriesLine>
  <cs:title>
    <cs:lnRef idx="0"/>
    <cs:fillRef idx="0"/>
    <cs:effectRef idx="0"/>
    <cs:fontRef idx="minor">
      <a:schemeClr val="lt1"/>
    </cs:fontRef>
    <cs:defRPr sz="1800" b="1" kern="1200"/>
  </cs:title>
  <cs:trendline>
    <cs:lnRef idx="1">
      <a:schemeClr val="lt1"/>
    </cs:lnRef>
    <cs:fillRef idx="0"/>
    <cs:effectRef idx="0"/>
    <cs:fontRef idx="minor">
      <a:schemeClr val="lt1"/>
    </cs:fontRef>
    <cs:spPr>
      <a:ln cap="rnd">
        <a:round/>
      </a:ln>
    </cs:spPr>
  </cs:trendline>
  <cs:trendlineLabel>
    <cs:lnRef idx="0"/>
    <cs:fillRef idx="0"/>
    <cs:effectRef idx="0"/>
    <cs:fontRef idx="minor">
      <a:schemeClr val="lt1"/>
    </cs:fontRef>
    <cs:defRPr sz="1000" kern="1200"/>
  </cs:trendlineLabel>
  <cs:upBar>
    <cs:lnRef idx="0"/>
    <cs:fillRef idx="3" mods="ignoreCSTransforms">
      <cs:styleClr val="0">
        <a:tint val="25000"/>
      </cs:styleClr>
    </cs:fillRef>
    <cs:effectRef idx="3">
      <a:schemeClr val="dk1"/>
    </cs:effectRef>
    <cs:fontRef idx="minor">
      <a:schemeClr val="lt1"/>
    </cs:fontRef>
  </cs:upBar>
  <cs:valueAxis>
    <cs:lnRef idx="1">
      <a:schemeClr val="dk1">
        <a:tint val="75000"/>
      </a:schemeClr>
    </cs:lnRef>
    <cs:fillRef idx="0"/>
    <cs:effectRef idx="0"/>
    <cs:fontRef idx="minor">
      <a:schemeClr val="lt1"/>
    </cs:fontRef>
    <cs:spPr>
      <a:ln>
        <a:round/>
      </a:ln>
    </cs:spPr>
    <cs:defRPr sz="1000" kern="1200"/>
  </cs:valueAxis>
  <cs:wall>
    <cs:lnRef idx="0"/>
    <cs:fillRef idx="1">
      <a:schemeClr val="dk1">
        <a:tint val="95000"/>
      </a:schemeClr>
    </cs:fillRef>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45220E-3307-EB45-A000-006CEA78B8E6}" type="datetimeFigureOut">
              <a:rPr lang="en-US" smtClean="0"/>
              <a:pPr/>
              <a:t>3/30/2016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B74286-6C8F-3F43-9B27-2F78470E3664}" type="slidenum">
              <a:rPr lang="en-US" smtClean="0"/>
              <a:pPr/>
              <a:t>‹#›</a:t>
            </a:fld>
            <a:endParaRPr lang="en-US"/>
          </a:p>
        </p:txBody>
      </p:sp>
    </p:spTree>
    <p:extLst>
      <p:ext uri="{BB962C8B-B14F-4D97-AF65-F5344CB8AC3E}">
        <p14:creationId xmlns:p14="http://schemas.microsoft.com/office/powerpoint/2010/main" val="40053460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B74286-6C8F-3F43-9B27-2F78470E3664}" type="slidenum">
              <a:rPr lang="en-US" smtClean="0"/>
              <a:pPr/>
              <a:t>1</a:t>
            </a:fld>
            <a:endParaRPr lang="en-US"/>
          </a:p>
        </p:txBody>
      </p:sp>
    </p:spTree>
    <p:extLst>
      <p:ext uri="{BB962C8B-B14F-4D97-AF65-F5344CB8AC3E}">
        <p14:creationId xmlns:p14="http://schemas.microsoft.com/office/powerpoint/2010/main" val="237163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8B74286-6C8F-3F43-9B27-2F78470E3664}" type="slidenum">
              <a:rPr lang="en-US" smtClean="0"/>
              <a:pPr/>
              <a:t>10</a:t>
            </a:fld>
            <a:endParaRPr lang="en-US"/>
          </a:p>
        </p:txBody>
      </p:sp>
    </p:spTree>
    <p:extLst>
      <p:ext uri="{BB962C8B-B14F-4D97-AF65-F5344CB8AC3E}">
        <p14:creationId xmlns:p14="http://schemas.microsoft.com/office/powerpoint/2010/main" val="2062937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B8B74286-6C8F-3F43-9B27-2F78470E3664}" type="slidenum">
              <a:rPr lang="en-US" smtClean="0"/>
              <a:pPr/>
              <a:t>11</a:t>
            </a:fld>
            <a:endParaRPr lang="en-US"/>
          </a:p>
        </p:txBody>
      </p:sp>
    </p:spTree>
    <p:extLst>
      <p:ext uri="{BB962C8B-B14F-4D97-AF65-F5344CB8AC3E}">
        <p14:creationId xmlns:p14="http://schemas.microsoft.com/office/powerpoint/2010/main" val="123027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err="1" smtClean="0"/>
              <a:t>Emancipet</a:t>
            </a:r>
            <a:r>
              <a:rPr lang="en-US" baseline="0" dirty="0" smtClean="0"/>
              <a:t> is a</a:t>
            </a:r>
            <a:r>
              <a:rPr lang="is-I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fld id="{B8B74286-6C8F-3F43-9B27-2F78470E3664}" type="slidenum">
              <a:rPr lang="en-US" smtClean="0"/>
              <a:pPr/>
              <a:t>2</a:t>
            </a:fld>
            <a:endParaRPr lang="en-US"/>
          </a:p>
        </p:txBody>
      </p:sp>
    </p:spTree>
    <p:extLst>
      <p:ext uri="{BB962C8B-B14F-4D97-AF65-F5344CB8AC3E}">
        <p14:creationId xmlns:p14="http://schemas.microsoft.com/office/powerpoint/2010/main" val="502365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look at the big picture. Things are really,</a:t>
            </a:r>
            <a:r>
              <a:rPr lang="en-US" baseline="0" dirty="0" smtClean="0"/>
              <a:t> really good for animals in the US today. compared to the 1970s when sheltering was at a peak and some estimates said we were euthanizing 100 animals for every 1,000 residents, things are really great. </a:t>
            </a:r>
          </a:p>
          <a:p>
            <a:endParaRPr lang="en-US" baseline="0" dirty="0" smtClean="0"/>
          </a:p>
          <a:p>
            <a:r>
              <a:rPr lang="en-US" baseline="0" dirty="0" smtClean="0"/>
              <a:t>It is a fraction of animals that ends up homeless, and things are getting better in shelters too. Conferences like this show how much people care about making life better for the animals that do end up homeless. </a:t>
            </a:r>
          </a:p>
          <a:p>
            <a:endParaRPr lang="en-US" baseline="0" dirty="0" smtClean="0"/>
          </a:p>
          <a:p>
            <a:r>
              <a:rPr lang="en-US" baseline="0" dirty="0" smtClean="0"/>
              <a:t>But we do still face big challenges in animal welfare. Even though it’s the smallest percentage of pets ever becoming homeless, we don’t want that to happen. And, what’s frustrating is that the number of animals becoming homeless hasn’t really come down </a:t>
            </a:r>
            <a:r>
              <a:rPr lang="en-US" baseline="0" dirty="0" err="1" smtClean="0"/>
              <a:t>signficantly</a:t>
            </a:r>
            <a:r>
              <a:rPr lang="en-US" baseline="0" dirty="0" smtClean="0"/>
              <a:t> in the last ten years – meaning we are a little stalled out. The efforts that we’ve been doing recently haven’t worked as much.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8B74286-6C8F-3F43-9B27-2F78470E3664}" type="slidenum">
              <a:rPr lang="en-US" smtClean="0"/>
              <a:pPr/>
              <a:t>3</a:t>
            </a:fld>
            <a:endParaRPr lang="en-US"/>
          </a:p>
        </p:txBody>
      </p:sp>
    </p:spTree>
    <p:extLst>
      <p:ext uri="{BB962C8B-B14F-4D97-AF65-F5344CB8AC3E}">
        <p14:creationId xmlns:p14="http://schemas.microsoft.com/office/powerpoint/2010/main" val="834881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B8B74286-6C8F-3F43-9B27-2F78470E3664}" type="slidenum">
              <a:rPr lang="en-US" smtClean="0"/>
              <a:pPr/>
              <a:t>4</a:t>
            </a:fld>
            <a:endParaRPr lang="en-US"/>
          </a:p>
        </p:txBody>
      </p:sp>
    </p:spTree>
    <p:extLst>
      <p:ext uri="{BB962C8B-B14F-4D97-AF65-F5344CB8AC3E}">
        <p14:creationId xmlns:p14="http://schemas.microsoft.com/office/powerpoint/2010/main" val="12760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Factor 2: The impact of poverty on animals, and what the appropriate response should be.</a:t>
            </a:r>
          </a:p>
          <a:p>
            <a:endParaRPr lang="en-US" baseline="0" dirty="0" smtClean="0"/>
          </a:p>
          <a:p>
            <a:r>
              <a:rPr lang="en-US" baseline="0" dirty="0" smtClean="0"/>
              <a:t>There is now  emerging data about the impact of poverty on animals. We just saw spay/neuter statistics, but the new data from Pets for Life and similar programs shows that pet owners in poverty have also never interacted with an animal shelter or called for help. They’ve never seen a veterinarian for any reason. </a:t>
            </a:r>
          </a:p>
          <a:p>
            <a:endParaRPr lang="en-US" baseline="0" dirty="0" smtClean="0"/>
          </a:p>
          <a:p>
            <a:r>
              <a:rPr lang="en-US" baseline="0" dirty="0" smtClean="0"/>
              <a:t>And, while many animals from underserved areas do end up in shelters and drive shelter intake, due to high risk factors for disease and injury, many of these animals would never even make it to a shelter. </a:t>
            </a:r>
          </a:p>
          <a:p>
            <a:endParaRPr lang="en-US" baseline="0" dirty="0" smtClean="0"/>
          </a:p>
          <a:p>
            <a:r>
              <a:rPr lang="en-US" baseline="0" dirty="0" smtClean="0"/>
              <a:t>As a field that has focused mostly on animals in the shelter, we are going to have to decide how we feel about the fact that only 8 million animals will end up in a shelter this year but more than 23 million will live in poverty without access to the things shelter animals have…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B8B74286-6C8F-3F43-9B27-2F78470E3664}" type="slidenum">
              <a:rPr lang="en-US" smtClean="0"/>
              <a:pPr/>
              <a:t>5</a:t>
            </a:fld>
            <a:endParaRPr lang="en-US"/>
          </a:p>
        </p:txBody>
      </p:sp>
    </p:spTree>
    <p:extLst>
      <p:ext uri="{BB962C8B-B14F-4D97-AF65-F5344CB8AC3E}">
        <p14:creationId xmlns:p14="http://schemas.microsoft.com/office/powerpoint/2010/main" val="1868993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err="1" smtClean="0"/>
              <a:t>Emancipet</a:t>
            </a:r>
            <a:r>
              <a:rPr lang="en-US" baseline="0" dirty="0" smtClean="0"/>
              <a:t> is a</a:t>
            </a:r>
            <a:r>
              <a:rPr lang="is-IS" baseline="0" dirty="0" smtClean="0"/>
              <a:t>…</a:t>
            </a:r>
          </a:p>
          <a:p>
            <a:endParaRPr lang="en-US" baseline="0" dirty="0" smtClean="0"/>
          </a:p>
        </p:txBody>
      </p:sp>
      <p:sp>
        <p:nvSpPr>
          <p:cNvPr id="4" name="Slide Number Placeholder 3"/>
          <p:cNvSpPr>
            <a:spLocks noGrp="1"/>
          </p:cNvSpPr>
          <p:nvPr>
            <p:ph type="sldNum" sz="quarter" idx="10"/>
          </p:nvPr>
        </p:nvSpPr>
        <p:spPr/>
        <p:txBody>
          <a:bodyPr/>
          <a:lstStyle/>
          <a:p>
            <a:fld id="{B8B74286-6C8F-3F43-9B27-2F78470E3664}" type="slidenum">
              <a:rPr lang="en-US" smtClean="0"/>
              <a:pPr/>
              <a:t>6</a:t>
            </a:fld>
            <a:endParaRPr lang="en-US"/>
          </a:p>
        </p:txBody>
      </p:sp>
    </p:spTree>
    <p:extLst>
      <p:ext uri="{BB962C8B-B14F-4D97-AF65-F5344CB8AC3E}">
        <p14:creationId xmlns:p14="http://schemas.microsoft.com/office/powerpoint/2010/main" val="1670617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B8B74286-6C8F-3F43-9B27-2F78470E3664}" type="slidenum">
              <a:rPr lang="en-US" smtClean="0"/>
              <a:pPr/>
              <a:t>7</a:t>
            </a:fld>
            <a:endParaRPr lang="en-US"/>
          </a:p>
        </p:txBody>
      </p:sp>
    </p:spTree>
    <p:extLst>
      <p:ext uri="{BB962C8B-B14F-4D97-AF65-F5344CB8AC3E}">
        <p14:creationId xmlns:p14="http://schemas.microsoft.com/office/powerpoint/2010/main" val="1092742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B8B74286-6C8F-3F43-9B27-2F78470E3664}" type="slidenum">
              <a:rPr lang="en-US" smtClean="0"/>
              <a:pPr/>
              <a:t>8</a:t>
            </a:fld>
            <a:endParaRPr lang="en-US"/>
          </a:p>
        </p:txBody>
      </p:sp>
    </p:spTree>
    <p:extLst>
      <p:ext uri="{BB962C8B-B14F-4D97-AF65-F5344CB8AC3E}">
        <p14:creationId xmlns:p14="http://schemas.microsoft.com/office/powerpoint/2010/main" val="1653058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B8B74286-6C8F-3F43-9B27-2F78470E3664}" type="slidenum">
              <a:rPr lang="en-US" smtClean="0"/>
              <a:pPr/>
              <a:t>9</a:t>
            </a:fld>
            <a:endParaRPr lang="en-US"/>
          </a:p>
        </p:txBody>
      </p:sp>
    </p:spTree>
    <p:extLst>
      <p:ext uri="{BB962C8B-B14F-4D97-AF65-F5344CB8AC3E}">
        <p14:creationId xmlns:p14="http://schemas.microsoft.com/office/powerpoint/2010/main" val="748149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201AC8-2228-674B-A5BB-076A794D6E35}" type="datetimeFigureOut">
              <a:rPr lang="en-US" smtClean="0"/>
              <a:pPr/>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3E267-7652-114B-9549-0C9B9AB6664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201AC8-2228-674B-A5BB-076A794D6E35}" type="datetimeFigureOut">
              <a:rPr lang="en-US" smtClean="0"/>
              <a:pPr/>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3E267-7652-114B-9549-0C9B9AB6664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201AC8-2228-674B-A5BB-076A794D6E35}" type="datetimeFigureOut">
              <a:rPr lang="en-US" smtClean="0"/>
              <a:pPr/>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3E267-7652-114B-9549-0C9B9AB6664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201AC8-2228-674B-A5BB-076A794D6E35}" type="datetimeFigureOut">
              <a:rPr lang="en-US" smtClean="0"/>
              <a:pPr/>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3E267-7652-114B-9549-0C9B9AB6664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201AC8-2228-674B-A5BB-076A794D6E35}" type="datetimeFigureOut">
              <a:rPr lang="en-US" smtClean="0"/>
              <a:pPr/>
              <a:t>3/30/2016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E3E267-7652-114B-9549-0C9B9AB6664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201AC8-2228-674B-A5BB-076A794D6E35}" type="datetimeFigureOut">
              <a:rPr lang="en-US" smtClean="0"/>
              <a:pPr/>
              <a:t>3/30/2016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E3E267-7652-114B-9549-0C9B9AB6664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201AC8-2228-674B-A5BB-076A794D6E35}" type="datetimeFigureOut">
              <a:rPr lang="en-US" smtClean="0"/>
              <a:pPr/>
              <a:t>3/30/2016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E3E267-7652-114B-9549-0C9B9AB6664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201AC8-2228-674B-A5BB-076A794D6E35}" type="datetimeFigureOut">
              <a:rPr lang="en-US" smtClean="0"/>
              <a:pPr/>
              <a:t>3/30/2016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E3E267-7652-114B-9549-0C9B9AB6664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201AC8-2228-674B-A5BB-076A794D6E35}" type="datetimeFigureOut">
              <a:rPr lang="en-US" smtClean="0"/>
              <a:pPr/>
              <a:t>3/30/2016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E3E267-7652-114B-9549-0C9B9AB6664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201AC8-2228-674B-A5BB-076A794D6E35}" type="datetimeFigureOut">
              <a:rPr lang="en-US" smtClean="0"/>
              <a:pPr/>
              <a:t>3/30/2016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E3E267-7652-114B-9549-0C9B9AB6664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201AC8-2228-674B-A5BB-076A794D6E35}" type="datetimeFigureOut">
              <a:rPr lang="en-US" smtClean="0"/>
              <a:pPr/>
              <a:t>3/30/2016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E3E267-7652-114B-9549-0C9B9AB6664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201AC8-2228-674B-A5BB-076A794D6E35}" type="datetimeFigureOut">
              <a:rPr lang="en-US" smtClean="0"/>
              <a:pPr/>
              <a:t>3/30/2016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E3E267-7652-114B-9549-0C9B9AB6664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5317740"/>
            <a:ext cx="6400800" cy="1208402"/>
          </a:xfrm>
        </p:spPr>
        <p:txBody>
          <a:bodyPr>
            <a:normAutofit/>
          </a:bodyPr>
          <a:lstStyle/>
          <a:p>
            <a:r>
              <a:rPr lang="en-US" sz="2800" dirty="0" smtClean="0">
                <a:latin typeface="Century Gothic"/>
                <a:cs typeface="Century Gothic"/>
              </a:rPr>
              <a:t>Amy Mills &amp; Kelly McCann</a:t>
            </a:r>
            <a:endParaRPr lang="en-US" sz="2800" dirty="0">
              <a:latin typeface="Century Gothic"/>
              <a:cs typeface="Century Gothic"/>
            </a:endParaRPr>
          </a:p>
          <a:p>
            <a:r>
              <a:rPr lang="en-US" sz="2800" dirty="0" smtClean="0">
                <a:latin typeface="Century Gothic"/>
                <a:cs typeface="Century Gothic"/>
              </a:rPr>
              <a:t>March 2016</a:t>
            </a:r>
          </a:p>
        </p:txBody>
      </p:sp>
      <p:sp>
        <p:nvSpPr>
          <p:cNvPr id="4" name="Rectangle 3"/>
          <p:cNvSpPr/>
          <p:nvPr/>
        </p:nvSpPr>
        <p:spPr>
          <a:xfrm>
            <a:off x="0" y="2004232"/>
            <a:ext cx="9144000" cy="2447920"/>
          </a:xfrm>
          <a:prstGeom prst="rect">
            <a:avLst/>
          </a:prstGeom>
          <a:solidFill>
            <a:srgbClr val="32C7E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2436405"/>
            <a:ext cx="9131444" cy="1470025"/>
          </a:xfrm>
        </p:spPr>
        <p:txBody>
          <a:bodyPr>
            <a:normAutofit/>
          </a:bodyPr>
          <a:lstStyle/>
          <a:p>
            <a:r>
              <a:rPr lang="en-US" dirty="0" smtClean="0">
                <a:solidFill>
                  <a:schemeClr val="bg1"/>
                </a:solidFill>
                <a:latin typeface="Century Gothic"/>
                <a:cs typeface="Century Gothic"/>
              </a:rPr>
              <a:t>Updates to Houston City Council</a:t>
            </a:r>
            <a:endParaRPr lang="en-US" sz="2800" dirty="0">
              <a:solidFill>
                <a:schemeClr val="bg1"/>
              </a:solidFill>
              <a:latin typeface="Century Gothic"/>
              <a:cs typeface="Century Gothic"/>
            </a:endParaRPr>
          </a:p>
        </p:txBody>
      </p:sp>
      <p:pic>
        <p:nvPicPr>
          <p:cNvPr id="5" name="Picture 4" descr="logoBylineCS5.jpg"/>
          <p:cNvPicPr>
            <a:picLocks noChangeAspect="1"/>
          </p:cNvPicPr>
          <p:nvPr/>
        </p:nvPicPr>
        <p:blipFill>
          <a:blip r:embed="rId3"/>
          <a:stretch>
            <a:fillRect/>
          </a:stretch>
        </p:blipFill>
        <p:spPr>
          <a:xfrm>
            <a:off x="1612042" y="552548"/>
            <a:ext cx="6059773" cy="122878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2C7E6"/>
        </a:solidFill>
        <a:effectLst/>
      </p:bgPr>
    </p:bg>
    <p:spTree>
      <p:nvGrpSpPr>
        <p:cNvPr id="1" name=""/>
        <p:cNvGrpSpPr/>
        <p:nvPr/>
      </p:nvGrpSpPr>
      <p:grpSpPr>
        <a:xfrm>
          <a:off x="0" y="0"/>
          <a:ext cx="0" cy="0"/>
          <a:chOff x="0" y="0"/>
          <a:chExt cx="0" cy="0"/>
        </a:xfrm>
      </p:grpSpPr>
      <p:sp>
        <p:nvSpPr>
          <p:cNvPr id="4" name="TextBox 3"/>
          <p:cNvSpPr txBox="1"/>
          <p:nvPr/>
        </p:nvSpPr>
        <p:spPr>
          <a:xfrm>
            <a:off x="634930" y="354551"/>
            <a:ext cx="7869325" cy="6001643"/>
          </a:xfrm>
          <a:prstGeom prst="rect">
            <a:avLst/>
          </a:prstGeom>
          <a:noFill/>
        </p:spPr>
        <p:txBody>
          <a:bodyPr wrap="square" rtlCol="0">
            <a:spAutoFit/>
          </a:bodyPr>
          <a:lstStyle/>
          <a:p>
            <a:pPr algn="ctr"/>
            <a:r>
              <a:rPr lang="en-US" sz="3200" dirty="0" smtClean="0">
                <a:latin typeface="Century Gothic"/>
                <a:cs typeface="Century Gothic"/>
              </a:rPr>
              <a:t>WHAT’S NEXT?</a:t>
            </a:r>
          </a:p>
          <a:p>
            <a:pPr algn="ctr"/>
            <a:endParaRPr lang="en-US" sz="3200" dirty="0" smtClean="0">
              <a:latin typeface="Century Gothic"/>
              <a:cs typeface="Century Gothic"/>
            </a:endParaRPr>
          </a:p>
          <a:p>
            <a:pPr algn="ctr"/>
            <a:r>
              <a:rPr lang="en-US" sz="3200" dirty="0" smtClean="0">
                <a:solidFill>
                  <a:srgbClr val="FFFFFF"/>
                </a:solidFill>
                <a:latin typeface="Century Gothic"/>
                <a:cs typeface="Century Gothic"/>
              </a:rPr>
              <a:t>Transition into a brick &amp; </a:t>
            </a:r>
            <a:r>
              <a:rPr lang="en-US" sz="3200" dirty="0">
                <a:solidFill>
                  <a:srgbClr val="FFFFFF"/>
                </a:solidFill>
                <a:latin typeface="Century Gothic"/>
                <a:cs typeface="Century Gothic"/>
              </a:rPr>
              <a:t>m</a:t>
            </a:r>
            <a:r>
              <a:rPr lang="en-US" sz="3200" dirty="0" smtClean="0">
                <a:solidFill>
                  <a:srgbClr val="FFFFFF"/>
                </a:solidFill>
                <a:latin typeface="Century Gothic"/>
                <a:cs typeface="Century Gothic"/>
              </a:rPr>
              <a:t>ortar facility in the East End</a:t>
            </a:r>
          </a:p>
          <a:p>
            <a:pPr algn="ctr"/>
            <a:r>
              <a:rPr lang="en-US" sz="3200" dirty="0" smtClean="0">
                <a:solidFill>
                  <a:srgbClr val="FFFFFF"/>
                </a:solidFill>
                <a:latin typeface="Century Gothic"/>
                <a:cs typeface="Century Gothic"/>
              </a:rPr>
              <a:t>*</a:t>
            </a:r>
          </a:p>
          <a:p>
            <a:pPr algn="ctr"/>
            <a:r>
              <a:rPr lang="en-US" sz="3200" dirty="0" smtClean="0">
                <a:solidFill>
                  <a:srgbClr val="FFFFFF"/>
                </a:solidFill>
                <a:latin typeface="Century Gothic"/>
                <a:cs typeface="Century Gothic"/>
              </a:rPr>
              <a:t>Increase access to services – add more service days per week </a:t>
            </a:r>
          </a:p>
          <a:p>
            <a:pPr algn="ctr"/>
            <a:r>
              <a:rPr lang="en-US" sz="3200" dirty="0">
                <a:solidFill>
                  <a:srgbClr val="FFFFFF"/>
                </a:solidFill>
                <a:latin typeface="Century Gothic"/>
                <a:cs typeface="Century Gothic"/>
              </a:rPr>
              <a:t>*</a:t>
            </a:r>
            <a:endParaRPr lang="en-US" sz="3200" dirty="0" smtClean="0">
              <a:solidFill>
                <a:srgbClr val="FFFFFF"/>
              </a:solidFill>
              <a:latin typeface="Century Gothic"/>
              <a:cs typeface="Century Gothic"/>
            </a:endParaRPr>
          </a:p>
          <a:p>
            <a:pPr algn="ctr"/>
            <a:r>
              <a:rPr lang="en-US" sz="3200" dirty="0" smtClean="0">
                <a:solidFill>
                  <a:srgbClr val="FFFFFF"/>
                </a:solidFill>
                <a:latin typeface="Century Gothic"/>
                <a:cs typeface="Century Gothic"/>
              </a:rPr>
              <a:t>Begin the search for a second clinic location</a:t>
            </a:r>
          </a:p>
          <a:p>
            <a:pPr algn="ctr"/>
            <a:r>
              <a:rPr lang="en-US" sz="3200" dirty="0" smtClean="0">
                <a:solidFill>
                  <a:srgbClr val="FFFFFF"/>
                </a:solidFill>
                <a:latin typeface="Century Gothic"/>
                <a:cs typeface="Century Gothic"/>
              </a:rPr>
              <a:t>*</a:t>
            </a:r>
          </a:p>
          <a:p>
            <a:pPr algn="ctr"/>
            <a:r>
              <a:rPr lang="en-US" sz="3200" dirty="0" smtClean="0">
                <a:solidFill>
                  <a:srgbClr val="FFFFFF"/>
                </a:solidFill>
                <a:latin typeface="Century Gothic"/>
                <a:cs typeface="Century Gothic"/>
              </a:rPr>
              <a:t>Phase in additional veterinary services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_3093.JPG"/>
          <p:cNvPicPr>
            <a:picLocks noChangeAspect="1"/>
          </p:cNvPicPr>
          <p:nvPr/>
        </p:nvPicPr>
        <p:blipFill>
          <a:blip r:embed="rId3"/>
          <a:srcRect t="5407" b="19593"/>
          <a:stretch>
            <a:fillRect/>
          </a:stretch>
        </p:blipFill>
        <p:spPr>
          <a:xfrm>
            <a:off x="-6" y="0"/>
            <a:ext cx="9144006" cy="6858000"/>
          </a:xfrm>
          <a:prstGeom prst="rect">
            <a:avLst/>
          </a:prstGeom>
        </p:spPr>
      </p:pic>
      <p:sp>
        <p:nvSpPr>
          <p:cNvPr id="7" name="TextBox 6"/>
          <p:cNvSpPr txBox="1"/>
          <p:nvPr/>
        </p:nvSpPr>
        <p:spPr>
          <a:xfrm>
            <a:off x="-307846" y="5434702"/>
            <a:ext cx="9144000" cy="646331"/>
          </a:xfrm>
          <a:prstGeom prst="rect">
            <a:avLst/>
          </a:prstGeom>
          <a:noFill/>
        </p:spPr>
        <p:txBody>
          <a:bodyPr wrap="square" rtlCol="0">
            <a:spAutoFit/>
          </a:bodyPr>
          <a:lstStyle/>
          <a:p>
            <a:pPr algn="ctr"/>
            <a:r>
              <a:rPr lang="en-US" sz="3600" dirty="0" smtClean="0">
                <a:solidFill>
                  <a:schemeClr val="bg1"/>
                </a:solidFill>
                <a:latin typeface="Century Gothic"/>
                <a:cs typeface="Century Gothic"/>
              </a:rPr>
              <a:t>What are your questions?</a:t>
            </a:r>
            <a:endParaRPr lang="en-US" sz="3600" dirty="0">
              <a:solidFill>
                <a:schemeClr val="bg1"/>
              </a:solidFill>
              <a:latin typeface="Century Gothic"/>
              <a:cs typeface="Century Gothic"/>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pay street 1.jpg"/>
          <p:cNvPicPr>
            <a:picLocks noChangeAspect="1"/>
          </p:cNvPicPr>
          <p:nvPr/>
        </p:nvPicPr>
        <p:blipFill>
          <a:blip r:embed="rId3"/>
          <a:srcRect l="11129"/>
          <a:stretch>
            <a:fillRect/>
          </a:stretch>
        </p:blipFill>
        <p:spPr>
          <a:xfrm>
            <a:off x="0" y="0"/>
            <a:ext cx="9144000" cy="6858000"/>
          </a:xfrm>
          <a:prstGeom prst="rect">
            <a:avLst/>
          </a:prstGeom>
          <a:ln>
            <a:solidFill>
              <a:schemeClr val="tx1"/>
            </a:solidFill>
          </a:ln>
        </p:spPr>
      </p:pic>
      <p:sp>
        <p:nvSpPr>
          <p:cNvPr id="2" name="Title 1"/>
          <p:cNvSpPr>
            <a:spLocks noGrp="1"/>
          </p:cNvSpPr>
          <p:nvPr>
            <p:ph type="title"/>
          </p:nvPr>
        </p:nvSpPr>
        <p:spPr>
          <a:xfrm>
            <a:off x="0" y="38483"/>
            <a:ext cx="9144000" cy="975028"/>
          </a:xfrm>
          <a:noFill/>
        </p:spPr>
        <p:txBody>
          <a:bodyPr/>
          <a:lstStyle/>
          <a:p>
            <a:pPr algn="r"/>
            <a:r>
              <a:rPr lang="en-US" dirty="0" smtClean="0">
                <a:latin typeface="Century Gothic"/>
                <a:cs typeface="Century Gothic"/>
              </a:rPr>
              <a:t>Who We Are</a:t>
            </a:r>
            <a:endParaRPr lang="en-US" dirty="0">
              <a:latin typeface="Century Gothic"/>
              <a:cs typeface="Century Gothic"/>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2C7E6"/>
        </a:solidFill>
        <a:effectLst/>
      </p:bgPr>
    </p:bg>
    <p:spTree>
      <p:nvGrpSpPr>
        <p:cNvPr id="1" name=""/>
        <p:cNvGrpSpPr/>
        <p:nvPr/>
      </p:nvGrpSpPr>
      <p:grpSpPr>
        <a:xfrm>
          <a:off x="0" y="0"/>
          <a:ext cx="0" cy="0"/>
          <a:chOff x="0" y="0"/>
          <a:chExt cx="0" cy="0"/>
        </a:xfrm>
      </p:grpSpPr>
      <p:sp>
        <p:nvSpPr>
          <p:cNvPr id="4" name="TextBox 3"/>
          <p:cNvSpPr txBox="1"/>
          <p:nvPr/>
        </p:nvSpPr>
        <p:spPr>
          <a:xfrm>
            <a:off x="634930" y="436168"/>
            <a:ext cx="7869325" cy="4031873"/>
          </a:xfrm>
          <a:prstGeom prst="rect">
            <a:avLst/>
          </a:prstGeom>
          <a:noFill/>
        </p:spPr>
        <p:txBody>
          <a:bodyPr wrap="square" rtlCol="0">
            <a:spAutoFit/>
          </a:bodyPr>
          <a:lstStyle/>
          <a:p>
            <a:pPr algn="ctr"/>
            <a:endParaRPr lang="en-US" sz="3200" dirty="0" smtClean="0">
              <a:solidFill>
                <a:srgbClr val="FFFFFF"/>
              </a:solidFill>
              <a:latin typeface="Century Gothic"/>
              <a:cs typeface="Century Gothic"/>
            </a:endParaRPr>
          </a:p>
          <a:p>
            <a:pPr algn="ctr"/>
            <a:r>
              <a:rPr lang="en-US" sz="3200" dirty="0" smtClean="0">
                <a:solidFill>
                  <a:srgbClr val="FFFFFF"/>
                </a:solidFill>
                <a:latin typeface="Century Gothic"/>
                <a:cs typeface="Century Gothic"/>
              </a:rPr>
              <a:t>There are about 179 million pet dogs and cats in the US</a:t>
            </a:r>
          </a:p>
          <a:p>
            <a:pPr algn="ctr"/>
            <a:r>
              <a:rPr lang="en-US" sz="3200" dirty="0" smtClean="0">
                <a:solidFill>
                  <a:srgbClr val="FFFFFF"/>
                </a:solidFill>
                <a:latin typeface="Century Gothic"/>
                <a:cs typeface="Century Gothic"/>
              </a:rPr>
              <a:t>*</a:t>
            </a:r>
          </a:p>
          <a:p>
            <a:pPr algn="ctr"/>
            <a:r>
              <a:rPr lang="en-US" sz="3200" dirty="0" smtClean="0">
                <a:solidFill>
                  <a:srgbClr val="FFFFFF"/>
                </a:solidFill>
                <a:latin typeface="Century Gothic"/>
                <a:cs typeface="Century Gothic"/>
              </a:rPr>
              <a:t>Most (80%) are spayed or neutered</a:t>
            </a:r>
          </a:p>
          <a:p>
            <a:pPr algn="ctr"/>
            <a:r>
              <a:rPr lang="en-US" sz="3200" dirty="0" smtClean="0">
                <a:solidFill>
                  <a:srgbClr val="FFFFFF"/>
                </a:solidFill>
                <a:latin typeface="Century Gothic"/>
                <a:cs typeface="Century Gothic"/>
              </a:rPr>
              <a:t>*</a:t>
            </a:r>
          </a:p>
          <a:p>
            <a:pPr algn="ctr"/>
            <a:r>
              <a:rPr lang="en-US" sz="3200" dirty="0" smtClean="0">
                <a:solidFill>
                  <a:srgbClr val="FFFFFF"/>
                </a:solidFill>
                <a:latin typeface="Century Gothic"/>
                <a:cs typeface="Century Gothic"/>
              </a:rPr>
              <a:t>3-5% of US pets (6-8 million) will become homeless this year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0" name="Group 9"/>
          <p:cNvGrpSpPr/>
          <p:nvPr/>
        </p:nvGrpSpPr>
        <p:grpSpPr>
          <a:xfrm>
            <a:off x="0" y="1582609"/>
            <a:ext cx="9143999" cy="3396324"/>
            <a:chOff x="0" y="1582609"/>
            <a:chExt cx="9143999" cy="3396324"/>
          </a:xfrm>
        </p:grpSpPr>
        <p:graphicFrame>
          <p:nvGraphicFramePr>
            <p:cNvPr id="6" name="C 21"/>
            <p:cNvGraphicFramePr/>
            <p:nvPr>
              <p:extLst>
                <p:ext uri="{D42A27DB-BD31-4B8C-83A1-F6EECF244321}">
                  <p14:modId xmlns:p14="http://schemas.microsoft.com/office/powerpoint/2010/main" val="1495971840"/>
                </p:ext>
              </p:extLst>
            </p:nvPr>
          </p:nvGraphicFramePr>
          <p:xfrm>
            <a:off x="3179475" y="1582609"/>
            <a:ext cx="3323779" cy="33963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 29"/>
            <p:cNvGraphicFramePr/>
            <p:nvPr>
              <p:extLst>
                <p:ext uri="{D42A27DB-BD31-4B8C-83A1-F6EECF244321}">
                  <p14:modId xmlns:p14="http://schemas.microsoft.com/office/powerpoint/2010/main" val="1495971840"/>
                </p:ext>
              </p:extLst>
            </p:nvPr>
          </p:nvGraphicFramePr>
          <p:xfrm>
            <a:off x="0" y="1582609"/>
            <a:ext cx="3852891" cy="33963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 22"/>
            <p:cNvGraphicFramePr/>
            <p:nvPr>
              <p:extLst>
                <p:ext uri="{D42A27DB-BD31-4B8C-83A1-F6EECF244321}">
                  <p14:modId xmlns:p14="http://schemas.microsoft.com/office/powerpoint/2010/main" val="1495971840"/>
                </p:ext>
              </p:extLst>
            </p:nvPr>
          </p:nvGraphicFramePr>
          <p:xfrm>
            <a:off x="6503254" y="1582609"/>
            <a:ext cx="2640745" cy="3396324"/>
          </p:xfrm>
          <a:graphic>
            <a:graphicData uri="http://schemas.openxmlformats.org/drawingml/2006/chart">
              <c:chart xmlns:c="http://schemas.openxmlformats.org/drawingml/2006/chart" xmlns:r="http://schemas.openxmlformats.org/officeDocument/2006/relationships" r:id="rId5"/>
            </a:graphicData>
          </a:graphic>
        </p:graphicFrame>
      </p:grpSp>
      <p:sp>
        <p:nvSpPr>
          <p:cNvPr id="9" name="TextBox 8"/>
          <p:cNvSpPr txBox="1"/>
          <p:nvPr/>
        </p:nvSpPr>
        <p:spPr>
          <a:xfrm>
            <a:off x="-1" y="230928"/>
            <a:ext cx="9143999" cy="584776"/>
          </a:xfrm>
          <a:prstGeom prst="rect">
            <a:avLst/>
          </a:prstGeom>
          <a:noFill/>
        </p:spPr>
        <p:txBody>
          <a:bodyPr wrap="square" rtlCol="0">
            <a:spAutoFit/>
          </a:bodyPr>
          <a:lstStyle/>
          <a:p>
            <a:pPr algn="ctr"/>
            <a:r>
              <a:rPr lang="en-US" sz="3200" dirty="0" smtClean="0">
                <a:solidFill>
                  <a:schemeClr val="bg1"/>
                </a:solidFill>
                <a:latin typeface="Century Gothic"/>
                <a:cs typeface="Century Gothic"/>
              </a:rPr>
              <a:t>Spay/Neuter Rates by Household Income</a:t>
            </a:r>
            <a:endParaRPr lang="en-US" sz="3200" dirty="0">
              <a:solidFill>
                <a:schemeClr val="bg1"/>
              </a:solidFill>
              <a:latin typeface="Century Gothic"/>
              <a:cs typeface="Century Gothic"/>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gel.jpg"/>
          <p:cNvPicPr>
            <a:picLocks noChangeAspect="1"/>
          </p:cNvPicPr>
          <p:nvPr/>
        </p:nvPicPr>
        <p:blipFill>
          <a:blip r:embed="rId3"/>
          <a:srcRect l="26049" b="16776"/>
          <a:stretch>
            <a:fillRect/>
          </a:stretch>
        </p:blipFill>
        <p:spPr>
          <a:xfrm>
            <a:off x="0" y="0"/>
            <a:ext cx="9144000" cy="6858001"/>
          </a:xfrm>
          <a:prstGeom prst="rect">
            <a:avLst/>
          </a:prstGeom>
        </p:spPr>
      </p:pic>
      <p:sp>
        <p:nvSpPr>
          <p:cNvPr id="5" name="Content Placeholder 2"/>
          <p:cNvSpPr txBox="1">
            <a:spLocks/>
          </p:cNvSpPr>
          <p:nvPr/>
        </p:nvSpPr>
        <p:spPr>
          <a:xfrm>
            <a:off x="211650" y="230924"/>
            <a:ext cx="8061728" cy="3309930"/>
          </a:xfrm>
          <a:prstGeom prst="rect">
            <a:avLst/>
          </a:prstGeom>
        </p:spPr>
        <p:txBody>
          <a:bodyPr vert="horz" lIns="91440" tIns="45720" rIns="91440" bIns="45720" rtlCol="0">
            <a:normAutofit/>
          </a:bodyPr>
          <a:lstStyle/>
          <a:p>
            <a:pPr marL="0" marR="0" lvl="0" indent="0" defTabSz="457200" rtl="0" eaLnBrk="1" fontAlgn="auto" latinLnBrk="0" hangingPunct="1">
              <a:lnSpc>
                <a:spcPct val="100000"/>
              </a:lnSpc>
              <a:spcBef>
                <a:spcPct val="20000"/>
              </a:spcBef>
              <a:spcAft>
                <a:spcPts val="0"/>
              </a:spcAft>
              <a:buClrTx/>
              <a:buSzTx/>
              <a:buFont typeface="Arial"/>
              <a:buNone/>
              <a:tabLst/>
              <a:defRPr/>
            </a:pPr>
            <a:r>
              <a:rPr lang="en-US" sz="3200" dirty="0" smtClean="0">
                <a:solidFill>
                  <a:schemeClr val="bg1"/>
                </a:solidFill>
                <a:latin typeface="Century Gothic"/>
                <a:cs typeface="Century Gothic"/>
              </a:rPr>
              <a:t>More than 23 million US pets live in poverty. </a:t>
            </a:r>
          </a:p>
          <a:p>
            <a:pPr marL="0" marR="0" lvl="0" indent="0" defTabSz="457200" rtl="0" eaLnBrk="1" fontAlgn="auto" latinLnBrk="0" hangingPunct="1">
              <a:lnSpc>
                <a:spcPct val="100000"/>
              </a:lnSpc>
              <a:spcBef>
                <a:spcPct val="20000"/>
              </a:spcBef>
              <a:spcAft>
                <a:spcPts val="0"/>
              </a:spcAft>
              <a:buClrTx/>
              <a:buSzTx/>
              <a:buFont typeface="Arial"/>
              <a:buNone/>
              <a:tabLst/>
              <a:defRPr/>
            </a:pPr>
            <a:endParaRPr lang="en-US" sz="3200" dirty="0" smtClean="0">
              <a:latin typeface="Century Gothic"/>
              <a:cs typeface="Century Gothic"/>
            </a:endParaRPr>
          </a:p>
          <a:p>
            <a:pPr marL="0" marR="0" lvl="0" indent="0" defTabSz="457200" rtl="0" eaLnBrk="1" fontAlgn="auto" latinLnBrk="0" hangingPunct="1">
              <a:lnSpc>
                <a:spcPct val="100000"/>
              </a:lnSpc>
              <a:spcBef>
                <a:spcPct val="20000"/>
              </a:spcBef>
              <a:spcAft>
                <a:spcPts val="0"/>
              </a:spcAft>
              <a:buClrTx/>
              <a:buSzTx/>
              <a:buFont typeface="Arial"/>
              <a:buNone/>
              <a:tabLst/>
              <a:defRPr/>
            </a:pPr>
            <a:endParaRPr lang="en-US" sz="3200" dirty="0" smtClean="0">
              <a:solidFill>
                <a:schemeClr val="bg1"/>
              </a:solidFill>
              <a:latin typeface="Century Gothic"/>
              <a:cs typeface="Century Gothic"/>
            </a:endParaRPr>
          </a:p>
          <a:p>
            <a:pPr marL="0" marR="0" lvl="0" indent="0" defTabSz="457200" rtl="0" eaLnBrk="1" fontAlgn="auto" latinLnBrk="0" hangingPunct="1">
              <a:lnSpc>
                <a:spcPct val="100000"/>
              </a:lnSpc>
              <a:spcBef>
                <a:spcPct val="20000"/>
              </a:spcBef>
              <a:spcAft>
                <a:spcPts val="0"/>
              </a:spcAft>
              <a:buClrTx/>
              <a:buSzTx/>
              <a:buFont typeface="Arial"/>
              <a:buNone/>
              <a:tabLst/>
              <a:defRPr/>
            </a:pPr>
            <a:endParaRPr lang="en-US" sz="3200" dirty="0" smtClean="0">
              <a:solidFill>
                <a:schemeClr val="bg1"/>
              </a:solidFill>
              <a:latin typeface="Century Gothic"/>
              <a:cs typeface="Century Gothic"/>
            </a:endParaRPr>
          </a:p>
          <a:p>
            <a:pPr marL="0" marR="0" lvl="0" indent="0" defTabSz="457200" rtl="0" eaLnBrk="1" fontAlgn="auto" latinLnBrk="0" hangingPunct="1">
              <a:lnSpc>
                <a:spcPct val="100000"/>
              </a:lnSpc>
              <a:spcBef>
                <a:spcPct val="20000"/>
              </a:spcBef>
              <a:spcAft>
                <a:spcPts val="0"/>
              </a:spcAft>
              <a:buClrTx/>
              <a:buSzTx/>
              <a:buFont typeface="Arial"/>
              <a:buNone/>
              <a:tabLst/>
              <a:defRPr/>
            </a:pPr>
            <a:endParaRPr lang="en-US" sz="3200" dirty="0" smtClean="0">
              <a:solidFill>
                <a:schemeClr val="bg1"/>
              </a:solidFill>
              <a:latin typeface="Century Gothic"/>
              <a:cs typeface="Century Gothic"/>
            </a:endParaRPr>
          </a:p>
          <a:p>
            <a:pPr marL="0" marR="0" lvl="0" indent="0"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bg1"/>
              </a:solidFill>
              <a:effectLst/>
              <a:uLnTx/>
              <a:uFillTx/>
              <a:latin typeface="Century Gothic"/>
              <a:ea typeface="+mn-ea"/>
              <a:cs typeface="Century Gothic"/>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095" t="14082" r="21277" b="4191"/>
          <a:stretch/>
        </p:blipFill>
        <p:spPr>
          <a:xfrm>
            <a:off x="0" y="-138722"/>
            <a:ext cx="9144000" cy="6996722"/>
          </a:xfrm>
          <a:prstGeom prst="rect">
            <a:avLst/>
          </a:prstGeom>
        </p:spPr>
      </p:pic>
      <p:sp>
        <p:nvSpPr>
          <p:cNvPr id="2" name="Title 1"/>
          <p:cNvSpPr>
            <a:spLocks noGrp="1"/>
          </p:cNvSpPr>
          <p:nvPr>
            <p:ph type="title"/>
          </p:nvPr>
        </p:nvSpPr>
        <p:spPr>
          <a:xfrm>
            <a:off x="0" y="5882972"/>
            <a:ext cx="9144000" cy="975028"/>
          </a:xfrm>
          <a:noFill/>
        </p:spPr>
        <p:txBody>
          <a:bodyPr/>
          <a:lstStyle/>
          <a:p>
            <a:pPr algn="r"/>
            <a:r>
              <a:rPr lang="en-US" dirty="0" smtClean="0">
                <a:solidFill>
                  <a:schemeClr val="bg1"/>
                </a:solidFill>
                <a:latin typeface="Century Gothic"/>
                <a:cs typeface="Century Gothic"/>
              </a:rPr>
              <a:t>June 2015</a:t>
            </a:r>
            <a:endParaRPr lang="en-US" dirty="0">
              <a:solidFill>
                <a:schemeClr val="bg1"/>
              </a:solidFill>
              <a:latin typeface="Century Gothic"/>
              <a:cs typeface="Century Gothic"/>
            </a:endParaRPr>
          </a:p>
        </p:txBody>
      </p:sp>
    </p:spTree>
    <p:extLst>
      <p:ext uri="{BB962C8B-B14F-4D97-AF65-F5344CB8AC3E}">
        <p14:creationId xmlns:p14="http://schemas.microsoft.com/office/powerpoint/2010/main" val="16363625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057" y="0"/>
            <a:ext cx="9828680" cy="6858000"/>
          </a:xfrm>
          <a:prstGeom prst="rect">
            <a:avLst/>
          </a:prstGeom>
        </p:spPr>
      </p:pic>
      <p:sp>
        <p:nvSpPr>
          <p:cNvPr id="4" name="Content Placeholder 2"/>
          <p:cNvSpPr txBox="1">
            <a:spLocks/>
          </p:cNvSpPr>
          <p:nvPr/>
        </p:nvSpPr>
        <p:spPr>
          <a:xfrm>
            <a:off x="-272374" y="5249547"/>
            <a:ext cx="9144000" cy="1597234"/>
          </a:xfrm>
          <a:prstGeom prst="rect">
            <a:avLst/>
          </a:prstGeom>
        </p:spPr>
        <p:txBody>
          <a:bodyPr vert="horz" lIns="91440" tIns="45720" rIns="91440" bIns="45720" rtlCol="0">
            <a:normAutofit/>
          </a:bodyPr>
          <a:lstStyle/>
          <a:p>
            <a:pPr marL="0" marR="0" lvl="0" indent="0" defTabSz="457200" rtl="0" eaLnBrk="1" fontAlgn="auto" latinLnBrk="0" hangingPunct="1">
              <a:lnSpc>
                <a:spcPct val="100000"/>
              </a:lnSpc>
              <a:spcBef>
                <a:spcPct val="20000"/>
              </a:spcBef>
              <a:spcAft>
                <a:spcPts val="0"/>
              </a:spcAft>
              <a:buClrTx/>
              <a:buSzTx/>
              <a:buFont typeface="Arial"/>
              <a:buNone/>
              <a:tabLst/>
              <a:defRPr/>
            </a:pPr>
            <a:r>
              <a:rPr lang="en-US" sz="3200" dirty="0" smtClean="0">
                <a:solidFill>
                  <a:schemeClr val="bg1"/>
                </a:solidFill>
                <a:latin typeface="Century Gothic"/>
                <a:cs typeface="Century Gothic"/>
              </a:rPr>
              <a:t>1 Temporary Clinic at Ripley House</a:t>
            </a:r>
          </a:p>
          <a:p>
            <a:pPr marL="0" marR="0" lvl="0" indent="0" defTabSz="457200" rtl="0" eaLnBrk="1" fontAlgn="auto" latinLnBrk="0" hangingPunct="1">
              <a:lnSpc>
                <a:spcPct val="100000"/>
              </a:lnSpc>
              <a:spcBef>
                <a:spcPct val="20000"/>
              </a:spcBef>
              <a:spcAft>
                <a:spcPts val="0"/>
              </a:spcAft>
              <a:buClrTx/>
              <a:buSzTx/>
              <a:buFont typeface="Arial"/>
              <a:buNone/>
              <a:tabLst/>
              <a:defRPr/>
            </a:pPr>
            <a:r>
              <a:rPr lang="en-US" sz="3200" dirty="0" smtClean="0">
                <a:solidFill>
                  <a:schemeClr val="bg1"/>
                </a:solidFill>
                <a:latin typeface="Century Gothic"/>
                <a:cs typeface="Century Gothic"/>
              </a:rPr>
              <a:t>1 Transport Vehicle for Outreach</a:t>
            </a:r>
          </a:p>
          <a:p>
            <a:pPr marL="0" marR="0" lvl="0" indent="0" defTabSz="457200" rtl="0" eaLnBrk="1" fontAlgn="auto" latinLnBrk="0" hangingPunct="1">
              <a:lnSpc>
                <a:spcPct val="100000"/>
              </a:lnSpc>
              <a:spcBef>
                <a:spcPct val="20000"/>
              </a:spcBef>
              <a:spcAft>
                <a:spcPts val="0"/>
              </a:spcAft>
              <a:buClrTx/>
              <a:buSzTx/>
              <a:buFont typeface="Arial"/>
              <a:buNone/>
              <a:tabLst/>
              <a:defRPr/>
            </a:pPr>
            <a:endParaRPr lang="en-US" sz="3200" dirty="0" smtClean="0">
              <a:solidFill>
                <a:schemeClr val="bg1"/>
              </a:solidFill>
              <a:latin typeface="Century Gothic"/>
              <a:cs typeface="Century Gothic"/>
            </a:endParaRPr>
          </a:p>
          <a:p>
            <a:pPr marL="0" marR="0" lvl="0" indent="0"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bg1"/>
              </a:solidFill>
              <a:effectLst/>
              <a:uLnTx/>
              <a:uFillTx/>
              <a:latin typeface="Century Gothic"/>
              <a:ea typeface="+mn-ea"/>
              <a:cs typeface="Century Gothic"/>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6461667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539" r="1519" b="6099"/>
          <a:stretch/>
        </p:blipFill>
        <p:spPr>
          <a:xfrm>
            <a:off x="0" y="0"/>
            <a:ext cx="9163455" cy="6861470"/>
          </a:xfrm>
          <a:prstGeom prst="rect">
            <a:avLst/>
          </a:prstGeom>
        </p:spPr>
      </p:pic>
      <p:sp>
        <p:nvSpPr>
          <p:cNvPr id="6" name="Content Placeholder 2"/>
          <p:cNvSpPr txBox="1">
            <a:spLocks/>
          </p:cNvSpPr>
          <p:nvPr/>
        </p:nvSpPr>
        <p:spPr>
          <a:xfrm>
            <a:off x="0" y="3605573"/>
            <a:ext cx="9144000" cy="3028687"/>
          </a:xfrm>
          <a:prstGeom prst="rect">
            <a:avLst/>
          </a:prstGeom>
        </p:spPr>
        <p:txBody>
          <a:bodyPr vert="horz" lIns="91440" tIns="45720" rIns="91440" bIns="45720" rtlCol="0">
            <a:normAutofit fontScale="92500" lnSpcReduction="10000"/>
          </a:bodyPr>
          <a:lstStyle/>
          <a:p>
            <a:pPr marL="0" marR="0" lvl="0" indent="0" algn="r" defTabSz="457200" rtl="0" eaLnBrk="1" fontAlgn="auto" latinLnBrk="0" hangingPunct="1">
              <a:lnSpc>
                <a:spcPct val="100000"/>
              </a:lnSpc>
              <a:spcBef>
                <a:spcPct val="20000"/>
              </a:spcBef>
              <a:spcAft>
                <a:spcPts val="0"/>
              </a:spcAft>
              <a:buClrTx/>
              <a:buSzTx/>
              <a:buFont typeface="Arial"/>
              <a:buNone/>
              <a:tabLst/>
              <a:defRPr/>
            </a:pPr>
            <a:r>
              <a:rPr lang="en-US" sz="3200" dirty="0" smtClean="0">
                <a:solidFill>
                  <a:schemeClr val="bg1"/>
                </a:solidFill>
                <a:latin typeface="Century Gothic"/>
                <a:cs typeface="Century Gothic"/>
              </a:rPr>
              <a:t>Services: </a:t>
            </a:r>
          </a:p>
          <a:p>
            <a:pPr marL="0" marR="0" lvl="0" indent="0" algn="r" defTabSz="457200" rtl="0" eaLnBrk="1" fontAlgn="auto" latinLnBrk="0" hangingPunct="1">
              <a:lnSpc>
                <a:spcPct val="100000"/>
              </a:lnSpc>
              <a:spcBef>
                <a:spcPct val="20000"/>
              </a:spcBef>
              <a:spcAft>
                <a:spcPts val="0"/>
              </a:spcAft>
              <a:buClrTx/>
              <a:buSzTx/>
              <a:buFont typeface="Arial"/>
              <a:buNone/>
              <a:tabLst/>
              <a:defRPr/>
            </a:pPr>
            <a:r>
              <a:rPr lang="en-US" sz="3200" dirty="0" smtClean="0">
                <a:solidFill>
                  <a:schemeClr val="bg1"/>
                </a:solidFill>
                <a:latin typeface="Century Gothic"/>
                <a:cs typeface="Century Gothic"/>
              </a:rPr>
              <a:t>Spay/Neuter</a:t>
            </a:r>
          </a:p>
          <a:p>
            <a:pPr marL="0" marR="0" lvl="0" indent="0" algn="r" defTabSz="457200" rtl="0" eaLnBrk="1" fontAlgn="auto" latinLnBrk="0" hangingPunct="1">
              <a:lnSpc>
                <a:spcPct val="100000"/>
              </a:lnSpc>
              <a:spcBef>
                <a:spcPct val="20000"/>
              </a:spcBef>
              <a:spcAft>
                <a:spcPts val="0"/>
              </a:spcAft>
              <a:buClrTx/>
              <a:buSzTx/>
              <a:buFont typeface="Arial"/>
              <a:buNone/>
              <a:tabLst/>
              <a:defRPr/>
            </a:pPr>
            <a:r>
              <a:rPr lang="en-US" sz="3200" dirty="0" smtClean="0">
                <a:solidFill>
                  <a:schemeClr val="bg1"/>
                </a:solidFill>
                <a:latin typeface="Century Gothic"/>
                <a:cs typeface="Century Gothic"/>
              </a:rPr>
              <a:t>Vaccinations</a:t>
            </a:r>
          </a:p>
          <a:p>
            <a:pPr marL="0" marR="0" lvl="0" indent="0" algn="r" defTabSz="457200" rtl="0" eaLnBrk="1" fontAlgn="auto" latinLnBrk="0" hangingPunct="1">
              <a:lnSpc>
                <a:spcPct val="100000"/>
              </a:lnSpc>
              <a:spcBef>
                <a:spcPct val="20000"/>
              </a:spcBef>
              <a:spcAft>
                <a:spcPts val="0"/>
              </a:spcAft>
              <a:buClrTx/>
              <a:buSzTx/>
              <a:buFont typeface="Arial"/>
              <a:buNone/>
              <a:tabLst/>
              <a:defRPr/>
            </a:pPr>
            <a:r>
              <a:rPr lang="en-US" sz="3200" dirty="0" err="1" smtClean="0">
                <a:solidFill>
                  <a:schemeClr val="bg1"/>
                </a:solidFill>
                <a:latin typeface="Century Gothic"/>
                <a:cs typeface="Century Gothic"/>
              </a:rPr>
              <a:t>Microchipping</a:t>
            </a:r>
            <a:endParaRPr lang="en-US" sz="3200" dirty="0" smtClean="0">
              <a:solidFill>
                <a:schemeClr val="bg1"/>
              </a:solidFill>
              <a:latin typeface="Century Gothic"/>
              <a:cs typeface="Century Gothic"/>
            </a:endParaRPr>
          </a:p>
          <a:p>
            <a:pPr marL="0" marR="0" lvl="0" indent="0" algn="r" defTabSz="457200" rtl="0" eaLnBrk="1" fontAlgn="auto" latinLnBrk="0" hangingPunct="1">
              <a:lnSpc>
                <a:spcPct val="100000"/>
              </a:lnSpc>
              <a:spcBef>
                <a:spcPct val="20000"/>
              </a:spcBef>
              <a:spcAft>
                <a:spcPts val="0"/>
              </a:spcAft>
              <a:buClrTx/>
              <a:buSzTx/>
              <a:buFont typeface="Arial"/>
              <a:buNone/>
              <a:tabLst/>
              <a:defRPr/>
            </a:pPr>
            <a:r>
              <a:rPr lang="en-US" sz="3200" dirty="0" smtClean="0">
                <a:solidFill>
                  <a:schemeClr val="bg1"/>
                </a:solidFill>
                <a:latin typeface="Century Gothic"/>
                <a:cs typeface="Century Gothic"/>
              </a:rPr>
              <a:t>Flea &amp; Heartworm</a:t>
            </a:r>
          </a:p>
          <a:p>
            <a:pPr marL="0" marR="0" lvl="0" indent="0" algn="r" defTabSz="457200" rtl="0" eaLnBrk="1" fontAlgn="auto" latinLnBrk="0" hangingPunct="1">
              <a:lnSpc>
                <a:spcPct val="100000"/>
              </a:lnSpc>
              <a:spcBef>
                <a:spcPct val="20000"/>
              </a:spcBef>
              <a:spcAft>
                <a:spcPts val="0"/>
              </a:spcAft>
              <a:buClrTx/>
              <a:buSzTx/>
              <a:buFont typeface="Arial"/>
              <a:buNone/>
              <a:tabLst/>
              <a:defRPr/>
            </a:pPr>
            <a:r>
              <a:rPr lang="en-US" sz="3200" dirty="0" smtClean="0">
                <a:solidFill>
                  <a:schemeClr val="bg1"/>
                </a:solidFill>
                <a:latin typeface="Century Gothic"/>
                <a:cs typeface="Century Gothic"/>
              </a:rPr>
              <a:t>Prevention </a:t>
            </a:r>
          </a:p>
          <a:p>
            <a:pPr marL="0" marR="0" lvl="0" indent="0" algn="r" defTabSz="457200" rtl="0" eaLnBrk="1" fontAlgn="auto" latinLnBrk="0" hangingPunct="1">
              <a:lnSpc>
                <a:spcPct val="100000"/>
              </a:lnSpc>
              <a:spcBef>
                <a:spcPct val="20000"/>
              </a:spcBef>
              <a:spcAft>
                <a:spcPts val="0"/>
              </a:spcAft>
              <a:buClrTx/>
              <a:buSzTx/>
              <a:buFont typeface="Arial"/>
              <a:buNone/>
              <a:tabLst/>
              <a:defRPr/>
            </a:pPr>
            <a:endParaRPr lang="en-US" sz="3200" dirty="0" smtClean="0">
              <a:solidFill>
                <a:schemeClr val="bg1"/>
              </a:solidFill>
              <a:latin typeface="Century Gothic"/>
              <a:cs typeface="Century Gothic"/>
            </a:endParaRPr>
          </a:p>
          <a:p>
            <a:pPr marL="0" marR="0" lvl="0" indent="0" algn="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bg1"/>
              </a:solidFill>
              <a:effectLst/>
              <a:uLnTx/>
              <a:uFillTx/>
              <a:latin typeface="Century Gothic"/>
              <a:ea typeface="+mn-ea"/>
              <a:cs typeface="Century Gothic"/>
            </a:endParaRPr>
          </a:p>
          <a:p>
            <a:pPr marL="0" marR="0" lvl="0" indent="0" algn="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390805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4022.jpg"/>
          <p:cNvPicPr>
            <a:picLocks noChangeAspect="1"/>
          </p:cNvPicPr>
          <p:nvPr/>
        </p:nvPicPr>
        <p:blipFill>
          <a:blip r:embed="rId3"/>
          <a:stretch>
            <a:fillRect/>
          </a:stretch>
        </p:blipFill>
        <p:spPr>
          <a:xfrm rot="16200000">
            <a:off x="1143000" y="-1143000"/>
            <a:ext cx="6858000" cy="9144000"/>
          </a:xfrm>
          <a:prstGeom prst="rect">
            <a:avLst/>
          </a:prstGeom>
        </p:spPr>
      </p:pic>
      <p:sp>
        <p:nvSpPr>
          <p:cNvPr id="5" name="Content Placeholder 2"/>
          <p:cNvSpPr txBox="1">
            <a:spLocks/>
          </p:cNvSpPr>
          <p:nvPr/>
        </p:nvSpPr>
        <p:spPr>
          <a:xfrm>
            <a:off x="0" y="307900"/>
            <a:ext cx="9144000" cy="1597234"/>
          </a:xfrm>
          <a:prstGeom prst="rect">
            <a:avLst/>
          </a:prstGeom>
        </p:spPr>
        <p:txBody>
          <a:bodyPr vert="horz" lIns="91440" tIns="45720" rIns="91440" bIns="45720" rtlCol="0">
            <a:normAutofit fontScale="92500" lnSpcReduction="10000"/>
          </a:bodyPr>
          <a:lstStyle/>
          <a:p>
            <a:pPr marL="0" marR="0" lvl="0" indent="0" defTabSz="457200" rtl="0" eaLnBrk="1" fontAlgn="auto" latinLnBrk="0" hangingPunct="1">
              <a:lnSpc>
                <a:spcPct val="100000"/>
              </a:lnSpc>
              <a:spcBef>
                <a:spcPct val="20000"/>
              </a:spcBef>
              <a:spcAft>
                <a:spcPts val="0"/>
              </a:spcAft>
              <a:buClrTx/>
              <a:buSzTx/>
              <a:buFont typeface="Arial"/>
              <a:buNone/>
              <a:tabLst/>
              <a:defRPr/>
            </a:pPr>
            <a:r>
              <a:rPr lang="en-US" sz="3200" dirty="0" smtClean="0">
                <a:solidFill>
                  <a:schemeClr val="bg1"/>
                </a:solidFill>
                <a:latin typeface="Century Gothic"/>
                <a:cs typeface="Century Gothic"/>
              </a:rPr>
              <a:t>6,300 Total Pets Served</a:t>
            </a:r>
          </a:p>
          <a:p>
            <a:pPr marL="0" marR="0" lvl="0" indent="0" defTabSz="457200" rtl="0" eaLnBrk="1" fontAlgn="auto" latinLnBrk="0" hangingPunct="1">
              <a:lnSpc>
                <a:spcPct val="100000"/>
              </a:lnSpc>
              <a:spcBef>
                <a:spcPct val="20000"/>
              </a:spcBef>
              <a:spcAft>
                <a:spcPts val="0"/>
              </a:spcAft>
              <a:buClrTx/>
              <a:buSzTx/>
              <a:buFont typeface="Arial"/>
              <a:buNone/>
              <a:tabLst/>
              <a:defRPr/>
            </a:pPr>
            <a:r>
              <a:rPr lang="en-US" sz="3200" dirty="0" smtClean="0">
                <a:solidFill>
                  <a:schemeClr val="bg1"/>
                </a:solidFill>
                <a:latin typeface="Century Gothic"/>
                <a:cs typeface="Century Gothic"/>
              </a:rPr>
              <a:t>3,104 Pets Spayed/Neutered</a:t>
            </a:r>
          </a:p>
          <a:p>
            <a:pPr marL="0" marR="0" lvl="0" indent="0" defTabSz="457200" rtl="0" eaLnBrk="1" fontAlgn="auto" latinLnBrk="0" hangingPunct="1">
              <a:lnSpc>
                <a:spcPct val="100000"/>
              </a:lnSpc>
              <a:spcBef>
                <a:spcPct val="20000"/>
              </a:spcBef>
              <a:spcAft>
                <a:spcPts val="0"/>
              </a:spcAft>
              <a:buClrTx/>
              <a:buSzTx/>
              <a:buFont typeface="Arial"/>
              <a:buNone/>
              <a:tabLst/>
              <a:defRPr/>
            </a:pPr>
            <a:r>
              <a:rPr lang="en-US" sz="3200" dirty="0" smtClean="0">
                <a:solidFill>
                  <a:schemeClr val="bg1"/>
                </a:solidFill>
                <a:latin typeface="Century Gothic"/>
                <a:cs typeface="Century Gothic"/>
              </a:rPr>
              <a:t>46% at no cost to pet owners</a:t>
            </a:r>
          </a:p>
          <a:p>
            <a:pPr marL="0" marR="0" lvl="0" indent="0" defTabSz="457200" rtl="0" eaLnBrk="1" fontAlgn="auto" latinLnBrk="0" hangingPunct="1">
              <a:lnSpc>
                <a:spcPct val="100000"/>
              </a:lnSpc>
              <a:spcBef>
                <a:spcPct val="20000"/>
              </a:spcBef>
              <a:spcAft>
                <a:spcPts val="0"/>
              </a:spcAft>
              <a:buClrTx/>
              <a:buSzTx/>
              <a:buFont typeface="Arial"/>
              <a:buNone/>
              <a:tabLst/>
              <a:defRPr/>
            </a:pPr>
            <a:endParaRPr lang="en-US" sz="3200" dirty="0" smtClean="0">
              <a:solidFill>
                <a:schemeClr val="bg1"/>
              </a:solidFill>
              <a:latin typeface="Century Gothic"/>
              <a:cs typeface="Century Gothic"/>
            </a:endParaRPr>
          </a:p>
          <a:p>
            <a:pPr marL="0" marR="0" lvl="0" indent="0"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bg1"/>
              </a:solidFill>
              <a:effectLst/>
              <a:uLnTx/>
              <a:uFillTx/>
              <a:latin typeface="Century Gothic"/>
              <a:ea typeface="+mn-ea"/>
              <a:cs typeface="Century Gothic"/>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64615</TotalTime>
  <Words>518</Words>
  <Application>Microsoft Office PowerPoint</Application>
  <PresentationFormat>On-screen Show (4:3)</PresentationFormat>
  <Paragraphs>76</Paragraphs>
  <Slides>11</Slides>
  <Notes>11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Updates to Houston City Council</vt:lpstr>
      <vt:lpstr>Who We Are</vt:lpstr>
      <vt:lpstr>PowerPoint Presentation</vt:lpstr>
      <vt:lpstr>PowerPoint Presentation</vt:lpstr>
      <vt:lpstr>PowerPoint Presentation</vt:lpstr>
      <vt:lpstr>June 2015</vt:lpstr>
      <vt:lpstr>PowerPoint Presentation</vt:lpstr>
      <vt:lpstr>PowerPoint Presentation</vt:lpstr>
      <vt:lpstr>PowerPoint Presentation</vt:lpstr>
      <vt:lpstr>PowerPoint Presentation</vt:lpstr>
      <vt:lpstr>PowerPoint Presentation</vt:lpstr>
    </vt:vector>
  </TitlesOfParts>
  <Company>EMANCIPE+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Amy Mills</dc:creator>
  <cp:lastModifiedBy>Daniel Santamaria</cp:lastModifiedBy>
  <cp:revision>95</cp:revision>
  <dcterms:created xsi:type="dcterms:W3CDTF">2015-08-04T15:22:22Z</dcterms:created>
  <dcterms:modified xsi:type="dcterms:W3CDTF">2016-03-30T17:07:39Z</dcterms:modified>
</cp:coreProperties>
</file>