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71" r:id="rId4"/>
    <p:sldId id="266" r:id="rId5"/>
    <p:sldId id="267" r:id="rId6"/>
    <p:sldId id="269" r:id="rId7"/>
    <p:sldId id="260" r:id="rId8"/>
    <p:sldId id="259" r:id="rId9"/>
    <p:sldId id="270" r:id="rId10"/>
    <p:sldId id="258" r:id="rId11"/>
    <p:sldId id="262" r:id="rId12"/>
    <p:sldId id="263" r:id="rId13"/>
    <p:sldId id="264" r:id="rId14"/>
    <p:sldId id="265" r:id="rId15"/>
    <p:sldId id="268"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e150106\AppData\Local\Microsoft\Windows\Temporary%20Internet%20Files\Content.Outlook\WAHB5GIX\Wellness%20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60100126373091E-2"/>
          <c:y val="4.4861391929187228E-2"/>
          <c:w val="0.71603613784388065"/>
          <c:h val="0.84317326500459677"/>
        </c:manualLayout>
      </c:layout>
      <c:barChart>
        <c:barDir val="col"/>
        <c:grouping val="stacked"/>
        <c:varyColors val="0"/>
        <c:ser>
          <c:idx val="0"/>
          <c:order val="0"/>
          <c:tx>
            <c:strRef>
              <c:f>Sheet1!$B$1</c:f>
              <c:strCache>
                <c:ptCount val="1"/>
                <c:pt idx="0">
                  <c:v>Visitors</c:v>
                </c:pt>
              </c:strCache>
            </c:strRef>
          </c:tx>
          <c:invertIfNegative val="0"/>
          <c:cat>
            <c:strRef>
              <c:f>Sheet1!$A$2:$A$6</c:f>
              <c:strCache>
                <c:ptCount val="5"/>
                <c:pt idx="0">
                  <c:v>FY2012</c:v>
                </c:pt>
                <c:pt idx="1">
                  <c:v>FY2013</c:v>
                </c:pt>
                <c:pt idx="2">
                  <c:v>FY2014</c:v>
                </c:pt>
                <c:pt idx="3">
                  <c:v>FY2015</c:v>
                </c:pt>
                <c:pt idx="4">
                  <c:v>FY2016      (so far)</c:v>
                </c:pt>
              </c:strCache>
            </c:strRef>
          </c:cat>
          <c:val>
            <c:numRef>
              <c:f>Sheet1!$B$2:$B$6</c:f>
              <c:numCache>
                <c:formatCode>#,##0</c:formatCode>
                <c:ptCount val="5"/>
                <c:pt idx="0">
                  <c:v>1189</c:v>
                </c:pt>
                <c:pt idx="1">
                  <c:v>2101</c:v>
                </c:pt>
                <c:pt idx="2">
                  <c:v>2635</c:v>
                </c:pt>
                <c:pt idx="3">
                  <c:v>6550</c:v>
                </c:pt>
                <c:pt idx="4">
                  <c:v>5904</c:v>
                </c:pt>
              </c:numCache>
            </c:numRef>
          </c:val>
        </c:ser>
        <c:ser>
          <c:idx val="1"/>
          <c:order val="1"/>
          <c:tx>
            <c:strRef>
              <c:f>Sheet1!$C$1</c:f>
              <c:strCache>
                <c:ptCount val="1"/>
                <c:pt idx="0">
                  <c:v>Projection</c:v>
                </c:pt>
              </c:strCache>
            </c:strRef>
          </c:tx>
          <c:invertIfNegative val="0"/>
          <c:cat>
            <c:strRef>
              <c:f>Sheet1!$A$2:$A$6</c:f>
              <c:strCache>
                <c:ptCount val="5"/>
                <c:pt idx="0">
                  <c:v>FY2012</c:v>
                </c:pt>
                <c:pt idx="1">
                  <c:v>FY2013</c:v>
                </c:pt>
                <c:pt idx="2">
                  <c:v>FY2014</c:v>
                </c:pt>
                <c:pt idx="3">
                  <c:v>FY2015</c:v>
                </c:pt>
                <c:pt idx="4">
                  <c:v>FY2016      (so far)</c:v>
                </c:pt>
              </c:strCache>
            </c:strRef>
          </c:cat>
          <c:val>
            <c:numRef>
              <c:f>Sheet1!$C$2:$C$6</c:f>
              <c:numCache>
                <c:formatCode>General</c:formatCode>
                <c:ptCount val="5"/>
                <c:pt idx="4" formatCode="#,##0">
                  <c:v>2096</c:v>
                </c:pt>
              </c:numCache>
            </c:numRef>
          </c:val>
        </c:ser>
        <c:dLbls>
          <c:showLegendKey val="0"/>
          <c:showVal val="0"/>
          <c:showCatName val="0"/>
          <c:showSerName val="0"/>
          <c:showPercent val="0"/>
          <c:showBubbleSize val="0"/>
        </c:dLbls>
        <c:gapWidth val="150"/>
        <c:overlap val="100"/>
        <c:axId val="35905536"/>
        <c:axId val="99935936"/>
      </c:barChart>
      <c:catAx>
        <c:axId val="35905536"/>
        <c:scaling>
          <c:orientation val="minMax"/>
        </c:scaling>
        <c:delete val="0"/>
        <c:axPos val="b"/>
        <c:majorTickMark val="out"/>
        <c:minorTickMark val="none"/>
        <c:tickLblPos val="nextTo"/>
        <c:crossAx val="99935936"/>
        <c:crosses val="autoZero"/>
        <c:auto val="1"/>
        <c:lblAlgn val="ctr"/>
        <c:lblOffset val="100"/>
        <c:noMultiLvlLbl val="0"/>
      </c:catAx>
      <c:valAx>
        <c:axId val="99935936"/>
        <c:scaling>
          <c:orientation val="minMax"/>
        </c:scaling>
        <c:delete val="0"/>
        <c:axPos val="l"/>
        <c:majorGridlines/>
        <c:numFmt formatCode="#,##0" sourceLinked="1"/>
        <c:majorTickMark val="out"/>
        <c:minorTickMark val="none"/>
        <c:tickLblPos val="nextTo"/>
        <c:crossAx val="359055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FY2012</c:v>
          </c:tx>
          <c:marker>
            <c:symbol val="none"/>
          </c:marker>
          <c:cat>
            <c:strRef>
              <c:f>Sheet1!$A$35:$A$46</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Sheet1!$B$35:$B$46</c:f>
              <c:numCache>
                <c:formatCode>"$"#,##0</c:formatCode>
                <c:ptCount val="12"/>
                <c:pt idx="0">
                  <c:v>0</c:v>
                </c:pt>
                <c:pt idx="1">
                  <c:v>0</c:v>
                </c:pt>
                <c:pt idx="2">
                  <c:v>3482.2</c:v>
                </c:pt>
                <c:pt idx="3">
                  <c:v>6030.8</c:v>
                </c:pt>
                <c:pt idx="4">
                  <c:v>4735.3999999999996</c:v>
                </c:pt>
                <c:pt idx="5">
                  <c:v>3957.7</c:v>
                </c:pt>
                <c:pt idx="6">
                  <c:v>6087.28</c:v>
                </c:pt>
                <c:pt idx="7">
                  <c:v>6301.66</c:v>
                </c:pt>
                <c:pt idx="8">
                  <c:v>10343.92</c:v>
                </c:pt>
                <c:pt idx="9">
                  <c:v>9006.7999999999993</c:v>
                </c:pt>
                <c:pt idx="10">
                  <c:v>9917.3700000000008</c:v>
                </c:pt>
                <c:pt idx="11">
                  <c:v>8143.16</c:v>
                </c:pt>
              </c:numCache>
            </c:numRef>
          </c:val>
          <c:smooth val="0"/>
        </c:ser>
        <c:ser>
          <c:idx val="1"/>
          <c:order val="1"/>
          <c:tx>
            <c:v>FY2013</c:v>
          </c:tx>
          <c:marker>
            <c:symbol val="none"/>
          </c:marker>
          <c:cat>
            <c:strRef>
              <c:f>Sheet1!$A$35:$A$46</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Sheet1!$C$35:$C$46</c:f>
              <c:numCache>
                <c:formatCode>"$"#,##0</c:formatCode>
                <c:ptCount val="12"/>
                <c:pt idx="0">
                  <c:v>9087.48</c:v>
                </c:pt>
                <c:pt idx="1">
                  <c:v>10384.030000000001</c:v>
                </c:pt>
                <c:pt idx="2">
                  <c:v>10233.540000000001</c:v>
                </c:pt>
                <c:pt idx="3">
                  <c:v>7065.44</c:v>
                </c:pt>
                <c:pt idx="4">
                  <c:v>7786.15</c:v>
                </c:pt>
                <c:pt idx="5">
                  <c:v>10565.2</c:v>
                </c:pt>
                <c:pt idx="6">
                  <c:v>12192.7</c:v>
                </c:pt>
                <c:pt idx="7">
                  <c:v>13454.45</c:v>
                </c:pt>
                <c:pt idx="8">
                  <c:v>17735.849999999999</c:v>
                </c:pt>
                <c:pt idx="9">
                  <c:v>15066.95</c:v>
                </c:pt>
                <c:pt idx="10">
                  <c:v>13512.3</c:v>
                </c:pt>
                <c:pt idx="11">
                  <c:v>18352.900000000001</c:v>
                </c:pt>
              </c:numCache>
            </c:numRef>
          </c:val>
          <c:smooth val="0"/>
        </c:ser>
        <c:ser>
          <c:idx val="2"/>
          <c:order val="2"/>
          <c:tx>
            <c:v>FY2014</c:v>
          </c:tx>
          <c:marker>
            <c:symbol val="none"/>
          </c:marker>
          <c:cat>
            <c:strRef>
              <c:f>Sheet1!$A$35:$A$46</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Sheet1!$D$35:$D$46</c:f>
              <c:numCache>
                <c:formatCode>"$"#,##0</c:formatCode>
                <c:ptCount val="12"/>
                <c:pt idx="0">
                  <c:v>14591.35</c:v>
                </c:pt>
                <c:pt idx="1">
                  <c:v>13179.3</c:v>
                </c:pt>
                <c:pt idx="2">
                  <c:v>14598.5</c:v>
                </c:pt>
                <c:pt idx="3">
                  <c:v>13554.75</c:v>
                </c:pt>
                <c:pt idx="4">
                  <c:v>11825.7</c:v>
                </c:pt>
                <c:pt idx="5">
                  <c:v>11871.68</c:v>
                </c:pt>
                <c:pt idx="6">
                  <c:v>16544.240000000002</c:v>
                </c:pt>
                <c:pt idx="7">
                  <c:v>21502.639999999999</c:v>
                </c:pt>
                <c:pt idx="8">
                  <c:v>26559.43</c:v>
                </c:pt>
                <c:pt idx="9">
                  <c:v>27691.24</c:v>
                </c:pt>
                <c:pt idx="10">
                  <c:v>27645.15</c:v>
                </c:pt>
                <c:pt idx="11">
                  <c:v>28413.360000000001</c:v>
                </c:pt>
              </c:numCache>
            </c:numRef>
          </c:val>
          <c:smooth val="0"/>
        </c:ser>
        <c:ser>
          <c:idx val="3"/>
          <c:order val="3"/>
          <c:tx>
            <c:v>FY2015</c:v>
          </c:tx>
          <c:marker>
            <c:symbol val="none"/>
          </c:marker>
          <c:cat>
            <c:strRef>
              <c:f>Sheet1!$A$35:$A$46</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Sheet1!$E$35:$E$46</c:f>
              <c:numCache>
                <c:formatCode>"$"#,##0</c:formatCode>
                <c:ptCount val="12"/>
                <c:pt idx="0">
                  <c:v>24263.75</c:v>
                </c:pt>
                <c:pt idx="1">
                  <c:v>27810.5</c:v>
                </c:pt>
                <c:pt idx="2">
                  <c:v>24042.69</c:v>
                </c:pt>
                <c:pt idx="3">
                  <c:v>23298.49</c:v>
                </c:pt>
                <c:pt idx="4">
                  <c:v>27654.73</c:v>
                </c:pt>
                <c:pt idx="5">
                  <c:v>32050.84</c:v>
                </c:pt>
                <c:pt idx="6">
                  <c:v>35938.839999999997</c:v>
                </c:pt>
                <c:pt idx="7">
                  <c:v>49755.7</c:v>
                </c:pt>
                <c:pt idx="8">
                  <c:v>54284.19</c:v>
                </c:pt>
                <c:pt idx="9">
                  <c:v>48143.37</c:v>
                </c:pt>
                <c:pt idx="10">
                  <c:v>59188.1</c:v>
                </c:pt>
                <c:pt idx="11">
                  <c:v>49298.17</c:v>
                </c:pt>
              </c:numCache>
            </c:numRef>
          </c:val>
          <c:smooth val="0"/>
        </c:ser>
        <c:ser>
          <c:idx val="4"/>
          <c:order val="4"/>
          <c:tx>
            <c:v>FY2016</c:v>
          </c:tx>
          <c:marker>
            <c:symbol val="none"/>
          </c:marker>
          <c:cat>
            <c:strRef>
              <c:f>Sheet1!$A$35:$A$46</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Sheet1!$F$35:$F$46</c:f>
              <c:numCache>
                <c:formatCode>"$"#,##0</c:formatCode>
                <c:ptCount val="12"/>
                <c:pt idx="0">
                  <c:v>58906.22</c:v>
                </c:pt>
                <c:pt idx="1">
                  <c:v>48623.07</c:v>
                </c:pt>
                <c:pt idx="2">
                  <c:v>49658.86</c:v>
                </c:pt>
                <c:pt idx="3">
                  <c:v>42004.61</c:v>
                </c:pt>
                <c:pt idx="4">
                  <c:v>44973.89</c:v>
                </c:pt>
                <c:pt idx="5">
                  <c:v>47958.74</c:v>
                </c:pt>
                <c:pt idx="6">
                  <c:v>57904.17</c:v>
                </c:pt>
                <c:pt idx="7">
                  <c:v>62240.83</c:v>
                </c:pt>
                <c:pt idx="8">
                  <c:v>0</c:v>
                </c:pt>
                <c:pt idx="9">
                  <c:v>0</c:v>
                </c:pt>
                <c:pt idx="10">
                  <c:v>0</c:v>
                </c:pt>
                <c:pt idx="11">
                  <c:v>0</c:v>
                </c:pt>
              </c:numCache>
            </c:numRef>
          </c:val>
          <c:smooth val="0"/>
        </c:ser>
        <c:dLbls>
          <c:showLegendKey val="0"/>
          <c:showVal val="0"/>
          <c:showCatName val="0"/>
          <c:showSerName val="0"/>
          <c:showPercent val="0"/>
          <c:showBubbleSize val="0"/>
        </c:dLbls>
        <c:marker val="1"/>
        <c:smooth val="0"/>
        <c:axId val="99387392"/>
        <c:axId val="92984960"/>
      </c:lineChart>
      <c:catAx>
        <c:axId val="99387392"/>
        <c:scaling>
          <c:orientation val="minMax"/>
        </c:scaling>
        <c:delete val="0"/>
        <c:axPos val="b"/>
        <c:majorTickMark val="none"/>
        <c:minorTickMark val="none"/>
        <c:tickLblPos val="nextTo"/>
        <c:crossAx val="92984960"/>
        <c:crosses val="autoZero"/>
        <c:auto val="1"/>
        <c:lblAlgn val="ctr"/>
        <c:lblOffset val="100"/>
        <c:noMultiLvlLbl val="0"/>
      </c:catAx>
      <c:valAx>
        <c:axId val="92984960"/>
        <c:scaling>
          <c:orientation val="minMax"/>
        </c:scaling>
        <c:delete val="0"/>
        <c:axPos val="l"/>
        <c:majorGridlines/>
        <c:numFmt formatCode="&quot;$&quot;#,##0" sourceLinked="1"/>
        <c:majorTickMark val="none"/>
        <c:minorTickMark val="none"/>
        <c:tickLblPos val="nextTo"/>
        <c:spPr>
          <a:ln w="9525">
            <a:noFill/>
          </a:ln>
        </c:spPr>
        <c:crossAx val="99387392"/>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5171C6C-5CC9-42FA-8070-93E6F0A5061F}" type="datetimeFigureOut">
              <a:rPr lang="en-US" smtClean="0"/>
              <a:t>3/28/2016</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E6504D8-C88E-4FAC-9EF4-A1B4D2140AAE}" type="slidenum">
              <a:rPr lang="en-US" smtClean="0"/>
              <a:t>‹#›</a:t>
            </a:fld>
            <a:endParaRPr lang="en-US" dirty="0"/>
          </a:p>
        </p:txBody>
      </p:sp>
    </p:spTree>
    <p:extLst>
      <p:ext uri="{BB962C8B-B14F-4D97-AF65-F5344CB8AC3E}">
        <p14:creationId xmlns:p14="http://schemas.microsoft.com/office/powerpoint/2010/main" val="5930764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292237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4080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248103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177082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176023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381425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366619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311627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428243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322269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07D56-6221-44D2-A229-47A948474580}" type="datetimeFigureOut">
              <a:rPr lang="en-US" smtClean="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9BEC95-4BA2-48B6-A0C2-F4F08119B8C3}" type="slidenum">
              <a:rPr lang="en-US" smtClean="0"/>
              <a:t>‹#›</a:t>
            </a:fld>
            <a:endParaRPr lang="en-US" dirty="0"/>
          </a:p>
        </p:txBody>
      </p:sp>
    </p:spTree>
    <p:extLst>
      <p:ext uri="{BB962C8B-B14F-4D97-AF65-F5344CB8AC3E}">
        <p14:creationId xmlns:p14="http://schemas.microsoft.com/office/powerpoint/2010/main" val="156527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07D56-6221-44D2-A229-47A948474580}" type="datetimeFigureOut">
              <a:rPr lang="en-US" smtClean="0"/>
              <a:t>3/28/2016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BEC95-4BA2-48B6-A0C2-F4F08119B8C3}" type="slidenum">
              <a:rPr lang="en-US" smtClean="0"/>
              <a:t>‹#›</a:t>
            </a:fld>
            <a:endParaRPr lang="en-US" dirty="0"/>
          </a:p>
        </p:txBody>
      </p:sp>
    </p:spTree>
    <p:extLst>
      <p:ext uri="{BB962C8B-B14F-4D97-AF65-F5344CB8AC3E}">
        <p14:creationId xmlns:p14="http://schemas.microsoft.com/office/powerpoint/2010/main" val="3922052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7175"/>
            <a:ext cx="7772400" cy="1470025"/>
          </a:xfrm>
        </p:spPr>
        <p:txBody>
          <a:bodyPr>
            <a:normAutofit fontScale="90000"/>
          </a:bodyPr>
          <a:lstStyle/>
          <a:p>
            <a:r>
              <a:rPr lang="en-US" dirty="0"/>
              <a:t>Regulation and Neighborhood Affairs (RNA) </a:t>
            </a:r>
            <a:r>
              <a:rPr lang="en-US" dirty="0" smtClean="0"/>
              <a:t>Committee Presentation</a:t>
            </a:r>
            <a:endParaRPr lang="en-US" dirty="0"/>
          </a:p>
        </p:txBody>
      </p:sp>
      <p:sp>
        <p:nvSpPr>
          <p:cNvPr id="3" name="Subtitle 2"/>
          <p:cNvSpPr>
            <a:spLocks noGrp="1"/>
          </p:cNvSpPr>
          <p:nvPr>
            <p:ph type="subTitle" idx="1"/>
          </p:nvPr>
        </p:nvSpPr>
        <p:spPr>
          <a:xfrm>
            <a:off x="1371600" y="4648200"/>
            <a:ext cx="6400800" cy="1752600"/>
          </a:xfrm>
        </p:spPr>
        <p:txBody>
          <a:bodyPr>
            <a:normAutofit/>
          </a:bodyPr>
          <a:lstStyle/>
          <a:p>
            <a:pPr>
              <a:lnSpc>
                <a:spcPct val="130000"/>
              </a:lnSpc>
              <a:spcBef>
                <a:spcPts val="0"/>
              </a:spcBef>
            </a:pPr>
            <a:r>
              <a:rPr lang="en-US" sz="2000" dirty="0" smtClean="0"/>
              <a:t>Presented by Greg </a:t>
            </a:r>
            <a:r>
              <a:rPr lang="en-US" sz="2000" dirty="0" err="1" smtClean="0"/>
              <a:t>Damianoff</a:t>
            </a:r>
            <a:r>
              <a:rPr lang="en-US" sz="2000" dirty="0" smtClean="0"/>
              <a:t>, </a:t>
            </a:r>
          </a:p>
          <a:p>
            <a:pPr>
              <a:lnSpc>
                <a:spcPct val="130000"/>
              </a:lnSpc>
              <a:spcBef>
                <a:spcPts val="0"/>
              </a:spcBef>
            </a:pPr>
            <a:r>
              <a:rPr lang="en-US" sz="2000" dirty="0" smtClean="0"/>
              <a:t>Asst. Director, ARA Dept.</a:t>
            </a:r>
            <a:br>
              <a:rPr lang="en-US" sz="2000" dirty="0" smtClean="0"/>
            </a:br>
            <a:r>
              <a:rPr lang="en-US" sz="2000" dirty="0" smtClean="0"/>
              <a:t>Shelter Director, BARC Animal Shelter &amp; Adoptions</a:t>
            </a:r>
            <a:endParaRPr lang="en-US" sz="2000" dirty="0"/>
          </a:p>
        </p:txBody>
      </p:sp>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1" y="381000"/>
            <a:ext cx="1182108" cy="1968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pic>
        <p:nvPicPr>
          <p:cNvPr id="8" name="Picture 7" descr="ARA Logo RGB"/>
          <p:cNvPicPr>
            <a:picLocks noChangeAspect="1" noChangeArrowheads="1"/>
          </p:cNvPicPr>
          <p:nvPr/>
        </p:nvPicPr>
        <p:blipFill>
          <a:blip r:embed="rId4" cstate="print"/>
          <a:srcRect/>
          <a:stretch>
            <a:fillRect/>
          </a:stretch>
        </p:blipFill>
        <p:spPr bwMode="auto">
          <a:xfrm>
            <a:off x="451431" y="5532630"/>
            <a:ext cx="685800" cy="1009650"/>
          </a:xfrm>
          <a:prstGeom prst="rect">
            <a:avLst/>
          </a:prstGeom>
          <a:noFill/>
          <a:ln w="9525">
            <a:noFill/>
            <a:miter lim="800000"/>
            <a:headEnd/>
            <a:tailEnd/>
          </a:ln>
        </p:spPr>
      </p:pic>
    </p:spTree>
    <p:extLst>
      <p:ext uri="{BB962C8B-B14F-4D97-AF65-F5344CB8AC3E}">
        <p14:creationId xmlns:p14="http://schemas.microsoft.com/office/powerpoint/2010/main" val="84620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p:txBody>
          <a:bodyPr>
            <a:normAutofit fontScale="90000"/>
          </a:bodyPr>
          <a:lstStyle/>
          <a:p>
            <a:r>
              <a:rPr lang="en-US" b="1" dirty="0"/>
              <a:t>Door-to-Door</a:t>
            </a:r>
            <a:r>
              <a:rPr lang="en-US" i="1" dirty="0"/>
              <a:t> </a:t>
            </a:r>
            <a:r>
              <a:rPr lang="en-US" b="1" dirty="0"/>
              <a:t>Community Outreach</a:t>
            </a:r>
          </a:p>
        </p:txBody>
      </p:sp>
      <p:sp>
        <p:nvSpPr>
          <p:cNvPr id="3" name="Content Placeholder 2"/>
          <p:cNvSpPr>
            <a:spLocks noGrp="1"/>
          </p:cNvSpPr>
          <p:nvPr>
            <p:ph idx="1"/>
          </p:nvPr>
        </p:nvSpPr>
        <p:spPr>
          <a:xfrm>
            <a:off x="457200" y="1676400"/>
            <a:ext cx="8229600" cy="4221163"/>
          </a:xfrm>
        </p:spPr>
        <p:txBody>
          <a:bodyPr>
            <a:normAutofit fontScale="77500" lnSpcReduction="20000"/>
          </a:bodyPr>
          <a:lstStyle/>
          <a:p>
            <a:r>
              <a:rPr lang="en-US" dirty="0" smtClean="0"/>
              <a:t>Began as a supplement to Healthy Pets Healthy Streets to reach Houstonians that need pet spay/neuter services but may not readily understand the value of the surgery</a:t>
            </a:r>
            <a:br>
              <a:rPr lang="en-US" dirty="0" smtClean="0"/>
            </a:br>
            <a:endParaRPr lang="en-US" dirty="0" smtClean="0"/>
          </a:p>
          <a:p>
            <a:r>
              <a:rPr lang="en-US" dirty="0" smtClean="0"/>
              <a:t>The program focuses on reaching neighborhoods through block-walking and direct interactions with citizens</a:t>
            </a:r>
            <a:endParaRPr lang="en-US" dirty="0"/>
          </a:p>
          <a:p>
            <a:pPr marL="0" indent="0">
              <a:buNone/>
            </a:pPr>
            <a:r>
              <a:rPr lang="en-US" i="1" dirty="0" smtClean="0"/>
              <a:t/>
            </a:r>
            <a:br>
              <a:rPr lang="en-US" i="1" dirty="0" smtClean="0"/>
            </a:br>
            <a:r>
              <a:rPr lang="en-US" i="1" dirty="0" smtClean="0"/>
              <a:t>The Results</a:t>
            </a:r>
          </a:p>
          <a:p>
            <a:r>
              <a:rPr lang="en-US" i="1" dirty="0" smtClean="0"/>
              <a:t>Since the program began in July 2015, we have visited 2566 homes and performed 267 spay/neuter surgeries</a:t>
            </a:r>
            <a:endParaRPr lang="en-US" i="1" dirty="0"/>
          </a:p>
        </p:txBody>
      </p:sp>
      <p:sp>
        <p:nvSpPr>
          <p:cNvPr id="7" name="Title 1"/>
          <p:cNvSpPr txBox="1">
            <a:spLocks/>
          </p:cNvSpPr>
          <p:nvPr/>
        </p:nvSpPr>
        <p:spPr>
          <a:xfrm>
            <a:off x="6096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pic>
        <p:nvPicPr>
          <p:cNvPr id="8" name="Picture 7" descr="ARA Logo RGB"/>
          <p:cNvPicPr>
            <a:picLocks noChangeAspect="1" noChangeArrowheads="1"/>
          </p:cNvPicPr>
          <p:nvPr/>
        </p:nvPicPr>
        <p:blipFill>
          <a:blip r:embed="rId3" cstate="print"/>
          <a:srcRect/>
          <a:stretch>
            <a:fillRect/>
          </a:stretch>
        </p:blipFill>
        <p:spPr bwMode="auto">
          <a:xfrm>
            <a:off x="266700" y="5592283"/>
            <a:ext cx="685800" cy="1009650"/>
          </a:xfrm>
          <a:prstGeom prst="rect">
            <a:avLst/>
          </a:prstGeom>
          <a:noFill/>
          <a:ln w="9525">
            <a:noFill/>
            <a:miter lim="800000"/>
            <a:headEnd/>
            <a:tailEnd/>
          </a:ln>
        </p:spPr>
      </p:pic>
    </p:spTree>
    <p:extLst>
      <p:ext uri="{BB962C8B-B14F-4D97-AF65-F5344CB8AC3E}">
        <p14:creationId xmlns:p14="http://schemas.microsoft.com/office/powerpoint/2010/main" val="208039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t>Fixin</a:t>
            </a:r>
            <a:r>
              <a:rPr lang="en-US" i="1" dirty="0"/>
              <a:t>’ </a:t>
            </a:r>
            <a:r>
              <a:rPr lang="en-US" b="1" dirty="0"/>
              <a:t>Houston</a:t>
            </a:r>
          </a:p>
        </p:txBody>
      </p:sp>
      <p:sp>
        <p:nvSpPr>
          <p:cNvPr id="3" name="Content Placeholder 2"/>
          <p:cNvSpPr>
            <a:spLocks noGrp="1"/>
          </p:cNvSpPr>
          <p:nvPr>
            <p:ph idx="1"/>
          </p:nvPr>
        </p:nvSpPr>
        <p:spPr>
          <a:xfrm>
            <a:off x="457200" y="1485900"/>
            <a:ext cx="8153400" cy="4000500"/>
          </a:xfrm>
        </p:spPr>
        <p:txBody>
          <a:bodyPr>
            <a:normAutofit/>
          </a:bodyPr>
          <a:lstStyle/>
          <a:p>
            <a:r>
              <a:rPr lang="en-US" dirty="0" smtClean="0"/>
              <a:t>In November 2014, BARC launched Fixin’ Houston — the first public, in-house, low-cost municipal spay/neuter clinic in Texas. </a:t>
            </a:r>
          </a:p>
          <a:p>
            <a:pPr marL="0" indent="0">
              <a:buNone/>
            </a:pPr>
            <a:endParaRPr lang="en-US" i="1" dirty="0" smtClean="0"/>
          </a:p>
          <a:p>
            <a:pPr marL="0" indent="0">
              <a:buNone/>
            </a:pPr>
            <a:r>
              <a:rPr lang="en-US" i="1" dirty="0" smtClean="0"/>
              <a:t>The Results</a:t>
            </a:r>
          </a:p>
          <a:p>
            <a:r>
              <a:rPr lang="en-US" dirty="0" smtClean="0"/>
              <a:t>BARC has performed 3,796 spay/neuter surgeries through the low-cost clinic</a:t>
            </a:r>
            <a:endParaRPr lang="en-US" dirty="0"/>
          </a:p>
        </p:txBody>
      </p:sp>
      <p:sp>
        <p:nvSpPr>
          <p:cNvPr id="7" name="Title 1"/>
          <p:cNvSpPr txBox="1">
            <a:spLocks/>
          </p:cNvSpPr>
          <p:nvPr/>
        </p:nvSpPr>
        <p:spPr>
          <a:xfrm>
            <a:off x="6096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pic>
        <p:nvPicPr>
          <p:cNvPr id="9" name="Picture 8" descr="ARA Logo RGB"/>
          <p:cNvPicPr>
            <a:picLocks noChangeAspect="1" noChangeArrowheads="1"/>
          </p:cNvPicPr>
          <p:nvPr/>
        </p:nvPicPr>
        <p:blipFill>
          <a:blip r:embed="rId3" cstate="print"/>
          <a:srcRect/>
          <a:stretch>
            <a:fillRect/>
          </a:stretch>
        </p:blipFill>
        <p:spPr bwMode="auto">
          <a:xfrm>
            <a:off x="266700" y="5592283"/>
            <a:ext cx="685800" cy="1009650"/>
          </a:xfrm>
          <a:prstGeom prst="rect">
            <a:avLst/>
          </a:prstGeom>
          <a:noFill/>
          <a:ln w="9525">
            <a:noFill/>
            <a:miter lim="800000"/>
            <a:headEnd/>
            <a:tailEnd/>
          </a:ln>
        </p:spPr>
      </p:pic>
    </p:spTree>
    <p:extLst>
      <p:ext uri="{BB962C8B-B14F-4D97-AF65-F5344CB8AC3E}">
        <p14:creationId xmlns:p14="http://schemas.microsoft.com/office/powerpoint/2010/main" val="809642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p:txBody>
          <a:bodyPr/>
          <a:lstStyle/>
          <a:p>
            <a:r>
              <a:rPr lang="en-US" b="1" dirty="0" smtClean="0"/>
              <a:t>BARC’s Wellness Clinic</a:t>
            </a:r>
            <a:endParaRPr lang="en-US" b="1" dirty="0"/>
          </a:p>
        </p:txBody>
      </p:sp>
      <p:sp>
        <p:nvSpPr>
          <p:cNvPr id="3" name="Content Placeholder 2"/>
          <p:cNvSpPr>
            <a:spLocks noGrp="1"/>
          </p:cNvSpPr>
          <p:nvPr>
            <p:ph idx="1"/>
          </p:nvPr>
        </p:nvSpPr>
        <p:spPr>
          <a:xfrm>
            <a:off x="617940" y="1447800"/>
            <a:ext cx="8229600" cy="4449763"/>
          </a:xfrm>
        </p:spPr>
        <p:txBody>
          <a:bodyPr>
            <a:normAutofit/>
          </a:bodyPr>
          <a:lstStyle/>
          <a:p>
            <a:pPr marL="628650" indent="-457200"/>
            <a:r>
              <a:rPr lang="en-US" dirty="0" smtClean="0"/>
              <a:t>BARC’s Wellness Clinic opened in 2012 to provide basic wellness services to pets at a low-cost</a:t>
            </a:r>
          </a:p>
          <a:p>
            <a:pPr marL="628650" indent="-457200"/>
            <a:r>
              <a:rPr lang="en-US" dirty="0" smtClean="0"/>
              <a:t>The clinic offers annual vaccinations and monthly flea and heartworm preventatives in packages or a-la-cart</a:t>
            </a:r>
          </a:p>
          <a:p>
            <a:pPr marL="628650" indent="-457200"/>
            <a:r>
              <a:rPr lang="en-US" dirty="0" smtClean="0"/>
              <a:t>More than 18,300 customers have been through the wellness clinic since it opened</a:t>
            </a:r>
            <a:endParaRPr lang="en-US" dirty="0"/>
          </a:p>
        </p:txBody>
      </p:sp>
      <p:pic>
        <p:nvPicPr>
          <p:cNvPr id="7" name="Picture 6" descr="ARA Logo RGB"/>
          <p:cNvPicPr>
            <a:picLocks noChangeAspect="1" noChangeArrowheads="1"/>
          </p:cNvPicPr>
          <p:nvPr/>
        </p:nvPicPr>
        <p:blipFill>
          <a:blip r:embed="rId3" cstate="print"/>
          <a:srcRect/>
          <a:stretch>
            <a:fillRect/>
          </a:stretch>
        </p:blipFill>
        <p:spPr bwMode="auto">
          <a:xfrm>
            <a:off x="266700" y="5592283"/>
            <a:ext cx="685800" cy="1009650"/>
          </a:xfrm>
          <a:prstGeom prst="rect">
            <a:avLst/>
          </a:prstGeom>
          <a:noFill/>
          <a:ln w="9525">
            <a:noFill/>
            <a:miter lim="800000"/>
            <a:headEnd/>
            <a:tailEnd/>
          </a:ln>
        </p:spPr>
      </p:pic>
    </p:spTree>
    <p:extLst>
      <p:ext uri="{BB962C8B-B14F-4D97-AF65-F5344CB8AC3E}">
        <p14:creationId xmlns:p14="http://schemas.microsoft.com/office/powerpoint/2010/main" val="220825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a:xfrm>
            <a:off x="457200" y="266700"/>
            <a:ext cx="8229600" cy="1143000"/>
          </a:xfrm>
        </p:spPr>
        <p:txBody>
          <a:bodyPr/>
          <a:lstStyle/>
          <a:p>
            <a:r>
              <a:rPr lang="en-US" b="1" dirty="0" smtClean="0"/>
              <a:t>Wellness Customers</a:t>
            </a:r>
            <a:endParaRPr lang="en-US" b="1" dirty="0"/>
          </a:p>
        </p:txBody>
      </p:sp>
      <p:sp>
        <p:nvSpPr>
          <p:cNvPr id="7" name="Title 1"/>
          <p:cNvSpPr txBox="1">
            <a:spLocks/>
          </p:cNvSpPr>
          <p:nvPr/>
        </p:nvSpPr>
        <p:spPr>
          <a:xfrm>
            <a:off x="5334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560100339"/>
              </p:ext>
            </p:extLst>
          </p:nvPr>
        </p:nvGraphicFramePr>
        <p:xfrm>
          <a:off x="762000" y="12954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A Logo RGB"/>
          <p:cNvPicPr>
            <a:picLocks noChangeAspect="1" noChangeArrowheads="1"/>
          </p:cNvPicPr>
          <p:nvPr/>
        </p:nvPicPr>
        <p:blipFill>
          <a:blip r:embed="rId4" cstate="print"/>
          <a:srcRect/>
          <a:stretch>
            <a:fillRect/>
          </a:stretch>
        </p:blipFill>
        <p:spPr bwMode="auto">
          <a:xfrm>
            <a:off x="266700" y="5592283"/>
            <a:ext cx="685800" cy="1009650"/>
          </a:xfrm>
          <a:prstGeom prst="rect">
            <a:avLst/>
          </a:prstGeom>
          <a:noFill/>
          <a:ln w="9525">
            <a:noFill/>
            <a:miter lim="800000"/>
            <a:headEnd/>
            <a:tailEnd/>
          </a:ln>
        </p:spPr>
      </p:pic>
    </p:spTree>
    <p:extLst>
      <p:ext uri="{BB962C8B-B14F-4D97-AF65-F5344CB8AC3E}">
        <p14:creationId xmlns:p14="http://schemas.microsoft.com/office/powerpoint/2010/main" val="3709890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a:xfrm>
            <a:off x="457200" y="266700"/>
            <a:ext cx="8229600" cy="1143000"/>
          </a:xfrm>
        </p:spPr>
        <p:txBody>
          <a:bodyPr/>
          <a:lstStyle/>
          <a:p>
            <a:r>
              <a:rPr lang="en-US" b="1" dirty="0" smtClean="0"/>
              <a:t>Wellness Revenues</a:t>
            </a:r>
            <a:endParaRPr lang="en-US" b="1" dirty="0"/>
          </a:p>
        </p:txBody>
      </p:sp>
      <p:sp>
        <p:nvSpPr>
          <p:cNvPr id="7" name="Title 1"/>
          <p:cNvSpPr txBox="1">
            <a:spLocks/>
          </p:cNvSpPr>
          <p:nvPr/>
        </p:nvSpPr>
        <p:spPr>
          <a:xfrm>
            <a:off x="5334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graphicFrame>
        <p:nvGraphicFramePr>
          <p:cNvPr id="9" name="Chart 8"/>
          <p:cNvGraphicFramePr>
            <a:graphicFrameLocks/>
          </p:cNvGraphicFramePr>
          <p:nvPr>
            <p:extLst>
              <p:ext uri="{D42A27DB-BD31-4B8C-83A1-F6EECF244321}">
                <p14:modId xmlns:p14="http://schemas.microsoft.com/office/powerpoint/2010/main" val="1196871332"/>
              </p:ext>
            </p:extLst>
          </p:nvPr>
        </p:nvGraphicFramePr>
        <p:xfrm>
          <a:off x="914400" y="1219200"/>
          <a:ext cx="7743825" cy="508516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A Logo RGB"/>
          <p:cNvPicPr>
            <a:picLocks noChangeAspect="1" noChangeArrowheads="1"/>
          </p:cNvPicPr>
          <p:nvPr/>
        </p:nvPicPr>
        <p:blipFill>
          <a:blip r:embed="rId4" cstate="print"/>
          <a:srcRect/>
          <a:stretch>
            <a:fillRect/>
          </a:stretch>
        </p:blipFill>
        <p:spPr bwMode="auto">
          <a:xfrm>
            <a:off x="266700" y="5592283"/>
            <a:ext cx="685800" cy="1009650"/>
          </a:xfrm>
          <a:prstGeom prst="rect">
            <a:avLst/>
          </a:prstGeom>
          <a:noFill/>
          <a:ln w="9525">
            <a:noFill/>
            <a:miter lim="800000"/>
            <a:headEnd/>
            <a:tailEnd/>
          </a:ln>
        </p:spPr>
      </p:pic>
    </p:spTree>
    <p:extLst>
      <p:ext uri="{BB962C8B-B14F-4D97-AF65-F5344CB8AC3E}">
        <p14:creationId xmlns:p14="http://schemas.microsoft.com/office/powerpoint/2010/main" val="1519818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a:xfrm>
            <a:off x="533400" y="2590800"/>
            <a:ext cx="8229600" cy="1143000"/>
          </a:xfrm>
        </p:spPr>
        <p:txBody>
          <a:bodyPr/>
          <a:lstStyle/>
          <a:p>
            <a:r>
              <a:rPr lang="en-US" dirty="0" smtClean="0"/>
              <a:t>Questions?</a:t>
            </a:r>
            <a:endParaRPr lang="en-US" dirty="0"/>
          </a:p>
        </p:txBody>
      </p:sp>
      <p:sp>
        <p:nvSpPr>
          <p:cNvPr id="7" name="Title 1"/>
          <p:cNvSpPr txBox="1">
            <a:spLocks/>
          </p:cNvSpPr>
          <p:nvPr/>
        </p:nvSpPr>
        <p:spPr>
          <a:xfrm>
            <a:off x="5334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pic>
        <p:nvPicPr>
          <p:cNvPr id="8" name="Picture 7" descr="ARA Logo RGB"/>
          <p:cNvPicPr>
            <a:picLocks noChangeAspect="1" noChangeArrowheads="1"/>
          </p:cNvPicPr>
          <p:nvPr/>
        </p:nvPicPr>
        <p:blipFill>
          <a:blip r:embed="rId3" cstate="print"/>
          <a:srcRect/>
          <a:stretch>
            <a:fillRect/>
          </a:stretch>
        </p:blipFill>
        <p:spPr bwMode="auto">
          <a:xfrm>
            <a:off x="266700" y="5592283"/>
            <a:ext cx="685800" cy="1009650"/>
          </a:xfrm>
          <a:prstGeom prst="rect">
            <a:avLst/>
          </a:prstGeom>
          <a:noFill/>
          <a:ln w="9525">
            <a:noFill/>
            <a:miter lim="800000"/>
            <a:headEnd/>
            <a:tailEnd/>
          </a:ln>
        </p:spPr>
      </p:pic>
    </p:spTree>
    <p:extLst>
      <p:ext uri="{BB962C8B-B14F-4D97-AF65-F5344CB8AC3E}">
        <p14:creationId xmlns:p14="http://schemas.microsoft.com/office/powerpoint/2010/main" val="141926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9" name="Title 8"/>
          <p:cNvSpPr>
            <a:spLocks noGrp="1"/>
          </p:cNvSpPr>
          <p:nvPr>
            <p:ph type="title"/>
          </p:nvPr>
        </p:nvSpPr>
        <p:spPr/>
        <p:txBody>
          <a:bodyPr/>
          <a:lstStyle/>
          <a:p>
            <a:r>
              <a:rPr lang="en-US" b="1" dirty="0" smtClean="0"/>
              <a:t>Key Programs</a:t>
            </a:r>
            <a:endParaRPr lang="en-US" b="1" dirty="0"/>
          </a:p>
        </p:txBody>
      </p:sp>
      <p:sp>
        <p:nvSpPr>
          <p:cNvPr id="10" name="Content Placeholder 9"/>
          <p:cNvSpPr>
            <a:spLocks noGrp="1"/>
          </p:cNvSpPr>
          <p:nvPr>
            <p:ph idx="1"/>
          </p:nvPr>
        </p:nvSpPr>
        <p:spPr/>
        <p:txBody>
          <a:bodyPr/>
          <a:lstStyle/>
          <a:p>
            <a:r>
              <a:rPr lang="en-US" dirty="0" smtClean="0"/>
              <a:t>Brief overview of BARC</a:t>
            </a:r>
          </a:p>
          <a:p>
            <a:r>
              <a:rPr lang="en-US" dirty="0" smtClean="0"/>
              <a:t>Animal </a:t>
            </a:r>
            <a:r>
              <a:rPr lang="en-US" dirty="0" smtClean="0"/>
              <a:t>Enforcement</a:t>
            </a:r>
          </a:p>
          <a:p>
            <a:r>
              <a:rPr lang="en-US" dirty="0" smtClean="0"/>
              <a:t>Spay/Neuter 	</a:t>
            </a:r>
          </a:p>
          <a:p>
            <a:pPr lvl="1"/>
            <a:r>
              <a:rPr lang="en-US" dirty="0" smtClean="0"/>
              <a:t>Healthy Pets Healthy Streets</a:t>
            </a:r>
          </a:p>
          <a:p>
            <a:pPr lvl="1"/>
            <a:r>
              <a:rPr lang="en-US" dirty="0" smtClean="0"/>
              <a:t>Individual Community Outreach </a:t>
            </a:r>
          </a:p>
          <a:p>
            <a:pPr lvl="1"/>
            <a:r>
              <a:rPr lang="en-US" dirty="0" smtClean="0"/>
              <a:t>Fixin’ Houston</a:t>
            </a:r>
          </a:p>
          <a:p>
            <a:r>
              <a:rPr lang="en-US" dirty="0" smtClean="0"/>
              <a:t>Wellness Clinic</a:t>
            </a:r>
          </a:p>
        </p:txBody>
      </p:sp>
      <p:pic>
        <p:nvPicPr>
          <p:cNvPr id="7" name="Picture 7" descr="ARA Logo RGB"/>
          <p:cNvPicPr>
            <a:picLocks noChangeAspect="1" noChangeArrowheads="1"/>
          </p:cNvPicPr>
          <p:nvPr/>
        </p:nvPicPr>
        <p:blipFill>
          <a:blip r:embed="rId3" cstate="print"/>
          <a:srcRect/>
          <a:stretch>
            <a:fillRect/>
          </a:stretch>
        </p:blipFill>
        <p:spPr bwMode="auto">
          <a:xfrm>
            <a:off x="304800" y="5486400"/>
            <a:ext cx="685800" cy="1009650"/>
          </a:xfrm>
          <a:prstGeom prst="rect">
            <a:avLst/>
          </a:prstGeom>
          <a:noFill/>
          <a:ln w="9525">
            <a:noFill/>
            <a:miter lim="800000"/>
            <a:headEnd/>
            <a:tailEnd/>
          </a:ln>
        </p:spPr>
      </p:pic>
    </p:spTree>
    <p:extLst>
      <p:ext uri="{BB962C8B-B14F-4D97-AF65-F5344CB8AC3E}">
        <p14:creationId xmlns:p14="http://schemas.microsoft.com/office/powerpoint/2010/main" val="303246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9" name="Title 8"/>
          <p:cNvSpPr>
            <a:spLocks noGrp="1"/>
          </p:cNvSpPr>
          <p:nvPr>
            <p:ph type="title"/>
          </p:nvPr>
        </p:nvSpPr>
        <p:spPr/>
        <p:txBody>
          <a:bodyPr>
            <a:normAutofit fontScale="90000"/>
          </a:bodyPr>
          <a:lstStyle/>
          <a:p>
            <a:r>
              <a:rPr lang="en-US" sz="4900" b="1" dirty="0" smtClean="0"/>
              <a:t>Animal Enforcement</a:t>
            </a:r>
            <a:br>
              <a:rPr lang="en-US" sz="4900" b="1" dirty="0" smtClean="0"/>
            </a:br>
            <a:r>
              <a:rPr lang="en-US" sz="3600" i="1" dirty="0" smtClean="0"/>
              <a:t>Priority Matrix</a:t>
            </a:r>
            <a:endParaRPr lang="en-US" sz="3600" i="1"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46590" y="1600200"/>
            <a:ext cx="33828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ARA Logo RGB"/>
          <p:cNvPicPr>
            <a:picLocks noChangeAspect="1" noChangeArrowheads="1"/>
          </p:cNvPicPr>
          <p:nvPr/>
        </p:nvPicPr>
        <p:blipFill>
          <a:blip r:embed="rId4" cstate="print"/>
          <a:srcRect/>
          <a:stretch>
            <a:fillRect/>
          </a:stretch>
        </p:blipFill>
        <p:spPr bwMode="auto">
          <a:xfrm>
            <a:off x="304800" y="5486400"/>
            <a:ext cx="685800" cy="1009650"/>
          </a:xfrm>
          <a:prstGeom prst="rect">
            <a:avLst/>
          </a:prstGeom>
          <a:noFill/>
          <a:ln w="9525">
            <a:noFill/>
            <a:miter lim="800000"/>
            <a:headEnd/>
            <a:tailEnd/>
          </a:ln>
        </p:spPr>
      </p:pic>
    </p:spTree>
    <p:extLst>
      <p:ext uri="{BB962C8B-B14F-4D97-AF65-F5344CB8AC3E}">
        <p14:creationId xmlns:p14="http://schemas.microsoft.com/office/powerpoint/2010/main" val="2992527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3" name="Content Placeholder 2"/>
          <p:cNvSpPr>
            <a:spLocks noGrp="1"/>
          </p:cNvSpPr>
          <p:nvPr>
            <p:ph idx="1"/>
          </p:nvPr>
        </p:nvSpPr>
        <p:spPr>
          <a:xfrm>
            <a:off x="457200" y="1752601"/>
            <a:ext cx="8409390" cy="3886200"/>
          </a:xfrm>
        </p:spPr>
        <p:txBody>
          <a:bodyPr>
            <a:normAutofit fontScale="55000" lnSpcReduction="20000"/>
          </a:bodyPr>
          <a:lstStyle/>
          <a:p>
            <a:r>
              <a:rPr lang="en-US" b="1" dirty="0" smtClean="0"/>
              <a:t>Dangerous dog: </a:t>
            </a:r>
            <a:r>
              <a:rPr lang="en-US" dirty="0" smtClean="0"/>
              <a:t>makes an unprovoked attack that causes injury or death to a human.</a:t>
            </a:r>
          </a:p>
          <a:p>
            <a:pPr lvl="1"/>
            <a:r>
              <a:rPr lang="en-US" i="1" dirty="0" smtClean="0"/>
              <a:t>94 dangerous dogs in BARC’s registry. </a:t>
            </a:r>
          </a:p>
          <a:p>
            <a:pPr lvl="1"/>
            <a:r>
              <a:rPr lang="en-US" i="1" dirty="0" smtClean="0"/>
              <a:t>9 currently active. </a:t>
            </a:r>
          </a:p>
          <a:p>
            <a:pPr lvl="1"/>
            <a:r>
              <a:rPr lang="en-US" i="1" dirty="0" smtClean="0"/>
              <a:t>85 euthanized or moved to a different jurisdiction. </a:t>
            </a:r>
          </a:p>
          <a:p>
            <a:r>
              <a:rPr lang="en-US" b="1" dirty="0" smtClean="0"/>
              <a:t>Aggressive dog: </a:t>
            </a:r>
            <a:r>
              <a:rPr lang="en-US" dirty="0" smtClean="0"/>
              <a:t>bites, assaults, or otherwise attacks a person without provocation or displays aggressive tendencies that causes a person of normal sensibilities to fear the dog.</a:t>
            </a:r>
          </a:p>
          <a:p>
            <a:pPr lvl="1"/>
            <a:r>
              <a:rPr lang="en-US" i="1" dirty="0" smtClean="0"/>
              <a:t>6 aggressive cases since 2014; </a:t>
            </a:r>
          </a:p>
          <a:p>
            <a:pPr lvl="1"/>
            <a:r>
              <a:rPr lang="en-US" i="1" dirty="0" smtClean="0"/>
              <a:t>1 is current</a:t>
            </a:r>
          </a:p>
          <a:p>
            <a:pPr lvl="1"/>
            <a:r>
              <a:rPr lang="en-US" i="1" dirty="0" smtClean="0"/>
              <a:t>5 have been euthanized. </a:t>
            </a:r>
          </a:p>
          <a:p>
            <a:r>
              <a:rPr lang="en-US" b="1" dirty="0" smtClean="0"/>
              <a:t>Nuisance dog: </a:t>
            </a:r>
            <a:r>
              <a:rPr lang="en-US" dirty="0" smtClean="0"/>
              <a:t>substantially interferes with the right or enjoyment of life by excessive barking or howling, repeated defecation on property, domestic animal attacks, etc. </a:t>
            </a:r>
          </a:p>
          <a:p>
            <a:pPr lvl="1"/>
            <a:r>
              <a:rPr lang="en-US" i="1" dirty="0" smtClean="0"/>
              <a:t>6 nuisance cases reported. </a:t>
            </a:r>
          </a:p>
          <a:p>
            <a:pPr lvl="1"/>
            <a:r>
              <a:rPr lang="en-US" i="1" dirty="0" smtClean="0"/>
              <a:t>Resolved through Animal Enforcement mitigation without an official declaration.</a:t>
            </a:r>
          </a:p>
          <a:p>
            <a:pPr lvl="1"/>
            <a:endParaRPr lang="en-US" dirty="0"/>
          </a:p>
        </p:txBody>
      </p:sp>
      <p:sp>
        <p:nvSpPr>
          <p:cNvPr id="7" name="Title 1"/>
          <p:cNvSpPr txBox="1">
            <a:spLocks/>
          </p:cNvSpPr>
          <p:nvPr/>
        </p:nvSpPr>
        <p:spPr>
          <a:xfrm>
            <a:off x="304800" y="9906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sp>
        <p:nvSpPr>
          <p:cNvPr id="5" name="Title 4"/>
          <p:cNvSpPr>
            <a:spLocks noGrp="1"/>
          </p:cNvSpPr>
          <p:nvPr>
            <p:ph type="title"/>
          </p:nvPr>
        </p:nvSpPr>
        <p:spPr>
          <a:xfrm>
            <a:off x="457200" y="533400"/>
            <a:ext cx="8229600" cy="1447800"/>
          </a:xfrm>
        </p:spPr>
        <p:txBody>
          <a:bodyPr>
            <a:noAutofit/>
          </a:bodyPr>
          <a:lstStyle/>
          <a:p>
            <a:r>
              <a:rPr lang="en-US" sz="4200" b="1" dirty="0" smtClean="0"/>
              <a:t>Animal Enforcement</a:t>
            </a:r>
            <a:r>
              <a:rPr lang="en-US" sz="4200" b="1" dirty="0"/>
              <a:t/>
            </a:r>
            <a:br>
              <a:rPr lang="en-US" sz="4200" b="1" dirty="0"/>
            </a:br>
            <a:endParaRPr lang="en-US" sz="4200" b="1" dirty="0"/>
          </a:p>
        </p:txBody>
      </p:sp>
      <p:pic>
        <p:nvPicPr>
          <p:cNvPr id="8" name="Picture 7" descr="ARA Logo RGB"/>
          <p:cNvPicPr>
            <a:picLocks noChangeAspect="1" noChangeArrowheads="1"/>
          </p:cNvPicPr>
          <p:nvPr/>
        </p:nvPicPr>
        <p:blipFill>
          <a:blip r:embed="rId3" cstate="print"/>
          <a:srcRect/>
          <a:stretch>
            <a:fillRect/>
          </a:stretch>
        </p:blipFill>
        <p:spPr bwMode="auto">
          <a:xfrm>
            <a:off x="304800" y="5486400"/>
            <a:ext cx="685800" cy="1009650"/>
          </a:xfrm>
          <a:prstGeom prst="rect">
            <a:avLst/>
          </a:prstGeom>
          <a:noFill/>
          <a:ln w="9525">
            <a:noFill/>
            <a:miter lim="800000"/>
            <a:headEnd/>
            <a:tailEnd/>
          </a:ln>
        </p:spPr>
      </p:pic>
    </p:spTree>
    <p:extLst>
      <p:ext uri="{BB962C8B-B14F-4D97-AF65-F5344CB8AC3E}">
        <p14:creationId xmlns:p14="http://schemas.microsoft.com/office/powerpoint/2010/main" val="3504212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a:xfrm>
            <a:off x="381000" y="533400"/>
            <a:ext cx="8229600" cy="1143000"/>
          </a:xfrm>
        </p:spPr>
        <p:txBody>
          <a:bodyPr>
            <a:normAutofit/>
          </a:bodyPr>
          <a:lstStyle/>
          <a:p>
            <a:r>
              <a:rPr lang="en-US" b="1" dirty="0" smtClean="0"/>
              <a:t>Animal Enforcement Tools</a:t>
            </a:r>
            <a:endParaRPr lang="en-US" b="1" dirty="0"/>
          </a:p>
        </p:txBody>
      </p:sp>
      <p:sp>
        <p:nvSpPr>
          <p:cNvPr id="3" name="Content Placeholder 2"/>
          <p:cNvSpPr>
            <a:spLocks noGrp="1"/>
          </p:cNvSpPr>
          <p:nvPr>
            <p:ph idx="1"/>
          </p:nvPr>
        </p:nvSpPr>
        <p:spPr>
          <a:xfrm>
            <a:off x="457200" y="1905000"/>
            <a:ext cx="8229600" cy="4572000"/>
          </a:xfrm>
        </p:spPr>
        <p:txBody>
          <a:bodyPr>
            <a:normAutofit fontScale="62500" lnSpcReduction="20000"/>
          </a:bodyPr>
          <a:lstStyle/>
          <a:p>
            <a:pPr marL="514350" indent="-514350">
              <a:buFont typeface="+mj-lt"/>
              <a:buAutoNum type="arabicPeriod"/>
            </a:pPr>
            <a:r>
              <a:rPr lang="en-US" dirty="0" smtClean="0"/>
              <a:t>Complainant completes affidavit declaring an argument for making a dog dangerous, aggressive or public nuisance (dangerous dog affidavit must be notarized).</a:t>
            </a:r>
            <a:br>
              <a:rPr lang="en-US" dirty="0" smtClean="0"/>
            </a:br>
            <a:endParaRPr lang="en-US" dirty="0" smtClean="0"/>
          </a:p>
          <a:p>
            <a:pPr marL="514350" indent="-514350">
              <a:buFont typeface="+mj-lt"/>
              <a:buAutoNum type="arabicPeriod"/>
            </a:pPr>
            <a:r>
              <a:rPr lang="en-US" dirty="0" smtClean="0"/>
              <a:t>BARC reviews complaint and if the case meets the definition, conducts an investigation.</a:t>
            </a:r>
            <a:br>
              <a:rPr lang="en-US" dirty="0" smtClean="0"/>
            </a:br>
            <a:endParaRPr lang="en-US" dirty="0" smtClean="0"/>
          </a:p>
          <a:p>
            <a:pPr marL="514350" indent="-514350">
              <a:buFont typeface="+mj-lt"/>
              <a:buAutoNum type="arabicPeriod"/>
            </a:pPr>
            <a:r>
              <a:rPr lang="en-US" dirty="0" smtClean="0"/>
              <a:t>Upon completion of the investigation, BARC determines if the animal meets the designation definition and determines next steps.</a:t>
            </a:r>
            <a:br>
              <a:rPr lang="en-US" dirty="0" smtClean="0"/>
            </a:br>
            <a:endParaRPr lang="en-US" dirty="0" smtClean="0"/>
          </a:p>
          <a:p>
            <a:pPr marL="514350" indent="-514350">
              <a:buFont typeface="+mj-lt"/>
              <a:buAutoNum type="arabicPeriod"/>
            </a:pPr>
            <a:r>
              <a:rPr lang="en-US" dirty="0" smtClean="0"/>
              <a:t>If the dog is deemed aggressive or a nuisance by City ordinance, BARC will order the dog owner to follow the mandates described in the City ordinance. If the dog is deemed dangerous due to severe bodily injury or death, it could be euthanized. All other dogs deemed dangerous will follow the prescribed State law and City ordinances</a:t>
            </a:r>
          </a:p>
          <a:p>
            <a:pPr marL="514350" indent="-514350">
              <a:buFont typeface="+mj-lt"/>
              <a:buAutoNum type="arabicPeriod"/>
            </a:pPr>
            <a:endParaRPr lang="en-US" dirty="0"/>
          </a:p>
        </p:txBody>
      </p:sp>
      <p:sp>
        <p:nvSpPr>
          <p:cNvPr id="7" name="Title 1"/>
          <p:cNvSpPr txBox="1">
            <a:spLocks/>
          </p:cNvSpPr>
          <p:nvPr/>
        </p:nvSpPr>
        <p:spPr>
          <a:xfrm>
            <a:off x="304800" y="9906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i="1" dirty="0"/>
          </a:p>
        </p:txBody>
      </p:sp>
      <p:pic>
        <p:nvPicPr>
          <p:cNvPr id="8" name="Picture 7" descr="ARA Logo RGB"/>
          <p:cNvPicPr>
            <a:picLocks noChangeAspect="1" noChangeArrowheads="1"/>
          </p:cNvPicPr>
          <p:nvPr/>
        </p:nvPicPr>
        <p:blipFill>
          <a:blip r:embed="rId3" cstate="print"/>
          <a:srcRect/>
          <a:stretch>
            <a:fillRect/>
          </a:stretch>
        </p:blipFill>
        <p:spPr bwMode="auto">
          <a:xfrm>
            <a:off x="364671" y="5596093"/>
            <a:ext cx="685800" cy="1009650"/>
          </a:xfrm>
          <a:prstGeom prst="rect">
            <a:avLst/>
          </a:prstGeom>
          <a:noFill/>
          <a:ln w="9525">
            <a:noFill/>
            <a:miter lim="800000"/>
            <a:headEnd/>
            <a:tailEnd/>
          </a:ln>
        </p:spPr>
      </p:pic>
    </p:spTree>
    <p:extLst>
      <p:ext uri="{BB962C8B-B14F-4D97-AF65-F5344CB8AC3E}">
        <p14:creationId xmlns:p14="http://schemas.microsoft.com/office/powerpoint/2010/main" val="412806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a:xfrm>
            <a:off x="685800" y="533400"/>
            <a:ext cx="8229600" cy="1219200"/>
          </a:xfrm>
        </p:spPr>
        <p:txBody>
          <a:bodyPr>
            <a:normAutofit fontScale="90000"/>
          </a:bodyPr>
          <a:lstStyle/>
          <a:p>
            <a:r>
              <a:rPr lang="en-US" b="1" dirty="0" smtClean="0"/>
              <a:t>Animal Enforcement Tools</a:t>
            </a:r>
            <a:r>
              <a:rPr lang="en-US" b="1" dirty="0"/>
              <a:t/>
            </a:r>
            <a:br>
              <a:rPr lang="en-US" b="1" dirty="0"/>
            </a:b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Font typeface="+mj-lt"/>
              <a:buAutoNum type="arabicPeriod"/>
            </a:pPr>
            <a:r>
              <a:rPr lang="en-US" sz="2600" b="1" dirty="0" smtClean="0"/>
              <a:t>Dangerous Dogs: </a:t>
            </a:r>
            <a:r>
              <a:rPr lang="en-US" sz="2600" dirty="0" smtClean="0"/>
              <a:t>comply at all times with Chapter 822 of the Texas Health and Safety Code and Chapter 6-154 of the City of Houston Code of Ordinances (see handout).</a:t>
            </a:r>
          </a:p>
          <a:p>
            <a:pPr marL="514350" indent="-514350">
              <a:buFont typeface="+mj-lt"/>
              <a:buAutoNum type="arabicPeriod"/>
            </a:pPr>
            <a:r>
              <a:rPr lang="en-US" sz="2600" b="1" dirty="0" smtClean="0"/>
              <a:t>Aggressive Dogs: </a:t>
            </a:r>
            <a:r>
              <a:rPr lang="en-US" sz="2600" dirty="0" smtClean="0"/>
              <a:t>comply at all times with Chapter 6-165 of the City of Houston Code of Ordinances (see handout).</a:t>
            </a:r>
          </a:p>
          <a:p>
            <a:pPr marL="514350" indent="-514350">
              <a:buFont typeface="+mj-lt"/>
              <a:buAutoNum type="arabicPeriod"/>
            </a:pPr>
            <a:r>
              <a:rPr lang="en-US" sz="2600" b="1" dirty="0" smtClean="0"/>
              <a:t>Nuisance Dogs: </a:t>
            </a:r>
            <a:r>
              <a:rPr lang="en-US" sz="2600" dirty="0"/>
              <a:t>comply at all times with Chapter </a:t>
            </a:r>
            <a:r>
              <a:rPr lang="en-US" sz="2600" dirty="0" smtClean="0"/>
              <a:t>6-168 </a:t>
            </a:r>
            <a:r>
              <a:rPr lang="en-US" sz="2600" dirty="0"/>
              <a:t>of the City of Houston Code of </a:t>
            </a:r>
            <a:r>
              <a:rPr lang="en-US" sz="2600" dirty="0" smtClean="0"/>
              <a:t>Ordinances (see handout).</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smtClean="0"/>
          </a:p>
        </p:txBody>
      </p:sp>
      <p:pic>
        <p:nvPicPr>
          <p:cNvPr id="7" name="Picture 7" descr="ARA Logo RGB"/>
          <p:cNvPicPr>
            <a:picLocks noChangeAspect="1" noChangeArrowheads="1"/>
          </p:cNvPicPr>
          <p:nvPr/>
        </p:nvPicPr>
        <p:blipFill>
          <a:blip r:embed="rId3" cstate="print"/>
          <a:srcRect/>
          <a:stretch>
            <a:fillRect/>
          </a:stretch>
        </p:blipFill>
        <p:spPr bwMode="auto">
          <a:xfrm>
            <a:off x="304800" y="5486400"/>
            <a:ext cx="685800" cy="1009650"/>
          </a:xfrm>
          <a:prstGeom prst="rect">
            <a:avLst/>
          </a:prstGeom>
          <a:noFill/>
          <a:ln w="9525">
            <a:noFill/>
            <a:miter lim="800000"/>
            <a:headEnd/>
            <a:tailEnd/>
          </a:ln>
        </p:spPr>
      </p:pic>
    </p:spTree>
    <p:extLst>
      <p:ext uri="{BB962C8B-B14F-4D97-AF65-F5344CB8AC3E}">
        <p14:creationId xmlns:p14="http://schemas.microsoft.com/office/powerpoint/2010/main" val="289898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p:txBody>
          <a:bodyPr/>
          <a:lstStyle/>
          <a:p>
            <a:r>
              <a:rPr lang="en-US" b="1" dirty="0" smtClean="0"/>
              <a:t>Spay/Neuter Programs</a:t>
            </a:r>
            <a:endParaRPr lang="en-US" b="1" dirty="0"/>
          </a:p>
        </p:txBody>
      </p:sp>
      <p:sp>
        <p:nvSpPr>
          <p:cNvPr id="3" name="Content Placeholder 2"/>
          <p:cNvSpPr>
            <a:spLocks noGrp="1"/>
          </p:cNvSpPr>
          <p:nvPr>
            <p:ph idx="1"/>
          </p:nvPr>
        </p:nvSpPr>
        <p:spPr>
          <a:xfrm>
            <a:off x="457200" y="1828800"/>
            <a:ext cx="8229600" cy="4495800"/>
          </a:xfrm>
        </p:spPr>
        <p:txBody>
          <a:bodyPr>
            <a:normAutofit/>
          </a:bodyPr>
          <a:lstStyle/>
          <a:p>
            <a:r>
              <a:rPr lang="en-US" dirty="0" smtClean="0"/>
              <a:t>Why prioritize spay/neuter?</a:t>
            </a:r>
          </a:p>
          <a:p>
            <a:pPr lvl="1"/>
            <a:r>
              <a:rPr lang="en-US" dirty="0" smtClean="0"/>
              <a:t>Problem: Overpopulation of unowned animals due to unwanted litters</a:t>
            </a:r>
          </a:p>
          <a:p>
            <a:pPr lvl="1"/>
            <a:r>
              <a:rPr lang="en-US" dirty="0" smtClean="0"/>
              <a:t>Problem: Houstonians without access to spay/neuter</a:t>
            </a:r>
          </a:p>
          <a:p>
            <a:pPr lvl="1"/>
            <a:r>
              <a:rPr lang="en-US" b="1" dirty="0" smtClean="0"/>
              <a:t>Solution: Educate communities and offer free services on a personal level through neighborhood and district-specific efforts</a:t>
            </a:r>
          </a:p>
        </p:txBody>
      </p:sp>
      <p:sp>
        <p:nvSpPr>
          <p:cNvPr id="8" name="Title 1"/>
          <p:cNvSpPr txBox="1">
            <a:spLocks/>
          </p:cNvSpPr>
          <p:nvPr/>
        </p:nvSpPr>
        <p:spPr>
          <a:xfrm>
            <a:off x="4572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t>The Vision</a:t>
            </a:r>
            <a:endParaRPr lang="en-US" sz="3200" i="1" dirty="0"/>
          </a:p>
        </p:txBody>
      </p:sp>
      <p:pic>
        <p:nvPicPr>
          <p:cNvPr id="7" name="Picture 7" descr="ARA Logo RGB"/>
          <p:cNvPicPr>
            <a:picLocks noChangeAspect="1" noChangeArrowheads="1"/>
          </p:cNvPicPr>
          <p:nvPr/>
        </p:nvPicPr>
        <p:blipFill>
          <a:blip r:embed="rId3" cstate="print"/>
          <a:srcRect/>
          <a:stretch>
            <a:fillRect/>
          </a:stretch>
        </p:blipFill>
        <p:spPr bwMode="auto">
          <a:xfrm>
            <a:off x="304800" y="5556632"/>
            <a:ext cx="685800" cy="1009650"/>
          </a:xfrm>
          <a:prstGeom prst="rect">
            <a:avLst/>
          </a:prstGeom>
          <a:noFill/>
          <a:ln w="9525">
            <a:noFill/>
            <a:miter lim="800000"/>
            <a:headEnd/>
            <a:tailEnd/>
          </a:ln>
        </p:spPr>
      </p:pic>
    </p:spTree>
    <p:extLst>
      <p:ext uri="{BB962C8B-B14F-4D97-AF65-F5344CB8AC3E}">
        <p14:creationId xmlns:p14="http://schemas.microsoft.com/office/powerpoint/2010/main" val="305543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40153"/>
            <a:ext cx="865590" cy="865590"/>
          </a:xfrm>
          <a:prstGeom prst="rect">
            <a:avLst/>
          </a:prstGeom>
        </p:spPr>
      </p:pic>
      <p:sp>
        <p:nvSpPr>
          <p:cNvPr id="2" name="Title 1"/>
          <p:cNvSpPr>
            <a:spLocks noGrp="1"/>
          </p:cNvSpPr>
          <p:nvPr>
            <p:ph type="title"/>
          </p:nvPr>
        </p:nvSpPr>
        <p:spPr>
          <a:xfrm>
            <a:off x="457200" y="152400"/>
            <a:ext cx="8229600" cy="1265238"/>
          </a:xfrm>
        </p:spPr>
        <p:txBody>
          <a:bodyPr/>
          <a:lstStyle/>
          <a:p>
            <a:r>
              <a:rPr lang="en-US" b="1" dirty="0"/>
              <a:t>Healthy Pets Healthy Streets</a:t>
            </a:r>
          </a:p>
        </p:txBody>
      </p:sp>
      <p:sp>
        <p:nvSpPr>
          <p:cNvPr id="3" name="Content Placeholder 2"/>
          <p:cNvSpPr>
            <a:spLocks noGrp="1"/>
          </p:cNvSpPr>
          <p:nvPr>
            <p:ph idx="1"/>
          </p:nvPr>
        </p:nvSpPr>
        <p:spPr>
          <a:xfrm>
            <a:off x="419100" y="1295401"/>
            <a:ext cx="8305800" cy="4877548"/>
          </a:xfrm>
        </p:spPr>
        <p:txBody>
          <a:bodyPr>
            <a:noAutofit/>
          </a:bodyPr>
          <a:lstStyle/>
          <a:p>
            <a:pPr marL="685800" indent="-285750"/>
            <a:r>
              <a:rPr lang="en-US" sz="2000" dirty="0" smtClean="0"/>
              <a:t>Began as a beachhead endeavor to “clean up” neighborhoods with the largest stray animal populations, one-by-one, by providing same-day spay/neuter services in each area</a:t>
            </a:r>
            <a:br>
              <a:rPr lang="en-US" sz="2000" dirty="0" smtClean="0"/>
            </a:br>
            <a:endParaRPr lang="en-US" sz="2000" dirty="0" smtClean="0"/>
          </a:p>
          <a:p>
            <a:pPr marL="685800" indent="-285750"/>
            <a:r>
              <a:rPr lang="en-US" sz="2000" dirty="0" smtClean="0"/>
              <a:t>Expanded to include key council districts with the greatest need for free spay/neuter education and services</a:t>
            </a:r>
            <a:br>
              <a:rPr lang="en-US" sz="2000" dirty="0" smtClean="0"/>
            </a:br>
            <a:endParaRPr lang="en-US" sz="2000" dirty="0" smtClean="0"/>
          </a:p>
          <a:p>
            <a:pPr marL="685800" indent="-285750"/>
            <a:r>
              <a:rPr lang="en-US" sz="2000" dirty="0" smtClean="0"/>
              <a:t>Partners: </a:t>
            </a:r>
            <a:r>
              <a:rPr lang="en-US" sz="2000" dirty="0"/>
              <a:t>Friends For Life, SNAP and </a:t>
            </a:r>
            <a:r>
              <a:rPr lang="en-US" sz="2000" dirty="0" smtClean="0"/>
              <a:t>Emancipet</a:t>
            </a:r>
            <a:br>
              <a:rPr lang="en-US" sz="2000" dirty="0" smtClean="0"/>
            </a:br>
            <a:endParaRPr lang="en-US" sz="2000" dirty="0" smtClean="0"/>
          </a:p>
          <a:p>
            <a:pPr marL="685800" indent="-285750">
              <a:buNone/>
            </a:pPr>
            <a:r>
              <a:rPr lang="en-US" sz="2000" i="1" dirty="0" smtClean="0"/>
              <a:t>The Results</a:t>
            </a:r>
          </a:p>
          <a:p>
            <a:pPr marL="685800" indent="-285750"/>
            <a:r>
              <a:rPr lang="en-US" sz="2000" dirty="0" smtClean="0"/>
              <a:t>Since the program began in July 2013, we have held 73 events in five key districts in Houston </a:t>
            </a:r>
            <a:br>
              <a:rPr lang="en-US" sz="2000" dirty="0" smtClean="0"/>
            </a:br>
            <a:endParaRPr lang="en-US" sz="2000" dirty="0" smtClean="0"/>
          </a:p>
          <a:p>
            <a:pPr marL="685800" indent="-285750"/>
            <a:r>
              <a:rPr lang="en-US" sz="2000" dirty="0"/>
              <a:t>M</a:t>
            </a:r>
            <a:r>
              <a:rPr lang="en-US" sz="2000" dirty="0" smtClean="0"/>
              <a:t>ore than 2,880 dogs and cats have been spayed or neutered</a:t>
            </a:r>
            <a:endParaRPr lang="en-US" sz="2000" dirty="0"/>
          </a:p>
        </p:txBody>
      </p:sp>
      <p:pic>
        <p:nvPicPr>
          <p:cNvPr id="7" name="Picture 7" descr="ARA Logo RGB"/>
          <p:cNvPicPr>
            <a:picLocks noChangeAspect="1" noChangeArrowheads="1"/>
          </p:cNvPicPr>
          <p:nvPr/>
        </p:nvPicPr>
        <p:blipFill>
          <a:blip r:embed="rId3" cstate="print"/>
          <a:srcRect/>
          <a:stretch>
            <a:fillRect/>
          </a:stretch>
        </p:blipFill>
        <p:spPr bwMode="auto">
          <a:xfrm>
            <a:off x="304800" y="5589289"/>
            <a:ext cx="685800" cy="1009650"/>
          </a:xfrm>
          <a:prstGeom prst="rect">
            <a:avLst/>
          </a:prstGeom>
          <a:noFill/>
          <a:ln w="9525">
            <a:noFill/>
            <a:miter lim="800000"/>
            <a:headEnd/>
            <a:tailEnd/>
          </a:ln>
        </p:spPr>
      </p:pic>
    </p:spTree>
    <p:extLst>
      <p:ext uri="{BB962C8B-B14F-4D97-AF65-F5344CB8AC3E}">
        <p14:creationId xmlns:p14="http://schemas.microsoft.com/office/powerpoint/2010/main" val="17000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76200">
            <a:solidFill>
              <a:srgbClr val="503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scontent-dfw1-1.xx.fbcdn.net/hphotos-xtp1/t31.0-8/12027322_10153049657556857_1121325951198520752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257" y="1757207"/>
            <a:ext cx="8390743" cy="471979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457200" y="457200"/>
            <a:ext cx="8305800" cy="1143000"/>
          </a:xfrm>
        </p:spPr>
        <p:txBody>
          <a:bodyPr>
            <a:noAutofit/>
          </a:bodyPr>
          <a:lstStyle/>
          <a:p>
            <a:pPr algn="ctr"/>
            <a:r>
              <a:rPr lang="en-US" sz="4400" b="0" i="1" dirty="0"/>
              <a:t>Healthy Pets Healthy Streets event </a:t>
            </a:r>
            <a:r>
              <a:rPr lang="en-US" b="0" i="1" dirty="0" smtClean="0"/>
              <a:t>Sunny Side Multi Service Center (District D) on September </a:t>
            </a:r>
            <a:r>
              <a:rPr lang="en-US" b="0" i="1" dirty="0"/>
              <a:t>19, 2015</a:t>
            </a:r>
          </a:p>
        </p:txBody>
      </p:sp>
      <p:sp>
        <p:nvSpPr>
          <p:cNvPr id="14"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i="1" dirty="0"/>
          </a:p>
        </p:txBody>
      </p:sp>
    </p:spTree>
    <p:extLst>
      <p:ext uri="{BB962C8B-B14F-4D97-AF65-F5344CB8AC3E}">
        <p14:creationId xmlns:p14="http://schemas.microsoft.com/office/powerpoint/2010/main" val="286801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3960</TotalTime>
  <Words>478</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Regulation and Neighborhood Affairs (RNA) Committee Presentation</vt:lpstr>
      <vt:lpstr>Key Programs</vt:lpstr>
      <vt:lpstr>Animal Enforcement Priority Matrix</vt:lpstr>
      <vt:lpstr>Animal Enforcement </vt:lpstr>
      <vt:lpstr>Animal Enforcement Tools</vt:lpstr>
      <vt:lpstr>Animal Enforcement Tools </vt:lpstr>
      <vt:lpstr>Spay/Neuter Programs</vt:lpstr>
      <vt:lpstr>Healthy Pets Healthy Streets</vt:lpstr>
      <vt:lpstr>Healthy Pets Healthy Streets event Sunny Side Multi Service Center (District D) on September 19, 2015</vt:lpstr>
      <vt:lpstr>Door-to-Door Community Outreach</vt:lpstr>
      <vt:lpstr>Fixin’ Houston</vt:lpstr>
      <vt:lpstr>BARC’s Wellness Clinic</vt:lpstr>
      <vt:lpstr>Wellness Customers</vt:lpstr>
      <vt:lpstr>Wellness Revenues</vt:lpstr>
      <vt:lpstr>Questions?</vt:lpstr>
    </vt:vector>
  </TitlesOfParts>
  <Company>City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and Neighborhood Affairs (RNA) Committee Presentation</dc:title>
  <dc:creator>Rivet, Ashtyn - ARA</dc:creator>
  <cp:lastModifiedBy>Rivet, Ashtyn - ARA</cp:lastModifiedBy>
  <cp:revision>44</cp:revision>
  <cp:lastPrinted>2016-03-17T21:13:50Z</cp:lastPrinted>
  <dcterms:created xsi:type="dcterms:W3CDTF">2016-03-08T14:45:00Z</dcterms:created>
  <dcterms:modified xsi:type="dcterms:W3CDTF">2016-03-28T21:56:21Z</dcterms:modified>
</cp:coreProperties>
</file>