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omments/modernComment_24B_3646D29D.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B86_3203602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B83_3C750FAF.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4"/>
    <p:sldMasterId id="2147483861" r:id="rId5"/>
  </p:sldMasterIdLst>
  <p:notesMasterIdLst>
    <p:notesMasterId r:id="rId25"/>
  </p:notesMasterIdLst>
  <p:sldIdLst>
    <p:sldId id="2956" r:id="rId6"/>
    <p:sldId id="2965" r:id="rId7"/>
    <p:sldId id="2938" r:id="rId8"/>
    <p:sldId id="2967" r:id="rId9"/>
    <p:sldId id="2966" r:id="rId10"/>
    <p:sldId id="2948" r:id="rId11"/>
    <p:sldId id="2936" r:id="rId12"/>
    <p:sldId id="2964" r:id="rId13"/>
    <p:sldId id="587" r:id="rId14"/>
    <p:sldId id="590" r:id="rId15"/>
    <p:sldId id="2962" r:id="rId16"/>
    <p:sldId id="2950" r:id="rId17"/>
    <p:sldId id="586" r:id="rId18"/>
    <p:sldId id="2963" r:id="rId19"/>
    <p:sldId id="2947" r:id="rId20"/>
    <p:sldId id="2961" r:id="rId21"/>
    <p:sldId id="654" r:id="rId22"/>
    <p:sldId id="320" r:id="rId23"/>
    <p:sldId id="6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1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BAC309-4D36-1D68-F08F-B87F004A0876}" name="Ulrich, Lacie - HPW" initials="UH" userId="S::lacie.ulrich@houstontx.gov::1d68b6c9-1609-42e7-aee6-790eef79cea8" providerId="AD"/>
  <p188:author id="{F24C331A-121B-B79D-D811-E34BCDC0A125}" name="Chandler, Grace - HPW" initials="CH" userId="S::grace.chandler@houstontx.gov::63e54572-5640-4010-bd73-bec79d9deb09" providerId="AD"/>
  <p188:author id="{FC9D4133-AE52-3A8A-F528-221D52F8B296}" name="Strong, Sheri - DON" initials="" userId="S::Sheri.Strong@houstontx.gov::fbc2a2da-08c7-4d73-b0b7-841ac3a867fe" providerId="AD"/>
  <p188:author id="{AE365068-8A4F-A066-EB03-65FDD9187529}" name="Strong, Sheri - DON" initials="SD" userId="S::sheri.strong@houstontx.gov::fbc2a2da-08c7-4d73-b0b7-841ac3a867fe" providerId="AD"/>
  <p188:author id="{2ADC877D-318F-81FF-74D1-A89AFA256696}" name="Chandler, Grace - HPW" initials="GC" userId="S::Grace.Chandler@houstontx.gov::63e54572-5640-4010-bd73-bec79d9deb09" providerId="AD"/>
  <p188:author id="{C0290B90-D56E-5648-F318-352611883612}" name="Shannahan, Christopher - HPW" initials="" userId="S::Christopher.Shannahan@houstontx.gov::ccf44167-15be-49e5-8de4-1279843f7f53" providerId="AD"/>
  <p188:author id="{070917A5-32E9-A31E-A3A0-D3B66E85F9D1}" name="De La Cruz, Daniel - HPW" initials="DH" userId="S::daniel.delacruz@houstontx.gov::d4ff0441-9efc-4df9-bcb1-035360ce8bf4" providerId="AD"/>
  <p188:author id="{A82603A9-B832-FAB4-996D-32EF01B538A0}" name="Habibi, Jordan - HPW" initials="JH" userId="S::Jordan.Habibi@houstontx.gov::aa6d824c-44be-44ff-ba74-78f007078cc5" providerId="AD"/>
  <p188:author id="{B423A8A9-1843-F910-84C0-DBAE9D470FC9}" name="De La Cruz, Daniel - HPW" initials="DD" userId="S::Daniel.DeLaCruz@houstontx.gov::d4ff0441-9efc-4df9-bcb1-035360ce8bf4" providerId="AD"/>
  <p188:author id="{90AEF1CC-4F78-6C1D-8D2A-83D83F79A9C9}" name="Orton, Elizabeth - HPC-HPW" initials="OH" userId="S::elizabeth.orton@houstontx.gov::cd07c35c-66be-4e4d-8efe-78c407c4175c" providerId="AD"/>
  <p188:author id="{A40D62CE-49A9-57FF-72F9-72EDE140CD0D}" name="Shannahan, Christopher - HPW" initials="SH" userId="S::christopher.shannahan@houstontx.gov::ccf44167-15be-49e5-8de4-1279843f7f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1"/>
    <a:srgbClr val="FFFFFF"/>
    <a:srgbClr val="688197"/>
    <a:srgbClr val="F68D2E"/>
    <a:srgbClr val="001E60"/>
    <a:srgbClr val="2088A7"/>
    <a:srgbClr val="007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0D0EB-B71B-45FB-8D6F-16BBAED5F93D}" v="1" dt="2026-02-02T15:20:02.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7" y="67"/>
      </p:cViewPr>
      <p:guideLst>
        <p:guide orient="horz" pos="2184"/>
        <p:guide pos="41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omments/modernComment_24B_3646D29D.xml><?xml version="1.0" encoding="utf-8"?>
<p188:cmLst xmlns:a="http://schemas.openxmlformats.org/drawingml/2006/main" xmlns:r="http://schemas.openxmlformats.org/officeDocument/2006/relationships" xmlns:p188="http://schemas.microsoft.com/office/powerpoint/2018/8/main">
  <p188:cm id="{CB3DCB81-CF04-4F25-96A4-B8AEDD969599}" authorId="{90AEF1CC-4F78-6C1D-8D2A-83D83F79A9C9}" created="2026-01-20T16:11:48.408">
    <pc:sldMkLst xmlns:pc="http://schemas.microsoft.com/office/powerpoint/2013/main/command">
      <pc:docMk/>
      <pc:sldMk cId="910611101" sldId="587"/>
    </pc:sldMkLst>
    <p188:txBody>
      <a:bodyPr/>
      <a:lstStyle/>
      <a:p>
        <a:r>
          <a:rPr lang="en-US"/>
          <a:t>Can you make the box that says Community Code Enforcement receives the case from 311 bigger or the text smaller to fit enforcement on one line. </a:t>
        </a:r>
      </a:p>
    </p188:txBody>
  </p188:cm>
</p188:cmLst>
</file>

<file path=ppt/comments/modernComment_B83_3C750FAF.xml><?xml version="1.0" encoding="utf-8"?>
<p188:cmLst xmlns:a="http://schemas.openxmlformats.org/drawingml/2006/main" xmlns:r="http://schemas.openxmlformats.org/officeDocument/2006/relationships" xmlns:p188="http://schemas.microsoft.com/office/powerpoint/2018/8/main">
  <p188:cm id="{36F4A5B0-5014-488A-AAE2-9764265DF161}" authorId="{A82603A9-B832-FAB4-996D-32EF01B538A0}" status="resolved" created="2026-01-26T16:05:59.212" startDate="2026-01-26T16:05:59.213" dueDate="2026-01-26T16:05:59.213" assignedTo="{B423A8A9-1843-F910-84C0-DBAE9D470FC9}" complete="100000" title="@De La Cruz, Daniel - HPW This should just say 1.2 million OR 1,200,000">
    <ac:txMkLst xmlns:ac="http://schemas.microsoft.com/office/drawing/2013/main/command">
      <pc:docMk xmlns:pc="http://schemas.microsoft.com/office/powerpoint/2013/main/command"/>
      <pc:sldMk xmlns:pc="http://schemas.microsoft.com/office/powerpoint/2013/main/command" cId="1014304687" sldId="2947"/>
      <ac:spMk id="3" creationId="{5FCF4142-9892-A21E-7FB8-0512E44E49AA}"/>
      <ac:txMk cp="0" len="73">
        <ac:context len="163" hash="1101473167"/>
      </ac:txMk>
    </ac:txMkLst>
    <p188:pos x="5375968" y="326606"/>
    <p188:replyLst>
      <p188:reply id="{DA548397-0E5A-4F1B-BEEC-AE1945F5A68D}" authorId="{A82603A9-B832-FAB4-996D-32EF01B538A0}" created="2026-01-26T16:21:28.035">
        <p188:txBody>
          <a:bodyPr/>
          <a:lstStyle/>
          <a:p>
            <a:r>
              <a:rPr lang="en-US"/>
              <a:t>[@Chandler, Grace - HPW] FYA</a:t>
            </a:r>
          </a:p>
        </p188:txBody>
      </p188:reply>
      <p188:reply id="{8A65578F-BE4F-4CFE-919A-EC9843BC67AF}" authorId="{F24C331A-121B-B79D-D811-E34BCDC0A125}" created="2026-01-26T16:34:18.388">
        <p188:txBody>
          <a:bodyPr/>
          <a:lstStyle/>
          <a:p>
            <a:r>
              <a:rPr lang="en-US"/>
              <a:t>We kept the language same numbers make a larger impact then 1.2 </a:t>
            </a:r>
          </a:p>
        </p188:txBody>
      </p188:reply>
      <p188:reply id="{77805B56-8389-4304-843B-E048215FCECA}" authorId="{A82603A9-B832-FAB4-996D-32EF01B538A0}" created="2026-01-26T16:44:57.753">
        <p188:txBody>
          <a:bodyPr/>
          <a:lstStyle/>
          <a:p>
            <a:r>
              <a:rPr lang="en-US"/>
              <a:t>So I would suggest changing it to 1,200,000 since “1,200,000 million” can be misinterpreted as “1,200,000,000,000”. </a:t>
            </a:r>
          </a:p>
        </p188:txBody>
      </p188:reply>
    </p188:replyLst>
    <p188:txBody>
      <a:bodyPr/>
      <a:lstStyle/>
      <a:p>
        <a:r>
          <a:rPr lang="en-US"/>
          <a:t>[@De La Cruz, Daniel - HPW] This should just say 1.2 million OR 1,200,000</a:t>
        </a:r>
      </a:p>
    </p188:txBody>
    <p188:extLst>
      <p:ext xmlns:p="http://schemas.openxmlformats.org/presentationml/2006/main" uri="{5BB2D875-25FF-4072-B9AC-8F64D62656EB}">
        <p228:taskDetails xmlns:p228="http://schemas.microsoft.com/office/powerpoint/2022/08/main">
          <p228:history>
            <p228:event time="2026-01-26T16:05:59.212" id="{5EBD7E53-E803-4518-9477-4E143E1B6D90}">
              <p228:atrbtn authorId="{A82603A9-B832-FAB4-996D-32EF01B538A0}"/>
              <p228:anchr>
                <p228:comment id="{36F4A5B0-5014-488A-AAE2-9764265DF161}"/>
              </p228:anchr>
              <p228:add/>
            </p228:event>
            <p228:event time="2026-01-26T16:05:59.212" id="{05D0DEDE-3ECF-432F-A25A-893E059ED41F}">
              <p228:atrbtn authorId="{A82603A9-B832-FAB4-996D-32EF01B538A0}"/>
              <p228:anchr>
                <p228:comment id="{36F4A5B0-5014-488A-AAE2-9764265DF161}"/>
              </p228:anchr>
              <p228:asgn authorId="{B423A8A9-1843-F910-84C0-DBAE9D470FC9}"/>
            </p228:event>
            <p228:event time="2026-01-26T16:05:59.212" id="{17958998-5AE3-43B7-AC3B-3F8774B56338}">
              <p228:atrbtn authorId="{A82603A9-B832-FAB4-996D-32EF01B538A0}"/>
              <p228:anchr>
                <p228:comment id="{36F4A5B0-5014-488A-AAE2-9764265DF161}"/>
              </p228:anchr>
              <p228:title val="@De La Cruz, Daniel - HPW This should just say 1.2 million OR 1,200,000"/>
            </p228:event>
            <p228:event time="2026-01-26T16:05:59.212" id="{BB15597A-5D66-463D-B5F1-FD6FC4701133}">
              <p228:atrbtn authorId="{A82603A9-B832-FAB4-996D-32EF01B538A0}"/>
              <p228:anchr>
                <p228:comment id="{36F4A5B0-5014-488A-AAE2-9764265DF161}"/>
              </p228:anchr>
              <p228:date stDt="2026-01-26T16:05:59.213" endDt="2026-01-26T16:05:59.213"/>
            </p228:event>
          </p228:history>
        </p228:taskDetails>
      </p:ext>
    </p188:extLst>
  </p188:cm>
</p188:cmLst>
</file>

<file path=ppt/comments/modernComment_B86_32036021.xml><?xml version="1.0" encoding="utf-8"?>
<p188:cmLst xmlns:a="http://schemas.openxmlformats.org/drawingml/2006/main" xmlns:r="http://schemas.openxmlformats.org/officeDocument/2006/relationships" xmlns:p188="http://schemas.microsoft.com/office/powerpoint/2018/8/main">
  <p188:cm id="{24C9FA74-971E-440E-8A1A-8D20C644C583}" authorId="{D1BAC309-4D36-1D68-F08F-B87F004A0876}" created="2026-01-20T15:38:14.051">
    <ac:deMkLst xmlns:ac="http://schemas.microsoft.com/office/drawing/2013/main/command">
      <pc:docMk xmlns:pc="http://schemas.microsoft.com/office/powerpoint/2013/main/command"/>
      <pc:sldMk xmlns:pc="http://schemas.microsoft.com/office/powerpoint/2013/main/command" cId="839082017" sldId="2950"/>
      <ac:picMk id="3" creationId="{024F4433-9AFA-A8D7-A069-1DFD7789A988}"/>
    </ac:deMkLst>
    <p188:replyLst>
      <p188:reply id="{6D39167B-B6D2-4244-841A-BEFB8D252291}" authorId="{A40D62CE-49A9-57FF-72F9-72EDE140CD0D}" created="2026-01-20T18:02:31.456">
        <p188:txBody>
          <a:bodyPr/>
          <a:lstStyle/>
          <a:p>
            <a:r>
              <a:rPr lang="en-US"/>
              <a:t>The name/address/DL information on the citation pictured is fictitious.  I asked staff to "mock up" an example of what a PYP citation would look like. </a:t>
            </a:r>
          </a:p>
        </p188:txBody>
      </p188:reply>
      <p188:reply id="{DD871BB2-0ADC-4625-B80A-8E530F6F3EA0}" authorId="{A82603A9-B832-FAB4-996D-32EF01B538A0}" created="2026-01-26T16:03:37.381">
        <p188:txBody>
          <a:bodyPr/>
          <a:lstStyle/>
          <a:p>
            <a:r>
              <a:rPr lang="en-US"/>
              <a:t>Thank you [@Shannahan, Christopher - HPW] </a:t>
            </a:r>
          </a:p>
        </p188:txBody>
      </p188:reply>
    </p188:replyLst>
    <p188:txBody>
      <a:bodyPr/>
      <a:lstStyle/>
      <a:p>
        <a:r>
          <a:rPr lang="en-US"/>
          <a:t>[@De La Cruz, Daniel - HPW] - Is this real information (in regards to the home address and DL)? I think the private information needs to be blurred or blacked out. </a:t>
        </a:r>
      </a:p>
    </p188:txBody>
    <p188:extLst>
      <p:ext xmlns:p="http://schemas.openxmlformats.org/presentationml/2006/main" uri="{57CB4572-C831-44C2-8A1C-0ADB6CCDFE69}">
        <p223:reactions xmlns:p223="http://schemas.microsoft.com/office/powerpoint/2022/03/main">
          <p223:rxn type="👍">
            <p223:instance time="2026-01-26T16:03:23.657" authorId="{A82603A9-B832-FAB4-996D-32EF01B538A0}"/>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C3182-1717-4750-B0DD-AA21B292F3D7}" type="doc">
      <dgm:prSet loTypeId="urn:microsoft.com/office/officeart/2011/layout/CircleProcess" loCatId="process" qsTypeId="urn:microsoft.com/office/officeart/2005/8/quickstyle/simple1" qsCatId="simple" csTypeId="urn:microsoft.com/office/officeart/2005/8/colors/accent0_3" csCatId="mainScheme" phldr="1"/>
      <dgm:spPr/>
      <dgm:t>
        <a:bodyPr/>
        <a:lstStyle/>
        <a:p>
          <a:endParaRPr lang="en-US"/>
        </a:p>
      </dgm:t>
    </dgm:pt>
    <dgm:pt modelId="{10ACCB69-9F81-4BE8-B5F7-0EDCF8BFDEA1}">
      <dgm:prSet phldrT="[Text]" phldr="0" custT="1"/>
      <dgm:spPr/>
      <dgm:t>
        <a:bodyPr/>
        <a:lstStyle/>
        <a:p>
          <a:r>
            <a:rPr lang="en-US" sz="2800" b="1">
              <a:solidFill>
                <a:srgbClr val="001E61"/>
              </a:solidFill>
            </a:rPr>
            <a:t>GO LIVE</a:t>
          </a:r>
        </a:p>
      </dgm:t>
    </dgm:pt>
    <dgm:pt modelId="{64FBE3B6-B5F5-4172-B768-30591E656498}" type="parTrans" cxnId="{8CFAAC1D-F092-4874-B343-CCB543058AF6}">
      <dgm:prSet/>
      <dgm:spPr/>
      <dgm:t>
        <a:bodyPr/>
        <a:lstStyle/>
        <a:p>
          <a:endParaRPr lang="en-US"/>
        </a:p>
      </dgm:t>
    </dgm:pt>
    <dgm:pt modelId="{ACFF5639-2581-49FA-80DA-08313364FAB0}" type="sibTrans" cxnId="{8CFAAC1D-F092-4874-B343-CCB543058AF6}">
      <dgm:prSet/>
      <dgm:spPr/>
      <dgm:t>
        <a:bodyPr/>
        <a:lstStyle/>
        <a:p>
          <a:endParaRPr lang="en-US"/>
        </a:p>
      </dgm:t>
    </dgm:pt>
    <dgm:pt modelId="{7E86DF5A-B741-4923-8749-1F2E18034898}">
      <dgm:prSet phldrT="[Text]" phldr="0" custT="1"/>
      <dgm:spPr/>
      <dgm:t>
        <a:bodyPr/>
        <a:lstStyle/>
        <a:p>
          <a:r>
            <a:rPr lang="en-US" sz="2800" b="1">
              <a:solidFill>
                <a:srgbClr val="001E61"/>
              </a:solidFill>
            </a:rPr>
            <a:t>Collect Data Points</a:t>
          </a:r>
        </a:p>
        <a:p>
          <a:r>
            <a:rPr lang="en-US" sz="1600"/>
            <a:t>Violation volume, Compliance rate, and Efficiency Options</a:t>
          </a:r>
        </a:p>
      </dgm:t>
    </dgm:pt>
    <dgm:pt modelId="{30FDFAA9-05ED-4F56-8D71-83B3898F7FC8}" type="parTrans" cxnId="{1E272D12-AF2A-41D8-A054-D4F415410581}">
      <dgm:prSet/>
      <dgm:spPr/>
      <dgm:t>
        <a:bodyPr/>
        <a:lstStyle/>
        <a:p>
          <a:endParaRPr lang="en-US"/>
        </a:p>
      </dgm:t>
    </dgm:pt>
    <dgm:pt modelId="{94443388-921E-4C4B-8979-205C2222E807}" type="sibTrans" cxnId="{1E272D12-AF2A-41D8-A054-D4F415410581}">
      <dgm:prSet/>
      <dgm:spPr/>
      <dgm:t>
        <a:bodyPr/>
        <a:lstStyle/>
        <a:p>
          <a:endParaRPr lang="en-US"/>
        </a:p>
      </dgm:t>
    </dgm:pt>
    <dgm:pt modelId="{015AD69C-EAC5-4076-8E84-8F0D4EE8C69F}">
      <dgm:prSet phldrT="[Text]" phldr="0" custT="1"/>
      <dgm:spPr/>
      <dgm:t>
        <a:bodyPr/>
        <a:lstStyle/>
        <a:p>
          <a:r>
            <a:rPr lang="en-US" sz="2800" b="1">
              <a:solidFill>
                <a:srgbClr val="001E61"/>
              </a:solidFill>
            </a:rPr>
            <a:t>Review Data Points</a:t>
          </a:r>
        </a:p>
        <a:p>
          <a:r>
            <a:rPr lang="en-US" sz="1600"/>
            <a:t>Reassess department needs</a:t>
          </a:r>
        </a:p>
        <a:p>
          <a:endParaRPr lang="en-US" sz="1600"/>
        </a:p>
      </dgm:t>
    </dgm:pt>
    <dgm:pt modelId="{C262E05B-7751-411C-8A0D-81C0B58D06E0}" type="parTrans" cxnId="{DCE18B0B-E5E6-4319-987E-1505C0C6B333}">
      <dgm:prSet/>
      <dgm:spPr/>
      <dgm:t>
        <a:bodyPr/>
        <a:lstStyle/>
        <a:p>
          <a:endParaRPr lang="en-US"/>
        </a:p>
      </dgm:t>
    </dgm:pt>
    <dgm:pt modelId="{A92F2468-A445-476C-8D3F-72C3EDBC60DB}" type="sibTrans" cxnId="{DCE18B0B-E5E6-4319-987E-1505C0C6B333}">
      <dgm:prSet/>
      <dgm:spPr/>
      <dgm:t>
        <a:bodyPr/>
        <a:lstStyle/>
        <a:p>
          <a:endParaRPr lang="en-US"/>
        </a:p>
      </dgm:t>
    </dgm:pt>
    <dgm:pt modelId="{FB229904-0374-4C60-AA2C-BFB2A7F40D53}" type="pres">
      <dgm:prSet presAssocID="{5AFC3182-1717-4750-B0DD-AA21B292F3D7}" presName="Name0" presStyleCnt="0">
        <dgm:presLayoutVars>
          <dgm:chMax val="11"/>
          <dgm:chPref val="11"/>
          <dgm:dir/>
          <dgm:resizeHandles/>
        </dgm:presLayoutVars>
      </dgm:prSet>
      <dgm:spPr/>
    </dgm:pt>
    <dgm:pt modelId="{FDA6A94A-6328-4231-85F1-162088CB22F4}" type="pres">
      <dgm:prSet presAssocID="{015AD69C-EAC5-4076-8E84-8F0D4EE8C69F}" presName="Accent3" presStyleCnt="0"/>
      <dgm:spPr/>
    </dgm:pt>
    <dgm:pt modelId="{4C1F478F-E7B2-4518-BE14-8DE99ABC1386}" type="pres">
      <dgm:prSet presAssocID="{015AD69C-EAC5-4076-8E84-8F0D4EE8C69F}" presName="Accent" presStyleLbl="node1" presStyleIdx="0" presStyleCnt="3"/>
      <dgm:spPr/>
    </dgm:pt>
    <dgm:pt modelId="{7877961F-FDA7-4EF4-8CFD-23603085F404}" type="pres">
      <dgm:prSet presAssocID="{015AD69C-EAC5-4076-8E84-8F0D4EE8C69F}" presName="ParentBackground3" presStyleCnt="0"/>
      <dgm:spPr/>
    </dgm:pt>
    <dgm:pt modelId="{949B24F1-DC4F-4628-A95F-ACE4E28E5404}" type="pres">
      <dgm:prSet presAssocID="{015AD69C-EAC5-4076-8E84-8F0D4EE8C69F}" presName="ParentBackground" presStyleLbl="fgAcc1" presStyleIdx="0" presStyleCnt="3" custLinFactNeighborY="0"/>
      <dgm:spPr/>
    </dgm:pt>
    <dgm:pt modelId="{184DDF35-A169-43E1-AC4C-206E068D37E0}" type="pres">
      <dgm:prSet presAssocID="{015AD69C-EAC5-4076-8E84-8F0D4EE8C69F}" presName="Parent3" presStyleLbl="revTx" presStyleIdx="0" presStyleCnt="0">
        <dgm:presLayoutVars>
          <dgm:chMax val="1"/>
          <dgm:chPref val="1"/>
          <dgm:bulletEnabled val="1"/>
        </dgm:presLayoutVars>
      </dgm:prSet>
      <dgm:spPr/>
    </dgm:pt>
    <dgm:pt modelId="{32FBC92D-FCCC-4003-B826-2D1161DE65E1}" type="pres">
      <dgm:prSet presAssocID="{7E86DF5A-B741-4923-8749-1F2E18034898}" presName="Accent2" presStyleCnt="0"/>
      <dgm:spPr/>
    </dgm:pt>
    <dgm:pt modelId="{C4CB3848-CE8C-420E-A0DF-B0FE105F1DEC}" type="pres">
      <dgm:prSet presAssocID="{7E86DF5A-B741-4923-8749-1F2E18034898}" presName="Accent" presStyleLbl="node1" presStyleIdx="1" presStyleCnt="3"/>
      <dgm:spPr/>
    </dgm:pt>
    <dgm:pt modelId="{1C620C27-BBB5-4848-9A9F-BDDE40EF7F3B}" type="pres">
      <dgm:prSet presAssocID="{7E86DF5A-B741-4923-8749-1F2E18034898}" presName="ParentBackground2" presStyleCnt="0"/>
      <dgm:spPr/>
    </dgm:pt>
    <dgm:pt modelId="{B1E29250-706D-4F65-8C50-CCDB4F1065CB}" type="pres">
      <dgm:prSet presAssocID="{7E86DF5A-B741-4923-8749-1F2E18034898}" presName="ParentBackground" presStyleLbl="fgAcc1" presStyleIdx="1" presStyleCnt="3" custLinFactNeighborY="0"/>
      <dgm:spPr/>
    </dgm:pt>
    <dgm:pt modelId="{BED308C8-BD9E-4289-B902-B6562CDAA7A3}" type="pres">
      <dgm:prSet presAssocID="{7E86DF5A-B741-4923-8749-1F2E18034898}" presName="Parent2" presStyleLbl="revTx" presStyleIdx="0" presStyleCnt="0">
        <dgm:presLayoutVars>
          <dgm:chMax val="1"/>
          <dgm:chPref val="1"/>
          <dgm:bulletEnabled val="1"/>
        </dgm:presLayoutVars>
      </dgm:prSet>
      <dgm:spPr/>
    </dgm:pt>
    <dgm:pt modelId="{E974D7B4-3262-4634-9D34-1B043F1C88F9}" type="pres">
      <dgm:prSet presAssocID="{10ACCB69-9F81-4BE8-B5F7-0EDCF8BFDEA1}" presName="Accent1" presStyleCnt="0"/>
      <dgm:spPr/>
    </dgm:pt>
    <dgm:pt modelId="{390F4A26-12C9-4E26-A985-FFB224956857}" type="pres">
      <dgm:prSet presAssocID="{10ACCB69-9F81-4BE8-B5F7-0EDCF8BFDEA1}" presName="Accent" presStyleLbl="node1" presStyleIdx="2" presStyleCnt="3"/>
      <dgm:spPr/>
    </dgm:pt>
    <dgm:pt modelId="{64AFB9E6-A811-42CA-A000-796E10CDA19F}" type="pres">
      <dgm:prSet presAssocID="{10ACCB69-9F81-4BE8-B5F7-0EDCF8BFDEA1}" presName="ParentBackground1" presStyleCnt="0"/>
      <dgm:spPr/>
    </dgm:pt>
    <dgm:pt modelId="{679A2D70-153C-481A-BF3F-1BE773E2D28D}" type="pres">
      <dgm:prSet presAssocID="{10ACCB69-9F81-4BE8-B5F7-0EDCF8BFDEA1}" presName="ParentBackground" presStyleLbl="fgAcc1" presStyleIdx="2" presStyleCnt="3" custLinFactNeighborY="0"/>
      <dgm:spPr/>
    </dgm:pt>
    <dgm:pt modelId="{1EEDA2B6-3204-459A-A7AE-0B9A3216E83E}" type="pres">
      <dgm:prSet presAssocID="{10ACCB69-9F81-4BE8-B5F7-0EDCF8BFDEA1}" presName="Parent1" presStyleLbl="revTx" presStyleIdx="0" presStyleCnt="0">
        <dgm:presLayoutVars>
          <dgm:chMax val="1"/>
          <dgm:chPref val="1"/>
          <dgm:bulletEnabled val="1"/>
        </dgm:presLayoutVars>
      </dgm:prSet>
      <dgm:spPr/>
    </dgm:pt>
  </dgm:ptLst>
  <dgm:cxnLst>
    <dgm:cxn modelId="{DCE18B0B-E5E6-4319-987E-1505C0C6B333}" srcId="{5AFC3182-1717-4750-B0DD-AA21B292F3D7}" destId="{015AD69C-EAC5-4076-8E84-8F0D4EE8C69F}" srcOrd="2" destOrd="0" parTransId="{C262E05B-7751-411C-8A0D-81C0B58D06E0}" sibTransId="{A92F2468-A445-476C-8D3F-72C3EDBC60DB}"/>
    <dgm:cxn modelId="{1E272D12-AF2A-41D8-A054-D4F415410581}" srcId="{5AFC3182-1717-4750-B0DD-AA21B292F3D7}" destId="{7E86DF5A-B741-4923-8749-1F2E18034898}" srcOrd="1" destOrd="0" parTransId="{30FDFAA9-05ED-4F56-8D71-83B3898F7FC8}" sibTransId="{94443388-921E-4C4B-8979-205C2222E807}"/>
    <dgm:cxn modelId="{8CFAAC1D-F092-4874-B343-CCB543058AF6}" srcId="{5AFC3182-1717-4750-B0DD-AA21B292F3D7}" destId="{10ACCB69-9F81-4BE8-B5F7-0EDCF8BFDEA1}" srcOrd="0" destOrd="0" parTransId="{64FBE3B6-B5F5-4172-B768-30591E656498}" sibTransId="{ACFF5639-2581-49FA-80DA-08313364FAB0}"/>
    <dgm:cxn modelId="{A6A13162-25E2-4EAE-B6F3-2446714783D7}" type="presOf" srcId="{10ACCB69-9F81-4BE8-B5F7-0EDCF8BFDEA1}" destId="{1EEDA2B6-3204-459A-A7AE-0B9A3216E83E}" srcOrd="1" destOrd="0" presId="urn:microsoft.com/office/officeart/2011/layout/CircleProcess"/>
    <dgm:cxn modelId="{99050D44-F9DF-477D-B277-9431708E878F}" type="presOf" srcId="{5AFC3182-1717-4750-B0DD-AA21B292F3D7}" destId="{FB229904-0374-4C60-AA2C-BFB2A7F40D53}" srcOrd="0" destOrd="0" presId="urn:microsoft.com/office/officeart/2011/layout/CircleProcess"/>
    <dgm:cxn modelId="{BE30D179-D51E-4C11-8CA9-5BE87E59BFA3}" type="presOf" srcId="{015AD69C-EAC5-4076-8E84-8F0D4EE8C69F}" destId="{949B24F1-DC4F-4628-A95F-ACE4E28E5404}" srcOrd="0" destOrd="0" presId="urn:microsoft.com/office/officeart/2011/layout/CircleProcess"/>
    <dgm:cxn modelId="{06B7367C-E2BF-4E98-ABC9-82D2E30E0D4B}" type="presOf" srcId="{7E86DF5A-B741-4923-8749-1F2E18034898}" destId="{BED308C8-BD9E-4289-B902-B6562CDAA7A3}" srcOrd="1" destOrd="0" presId="urn:microsoft.com/office/officeart/2011/layout/CircleProcess"/>
    <dgm:cxn modelId="{B7B0BE83-02FD-4FC6-B4FF-CAF79E62FF12}" type="presOf" srcId="{10ACCB69-9F81-4BE8-B5F7-0EDCF8BFDEA1}" destId="{679A2D70-153C-481A-BF3F-1BE773E2D28D}" srcOrd="0" destOrd="0" presId="urn:microsoft.com/office/officeart/2011/layout/CircleProcess"/>
    <dgm:cxn modelId="{CA091097-ABC6-4103-A711-5681AA42DAE5}" type="presOf" srcId="{7E86DF5A-B741-4923-8749-1F2E18034898}" destId="{B1E29250-706D-4F65-8C50-CCDB4F1065CB}" srcOrd="0" destOrd="0" presId="urn:microsoft.com/office/officeart/2011/layout/CircleProcess"/>
    <dgm:cxn modelId="{48CD10C2-0524-40A3-AC26-07F76EDED70A}" type="presOf" srcId="{015AD69C-EAC5-4076-8E84-8F0D4EE8C69F}" destId="{184DDF35-A169-43E1-AC4C-206E068D37E0}" srcOrd="1" destOrd="0" presId="urn:microsoft.com/office/officeart/2011/layout/CircleProcess"/>
    <dgm:cxn modelId="{20028A35-98FE-4F22-BBD3-767773DF9964}" type="presParOf" srcId="{FB229904-0374-4C60-AA2C-BFB2A7F40D53}" destId="{FDA6A94A-6328-4231-85F1-162088CB22F4}" srcOrd="0" destOrd="0" presId="urn:microsoft.com/office/officeart/2011/layout/CircleProcess"/>
    <dgm:cxn modelId="{A4218FE3-4D30-4A8D-AC8E-C2AB0DC97A6C}" type="presParOf" srcId="{FDA6A94A-6328-4231-85F1-162088CB22F4}" destId="{4C1F478F-E7B2-4518-BE14-8DE99ABC1386}" srcOrd="0" destOrd="0" presId="urn:microsoft.com/office/officeart/2011/layout/CircleProcess"/>
    <dgm:cxn modelId="{8E407473-4725-43DD-B63A-120CD8BED6CB}" type="presParOf" srcId="{FB229904-0374-4C60-AA2C-BFB2A7F40D53}" destId="{7877961F-FDA7-4EF4-8CFD-23603085F404}" srcOrd="1" destOrd="0" presId="urn:microsoft.com/office/officeart/2011/layout/CircleProcess"/>
    <dgm:cxn modelId="{14E1260A-B4B5-41AD-A87B-4D2EB0C6A284}" type="presParOf" srcId="{7877961F-FDA7-4EF4-8CFD-23603085F404}" destId="{949B24F1-DC4F-4628-A95F-ACE4E28E5404}" srcOrd="0" destOrd="0" presId="urn:microsoft.com/office/officeart/2011/layout/CircleProcess"/>
    <dgm:cxn modelId="{A58301FC-8E8E-4A1C-83D5-716FEAF95213}" type="presParOf" srcId="{FB229904-0374-4C60-AA2C-BFB2A7F40D53}" destId="{184DDF35-A169-43E1-AC4C-206E068D37E0}" srcOrd="2" destOrd="0" presId="urn:microsoft.com/office/officeart/2011/layout/CircleProcess"/>
    <dgm:cxn modelId="{2A7247EC-B429-462D-89CB-821AE9990F17}" type="presParOf" srcId="{FB229904-0374-4C60-AA2C-BFB2A7F40D53}" destId="{32FBC92D-FCCC-4003-B826-2D1161DE65E1}" srcOrd="3" destOrd="0" presId="urn:microsoft.com/office/officeart/2011/layout/CircleProcess"/>
    <dgm:cxn modelId="{5D03AE16-02D9-4549-894F-F8F76F3F5203}" type="presParOf" srcId="{32FBC92D-FCCC-4003-B826-2D1161DE65E1}" destId="{C4CB3848-CE8C-420E-A0DF-B0FE105F1DEC}" srcOrd="0" destOrd="0" presId="urn:microsoft.com/office/officeart/2011/layout/CircleProcess"/>
    <dgm:cxn modelId="{83D79FFA-3AE4-455D-AB7B-DBC10DE2EBB8}" type="presParOf" srcId="{FB229904-0374-4C60-AA2C-BFB2A7F40D53}" destId="{1C620C27-BBB5-4848-9A9F-BDDE40EF7F3B}" srcOrd="4" destOrd="0" presId="urn:microsoft.com/office/officeart/2011/layout/CircleProcess"/>
    <dgm:cxn modelId="{C71CA6F0-B5D5-4FBB-8D2A-69763E374CEE}" type="presParOf" srcId="{1C620C27-BBB5-4848-9A9F-BDDE40EF7F3B}" destId="{B1E29250-706D-4F65-8C50-CCDB4F1065CB}" srcOrd="0" destOrd="0" presId="urn:microsoft.com/office/officeart/2011/layout/CircleProcess"/>
    <dgm:cxn modelId="{8539A4FF-66C4-466F-9C32-B229D7466BE0}" type="presParOf" srcId="{FB229904-0374-4C60-AA2C-BFB2A7F40D53}" destId="{BED308C8-BD9E-4289-B902-B6562CDAA7A3}" srcOrd="5" destOrd="0" presId="urn:microsoft.com/office/officeart/2011/layout/CircleProcess"/>
    <dgm:cxn modelId="{EBFEEAAE-882D-4F4D-8461-2EEF9374D676}" type="presParOf" srcId="{FB229904-0374-4C60-AA2C-BFB2A7F40D53}" destId="{E974D7B4-3262-4634-9D34-1B043F1C88F9}" srcOrd="6" destOrd="0" presId="urn:microsoft.com/office/officeart/2011/layout/CircleProcess"/>
    <dgm:cxn modelId="{8E663DBA-AE32-4691-9158-DF6A0529A5CD}" type="presParOf" srcId="{E974D7B4-3262-4634-9D34-1B043F1C88F9}" destId="{390F4A26-12C9-4E26-A985-FFB224956857}" srcOrd="0" destOrd="0" presId="urn:microsoft.com/office/officeart/2011/layout/CircleProcess"/>
    <dgm:cxn modelId="{B8160C0D-B26C-4E30-8536-CF463799D5EE}" type="presParOf" srcId="{FB229904-0374-4C60-AA2C-BFB2A7F40D53}" destId="{64AFB9E6-A811-42CA-A000-796E10CDA19F}" srcOrd="7" destOrd="0" presId="urn:microsoft.com/office/officeart/2011/layout/CircleProcess"/>
    <dgm:cxn modelId="{1ADDE4AF-E92E-417C-9B1D-C48062436BF7}" type="presParOf" srcId="{64AFB9E6-A811-42CA-A000-796E10CDA19F}" destId="{679A2D70-153C-481A-BF3F-1BE773E2D28D}" srcOrd="0" destOrd="0" presId="urn:microsoft.com/office/officeart/2011/layout/CircleProcess"/>
    <dgm:cxn modelId="{9A330C53-CAEA-4F19-81A4-9EED0E066412}" type="presParOf" srcId="{FB229904-0374-4C60-AA2C-BFB2A7F40D53}" destId="{1EEDA2B6-3204-459A-A7AE-0B9A3216E83E}"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87C13-CFAB-4A6A-A7B9-CB8452E7B8D0}" type="doc">
      <dgm:prSet loTypeId="urn:microsoft.com/office/officeart/2005/8/layout/hProcess9" loCatId="process" qsTypeId="urn:microsoft.com/office/officeart/2005/8/quickstyle/simple2" qsCatId="simple" csTypeId="urn:microsoft.com/office/officeart/2005/8/colors/accent0_3" csCatId="mainScheme" phldr="1"/>
      <dgm:spPr/>
      <dgm:t>
        <a:bodyPr/>
        <a:lstStyle/>
        <a:p>
          <a:endParaRPr lang="en-US"/>
        </a:p>
      </dgm:t>
    </dgm:pt>
    <dgm:pt modelId="{F42DE28C-4193-451D-8888-23688EA3D582}">
      <dgm:prSet phldrT="[Text]" custT="1"/>
      <dgm:spPr/>
      <dgm:t>
        <a:bodyPr/>
        <a:lstStyle/>
        <a:p>
          <a:r>
            <a:rPr lang="en-US" sz="1100" b="1"/>
            <a:t>Report a complaint to 311</a:t>
          </a:r>
          <a:endParaRPr lang="en-US" sz="1100"/>
        </a:p>
      </dgm:t>
    </dgm:pt>
    <dgm:pt modelId="{7175BDB1-BC94-411E-BE32-7BE8854EA141}" type="parTrans" cxnId="{E960F8B2-38A1-431C-BC02-DC9C07F5BBE5}">
      <dgm:prSet/>
      <dgm:spPr/>
      <dgm:t>
        <a:bodyPr/>
        <a:lstStyle/>
        <a:p>
          <a:endParaRPr lang="en-US"/>
        </a:p>
      </dgm:t>
    </dgm:pt>
    <dgm:pt modelId="{02959DA0-A93E-4427-B528-1D338755395F}" type="sibTrans" cxnId="{E960F8B2-38A1-431C-BC02-DC9C07F5BBE5}">
      <dgm:prSet/>
      <dgm:spPr/>
      <dgm:t>
        <a:bodyPr/>
        <a:lstStyle/>
        <a:p>
          <a:endParaRPr lang="en-US"/>
        </a:p>
      </dgm:t>
    </dgm:pt>
    <dgm:pt modelId="{FBEFA2BF-3139-4C8D-B7B8-8412E59600A6}">
      <dgm:prSet phldrT="[Text]" custT="1"/>
      <dgm:spPr/>
      <dgm:t>
        <a:bodyPr/>
        <a:lstStyle/>
        <a:p>
          <a:r>
            <a:rPr lang="en-US" sz="1100" b="1"/>
            <a:t>Community Code Enforcement receives the case from 311</a:t>
          </a:r>
          <a:endParaRPr lang="en-US" sz="1100"/>
        </a:p>
      </dgm:t>
    </dgm:pt>
    <dgm:pt modelId="{41E5FA01-87A9-43E8-B9B8-EF88E5AC73BC}" type="parTrans" cxnId="{E238CAED-0538-46DF-B660-AF535008871F}">
      <dgm:prSet/>
      <dgm:spPr/>
      <dgm:t>
        <a:bodyPr/>
        <a:lstStyle/>
        <a:p>
          <a:endParaRPr lang="en-US"/>
        </a:p>
      </dgm:t>
    </dgm:pt>
    <dgm:pt modelId="{4D76366F-F2D7-4E01-AB42-86091503B98B}" type="sibTrans" cxnId="{E238CAED-0538-46DF-B660-AF535008871F}">
      <dgm:prSet/>
      <dgm:spPr/>
      <dgm:t>
        <a:bodyPr/>
        <a:lstStyle/>
        <a:p>
          <a:endParaRPr lang="en-US"/>
        </a:p>
      </dgm:t>
    </dgm:pt>
    <dgm:pt modelId="{DBF53F66-C94B-47ED-969F-E6091610D4EE}">
      <dgm:prSet phldrT="[Text]" custT="1"/>
      <dgm:spPr/>
      <dgm:t>
        <a:bodyPr/>
        <a:lstStyle/>
        <a:p>
          <a:r>
            <a:rPr lang="en-US" sz="1100" b="1"/>
            <a:t>Case is created if complaint address </a:t>
          </a:r>
          <a:r>
            <a:rPr lang="en-US" sz="1100" b="1" u="sng"/>
            <a:t>IS</a:t>
          </a:r>
          <a:r>
            <a:rPr lang="en-US" sz="1100" b="1"/>
            <a:t> enrolled in program</a:t>
          </a:r>
        </a:p>
      </dgm:t>
    </dgm:pt>
    <dgm:pt modelId="{07B97C6A-3936-4C80-A3AB-363630E55A0C}" type="parTrans" cxnId="{08B73548-E90A-498D-B8D6-D344C3F774C8}">
      <dgm:prSet/>
      <dgm:spPr/>
      <dgm:t>
        <a:bodyPr/>
        <a:lstStyle/>
        <a:p>
          <a:endParaRPr lang="en-US"/>
        </a:p>
      </dgm:t>
    </dgm:pt>
    <dgm:pt modelId="{1AA3476F-90E3-4E2F-8D95-284F055EEAE7}" type="sibTrans" cxnId="{08B73548-E90A-498D-B8D6-D344C3F774C8}">
      <dgm:prSet/>
      <dgm:spPr/>
      <dgm:t>
        <a:bodyPr/>
        <a:lstStyle/>
        <a:p>
          <a:endParaRPr lang="en-US"/>
        </a:p>
      </dgm:t>
    </dgm:pt>
    <dgm:pt modelId="{58B11B63-C697-4C93-A883-BC977DBE3C07}">
      <dgm:prSet phldrT="[Text]" custT="1"/>
      <dgm:spPr/>
      <dgm:t>
        <a:bodyPr/>
        <a:lstStyle/>
        <a:p>
          <a:r>
            <a:rPr lang="en-US" sz="1100" b="1"/>
            <a:t>The case is assigned to an inspector for review and research</a:t>
          </a:r>
        </a:p>
      </dgm:t>
    </dgm:pt>
    <dgm:pt modelId="{E81A8431-A8C0-4BA6-A6D7-5A9A762B5334}" type="parTrans" cxnId="{92A04A40-CAB9-43CD-8C16-CB457CEFBC65}">
      <dgm:prSet/>
      <dgm:spPr/>
      <dgm:t>
        <a:bodyPr/>
        <a:lstStyle/>
        <a:p>
          <a:endParaRPr lang="en-US"/>
        </a:p>
      </dgm:t>
    </dgm:pt>
    <dgm:pt modelId="{F658A9DA-E411-49EF-A98D-9B65EF0CB093}" type="sibTrans" cxnId="{92A04A40-CAB9-43CD-8C16-CB457CEFBC65}">
      <dgm:prSet/>
      <dgm:spPr/>
      <dgm:t>
        <a:bodyPr/>
        <a:lstStyle/>
        <a:p>
          <a:endParaRPr lang="en-US"/>
        </a:p>
      </dgm:t>
    </dgm:pt>
    <dgm:pt modelId="{A6DE583B-EA3D-482A-A238-BCB508073009}">
      <dgm:prSet phldrT="[Text]" custT="1"/>
      <dgm:spPr/>
      <dgm:t>
        <a:bodyPr/>
        <a:lstStyle/>
        <a:p>
          <a:r>
            <a:rPr lang="en-US" sz="1100" b="1"/>
            <a:t>Follow up Inspection is completed after 48 hours</a:t>
          </a:r>
        </a:p>
      </dgm:t>
    </dgm:pt>
    <dgm:pt modelId="{C0A782EA-0BEA-47D1-A411-C7EE41451B6D}" type="parTrans" cxnId="{4E62A8BF-6420-4201-90B0-37F414B8BC44}">
      <dgm:prSet/>
      <dgm:spPr/>
      <dgm:t>
        <a:bodyPr/>
        <a:lstStyle/>
        <a:p>
          <a:endParaRPr lang="en-US"/>
        </a:p>
      </dgm:t>
    </dgm:pt>
    <dgm:pt modelId="{3051351E-8D80-44BD-AF83-2990AF3F28A4}" type="sibTrans" cxnId="{4E62A8BF-6420-4201-90B0-37F414B8BC44}">
      <dgm:prSet/>
      <dgm:spPr/>
      <dgm:t>
        <a:bodyPr/>
        <a:lstStyle/>
        <a:p>
          <a:endParaRPr lang="en-US"/>
        </a:p>
      </dgm:t>
    </dgm:pt>
    <dgm:pt modelId="{397D6F10-FD9B-49AF-9848-89E8A62341C2}">
      <dgm:prSet phldrT="[Text]" custT="1"/>
      <dgm:spPr/>
      <dgm:t>
        <a:bodyPr/>
        <a:lstStyle/>
        <a:p>
          <a:r>
            <a:rPr lang="en-US" sz="1100" b="1">
              <a:latin typeface="+mn-lt"/>
            </a:rPr>
            <a:t>Complaints reallocated based off Prohibited Yard Parking Program</a:t>
          </a:r>
        </a:p>
      </dgm:t>
    </dgm:pt>
    <dgm:pt modelId="{982EAAFA-8678-407F-8FF9-08163D956AF3}" type="parTrans" cxnId="{FB98C4F8-E3D4-404D-9A29-E4232BD9469C}">
      <dgm:prSet/>
      <dgm:spPr/>
      <dgm:t>
        <a:bodyPr/>
        <a:lstStyle/>
        <a:p>
          <a:endParaRPr lang="en-US"/>
        </a:p>
      </dgm:t>
    </dgm:pt>
    <dgm:pt modelId="{6677C505-CFF1-4176-8892-976581D3EC94}" type="sibTrans" cxnId="{FB98C4F8-E3D4-404D-9A29-E4232BD9469C}">
      <dgm:prSet/>
      <dgm:spPr/>
      <dgm:t>
        <a:bodyPr/>
        <a:lstStyle/>
        <a:p>
          <a:endParaRPr lang="en-US"/>
        </a:p>
      </dgm:t>
    </dgm:pt>
    <dgm:pt modelId="{C13DE220-981A-412B-81F2-604DD4746D79}">
      <dgm:prSet phldrT="[Text]" custT="1"/>
      <dgm:spPr>
        <a:solidFill>
          <a:srgbClr val="F68D2E"/>
        </a:solidFill>
      </dgm:spPr>
      <dgm:t>
        <a:bodyPr/>
        <a:lstStyle/>
        <a:p>
          <a:r>
            <a:rPr lang="en-US" sz="1100" b="1">
              <a:solidFill>
                <a:srgbClr val="001E61"/>
              </a:solidFill>
            </a:rPr>
            <a:t>Case is closed if complaint address is </a:t>
          </a:r>
          <a:r>
            <a:rPr lang="en-US" sz="1100" b="1" u="sng">
              <a:solidFill>
                <a:srgbClr val="001E61"/>
              </a:solidFill>
            </a:rPr>
            <a:t>NOT</a:t>
          </a:r>
          <a:r>
            <a:rPr lang="en-US" sz="1100" b="1">
              <a:solidFill>
                <a:srgbClr val="001E61"/>
              </a:solidFill>
            </a:rPr>
            <a:t> enrolled in program</a:t>
          </a:r>
        </a:p>
      </dgm:t>
    </dgm:pt>
    <dgm:pt modelId="{ADD400BD-235B-4AFB-A2D1-D3CD75EFCC74}" type="parTrans" cxnId="{DDF9BD96-0D33-44CA-97BF-7B88ED3C23F9}">
      <dgm:prSet/>
      <dgm:spPr/>
      <dgm:t>
        <a:bodyPr/>
        <a:lstStyle/>
        <a:p>
          <a:endParaRPr lang="en-US"/>
        </a:p>
      </dgm:t>
    </dgm:pt>
    <dgm:pt modelId="{6D7D54E9-E91C-4771-89BB-0445F1FE2A77}" type="sibTrans" cxnId="{DDF9BD96-0D33-44CA-97BF-7B88ED3C23F9}">
      <dgm:prSet/>
      <dgm:spPr/>
      <dgm:t>
        <a:bodyPr/>
        <a:lstStyle/>
        <a:p>
          <a:endParaRPr lang="en-US"/>
        </a:p>
      </dgm:t>
    </dgm:pt>
    <dgm:pt modelId="{0A8BE19D-DA77-4C98-9DA7-00145924CAED}">
      <dgm:prSet phldrT="[Text]" custT="1"/>
      <dgm:spPr/>
      <dgm:t>
        <a:bodyPr/>
        <a:lstStyle/>
        <a:p>
          <a:r>
            <a:rPr lang="en-US" sz="1100" b="1"/>
            <a:t>If violation still exists a citation is mailed to vehicle owner</a:t>
          </a:r>
        </a:p>
      </dgm:t>
    </dgm:pt>
    <dgm:pt modelId="{F1AEFC13-67F0-4563-AA6A-439AF84B21D8}" type="parTrans" cxnId="{174EC7B2-DC30-4D75-B26B-07B9C0F429B6}">
      <dgm:prSet/>
      <dgm:spPr/>
      <dgm:t>
        <a:bodyPr/>
        <a:lstStyle/>
        <a:p>
          <a:endParaRPr lang="en-US"/>
        </a:p>
      </dgm:t>
    </dgm:pt>
    <dgm:pt modelId="{4002519A-39ED-4F31-A9C6-9D3508FD5E72}" type="sibTrans" cxnId="{174EC7B2-DC30-4D75-B26B-07B9C0F429B6}">
      <dgm:prSet/>
      <dgm:spPr/>
      <dgm:t>
        <a:bodyPr/>
        <a:lstStyle/>
        <a:p>
          <a:endParaRPr lang="en-US"/>
        </a:p>
      </dgm:t>
    </dgm:pt>
    <dgm:pt modelId="{1CF2D571-1D1B-45E4-AF34-66D01702D143}">
      <dgm:prSet phldrT="[Text]" custT="1"/>
      <dgm:spPr>
        <a:solidFill>
          <a:srgbClr val="F68D2E"/>
        </a:solidFill>
      </dgm:spPr>
      <dgm:t>
        <a:bodyPr/>
        <a:lstStyle/>
        <a:p>
          <a:r>
            <a:rPr lang="en-US" sz="1100" b="1">
              <a:solidFill>
                <a:srgbClr val="001E61"/>
              </a:solidFill>
            </a:rPr>
            <a:t>If violation is resolved Case Closed</a:t>
          </a:r>
        </a:p>
      </dgm:t>
    </dgm:pt>
    <dgm:pt modelId="{FB3D4B0D-3850-4A4A-990C-2E720B73D6EA}" type="parTrans" cxnId="{E7FA23E1-E1CF-4BE2-9C90-79E7E1A59D2F}">
      <dgm:prSet/>
      <dgm:spPr/>
      <dgm:t>
        <a:bodyPr/>
        <a:lstStyle/>
        <a:p>
          <a:endParaRPr lang="en-US"/>
        </a:p>
      </dgm:t>
    </dgm:pt>
    <dgm:pt modelId="{B3100324-5CF2-4277-B9E2-EE68262C493E}" type="sibTrans" cxnId="{E7FA23E1-E1CF-4BE2-9C90-79E7E1A59D2F}">
      <dgm:prSet/>
      <dgm:spPr/>
      <dgm:t>
        <a:bodyPr/>
        <a:lstStyle/>
        <a:p>
          <a:endParaRPr lang="en-US"/>
        </a:p>
      </dgm:t>
    </dgm:pt>
    <dgm:pt modelId="{5EC5E9A3-37AF-469C-89CE-7D7C23ABFA72}">
      <dgm:prSet phldrT="[Text]" custT="1"/>
      <dgm:spPr/>
      <dgm:t>
        <a:bodyPr/>
        <a:lstStyle/>
        <a:p>
          <a:r>
            <a:rPr lang="en-US" sz="1100" b="1"/>
            <a:t>Contact is made utilizing Red Door Hanger identifying violation</a:t>
          </a:r>
        </a:p>
      </dgm:t>
    </dgm:pt>
    <dgm:pt modelId="{DC47DA96-C6C5-472E-A2C2-2A68AEF5C93C}" type="parTrans" cxnId="{3DC44974-7F54-47DD-ADCA-70FB326FB389}">
      <dgm:prSet/>
      <dgm:spPr/>
      <dgm:t>
        <a:bodyPr/>
        <a:lstStyle/>
        <a:p>
          <a:endParaRPr lang="en-US"/>
        </a:p>
      </dgm:t>
    </dgm:pt>
    <dgm:pt modelId="{9D2C8326-1470-4795-82DF-30DAE31A94E7}" type="sibTrans" cxnId="{3DC44974-7F54-47DD-ADCA-70FB326FB389}">
      <dgm:prSet/>
      <dgm:spPr/>
      <dgm:t>
        <a:bodyPr/>
        <a:lstStyle/>
        <a:p>
          <a:endParaRPr lang="en-US"/>
        </a:p>
      </dgm:t>
    </dgm:pt>
    <dgm:pt modelId="{E5E164C0-E3DD-478A-ACFF-D5AC9F857EE4}" type="pres">
      <dgm:prSet presAssocID="{20687C13-CFAB-4A6A-A7B9-CB8452E7B8D0}" presName="CompostProcess" presStyleCnt="0">
        <dgm:presLayoutVars>
          <dgm:dir/>
          <dgm:resizeHandles val="exact"/>
        </dgm:presLayoutVars>
      </dgm:prSet>
      <dgm:spPr/>
    </dgm:pt>
    <dgm:pt modelId="{5CB14E33-ECBE-4FB0-9BCD-ADE65690B8EB}" type="pres">
      <dgm:prSet presAssocID="{20687C13-CFAB-4A6A-A7B9-CB8452E7B8D0}" presName="arrow" presStyleLbl="bgShp" presStyleIdx="0" presStyleCnt="1" custScaleX="117647" custLinFactNeighborX="-4837" custLinFactNeighborY="-1534"/>
      <dgm:spPr/>
    </dgm:pt>
    <dgm:pt modelId="{5AC3BABF-A2B0-43C9-BEDD-9940D33333C8}" type="pres">
      <dgm:prSet presAssocID="{20687C13-CFAB-4A6A-A7B9-CB8452E7B8D0}" presName="linearProcess" presStyleCnt="0"/>
      <dgm:spPr/>
    </dgm:pt>
    <dgm:pt modelId="{EF34A071-6AA9-4034-B5F8-D36A37016893}" type="pres">
      <dgm:prSet presAssocID="{F42DE28C-4193-451D-8888-23688EA3D582}" presName="textNode" presStyleLbl="node1" presStyleIdx="0" presStyleCnt="10" custScaleY="110905">
        <dgm:presLayoutVars>
          <dgm:bulletEnabled val="1"/>
        </dgm:presLayoutVars>
      </dgm:prSet>
      <dgm:spPr/>
    </dgm:pt>
    <dgm:pt modelId="{5B8D24CC-B7FD-4584-98C4-4985B3F72B0E}" type="pres">
      <dgm:prSet presAssocID="{02959DA0-A93E-4427-B528-1D338755395F}" presName="sibTrans" presStyleCnt="0"/>
      <dgm:spPr/>
    </dgm:pt>
    <dgm:pt modelId="{852DF48C-5EF5-4220-B5BE-3FE79E86F768}" type="pres">
      <dgm:prSet presAssocID="{397D6F10-FD9B-49AF-9848-89E8A62341C2}" presName="textNode" presStyleLbl="node1" presStyleIdx="1" presStyleCnt="10" custScaleX="136419" custScaleY="108225" custLinFactX="5099" custLinFactNeighborX="100000" custLinFactNeighborY="2660">
        <dgm:presLayoutVars>
          <dgm:bulletEnabled val="1"/>
        </dgm:presLayoutVars>
      </dgm:prSet>
      <dgm:spPr/>
    </dgm:pt>
    <dgm:pt modelId="{CBF1A422-9504-4C33-AB07-5A6DFD682441}" type="pres">
      <dgm:prSet presAssocID="{6677C505-CFF1-4176-8892-976581D3EC94}" presName="sibTrans" presStyleCnt="0"/>
      <dgm:spPr/>
    </dgm:pt>
    <dgm:pt modelId="{DAAACB1E-139F-4EEF-9527-9326AA76A42B}" type="pres">
      <dgm:prSet presAssocID="{FBEFA2BF-3139-4C8D-B7B8-8412E59600A6}" presName="textNode" presStyleLbl="node1" presStyleIdx="2" presStyleCnt="10" custScaleX="122060" custScaleY="106905" custLinFactX="154572" custLinFactNeighborX="200000" custLinFactNeighborY="2660">
        <dgm:presLayoutVars>
          <dgm:bulletEnabled val="1"/>
        </dgm:presLayoutVars>
      </dgm:prSet>
      <dgm:spPr/>
    </dgm:pt>
    <dgm:pt modelId="{C3EDDDDA-2541-4E7D-B8C2-6E6D96D81618}" type="pres">
      <dgm:prSet presAssocID="{4D76366F-F2D7-4E01-AB42-86091503B98B}" presName="sibTrans" presStyleCnt="0"/>
      <dgm:spPr/>
    </dgm:pt>
    <dgm:pt modelId="{E9829282-73F5-492D-B0F3-B4C3A8A6988A}" type="pres">
      <dgm:prSet presAssocID="{C13DE220-981A-412B-81F2-604DD4746D79}" presName="textNode" presStyleLbl="node1" presStyleIdx="3" presStyleCnt="10" custScaleY="113811" custLinFactX="-70242" custLinFactNeighborX="-100000" custLinFactNeighborY="-47340">
        <dgm:presLayoutVars>
          <dgm:bulletEnabled val="1"/>
        </dgm:presLayoutVars>
      </dgm:prSet>
      <dgm:spPr/>
    </dgm:pt>
    <dgm:pt modelId="{7A2A92FB-A917-473F-9C21-36FEDB06A16C}" type="pres">
      <dgm:prSet presAssocID="{6D7D54E9-E91C-4771-89BB-0445F1FE2A77}" presName="sibTrans" presStyleCnt="0"/>
      <dgm:spPr/>
    </dgm:pt>
    <dgm:pt modelId="{9B9AAF09-317E-404E-A4F7-5F8FD842573C}" type="pres">
      <dgm:prSet presAssocID="{DBF53F66-C94B-47ED-969F-E6091610D4EE}" presName="textNode" presStyleLbl="node1" presStyleIdx="4" presStyleCnt="10" custLinFactX="-170242" custLinFactNeighborX="-200000" custLinFactNeighborY="78484">
        <dgm:presLayoutVars>
          <dgm:bulletEnabled val="1"/>
        </dgm:presLayoutVars>
      </dgm:prSet>
      <dgm:spPr/>
    </dgm:pt>
    <dgm:pt modelId="{3ED4DC35-7386-4369-871F-9FAC5B8FB708}" type="pres">
      <dgm:prSet presAssocID="{1AA3476F-90E3-4E2F-8D95-284F055EEAE7}" presName="sibTrans" presStyleCnt="0"/>
      <dgm:spPr/>
    </dgm:pt>
    <dgm:pt modelId="{4D668C05-670F-453A-8D74-8D1F00E50BC5}" type="pres">
      <dgm:prSet presAssocID="{58B11B63-C697-4C93-A883-BC977DBE3C07}" presName="textNode" presStyleLbl="node1" presStyleIdx="5" presStyleCnt="10" custScaleX="126074" custScaleY="104711" custLinFactX="-30223" custLinFactNeighborX="-100000" custLinFactNeighborY="4021">
        <dgm:presLayoutVars>
          <dgm:bulletEnabled val="1"/>
        </dgm:presLayoutVars>
      </dgm:prSet>
      <dgm:spPr/>
    </dgm:pt>
    <dgm:pt modelId="{F77F4351-4648-4368-BA19-4F8D979EA15A}" type="pres">
      <dgm:prSet presAssocID="{F658A9DA-E411-49EF-A98D-9B65EF0CB093}" presName="sibTrans" presStyleCnt="0"/>
      <dgm:spPr/>
    </dgm:pt>
    <dgm:pt modelId="{D606DC0F-6FB0-4B33-9045-8A9818CC0BC0}" type="pres">
      <dgm:prSet presAssocID="{5EC5E9A3-37AF-469C-89CE-7D7C23ABFA72}" presName="textNode" presStyleLbl="node1" presStyleIdx="6" presStyleCnt="10" custScaleX="133517" custScaleY="105586" custLinFactX="-22371" custLinFactNeighborX="-100000" custLinFactNeighborY="2660">
        <dgm:presLayoutVars>
          <dgm:bulletEnabled val="1"/>
        </dgm:presLayoutVars>
      </dgm:prSet>
      <dgm:spPr/>
    </dgm:pt>
    <dgm:pt modelId="{7A1B0DCB-A900-406E-80FC-CACBC02F2EB0}" type="pres">
      <dgm:prSet presAssocID="{9D2C8326-1470-4795-82DF-30DAE31A94E7}" presName="sibTrans" presStyleCnt="0"/>
      <dgm:spPr/>
    </dgm:pt>
    <dgm:pt modelId="{BE6527A5-D4E1-4B0A-AA29-C15BF75A9896}" type="pres">
      <dgm:prSet presAssocID="{A6DE583B-EA3D-482A-A238-BCB508073009}" presName="textNode" presStyleLbl="node1" presStyleIdx="7" presStyleCnt="10" custScaleX="131726" custScaleY="105626" custLinFactX="-13984" custLinFactNeighborX="-100000" custLinFactNeighborY="2680">
        <dgm:presLayoutVars>
          <dgm:bulletEnabled val="1"/>
        </dgm:presLayoutVars>
      </dgm:prSet>
      <dgm:spPr/>
    </dgm:pt>
    <dgm:pt modelId="{7D84A0B8-39D4-4762-81A3-FD4CC2D566B4}" type="pres">
      <dgm:prSet presAssocID="{3051351E-8D80-44BD-AF83-2990AF3F28A4}" presName="sibTrans" presStyleCnt="0"/>
      <dgm:spPr/>
    </dgm:pt>
    <dgm:pt modelId="{56D46C2D-924D-4537-9370-4307E772363E}" type="pres">
      <dgm:prSet presAssocID="{0A8BE19D-DA77-4C98-9DA7-00145924CAED}" presName="textNode" presStyleLbl="node1" presStyleIdx="8" presStyleCnt="10" custLinFactNeighborX="-90545" custLinFactNeighborY="75344">
        <dgm:presLayoutVars>
          <dgm:bulletEnabled val="1"/>
        </dgm:presLayoutVars>
      </dgm:prSet>
      <dgm:spPr/>
    </dgm:pt>
    <dgm:pt modelId="{D6608BAB-6A38-4AA6-9519-03E706A7FE9B}" type="pres">
      <dgm:prSet presAssocID="{4002519A-39ED-4F31-A9C6-9D3508FD5E72}" presName="sibTrans" presStyleCnt="0"/>
      <dgm:spPr/>
    </dgm:pt>
    <dgm:pt modelId="{F18AB2EB-FDC9-4663-B38E-6723C5B4B033}" type="pres">
      <dgm:prSet presAssocID="{1CF2D571-1D1B-45E4-AF34-66D01702D143}" presName="textNode" presStyleLbl="node1" presStyleIdx="9" presStyleCnt="10" custLinFactX="-100331" custLinFactNeighborX="-200000" custLinFactNeighborY="-52833">
        <dgm:presLayoutVars>
          <dgm:bulletEnabled val="1"/>
        </dgm:presLayoutVars>
      </dgm:prSet>
      <dgm:spPr/>
    </dgm:pt>
  </dgm:ptLst>
  <dgm:cxnLst>
    <dgm:cxn modelId="{8E8E373C-CB21-49E6-A0E2-4DF606F80980}" type="presOf" srcId="{58B11B63-C697-4C93-A883-BC977DBE3C07}" destId="{4D668C05-670F-453A-8D74-8D1F00E50BC5}" srcOrd="0" destOrd="0" presId="urn:microsoft.com/office/officeart/2005/8/layout/hProcess9"/>
    <dgm:cxn modelId="{92A04A40-CAB9-43CD-8C16-CB457CEFBC65}" srcId="{20687C13-CFAB-4A6A-A7B9-CB8452E7B8D0}" destId="{58B11B63-C697-4C93-A883-BC977DBE3C07}" srcOrd="5" destOrd="0" parTransId="{E81A8431-A8C0-4BA6-A6D7-5A9A762B5334}" sibTransId="{F658A9DA-E411-49EF-A98D-9B65EF0CB093}"/>
    <dgm:cxn modelId="{AD572E42-47A6-4072-A863-9F49B40CF89A}" type="presOf" srcId="{F42DE28C-4193-451D-8888-23688EA3D582}" destId="{EF34A071-6AA9-4034-B5F8-D36A37016893}" srcOrd="0" destOrd="0" presId="urn:microsoft.com/office/officeart/2005/8/layout/hProcess9"/>
    <dgm:cxn modelId="{08B73548-E90A-498D-B8D6-D344C3F774C8}" srcId="{20687C13-CFAB-4A6A-A7B9-CB8452E7B8D0}" destId="{DBF53F66-C94B-47ED-969F-E6091610D4EE}" srcOrd="4" destOrd="0" parTransId="{07B97C6A-3936-4C80-A3AB-363630E55A0C}" sibTransId="{1AA3476F-90E3-4E2F-8D95-284F055EEAE7}"/>
    <dgm:cxn modelId="{A0D59E6C-7776-4D57-AB1D-E20E9A1DDB77}" type="presOf" srcId="{DBF53F66-C94B-47ED-969F-E6091610D4EE}" destId="{9B9AAF09-317E-404E-A4F7-5F8FD842573C}" srcOrd="0" destOrd="0" presId="urn:microsoft.com/office/officeart/2005/8/layout/hProcess9"/>
    <dgm:cxn modelId="{3DC44974-7F54-47DD-ADCA-70FB326FB389}" srcId="{20687C13-CFAB-4A6A-A7B9-CB8452E7B8D0}" destId="{5EC5E9A3-37AF-469C-89CE-7D7C23ABFA72}" srcOrd="6" destOrd="0" parTransId="{DC47DA96-C6C5-472E-A2C2-2A68AEF5C93C}" sibTransId="{9D2C8326-1470-4795-82DF-30DAE31A94E7}"/>
    <dgm:cxn modelId="{E1D66F74-9978-4EDB-9211-19CF61FD392D}" type="presOf" srcId="{FBEFA2BF-3139-4C8D-B7B8-8412E59600A6}" destId="{DAAACB1E-139F-4EEF-9527-9326AA76A42B}" srcOrd="0" destOrd="0" presId="urn:microsoft.com/office/officeart/2005/8/layout/hProcess9"/>
    <dgm:cxn modelId="{04C8FC8D-2381-4016-9670-04DBA07D1B78}" type="presOf" srcId="{A6DE583B-EA3D-482A-A238-BCB508073009}" destId="{BE6527A5-D4E1-4B0A-AA29-C15BF75A9896}" srcOrd="0" destOrd="0" presId="urn:microsoft.com/office/officeart/2005/8/layout/hProcess9"/>
    <dgm:cxn modelId="{22261595-57C1-4063-ABF1-EAB4E76229B1}" type="presOf" srcId="{5EC5E9A3-37AF-469C-89CE-7D7C23ABFA72}" destId="{D606DC0F-6FB0-4B33-9045-8A9818CC0BC0}" srcOrd="0" destOrd="0" presId="urn:microsoft.com/office/officeart/2005/8/layout/hProcess9"/>
    <dgm:cxn modelId="{DDF9BD96-0D33-44CA-97BF-7B88ED3C23F9}" srcId="{20687C13-CFAB-4A6A-A7B9-CB8452E7B8D0}" destId="{C13DE220-981A-412B-81F2-604DD4746D79}" srcOrd="3" destOrd="0" parTransId="{ADD400BD-235B-4AFB-A2D1-D3CD75EFCC74}" sibTransId="{6D7D54E9-E91C-4771-89BB-0445F1FE2A77}"/>
    <dgm:cxn modelId="{174EC7B2-DC30-4D75-B26B-07B9C0F429B6}" srcId="{20687C13-CFAB-4A6A-A7B9-CB8452E7B8D0}" destId="{0A8BE19D-DA77-4C98-9DA7-00145924CAED}" srcOrd="8" destOrd="0" parTransId="{F1AEFC13-67F0-4563-AA6A-439AF84B21D8}" sibTransId="{4002519A-39ED-4F31-A9C6-9D3508FD5E72}"/>
    <dgm:cxn modelId="{E960F8B2-38A1-431C-BC02-DC9C07F5BBE5}" srcId="{20687C13-CFAB-4A6A-A7B9-CB8452E7B8D0}" destId="{F42DE28C-4193-451D-8888-23688EA3D582}" srcOrd="0" destOrd="0" parTransId="{7175BDB1-BC94-411E-BE32-7BE8854EA141}" sibTransId="{02959DA0-A93E-4427-B528-1D338755395F}"/>
    <dgm:cxn modelId="{0F805DBF-D23C-4E12-9A58-74696D4D45D2}" type="presOf" srcId="{20687C13-CFAB-4A6A-A7B9-CB8452E7B8D0}" destId="{E5E164C0-E3DD-478A-ACFF-D5AC9F857EE4}" srcOrd="0" destOrd="0" presId="urn:microsoft.com/office/officeart/2005/8/layout/hProcess9"/>
    <dgm:cxn modelId="{4E62A8BF-6420-4201-90B0-37F414B8BC44}" srcId="{20687C13-CFAB-4A6A-A7B9-CB8452E7B8D0}" destId="{A6DE583B-EA3D-482A-A238-BCB508073009}" srcOrd="7" destOrd="0" parTransId="{C0A782EA-0BEA-47D1-A411-C7EE41451B6D}" sibTransId="{3051351E-8D80-44BD-AF83-2990AF3F28A4}"/>
    <dgm:cxn modelId="{6177A4C3-FD79-48BE-A006-87B13B10A97F}" type="presOf" srcId="{C13DE220-981A-412B-81F2-604DD4746D79}" destId="{E9829282-73F5-492D-B0F3-B4C3A8A6988A}" srcOrd="0" destOrd="0" presId="urn:microsoft.com/office/officeart/2005/8/layout/hProcess9"/>
    <dgm:cxn modelId="{B14DEFD5-3E61-496A-8060-DC8EF33A8319}" type="presOf" srcId="{1CF2D571-1D1B-45E4-AF34-66D01702D143}" destId="{F18AB2EB-FDC9-4663-B38E-6723C5B4B033}" srcOrd="0" destOrd="0" presId="urn:microsoft.com/office/officeart/2005/8/layout/hProcess9"/>
    <dgm:cxn modelId="{C4BF01DE-0EA7-4CB9-BF7D-0FA49EAA935D}" type="presOf" srcId="{0A8BE19D-DA77-4C98-9DA7-00145924CAED}" destId="{56D46C2D-924D-4537-9370-4307E772363E}" srcOrd="0" destOrd="0" presId="urn:microsoft.com/office/officeart/2005/8/layout/hProcess9"/>
    <dgm:cxn modelId="{E94164DF-F2AD-4616-B59B-FC241C45A419}" type="presOf" srcId="{397D6F10-FD9B-49AF-9848-89E8A62341C2}" destId="{852DF48C-5EF5-4220-B5BE-3FE79E86F768}" srcOrd="0" destOrd="0" presId="urn:microsoft.com/office/officeart/2005/8/layout/hProcess9"/>
    <dgm:cxn modelId="{E7FA23E1-E1CF-4BE2-9C90-79E7E1A59D2F}" srcId="{20687C13-CFAB-4A6A-A7B9-CB8452E7B8D0}" destId="{1CF2D571-1D1B-45E4-AF34-66D01702D143}" srcOrd="9" destOrd="0" parTransId="{FB3D4B0D-3850-4A4A-990C-2E720B73D6EA}" sibTransId="{B3100324-5CF2-4277-B9E2-EE68262C493E}"/>
    <dgm:cxn modelId="{E238CAED-0538-46DF-B660-AF535008871F}" srcId="{20687C13-CFAB-4A6A-A7B9-CB8452E7B8D0}" destId="{FBEFA2BF-3139-4C8D-B7B8-8412E59600A6}" srcOrd="2" destOrd="0" parTransId="{41E5FA01-87A9-43E8-B9B8-EF88E5AC73BC}" sibTransId="{4D76366F-F2D7-4E01-AB42-86091503B98B}"/>
    <dgm:cxn modelId="{FB98C4F8-E3D4-404D-9A29-E4232BD9469C}" srcId="{20687C13-CFAB-4A6A-A7B9-CB8452E7B8D0}" destId="{397D6F10-FD9B-49AF-9848-89E8A62341C2}" srcOrd="1" destOrd="0" parTransId="{982EAAFA-8678-407F-8FF9-08163D956AF3}" sibTransId="{6677C505-CFF1-4176-8892-976581D3EC94}"/>
    <dgm:cxn modelId="{3762E86A-FD54-4902-BEAB-1E9372627112}" type="presParOf" srcId="{E5E164C0-E3DD-478A-ACFF-D5AC9F857EE4}" destId="{5CB14E33-ECBE-4FB0-9BCD-ADE65690B8EB}" srcOrd="0" destOrd="0" presId="urn:microsoft.com/office/officeart/2005/8/layout/hProcess9"/>
    <dgm:cxn modelId="{FB5F464D-E39C-412D-8247-C6B2652C5127}" type="presParOf" srcId="{E5E164C0-E3DD-478A-ACFF-D5AC9F857EE4}" destId="{5AC3BABF-A2B0-43C9-BEDD-9940D33333C8}" srcOrd="1" destOrd="0" presId="urn:microsoft.com/office/officeart/2005/8/layout/hProcess9"/>
    <dgm:cxn modelId="{6805A525-8BA9-41E9-8143-FD7923676AC3}" type="presParOf" srcId="{5AC3BABF-A2B0-43C9-BEDD-9940D33333C8}" destId="{EF34A071-6AA9-4034-B5F8-D36A37016893}" srcOrd="0" destOrd="0" presId="urn:microsoft.com/office/officeart/2005/8/layout/hProcess9"/>
    <dgm:cxn modelId="{7EA47DB3-8607-48BC-A13B-731A127F721E}" type="presParOf" srcId="{5AC3BABF-A2B0-43C9-BEDD-9940D33333C8}" destId="{5B8D24CC-B7FD-4584-98C4-4985B3F72B0E}" srcOrd="1" destOrd="0" presId="urn:microsoft.com/office/officeart/2005/8/layout/hProcess9"/>
    <dgm:cxn modelId="{9D027ADF-1DA1-42E7-85D9-BDD4C22DB0A2}" type="presParOf" srcId="{5AC3BABF-A2B0-43C9-BEDD-9940D33333C8}" destId="{852DF48C-5EF5-4220-B5BE-3FE79E86F768}" srcOrd="2" destOrd="0" presId="urn:microsoft.com/office/officeart/2005/8/layout/hProcess9"/>
    <dgm:cxn modelId="{EE164FBC-C98D-4B0D-9BA3-AA5661ACB726}" type="presParOf" srcId="{5AC3BABF-A2B0-43C9-BEDD-9940D33333C8}" destId="{CBF1A422-9504-4C33-AB07-5A6DFD682441}" srcOrd="3" destOrd="0" presId="urn:microsoft.com/office/officeart/2005/8/layout/hProcess9"/>
    <dgm:cxn modelId="{BF95983D-4BB4-419D-BF4B-C5797966172C}" type="presParOf" srcId="{5AC3BABF-A2B0-43C9-BEDD-9940D33333C8}" destId="{DAAACB1E-139F-4EEF-9527-9326AA76A42B}" srcOrd="4" destOrd="0" presId="urn:microsoft.com/office/officeart/2005/8/layout/hProcess9"/>
    <dgm:cxn modelId="{A6B7B966-D357-4F42-9A13-1C768A4BB761}" type="presParOf" srcId="{5AC3BABF-A2B0-43C9-BEDD-9940D33333C8}" destId="{C3EDDDDA-2541-4E7D-B8C2-6E6D96D81618}" srcOrd="5" destOrd="0" presId="urn:microsoft.com/office/officeart/2005/8/layout/hProcess9"/>
    <dgm:cxn modelId="{F33DF90F-76AF-4BC2-B0F7-E7162BBD1CCA}" type="presParOf" srcId="{5AC3BABF-A2B0-43C9-BEDD-9940D33333C8}" destId="{E9829282-73F5-492D-B0F3-B4C3A8A6988A}" srcOrd="6" destOrd="0" presId="urn:microsoft.com/office/officeart/2005/8/layout/hProcess9"/>
    <dgm:cxn modelId="{8E913264-148C-4CCB-986E-ABB6632F4BCB}" type="presParOf" srcId="{5AC3BABF-A2B0-43C9-BEDD-9940D33333C8}" destId="{7A2A92FB-A917-473F-9C21-36FEDB06A16C}" srcOrd="7" destOrd="0" presId="urn:microsoft.com/office/officeart/2005/8/layout/hProcess9"/>
    <dgm:cxn modelId="{59EFDB9C-256A-4F75-993B-477B1A8A0DF1}" type="presParOf" srcId="{5AC3BABF-A2B0-43C9-BEDD-9940D33333C8}" destId="{9B9AAF09-317E-404E-A4F7-5F8FD842573C}" srcOrd="8" destOrd="0" presId="urn:microsoft.com/office/officeart/2005/8/layout/hProcess9"/>
    <dgm:cxn modelId="{70893DEF-C13B-4E3A-A462-7A0F4AE5E24E}" type="presParOf" srcId="{5AC3BABF-A2B0-43C9-BEDD-9940D33333C8}" destId="{3ED4DC35-7386-4369-871F-9FAC5B8FB708}" srcOrd="9" destOrd="0" presId="urn:microsoft.com/office/officeart/2005/8/layout/hProcess9"/>
    <dgm:cxn modelId="{C5FEE675-7A12-4FE3-B71C-C9EBE8FD75EB}" type="presParOf" srcId="{5AC3BABF-A2B0-43C9-BEDD-9940D33333C8}" destId="{4D668C05-670F-453A-8D74-8D1F00E50BC5}" srcOrd="10" destOrd="0" presId="urn:microsoft.com/office/officeart/2005/8/layout/hProcess9"/>
    <dgm:cxn modelId="{F58530E9-762E-4C86-A0C9-290EEB8FAA43}" type="presParOf" srcId="{5AC3BABF-A2B0-43C9-BEDD-9940D33333C8}" destId="{F77F4351-4648-4368-BA19-4F8D979EA15A}" srcOrd="11" destOrd="0" presId="urn:microsoft.com/office/officeart/2005/8/layout/hProcess9"/>
    <dgm:cxn modelId="{ED1B993F-68F2-40A6-B08D-4CF5EB58E2C1}" type="presParOf" srcId="{5AC3BABF-A2B0-43C9-BEDD-9940D33333C8}" destId="{D606DC0F-6FB0-4B33-9045-8A9818CC0BC0}" srcOrd="12" destOrd="0" presId="urn:microsoft.com/office/officeart/2005/8/layout/hProcess9"/>
    <dgm:cxn modelId="{CC83040D-BC4A-47DF-BD16-6DF6A1B0633E}" type="presParOf" srcId="{5AC3BABF-A2B0-43C9-BEDD-9940D33333C8}" destId="{7A1B0DCB-A900-406E-80FC-CACBC02F2EB0}" srcOrd="13" destOrd="0" presId="urn:microsoft.com/office/officeart/2005/8/layout/hProcess9"/>
    <dgm:cxn modelId="{E2B3A620-2C27-49C4-B825-3402E38DFDDB}" type="presParOf" srcId="{5AC3BABF-A2B0-43C9-BEDD-9940D33333C8}" destId="{BE6527A5-D4E1-4B0A-AA29-C15BF75A9896}" srcOrd="14" destOrd="0" presId="urn:microsoft.com/office/officeart/2005/8/layout/hProcess9"/>
    <dgm:cxn modelId="{EA94BAFA-6683-41EA-9D2A-C2AAADDC5741}" type="presParOf" srcId="{5AC3BABF-A2B0-43C9-BEDD-9940D33333C8}" destId="{7D84A0B8-39D4-4762-81A3-FD4CC2D566B4}" srcOrd="15" destOrd="0" presId="urn:microsoft.com/office/officeart/2005/8/layout/hProcess9"/>
    <dgm:cxn modelId="{540989AD-0622-410D-89DC-E4C80065DC63}" type="presParOf" srcId="{5AC3BABF-A2B0-43C9-BEDD-9940D33333C8}" destId="{56D46C2D-924D-4537-9370-4307E772363E}" srcOrd="16" destOrd="0" presId="urn:microsoft.com/office/officeart/2005/8/layout/hProcess9"/>
    <dgm:cxn modelId="{ADF5727B-B8E4-449B-9A54-BA39DF3561FA}" type="presParOf" srcId="{5AC3BABF-A2B0-43C9-BEDD-9940D33333C8}" destId="{D6608BAB-6A38-4AA6-9519-03E706A7FE9B}" srcOrd="17" destOrd="0" presId="urn:microsoft.com/office/officeart/2005/8/layout/hProcess9"/>
    <dgm:cxn modelId="{CCD3B553-FE30-42D4-86B0-8A6B41BB72C1}" type="presParOf" srcId="{5AC3BABF-A2B0-43C9-BEDD-9940D33333C8}" destId="{F18AB2EB-FDC9-4663-B38E-6723C5B4B033}" srcOrd="1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F478F-E7B2-4518-BE14-8DE99ABC1386}">
      <dsp:nvSpPr>
        <dsp:cNvPr id="0" name=""/>
        <dsp:cNvSpPr/>
      </dsp:nvSpPr>
      <dsp:spPr>
        <a:xfrm>
          <a:off x="7530606" y="1171489"/>
          <a:ext cx="3103245" cy="310381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B24F1-DC4F-4628-A95F-ACE4E28E5404}">
      <dsp:nvSpPr>
        <dsp:cNvPr id="0" name=""/>
        <dsp:cNvSpPr/>
      </dsp:nvSpPr>
      <dsp:spPr>
        <a:xfrm>
          <a:off x="7633643" y="1274967"/>
          <a:ext cx="2897170" cy="2896861"/>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1E61"/>
              </a:solidFill>
            </a:rPr>
            <a:t>Review Data Points</a:t>
          </a:r>
        </a:p>
        <a:p>
          <a:pPr marL="0" lvl="0" indent="0" algn="ctr" defTabSz="1244600">
            <a:lnSpc>
              <a:spcPct val="90000"/>
            </a:lnSpc>
            <a:spcBef>
              <a:spcPct val="0"/>
            </a:spcBef>
            <a:spcAft>
              <a:spcPct val="35000"/>
            </a:spcAft>
            <a:buNone/>
          </a:pPr>
          <a:r>
            <a:rPr lang="en-US" sz="1600" kern="1200"/>
            <a:t>Reassess department needs</a:t>
          </a:r>
        </a:p>
        <a:p>
          <a:pPr marL="0" lvl="0" indent="0" algn="ctr" defTabSz="1244600">
            <a:lnSpc>
              <a:spcPct val="90000"/>
            </a:lnSpc>
            <a:spcBef>
              <a:spcPct val="0"/>
            </a:spcBef>
            <a:spcAft>
              <a:spcPct val="35000"/>
            </a:spcAft>
            <a:buNone/>
          </a:pPr>
          <a:endParaRPr lang="en-US" sz="1600" kern="1200"/>
        </a:p>
      </dsp:txBody>
      <dsp:txXfrm>
        <a:off x="8047813" y="1688883"/>
        <a:ext cx="2068830" cy="2069031"/>
      </dsp:txXfrm>
    </dsp:sp>
    <dsp:sp modelId="{C4CB3848-CE8C-420E-A0DF-B0FE105F1DEC}">
      <dsp:nvSpPr>
        <dsp:cNvPr id="0" name=""/>
        <dsp:cNvSpPr/>
      </dsp:nvSpPr>
      <dsp:spPr>
        <a:xfrm rot="2700000">
          <a:off x="4327050" y="1175241"/>
          <a:ext cx="3095770" cy="3095770"/>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29250-706D-4F65-8C50-CCDB4F1065CB}">
      <dsp:nvSpPr>
        <dsp:cNvPr id="0" name=""/>
        <dsp:cNvSpPr/>
      </dsp:nvSpPr>
      <dsp:spPr>
        <a:xfrm>
          <a:off x="4426350" y="1274967"/>
          <a:ext cx="2897170" cy="2896861"/>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1E61"/>
              </a:solidFill>
            </a:rPr>
            <a:t>Collect Data Points</a:t>
          </a:r>
        </a:p>
        <a:p>
          <a:pPr marL="0" lvl="0" indent="0" algn="ctr" defTabSz="1244600">
            <a:lnSpc>
              <a:spcPct val="90000"/>
            </a:lnSpc>
            <a:spcBef>
              <a:spcPct val="0"/>
            </a:spcBef>
            <a:spcAft>
              <a:spcPct val="35000"/>
            </a:spcAft>
            <a:buNone/>
          </a:pPr>
          <a:r>
            <a:rPr lang="en-US" sz="1600" kern="1200"/>
            <a:t>Violation volume, Compliance rate, and Efficiency Options</a:t>
          </a:r>
        </a:p>
      </dsp:txBody>
      <dsp:txXfrm>
        <a:off x="4840520" y="1688883"/>
        <a:ext cx="2068830" cy="2069031"/>
      </dsp:txXfrm>
    </dsp:sp>
    <dsp:sp modelId="{390F4A26-12C9-4E26-A985-FFB224956857}">
      <dsp:nvSpPr>
        <dsp:cNvPr id="0" name=""/>
        <dsp:cNvSpPr/>
      </dsp:nvSpPr>
      <dsp:spPr>
        <a:xfrm rot="2700000">
          <a:off x="1119757" y="1175241"/>
          <a:ext cx="3095770" cy="3095770"/>
        </a:xfrm>
        <a:prstGeom prst="teardrop">
          <a:avLst>
            <a:gd name="adj" fmla="val 1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A2D70-153C-481A-BF3F-1BE773E2D28D}">
      <dsp:nvSpPr>
        <dsp:cNvPr id="0" name=""/>
        <dsp:cNvSpPr/>
      </dsp:nvSpPr>
      <dsp:spPr>
        <a:xfrm>
          <a:off x="1219057" y="1274967"/>
          <a:ext cx="2897170" cy="2896861"/>
        </a:xfrm>
        <a:prstGeom prst="ellipse">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1E61"/>
              </a:solidFill>
            </a:rPr>
            <a:t>GO LIVE</a:t>
          </a:r>
        </a:p>
      </dsp:txBody>
      <dsp:txXfrm>
        <a:off x="1633227" y="1688883"/>
        <a:ext cx="2068830" cy="2069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14E33-ECBE-4FB0-9BCD-ADE65690B8EB}">
      <dsp:nvSpPr>
        <dsp:cNvPr id="0" name=""/>
        <dsp:cNvSpPr/>
      </dsp:nvSpPr>
      <dsp:spPr>
        <a:xfrm>
          <a:off x="0" y="0"/>
          <a:ext cx="11944766" cy="276502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4A071-6AA9-4034-B5F8-D36A37016893}">
      <dsp:nvSpPr>
        <dsp:cNvPr id="0" name=""/>
        <dsp:cNvSpPr/>
      </dsp:nvSpPr>
      <dsp:spPr>
        <a:xfrm>
          <a:off x="2395" y="769202"/>
          <a:ext cx="918604" cy="12266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Report a complaint to 311</a:t>
          </a:r>
          <a:endParaRPr lang="en-US" sz="1100" kern="1200"/>
        </a:p>
      </dsp:txBody>
      <dsp:txXfrm>
        <a:off x="47238" y="814045"/>
        <a:ext cx="828918" cy="1136934"/>
      </dsp:txXfrm>
    </dsp:sp>
    <dsp:sp modelId="{852DF48C-5EF5-4220-B5BE-3FE79E86F768}">
      <dsp:nvSpPr>
        <dsp:cNvPr id="0" name=""/>
        <dsp:cNvSpPr/>
      </dsp:nvSpPr>
      <dsp:spPr>
        <a:xfrm>
          <a:off x="1274040" y="813442"/>
          <a:ext cx="1253150" cy="11969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mn-lt"/>
            </a:rPr>
            <a:t>Complaints reallocated based off Prohibited Yard Parking Program</a:t>
          </a:r>
        </a:p>
      </dsp:txBody>
      <dsp:txXfrm>
        <a:off x="1332472" y="871874"/>
        <a:ext cx="1136286" cy="1080115"/>
      </dsp:txXfrm>
    </dsp:sp>
    <dsp:sp modelId="{DAAACB1E-139F-4EEF-9527-9326AA76A42B}">
      <dsp:nvSpPr>
        <dsp:cNvPr id="0" name=""/>
        <dsp:cNvSpPr/>
      </dsp:nvSpPr>
      <dsp:spPr>
        <a:xfrm>
          <a:off x="4206458" y="820742"/>
          <a:ext cx="1121248" cy="118237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Community Code Enforcement receives the case from 311</a:t>
          </a:r>
          <a:endParaRPr lang="en-US" sz="1100" kern="1200"/>
        </a:p>
      </dsp:txBody>
      <dsp:txXfrm>
        <a:off x="4261193" y="875477"/>
        <a:ext cx="1011778" cy="1072909"/>
      </dsp:txXfrm>
    </dsp:sp>
    <dsp:sp modelId="{E9829282-73F5-492D-B0F3-B4C3A8A6988A}">
      <dsp:nvSpPr>
        <dsp:cNvPr id="0" name=""/>
        <dsp:cNvSpPr/>
      </dsp:nvSpPr>
      <dsp:spPr>
        <a:xfrm>
          <a:off x="2956353" y="229546"/>
          <a:ext cx="918604" cy="1258761"/>
        </a:xfrm>
        <a:prstGeom prst="roundRect">
          <a:avLst/>
        </a:prstGeom>
        <a:solidFill>
          <a:srgbClr val="F68D2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E61"/>
              </a:solidFill>
            </a:rPr>
            <a:t>Case is closed if complaint address is </a:t>
          </a:r>
          <a:r>
            <a:rPr lang="en-US" sz="1100" b="1" u="sng" kern="1200">
              <a:solidFill>
                <a:srgbClr val="001E61"/>
              </a:solidFill>
            </a:rPr>
            <a:t>NOT</a:t>
          </a:r>
          <a:r>
            <a:rPr lang="en-US" sz="1100" b="1" kern="1200">
              <a:solidFill>
                <a:srgbClr val="001E61"/>
              </a:solidFill>
            </a:rPr>
            <a:t> enrolled in program</a:t>
          </a:r>
        </a:p>
      </dsp:txBody>
      <dsp:txXfrm>
        <a:off x="3001196" y="274389"/>
        <a:ext cx="828918" cy="1169075"/>
      </dsp:txXfrm>
    </dsp:sp>
    <dsp:sp modelId="{9B9AAF09-317E-404E-A4F7-5F8FD842573C}">
      <dsp:nvSpPr>
        <dsp:cNvPr id="0" name=""/>
        <dsp:cNvSpPr/>
      </dsp:nvSpPr>
      <dsp:spPr>
        <a:xfrm>
          <a:off x="2956353" y="1659015"/>
          <a:ext cx="918604" cy="11060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Case is created if complaint address </a:t>
          </a:r>
          <a:r>
            <a:rPr lang="en-US" sz="1100" b="1" u="sng" kern="1200"/>
            <a:t>IS</a:t>
          </a:r>
          <a:r>
            <a:rPr lang="en-US" sz="1100" b="1" kern="1200"/>
            <a:t> enrolled in program</a:t>
          </a:r>
        </a:p>
      </dsp:txBody>
      <dsp:txXfrm>
        <a:off x="3001196" y="1703858"/>
        <a:ext cx="828918" cy="1016324"/>
      </dsp:txXfrm>
    </dsp:sp>
    <dsp:sp modelId="{4D668C05-670F-453A-8D74-8D1F00E50BC5}">
      <dsp:nvSpPr>
        <dsp:cNvPr id="0" name=""/>
        <dsp:cNvSpPr/>
      </dsp:nvSpPr>
      <dsp:spPr>
        <a:xfrm>
          <a:off x="5467380" y="847928"/>
          <a:ext cx="1158121" cy="115811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The case is assigned to an inspector for review and research</a:t>
          </a:r>
        </a:p>
      </dsp:txBody>
      <dsp:txXfrm>
        <a:off x="5523914" y="904462"/>
        <a:ext cx="1045053" cy="1045046"/>
      </dsp:txXfrm>
    </dsp:sp>
    <dsp:sp modelId="{D606DC0F-6FB0-4B33-9045-8A9818CC0BC0}">
      <dsp:nvSpPr>
        <dsp:cNvPr id="0" name=""/>
        <dsp:cNvSpPr/>
      </dsp:nvSpPr>
      <dsp:spPr>
        <a:xfrm>
          <a:off x="6850730" y="828036"/>
          <a:ext cx="1226492" cy="116779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Contact is made utilizing Red Door Hanger identifying violation</a:t>
          </a:r>
        </a:p>
      </dsp:txBody>
      <dsp:txXfrm>
        <a:off x="6907737" y="885043"/>
        <a:ext cx="1112478" cy="1053777"/>
      </dsp:txXfrm>
    </dsp:sp>
    <dsp:sp modelId="{BE6527A5-D4E1-4B0A-AA29-C15BF75A9896}">
      <dsp:nvSpPr>
        <dsp:cNvPr id="0" name=""/>
        <dsp:cNvSpPr/>
      </dsp:nvSpPr>
      <dsp:spPr>
        <a:xfrm>
          <a:off x="8307367" y="828036"/>
          <a:ext cx="1210040" cy="116823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Follow up Inspection is completed after 48 hours</a:t>
          </a:r>
        </a:p>
      </dsp:txBody>
      <dsp:txXfrm>
        <a:off x="8364395" y="885064"/>
        <a:ext cx="1095984" cy="1054178"/>
      </dsp:txXfrm>
    </dsp:sp>
    <dsp:sp modelId="{56D46C2D-924D-4537-9370-4307E772363E}">
      <dsp:nvSpPr>
        <dsp:cNvPr id="0" name=""/>
        <dsp:cNvSpPr/>
      </dsp:nvSpPr>
      <dsp:spPr>
        <a:xfrm>
          <a:off x="9813442" y="1659015"/>
          <a:ext cx="918604" cy="110601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If violation still exists a citation is mailed to vehicle owner</a:t>
          </a:r>
        </a:p>
      </dsp:txBody>
      <dsp:txXfrm>
        <a:off x="9858285" y="1703858"/>
        <a:ext cx="828918" cy="1016324"/>
      </dsp:txXfrm>
    </dsp:sp>
    <dsp:sp modelId="{F18AB2EB-FDC9-4663-B38E-6723C5B4B033}">
      <dsp:nvSpPr>
        <dsp:cNvPr id="0" name=""/>
        <dsp:cNvSpPr/>
      </dsp:nvSpPr>
      <dsp:spPr>
        <a:xfrm>
          <a:off x="9795926" y="245169"/>
          <a:ext cx="918604" cy="1106010"/>
        </a:xfrm>
        <a:prstGeom prst="roundRect">
          <a:avLst/>
        </a:prstGeom>
        <a:solidFill>
          <a:srgbClr val="F68D2E"/>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E61"/>
              </a:solidFill>
            </a:rPr>
            <a:t>If violation is resolved Case Closed</a:t>
          </a:r>
        </a:p>
      </dsp:txBody>
      <dsp:txXfrm>
        <a:off x="9840769" y="290012"/>
        <a:ext cx="828918" cy="101632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91716-50BC-6A46-BF28-9E1AE09EE775}"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69E5A-4F46-B14D-92CF-505141B980C0}" type="slidenum">
              <a:rPr lang="en-US" smtClean="0"/>
              <a:t>‹#›</a:t>
            </a:fld>
            <a:endParaRPr lang="en-US"/>
          </a:p>
        </p:txBody>
      </p:sp>
    </p:spTree>
    <p:extLst>
      <p:ext uri="{BB962C8B-B14F-4D97-AF65-F5344CB8AC3E}">
        <p14:creationId xmlns:p14="http://schemas.microsoft.com/office/powerpoint/2010/main" val="61356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1307-B0EB-96F1-708F-568966EC0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32C1B-75E3-F234-7880-1589C1C36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5EF33-AF77-FCAB-D48F-B62AEA8576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Original Verbiage: </a:t>
            </a:r>
            <a:r>
              <a:rPr lang="en-US" sz="1200" b="1">
                <a:solidFill>
                  <a:srgbClr val="001E61"/>
                </a:solidFill>
              </a:rPr>
              <a:t>The Prohibited Yard Parking Program to-date has 221 approved applications which are intended to protect neighborhood property values, prevent damage to the City of Houston’s underground infrastructure, and to stop the degradation of the aesthetic appearance of single-family residential areas.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Windows, doors, and other openings of vacant structures must be locked, covered, or secured to prevent unauthorized entry.</a:t>
            </a:r>
          </a:p>
          <a:p>
            <a:pPr marL="171450" indent="-171450">
              <a:buFont typeface="Arial" panose="020B0604020202020204" pitchFamily="34" charset="0"/>
              <a:buChar char="•"/>
            </a:pPr>
            <a:r>
              <a:rPr lang="en-US"/>
              <a:t>If a structure becomes vacant and is not secured, the property owner may be required to board it up.</a:t>
            </a:r>
          </a:p>
          <a:p>
            <a:pPr marL="171450" indent="-171450">
              <a:buFont typeface="Arial" panose="020B0604020202020204" pitchFamily="34" charset="0"/>
              <a:buChar char="•"/>
            </a:pPr>
            <a:r>
              <a:rPr lang="en-US"/>
              <a:t>Storage sheds and garages fall under the same requirement to be secured.</a:t>
            </a:r>
          </a:p>
          <a:p>
            <a:pPr marL="171450" indent="-171450">
              <a:buFont typeface="Arial" panose="020B0604020202020204" pitchFamily="34" charset="0"/>
              <a:buChar char="•"/>
            </a:pPr>
            <a:r>
              <a:rPr lang="en-US"/>
              <a:t>Property owners must also maintain structures in a safe and structurally sound condition.</a:t>
            </a:r>
          </a:p>
          <a:p>
            <a:pPr marL="171450" indent="-171450">
              <a:buFont typeface="Arial" panose="020B0604020202020204" pitchFamily="34" charset="0"/>
              <a:buChar char="•"/>
            </a:pPr>
            <a:r>
              <a:rPr lang="en-US"/>
              <a:t>To avoid fines, ensure all openings are secured and obtain the necessary permits for any repairs.</a:t>
            </a:r>
          </a:p>
          <a:p>
            <a:pPr marL="171450" indent="-171450">
              <a:buFont typeface="Arial" panose="020B0604020202020204" pitchFamily="34" charset="0"/>
              <a:buChar char="•"/>
            </a:pPr>
            <a:r>
              <a:rPr lang="en-US" b="1"/>
              <a:t>Emergency Abatement</a:t>
            </a:r>
            <a:r>
              <a:rPr lang="en-US"/>
              <a:t>: This may be performed by the City if a structure poses a serious risk of bodily injury and immediate corrective action is needed.</a:t>
            </a:r>
          </a:p>
          <a:p>
            <a:pPr marL="171450" indent="-171450">
              <a:buFont typeface="Arial" panose="020B0604020202020204" pitchFamily="34" charset="0"/>
              <a:buChar char="•"/>
            </a:pPr>
            <a:r>
              <a:rPr lang="en-US"/>
              <a:t>(Reference: Chapter 10, Sec 10-371)</a:t>
            </a:r>
          </a:p>
          <a:p>
            <a:endParaRPr lang="en-US"/>
          </a:p>
        </p:txBody>
      </p:sp>
      <p:sp>
        <p:nvSpPr>
          <p:cNvPr id="4" name="Slide Number Placeholder 3">
            <a:extLst>
              <a:ext uri="{FF2B5EF4-FFF2-40B4-BE49-F238E27FC236}">
                <a16:creationId xmlns:a16="http://schemas.microsoft.com/office/drawing/2014/main" id="{A21358A7-4AB7-421F-B371-F3326681CA5F}"/>
              </a:ext>
            </a:extLst>
          </p:cNvPr>
          <p:cNvSpPr>
            <a:spLocks noGrp="1"/>
          </p:cNvSpPr>
          <p:nvPr>
            <p:ph type="sldNum" sz="quarter" idx="5"/>
          </p:nvPr>
        </p:nvSpPr>
        <p:spPr/>
        <p:txBody>
          <a:bodyPr/>
          <a:lstStyle/>
          <a:p>
            <a:fld id="{41569E5A-4F46-B14D-92CF-505141B980C0}" type="slidenum">
              <a:rPr lang="en-US" smtClean="0"/>
              <a:t>3</a:t>
            </a:fld>
            <a:endParaRPr lang="en-US"/>
          </a:p>
        </p:txBody>
      </p:sp>
    </p:spTree>
    <p:extLst>
      <p:ext uri="{BB962C8B-B14F-4D97-AF65-F5344CB8AC3E}">
        <p14:creationId xmlns:p14="http://schemas.microsoft.com/office/powerpoint/2010/main" val="351748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1CB8-33C6-482F-ACE5-0748A9BF9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3AE55-75E1-00BC-090B-F6878F627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38397-AE87-ABE1-FD99-1031515B8DDD}"/>
              </a:ext>
            </a:extLst>
          </p:cNvPr>
          <p:cNvSpPr>
            <a:spLocks noGrp="1"/>
          </p:cNvSpPr>
          <p:nvPr>
            <p:ph type="body" idx="1"/>
          </p:nvPr>
        </p:nvSpPr>
        <p:spPr/>
        <p:txBody>
          <a:bodyPr/>
          <a:lstStyle/>
          <a:p>
            <a:r>
              <a:rPr lang="en-US"/>
              <a:t>City of Houston Ordinances: Chapter 10 </a:t>
            </a:r>
          </a:p>
          <a:p>
            <a:endParaRPr lang="en-US"/>
          </a:p>
          <a:p>
            <a:r>
              <a:rPr lang="en-US"/>
              <a:t>Nuisances: Whatever is dangerous to human health or welfare, or whatever renders the ground, the water, the air, or food a hazard to human health is declared to be a nuisance. </a:t>
            </a:r>
          </a:p>
          <a:p>
            <a:endParaRPr lang="en-US"/>
          </a:p>
        </p:txBody>
      </p:sp>
      <p:sp>
        <p:nvSpPr>
          <p:cNvPr id="4" name="Slide Number Placeholder 3">
            <a:extLst>
              <a:ext uri="{FF2B5EF4-FFF2-40B4-BE49-F238E27FC236}">
                <a16:creationId xmlns:a16="http://schemas.microsoft.com/office/drawing/2014/main" id="{0DC70D3C-D67D-977E-F2BB-62EB917F7203}"/>
              </a:ext>
            </a:extLst>
          </p:cNvPr>
          <p:cNvSpPr>
            <a:spLocks noGrp="1"/>
          </p:cNvSpPr>
          <p:nvPr>
            <p:ph type="sldNum" sz="quarter" idx="5"/>
          </p:nvPr>
        </p:nvSpPr>
        <p:spPr/>
        <p:txBody>
          <a:bodyPr/>
          <a:lstStyle/>
          <a:p>
            <a:fld id="{41569E5A-4F46-B14D-92CF-505141B980C0}" type="slidenum">
              <a:rPr lang="en-US" smtClean="0"/>
              <a:t>15</a:t>
            </a:fld>
            <a:endParaRPr lang="en-US"/>
          </a:p>
        </p:txBody>
      </p:sp>
    </p:spTree>
    <p:extLst>
      <p:ext uri="{BB962C8B-B14F-4D97-AF65-F5344CB8AC3E}">
        <p14:creationId xmlns:p14="http://schemas.microsoft.com/office/powerpoint/2010/main" val="391628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0F53C-937A-AC84-8A0A-4894B01E0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9F702-CC09-7015-A19D-839B35BC0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94C03-5AFC-E3BB-CE04-CC14BB0C3B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0BDCCC-718D-D427-1594-5D3D9AD3AA3C}"/>
              </a:ext>
            </a:extLst>
          </p:cNvPr>
          <p:cNvSpPr>
            <a:spLocks noGrp="1"/>
          </p:cNvSpPr>
          <p:nvPr>
            <p:ph type="sldNum" sz="quarter" idx="5"/>
          </p:nvPr>
        </p:nvSpPr>
        <p:spPr/>
        <p:txBody>
          <a:bodyPr/>
          <a:lstStyle/>
          <a:p>
            <a:fld id="{41569E5A-4F46-B14D-92CF-505141B980C0}" type="slidenum">
              <a:rPr lang="en-US" smtClean="0"/>
              <a:t>16</a:t>
            </a:fld>
            <a:endParaRPr lang="en-US"/>
          </a:p>
        </p:txBody>
      </p:sp>
    </p:spTree>
    <p:extLst>
      <p:ext uri="{BB962C8B-B14F-4D97-AF65-F5344CB8AC3E}">
        <p14:creationId xmlns:p14="http://schemas.microsoft.com/office/powerpoint/2010/main" val="92822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69E5A-4F46-B14D-92CF-505141B980C0}" type="slidenum">
              <a:rPr lang="en-US" smtClean="0"/>
              <a:t>17</a:t>
            </a:fld>
            <a:endParaRPr lang="en-US"/>
          </a:p>
        </p:txBody>
      </p:sp>
    </p:spTree>
    <p:extLst>
      <p:ext uri="{BB962C8B-B14F-4D97-AF65-F5344CB8AC3E}">
        <p14:creationId xmlns:p14="http://schemas.microsoft.com/office/powerpoint/2010/main" val="75188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other ways we like to reach out to you.  You can scan these bar codes and</a:t>
            </a:r>
          </a:p>
          <a:p>
            <a:r>
              <a:rPr lang="en-US"/>
              <a:t> find us on various social media platforms.  </a:t>
            </a:r>
          </a:p>
          <a:p>
            <a:endParaRPr lang="en-US">
              <a:latin typeface="Calibri"/>
              <a:cs typeface="Calibri"/>
            </a:endParaRPr>
          </a:p>
        </p:txBody>
      </p:sp>
      <p:sp>
        <p:nvSpPr>
          <p:cNvPr id="4" name="Slide Number Placeholder 3"/>
          <p:cNvSpPr>
            <a:spLocks noGrp="1"/>
          </p:cNvSpPr>
          <p:nvPr>
            <p:ph type="sldNum" sz="quarter" idx="5"/>
          </p:nvPr>
        </p:nvSpPr>
        <p:spPr/>
        <p:txBody>
          <a:bodyPr/>
          <a:lstStyle/>
          <a:p>
            <a:pPr defTabSz="938669">
              <a:defRPr/>
            </a:pPr>
            <a:fld id="{DAA91B3E-19D7-4CD1-881C-F2238FC3FBA2}" type="slidenum">
              <a:rPr lang="en-US">
                <a:solidFill>
                  <a:prstClr val="black"/>
                </a:solidFill>
                <a:latin typeface="Calibri" panose="020F0502020204030204"/>
              </a:rPr>
              <a:pPr defTabSz="938669">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53891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7EBB7-B3F4-F142-1FCE-2C5FEC502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5655C-347B-B2EE-5C3B-7F148C5F1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8F560-D6C8-7038-CE41-3A9E6F063F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Original Verbiage: </a:t>
            </a:r>
            <a:r>
              <a:rPr lang="en-US" sz="1200" b="1">
                <a:solidFill>
                  <a:srgbClr val="001E61"/>
                </a:solidFill>
              </a:rPr>
              <a:t>The Prohibited Yard Parking Program to-date has 221 approved applications which are intended to protect neighborhood property values, prevent damage to the City of Houston’s underground infrastructure, and to stop the degradation of the aesthetic appearance of single-family residential areas.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Windows, doors, and other openings of vacant structures must be locked, covered, or secured to prevent unauthorized entry.</a:t>
            </a:r>
          </a:p>
          <a:p>
            <a:pPr marL="171450" indent="-171450">
              <a:buFont typeface="Arial" panose="020B0604020202020204" pitchFamily="34" charset="0"/>
              <a:buChar char="•"/>
            </a:pPr>
            <a:r>
              <a:rPr lang="en-US"/>
              <a:t>If a structure becomes vacant and is not secured, the property owner may be required to board it up.</a:t>
            </a:r>
          </a:p>
          <a:p>
            <a:pPr marL="171450" indent="-171450">
              <a:buFont typeface="Arial" panose="020B0604020202020204" pitchFamily="34" charset="0"/>
              <a:buChar char="•"/>
            </a:pPr>
            <a:r>
              <a:rPr lang="en-US"/>
              <a:t>Storage sheds and garages fall under the same requirement to be secured.</a:t>
            </a:r>
          </a:p>
          <a:p>
            <a:pPr marL="171450" indent="-171450">
              <a:buFont typeface="Arial" panose="020B0604020202020204" pitchFamily="34" charset="0"/>
              <a:buChar char="•"/>
            </a:pPr>
            <a:r>
              <a:rPr lang="en-US"/>
              <a:t>Property owners must also maintain structures in a safe and structurally sound condition.</a:t>
            </a:r>
          </a:p>
          <a:p>
            <a:pPr marL="171450" indent="-171450">
              <a:buFont typeface="Arial" panose="020B0604020202020204" pitchFamily="34" charset="0"/>
              <a:buChar char="•"/>
            </a:pPr>
            <a:r>
              <a:rPr lang="en-US"/>
              <a:t>To avoid fines, ensure all openings are secured and obtain the necessary permits for any repairs.</a:t>
            </a:r>
          </a:p>
          <a:p>
            <a:pPr marL="171450" indent="-171450">
              <a:buFont typeface="Arial" panose="020B0604020202020204" pitchFamily="34" charset="0"/>
              <a:buChar char="•"/>
            </a:pPr>
            <a:r>
              <a:rPr lang="en-US" b="1"/>
              <a:t>Emergency Abatement</a:t>
            </a:r>
            <a:r>
              <a:rPr lang="en-US"/>
              <a:t>: This may be performed by the City if a structure poses a serious risk of bodily injury and immediate corrective action is needed.</a:t>
            </a:r>
          </a:p>
          <a:p>
            <a:pPr marL="171450" indent="-171450">
              <a:buFont typeface="Arial" panose="020B0604020202020204" pitchFamily="34" charset="0"/>
              <a:buChar char="•"/>
            </a:pPr>
            <a:r>
              <a:rPr lang="en-US"/>
              <a:t>(Reference: Chapter 10, Sec 10-371)</a:t>
            </a:r>
          </a:p>
          <a:p>
            <a:endParaRPr lang="en-US"/>
          </a:p>
        </p:txBody>
      </p:sp>
      <p:sp>
        <p:nvSpPr>
          <p:cNvPr id="4" name="Slide Number Placeholder 3">
            <a:extLst>
              <a:ext uri="{FF2B5EF4-FFF2-40B4-BE49-F238E27FC236}">
                <a16:creationId xmlns:a16="http://schemas.microsoft.com/office/drawing/2014/main" id="{0C58B2BA-DC01-B045-6D74-D1CD19F64D65}"/>
              </a:ext>
            </a:extLst>
          </p:cNvPr>
          <p:cNvSpPr>
            <a:spLocks noGrp="1"/>
          </p:cNvSpPr>
          <p:nvPr>
            <p:ph type="sldNum" sz="quarter" idx="5"/>
          </p:nvPr>
        </p:nvSpPr>
        <p:spPr/>
        <p:txBody>
          <a:bodyPr/>
          <a:lstStyle/>
          <a:p>
            <a:fld id="{41569E5A-4F46-B14D-92CF-505141B980C0}" type="slidenum">
              <a:rPr lang="en-US" smtClean="0"/>
              <a:t>4</a:t>
            </a:fld>
            <a:endParaRPr lang="en-US"/>
          </a:p>
        </p:txBody>
      </p:sp>
    </p:spTree>
    <p:extLst>
      <p:ext uri="{BB962C8B-B14F-4D97-AF65-F5344CB8AC3E}">
        <p14:creationId xmlns:p14="http://schemas.microsoft.com/office/powerpoint/2010/main" val="87457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0DB0-EDC1-9E2E-088C-E11A0FBA0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A2E2-8B35-DA3C-598E-2E571BC39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8D4B8-2C8E-2B93-EACE-0F8ECD21F9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Original Verbiage: </a:t>
            </a:r>
            <a:r>
              <a:rPr lang="en-US" sz="1200" b="1">
                <a:solidFill>
                  <a:srgbClr val="001E61"/>
                </a:solidFill>
              </a:rPr>
              <a:t>The Prohibited Yard Parking Program to-date has 221 approved applications which are intended to protect neighborhood property values, prevent damage to the City of Houston’s underground infrastructure, and to stop the degradation of the aesthetic appearance of single-family residential areas.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Windows, doors, and other openings of vacant structures must be locked, covered, or secured to prevent unauthorized entry.</a:t>
            </a:r>
          </a:p>
          <a:p>
            <a:pPr marL="171450" indent="-171450">
              <a:buFont typeface="Arial" panose="020B0604020202020204" pitchFamily="34" charset="0"/>
              <a:buChar char="•"/>
            </a:pPr>
            <a:r>
              <a:rPr lang="en-US"/>
              <a:t>If a structure becomes vacant and is not secured, the property owner may be required to board it up.</a:t>
            </a:r>
          </a:p>
          <a:p>
            <a:pPr marL="171450" indent="-171450">
              <a:buFont typeface="Arial" panose="020B0604020202020204" pitchFamily="34" charset="0"/>
              <a:buChar char="•"/>
            </a:pPr>
            <a:r>
              <a:rPr lang="en-US"/>
              <a:t>Storage sheds and garages fall under the same requirement to be secured.</a:t>
            </a:r>
          </a:p>
          <a:p>
            <a:pPr marL="171450" indent="-171450">
              <a:buFont typeface="Arial" panose="020B0604020202020204" pitchFamily="34" charset="0"/>
              <a:buChar char="•"/>
            </a:pPr>
            <a:r>
              <a:rPr lang="en-US"/>
              <a:t>Property owners must also maintain structures in a safe and structurally sound condition.</a:t>
            </a:r>
          </a:p>
          <a:p>
            <a:pPr marL="171450" indent="-171450">
              <a:buFont typeface="Arial" panose="020B0604020202020204" pitchFamily="34" charset="0"/>
              <a:buChar char="•"/>
            </a:pPr>
            <a:r>
              <a:rPr lang="en-US"/>
              <a:t>To avoid fines, ensure all openings are secured and obtain the necessary permits for any repairs.</a:t>
            </a:r>
          </a:p>
          <a:p>
            <a:pPr marL="171450" indent="-171450">
              <a:buFont typeface="Arial" panose="020B0604020202020204" pitchFamily="34" charset="0"/>
              <a:buChar char="•"/>
            </a:pPr>
            <a:r>
              <a:rPr lang="en-US" b="1"/>
              <a:t>Emergency Abatement</a:t>
            </a:r>
            <a:r>
              <a:rPr lang="en-US"/>
              <a:t>: This may be performed by the City if a structure poses a serious risk of bodily injury and immediate corrective action is needed.</a:t>
            </a:r>
          </a:p>
          <a:p>
            <a:pPr marL="171450" indent="-171450">
              <a:buFont typeface="Arial" panose="020B0604020202020204" pitchFamily="34" charset="0"/>
              <a:buChar char="•"/>
            </a:pPr>
            <a:r>
              <a:rPr lang="en-US"/>
              <a:t>(Reference: Chapter 10, Sec 10-371)</a:t>
            </a:r>
          </a:p>
          <a:p>
            <a:endParaRPr lang="en-US"/>
          </a:p>
        </p:txBody>
      </p:sp>
      <p:sp>
        <p:nvSpPr>
          <p:cNvPr id="4" name="Slide Number Placeholder 3">
            <a:extLst>
              <a:ext uri="{FF2B5EF4-FFF2-40B4-BE49-F238E27FC236}">
                <a16:creationId xmlns:a16="http://schemas.microsoft.com/office/drawing/2014/main" id="{5FB3DC98-CAC4-04D5-00B0-E2262BBF8C85}"/>
              </a:ext>
            </a:extLst>
          </p:cNvPr>
          <p:cNvSpPr>
            <a:spLocks noGrp="1"/>
          </p:cNvSpPr>
          <p:nvPr>
            <p:ph type="sldNum" sz="quarter" idx="5"/>
          </p:nvPr>
        </p:nvSpPr>
        <p:spPr/>
        <p:txBody>
          <a:bodyPr/>
          <a:lstStyle/>
          <a:p>
            <a:fld id="{41569E5A-4F46-B14D-92CF-505141B980C0}" type="slidenum">
              <a:rPr lang="en-US" smtClean="0"/>
              <a:t>5</a:t>
            </a:fld>
            <a:endParaRPr lang="en-US"/>
          </a:p>
        </p:txBody>
      </p:sp>
    </p:spTree>
    <p:extLst>
      <p:ext uri="{BB962C8B-B14F-4D97-AF65-F5344CB8AC3E}">
        <p14:creationId xmlns:p14="http://schemas.microsoft.com/office/powerpoint/2010/main" val="372953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8000F-0A2F-DA52-342F-11AE4AE07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1B0B1-4EBF-EE64-DB64-64BBB3D0F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50817-25D2-A171-7410-2674E044AAF4}"/>
              </a:ext>
            </a:extLst>
          </p:cNvPr>
          <p:cNvSpPr>
            <a:spLocks noGrp="1"/>
          </p:cNvSpPr>
          <p:nvPr>
            <p:ph type="body" idx="1"/>
          </p:nvPr>
        </p:nvSpPr>
        <p:spPr/>
        <p:txBody>
          <a:bodyPr/>
          <a:lstStyle/>
          <a:p>
            <a:pPr marL="352650" lvl="1">
              <a:buClr>
                <a:srgbClr val="001E61"/>
              </a:buClr>
            </a:pPr>
            <a:r>
              <a:rPr lang="en-US" b="1" i="0">
                <a:solidFill>
                  <a:schemeClr val="bg1"/>
                </a:solidFill>
                <a:effectLst/>
                <a:highlight>
                  <a:srgbClr val="001E60"/>
                </a:highlight>
                <a:latin typeface="Arial" panose="020B0604020202020204" pitchFamily="34" charset="0"/>
                <a:cs typeface="Arial" panose="020B0604020202020204" pitchFamily="34" charset="0"/>
              </a:rPr>
              <a:t>SEC. 10-532. JUNK/INOPERABLE VEHICLE</a:t>
            </a:r>
          </a:p>
          <a:p>
            <a:pPr marL="352650" lvl="1">
              <a:buClr>
                <a:srgbClr val="001E61"/>
              </a:buClr>
            </a:pPr>
            <a:r>
              <a:rPr lang="en-US">
                <a:solidFill>
                  <a:srgbClr val="001E61"/>
                </a:solidFill>
                <a:latin typeface="Arial" panose="020B0604020202020204" pitchFamily="34" charset="0"/>
                <a:cs typeface="Arial" panose="020B0604020202020204" pitchFamily="34" charset="0"/>
              </a:rPr>
              <a:t>A junked vehicle or a part of a junked vehicle that is located in a place where it is visible from a public place or right of way. </a:t>
            </a:r>
          </a:p>
          <a:p>
            <a:pPr marL="352650" lvl="1">
              <a:buClr>
                <a:srgbClr val="001E61"/>
              </a:buClr>
            </a:pPr>
            <a:endParaRPr lang="en-US">
              <a:solidFill>
                <a:srgbClr val="001E61"/>
              </a:solidFill>
              <a:latin typeface="Arial" panose="020B0604020202020204" pitchFamily="34" charset="0"/>
              <a:cs typeface="Arial" panose="020B0604020202020204" pitchFamily="34" charset="0"/>
            </a:endParaRPr>
          </a:p>
          <a:p>
            <a:pPr marL="285754" indent="-285754">
              <a:buFont typeface="Arial" panose="020B0604020202020204" pitchFamily="34" charset="0"/>
              <a:buChar char="•"/>
            </a:pPr>
            <a:r>
              <a:rPr lang="en-US" sz="2400"/>
              <a:t>Primary violator is Vehicle Registered Owner</a:t>
            </a:r>
          </a:p>
          <a:p>
            <a:pPr marL="285754" indent="-285754">
              <a:buFont typeface="Arial" panose="020B0604020202020204" pitchFamily="34" charset="0"/>
              <a:buChar char="•"/>
            </a:pPr>
            <a:r>
              <a:rPr lang="en-US" sz="2400"/>
              <a:t>HPW Inspector has to research registered owner listed in TXDOT / TXDMV</a:t>
            </a:r>
          </a:p>
          <a:p>
            <a:pPr marL="285754" indent="-285754">
              <a:buFont typeface="Arial" panose="020B0604020202020204" pitchFamily="34" charset="0"/>
              <a:buChar char="•"/>
            </a:pPr>
            <a:r>
              <a:rPr lang="en-US" sz="2400"/>
              <a:t>Secondary violator is land-owner for “suffering” or “permitting” parking on their parcel</a:t>
            </a:r>
          </a:p>
          <a:p>
            <a:pPr marL="352650" lvl="1">
              <a:buClr>
                <a:srgbClr val="001E61"/>
              </a:buClr>
            </a:pPr>
            <a:endParaRPr lang="en-US">
              <a:solidFill>
                <a:srgbClr val="001E6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FE3C052-D3CE-2CC8-EA42-EBE453F80223}"/>
              </a:ext>
            </a:extLst>
          </p:cNvPr>
          <p:cNvSpPr>
            <a:spLocks noGrp="1"/>
          </p:cNvSpPr>
          <p:nvPr>
            <p:ph type="sldNum" sz="quarter" idx="5"/>
          </p:nvPr>
        </p:nvSpPr>
        <p:spPr/>
        <p:txBody>
          <a:bodyPr/>
          <a:lstStyle/>
          <a:p>
            <a:fld id="{41569E5A-4F46-B14D-92CF-505141B980C0}" type="slidenum">
              <a:rPr lang="en-US" smtClean="0"/>
              <a:t>6</a:t>
            </a:fld>
            <a:endParaRPr lang="en-US"/>
          </a:p>
        </p:txBody>
      </p:sp>
    </p:spTree>
    <p:extLst>
      <p:ext uri="{BB962C8B-B14F-4D97-AF65-F5344CB8AC3E}">
        <p14:creationId xmlns:p14="http://schemas.microsoft.com/office/powerpoint/2010/main" val="177056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3585-F89E-184A-C2AC-D18F3BBFF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321FC-33F1-7A1A-4DED-F25F52817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F625B-67CA-F3B1-846A-1CA7B91C6DC0}"/>
              </a:ext>
            </a:extLst>
          </p:cNvPr>
          <p:cNvSpPr>
            <a:spLocks noGrp="1"/>
          </p:cNvSpPr>
          <p:nvPr>
            <p:ph type="body" idx="1"/>
          </p:nvPr>
        </p:nvSpPr>
        <p:spPr/>
        <p:txBody>
          <a:bodyPr/>
          <a:lstStyle/>
          <a:p>
            <a:r>
              <a:rPr lang="en-US" sz="1200"/>
              <a:t>City of Houston Ordinances: </a:t>
            </a:r>
            <a:r>
              <a:rPr lang="en-US"/>
              <a:t>Chapter 10 </a:t>
            </a:r>
          </a:p>
          <a:p>
            <a:endParaRPr lang="en-US"/>
          </a:p>
          <a:p>
            <a:r>
              <a:rPr lang="en-US"/>
              <a:t>Nuisances: Whatever is dangerous to human health or welfare, or whatever renders the ground, the water, the air, or food a hazard to human health is declared to be a nuisance. </a:t>
            </a:r>
          </a:p>
          <a:p>
            <a:endParaRPr lang="en-US"/>
          </a:p>
        </p:txBody>
      </p:sp>
      <p:sp>
        <p:nvSpPr>
          <p:cNvPr id="4" name="Slide Number Placeholder 3">
            <a:extLst>
              <a:ext uri="{FF2B5EF4-FFF2-40B4-BE49-F238E27FC236}">
                <a16:creationId xmlns:a16="http://schemas.microsoft.com/office/drawing/2014/main" id="{2AFDCE4B-5C5B-36F2-6184-D8A30FCBF772}"/>
              </a:ext>
            </a:extLst>
          </p:cNvPr>
          <p:cNvSpPr>
            <a:spLocks noGrp="1"/>
          </p:cNvSpPr>
          <p:nvPr>
            <p:ph type="sldNum" sz="quarter" idx="5"/>
          </p:nvPr>
        </p:nvSpPr>
        <p:spPr/>
        <p:txBody>
          <a:bodyPr/>
          <a:lstStyle/>
          <a:p>
            <a:fld id="{41569E5A-4F46-B14D-92CF-505141B980C0}" type="slidenum">
              <a:rPr lang="en-US" smtClean="0"/>
              <a:t>7</a:t>
            </a:fld>
            <a:endParaRPr lang="en-US"/>
          </a:p>
        </p:txBody>
      </p:sp>
    </p:spTree>
    <p:extLst>
      <p:ext uri="{BB962C8B-B14F-4D97-AF65-F5344CB8AC3E}">
        <p14:creationId xmlns:p14="http://schemas.microsoft.com/office/powerpoint/2010/main" val="396737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22E7-673B-4351-3CFB-8E6C0E724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E58CA-305E-D508-2716-204C2D074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EBF55-E929-2D9D-EF4D-8212D938C97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Explain what happens after a report is submitted to 311.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Emphasize that cases are handled in the order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96FC1A5B-BCFE-D90A-9D9D-058D2BA75EEA}"/>
              </a:ext>
            </a:extLst>
          </p:cNvPr>
          <p:cNvSpPr>
            <a:spLocks noGrp="1"/>
          </p:cNvSpPr>
          <p:nvPr>
            <p:ph type="sldNum" sz="quarter" idx="5"/>
          </p:nvPr>
        </p:nvSpPr>
        <p:spPr/>
        <p:txBody>
          <a:bodyPr/>
          <a:lstStyle/>
          <a:p>
            <a:fld id="{41569E5A-4F46-B14D-92CF-505141B980C0}" type="slidenum">
              <a:rPr lang="en-US" smtClean="0"/>
              <a:t>9</a:t>
            </a:fld>
            <a:endParaRPr lang="en-US"/>
          </a:p>
        </p:txBody>
      </p:sp>
    </p:spTree>
    <p:extLst>
      <p:ext uri="{BB962C8B-B14F-4D97-AF65-F5344CB8AC3E}">
        <p14:creationId xmlns:p14="http://schemas.microsoft.com/office/powerpoint/2010/main" val="219023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84CE-9493-C8CA-49A3-3B9BED279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D1C2B-5BA6-E59E-A8BF-08D0F624C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92F4A-CB6C-0B0F-4F6E-4CD942360C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ACD784-3355-A3DE-B62B-AEEF27FEF222}"/>
              </a:ext>
            </a:extLst>
          </p:cNvPr>
          <p:cNvSpPr>
            <a:spLocks noGrp="1"/>
          </p:cNvSpPr>
          <p:nvPr>
            <p:ph type="sldNum" sz="quarter" idx="5"/>
          </p:nvPr>
        </p:nvSpPr>
        <p:spPr/>
        <p:txBody>
          <a:bodyPr/>
          <a:lstStyle/>
          <a:p>
            <a:fld id="{41569E5A-4F46-B14D-92CF-505141B980C0}" type="slidenum">
              <a:rPr lang="en-US" smtClean="0"/>
              <a:t>10</a:t>
            </a:fld>
            <a:endParaRPr lang="en-US"/>
          </a:p>
        </p:txBody>
      </p:sp>
    </p:spTree>
    <p:extLst>
      <p:ext uri="{BB962C8B-B14F-4D97-AF65-F5344CB8AC3E}">
        <p14:creationId xmlns:p14="http://schemas.microsoft.com/office/powerpoint/2010/main" val="124202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41218-72ED-F507-3898-F8AE51989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F7BB9-9707-A8BD-A7E6-62127E2A4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629EE-1C2F-3760-0EC5-F4B5D4B6A0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ADA873-6539-19F7-AA1C-03ABC5CA67BB}"/>
              </a:ext>
            </a:extLst>
          </p:cNvPr>
          <p:cNvSpPr>
            <a:spLocks noGrp="1"/>
          </p:cNvSpPr>
          <p:nvPr>
            <p:ph type="sldNum" sz="quarter" idx="5"/>
          </p:nvPr>
        </p:nvSpPr>
        <p:spPr/>
        <p:txBody>
          <a:bodyPr/>
          <a:lstStyle/>
          <a:p>
            <a:fld id="{41569E5A-4F46-B14D-92CF-505141B980C0}" type="slidenum">
              <a:rPr lang="en-US" smtClean="0"/>
              <a:t>12</a:t>
            </a:fld>
            <a:endParaRPr lang="en-US"/>
          </a:p>
        </p:txBody>
      </p:sp>
    </p:spTree>
    <p:extLst>
      <p:ext uri="{BB962C8B-B14F-4D97-AF65-F5344CB8AC3E}">
        <p14:creationId xmlns:p14="http://schemas.microsoft.com/office/powerpoint/2010/main" val="54183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1D035-2EC6-E97F-1BE0-988D6A4F8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00291-172B-1F96-73AC-B21141B61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60B61-45A3-E5B9-7333-33DC8BCEAA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44CB27-E2E0-6760-8512-1FDCC1C2CDEA}"/>
              </a:ext>
            </a:extLst>
          </p:cNvPr>
          <p:cNvSpPr>
            <a:spLocks noGrp="1"/>
          </p:cNvSpPr>
          <p:nvPr>
            <p:ph type="sldNum" sz="quarter" idx="5"/>
          </p:nvPr>
        </p:nvSpPr>
        <p:spPr/>
        <p:txBody>
          <a:bodyPr/>
          <a:lstStyle/>
          <a:p>
            <a:fld id="{41569E5A-4F46-B14D-92CF-505141B980C0}" type="slidenum">
              <a:rPr lang="en-US" smtClean="0"/>
              <a:t>13</a:t>
            </a:fld>
            <a:endParaRPr lang="en-US"/>
          </a:p>
        </p:txBody>
      </p:sp>
    </p:spTree>
    <p:extLst>
      <p:ext uri="{BB962C8B-B14F-4D97-AF65-F5344CB8AC3E}">
        <p14:creationId xmlns:p14="http://schemas.microsoft.com/office/powerpoint/2010/main" val="3418709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8BA9D3-B8A1-4B3B-B393-38243402D65D}"/>
              </a:ext>
            </a:extLst>
          </p:cNvPr>
          <p:cNvSpPr/>
          <p:nvPr userDrawn="1"/>
        </p:nvSpPr>
        <p:spPr>
          <a:xfrm>
            <a:off x="0" y="-4778"/>
            <a:ext cx="12192000" cy="686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6BD448D-6CB2-4634-9777-BE943E7D0CCD}"/>
              </a:ext>
            </a:extLst>
          </p:cNvPr>
          <p:cNvSpPr>
            <a:spLocks noGrp="1"/>
          </p:cNvSpPr>
          <p:nvPr>
            <p:ph type="ctrTitle"/>
          </p:nvPr>
        </p:nvSpPr>
        <p:spPr>
          <a:xfrm>
            <a:off x="3212722" y="0"/>
            <a:ext cx="8020180" cy="3547493"/>
          </a:xfrm>
          <a:prstGeom prst="rect">
            <a:avLst/>
          </a:prstGeom>
        </p:spPr>
        <p:txBody>
          <a:bodyPr anchor="b"/>
          <a:lstStyle>
            <a:lvl1pPr algn="l">
              <a:defRPr lang="en-US" sz="4400" b="1" i="0" kern="1200" cap="all" baseline="0" dirty="0">
                <a:solidFill>
                  <a:schemeClr val="bg1"/>
                </a:solidFill>
                <a:latin typeface="Arial Black" charset="0"/>
                <a:ea typeface="Arial Black" charset="0"/>
                <a:cs typeface="Arial Black" charset="0"/>
              </a:defRPr>
            </a:lvl1pPr>
          </a:lstStyle>
          <a:p>
            <a:r>
              <a:rPr lang="en-US"/>
              <a:t>Click to edit Master title style</a:t>
            </a:r>
          </a:p>
        </p:txBody>
      </p:sp>
      <p:sp>
        <p:nvSpPr>
          <p:cNvPr id="16"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3212722" y="3860001"/>
            <a:ext cx="8020180" cy="11448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cap="all" baseline="0" dirty="0">
                <a:solidFill>
                  <a:schemeClr val="bg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3B0D50AA-9AE2-4E1D-AD3A-D4C20EB6E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522" y="2699972"/>
            <a:ext cx="2273678" cy="1413680"/>
          </a:xfrm>
          <a:prstGeom prst="rect">
            <a:avLst/>
          </a:prstGeom>
        </p:spPr>
      </p:pic>
      <p:pic>
        <p:nvPicPr>
          <p:cNvPr id="28" name="Picture 27">
            <a:extLst>
              <a:ext uri="{FF2B5EF4-FFF2-40B4-BE49-F238E27FC236}">
                <a16:creationId xmlns:a16="http://schemas.microsoft.com/office/drawing/2014/main" id="{3B0D50AA-9AE2-4E1D-AD3A-D4C20EB6EF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10668000" y="5357459"/>
            <a:ext cx="1395664" cy="1372205"/>
          </a:xfrm>
          <a:prstGeom prst="rect">
            <a:avLst/>
          </a:prstGeom>
        </p:spPr>
      </p:pic>
      <p:cxnSp>
        <p:nvCxnSpPr>
          <p:cNvPr id="29" name="Straight Connector 28">
            <a:extLst>
              <a:ext uri="{FF2B5EF4-FFF2-40B4-BE49-F238E27FC236}">
                <a16:creationId xmlns:a16="http://schemas.microsoft.com/office/drawing/2014/main" id="{EE8B8F9C-38C4-40B9-B1C4-B0D81EB7DBB6}"/>
              </a:ext>
            </a:extLst>
          </p:cNvPr>
          <p:cNvCxnSpPr>
            <a:cxnSpLocks/>
          </p:cNvCxnSpPr>
          <p:nvPr userDrawn="1"/>
        </p:nvCxnSpPr>
        <p:spPr>
          <a:xfrm>
            <a:off x="1606361" y="0"/>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B8F9C-38C4-40B9-B1C4-B0D81EB7DBB6}"/>
              </a:ext>
            </a:extLst>
          </p:cNvPr>
          <p:cNvCxnSpPr>
            <a:cxnSpLocks/>
          </p:cNvCxnSpPr>
          <p:nvPr userDrawn="1"/>
        </p:nvCxnSpPr>
        <p:spPr>
          <a:xfrm>
            <a:off x="1606361" y="4555958"/>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92234" y="3636168"/>
            <a:ext cx="501687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 Background">
    <p:spTree>
      <p:nvGrpSpPr>
        <p:cNvPr id="1" name=""/>
        <p:cNvGrpSpPr/>
        <p:nvPr/>
      </p:nvGrpSpPr>
      <p:grpSpPr>
        <a:xfrm>
          <a:off x="0" y="0"/>
          <a:ext cx="0" cy="0"/>
          <a:chOff x="0" y="0"/>
          <a:chExt cx="0" cy="0"/>
        </a:xfrm>
      </p:grpSpPr>
      <p:sp>
        <p:nvSpPr>
          <p:cNvPr id="7" name="Rectangle 6"/>
          <p:cNvSpPr/>
          <p:nvPr userDrawn="1"/>
        </p:nvSpPr>
        <p:spPr>
          <a:xfrm flipV="1">
            <a:off x="0" y="6217919"/>
            <a:ext cx="12192000" cy="6400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121920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Text Placeholder 11"/>
          <p:cNvSpPr>
            <a:spLocks noGrp="1"/>
          </p:cNvSpPr>
          <p:nvPr>
            <p:ph type="body" sz="quarter" idx="11"/>
          </p:nvPr>
        </p:nvSpPr>
        <p:spPr>
          <a:xfrm>
            <a:off x="0" y="2057399"/>
            <a:ext cx="12192000" cy="2743200"/>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sp>
        <p:nvSpPr>
          <p:cNvPr id="9" name="Rectangle 8"/>
          <p:cNvSpPr/>
          <p:nvPr userDrawn="1"/>
        </p:nvSpPr>
        <p:spPr>
          <a:xfrm>
            <a:off x="0" y="6172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Photo">
    <p:spTree>
      <p:nvGrpSpPr>
        <p:cNvPr id="1" name=""/>
        <p:cNvGrpSpPr/>
        <p:nvPr/>
      </p:nvGrpSpPr>
      <p:grpSpPr>
        <a:xfrm>
          <a:off x="0" y="0"/>
          <a:ext cx="0" cy="0"/>
          <a:chOff x="0" y="0"/>
          <a:chExt cx="0" cy="0"/>
        </a:xfrm>
      </p:grpSpPr>
      <p:sp>
        <p:nvSpPr>
          <p:cNvPr id="9" name="Rectangle 8"/>
          <p:cNvSpPr/>
          <p:nvPr userDrawn="1"/>
        </p:nvSpPr>
        <p:spPr>
          <a:xfrm>
            <a:off x="0" y="2788918"/>
            <a:ext cx="12192000" cy="406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12192000" cy="2743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Text Placeholder 11"/>
          <p:cNvSpPr>
            <a:spLocks noGrp="1"/>
          </p:cNvSpPr>
          <p:nvPr>
            <p:ph type="body" sz="quarter" idx="11"/>
          </p:nvPr>
        </p:nvSpPr>
        <p:spPr>
          <a:xfrm>
            <a:off x="0" y="2788916"/>
            <a:ext cx="12192000" cy="2697483"/>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8" name="Rectangle 7"/>
          <p:cNvSpPr/>
          <p:nvPr userDrawn="1"/>
        </p:nvSpPr>
        <p:spPr>
          <a:xfrm>
            <a:off x="0" y="2743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6477000" y="685800"/>
            <a:ext cx="57150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6477000" y="2514600"/>
            <a:ext cx="57150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0" name="Picture Placeholder 2"/>
          <p:cNvSpPr>
            <a:spLocks noGrp="1"/>
          </p:cNvSpPr>
          <p:nvPr>
            <p:ph type="pic" sz="quarter" idx="10"/>
          </p:nvPr>
        </p:nvSpPr>
        <p:spPr>
          <a:xfrm>
            <a:off x="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75661" y="3406141"/>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426720" y="685800"/>
            <a:ext cx="56007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426720" y="2514600"/>
            <a:ext cx="56007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0" name="Picture Placeholder 2"/>
          <p:cNvSpPr>
            <a:spLocks noGrp="1"/>
          </p:cNvSpPr>
          <p:nvPr>
            <p:ph type="pic" sz="quarter" idx="10"/>
          </p:nvPr>
        </p:nvSpPr>
        <p:spPr>
          <a:xfrm>
            <a:off x="609600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29940" y="3406143"/>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Collage">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8143876" y="0"/>
            <a:ext cx="4050791"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p:cNvSpPr>
            <a:spLocks noGrp="1"/>
          </p:cNvSpPr>
          <p:nvPr>
            <p:ph type="pic" sz="quarter" idx="10"/>
          </p:nvPr>
        </p:nvSpPr>
        <p:spPr>
          <a:xfrm>
            <a:off x="-1" y="0"/>
            <a:ext cx="4048125"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Picture Placeholder 2"/>
          <p:cNvSpPr>
            <a:spLocks noGrp="1"/>
          </p:cNvSpPr>
          <p:nvPr>
            <p:ph type="pic" sz="quarter" idx="13"/>
          </p:nvPr>
        </p:nvSpPr>
        <p:spPr>
          <a:xfrm>
            <a:off x="4048126" y="-1"/>
            <a:ext cx="4096512" cy="6172201"/>
          </a:xfrm>
          <a:prstGeom prst="rect">
            <a:avLst/>
          </a:prstGeom>
        </p:spPr>
        <p:txBody>
          <a:bodyPr/>
          <a:lstStyle>
            <a:lvl1pPr marL="0" indent="0">
              <a:buNone/>
              <a:defRPr/>
            </a:lvl1pPr>
          </a:lstStyle>
          <a:p>
            <a:pPr lvl="0"/>
            <a:r>
              <a:rPr lang="en-US" noProof="0"/>
              <a:t>Click icon to add picture</a:t>
            </a:r>
            <a:endParaRPr lang="vi-VN" noProof="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3" name="TextBox 1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4" name="Rectangle 13"/>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Collage and Content">
    <p:spTree>
      <p:nvGrpSpPr>
        <p:cNvPr id="1" name=""/>
        <p:cNvGrpSpPr/>
        <p:nvPr/>
      </p:nvGrpSpPr>
      <p:grpSpPr>
        <a:xfrm>
          <a:off x="0" y="0"/>
          <a:ext cx="0" cy="0"/>
          <a:chOff x="0" y="0"/>
          <a:chExt cx="0" cy="0"/>
        </a:xfrm>
      </p:grpSpPr>
      <p:sp>
        <p:nvSpPr>
          <p:cNvPr id="2" name="Rectangle 1"/>
          <p:cNvSpPr/>
          <p:nvPr userDrawn="1"/>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33528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p:cNvSpPr>
            <a:spLocks noGrp="1"/>
          </p:cNvSpPr>
          <p:nvPr>
            <p:ph type="pic" sz="quarter" idx="11"/>
          </p:nvPr>
        </p:nvSpPr>
        <p:spPr>
          <a:xfrm>
            <a:off x="3352800" y="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p:cNvSpPr>
            <a:spLocks noGrp="1"/>
          </p:cNvSpPr>
          <p:nvPr>
            <p:ph type="pic" sz="quarter" idx="12"/>
          </p:nvPr>
        </p:nvSpPr>
        <p:spPr>
          <a:xfrm>
            <a:off x="3352800" y="308610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13" name="Text Placeholder 12"/>
          <p:cNvSpPr>
            <a:spLocks noGrp="1"/>
          </p:cNvSpPr>
          <p:nvPr>
            <p:ph type="body" sz="quarter" idx="14"/>
          </p:nvPr>
        </p:nvSpPr>
        <p:spPr>
          <a:xfrm>
            <a:off x="7193280" y="685800"/>
            <a:ext cx="4998720" cy="1600200"/>
          </a:xfrm>
          <a:prstGeom prst="rect">
            <a:avLst/>
          </a:prstGeom>
        </p:spPr>
        <p:txBody>
          <a:bodyPr anchor="b">
            <a:noAutofit/>
          </a:bodyPr>
          <a:lstStyle>
            <a:lvl1pPr marL="0" indent="0">
              <a:lnSpc>
                <a:spcPts val="3600"/>
              </a:lnSpc>
              <a:spcBef>
                <a:spcPts val="0"/>
              </a:spcBef>
              <a:buNone/>
              <a:defRPr sz="3200" b="1" i="0" cap="all" baseline="0">
                <a:solidFill>
                  <a:schemeClr val="bg1"/>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14" name="Text Placeholder 14"/>
          <p:cNvSpPr>
            <a:spLocks noGrp="1"/>
          </p:cNvSpPr>
          <p:nvPr>
            <p:ph type="body" sz="quarter" idx="15"/>
          </p:nvPr>
        </p:nvSpPr>
        <p:spPr>
          <a:xfrm>
            <a:off x="7193280" y="2514600"/>
            <a:ext cx="4998720" cy="3657600"/>
          </a:xfrm>
          <a:prstGeom prst="rect">
            <a:avLst/>
          </a:prstGeom>
        </p:spPr>
        <p:txBody>
          <a:bodyPr/>
          <a:lstStyle>
            <a:lvl1pPr marL="0" indent="0">
              <a:lnSpc>
                <a:spcPct val="100000"/>
              </a:lnSpc>
              <a:buNone/>
              <a:defRPr sz="3200">
                <a:solidFill>
                  <a:schemeClr val="bg1"/>
                </a:solidFill>
              </a:defRPr>
            </a:lvl1pPr>
            <a:lvl2pPr marL="685800" indent="-228600">
              <a:lnSpc>
                <a:spcPct val="100000"/>
              </a:lnSpc>
              <a:buFont typeface="Arial" panose="020B0604020202020204" pitchFamily="34" charset="0"/>
              <a:buChar char="‒"/>
              <a:defRPr sz="2800">
                <a:solidFill>
                  <a:schemeClr val="bg1"/>
                </a:solidFill>
              </a:defRPr>
            </a:lvl2pPr>
            <a:lvl3pPr marL="1143000" indent="-228600">
              <a:lnSpc>
                <a:spcPct val="100000"/>
              </a:lnSpc>
              <a:buFont typeface="Arial" panose="020B0604020202020204" pitchFamily="34" charset="0"/>
              <a:buChar char="‒"/>
              <a:defRPr sz="2600">
                <a:solidFill>
                  <a:schemeClr val="bg1"/>
                </a:solidFill>
              </a:defRPr>
            </a:lvl3pPr>
            <a:lvl4pPr marL="1600200" indent="-228600">
              <a:lnSpc>
                <a:spcPct val="100000"/>
              </a:lnSpc>
              <a:buFont typeface="Arial" panose="020B0604020202020204" pitchFamily="34" charset="0"/>
              <a:buChar char="‒"/>
              <a:defRPr sz="2400">
                <a:solidFill>
                  <a:schemeClr val="bg1"/>
                </a:solidFill>
              </a:defRPr>
            </a:lvl4pPr>
            <a:lvl5pPr marL="2057400" indent="-228600">
              <a:lnSpc>
                <a:spcPct val="100000"/>
              </a:lnSpc>
              <a:buFont typeface="Arial" panose="020B0604020202020204" pitchFamily="34" charset="0"/>
              <a:buChar cha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5" name="Rectangle 14"/>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ep Blue Patter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8560228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ate Patter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19724616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Patter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83505104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0"/>
            <a:ext cx="12192000" cy="6858000"/>
          </a:xfrm>
          <a:prstGeom prst="rect">
            <a:avLst/>
          </a:prstGeom>
        </p:spPr>
        <p:txBody>
          <a:bodyPr anchor="ctr" anchorCtr="0"/>
          <a:lstStyle>
            <a:lvl1pPr marL="0" indent="0" algn="ctr">
              <a:lnSpc>
                <a:spcPts val="6000"/>
              </a:lnSpc>
              <a:buNone/>
              <a:defRPr sz="7200" b="1">
                <a:solidFill>
                  <a:schemeClr val="bg1"/>
                </a:solidFill>
                <a:latin typeface="+mj-lt"/>
                <a:ea typeface="Avenir Book" charset="0"/>
                <a:cs typeface="Avenir Boo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thank you!</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7" name="Group 16"/>
          <p:cNvGrpSpPr/>
          <p:nvPr userDrawn="1"/>
        </p:nvGrpSpPr>
        <p:grpSpPr>
          <a:xfrm>
            <a:off x="3056296" y="5806952"/>
            <a:ext cx="6079409" cy="458770"/>
            <a:chOff x="967410" y="1331073"/>
            <a:chExt cx="5828776" cy="458770"/>
          </a:xfrm>
        </p:grpSpPr>
        <p:sp>
          <p:nvSpPr>
            <p:cNvPr id="7" name="TextBox 6"/>
            <p:cNvSpPr txBox="1"/>
            <p:nvPr userDrawn="1"/>
          </p:nvSpPr>
          <p:spPr>
            <a:xfrm>
              <a:off x="967410" y="1338470"/>
              <a:ext cx="2584174"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HoustonPublicWorks.org</a:t>
              </a:r>
            </a:p>
          </p:txBody>
        </p:sp>
        <p:grpSp>
          <p:nvGrpSpPr>
            <p:cNvPr id="8" name="Group 7"/>
            <p:cNvGrpSpPr/>
            <p:nvPr userDrawn="1"/>
          </p:nvGrpSpPr>
          <p:grpSpPr>
            <a:xfrm>
              <a:off x="3971639" y="1338470"/>
              <a:ext cx="2824547" cy="373727"/>
              <a:chOff x="3971639" y="1338470"/>
              <a:chExt cx="2824547" cy="373727"/>
            </a:xfrm>
          </p:grpSpPr>
          <p:sp>
            <p:nvSpPr>
              <p:cNvPr id="2" name="TextBox 1"/>
              <p:cNvSpPr txBox="1"/>
              <p:nvPr userDrawn="1"/>
            </p:nvSpPr>
            <p:spPr>
              <a:xfrm>
                <a:off x="4610100" y="1338470"/>
                <a:ext cx="2186086"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a:t>
                </a:r>
                <a:r>
                  <a:rPr lang="en-US" sz="1800" kern="1200" err="1">
                    <a:solidFill>
                      <a:schemeClr val="bg1"/>
                    </a:solidFill>
                    <a:effectLst/>
                    <a:latin typeface="+mn-lt"/>
                    <a:ea typeface="+mn-ea"/>
                    <a:cs typeface="+mn-cs"/>
                  </a:rPr>
                  <a:t>HouPublicWorks</a:t>
                </a:r>
                <a:endParaRPr lang="en-US" sz="1800" kern="1200">
                  <a:solidFill>
                    <a:schemeClr val="bg1"/>
                  </a:solidFill>
                  <a:effectLst/>
                  <a:latin typeface="+mn-lt"/>
                  <a:ea typeface="+mn-ea"/>
                  <a:cs typeface="+mn-cs"/>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1639" y="1408719"/>
                <a:ext cx="303478" cy="30347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9774" y="1408719"/>
                <a:ext cx="303478" cy="303478"/>
              </a:xfrm>
              <a:prstGeom prst="rect">
                <a:avLst/>
              </a:prstGeom>
            </p:spPr>
          </p:pic>
        </p:grpSp>
        <p:cxnSp>
          <p:nvCxnSpPr>
            <p:cNvPr id="11" name="Straight Connector 10"/>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62345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ep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660506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8BA9D3-B8A1-4B3B-B393-38243402D65D}"/>
              </a:ext>
            </a:extLst>
          </p:cNvPr>
          <p:cNvSpPr/>
          <p:nvPr userDrawn="1"/>
        </p:nvSpPr>
        <p:spPr>
          <a:xfrm>
            <a:off x="0" y="-4778"/>
            <a:ext cx="12192000" cy="68627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6BD448D-6CB2-4634-9777-BE943E7D0CCD}"/>
              </a:ext>
            </a:extLst>
          </p:cNvPr>
          <p:cNvSpPr>
            <a:spLocks noGrp="1"/>
          </p:cNvSpPr>
          <p:nvPr>
            <p:ph type="ctrTitle"/>
          </p:nvPr>
        </p:nvSpPr>
        <p:spPr>
          <a:xfrm>
            <a:off x="3212722" y="0"/>
            <a:ext cx="8020180" cy="3547493"/>
          </a:xfrm>
          <a:prstGeom prst="rect">
            <a:avLst/>
          </a:prstGeom>
        </p:spPr>
        <p:txBody>
          <a:bodyPr anchor="b"/>
          <a:lstStyle>
            <a:lvl1pPr algn="l">
              <a:defRPr lang="en-US" sz="4400" b="1" i="0" kern="1200" cap="all" baseline="0" dirty="0">
                <a:solidFill>
                  <a:schemeClr val="bg1"/>
                </a:solidFill>
                <a:latin typeface="Arial Black" charset="0"/>
                <a:ea typeface="Arial Black" charset="0"/>
                <a:cs typeface="Arial Black" charset="0"/>
              </a:defRPr>
            </a:lvl1pPr>
          </a:lstStyle>
          <a:p>
            <a:r>
              <a:rPr lang="en-US"/>
              <a:t>Click to edit Master title style</a:t>
            </a:r>
          </a:p>
        </p:txBody>
      </p:sp>
      <p:sp>
        <p:nvSpPr>
          <p:cNvPr id="16"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3212722" y="3860001"/>
            <a:ext cx="8020180" cy="11448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3200" b="1" kern="1200" cap="all" baseline="0" dirty="0">
                <a:solidFill>
                  <a:schemeClr val="bg1"/>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3B0D50AA-9AE2-4E1D-AD3A-D4C20EB6E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522" y="2699972"/>
            <a:ext cx="2273678" cy="1413680"/>
          </a:xfrm>
          <a:prstGeom prst="rect">
            <a:avLst/>
          </a:prstGeom>
        </p:spPr>
      </p:pic>
      <p:pic>
        <p:nvPicPr>
          <p:cNvPr id="28" name="Picture 27">
            <a:extLst>
              <a:ext uri="{FF2B5EF4-FFF2-40B4-BE49-F238E27FC236}">
                <a16:creationId xmlns:a16="http://schemas.microsoft.com/office/drawing/2014/main" id="{3B0D50AA-9AE2-4E1D-AD3A-D4C20EB6EF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10668000" y="5357459"/>
            <a:ext cx="1395664" cy="1372205"/>
          </a:xfrm>
          <a:prstGeom prst="rect">
            <a:avLst/>
          </a:prstGeom>
        </p:spPr>
      </p:pic>
      <p:cxnSp>
        <p:nvCxnSpPr>
          <p:cNvPr id="29" name="Straight Connector 28">
            <a:extLst>
              <a:ext uri="{FF2B5EF4-FFF2-40B4-BE49-F238E27FC236}">
                <a16:creationId xmlns:a16="http://schemas.microsoft.com/office/drawing/2014/main" id="{EE8B8F9C-38C4-40B9-B1C4-B0D81EB7DBB6}"/>
              </a:ext>
            </a:extLst>
          </p:cNvPr>
          <p:cNvCxnSpPr>
            <a:cxnSpLocks/>
          </p:cNvCxnSpPr>
          <p:nvPr userDrawn="1"/>
        </p:nvCxnSpPr>
        <p:spPr>
          <a:xfrm>
            <a:off x="1606361" y="0"/>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E8B8F9C-38C4-40B9-B1C4-B0D81EB7DBB6}"/>
              </a:ext>
            </a:extLst>
          </p:cNvPr>
          <p:cNvCxnSpPr>
            <a:cxnSpLocks/>
          </p:cNvCxnSpPr>
          <p:nvPr userDrawn="1"/>
        </p:nvCxnSpPr>
        <p:spPr>
          <a:xfrm>
            <a:off x="1606361" y="4555958"/>
            <a:ext cx="0" cy="228600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92234" y="3636168"/>
            <a:ext cx="5016879"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95172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ep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831850" y="663828"/>
            <a:ext cx="11020625"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8" name="Text Placeholder 2"/>
          <p:cNvSpPr>
            <a:spLocks noGrp="1"/>
          </p:cNvSpPr>
          <p:nvPr>
            <p:ph type="body" idx="1" hasCustomPrompt="1"/>
          </p:nvPr>
        </p:nvSpPr>
        <p:spPr>
          <a:xfrm>
            <a:off x="831851" y="3683249"/>
            <a:ext cx="11020624" cy="1500187"/>
          </a:xfrm>
          <a:prstGeom prst="rect">
            <a:avLst/>
          </a:prstGeom>
        </p:spPr>
        <p:txBody>
          <a:bodyPr/>
          <a:lstStyle>
            <a:lvl1pPr marL="0" indent="0">
              <a:buNone/>
              <a:defRPr sz="3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78110446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ight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p:cNvSpPr>
            <a:spLocks noGrp="1"/>
          </p:cNvSpPr>
          <p:nvPr>
            <p:ph type="title"/>
          </p:nvPr>
        </p:nvSpPr>
        <p:spPr>
          <a:xfrm>
            <a:off x="831850" y="663828"/>
            <a:ext cx="11159521"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10" name="Text Placeholder 2"/>
          <p:cNvSpPr>
            <a:spLocks noGrp="1"/>
          </p:cNvSpPr>
          <p:nvPr>
            <p:ph type="body" idx="1" hasCustomPrompt="1"/>
          </p:nvPr>
        </p:nvSpPr>
        <p:spPr>
          <a:xfrm>
            <a:off x="831851" y="3683249"/>
            <a:ext cx="11159520" cy="1500187"/>
          </a:xfrm>
          <a:prstGeom prst="rect">
            <a:avLst/>
          </a:prstGeo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Box 10"/>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280233090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imple Tex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14" name="Text Placeholder 13"/>
          <p:cNvSpPr>
            <a:spLocks noGrp="1"/>
          </p:cNvSpPr>
          <p:nvPr>
            <p:ph type="body" sz="quarter" idx="15" hasCustomPrompt="1"/>
          </p:nvPr>
        </p:nvSpPr>
        <p:spPr>
          <a:xfrm>
            <a:off x="491068" y="1508760"/>
            <a:ext cx="11192933" cy="4732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a:solidFill>
                  <a:schemeClr val="tx2"/>
                </a:solidFill>
                <a:latin typeface="+mn-lt"/>
                <a:ea typeface="Avenir Book" charset="0"/>
                <a:cs typeface="Avenir Book" charset="0"/>
              </a:defRPr>
            </a:lvl1pPr>
            <a:lvl2pPr marL="800100" indent="-342900">
              <a:buFont typeface=".AppleSystemUIFont" charset="-120"/>
              <a:buChar char="-"/>
              <a:defRPr sz="2800">
                <a:solidFill>
                  <a:schemeClr val="tx1"/>
                </a:solidFill>
                <a:latin typeface="+mn-lt"/>
                <a:ea typeface="Avenir Book" charset="0"/>
                <a:cs typeface="Avenir Book" charset="0"/>
              </a:defRPr>
            </a:lvl2pPr>
            <a:lvl3pPr marL="1257300" indent="-342900">
              <a:buFont typeface=".AppleSystemUIFont" charset="-120"/>
              <a:buChar char="-"/>
              <a:defRPr sz="2600">
                <a:solidFill>
                  <a:schemeClr val="tx1"/>
                </a:solidFill>
                <a:latin typeface="+mn-lt"/>
                <a:ea typeface="Avenir Book" charset="0"/>
                <a:cs typeface="Avenir Book" charset="0"/>
              </a:defRPr>
            </a:lvl3pPr>
            <a:lvl4pPr marL="1657350" indent="-285750">
              <a:buFont typeface=".AppleSystemUIFont" charset="-120"/>
              <a:buChar char="-"/>
              <a:defRPr sz="2400">
                <a:solidFill>
                  <a:schemeClr val="tx1"/>
                </a:solidFill>
                <a:latin typeface="+mn-lt"/>
                <a:ea typeface="Avenir Book" charset="0"/>
                <a:cs typeface="Avenir Book" charset="0"/>
              </a:defRPr>
            </a:lvl4pPr>
            <a:lvl5pPr marL="2114550" indent="-28575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3" name="Rectangle 2"/>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75673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23"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Picture Placeholder 6"/>
          <p:cNvSpPr>
            <a:spLocks noGrp="1"/>
          </p:cNvSpPr>
          <p:nvPr>
            <p:ph type="pic" sz="quarter" idx="10"/>
          </p:nvPr>
        </p:nvSpPr>
        <p:spPr>
          <a:xfrm>
            <a:off x="491065" y="1508760"/>
            <a:ext cx="11192256" cy="4041140"/>
          </a:xfrm>
          <a:prstGeom prst="rect">
            <a:avLst/>
          </a:prstGeom>
        </p:spPr>
        <p:txBody>
          <a:bodyPr vert="horz"/>
          <a:lstStyle>
            <a:lvl1pPr marL="0" indent="0">
              <a:spcAft>
                <a:spcPts val="1200"/>
              </a:spcAft>
              <a:buClr>
                <a:srgbClr val="5E5E5E"/>
              </a:buClr>
              <a:buFont typeface="Arial"/>
              <a:buNone/>
              <a:defRPr sz="2400">
                <a:solidFill>
                  <a:schemeClr val="tx1"/>
                </a:solidFill>
                <a:latin typeface="+mn-lt"/>
                <a:ea typeface="Avenir Book" charset="0"/>
                <a:cs typeface="Avenir Book" charset="0"/>
              </a:defRPr>
            </a:lvl1pPr>
            <a:lvl2pPr marL="0" indent="-285750">
              <a:buClr>
                <a:srgbClr val="5E5E5E"/>
              </a:buClr>
              <a:buFont typeface="Arial"/>
              <a:buChar char="•"/>
              <a:defRPr sz="2200">
                <a:solidFill>
                  <a:srgbClr val="5E5E5E"/>
                </a:solidFill>
                <a:latin typeface="Avenir Book" charset="0"/>
                <a:ea typeface="Avenir Book" charset="0"/>
                <a:cs typeface="Avenir Book" charset="0"/>
              </a:defRPr>
            </a:lvl2pPr>
            <a:lvl3pPr marL="685800" indent="-228600">
              <a:buClr>
                <a:srgbClr val="5E5E5E"/>
              </a:buClr>
              <a:buFont typeface="Lucida Grande"/>
              <a:buChar char="-"/>
              <a:defRPr sz="2200">
                <a:solidFill>
                  <a:srgbClr val="5E5E5E"/>
                </a:solidFill>
                <a:latin typeface="Avenir Book" charset="0"/>
                <a:ea typeface="Avenir Book" charset="0"/>
                <a:cs typeface="Avenir Book" charset="0"/>
              </a:defRPr>
            </a:lvl3pPr>
            <a:lvl4pPr marL="1143000" indent="-228600">
              <a:buClr>
                <a:srgbClr val="5E5E5E"/>
              </a:buClr>
              <a:buFont typeface="Lucida Grande"/>
              <a:buChar char="»"/>
              <a:defRPr sz="2200">
                <a:solidFill>
                  <a:srgbClr val="5E5E5E"/>
                </a:solidFill>
                <a:latin typeface="Avenir Book" charset="0"/>
                <a:ea typeface="Avenir Book" charset="0"/>
                <a:cs typeface="Avenir Book" charset="0"/>
              </a:defRPr>
            </a:lvl4pPr>
            <a:lvl5pPr>
              <a:buClr>
                <a:schemeClr val="accent5">
                  <a:lumMod val="75000"/>
                </a:schemeClr>
              </a:buClr>
              <a:defRPr/>
            </a:lvl5pPr>
          </a:lstStyle>
          <a:p>
            <a:pPr lvl="0"/>
            <a:r>
              <a:rPr lang="en-US" noProof="0"/>
              <a:t>Click icon to add picture</a:t>
            </a:r>
          </a:p>
        </p:txBody>
      </p:sp>
      <p:sp>
        <p:nvSpPr>
          <p:cNvPr id="24"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1" name="Rectangle 10"/>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13170293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Miscellaneous Media">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91067" y="1435102"/>
            <a:ext cx="11192572" cy="4017419"/>
          </a:xfrm>
          <a:prstGeom prst="rect">
            <a:avLst/>
          </a:prstGeom>
        </p:spPr>
        <p:txBody>
          <a:bodyPr/>
          <a:lstStyle>
            <a:lvl1pPr marL="0" indent="0">
              <a:buFont typeface=".AppleSystemUIFont" charset="-120"/>
              <a:buNone/>
              <a:defRPr sz="3200" b="1">
                <a:solidFill>
                  <a:schemeClr val="tx2"/>
                </a:solidFill>
                <a:latin typeface="+mn-lt"/>
                <a:ea typeface="Avenir Book" charset="0"/>
                <a:cs typeface="Avenir Book" charset="0"/>
              </a:defRPr>
            </a:lvl1pPr>
            <a:lvl2pPr marL="685800" indent="-228600">
              <a:buFont typeface=".AppleSystemUIFont" charset="-120"/>
              <a:buChar char="-"/>
              <a:defRPr sz="2800">
                <a:solidFill>
                  <a:schemeClr val="tx1"/>
                </a:solidFill>
                <a:latin typeface="+mn-lt"/>
                <a:ea typeface="Avenir Book" charset="0"/>
                <a:cs typeface="Avenir Book" charset="0"/>
              </a:defRPr>
            </a:lvl2pPr>
            <a:lvl3pPr marL="1143000" indent="-228600">
              <a:buFont typeface=".AppleSystemUIFont" charset="-120"/>
              <a:buChar char="-"/>
              <a:defRPr sz="2600">
                <a:solidFill>
                  <a:schemeClr val="tx1"/>
                </a:solidFill>
                <a:latin typeface="+mn-lt"/>
                <a:ea typeface="Avenir Book" charset="0"/>
                <a:cs typeface="Avenir Book" charset="0"/>
              </a:defRPr>
            </a:lvl3pPr>
            <a:lvl4pPr marL="1600200" indent="-228600">
              <a:buFont typeface=".AppleSystemUIFont" charset="-120"/>
              <a:buChar char="-"/>
              <a:defRPr sz="2400">
                <a:solidFill>
                  <a:schemeClr val="tx1"/>
                </a:solidFill>
                <a:latin typeface="+mn-lt"/>
                <a:ea typeface="Avenir Book" charset="0"/>
                <a:cs typeface="Avenir Book" charset="0"/>
              </a:defRPr>
            </a:lvl4pPr>
            <a:lvl5pPr marL="2057400" indent="-22860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9" name="TextBox 8"/>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Rectangle 6"/>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74969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3" name="Content Placeholder 2"/>
          <p:cNvSpPr>
            <a:spLocks noGrp="1"/>
          </p:cNvSpPr>
          <p:nvPr>
            <p:ph sz="quarter" idx="18" hasCustomPrompt="1"/>
          </p:nvPr>
        </p:nvSpPr>
        <p:spPr>
          <a:xfrm>
            <a:off x="6273440"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914400" indent="-457200">
              <a:buFont typeface="Arial" panose="020B0604020202020204" pitchFamily="34" charset="0"/>
              <a:buChar char="‒"/>
              <a:defRPr sz="2800">
                <a:solidFill>
                  <a:schemeClr val="tx1"/>
                </a:solidFill>
                <a:latin typeface="+mn-lt"/>
                <a:ea typeface="Avenir Book" charset="0"/>
                <a:cs typeface="Avenir Book" charset="0"/>
              </a:defRPr>
            </a:lvl2pPr>
            <a:lvl3pPr marL="1371600" indent="-457200">
              <a:buFont typeface="Arial" panose="020B0604020202020204" pitchFamily="34" charset="0"/>
              <a:buChar char="‒"/>
              <a:defRPr sz="2600">
                <a:solidFill>
                  <a:schemeClr val="tx1"/>
                </a:solidFill>
                <a:latin typeface="+mn-lt"/>
                <a:ea typeface="Avenir Book" charset="0"/>
                <a:cs typeface="Avenir Book" charset="0"/>
              </a:defRPr>
            </a:lvl3pPr>
            <a:lvl4pPr marL="1714500" indent="-34290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9" hasCustomPrompt="1"/>
          </p:nvPr>
        </p:nvSpPr>
        <p:spPr>
          <a:xfrm>
            <a:off x="491067"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800100" indent="-342900">
              <a:buFont typeface="Arial" panose="020B0604020202020204" pitchFamily="34" charset="0"/>
              <a:buChar char="‒"/>
              <a:defRPr sz="2800">
                <a:solidFill>
                  <a:schemeClr val="tx1"/>
                </a:solidFill>
                <a:latin typeface="+mn-lt"/>
                <a:ea typeface="Avenir Book" charset="0"/>
                <a:cs typeface="Avenir Book" charset="0"/>
              </a:defRPr>
            </a:lvl2pPr>
            <a:lvl3pPr marL="1257300" indent="-342900">
              <a:buFont typeface="Arial" panose="020B0604020202020204" pitchFamily="34" charset="0"/>
              <a:buChar char="‒"/>
              <a:defRPr sz="2600">
                <a:solidFill>
                  <a:schemeClr val="tx1"/>
                </a:solidFill>
                <a:latin typeface="+mn-lt"/>
                <a:ea typeface="Avenir Book" charset="0"/>
                <a:cs typeface="Avenir Book" charset="0"/>
              </a:defRPr>
            </a:lvl3pPr>
            <a:lvl4pPr marL="1657350" indent="-28575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20" hasCustomPrompt="1"/>
          </p:nvPr>
        </p:nvSpPr>
        <p:spPr>
          <a:xfrm>
            <a:off x="491067"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19" name="Text Placeholder 16"/>
          <p:cNvSpPr>
            <a:spLocks noGrp="1"/>
          </p:cNvSpPr>
          <p:nvPr>
            <p:ph type="body" sz="quarter" idx="21" hasCustomPrompt="1"/>
          </p:nvPr>
        </p:nvSpPr>
        <p:spPr>
          <a:xfrm>
            <a:off x="6273440"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30"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2" name="TextBox 2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Rectangle 11"/>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82085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Char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31" name="Text Placeholder 20"/>
          <p:cNvSpPr>
            <a:spLocks noGrp="1"/>
          </p:cNvSpPr>
          <p:nvPr>
            <p:ph type="body" sz="quarter" idx="16"/>
          </p:nvPr>
        </p:nvSpPr>
        <p:spPr>
          <a:xfrm>
            <a:off x="0" y="5243312"/>
            <a:ext cx="12192000" cy="1026404"/>
          </a:xfrm>
          <a:prstGeom prst="rect">
            <a:avLst/>
          </a:prstGeom>
          <a:solidFill>
            <a:schemeClr val="tx2"/>
          </a:solidFill>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5" name="Chart Placeholder 4"/>
          <p:cNvSpPr>
            <a:spLocks noGrp="1"/>
          </p:cNvSpPr>
          <p:nvPr>
            <p:ph type="chart" sz="quarter" idx="22"/>
          </p:nvPr>
        </p:nvSpPr>
        <p:spPr>
          <a:xfrm>
            <a:off x="491068" y="1839913"/>
            <a:ext cx="11192573" cy="3403600"/>
          </a:xfrm>
          <a:prstGeom prst="rect">
            <a:avLst/>
          </a:prstGeom>
        </p:spPr>
        <p:txBody>
          <a:bodyPr/>
          <a:lstStyle>
            <a:lvl1pPr marL="0" indent="0">
              <a:buNone/>
              <a:defRPr/>
            </a:lvl1pPr>
          </a:lstStyle>
          <a:p>
            <a:r>
              <a:rPr lang="en-US"/>
              <a:t>Click icon to add chart</a:t>
            </a:r>
          </a:p>
        </p:txBody>
      </p:sp>
      <p:sp>
        <p:nvSpPr>
          <p:cNvPr id="33" name="TextBox 3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36" name="Rectangle 35"/>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0" name="Rectangle 9"/>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64027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ature: Process">
    <p:spTree>
      <p:nvGrpSpPr>
        <p:cNvPr id="1" name=""/>
        <p:cNvGrpSpPr/>
        <p:nvPr/>
      </p:nvGrpSpPr>
      <p:grpSpPr>
        <a:xfrm>
          <a:off x="0" y="0"/>
          <a:ext cx="0" cy="0"/>
          <a:chOff x="0" y="0"/>
          <a:chExt cx="0" cy="0"/>
        </a:xfrm>
      </p:grpSpPr>
      <p:sp>
        <p:nvSpPr>
          <p:cNvPr id="26" name="Oval 25"/>
          <p:cNvSpPr/>
          <p:nvPr userDrawn="1"/>
        </p:nvSpPr>
        <p:spPr>
          <a:xfrm>
            <a:off x="4260606" y="1873489"/>
            <a:ext cx="3657600" cy="3657600"/>
          </a:xfrm>
          <a:prstGeom prst="ellipse">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8" name="Oval 27"/>
          <p:cNvSpPr/>
          <p:nvPr userDrawn="1"/>
        </p:nvSpPr>
        <p:spPr>
          <a:xfrm>
            <a:off x="7645493" y="1873489"/>
            <a:ext cx="3657600" cy="3657600"/>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5" name="Oval 24"/>
          <p:cNvSpPr/>
          <p:nvPr userDrawn="1"/>
        </p:nvSpPr>
        <p:spPr>
          <a:xfrm>
            <a:off x="875719" y="1873489"/>
            <a:ext cx="3657600" cy="365760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30" name="Text Placeholder 20"/>
          <p:cNvSpPr>
            <a:spLocks noGrp="1"/>
          </p:cNvSpPr>
          <p:nvPr userDrawn="1">
            <p:ph type="body" sz="quarter" idx="18"/>
          </p:nvPr>
        </p:nvSpPr>
        <p:spPr>
          <a:xfrm>
            <a:off x="1244931"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2" name="Text Placeholder 20"/>
          <p:cNvSpPr>
            <a:spLocks noGrp="1"/>
          </p:cNvSpPr>
          <p:nvPr userDrawn="1">
            <p:ph type="body" sz="quarter" idx="19"/>
          </p:nvPr>
        </p:nvSpPr>
        <p:spPr>
          <a:xfrm>
            <a:off x="4629818"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4" name="Text Placeholder 20"/>
          <p:cNvSpPr>
            <a:spLocks noGrp="1"/>
          </p:cNvSpPr>
          <p:nvPr userDrawn="1">
            <p:ph type="body" sz="quarter" idx="20"/>
          </p:nvPr>
        </p:nvSpPr>
        <p:spPr>
          <a:xfrm>
            <a:off x="8014705"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1"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45" name="TextBox 44"/>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47" name="Rectangle 46"/>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5390" y="2759045"/>
            <a:ext cx="1236072" cy="1236072"/>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8073" y="2759045"/>
            <a:ext cx="1236072" cy="1236072"/>
          </a:xfrm>
          <a:prstGeom prst="rect">
            <a:avLst/>
          </a:prstGeom>
        </p:spPr>
      </p:pic>
      <p:pic>
        <p:nvPicPr>
          <p:cNvPr id="29" name="Picture 2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2009994" y="2759045"/>
            <a:ext cx="1236072" cy="1236072"/>
          </a:xfrm>
          <a:prstGeom prst="rect">
            <a:avLst/>
          </a:prstGeom>
        </p:spPr>
      </p:pic>
      <p:pic>
        <p:nvPicPr>
          <p:cNvPr id="18" name="Picture 17"/>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9" name="Rectangle 18"/>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1314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ght Blue Divi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p:cNvSpPr>
            <a:spLocks noGrp="1"/>
          </p:cNvSpPr>
          <p:nvPr>
            <p:ph type="title"/>
          </p:nvPr>
        </p:nvSpPr>
        <p:spPr>
          <a:xfrm>
            <a:off x="831850" y="663828"/>
            <a:ext cx="11159521" cy="2852737"/>
          </a:xfrm>
          <a:prstGeom prst="rect">
            <a:avLst/>
          </a:prstGeom>
        </p:spPr>
        <p:txBody>
          <a:bodyPr anchor="b"/>
          <a:lstStyle>
            <a:lvl1pPr marL="0" algn="l" defTabSz="914400" rtl="0" eaLnBrk="1" latinLnBrk="0" hangingPunct="1">
              <a:lnSpc>
                <a:spcPct val="90000"/>
              </a:lnSpc>
              <a:spcBef>
                <a:spcPct val="0"/>
              </a:spcBef>
              <a:buNone/>
              <a:defRPr lang="en-US" sz="4000" b="1" i="0" kern="1200" cap="all" baseline="0" dirty="0">
                <a:solidFill>
                  <a:schemeClr val="bg1"/>
                </a:solidFill>
                <a:latin typeface="Arial Black" panose="020B0A04020102020204" pitchFamily="34" charset="0"/>
                <a:ea typeface="+mj-ea"/>
                <a:cs typeface="+mj-cs"/>
              </a:defRPr>
            </a:lvl1pPr>
          </a:lstStyle>
          <a:p>
            <a:r>
              <a:rPr lang="en-US"/>
              <a:t>Click to edit Master title style</a:t>
            </a:r>
          </a:p>
        </p:txBody>
      </p:sp>
      <p:sp>
        <p:nvSpPr>
          <p:cNvPr id="10" name="Text Placeholder 2"/>
          <p:cNvSpPr>
            <a:spLocks noGrp="1"/>
          </p:cNvSpPr>
          <p:nvPr>
            <p:ph type="body" idx="1" hasCustomPrompt="1"/>
          </p:nvPr>
        </p:nvSpPr>
        <p:spPr>
          <a:xfrm>
            <a:off x="831851" y="3683249"/>
            <a:ext cx="11159520" cy="1500187"/>
          </a:xfrm>
          <a:prstGeom prst="rect">
            <a:avLst/>
          </a:prstGeo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Box 10"/>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Photo Background">
    <p:spTree>
      <p:nvGrpSpPr>
        <p:cNvPr id="1" name=""/>
        <p:cNvGrpSpPr/>
        <p:nvPr/>
      </p:nvGrpSpPr>
      <p:grpSpPr>
        <a:xfrm>
          <a:off x="0" y="0"/>
          <a:ext cx="0" cy="0"/>
          <a:chOff x="0" y="0"/>
          <a:chExt cx="0" cy="0"/>
        </a:xfrm>
      </p:grpSpPr>
      <p:sp>
        <p:nvSpPr>
          <p:cNvPr id="7" name="Rectangle 6"/>
          <p:cNvSpPr/>
          <p:nvPr userDrawn="1"/>
        </p:nvSpPr>
        <p:spPr>
          <a:xfrm flipV="1">
            <a:off x="0" y="6217919"/>
            <a:ext cx="12192000" cy="6400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121920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Text Placeholder 11"/>
          <p:cNvSpPr>
            <a:spLocks noGrp="1"/>
          </p:cNvSpPr>
          <p:nvPr>
            <p:ph type="body" sz="quarter" idx="11"/>
          </p:nvPr>
        </p:nvSpPr>
        <p:spPr>
          <a:xfrm>
            <a:off x="0" y="2057399"/>
            <a:ext cx="12192000" cy="2743200"/>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sp>
        <p:nvSpPr>
          <p:cNvPr id="9" name="Rectangle 8"/>
          <p:cNvSpPr/>
          <p:nvPr userDrawn="1"/>
        </p:nvSpPr>
        <p:spPr>
          <a:xfrm>
            <a:off x="0" y="6172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10159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p Photo">
    <p:spTree>
      <p:nvGrpSpPr>
        <p:cNvPr id="1" name=""/>
        <p:cNvGrpSpPr/>
        <p:nvPr/>
      </p:nvGrpSpPr>
      <p:grpSpPr>
        <a:xfrm>
          <a:off x="0" y="0"/>
          <a:ext cx="0" cy="0"/>
          <a:chOff x="0" y="0"/>
          <a:chExt cx="0" cy="0"/>
        </a:xfrm>
      </p:grpSpPr>
      <p:sp>
        <p:nvSpPr>
          <p:cNvPr id="9" name="Rectangle 8"/>
          <p:cNvSpPr/>
          <p:nvPr userDrawn="1"/>
        </p:nvSpPr>
        <p:spPr>
          <a:xfrm>
            <a:off x="0" y="2788918"/>
            <a:ext cx="12192000" cy="4069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12192000" cy="2743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Text Placeholder 11"/>
          <p:cNvSpPr>
            <a:spLocks noGrp="1"/>
          </p:cNvSpPr>
          <p:nvPr>
            <p:ph type="body" sz="quarter" idx="11"/>
          </p:nvPr>
        </p:nvSpPr>
        <p:spPr>
          <a:xfrm>
            <a:off x="0" y="2788916"/>
            <a:ext cx="12192000" cy="2697483"/>
          </a:xfrm>
          <a:prstGeom prst="rect">
            <a:avLst/>
          </a:prstGeom>
        </p:spPr>
        <p:txBody>
          <a:bodyPr anchor="ctr" anchorCtr="0">
            <a:normAutofit/>
          </a:bodyPr>
          <a:lstStyle>
            <a:lvl1pPr marL="0" indent="0" algn="ctr">
              <a:lnSpc>
                <a:spcPct val="100000"/>
              </a:lnSpc>
              <a:spcBef>
                <a:spcPts val="0"/>
              </a:spcBef>
              <a:buNone/>
              <a:defRPr sz="40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8" name="Rectangle 7"/>
          <p:cNvSpPr/>
          <p:nvPr userDrawn="1"/>
        </p:nvSpPr>
        <p:spPr>
          <a:xfrm>
            <a:off x="0" y="2743200"/>
            <a:ext cx="12192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13" name="Pictur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408914163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6477000" y="685800"/>
            <a:ext cx="57150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6477000" y="2514600"/>
            <a:ext cx="57150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0" name="Picture Placeholder 2"/>
          <p:cNvSpPr>
            <a:spLocks noGrp="1"/>
          </p:cNvSpPr>
          <p:nvPr>
            <p:ph type="pic" sz="quarter" idx="10"/>
          </p:nvPr>
        </p:nvSpPr>
        <p:spPr>
          <a:xfrm>
            <a:off x="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75661" y="3406141"/>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73436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Photo and Content">
    <p:spTree>
      <p:nvGrpSpPr>
        <p:cNvPr id="1" name=""/>
        <p:cNvGrpSpPr/>
        <p:nvPr/>
      </p:nvGrpSpPr>
      <p:grpSpPr>
        <a:xfrm>
          <a:off x="0" y="0"/>
          <a:ext cx="0" cy="0"/>
          <a:chOff x="0" y="0"/>
          <a:chExt cx="0" cy="0"/>
        </a:xfrm>
      </p:grpSpPr>
      <p:sp>
        <p:nvSpPr>
          <p:cNvPr id="5" name="Text Placeholder 12"/>
          <p:cNvSpPr>
            <a:spLocks noGrp="1"/>
          </p:cNvSpPr>
          <p:nvPr>
            <p:ph type="body" sz="quarter" idx="11"/>
          </p:nvPr>
        </p:nvSpPr>
        <p:spPr>
          <a:xfrm>
            <a:off x="426720" y="685800"/>
            <a:ext cx="5600700" cy="1600200"/>
          </a:xfrm>
          <a:prstGeom prst="rect">
            <a:avLst/>
          </a:prstGeom>
        </p:spPr>
        <p:txBody>
          <a:bodyPr anchor="b">
            <a:noAutofit/>
          </a:bodyPr>
          <a:lstStyle>
            <a:lvl1pPr marL="0" indent="0">
              <a:lnSpc>
                <a:spcPts val="3600"/>
              </a:lnSpc>
              <a:spcBef>
                <a:spcPts val="0"/>
              </a:spcBef>
              <a:buNone/>
              <a:defRPr sz="3200" b="1" i="0" cap="all" baseline="0">
                <a:solidFill>
                  <a:schemeClr val="tx2"/>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9" name="Text Placeholder 14"/>
          <p:cNvSpPr>
            <a:spLocks noGrp="1"/>
          </p:cNvSpPr>
          <p:nvPr>
            <p:ph type="body" sz="quarter" idx="14"/>
          </p:nvPr>
        </p:nvSpPr>
        <p:spPr>
          <a:xfrm>
            <a:off x="426720" y="2514600"/>
            <a:ext cx="5600700" cy="3657600"/>
          </a:xfrm>
          <a:prstGeom prst="rect">
            <a:avLst/>
          </a:prstGeom>
        </p:spPr>
        <p:txBody>
          <a:bodyPr/>
          <a:lstStyle>
            <a:lvl1pPr marL="0" indent="0">
              <a:lnSpc>
                <a:spcPct val="100000"/>
              </a:lnSpc>
              <a:buNone/>
              <a:defRPr sz="3200"/>
            </a:lvl1pPr>
            <a:lvl2pPr marL="685800" indent="-228600">
              <a:lnSpc>
                <a:spcPct val="100000"/>
              </a:lnSpc>
              <a:buFont typeface="Arial" panose="020B0604020202020204" pitchFamily="34" charset="0"/>
              <a:buChar char="‒"/>
              <a:defRPr sz="2800"/>
            </a:lvl2pPr>
            <a:lvl3pPr marL="1143000" indent="-228600">
              <a:lnSpc>
                <a:spcPct val="100000"/>
              </a:lnSpc>
              <a:buFont typeface="Arial" panose="020B0604020202020204" pitchFamily="34" charset="0"/>
              <a:buChar char="‒"/>
              <a:defRPr sz="2600"/>
            </a:lvl3pPr>
            <a:lvl4pPr marL="1600200" indent="-228600">
              <a:lnSpc>
                <a:spcPct val="100000"/>
              </a:lnSpc>
              <a:buFont typeface="Arial" panose="020B0604020202020204" pitchFamily="34" charset="0"/>
              <a:buChar char="‒"/>
              <a:defRPr sz="2400"/>
            </a:lvl4pPr>
            <a:lvl5pPr marL="2057400" indent="-228600">
              <a:lnSpc>
                <a:spcPct val="100000"/>
              </a:lnSpc>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0" name="Picture Placeholder 2"/>
          <p:cNvSpPr>
            <a:spLocks noGrp="1"/>
          </p:cNvSpPr>
          <p:nvPr>
            <p:ph type="pic" sz="quarter" idx="10"/>
          </p:nvPr>
        </p:nvSpPr>
        <p:spPr>
          <a:xfrm>
            <a:off x="6096000" y="685800"/>
            <a:ext cx="6099048" cy="54864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Rectangle 10"/>
          <p:cNvSpPr/>
          <p:nvPr userDrawn="1"/>
        </p:nvSpPr>
        <p:spPr>
          <a:xfrm rot="5400000">
            <a:off x="3329940" y="3406143"/>
            <a:ext cx="54864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18352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Collage">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8143876" y="0"/>
            <a:ext cx="4050791"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p:cNvSpPr>
            <a:spLocks noGrp="1"/>
          </p:cNvSpPr>
          <p:nvPr>
            <p:ph type="pic" sz="quarter" idx="10"/>
          </p:nvPr>
        </p:nvSpPr>
        <p:spPr>
          <a:xfrm>
            <a:off x="-1" y="0"/>
            <a:ext cx="4048125"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11" name="Picture Placeholder 2"/>
          <p:cNvSpPr>
            <a:spLocks noGrp="1"/>
          </p:cNvSpPr>
          <p:nvPr>
            <p:ph type="pic" sz="quarter" idx="13"/>
          </p:nvPr>
        </p:nvSpPr>
        <p:spPr>
          <a:xfrm>
            <a:off x="4048126" y="-1"/>
            <a:ext cx="4096512" cy="6172201"/>
          </a:xfrm>
          <a:prstGeom prst="rect">
            <a:avLst/>
          </a:prstGeom>
        </p:spPr>
        <p:txBody>
          <a:bodyPr/>
          <a:lstStyle>
            <a:lvl1pPr marL="0" indent="0">
              <a:buNone/>
              <a:defRPr/>
            </a:lvl1pPr>
          </a:lstStyle>
          <a:p>
            <a:pPr lvl="0"/>
            <a:r>
              <a:rPr lang="en-US" noProof="0"/>
              <a:t>Click icon to add picture</a:t>
            </a:r>
            <a:endParaRPr lang="vi-VN" noProof="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3" name="TextBox 1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14" name="Rectangle 13"/>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421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Collage and Content">
    <p:spTree>
      <p:nvGrpSpPr>
        <p:cNvPr id="1" name=""/>
        <p:cNvGrpSpPr/>
        <p:nvPr/>
      </p:nvGrpSpPr>
      <p:grpSpPr>
        <a:xfrm>
          <a:off x="0" y="0"/>
          <a:ext cx="0" cy="0"/>
          <a:chOff x="0" y="0"/>
          <a:chExt cx="0" cy="0"/>
        </a:xfrm>
      </p:grpSpPr>
      <p:sp>
        <p:nvSpPr>
          <p:cNvPr id="2" name="Rectangle 1"/>
          <p:cNvSpPr/>
          <p:nvPr userDrawn="1"/>
        </p:nvSpPr>
        <p:spPr>
          <a:xfrm>
            <a:off x="6708648" y="0"/>
            <a:ext cx="5483352"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0"/>
            <a:ext cx="3352800" cy="61722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p:cNvSpPr>
            <a:spLocks noGrp="1"/>
          </p:cNvSpPr>
          <p:nvPr>
            <p:ph type="pic" sz="quarter" idx="11"/>
          </p:nvPr>
        </p:nvSpPr>
        <p:spPr>
          <a:xfrm>
            <a:off x="3352800" y="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p:cNvSpPr>
            <a:spLocks noGrp="1"/>
          </p:cNvSpPr>
          <p:nvPr>
            <p:ph type="pic" sz="quarter" idx="12"/>
          </p:nvPr>
        </p:nvSpPr>
        <p:spPr>
          <a:xfrm>
            <a:off x="3352800" y="3086100"/>
            <a:ext cx="3355848" cy="3086100"/>
          </a:xfrm>
          <a:prstGeom prst="rect">
            <a:avLst/>
          </a:prstGeom>
        </p:spPr>
        <p:txBody>
          <a:bodyPr/>
          <a:lstStyle>
            <a:lvl1pPr marL="0" indent="0">
              <a:buNone/>
              <a:defRPr/>
            </a:lvl1pPr>
          </a:lstStyle>
          <a:p>
            <a:pPr lvl="0"/>
            <a:r>
              <a:rPr lang="en-US" noProof="0"/>
              <a:t>Click icon to add picture</a:t>
            </a:r>
            <a:endParaRPr lang="vi-VN" noProof="0"/>
          </a:p>
        </p:txBody>
      </p:sp>
      <p:sp>
        <p:nvSpPr>
          <p:cNvPr id="13" name="Text Placeholder 12"/>
          <p:cNvSpPr>
            <a:spLocks noGrp="1"/>
          </p:cNvSpPr>
          <p:nvPr>
            <p:ph type="body" sz="quarter" idx="14"/>
          </p:nvPr>
        </p:nvSpPr>
        <p:spPr>
          <a:xfrm>
            <a:off x="7193280" y="685800"/>
            <a:ext cx="4998720" cy="1600200"/>
          </a:xfrm>
          <a:prstGeom prst="rect">
            <a:avLst/>
          </a:prstGeom>
        </p:spPr>
        <p:txBody>
          <a:bodyPr anchor="b">
            <a:noAutofit/>
          </a:bodyPr>
          <a:lstStyle>
            <a:lvl1pPr marL="0" indent="0">
              <a:lnSpc>
                <a:spcPts val="3600"/>
              </a:lnSpc>
              <a:spcBef>
                <a:spcPts val="0"/>
              </a:spcBef>
              <a:buNone/>
              <a:defRPr sz="3200" b="1" i="0" cap="all" baseline="0">
                <a:solidFill>
                  <a:schemeClr val="bg1"/>
                </a:solidFill>
                <a:latin typeface="Arial Black" charset="0"/>
                <a:ea typeface="Arial Black" charset="0"/>
                <a:cs typeface="Arial Black"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Edit Master text styles</a:t>
            </a:r>
          </a:p>
        </p:txBody>
      </p:sp>
      <p:sp>
        <p:nvSpPr>
          <p:cNvPr id="14" name="Text Placeholder 14"/>
          <p:cNvSpPr>
            <a:spLocks noGrp="1"/>
          </p:cNvSpPr>
          <p:nvPr>
            <p:ph type="body" sz="quarter" idx="15"/>
          </p:nvPr>
        </p:nvSpPr>
        <p:spPr>
          <a:xfrm>
            <a:off x="7193280" y="2514600"/>
            <a:ext cx="4998720" cy="3657600"/>
          </a:xfrm>
          <a:prstGeom prst="rect">
            <a:avLst/>
          </a:prstGeom>
        </p:spPr>
        <p:txBody>
          <a:bodyPr/>
          <a:lstStyle>
            <a:lvl1pPr marL="0" indent="0">
              <a:lnSpc>
                <a:spcPct val="100000"/>
              </a:lnSpc>
              <a:buNone/>
              <a:defRPr sz="3200">
                <a:solidFill>
                  <a:schemeClr val="bg1"/>
                </a:solidFill>
              </a:defRPr>
            </a:lvl1pPr>
            <a:lvl2pPr marL="685800" indent="-228600">
              <a:lnSpc>
                <a:spcPct val="100000"/>
              </a:lnSpc>
              <a:buFont typeface="Arial" panose="020B0604020202020204" pitchFamily="34" charset="0"/>
              <a:buChar char="‒"/>
              <a:defRPr sz="2800">
                <a:solidFill>
                  <a:schemeClr val="bg1"/>
                </a:solidFill>
              </a:defRPr>
            </a:lvl2pPr>
            <a:lvl3pPr marL="1143000" indent="-228600">
              <a:lnSpc>
                <a:spcPct val="100000"/>
              </a:lnSpc>
              <a:buFont typeface="Arial" panose="020B0604020202020204" pitchFamily="34" charset="0"/>
              <a:buChar char="‒"/>
              <a:defRPr sz="2600">
                <a:solidFill>
                  <a:schemeClr val="bg1"/>
                </a:solidFill>
              </a:defRPr>
            </a:lvl3pPr>
            <a:lvl4pPr marL="1600200" indent="-228600">
              <a:lnSpc>
                <a:spcPct val="100000"/>
              </a:lnSpc>
              <a:buFont typeface="Arial" panose="020B0604020202020204" pitchFamily="34" charset="0"/>
              <a:buChar char="‒"/>
              <a:defRPr sz="2400">
                <a:solidFill>
                  <a:schemeClr val="bg1"/>
                </a:solidFill>
              </a:defRPr>
            </a:lvl4pPr>
            <a:lvl5pPr marL="2057400" indent="-228600">
              <a:lnSpc>
                <a:spcPct val="100000"/>
              </a:lnSpc>
              <a:buFont typeface="Arial" panose="020B0604020202020204" pitchFamily="34" charset="0"/>
              <a:buChar char="‒"/>
              <a:defRPr sz="2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TextBox 1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15" name="Rectangle 14"/>
          <p:cNvSpPr/>
          <p:nvPr userDrawn="1"/>
        </p:nvSpPr>
        <p:spPr>
          <a:xfrm>
            <a:off x="0" y="617220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99871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ep Blue Patter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293811164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ate Patter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bg1"/>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6" name="TextBox 5"/>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1"/>
          </a:xfrm>
          <a:prstGeom prst="rect">
            <a:avLst/>
          </a:prstGeom>
        </p:spPr>
      </p:pic>
    </p:spTree>
    <p:extLst>
      <p:ext uri="{BB962C8B-B14F-4D97-AF65-F5344CB8AC3E}">
        <p14:creationId xmlns:p14="http://schemas.microsoft.com/office/powerpoint/2010/main" val="37944383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y Patter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11"/>
          <p:cNvSpPr>
            <a:spLocks noGrp="1"/>
          </p:cNvSpPr>
          <p:nvPr>
            <p:ph type="body" sz="quarter" idx="10"/>
          </p:nvPr>
        </p:nvSpPr>
        <p:spPr>
          <a:xfrm>
            <a:off x="0" y="1085850"/>
            <a:ext cx="12192000" cy="4686300"/>
          </a:xfrm>
          <a:prstGeom prst="rect">
            <a:avLst/>
          </a:prstGeom>
        </p:spPr>
        <p:txBody>
          <a:bodyPr anchor="ctr" anchorCtr="0"/>
          <a:lstStyle>
            <a:lvl1pPr marL="0" indent="0" algn="ctr">
              <a:lnSpc>
                <a:spcPts val="6000"/>
              </a:lnSpc>
              <a:buNone/>
              <a:defRPr sz="4400" b="1" i="0" cap="all" baseline="0">
                <a:solidFill>
                  <a:schemeClr val="tx2"/>
                </a:solidFill>
                <a:latin typeface="Arial Black" charset="0"/>
                <a:ea typeface="Arial Black" charset="0"/>
                <a:cs typeface="Arial Blac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Edit Master text styles</a:t>
            </a:r>
          </a:p>
        </p:txBody>
      </p:sp>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Tree>
    <p:extLst>
      <p:ext uri="{BB962C8B-B14F-4D97-AF65-F5344CB8AC3E}">
        <p14:creationId xmlns:p14="http://schemas.microsoft.com/office/powerpoint/2010/main" val="228985120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0" y="0"/>
            <a:ext cx="12192000" cy="6858000"/>
          </a:xfrm>
          <a:prstGeom prst="rect">
            <a:avLst/>
          </a:prstGeom>
        </p:spPr>
        <p:txBody>
          <a:bodyPr anchor="ctr" anchorCtr="0"/>
          <a:lstStyle>
            <a:lvl1pPr marL="0" indent="0" algn="ctr">
              <a:lnSpc>
                <a:spcPts val="6000"/>
              </a:lnSpc>
              <a:buNone/>
              <a:defRPr sz="7200" b="1">
                <a:solidFill>
                  <a:schemeClr val="bg1"/>
                </a:solidFill>
                <a:latin typeface="+mj-lt"/>
                <a:ea typeface="Avenir Book" charset="0"/>
                <a:cs typeface="Avenir Book"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a:t>thank you!</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10100" y="4838155"/>
            <a:ext cx="2971800" cy="627380"/>
          </a:xfrm>
          <a:prstGeom prst="rect">
            <a:avLst/>
          </a:prstGeom>
        </p:spPr>
      </p:pic>
      <p:grpSp>
        <p:nvGrpSpPr>
          <p:cNvPr id="17" name="Group 16"/>
          <p:cNvGrpSpPr/>
          <p:nvPr userDrawn="1"/>
        </p:nvGrpSpPr>
        <p:grpSpPr>
          <a:xfrm>
            <a:off x="3056296" y="5806952"/>
            <a:ext cx="6436857" cy="458770"/>
            <a:chOff x="967410" y="1331073"/>
            <a:chExt cx="6171488" cy="458770"/>
          </a:xfrm>
        </p:grpSpPr>
        <p:sp>
          <p:nvSpPr>
            <p:cNvPr id="7" name="TextBox 6"/>
            <p:cNvSpPr txBox="1"/>
            <p:nvPr userDrawn="1"/>
          </p:nvSpPr>
          <p:spPr>
            <a:xfrm>
              <a:off x="967410" y="1338470"/>
              <a:ext cx="2584174"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HoustonPublicWorks.org</a:t>
              </a:r>
            </a:p>
          </p:txBody>
        </p:sp>
        <p:sp>
          <p:nvSpPr>
            <p:cNvPr id="2" name="TextBox 1"/>
            <p:cNvSpPr txBox="1"/>
            <p:nvPr userDrawn="1"/>
          </p:nvSpPr>
          <p:spPr>
            <a:xfrm>
              <a:off x="4952812" y="1333197"/>
              <a:ext cx="2186086" cy="369332"/>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@HouPublicWorks</a:t>
              </a:r>
            </a:p>
          </p:txBody>
        </p:sp>
        <p:cxnSp>
          <p:nvCxnSpPr>
            <p:cNvPr id="11" name="Straight Connector 10"/>
            <p:cNvCxnSpPr/>
            <p:nvPr userDrawn="1"/>
          </p:nvCxnSpPr>
          <p:spPr>
            <a:xfrm>
              <a:off x="3719191" y="1331073"/>
              <a:ext cx="0" cy="45877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3" name="Freeform 92">
            <a:extLst>
              <a:ext uri="{FF2B5EF4-FFF2-40B4-BE49-F238E27FC236}">
                <a16:creationId xmlns:a16="http://schemas.microsoft.com/office/drawing/2014/main" id="{EE35599D-F18B-3CB3-D8B2-8249BBDF91BF}"/>
              </a:ext>
            </a:extLst>
          </p:cNvPr>
          <p:cNvSpPr/>
          <p:nvPr userDrawn="1"/>
        </p:nvSpPr>
        <p:spPr>
          <a:xfrm>
            <a:off x="6101216" y="5843021"/>
            <a:ext cx="130678" cy="276703"/>
          </a:xfrm>
          <a:custGeom>
            <a:avLst/>
            <a:gdLst/>
            <a:ahLst/>
            <a:cxnLst/>
            <a:rect l="l" t="t" r="r" b="b"/>
            <a:pathLst>
              <a:path w="208253" h="440964">
                <a:moveTo>
                  <a:pt x="0" y="0"/>
                </a:moveTo>
                <a:lnTo>
                  <a:pt x="208253" y="0"/>
                </a:lnTo>
                <a:lnTo>
                  <a:pt x="208253" y="440963"/>
                </a:lnTo>
                <a:lnTo>
                  <a:pt x="0" y="4409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93">
            <a:extLst>
              <a:ext uri="{FF2B5EF4-FFF2-40B4-BE49-F238E27FC236}">
                <a16:creationId xmlns:a16="http://schemas.microsoft.com/office/drawing/2014/main" id="{77A6FAF1-1435-9CB0-2CD6-534F29E0A86E}"/>
              </a:ext>
            </a:extLst>
          </p:cNvPr>
          <p:cNvSpPr/>
          <p:nvPr userDrawn="1"/>
        </p:nvSpPr>
        <p:spPr>
          <a:xfrm>
            <a:off x="7070248" y="5843021"/>
            <a:ext cx="276703" cy="276703"/>
          </a:xfrm>
          <a:custGeom>
            <a:avLst/>
            <a:gdLst/>
            <a:ahLst/>
            <a:cxnLst/>
            <a:rect l="l" t="t" r="r" b="b"/>
            <a:pathLst>
              <a:path w="422667" h="422667">
                <a:moveTo>
                  <a:pt x="0" y="0"/>
                </a:moveTo>
                <a:lnTo>
                  <a:pt x="422667" y="0"/>
                </a:lnTo>
                <a:lnTo>
                  <a:pt x="422667" y="422667"/>
                </a:lnTo>
                <a:lnTo>
                  <a:pt x="0" y="422667"/>
                </a:lnTo>
                <a:lnTo>
                  <a:pt x="0" y="0"/>
                </a:lnTo>
                <a:close/>
              </a:path>
            </a:pathLst>
          </a:custGeom>
          <a:blipFill>
            <a:blip r:embed="rId5"/>
            <a:stretch>
              <a:fillRect/>
            </a:stretch>
          </a:blipFill>
        </p:spPr>
        <p:txBody>
          <a:bodyPr/>
          <a:lstStyle/>
          <a:p>
            <a:endParaRPr lang="en-US"/>
          </a:p>
        </p:txBody>
      </p:sp>
      <p:sp>
        <p:nvSpPr>
          <p:cNvPr id="10" name="Freeform 95">
            <a:extLst>
              <a:ext uri="{FF2B5EF4-FFF2-40B4-BE49-F238E27FC236}">
                <a16:creationId xmlns:a16="http://schemas.microsoft.com/office/drawing/2014/main" id="{67A9025B-7CB4-3C8F-634E-9F98F49474C6}"/>
              </a:ext>
            </a:extLst>
          </p:cNvPr>
          <p:cNvSpPr/>
          <p:nvPr userDrawn="1"/>
        </p:nvSpPr>
        <p:spPr>
          <a:xfrm>
            <a:off x="6706599" y="5855391"/>
            <a:ext cx="276703" cy="276703"/>
          </a:xfrm>
          <a:custGeom>
            <a:avLst/>
            <a:gdLst/>
            <a:ahLst/>
            <a:cxnLst/>
            <a:rect l="l" t="t" r="r" b="b"/>
            <a:pathLst>
              <a:path w="433904" h="433904">
                <a:moveTo>
                  <a:pt x="0" y="0"/>
                </a:moveTo>
                <a:lnTo>
                  <a:pt x="433903" y="0"/>
                </a:lnTo>
                <a:lnTo>
                  <a:pt x="433903" y="433904"/>
                </a:lnTo>
                <a:lnTo>
                  <a:pt x="0" y="433904"/>
                </a:lnTo>
                <a:lnTo>
                  <a:pt x="0" y="0"/>
                </a:lnTo>
                <a:close/>
              </a:path>
            </a:pathLst>
          </a:custGeom>
          <a:blipFill>
            <a:blip r:embed="rId6"/>
            <a:stretch>
              <a:fillRect/>
            </a:stretch>
          </a:blipFill>
        </p:spPr>
        <p:txBody>
          <a:bodyPr/>
          <a:lstStyle/>
          <a:p>
            <a:endParaRPr lang="en-US"/>
          </a:p>
        </p:txBody>
      </p:sp>
      <p:sp>
        <p:nvSpPr>
          <p:cNvPr id="13" name="Freeform 94">
            <a:extLst>
              <a:ext uri="{FF2B5EF4-FFF2-40B4-BE49-F238E27FC236}">
                <a16:creationId xmlns:a16="http://schemas.microsoft.com/office/drawing/2014/main" id="{C6B133C2-179E-4CD3-0EF2-7247F585DF5D}"/>
              </a:ext>
            </a:extLst>
          </p:cNvPr>
          <p:cNvSpPr/>
          <p:nvPr userDrawn="1"/>
        </p:nvSpPr>
        <p:spPr>
          <a:xfrm>
            <a:off x="6330660" y="5843020"/>
            <a:ext cx="276358" cy="276703"/>
          </a:xfrm>
          <a:custGeom>
            <a:avLst/>
            <a:gdLst/>
            <a:ahLst/>
            <a:cxnLst/>
            <a:rect l="l" t="t" r="r" b="b"/>
            <a:pathLst>
              <a:path w="436310" h="436856">
                <a:moveTo>
                  <a:pt x="0" y="0"/>
                </a:moveTo>
                <a:lnTo>
                  <a:pt x="436310" y="0"/>
                </a:lnTo>
                <a:lnTo>
                  <a:pt x="436310" y="436856"/>
                </a:lnTo>
                <a:lnTo>
                  <a:pt x="0" y="436856"/>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16418385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imple Tex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14" name="Text Placeholder 13"/>
          <p:cNvSpPr>
            <a:spLocks noGrp="1"/>
          </p:cNvSpPr>
          <p:nvPr>
            <p:ph type="body" sz="quarter" idx="15" hasCustomPrompt="1"/>
          </p:nvPr>
        </p:nvSpPr>
        <p:spPr>
          <a:xfrm>
            <a:off x="491068" y="1508760"/>
            <a:ext cx="11192933" cy="4732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a:solidFill>
                  <a:schemeClr val="tx2"/>
                </a:solidFill>
                <a:latin typeface="+mn-lt"/>
                <a:ea typeface="Avenir Book" charset="0"/>
                <a:cs typeface="Avenir Book" charset="0"/>
              </a:defRPr>
            </a:lvl1pPr>
            <a:lvl2pPr marL="800100" indent="-342900">
              <a:buFont typeface=".AppleSystemUIFont" charset="-120"/>
              <a:buChar char="-"/>
              <a:defRPr sz="2800">
                <a:solidFill>
                  <a:schemeClr val="tx1"/>
                </a:solidFill>
                <a:latin typeface="+mn-lt"/>
                <a:ea typeface="Avenir Book" charset="0"/>
                <a:cs typeface="Avenir Book" charset="0"/>
              </a:defRPr>
            </a:lvl2pPr>
            <a:lvl3pPr marL="1257300" indent="-342900">
              <a:buFont typeface=".AppleSystemUIFont" charset="-120"/>
              <a:buChar char="-"/>
              <a:defRPr sz="2600">
                <a:solidFill>
                  <a:schemeClr val="tx1"/>
                </a:solidFill>
                <a:latin typeface="+mn-lt"/>
                <a:ea typeface="Avenir Book" charset="0"/>
                <a:cs typeface="Avenir Book" charset="0"/>
              </a:defRPr>
            </a:lvl3pPr>
            <a:lvl4pPr marL="1657350" indent="-285750">
              <a:buFont typeface=".AppleSystemUIFont" charset="-120"/>
              <a:buChar char="-"/>
              <a:defRPr sz="2400">
                <a:solidFill>
                  <a:schemeClr val="tx1"/>
                </a:solidFill>
                <a:latin typeface="+mn-lt"/>
                <a:ea typeface="Avenir Book" charset="0"/>
                <a:cs typeface="Avenir Book" charset="0"/>
              </a:defRPr>
            </a:lvl4pPr>
            <a:lvl5pPr marL="2114550" indent="-28575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3" name="Rectangle 2"/>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01056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ight Photo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TextBox 6"/>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1100">
              <a:solidFill>
                <a:schemeClr val="bg1">
                  <a:lumMod val="65000"/>
                </a:schemeClr>
              </a:solidFill>
            </a:endParaRPr>
          </a:p>
        </p:txBody>
      </p:sp>
      <p:sp>
        <p:nvSpPr>
          <p:cNvPr id="3" name="Text Placeholder 4">
            <a:extLst>
              <a:ext uri="{FF2B5EF4-FFF2-40B4-BE49-F238E27FC236}">
                <a16:creationId xmlns:a16="http://schemas.microsoft.com/office/drawing/2014/main" id="{0933D5DE-7365-8CB5-A351-0F4151544641}"/>
              </a:ext>
            </a:extLst>
          </p:cNvPr>
          <p:cNvSpPr txBox="1">
            <a:spLocks/>
          </p:cNvSpPr>
          <p:nvPr userDrawn="1"/>
        </p:nvSpPr>
        <p:spPr>
          <a:xfrm>
            <a:off x="491068" y="1288554"/>
            <a:ext cx="10596032" cy="45426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2000" b="1">
                <a:solidFill>
                  <a:schemeClr val="tx2"/>
                </a:solidFill>
              </a:rPr>
              <a:t>Request Assistance or Submit for Review</a:t>
            </a:r>
          </a:p>
        </p:txBody>
      </p:sp>
      <p:sp>
        <p:nvSpPr>
          <p:cNvPr id="4" name="Text Placeholder 4">
            <a:extLst>
              <a:ext uri="{FF2B5EF4-FFF2-40B4-BE49-F238E27FC236}">
                <a16:creationId xmlns:a16="http://schemas.microsoft.com/office/drawing/2014/main" id="{32CC731B-0F4E-D16D-A147-045D8AC39D0D}"/>
              </a:ext>
            </a:extLst>
          </p:cNvPr>
          <p:cNvSpPr txBox="1">
            <a:spLocks/>
          </p:cNvSpPr>
          <p:nvPr userDrawn="1"/>
        </p:nvSpPr>
        <p:spPr>
          <a:xfrm>
            <a:off x="491068" y="1886001"/>
            <a:ext cx="10596032" cy="137251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1800">
                <a:solidFill>
                  <a:schemeClr val="tx2"/>
                </a:solidFill>
              </a:rPr>
              <a:t>The Communications Team is here to help! Use the </a:t>
            </a:r>
            <a:r>
              <a:rPr lang="en-US" sz="1800" b="1">
                <a:solidFill>
                  <a:schemeClr val="tx2"/>
                </a:solidFill>
              </a:rPr>
              <a:t>Communications Request Form</a:t>
            </a:r>
            <a:r>
              <a:rPr lang="en-US" sz="1800">
                <a:solidFill>
                  <a:schemeClr val="tx2"/>
                </a:solidFill>
              </a:rPr>
              <a:t> to</a:t>
            </a:r>
          </a:p>
          <a:p>
            <a:pPr marL="742950" lvl="1" indent="-285750">
              <a:lnSpc>
                <a:spcPct val="150000"/>
              </a:lnSpc>
              <a:buFont typeface="Arial" panose="020B0604020202020204" pitchFamily="34" charset="0"/>
              <a:buChar char="•"/>
            </a:pPr>
            <a:r>
              <a:rPr lang="en-US" sz="1800">
                <a:solidFill>
                  <a:schemeClr val="tx2"/>
                </a:solidFill>
              </a:rPr>
              <a:t>Request support with design, messaging, or formatting</a:t>
            </a:r>
          </a:p>
          <a:p>
            <a:pPr marL="742950" lvl="1" indent="-285750">
              <a:lnSpc>
                <a:spcPct val="150000"/>
              </a:lnSpc>
              <a:buFont typeface="Arial" panose="020B0604020202020204" pitchFamily="34" charset="0"/>
              <a:buChar char="•"/>
            </a:pPr>
            <a:r>
              <a:rPr lang="en-US" sz="1800">
                <a:solidFill>
                  <a:schemeClr val="tx2"/>
                </a:solidFill>
              </a:rPr>
              <a:t>Submit your presentation for the required review</a:t>
            </a:r>
          </a:p>
        </p:txBody>
      </p:sp>
      <p:sp>
        <p:nvSpPr>
          <p:cNvPr id="8" name="Text Placeholder 4">
            <a:extLst>
              <a:ext uri="{FF2B5EF4-FFF2-40B4-BE49-F238E27FC236}">
                <a16:creationId xmlns:a16="http://schemas.microsoft.com/office/drawing/2014/main" id="{7E5915F9-51D4-A240-CF9F-3BFE5C29ED41}"/>
              </a:ext>
            </a:extLst>
          </p:cNvPr>
          <p:cNvSpPr txBox="1">
            <a:spLocks/>
          </p:cNvSpPr>
          <p:nvPr userDrawn="1"/>
        </p:nvSpPr>
        <p:spPr>
          <a:xfrm>
            <a:off x="491068" y="3733801"/>
            <a:ext cx="10596032" cy="924168"/>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1800">
                <a:solidFill>
                  <a:schemeClr val="tx2"/>
                </a:solidFill>
              </a:rPr>
              <a:t>PowerPoints used for </a:t>
            </a:r>
            <a:r>
              <a:rPr lang="en-US" sz="1800" b="1">
                <a:solidFill>
                  <a:schemeClr val="tx2"/>
                </a:solidFill>
              </a:rPr>
              <a:t>events, trainings, public presentations, or external stakeholders</a:t>
            </a:r>
            <a:r>
              <a:rPr lang="en-US" sz="1800">
                <a:solidFill>
                  <a:schemeClr val="tx2"/>
                </a:solidFill>
              </a:rPr>
              <a:t> </a:t>
            </a:r>
            <a:r>
              <a:rPr lang="en-US" sz="1800" b="1">
                <a:solidFill>
                  <a:schemeClr val="tx2"/>
                </a:solidFill>
              </a:rPr>
              <a:t>must</a:t>
            </a:r>
            <a:r>
              <a:rPr lang="en-US" sz="1800">
                <a:solidFill>
                  <a:schemeClr val="tx2"/>
                </a:solidFill>
              </a:rPr>
              <a:t> be reviewed by the Communications Team before use.</a:t>
            </a:r>
          </a:p>
        </p:txBody>
      </p:sp>
      <p:pic>
        <p:nvPicPr>
          <p:cNvPr id="12" name="Picture 11" descr="A black and yellow logo&#10;&#10;AI-generated content may be incorrect.">
            <a:extLst>
              <a:ext uri="{FF2B5EF4-FFF2-40B4-BE49-F238E27FC236}">
                <a16:creationId xmlns:a16="http://schemas.microsoft.com/office/drawing/2014/main" id="{3FD16378-4504-57F7-A102-D02D49043E16}"/>
              </a:ext>
            </a:extLst>
          </p:cNvPr>
          <p:cNvPicPr>
            <a:picLocks noChangeAspect="1"/>
          </p:cNvPicPr>
          <p:nvPr userDrawn="1"/>
        </p:nvPicPr>
        <p:blipFill>
          <a:blip r:embed="rId3"/>
          <a:stretch>
            <a:fillRect/>
          </a:stretch>
        </p:blipFill>
        <p:spPr>
          <a:xfrm>
            <a:off x="9801225" y="457201"/>
            <a:ext cx="1981200" cy="1981200"/>
          </a:xfrm>
          <a:prstGeom prst="rect">
            <a:avLst/>
          </a:prstGeom>
        </p:spPr>
      </p:pic>
      <p:sp>
        <p:nvSpPr>
          <p:cNvPr id="13" name="Text Placeholder 4">
            <a:extLst>
              <a:ext uri="{FF2B5EF4-FFF2-40B4-BE49-F238E27FC236}">
                <a16:creationId xmlns:a16="http://schemas.microsoft.com/office/drawing/2014/main" id="{06DBE71E-5750-AF3A-4C46-F371B0533CB7}"/>
              </a:ext>
            </a:extLst>
          </p:cNvPr>
          <p:cNvSpPr txBox="1">
            <a:spLocks/>
          </p:cNvSpPr>
          <p:nvPr userDrawn="1"/>
        </p:nvSpPr>
        <p:spPr>
          <a:xfrm>
            <a:off x="491068" y="622583"/>
            <a:ext cx="10596032" cy="45426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US" sz="3200" b="1">
                <a:solidFill>
                  <a:schemeClr val="tx2"/>
                </a:solidFill>
                <a:latin typeface="Arial Black" panose="020B0A04020102020204" pitchFamily="34" charset="0"/>
              </a:rPr>
              <a:t>COMMUNICATIONS REQUEST FORM</a:t>
            </a:r>
          </a:p>
        </p:txBody>
      </p:sp>
    </p:spTree>
    <p:extLst>
      <p:ext uri="{BB962C8B-B14F-4D97-AF65-F5344CB8AC3E}">
        <p14:creationId xmlns:p14="http://schemas.microsoft.com/office/powerpoint/2010/main" val="32183763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23"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Picture Placeholder 6"/>
          <p:cNvSpPr>
            <a:spLocks noGrp="1"/>
          </p:cNvSpPr>
          <p:nvPr>
            <p:ph type="pic" sz="quarter" idx="10"/>
          </p:nvPr>
        </p:nvSpPr>
        <p:spPr>
          <a:xfrm>
            <a:off x="491065" y="1508760"/>
            <a:ext cx="11192256" cy="4041140"/>
          </a:xfrm>
          <a:prstGeom prst="rect">
            <a:avLst/>
          </a:prstGeom>
        </p:spPr>
        <p:txBody>
          <a:bodyPr vert="horz"/>
          <a:lstStyle>
            <a:lvl1pPr marL="0" indent="0">
              <a:spcAft>
                <a:spcPts val="1200"/>
              </a:spcAft>
              <a:buClr>
                <a:srgbClr val="5E5E5E"/>
              </a:buClr>
              <a:buFont typeface="Arial"/>
              <a:buNone/>
              <a:defRPr sz="2400">
                <a:solidFill>
                  <a:schemeClr val="tx1"/>
                </a:solidFill>
                <a:latin typeface="+mn-lt"/>
                <a:ea typeface="Avenir Book" charset="0"/>
                <a:cs typeface="Avenir Book" charset="0"/>
              </a:defRPr>
            </a:lvl1pPr>
            <a:lvl2pPr marL="0" indent="-285750">
              <a:buClr>
                <a:srgbClr val="5E5E5E"/>
              </a:buClr>
              <a:buFont typeface="Arial"/>
              <a:buChar char="•"/>
              <a:defRPr sz="2200">
                <a:solidFill>
                  <a:srgbClr val="5E5E5E"/>
                </a:solidFill>
                <a:latin typeface="Avenir Book" charset="0"/>
                <a:ea typeface="Avenir Book" charset="0"/>
                <a:cs typeface="Avenir Book" charset="0"/>
              </a:defRPr>
            </a:lvl2pPr>
            <a:lvl3pPr marL="685800" indent="-228600">
              <a:buClr>
                <a:srgbClr val="5E5E5E"/>
              </a:buClr>
              <a:buFont typeface="Lucida Grande"/>
              <a:buChar char="-"/>
              <a:defRPr sz="2200">
                <a:solidFill>
                  <a:srgbClr val="5E5E5E"/>
                </a:solidFill>
                <a:latin typeface="Avenir Book" charset="0"/>
                <a:ea typeface="Avenir Book" charset="0"/>
                <a:cs typeface="Avenir Book" charset="0"/>
              </a:defRPr>
            </a:lvl3pPr>
            <a:lvl4pPr marL="1143000" indent="-228600">
              <a:buClr>
                <a:srgbClr val="5E5E5E"/>
              </a:buClr>
              <a:buFont typeface="Lucida Grande"/>
              <a:buChar char="»"/>
              <a:defRPr sz="2200">
                <a:solidFill>
                  <a:srgbClr val="5E5E5E"/>
                </a:solidFill>
                <a:latin typeface="Avenir Book" charset="0"/>
                <a:ea typeface="Avenir Book" charset="0"/>
                <a:cs typeface="Avenir Book" charset="0"/>
              </a:defRPr>
            </a:lvl4pPr>
            <a:lvl5pPr>
              <a:buClr>
                <a:schemeClr val="accent5">
                  <a:lumMod val="75000"/>
                </a:schemeClr>
              </a:buClr>
              <a:defRPr/>
            </a:lvl5pPr>
          </a:lstStyle>
          <a:p>
            <a:pPr lvl="0"/>
            <a:r>
              <a:rPr lang="en-US" noProof="0"/>
              <a:t>Click icon to add picture</a:t>
            </a:r>
          </a:p>
        </p:txBody>
      </p:sp>
      <p:sp>
        <p:nvSpPr>
          <p:cNvPr id="24"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1" name="Rectangle 10"/>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Tree>
    <p:extLst>
      <p:ext uri="{BB962C8B-B14F-4D97-AF65-F5344CB8AC3E}">
        <p14:creationId xmlns:p14="http://schemas.microsoft.com/office/powerpoint/2010/main" val="9578358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Miscellaneous Media">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91067" y="1435102"/>
            <a:ext cx="11192572" cy="4017419"/>
          </a:xfrm>
          <a:prstGeom prst="rect">
            <a:avLst/>
          </a:prstGeom>
        </p:spPr>
        <p:txBody>
          <a:bodyPr/>
          <a:lstStyle>
            <a:lvl1pPr marL="0" indent="0">
              <a:buFont typeface=".AppleSystemUIFont" charset="-120"/>
              <a:buNone/>
              <a:defRPr sz="3200" b="1">
                <a:solidFill>
                  <a:schemeClr val="tx2"/>
                </a:solidFill>
                <a:latin typeface="+mn-lt"/>
                <a:ea typeface="Avenir Book" charset="0"/>
                <a:cs typeface="Avenir Book" charset="0"/>
              </a:defRPr>
            </a:lvl1pPr>
            <a:lvl2pPr marL="685800" indent="-228600">
              <a:buFont typeface=".AppleSystemUIFont" charset="-120"/>
              <a:buChar char="-"/>
              <a:defRPr sz="2800">
                <a:solidFill>
                  <a:schemeClr val="tx1"/>
                </a:solidFill>
                <a:latin typeface="+mn-lt"/>
                <a:ea typeface="Avenir Book" charset="0"/>
                <a:cs typeface="Avenir Book" charset="0"/>
              </a:defRPr>
            </a:lvl2pPr>
            <a:lvl3pPr marL="1143000" indent="-228600">
              <a:buFont typeface=".AppleSystemUIFont" charset="-120"/>
              <a:buChar char="-"/>
              <a:defRPr sz="2600">
                <a:solidFill>
                  <a:schemeClr val="tx1"/>
                </a:solidFill>
                <a:latin typeface="+mn-lt"/>
                <a:ea typeface="Avenir Book" charset="0"/>
                <a:cs typeface="Avenir Book" charset="0"/>
              </a:defRPr>
            </a:lvl3pPr>
            <a:lvl4pPr marL="1600200" indent="-228600">
              <a:buFont typeface=".AppleSystemUIFont" charset="-120"/>
              <a:buChar char="-"/>
              <a:defRPr sz="2400">
                <a:solidFill>
                  <a:schemeClr val="tx1"/>
                </a:solidFill>
                <a:latin typeface="+mn-lt"/>
                <a:ea typeface="Avenir Book" charset="0"/>
                <a:cs typeface="Avenir Book" charset="0"/>
              </a:defRPr>
            </a:lvl4pPr>
            <a:lvl5pPr marL="2057400" indent="-228600">
              <a:buFont typeface=".AppleSystemUIFont" charset="-12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9" name="TextBox 8"/>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7" name="Rectangle 6"/>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6660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3" name="Content Placeholder 2"/>
          <p:cNvSpPr>
            <a:spLocks noGrp="1"/>
          </p:cNvSpPr>
          <p:nvPr>
            <p:ph sz="quarter" idx="18" hasCustomPrompt="1"/>
          </p:nvPr>
        </p:nvSpPr>
        <p:spPr>
          <a:xfrm>
            <a:off x="6273440"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914400" indent="-457200">
              <a:buFont typeface="Arial" panose="020B0604020202020204" pitchFamily="34" charset="0"/>
              <a:buChar char="‒"/>
              <a:defRPr sz="2800">
                <a:solidFill>
                  <a:schemeClr val="tx1"/>
                </a:solidFill>
                <a:latin typeface="+mn-lt"/>
                <a:ea typeface="Avenir Book" charset="0"/>
                <a:cs typeface="Avenir Book" charset="0"/>
              </a:defRPr>
            </a:lvl2pPr>
            <a:lvl3pPr marL="1371600" indent="-457200">
              <a:buFont typeface="Arial" panose="020B0604020202020204" pitchFamily="34" charset="0"/>
              <a:buChar char="‒"/>
              <a:defRPr sz="2600">
                <a:solidFill>
                  <a:schemeClr val="tx1"/>
                </a:solidFill>
                <a:latin typeface="+mn-lt"/>
                <a:ea typeface="Avenir Book" charset="0"/>
                <a:cs typeface="Avenir Book" charset="0"/>
              </a:defRPr>
            </a:lvl3pPr>
            <a:lvl4pPr marL="1714500" indent="-34290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9" hasCustomPrompt="1"/>
          </p:nvPr>
        </p:nvSpPr>
        <p:spPr>
          <a:xfrm>
            <a:off x="491067" y="2033588"/>
            <a:ext cx="5410200" cy="4017962"/>
          </a:xfrm>
          <a:prstGeom prst="rect">
            <a:avLst/>
          </a:prstGeom>
        </p:spPr>
        <p:txBody>
          <a:bodyPr/>
          <a:lstStyle>
            <a:lvl1pPr marL="0" indent="0">
              <a:buFont typeface=".AppleSystemUIFont" charset="-120"/>
              <a:buNone/>
              <a:defRPr b="1">
                <a:solidFill>
                  <a:schemeClr val="tx2"/>
                </a:solidFill>
                <a:latin typeface="+mn-lt"/>
                <a:ea typeface="Avenir Book" charset="0"/>
                <a:cs typeface="Avenir Book" charset="0"/>
              </a:defRPr>
            </a:lvl1pPr>
            <a:lvl2pPr marL="800100" indent="-342900">
              <a:buFont typeface="Arial" panose="020B0604020202020204" pitchFamily="34" charset="0"/>
              <a:buChar char="‒"/>
              <a:defRPr sz="2800">
                <a:solidFill>
                  <a:schemeClr val="tx1"/>
                </a:solidFill>
                <a:latin typeface="+mn-lt"/>
                <a:ea typeface="Avenir Book" charset="0"/>
                <a:cs typeface="Avenir Book" charset="0"/>
              </a:defRPr>
            </a:lvl2pPr>
            <a:lvl3pPr marL="1257300" indent="-342900">
              <a:buFont typeface="Arial" panose="020B0604020202020204" pitchFamily="34" charset="0"/>
              <a:buChar char="‒"/>
              <a:defRPr sz="2600">
                <a:solidFill>
                  <a:schemeClr val="tx1"/>
                </a:solidFill>
                <a:latin typeface="+mn-lt"/>
                <a:ea typeface="Avenir Book" charset="0"/>
                <a:cs typeface="Avenir Book" charset="0"/>
              </a:defRPr>
            </a:lvl3pPr>
            <a:lvl4pPr marL="1657350" indent="-285750">
              <a:buFont typeface="Arial" panose="020B0604020202020204" pitchFamily="34" charset="0"/>
              <a:buChar char="‒"/>
              <a:defRPr sz="2400">
                <a:solidFill>
                  <a:schemeClr val="tx1"/>
                </a:solidFill>
                <a:latin typeface="+mn-lt"/>
                <a:ea typeface="Avenir Book" charset="0"/>
                <a:cs typeface="Avenir Book" charset="0"/>
              </a:defRPr>
            </a:lvl4pPr>
            <a:lvl5pPr marL="2114550" indent="-285750">
              <a:buFont typeface="Arial" panose="020B0604020202020204" pitchFamily="34" charset="0"/>
              <a:buChar char="‒"/>
              <a:defRPr sz="2000">
                <a:solidFill>
                  <a:schemeClr val="tx1"/>
                </a:solidFill>
                <a:latin typeface="+mn-lt"/>
                <a:ea typeface="Avenir Book" charset="0"/>
                <a:cs typeface="Avenir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20" hasCustomPrompt="1"/>
          </p:nvPr>
        </p:nvSpPr>
        <p:spPr>
          <a:xfrm>
            <a:off x="491067"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19" name="Text Placeholder 16"/>
          <p:cNvSpPr>
            <a:spLocks noGrp="1"/>
          </p:cNvSpPr>
          <p:nvPr>
            <p:ph type="body" sz="quarter" idx="21" hasCustomPrompt="1"/>
          </p:nvPr>
        </p:nvSpPr>
        <p:spPr>
          <a:xfrm>
            <a:off x="6273440" y="1484314"/>
            <a:ext cx="5410200" cy="549275"/>
          </a:xfrm>
          <a:prstGeom prst="rect">
            <a:avLst/>
          </a:prstGeom>
          <a:noFill/>
          <a:ln>
            <a:noFill/>
          </a:ln>
        </p:spPr>
        <p:txBody>
          <a:bodyPr anchor="ctr" anchorCtr="0"/>
          <a:lstStyle>
            <a:lvl1pPr marL="0" indent="0">
              <a:buNone/>
              <a:defRPr sz="2800" b="1">
                <a:solidFill>
                  <a:schemeClr val="tx2"/>
                </a:solidFill>
                <a:latin typeface="+mn-lt"/>
                <a:ea typeface="Avenir Book" charset="0"/>
                <a:cs typeface="Avenir Book" charset="0"/>
              </a:defRPr>
            </a:lvl1pPr>
          </a:lstStyle>
          <a:p>
            <a:pPr lvl="0"/>
            <a:r>
              <a:rPr lang="en-US"/>
              <a:t>EDIT MASTER TEXT STYLES</a:t>
            </a:r>
          </a:p>
        </p:txBody>
      </p:sp>
      <p:sp>
        <p:nvSpPr>
          <p:cNvPr id="30" name="Text Placeholder 10"/>
          <p:cNvSpPr>
            <a:spLocks noGrp="1"/>
          </p:cNvSpPr>
          <p:nvPr>
            <p:ph type="body" sz="quarter" idx="12"/>
          </p:nvPr>
        </p:nvSpPr>
        <p:spPr>
          <a:xfrm>
            <a:off x="491068" y="445367"/>
            <a:ext cx="11192573" cy="700005"/>
          </a:xfrm>
          <a:prstGeom prst="rect">
            <a:avLst/>
          </a:prstGeom>
        </p:spPr>
        <p:txBody>
          <a:bodyPr/>
          <a:lstStyle>
            <a:lvl1pPr marL="0" indent="0" algn="l">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2" name="TextBox 21"/>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2" name="Rectangle 11"/>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0613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eature: Chart">
    <p:spTree>
      <p:nvGrpSpPr>
        <p:cNvPr id="1" name=""/>
        <p:cNvGrpSpPr/>
        <p:nvPr/>
      </p:nvGrpSpPr>
      <p:grpSpPr>
        <a:xfrm>
          <a:off x="0" y="0"/>
          <a:ext cx="0" cy="0"/>
          <a:chOff x="0" y="0"/>
          <a:chExt cx="0" cy="0"/>
        </a:xfrm>
      </p:grpSpPr>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31" name="Text Placeholder 20"/>
          <p:cNvSpPr>
            <a:spLocks noGrp="1"/>
          </p:cNvSpPr>
          <p:nvPr>
            <p:ph type="body" sz="quarter" idx="16"/>
          </p:nvPr>
        </p:nvSpPr>
        <p:spPr>
          <a:xfrm>
            <a:off x="0" y="5243312"/>
            <a:ext cx="12192000" cy="1026404"/>
          </a:xfrm>
          <a:prstGeom prst="rect">
            <a:avLst/>
          </a:prstGeom>
          <a:solidFill>
            <a:schemeClr val="tx2"/>
          </a:solidFill>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5" name="Chart Placeholder 4"/>
          <p:cNvSpPr>
            <a:spLocks noGrp="1"/>
          </p:cNvSpPr>
          <p:nvPr>
            <p:ph type="chart" sz="quarter" idx="22"/>
          </p:nvPr>
        </p:nvSpPr>
        <p:spPr>
          <a:xfrm>
            <a:off x="491068" y="1839913"/>
            <a:ext cx="11192573" cy="3403600"/>
          </a:xfrm>
          <a:prstGeom prst="rect">
            <a:avLst/>
          </a:prstGeom>
        </p:spPr>
        <p:txBody>
          <a:bodyPr/>
          <a:lstStyle>
            <a:lvl1pPr marL="0" indent="0">
              <a:buNone/>
              <a:defRPr/>
            </a:lvl1pPr>
          </a:lstStyle>
          <a:p>
            <a:r>
              <a:rPr lang="en-US"/>
              <a:t>Click icon to add chart</a:t>
            </a:r>
          </a:p>
        </p:txBody>
      </p:sp>
      <p:sp>
        <p:nvSpPr>
          <p:cNvPr id="33" name="TextBox 32"/>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36" name="Rectangle 35"/>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0" name="Rectangle 9"/>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09671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ature: Process">
    <p:spTree>
      <p:nvGrpSpPr>
        <p:cNvPr id="1" name=""/>
        <p:cNvGrpSpPr/>
        <p:nvPr/>
      </p:nvGrpSpPr>
      <p:grpSpPr>
        <a:xfrm>
          <a:off x="0" y="0"/>
          <a:ext cx="0" cy="0"/>
          <a:chOff x="0" y="0"/>
          <a:chExt cx="0" cy="0"/>
        </a:xfrm>
      </p:grpSpPr>
      <p:sp>
        <p:nvSpPr>
          <p:cNvPr id="26" name="Oval 25"/>
          <p:cNvSpPr/>
          <p:nvPr userDrawn="1"/>
        </p:nvSpPr>
        <p:spPr>
          <a:xfrm>
            <a:off x="4260606" y="1873489"/>
            <a:ext cx="3657600" cy="3657600"/>
          </a:xfrm>
          <a:prstGeom prst="ellipse">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28" name="Oval 27"/>
          <p:cNvSpPr/>
          <p:nvPr userDrawn="1"/>
        </p:nvSpPr>
        <p:spPr>
          <a:xfrm>
            <a:off x="7645493" y="1873489"/>
            <a:ext cx="3657600" cy="3657600"/>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16" name="Text Placeholder 10"/>
          <p:cNvSpPr>
            <a:spLocks noGrp="1"/>
          </p:cNvSpPr>
          <p:nvPr>
            <p:ph type="body" sz="quarter" idx="12"/>
          </p:nvPr>
        </p:nvSpPr>
        <p:spPr>
          <a:xfrm>
            <a:off x="491068" y="445367"/>
            <a:ext cx="11192573" cy="700005"/>
          </a:xfrm>
          <a:prstGeom prst="rect">
            <a:avLst/>
          </a:prstGeom>
        </p:spPr>
        <p:txBody>
          <a:bodyPr/>
          <a:lstStyle>
            <a:lvl1pPr marL="0" indent="0" algn="ctr">
              <a:spcBef>
                <a:spcPts val="0"/>
              </a:spcBef>
              <a:buNone/>
              <a:defRPr sz="3200" b="1" i="0" cap="all" baseline="0">
                <a:solidFill>
                  <a:schemeClr val="tx2"/>
                </a:solidFill>
                <a:latin typeface="Arial Black" charset="0"/>
                <a:ea typeface="Arial Black" charset="0"/>
                <a:cs typeface="Arial Blac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5" name="Oval 24"/>
          <p:cNvSpPr/>
          <p:nvPr userDrawn="1"/>
        </p:nvSpPr>
        <p:spPr>
          <a:xfrm>
            <a:off x="875719" y="1873489"/>
            <a:ext cx="3657600" cy="3657600"/>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7"/>
          </a:p>
        </p:txBody>
      </p:sp>
      <p:sp>
        <p:nvSpPr>
          <p:cNvPr id="30" name="Text Placeholder 20"/>
          <p:cNvSpPr>
            <a:spLocks noGrp="1"/>
          </p:cNvSpPr>
          <p:nvPr userDrawn="1">
            <p:ph type="body" sz="quarter" idx="18"/>
          </p:nvPr>
        </p:nvSpPr>
        <p:spPr>
          <a:xfrm>
            <a:off x="1244931"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2" name="Text Placeholder 20"/>
          <p:cNvSpPr>
            <a:spLocks noGrp="1"/>
          </p:cNvSpPr>
          <p:nvPr userDrawn="1">
            <p:ph type="body" sz="quarter" idx="19"/>
          </p:nvPr>
        </p:nvSpPr>
        <p:spPr>
          <a:xfrm>
            <a:off x="4629818"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34" name="Text Placeholder 20"/>
          <p:cNvSpPr>
            <a:spLocks noGrp="1"/>
          </p:cNvSpPr>
          <p:nvPr userDrawn="1">
            <p:ph type="body" sz="quarter" idx="20"/>
          </p:nvPr>
        </p:nvSpPr>
        <p:spPr>
          <a:xfrm>
            <a:off x="8014705" y="4238987"/>
            <a:ext cx="2919175" cy="638085"/>
          </a:xfrm>
          <a:prstGeom prst="rect">
            <a:avLst/>
          </a:prstGeom>
        </p:spPr>
        <p:txBody>
          <a:bodyPr anchor="ctr"/>
          <a:lstStyle>
            <a:lvl1pPr marL="0" indent="0" algn="ctr">
              <a:buNone/>
              <a:defRPr sz="2400">
                <a:solidFill>
                  <a:schemeClr val="bg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27" name="Text Placeholder 10"/>
          <p:cNvSpPr>
            <a:spLocks noGrp="1"/>
          </p:cNvSpPr>
          <p:nvPr>
            <p:ph type="body" sz="quarter" idx="21"/>
          </p:nvPr>
        </p:nvSpPr>
        <p:spPr>
          <a:xfrm>
            <a:off x="491068" y="976309"/>
            <a:ext cx="11192573" cy="700005"/>
          </a:xfrm>
          <a:prstGeom prst="rect">
            <a:avLst/>
          </a:prstGeom>
        </p:spPr>
        <p:txBody>
          <a:bodyPr/>
          <a:lstStyle>
            <a:lvl1pPr marL="0" indent="0" algn="ctr">
              <a:spcBef>
                <a:spcPts val="0"/>
              </a:spcBef>
              <a:buNone/>
              <a:defRPr sz="2800" b="0">
                <a:solidFill>
                  <a:schemeClr val="tx2"/>
                </a:solidFill>
                <a:latin typeface="+mj-lt"/>
                <a:ea typeface="Avenir Book" charset="0"/>
                <a:cs typeface="Avenir Book" charset="0"/>
              </a:defRPr>
            </a:lvl1pPr>
            <a:lvl2pPr>
              <a:buFont typeface="Arial" pitchFamily="34" charset="0"/>
              <a:buChar char="•"/>
              <a:defRPr sz="2400">
                <a:solidFill>
                  <a:srgbClr val="663300"/>
                </a:solidFill>
                <a:latin typeface="Tw Cen MT" pitchFamily="34" charset="0"/>
              </a:defRPr>
            </a:lvl2pPr>
            <a:lvl3pPr>
              <a:defRPr sz="2000">
                <a:solidFill>
                  <a:srgbClr val="663300"/>
                </a:solidFill>
                <a:latin typeface="Tw Cen MT" pitchFamily="34" charset="0"/>
              </a:defRPr>
            </a:lvl3pPr>
            <a:lvl4pPr>
              <a:defRPr>
                <a:solidFill>
                  <a:srgbClr val="663300"/>
                </a:solidFill>
                <a:latin typeface="Tw Cen MT" pitchFamily="34" charset="0"/>
              </a:defRPr>
            </a:lvl4pPr>
            <a:lvl5pPr>
              <a:defRPr>
                <a:solidFill>
                  <a:srgbClr val="663300"/>
                </a:solidFill>
                <a:latin typeface="Tw Cen MT" pitchFamily="34" charset="0"/>
              </a:defRPr>
            </a:lvl5pPr>
          </a:lstStyle>
          <a:p>
            <a:pPr lvl="0"/>
            <a:r>
              <a:rPr lang="en-US"/>
              <a:t>Edit Master text styles</a:t>
            </a:r>
          </a:p>
        </p:txBody>
      </p:sp>
      <p:sp>
        <p:nvSpPr>
          <p:cNvPr id="21" name="Text Placeholder 20"/>
          <p:cNvSpPr>
            <a:spLocks noGrp="1"/>
          </p:cNvSpPr>
          <p:nvPr>
            <p:ph type="body" sz="quarter" idx="16"/>
          </p:nvPr>
        </p:nvSpPr>
        <p:spPr>
          <a:xfrm>
            <a:off x="490708" y="5632274"/>
            <a:ext cx="11192933" cy="638085"/>
          </a:xfrm>
          <a:prstGeom prst="rect">
            <a:avLst/>
          </a:prstGeom>
        </p:spPr>
        <p:txBody>
          <a:bodyPr anchor="ctr"/>
          <a:lstStyle>
            <a:lvl1pPr marL="0" indent="0" algn="ctr">
              <a:buNone/>
              <a:defRPr sz="2400">
                <a:solidFill>
                  <a:schemeClr val="tx1"/>
                </a:solidFill>
                <a:latin typeface="+mn-lt"/>
                <a:ea typeface="Arial" charset="0"/>
                <a:cs typeface="Arial" charset="0"/>
              </a:defRPr>
            </a:lvl1pPr>
            <a:lvl2pPr marL="457200" indent="0">
              <a:buNone/>
              <a:defRPr>
                <a:solidFill>
                  <a:schemeClr val="tx1"/>
                </a:solidFill>
                <a:latin typeface="+mn-lt"/>
                <a:ea typeface="Arial" charset="0"/>
                <a:cs typeface="Arial" charset="0"/>
              </a:defRPr>
            </a:lvl2pPr>
            <a:lvl3pPr marL="914400" indent="0">
              <a:buNone/>
              <a:defRPr>
                <a:solidFill>
                  <a:schemeClr val="tx1"/>
                </a:solidFill>
                <a:latin typeface="+mn-lt"/>
                <a:ea typeface="Arial" charset="0"/>
                <a:cs typeface="Arial" charset="0"/>
              </a:defRPr>
            </a:lvl3pPr>
            <a:lvl4pPr marL="1371600" indent="0">
              <a:buNone/>
              <a:defRPr>
                <a:solidFill>
                  <a:schemeClr val="tx1"/>
                </a:solidFill>
                <a:latin typeface="+mn-lt"/>
                <a:ea typeface="Arial" charset="0"/>
                <a:cs typeface="Arial" charset="0"/>
              </a:defRPr>
            </a:lvl4pPr>
            <a:lvl5pPr marL="1828800" indent="0">
              <a:buNone/>
              <a:defRPr>
                <a:solidFill>
                  <a:schemeClr val="tx1"/>
                </a:solidFill>
                <a:latin typeface="+mn-lt"/>
                <a:ea typeface="Arial" charset="0"/>
                <a:cs typeface="Arial" charset="0"/>
              </a:defRPr>
            </a:lvl5pPr>
          </a:lstStyle>
          <a:p>
            <a:pPr lvl="0"/>
            <a:r>
              <a:rPr lang="en-US"/>
              <a:t>Edit Master text styles</a:t>
            </a:r>
          </a:p>
        </p:txBody>
      </p:sp>
      <p:sp>
        <p:nvSpPr>
          <p:cNvPr id="45" name="TextBox 44"/>
          <p:cNvSpPr txBox="1">
            <a:spLocks noChangeArrowheads="1"/>
          </p:cNvSpPr>
          <p:nvPr userDrawn="1"/>
        </p:nvSpPr>
        <p:spPr bwMode="auto">
          <a:xfrm>
            <a:off x="8410228" y="6499510"/>
            <a:ext cx="367242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1"/>
              </a:buClr>
              <a:buFont typeface="Wingdings" charset="0"/>
              <a:defRPr sz="800">
                <a:solidFill>
                  <a:schemeClr val="tx1"/>
                </a:solidFill>
                <a:latin typeface="Arial" charset="0"/>
                <a:ea typeface="ＭＳ Ｐゴシック" charset="0"/>
              </a:defRPr>
            </a:lvl9pPr>
          </a:lstStyle>
          <a:p>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fld id="{C969FE9E-A3BD-0E4C-96A8-E3F65E977833}" type="slidenum">
              <a:rPr lang="en-US" sz="1100" smtClean="0">
                <a:solidFill>
                  <a:schemeClr val="bg1">
                    <a:lumMod val="65000"/>
                  </a:schemeClr>
                </a:solidFill>
              </a:rPr>
              <a:pPr marL="0" marR="0" indent="0" algn="r" defTabSz="914400" rtl="0" eaLnBrk="1" fontAlgn="base" latinLnBrk="0" hangingPunct="1">
                <a:lnSpc>
                  <a:spcPct val="100000"/>
                </a:lnSpc>
                <a:spcBef>
                  <a:spcPct val="0"/>
                </a:spcBef>
                <a:spcAft>
                  <a:spcPct val="0"/>
                </a:spcAft>
                <a:buClr>
                  <a:schemeClr val="accent1"/>
                </a:buClr>
                <a:buSzTx/>
                <a:buFont typeface="Wingdings" charset="0"/>
                <a:buNone/>
                <a:tabLst/>
                <a:defRPr/>
              </a:pPr>
              <a:t>‹#›</a:t>
            </a:fld>
            <a:endParaRPr lang="en-US" sz="800">
              <a:solidFill>
                <a:schemeClr val="bg1">
                  <a:lumMod val="65000"/>
                </a:schemeClr>
              </a:solidFill>
            </a:endParaRPr>
          </a:p>
        </p:txBody>
      </p:sp>
      <p:sp>
        <p:nvSpPr>
          <p:cNvPr id="47" name="Rectangle 46"/>
          <p:cNvSpPr/>
          <p:nvPr userDrawn="1"/>
        </p:nvSpPr>
        <p:spPr>
          <a:xfrm>
            <a:off x="4876800" y="1650938"/>
            <a:ext cx="2438400" cy="2743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5390" y="2759045"/>
            <a:ext cx="1236072" cy="1236072"/>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68073" y="2759045"/>
            <a:ext cx="1236072" cy="1236072"/>
          </a:xfrm>
          <a:prstGeom prst="rect">
            <a:avLst/>
          </a:prstGeom>
        </p:spPr>
      </p:pic>
      <p:pic>
        <p:nvPicPr>
          <p:cNvPr id="29" name="Picture 2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2009994" y="2759045"/>
            <a:ext cx="1236072" cy="1236072"/>
          </a:xfrm>
          <a:prstGeom prst="rect">
            <a:avLst/>
          </a:prstGeom>
        </p:spPr>
      </p:pic>
      <p:pic>
        <p:nvPicPr>
          <p:cNvPr id="18" name="Picture 17"/>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04074" y="6488195"/>
            <a:ext cx="1127756" cy="238082"/>
          </a:xfrm>
          <a:prstGeom prst="rect">
            <a:avLst/>
          </a:prstGeom>
        </p:spPr>
      </p:pic>
      <p:sp>
        <p:nvSpPr>
          <p:cNvPr id="19" name="Rectangle 18"/>
          <p:cNvSpPr/>
          <p:nvPr userDrawn="1"/>
        </p:nvSpPr>
        <p:spPr>
          <a:xfrm>
            <a:off x="0" y="0"/>
            <a:ext cx="12192000"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842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83269"/>
      </p:ext>
    </p:extLst>
  </p:cSld>
  <p:clrMap bg1="lt1" tx1="dk1" bg2="lt2" tx2="dk2" accent1="accent1" accent2="accent2" accent3="accent3" accent4="accent4" accent5="accent5" accent6="accent6" hlink="hlink" folHlink="folHlink"/>
  <p:sldLayoutIdLst>
    <p:sldLayoutId id="2147483816" r:id="rId1"/>
    <p:sldLayoutId id="2147483812" r:id="rId2"/>
    <p:sldLayoutId id="2147483814" r:id="rId3"/>
    <p:sldLayoutId id="2147483752" r:id="rId4"/>
    <p:sldLayoutId id="2147483683" r:id="rId5"/>
    <p:sldLayoutId id="2147483753" r:id="rId6"/>
    <p:sldLayoutId id="2147483754" r:id="rId7"/>
    <p:sldLayoutId id="2147483769" r:id="rId8"/>
    <p:sldLayoutId id="2147483765" r:id="rId9"/>
    <p:sldLayoutId id="2147483804" r:id="rId10"/>
    <p:sldLayoutId id="2147483805" r:id="rId11"/>
    <p:sldLayoutId id="2147483818" r:id="rId12"/>
    <p:sldLayoutId id="2147483807" r:id="rId13"/>
    <p:sldLayoutId id="2147483809" r:id="rId14"/>
    <p:sldLayoutId id="2147483810" r:id="rId15"/>
    <p:sldLayoutId id="2147483782" r:id="rId16"/>
    <p:sldLayoutId id="2147483781" r:id="rId17"/>
    <p:sldLayoutId id="2147483786" r:id="rId18"/>
    <p:sldLayoutId id="2147483772" r:id="rId19"/>
    <p:sldLayoutId id="214748386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79247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B86_3203602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B83_3C750FAF.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24B_3646D29D.xm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2722" y="0"/>
            <a:ext cx="8795058" cy="3547493"/>
          </a:xfrm>
        </p:spPr>
        <p:txBody>
          <a:bodyPr/>
          <a:lstStyle/>
          <a:p>
            <a:r>
              <a:rPr lang="en-US" sz="3600"/>
              <a:t>Community Code Enforcement </a:t>
            </a:r>
            <a:br>
              <a:rPr lang="en-US" sz="3600"/>
            </a:br>
            <a:r>
              <a:rPr lang="en-US" sz="3600"/>
              <a:t>Prohibited Yard Parking </a:t>
            </a:r>
          </a:p>
        </p:txBody>
      </p:sp>
      <p:sp>
        <p:nvSpPr>
          <p:cNvPr id="5" name="Subtitle 4"/>
          <p:cNvSpPr>
            <a:spLocks noGrp="1"/>
          </p:cNvSpPr>
          <p:nvPr>
            <p:ph type="subTitle" idx="1"/>
          </p:nvPr>
        </p:nvSpPr>
        <p:spPr>
          <a:xfrm>
            <a:off x="3212722" y="3860001"/>
            <a:ext cx="8795058" cy="1304852"/>
          </a:xfrm>
        </p:spPr>
        <p:txBody>
          <a:bodyPr lIns="91440" tIns="45720" rIns="91440" bIns="45720" anchor="t">
            <a:noAutofit/>
          </a:bodyPr>
          <a:lstStyle/>
          <a:p>
            <a:r>
              <a:rPr lang="en-US"/>
              <a:t>Assistant director</a:t>
            </a:r>
          </a:p>
          <a:p>
            <a:r>
              <a:rPr lang="en-US"/>
              <a:t>Christopher Shannahan</a:t>
            </a:r>
            <a:endParaRPr lang="en-US">
              <a:cs typeface="Arial"/>
            </a:endParaRPr>
          </a:p>
          <a:p>
            <a:endParaRPr lang="en-US"/>
          </a:p>
          <a:p>
            <a:r>
              <a:rPr lang="en-US"/>
              <a:t>February 2</a:t>
            </a:r>
            <a:r>
              <a:rPr lang="en-US" baseline="30000"/>
              <a:t>nd</a:t>
            </a:r>
            <a:r>
              <a:rPr lang="en-US"/>
              <a:t>, 2026</a:t>
            </a:r>
            <a:endParaRPr lang="en-US">
              <a:cs typeface="Arial"/>
            </a:endParaRPr>
          </a:p>
        </p:txBody>
      </p:sp>
    </p:spTree>
    <p:extLst>
      <p:ext uri="{BB962C8B-B14F-4D97-AF65-F5344CB8AC3E}">
        <p14:creationId xmlns:p14="http://schemas.microsoft.com/office/powerpoint/2010/main" val="151190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15F81-A3F8-DDD3-B62C-3DD134AAA2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66BD6E-CA69-A16D-26AF-A71999BFCE84}"/>
              </a:ext>
            </a:extLst>
          </p:cNvPr>
          <p:cNvSpPr>
            <a:spLocks noGrp="1"/>
          </p:cNvSpPr>
          <p:nvPr>
            <p:ph type="body" sz="quarter" idx="12"/>
          </p:nvPr>
        </p:nvSpPr>
        <p:spPr/>
        <p:txBody>
          <a:bodyPr/>
          <a:lstStyle/>
          <a:p>
            <a:r>
              <a:rPr lang="en-US" b="1"/>
              <a:t>Important </a:t>
            </a:r>
            <a:r>
              <a:rPr lang="en-US"/>
              <a:t>information for </a:t>
            </a:r>
            <a:r>
              <a:rPr lang="en-US" b="1"/>
              <a:t>Property Owners, Residents, and Businesses  </a:t>
            </a:r>
          </a:p>
        </p:txBody>
      </p:sp>
      <p:sp>
        <p:nvSpPr>
          <p:cNvPr id="11" name="TextBox 10">
            <a:extLst>
              <a:ext uri="{FF2B5EF4-FFF2-40B4-BE49-F238E27FC236}">
                <a16:creationId xmlns:a16="http://schemas.microsoft.com/office/drawing/2014/main" id="{8150E31E-0D8B-28BE-B587-9AF71690EA04}"/>
              </a:ext>
            </a:extLst>
          </p:cNvPr>
          <p:cNvSpPr txBox="1"/>
          <p:nvPr/>
        </p:nvSpPr>
        <p:spPr>
          <a:xfrm>
            <a:off x="670941" y="2285999"/>
            <a:ext cx="5044060" cy="2508379"/>
          </a:xfrm>
          <a:prstGeom prst="rect">
            <a:avLst/>
          </a:prstGeom>
          <a:noFill/>
        </p:spPr>
        <p:txBody>
          <a:bodyPr wrap="square" lIns="91440" tIns="45720" rIns="91440" bIns="45720" rtlCol="0" anchor="t">
            <a:spAutoFit/>
          </a:bodyPr>
          <a:lstStyle/>
          <a:p>
            <a:pPr marL="0" lvl="1">
              <a:spcBef>
                <a:spcPts val="600"/>
              </a:spcBef>
            </a:pPr>
            <a:r>
              <a:rPr lang="en-US" sz="2400" b="1">
                <a:solidFill>
                  <a:srgbClr val="001E60"/>
                </a:solidFill>
              </a:rPr>
              <a:t>Check with Homeowners Associations to ensure:</a:t>
            </a:r>
          </a:p>
          <a:p>
            <a:pPr marL="457200" lvl="2">
              <a:spcBef>
                <a:spcPts val="600"/>
              </a:spcBef>
            </a:pPr>
            <a:r>
              <a:rPr lang="en-US" sz="2400">
                <a:solidFill>
                  <a:srgbClr val="001E60"/>
                </a:solidFill>
              </a:rPr>
              <a:t>The location you are reporting is an approved prohibited yard parking area. </a:t>
            </a:r>
            <a:endParaRPr lang="en-US" sz="2400">
              <a:solidFill>
                <a:srgbClr val="001E60"/>
              </a:solidFill>
              <a:latin typeface="Arial Bold"/>
              <a:cs typeface="Arial"/>
            </a:endParaRPr>
          </a:p>
          <a:p>
            <a:pPr lvl="1" indent="-457200">
              <a:spcBef>
                <a:spcPts val="600"/>
              </a:spcBef>
              <a:buFont typeface="Arial" panose="020B0604020202020204" pitchFamily="34" charset="0"/>
              <a:buChar char="•"/>
            </a:pPr>
            <a:endParaRPr lang="en-US" sz="2700">
              <a:solidFill>
                <a:srgbClr val="001E60"/>
              </a:solidFill>
              <a:cs typeface="Arial" panose="020B0604020202020204"/>
            </a:endParaRPr>
          </a:p>
        </p:txBody>
      </p:sp>
      <p:pic>
        <p:nvPicPr>
          <p:cNvPr id="1028" name="Picture 4">
            <a:extLst>
              <a:ext uri="{FF2B5EF4-FFF2-40B4-BE49-F238E27FC236}">
                <a16:creationId xmlns:a16="http://schemas.microsoft.com/office/drawing/2014/main" id="{7484693D-FC33-D456-9581-69D8E1FB4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5999"/>
            <a:ext cx="5425060" cy="3616706"/>
          </a:xfrm>
          <a:prstGeom prst="rect">
            <a:avLst/>
          </a:prstGeom>
          <a:noFill/>
          <a:ln w="28575">
            <a:solidFill>
              <a:srgbClr val="001E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5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0BC6EA-2DB1-00DD-E8B5-EF6095948AF4}"/>
              </a:ext>
            </a:extLst>
          </p:cNvPr>
          <p:cNvSpPr>
            <a:spLocks noGrp="1"/>
          </p:cNvSpPr>
          <p:nvPr>
            <p:ph type="body" sz="quarter" idx="12"/>
          </p:nvPr>
        </p:nvSpPr>
        <p:spPr/>
        <p:txBody>
          <a:bodyPr/>
          <a:lstStyle/>
          <a:p>
            <a:r>
              <a:rPr lang="en-US">
                <a:solidFill>
                  <a:srgbClr val="001E61"/>
                </a:solidFill>
                <a:latin typeface="Arial Black" panose="020B0A04020102020204" pitchFamily="34" charset="0"/>
              </a:rPr>
              <a:t>EXAMPLE OF NOTIFICATIONS</a:t>
            </a:r>
          </a:p>
        </p:txBody>
      </p:sp>
      <p:pic>
        <p:nvPicPr>
          <p:cNvPr id="7" name="Picture 6">
            <a:extLst>
              <a:ext uri="{FF2B5EF4-FFF2-40B4-BE49-F238E27FC236}">
                <a16:creationId xmlns:a16="http://schemas.microsoft.com/office/drawing/2014/main" id="{2D41812C-B298-AC2B-F53B-1BE0A8AA0F54}"/>
              </a:ext>
            </a:extLst>
          </p:cNvPr>
          <p:cNvPicPr>
            <a:picLocks noChangeAspect="1"/>
          </p:cNvPicPr>
          <p:nvPr/>
        </p:nvPicPr>
        <p:blipFill>
          <a:blip r:embed="rId2"/>
          <a:srcRect r="8588" b="18735"/>
          <a:stretch>
            <a:fillRect/>
          </a:stretch>
        </p:blipFill>
        <p:spPr>
          <a:xfrm>
            <a:off x="1315565" y="1426688"/>
            <a:ext cx="3720562" cy="3978483"/>
          </a:xfrm>
          <a:prstGeom prst="rect">
            <a:avLst/>
          </a:prstGeom>
          <a:ln>
            <a:solidFill>
              <a:srgbClr val="001E61"/>
            </a:solidFill>
          </a:ln>
        </p:spPr>
      </p:pic>
      <p:pic>
        <p:nvPicPr>
          <p:cNvPr id="8" name="Picture 7" descr="Text&#10;&#10;AI-generated content may be incorrect.">
            <a:extLst>
              <a:ext uri="{FF2B5EF4-FFF2-40B4-BE49-F238E27FC236}">
                <a16:creationId xmlns:a16="http://schemas.microsoft.com/office/drawing/2014/main" id="{8DB97ABB-21EC-E777-2639-4D60E78F6A9C}"/>
              </a:ext>
            </a:extLst>
          </p:cNvPr>
          <p:cNvPicPr>
            <a:picLocks noChangeAspect="1"/>
          </p:cNvPicPr>
          <p:nvPr/>
        </p:nvPicPr>
        <p:blipFill>
          <a:blip r:embed="rId3"/>
          <a:srcRect t="21435" b="2975"/>
          <a:stretch>
            <a:fillRect/>
          </a:stretch>
        </p:blipFill>
        <p:spPr>
          <a:xfrm>
            <a:off x="6831738" y="1426688"/>
            <a:ext cx="2215831" cy="3978483"/>
          </a:xfrm>
          <a:prstGeom prst="rect">
            <a:avLst/>
          </a:prstGeom>
        </p:spPr>
      </p:pic>
      <p:pic>
        <p:nvPicPr>
          <p:cNvPr id="9" name="Picture 8" descr="Text, letter&#10;&#10;AI-generated content may be incorrect.">
            <a:extLst>
              <a:ext uri="{FF2B5EF4-FFF2-40B4-BE49-F238E27FC236}">
                <a16:creationId xmlns:a16="http://schemas.microsoft.com/office/drawing/2014/main" id="{0DE19CA2-EAE9-6504-AE37-DA872B46F53E}"/>
              </a:ext>
            </a:extLst>
          </p:cNvPr>
          <p:cNvPicPr>
            <a:picLocks noChangeAspect="1"/>
          </p:cNvPicPr>
          <p:nvPr/>
        </p:nvPicPr>
        <p:blipFill>
          <a:blip r:embed="rId4"/>
          <a:srcRect t="20555"/>
          <a:stretch>
            <a:fillRect/>
          </a:stretch>
        </p:blipFill>
        <p:spPr>
          <a:xfrm>
            <a:off x="9262088" y="1426688"/>
            <a:ext cx="2108322" cy="3978483"/>
          </a:xfrm>
          <a:prstGeom prst="rect">
            <a:avLst/>
          </a:prstGeom>
        </p:spPr>
      </p:pic>
      <p:sp>
        <p:nvSpPr>
          <p:cNvPr id="10" name="TextBox 9">
            <a:extLst>
              <a:ext uri="{FF2B5EF4-FFF2-40B4-BE49-F238E27FC236}">
                <a16:creationId xmlns:a16="http://schemas.microsoft.com/office/drawing/2014/main" id="{DA23E54B-46F6-EA68-9DC8-72E25A6361AF}"/>
              </a:ext>
            </a:extLst>
          </p:cNvPr>
          <p:cNvSpPr txBox="1"/>
          <p:nvPr/>
        </p:nvSpPr>
        <p:spPr>
          <a:xfrm>
            <a:off x="1211656" y="5512014"/>
            <a:ext cx="3928380" cy="369332"/>
          </a:xfrm>
          <a:prstGeom prst="rect">
            <a:avLst/>
          </a:prstGeom>
          <a:noFill/>
        </p:spPr>
        <p:txBody>
          <a:bodyPr wrap="square">
            <a:spAutoFit/>
          </a:bodyPr>
          <a:lstStyle/>
          <a:p>
            <a:pPr algn="ctr"/>
            <a:r>
              <a:rPr lang="en-US">
                <a:solidFill>
                  <a:srgbClr val="001E61"/>
                </a:solidFill>
                <a:latin typeface="Arial Black" panose="020B0A04020102020204" pitchFamily="34" charset="0"/>
              </a:rPr>
              <a:t>EXAMPLES OF MAIL NOTICES</a:t>
            </a:r>
          </a:p>
        </p:txBody>
      </p:sp>
      <p:sp>
        <p:nvSpPr>
          <p:cNvPr id="11" name="TextBox 10">
            <a:extLst>
              <a:ext uri="{FF2B5EF4-FFF2-40B4-BE49-F238E27FC236}">
                <a16:creationId xmlns:a16="http://schemas.microsoft.com/office/drawing/2014/main" id="{C4B19549-7D40-6CE3-8955-4CF195378BF0}"/>
              </a:ext>
            </a:extLst>
          </p:cNvPr>
          <p:cNvSpPr txBox="1"/>
          <p:nvPr/>
        </p:nvSpPr>
        <p:spPr>
          <a:xfrm>
            <a:off x="6831738" y="5512014"/>
            <a:ext cx="4538672" cy="646331"/>
          </a:xfrm>
          <a:prstGeom prst="rect">
            <a:avLst/>
          </a:prstGeom>
          <a:noFill/>
        </p:spPr>
        <p:txBody>
          <a:bodyPr wrap="square">
            <a:spAutoFit/>
          </a:bodyPr>
          <a:lstStyle/>
          <a:p>
            <a:pPr algn="ctr"/>
            <a:r>
              <a:rPr lang="en-US">
                <a:solidFill>
                  <a:srgbClr val="001E61"/>
                </a:solidFill>
                <a:latin typeface="Arial Black" panose="020B0A04020102020204" pitchFamily="34" charset="0"/>
              </a:rPr>
              <a:t>EXAMPLES OF PLACARD</a:t>
            </a:r>
          </a:p>
          <a:p>
            <a:pPr algn="ctr"/>
            <a:r>
              <a:rPr lang="en-US">
                <a:solidFill>
                  <a:srgbClr val="001E61"/>
                </a:solidFill>
                <a:latin typeface="Arial Black" panose="020B0A04020102020204" pitchFamily="34" charset="0"/>
              </a:rPr>
              <a:t>(RED DOOR HANGER)</a:t>
            </a:r>
          </a:p>
        </p:txBody>
      </p:sp>
      <p:sp>
        <p:nvSpPr>
          <p:cNvPr id="12" name="Rectangle 11">
            <a:extLst>
              <a:ext uri="{FF2B5EF4-FFF2-40B4-BE49-F238E27FC236}">
                <a16:creationId xmlns:a16="http://schemas.microsoft.com/office/drawing/2014/main" id="{BB054264-15A8-7ED3-51EC-1C7D14261242}"/>
              </a:ext>
            </a:extLst>
          </p:cNvPr>
          <p:cNvSpPr/>
          <p:nvPr/>
        </p:nvSpPr>
        <p:spPr>
          <a:xfrm>
            <a:off x="5865354" y="1330036"/>
            <a:ext cx="45719" cy="4828309"/>
          </a:xfrm>
          <a:prstGeom prst="rect">
            <a:avLst/>
          </a:prstGeom>
          <a:solidFill>
            <a:srgbClr val="688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38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5B60A-7FE7-78E4-40A1-CB1A8503E89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7349761-DA50-6436-08CA-F263973DF6B1}"/>
              </a:ext>
            </a:extLst>
          </p:cNvPr>
          <p:cNvSpPr>
            <a:spLocks noGrp="1"/>
          </p:cNvSpPr>
          <p:nvPr>
            <p:ph type="body" sz="quarter" idx="12"/>
          </p:nvPr>
        </p:nvSpPr>
        <p:spPr>
          <a:xfrm>
            <a:off x="499713" y="393192"/>
            <a:ext cx="5434743" cy="504254"/>
          </a:xfrm>
        </p:spPr>
        <p:txBody>
          <a:bodyPr/>
          <a:lstStyle/>
          <a:p>
            <a:r>
              <a:rPr lang="en-US"/>
              <a:t>EXAMPLE OF CITATION</a:t>
            </a:r>
          </a:p>
        </p:txBody>
      </p:sp>
      <p:pic>
        <p:nvPicPr>
          <p:cNvPr id="3" name="Picture 2" descr="A close-up of a document&#10;&#10;AI-generated content may be incorrect.">
            <a:extLst>
              <a:ext uri="{FF2B5EF4-FFF2-40B4-BE49-F238E27FC236}">
                <a16:creationId xmlns:a16="http://schemas.microsoft.com/office/drawing/2014/main" id="{024F4433-9AFA-A8D7-A069-1DFD7789A988}"/>
              </a:ext>
            </a:extLst>
          </p:cNvPr>
          <p:cNvPicPr>
            <a:picLocks noChangeAspect="1"/>
          </p:cNvPicPr>
          <p:nvPr/>
        </p:nvPicPr>
        <p:blipFill>
          <a:blip r:embed="rId4"/>
          <a:stretch>
            <a:fillRect/>
          </a:stretch>
        </p:blipFill>
        <p:spPr>
          <a:xfrm>
            <a:off x="1355659" y="1094508"/>
            <a:ext cx="9480681" cy="5204129"/>
          </a:xfrm>
          <a:prstGeom prst="rect">
            <a:avLst/>
          </a:prstGeom>
          <a:ln w="28575">
            <a:solidFill>
              <a:srgbClr val="001E61"/>
            </a:solidFill>
          </a:ln>
        </p:spPr>
      </p:pic>
    </p:spTree>
    <p:extLst>
      <p:ext uri="{BB962C8B-B14F-4D97-AF65-F5344CB8AC3E}">
        <p14:creationId xmlns:p14="http://schemas.microsoft.com/office/powerpoint/2010/main" val="839082017"/>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33B3C-7D46-6F45-B0F1-C06EA24091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B66A75-0AD9-5CCD-5745-DE9D07B394A5}"/>
              </a:ext>
            </a:extLst>
          </p:cNvPr>
          <p:cNvSpPr>
            <a:spLocks noGrp="1"/>
          </p:cNvSpPr>
          <p:nvPr>
            <p:ph type="body" sz="quarter" idx="12"/>
          </p:nvPr>
        </p:nvSpPr>
        <p:spPr>
          <a:xfrm>
            <a:off x="383060" y="445367"/>
            <a:ext cx="11300582" cy="700005"/>
          </a:xfrm>
        </p:spPr>
        <p:txBody>
          <a:bodyPr/>
          <a:lstStyle/>
          <a:p>
            <a:r>
              <a:rPr lang="en-US"/>
              <a:t>How to report a violation</a:t>
            </a:r>
          </a:p>
        </p:txBody>
      </p:sp>
      <p:sp>
        <p:nvSpPr>
          <p:cNvPr id="3" name="Text Placeholder 2">
            <a:extLst>
              <a:ext uri="{FF2B5EF4-FFF2-40B4-BE49-F238E27FC236}">
                <a16:creationId xmlns:a16="http://schemas.microsoft.com/office/drawing/2014/main" id="{3FCF7EA0-8557-3EE7-3130-AC5FD0A4ACF1}"/>
              </a:ext>
            </a:extLst>
          </p:cNvPr>
          <p:cNvSpPr>
            <a:spLocks noGrp="1"/>
          </p:cNvSpPr>
          <p:nvPr>
            <p:ph type="body" sz="quarter" idx="15"/>
          </p:nvPr>
        </p:nvSpPr>
        <p:spPr>
          <a:xfrm>
            <a:off x="524344" y="1506789"/>
            <a:ext cx="5338259" cy="4457593"/>
          </a:xfrm>
        </p:spPr>
        <p:txBody>
          <a:bodyPr lIns="91440" tIns="45720" rIns="91440" bIns="45720" anchor="t"/>
          <a:lstStyle/>
          <a:p>
            <a:pPr algn="l" rtl="0" fontAlgn="base">
              <a:lnSpc>
                <a:spcPct val="100000"/>
              </a:lnSpc>
              <a:spcBef>
                <a:spcPts val="600"/>
              </a:spcBef>
              <a:buNone/>
            </a:pPr>
            <a:r>
              <a:rPr lang="en-US" sz="2200"/>
              <a:t>Report Violations to 311</a:t>
            </a:r>
          </a:p>
          <a:p>
            <a:pPr marL="285750" indent="-285750" algn="l" rtl="0" fontAlgn="base">
              <a:lnSpc>
                <a:spcPct val="100000"/>
              </a:lnSpc>
              <a:spcBef>
                <a:spcPts val="600"/>
              </a:spcBef>
              <a:buFont typeface="Arial" panose="020B0604020202020204" pitchFamily="34" charset="0"/>
              <a:buChar char="•"/>
            </a:pPr>
            <a:r>
              <a:rPr lang="en-US" sz="2000" b="0"/>
              <a:t>Call 311 or 713-837-0311</a:t>
            </a:r>
          </a:p>
          <a:p>
            <a:pPr>
              <a:lnSpc>
                <a:spcPct val="100000"/>
              </a:lnSpc>
              <a:spcBef>
                <a:spcPts val="600"/>
              </a:spcBef>
            </a:pPr>
            <a:endParaRPr lang="en-US" sz="2000"/>
          </a:p>
          <a:p>
            <a:pPr>
              <a:lnSpc>
                <a:spcPct val="100000"/>
              </a:lnSpc>
              <a:spcBef>
                <a:spcPts val="600"/>
              </a:spcBef>
            </a:pPr>
            <a:r>
              <a:rPr lang="en-US" sz="2000" b="0"/>
              <a:t>Available Q2 of 2026</a:t>
            </a:r>
          </a:p>
          <a:p>
            <a:pPr algn="l" rtl="0" fontAlgn="base">
              <a:lnSpc>
                <a:spcPct val="100000"/>
              </a:lnSpc>
              <a:spcBef>
                <a:spcPts val="600"/>
              </a:spcBef>
            </a:pPr>
            <a:r>
              <a:rPr lang="en-US" sz="2000"/>
              <a:t>     </a:t>
            </a:r>
            <a:r>
              <a:rPr lang="en-US" sz="2000">
                <a:highlight>
                  <a:srgbClr val="001E61"/>
                </a:highlight>
              </a:rPr>
              <a:t>.</a:t>
            </a:r>
            <a:r>
              <a:rPr lang="en-US" sz="2000">
                <a:solidFill>
                  <a:schemeClr val="bg1"/>
                </a:solidFill>
                <a:highlight>
                  <a:srgbClr val="001E61"/>
                </a:highlight>
              </a:rPr>
              <a:t>www.houstontx.gov/311</a:t>
            </a:r>
            <a:r>
              <a:rPr lang="en-US" sz="2000">
                <a:solidFill>
                  <a:srgbClr val="001E61"/>
                </a:solidFill>
                <a:highlight>
                  <a:srgbClr val="001E61"/>
                </a:highlight>
              </a:rPr>
              <a:t>.</a:t>
            </a:r>
          </a:p>
          <a:p>
            <a:pPr algn="l" rtl="0" fontAlgn="base">
              <a:lnSpc>
                <a:spcPct val="100000"/>
              </a:lnSpc>
              <a:spcBef>
                <a:spcPts val="600"/>
              </a:spcBef>
            </a:pPr>
            <a:r>
              <a:rPr lang="en-US" sz="2000"/>
              <a:t>     </a:t>
            </a:r>
            <a:r>
              <a:rPr lang="en-US" sz="2000">
                <a:highlight>
                  <a:srgbClr val="001E61"/>
                </a:highlight>
              </a:rPr>
              <a:t>.</a:t>
            </a:r>
            <a:r>
              <a:rPr lang="en-US" sz="2000">
                <a:solidFill>
                  <a:schemeClr val="bg2"/>
                </a:solidFill>
                <a:highlight>
                  <a:srgbClr val="001E61"/>
                </a:highlight>
              </a:rPr>
              <a:t>311@houstontx.gov</a:t>
            </a:r>
            <a:r>
              <a:rPr lang="en-US" sz="2000">
                <a:solidFill>
                  <a:srgbClr val="001E61"/>
                </a:solidFill>
                <a:highlight>
                  <a:srgbClr val="001E61"/>
                </a:highlight>
              </a:rPr>
              <a:t>.</a:t>
            </a:r>
          </a:p>
          <a:p>
            <a:pPr algn="l" rtl="0" fontAlgn="base">
              <a:lnSpc>
                <a:spcPct val="100000"/>
              </a:lnSpc>
              <a:spcBef>
                <a:spcPts val="600"/>
              </a:spcBef>
            </a:pPr>
            <a:endParaRPr lang="en-US" sz="1000">
              <a:solidFill>
                <a:schemeClr val="bg2"/>
              </a:solidFill>
              <a:highlight>
                <a:srgbClr val="001E61"/>
              </a:highlight>
            </a:endParaRPr>
          </a:p>
          <a:p>
            <a:pPr marL="285750" indent="-285750" algn="l" rtl="0" fontAlgn="base">
              <a:lnSpc>
                <a:spcPct val="100000"/>
              </a:lnSpc>
              <a:spcBef>
                <a:spcPts val="600"/>
              </a:spcBef>
              <a:buFont typeface="Arial" panose="020B0604020202020204" pitchFamily="34" charset="0"/>
              <a:buChar char="•"/>
            </a:pPr>
            <a:r>
              <a:rPr lang="en-US" sz="2000" b="0"/>
              <a:t>Houston 311 mobile app available on:</a:t>
            </a:r>
          </a:p>
          <a:p>
            <a:pPr marL="574675" lvl="1" indent="-231775" fontAlgn="base">
              <a:lnSpc>
                <a:spcPct val="100000"/>
              </a:lnSpc>
              <a:spcBef>
                <a:spcPts val="600"/>
              </a:spcBef>
              <a:buFont typeface="Arial" panose="020B0604020202020204" pitchFamily="34" charset="0"/>
              <a:buChar char="•"/>
            </a:pPr>
            <a:r>
              <a:rPr lang="en-US" sz="2000" b="0">
                <a:solidFill>
                  <a:srgbClr val="001E61"/>
                </a:solidFill>
              </a:rPr>
              <a:t>Google Play</a:t>
            </a:r>
          </a:p>
          <a:p>
            <a:pPr marL="574675" lvl="1" indent="-231775" fontAlgn="base">
              <a:lnSpc>
                <a:spcPct val="100000"/>
              </a:lnSpc>
              <a:spcBef>
                <a:spcPts val="600"/>
              </a:spcBef>
              <a:buFont typeface="Arial" panose="020B0604020202020204" pitchFamily="34" charset="0"/>
              <a:buChar char="•"/>
            </a:pPr>
            <a:r>
              <a:rPr lang="en-US" sz="2000" b="0">
                <a:solidFill>
                  <a:srgbClr val="001E61"/>
                </a:solidFill>
              </a:rPr>
              <a:t>App Store</a:t>
            </a:r>
          </a:p>
          <a:p>
            <a:pPr>
              <a:spcBef>
                <a:spcPts val="600"/>
              </a:spcBef>
            </a:pPr>
            <a:r>
              <a:rPr lang="en-US" sz="2000" b="0"/>
              <a:t>Prohibited Yard Parking Zones Map:</a:t>
            </a:r>
          </a:p>
          <a:p>
            <a:pPr>
              <a:spcBef>
                <a:spcPts val="600"/>
              </a:spcBef>
            </a:pPr>
            <a:r>
              <a:rPr lang="en-US" sz="2000">
                <a:solidFill>
                  <a:schemeClr val="bg1"/>
                </a:solidFill>
                <a:highlight>
                  <a:srgbClr val="001E61"/>
                </a:highlight>
              </a:rPr>
              <a:t> bit.ly/</a:t>
            </a:r>
            <a:r>
              <a:rPr lang="en-US" sz="2000" err="1">
                <a:solidFill>
                  <a:schemeClr val="bg1"/>
                </a:solidFill>
                <a:highlight>
                  <a:srgbClr val="001E61"/>
                </a:highlight>
              </a:rPr>
              <a:t>ProhibitedYardParking</a:t>
            </a:r>
            <a:r>
              <a:rPr lang="en-US" sz="2000">
                <a:solidFill>
                  <a:srgbClr val="001E61"/>
                </a:solidFill>
                <a:highlight>
                  <a:srgbClr val="001E61"/>
                </a:highlight>
              </a:rPr>
              <a:t>.</a:t>
            </a:r>
          </a:p>
          <a:p>
            <a:pPr>
              <a:spcBef>
                <a:spcPts val="600"/>
              </a:spcBef>
            </a:pPr>
            <a:endParaRPr lang="en-US" sz="2000" b="0"/>
          </a:p>
        </p:txBody>
      </p:sp>
      <p:grpSp>
        <p:nvGrpSpPr>
          <p:cNvPr id="7" name="Group 6">
            <a:extLst>
              <a:ext uri="{FF2B5EF4-FFF2-40B4-BE49-F238E27FC236}">
                <a16:creationId xmlns:a16="http://schemas.microsoft.com/office/drawing/2014/main" id="{221C84BB-EE29-CFFE-9596-74E54F7DA786}"/>
              </a:ext>
            </a:extLst>
          </p:cNvPr>
          <p:cNvGrpSpPr/>
          <p:nvPr/>
        </p:nvGrpSpPr>
        <p:grpSpPr>
          <a:xfrm>
            <a:off x="6026728" y="1506789"/>
            <a:ext cx="5957455" cy="3844421"/>
            <a:chOff x="6096000" y="1780309"/>
            <a:chExt cx="5957455" cy="3844421"/>
          </a:xfrm>
        </p:grpSpPr>
        <p:pic>
          <p:nvPicPr>
            <p:cNvPr id="5" name="Picture 4">
              <a:extLst>
                <a:ext uri="{FF2B5EF4-FFF2-40B4-BE49-F238E27FC236}">
                  <a16:creationId xmlns:a16="http://schemas.microsoft.com/office/drawing/2014/main" id="{59BBCBDE-82B7-4354-E032-008AC3534B7E}"/>
                </a:ext>
              </a:extLst>
            </p:cNvPr>
            <p:cNvPicPr>
              <a:picLocks noChangeAspect="1"/>
            </p:cNvPicPr>
            <p:nvPr/>
          </p:nvPicPr>
          <p:blipFill>
            <a:blip r:embed="rId3"/>
            <a:stretch>
              <a:fillRect/>
            </a:stretch>
          </p:blipFill>
          <p:spPr>
            <a:xfrm>
              <a:off x="6096000" y="1780309"/>
              <a:ext cx="5957455" cy="3844421"/>
            </a:xfrm>
            <a:prstGeom prst="rect">
              <a:avLst/>
            </a:prstGeom>
            <a:ln w="19050">
              <a:solidFill>
                <a:srgbClr val="001E61"/>
              </a:solidFill>
            </a:ln>
          </p:spPr>
        </p:pic>
        <p:sp>
          <p:nvSpPr>
            <p:cNvPr id="6" name="Rectangle 5">
              <a:extLst>
                <a:ext uri="{FF2B5EF4-FFF2-40B4-BE49-F238E27FC236}">
                  <a16:creationId xmlns:a16="http://schemas.microsoft.com/office/drawing/2014/main" id="{B14C41E7-450F-A2ED-5910-777034346818}"/>
                </a:ext>
              </a:extLst>
            </p:cNvPr>
            <p:cNvSpPr/>
            <p:nvPr/>
          </p:nvSpPr>
          <p:spPr>
            <a:xfrm>
              <a:off x="11762509" y="3221182"/>
              <a:ext cx="242455" cy="10183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908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89E5-A8E6-6F9F-96A3-F8FEBB573279}"/>
              </a:ext>
            </a:extLst>
          </p:cNvPr>
          <p:cNvSpPr>
            <a:spLocks noGrp="1"/>
          </p:cNvSpPr>
          <p:nvPr>
            <p:ph type="title"/>
          </p:nvPr>
        </p:nvSpPr>
        <p:spPr/>
        <p:txBody>
          <a:bodyPr/>
          <a:lstStyle/>
          <a:p>
            <a:r>
              <a:rPr lang="en-US"/>
              <a:t>Prohibited yard parking Team</a:t>
            </a:r>
          </a:p>
        </p:txBody>
      </p:sp>
    </p:spTree>
    <p:extLst>
      <p:ext uri="{BB962C8B-B14F-4D97-AF65-F5344CB8AC3E}">
        <p14:creationId xmlns:p14="http://schemas.microsoft.com/office/powerpoint/2010/main" val="122450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4EF77-2A98-0298-3009-BD171DFC4E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B2A3638-3496-D12F-9D90-C129FB4A6D51}"/>
              </a:ext>
            </a:extLst>
          </p:cNvPr>
          <p:cNvSpPr>
            <a:spLocks noGrp="1"/>
          </p:cNvSpPr>
          <p:nvPr>
            <p:ph type="body" sz="quarter" idx="12"/>
          </p:nvPr>
        </p:nvSpPr>
        <p:spPr/>
        <p:txBody>
          <a:bodyPr/>
          <a:lstStyle/>
          <a:p>
            <a:r>
              <a:rPr lang="en-US"/>
              <a:t>Who enforces Current Areas</a:t>
            </a:r>
          </a:p>
        </p:txBody>
      </p:sp>
      <p:sp>
        <p:nvSpPr>
          <p:cNvPr id="3" name="Text Placeholder 2">
            <a:extLst>
              <a:ext uri="{FF2B5EF4-FFF2-40B4-BE49-F238E27FC236}">
                <a16:creationId xmlns:a16="http://schemas.microsoft.com/office/drawing/2014/main" id="{5FCF4142-9892-A21E-7FB8-0512E44E49AA}"/>
              </a:ext>
            </a:extLst>
          </p:cNvPr>
          <p:cNvSpPr>
            <a:spLocks noGrp="1"/>
          </p:cNvSpPr>
          <p:nvPr>
            <p:ph type="body" sz="quarter" idx="15"/>
          </p:nvPr>
        </p:nvSpPr>
        <p:spPr>
          <a:xfrm>
            <a:off x="615758" y="2813636"/>
            <a:ext cx="5598005" cy="2084162"/>
          </a:xfrm>
        </p:spPr>
        <p:txBody>
          <a:bodyPr lIns="91440" tIns="45720" rIns="91440" bIns="45720" anchor="t"/>
          <a:lstStyle/>
          <a:p>
            <a:pPr marL="342900" indent="-342900">
              <a:spcBef>
                <a:spcPts val="2400"/>
              </a:spcBef>
              <a:buFont typeface="Arial" panose="020B0604020202020204" pitchFamily="34" charset="0"/>
              <a:buChar char="•"/>
            </a:pPr>
            <a:r>
              <a:rPr lang="en-US" sz="2200"/>
              <a:t>1,200,000 parcels </a:t>
            </a:r>
            <a:r>
              <a:rPr lang="en-US" sz="2200" b="0"/>
              <a:t>(land where house is located) in City of Houston Limits</a:t>
            </a:r>
            <a:endParaRPr lang="en-US" sz="2200"/>
          </a:p>
          <a:p>
            <a:pPr marL="342900" indent="-342900">
              <a:spcBef>
                <a:spcPts val="2400"/>
              </a:spcBef>
              <a:buFont typeface="Arial" panose="020B0604020202020204" pitchFamily="34" charset="0"/>
              <a:buChar char="•"/>
            </a:pPr>
            <a:r>
              <a:rPr lang="en-US" sz="2200"/>
              <a:t>18,500 parcels </a:t>
            </a:r>
            <a:r>
              <a:rPr lang="en-US" sz="2200" b="0"/>
              <a:t>registered for Approved Prohibited Yard Parking enforcement as of current</a:t>
            </a:r>
          </a:p>
        </p:txBody>
      </p:sp>
      <p:pic>
        <p:nvPicPr>
          <p:cNvPr id="4" name="Picture 3" descr="Map&#10;&#10;AI-generated content may be incorrect.">
            <a:extLst>
              <a:ext uri="{FF2B5EF4-FFF2-40B4-BE49-F238E27FC236}">
                <a16:creationId xmlns:a16="http://schemas.microsoft.com/office/drawing/2014/main" id="{8F364AF8-057B-DCAA-4E42-7F7FED510B49}"/>
              </a:ext>
            </a:extLst>
          </p:cNvPr>
          <p:cNvPicPr>
            <a:picLocks noChangeAspect="1"/>
          </p:cNvPicPr>
          <p:nvPr/>
        </p:nvPicPr>
        <p:blipFill>
          <a:blip r:embed="rId4"/>
          <a:stretch>
            <a:fillRect/>
          </a:stretch>
        </p:blipFill>
        <p:spPr>
          <a:xfrm>
            <a:off x="6860310" y="1504645"/>
            <a:ext cx="4840622" cy="4867645"/>
          </a:xfrm>
          <a:prstGeom prst="rect">
            <a:avLst/>
          </a:prstGeom>
          <a:ln w="28575">
            <a:solidFill>
              <a:srgbClr val="001E61"/>
            </a:solidFill>
          </a:ln>
        </p:spPr>
      </p:pic>
      <p:sp>
        <p:nvSpPr>
          <p:cNvPr id="5" name="Text Placeholder 2">
            <a:extLst>
              <a:ext uri="{FF2B5EF4-FFF2-40B4-BE49-F238E27FC236}">
                <a16:creationId xmlns:a16="http://schemas.microsoft.com/office/drawing/2014/main" id="{E1A42383-2C1F-5979-00C3-69DC3B50251A}"/>
              </a:ext>
            </a:extLst>
          </p:cNvPr>
          <p:cNvSpPr txBox="1">
            <a:spLocks/>
          </p:cNvSpPr>
          <p:nvPr/>
        </p:nvSpPr>
        <p:spPr>
          <a:xfrm>
            <a:off x="491067" y="1504645"/>
            <a:ext cx="5902805" cy="1252410"/>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ppleSystemUIFont" charset="-12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ppleSystemUIFont" charset="-12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ppleSystemUIFont" charset="-12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ppleSystemUIFont" charset="-12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Junk Motor Vehicle team of 4 field inspectors handles ALL incoming cases of Prohibited Yard Parking </a:t>
            </a:r>
          </a:p>
        </p:txBody>
      </p:sp>
    </p:spTree>
    <p:extLst>
      <p:ext uri="{BB962C8B-B14F-4D97-AF65-F5344CB8AC3E}">
        <p14:creationId xmlns:p14="http://schemas.microsoft.com/office/powerpoint/2010/main" val="1014304687"/>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739A3-228F-770A-FCD3-BCE7F553E07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5FDC231-9844-DE84-6B32-6024E7AA9280}"/>
              </a:ext>
            </a:extLst>
          </p:cNvPr>
          <p:cNvSpPr txBox="1"/>
          <p:nvPr/>
        </p:nvSpPr>
        <p:spPr>
          <a:xfrm>
            <a:off x="601224" y="1612254"/>
            <a:ext cx="2336583" cy="461665"/>
          </a:xfrm>
          <a:prstGeom prst="rect">
            <a:avLst/>
          </a:prstGeom>
          <a:noFill/>
        </p:spPr>
        <p:txBody>
          <a:bodyPr wrap="square">
            <a:spAutoFit/>
          </a:bodyPr>
          <a:lstStyle/>
          <a:p>
            <a:r>
              <a:rPr lang="en-US" sz="2400" i="0">
                <a:solidFill>
                  <a:schemeClr val="tx2"/>
                </a:solidFill>
                <a:effectLst/>
                <a:latin typeface="Arial Black" panose="020B0A04020102020204" pitchFamily="34" charset="0"/>
              </a:rPr>
              <a:t>RISKS</a:t>
            </a:r>
          </a:p>
        </p:txBody>
      </p:sp>
      <p:sp>
        <p:nvSpPr>
          <p:cNvPr id="14" name="TextBox 13">
            <a:extLst>
              <a:ext uri="{FF2B5EF4-FFF2-40B4-BE49-F238E27FC236}">
                <a16:creationId xmlns:a16="http://schemas.microsoft.com/office/drawing/2014/main" id="{607C46C3-E14D-EE30-51E8-39CF0096CB1D}"/>
              </a:ext>
            </a:extLst>
          </p:cNvPr>
          <p:cNvSpPr txBox="1"/>
          <p:nvPr/>
        </p:nvSpPr>
        <p:spPr>
          <a:xfrm>
            <a:off x="6809510" y="1612254"/>
            <a:ext cx="3821446" cy="461665"/>
          </a:xfrm>
          <a:prstGeom prst="rect">
            <a:avLst/>
          </a:prstGeom>
          <a:noFill/>
        </p:spPr>
        <p:txBody>
          <a:bodyPr wrap="square">
            <a:spAutoFit/>
          </a:bodyPr>
          <a:lstStyle/>
          <a:p>
            <a:r>
              <a:rPr lang="en-US" sz="2400">
                <a:solidFill>
                  <a:schemeClr val="tx2"/>
                </a:solidFill>
                <a:latin typeface="Arial Black" panose="020B0A04020102020204" pitchFamily="34" charset="0"/>
              </a:rPr>
              <a:t>MITIGATION</a:t>
            </a:r>
            <a:endParaRPr lang="en-US" sz="2400" i="0">
              <a:solidFill>
                <a:schemeClr val="tx2"/>
              </a:solidFill>
              <a:effectLst/>
              <a:latin typeface="Arial Black" panose="020B0A04020102020204" pitchFamily="34" charset="0"/>
            </a:endParaRPr>
          </a:p>
        </p:txBody>
      </p:sp>
      <p:sp>
        <p:nvSpPr>
          <p:cNvPr id="2" name="Text Placeholder 2">
            <a:extLst>
              <a:ext uri="{FF2B5EF4-FFF2-40B4-BE49-F238E27FC236}">
                <a16:creationId xmlns:a16="http://schemas.microsoft.com/office/drawing/2014/main" id="{1CBD80DC-97A9-37F6-77BB-1952B1001C73}"/>
              </a:ext>
            </a:extLst>
          </p:cNvPr>
          <p:cNvSpPr txBox="1">
            <a:spLocks/>
          </p:cNvSpPr>
          <p:nvPr/>
        </p:nvSpPr>
        <p:spPr>
          <a:xfrm>
            <a:off x="601224" y="2406428"/>
            <a:ext cx="4731172" cy="2084162"/>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ppleSystemUIFont" charset="-12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ppleSystemUIFont" charset="-12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ppleSystemUIFont" charset="-12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ppleSystemUIFont" charset="-12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25425">
              <a:buFont typeface="Arial" panose="020B0604020202020204" pitchFamily="34" charset="0"/>
              <a:buChar char="•"/>
            </a:pPr>
            <a:r>
              <a:rPr lang="en-US" sz="2000" b="0"/>
              <a:t>Civilian inspectors </a:t>
            </a:r>
          </a:p>
          <a:p>
            <a:pPr marL="342900" indent="-225425">
              <a:buFont typeface="Arial" panose="020B0604020202020204" pitchFamily="34" charset="0"/>
              <a:buChar char="•"/>
            </a:pPr>
            <a:r>
              <a:rPr lang="en-US" sz="2000" b="0"/>
              <a:t>Agitated citizens</a:t>
            </a:r>
          </a:p>
          <a:p>
            <a:pPr marL="342900" indent="-225425">
              <a:buFont typeface="Arial" panose="020B0604020202020204" pitchFamily="34" charset="0"/>
              <a:buChar char="•"/>
            </a:pPr>
            <a:r>
              <a:rPr lang="en-US" sz="2000" b="0">
                <a:solidFill>
                  <a:srgbClr val="001E60"/>
                </a:solidFill>
              </a:rPr>
              <a:t>Potential escalation of physical violence </a:t>
            </a:r>
            <a:endParaRPr lang="en-US" sz="1600" b="0">
              <a:solidFill>
                <a:srgbClr val="001E60"/>
              </a:solidFill>
            </a:endParaRPr>
          </a:p>
          <a:p>
            <a:pPr marL="342900" indent="-225425">
              <a:buFont typeface="Arial" panose="020B0604020202020204" pitchFamily="34" charset="0"/>
              <a:buChar char="•"/>
            </a:pPr>
            <a:r>
              <a:rPr lang="en-US" sz="2000" b="0"/>
              <a:t>Loose animals </a:t>
            </a:r>
          </a:p>
          <a:p>
            <a:r>
              <a:rPr lang="en-US" sz="2000" b="0"/>
              <a:t>  </a:t>
            </a:r>
          </a:p>
        </p:txBody>
      </p:sp>
      <p:sp>
        <p:nvSpPr>
          <p:cNvPr id="3" name="Text Placeholder 2">
            <a:extLst>
              <a:ext uri="{FF2B5EF4-FFF2-40B4-BE49-F238E27FC236}">
                <a16:creationId xmlns:a16="http://schemas.microsoft.com/office/drawing/2014/main" id="{7F29AF01-A67D-2D97-FD44-A4EB4C5A957E}"/>
              </a:ext>
            </a:extLst>
          </p:cNvPr>
          <p:cNvSpPr txBox="1">
            <a:spLocks/>
          </p:cNvSpPr>
          <p:nvPr/>
        </p:nvSpPr>
        <p:spPr>
          <a:xfrm>
            <a:off x="6309361" y="2406427"/>
            <a:ext cx="5771804" cy="2747461"/>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ppleSystemUIFont" charset="-12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ppleSystemUIFont" charset="-12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ppleSystemUIFont" charset="-12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ppleSystemUIFont" charset="-12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a:t>Inspectors have been educated on </a:t>
            </a:r>
          </a:p>
          <a:p>
            <a:r>
              <a:rPr lang="en-US" sz="2000" b="0"/>
              <a:t>de-escalation strategies:</a:t>
            </a:r>
          </a:p>
          <a:p>
            <a:pPr marL="342900" indent="-225425">
              <a:buFont typeface="Arial" panose="020B0604020202020204" pitchFamily="34" charset="0"/>
              <a:buChar char="•"/>
            </a:pPr>
            <a:r>
              <a:rPr lang="en-US" sz="2000" b="0"/>
              <a:t>Assess the environment</a:t>
            </a:r>
          </a:p>
          <a:p>
            <a:pPr marL="342900" indent="-225425">
              <a:buFont typeface="Arial" panose="020B0604020202020204" pitchFamily="34" charset="0"/>
              <a:buChar char="•"/>
            </a:pPr>
            <a:r>
              <a:rPr lang="en-US" sz="2000" b="0"/>
              <a:t>Leave the property immediately if safety concerns</a:t>
            </a:r>
          </a:p>
          <a:p>
            <a:pPr marL="342900" indent="-225425">
              <a:buFont typeface="Arial" panose="020B0604020202020204" pitchFamily="34" charset="0"/>
              <a:buChar char="•"/>
            </a:pPr>
            <a:r>
              <a:rPr lang="en-US" sz="2000" b="0"/>
              <a:t>Contact Differential Response Team</a:t>
            </a:r>
          </a:p>
          <a:p>
            <a:pPr marL="803275" lvl="1" indent="-228600">
              <a:buFont typeface="Arial" panose="020B0604020202020204" pitchFamily="34" charset="0"/>
              <a:buChar char="•"/>
            </a:pPr>
            <a:r>
              <a:rPr lang="en-US" sz="1600">
                <a:solidFill>
                  <a:srgbClr val="001E60"/>
                </a:solidFill>
              </a:rPr>
              <a:t>Sgt. Matthew Simon</a:t>
            </a:r>
          </a:p>
          <a:p>
            <a:pPr marL="803275" lvl="1" indent="-228600">
              <a:buFont typeface="Arial" panose="020B0604020202020204" pitchFamily="34" charset="0"/>
              <a:buChar char="•"/>
            </a:pPr>
            <a:r>
              <a:rPr lang="en-US" sz="1600" b="0">
                <a:solidFill>
                  <a:srgbClr val="001E60"/>
                </a:solidFill>
              </a:rPr>
              <a:t>Contact #: 832-393-1313</a:t>
            </a:r>
          </a:p>
          <a:p>
            <a:pPr marL="803275" lvl="1" indent="-228600">
              <a:buFont typeface="Arial" panose="020B0604020202020204" pitchFamily="34" charset="0"/>
              <a:buChar char="•"/>
            </a:pPr>
            <a:r>
              <a:rPr lang="en-US" sz="1600" b="0">
                <a:solidFill>
                  <a:srgbClr val="001E60"/>
                </a:solidFill>
              </a:rPr>
              <a:t>Email: </a:t>
            </a:r>
            <a:r>
              <a:rPr lang="en-US" sz="1600">
                <a:solidFill>
                  <a:srgbClr val="001E60"/>
                </a:solidFill>
                <a:highlight>
                  <a:srgbClr val="001E61"/>
                </a:highlight>
              </a:rPr>
              <a:t> </a:t>
            </a:r>
            <a:r>
              <a:rPr lang="en-US" sz="1600" b="1" err="1">
                <a:solidFill>
                  <a:schemeClr val="bg1"/>
                </a:solidFill>
                <a:highlight>
                  <a:srgbClr val="001E61"/>
                </a:highlight>
              </a:rPr>
              <a:t>Matthew.Simon@HoustonPolice.Org</a:t>
            </a:r>
            <a:r>
              <a:rPr lang="en-US" sz="1600" b="0">
                <a:solidFill>
                  <a:srgbClr val="001E61"/>
                </a:solidFill>
                <a:highlight>
                  <a:srgbClr val="001E61"/>
                </a:highlight>
              </a:rPr>
              <a:t>.</a:t>
            </a:r>
          </a:p>
          <a:p>
            <a:r>
              <a:rPr lang="en-US" sz="2000" b="0"/>
              <a:t>  </a:t>
            </a:r>
          </a:p>
        </p:txBody>
      </p:sp>
      <p:sp>
        <p:nvSpPr>
          <p:cNvPr id="4" name="Rectangle 3">
            <a:extLst>
              <a:ext uri="{FF2B5EF4-FFF2-40B4-BE49-F238E27FC236}">
                <a16:creationId xmlns:a16="http://schemas.microsoft.com/office/drawing/2014/main" id="{934F4F4A-F5B9-CB0D-453B-0DFABE42D647}"/>
              </a:ext>
            </a:extLst>
          </p:cNvPr>
          <p:cNvSpPr/>
          <p:nvPr/>
        </p:nvSpPr>
        <p:spPr>
          <a:xfrm>
            <a:off x="5805055" y="665018"/>
            <a:ext cx="623454" cy="9860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BB492EF-681D-E8FE-48F6-0C5AC0705FCF}"/>
              </a:ext>
            </a:extLst>
          </p:cNvPr>
          <p:cNvSpPr txBox="1">
            <a:spLocks/>
          </p:cNvSpPr>
          <p:nvPr/>
        </p:nvSpPr>
        <p:spPr>
          <a:xfrm>
            <a:off x="398203" y="393063"/>
            <a:ext cx="11192573" cy="700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001E61"/>
                </a:solidFill>
                <a:latin typeface="Arial Black" panose="020B0A04020102020204" pitchFamily="34" charset="0"/>
              </a:rPr>
              <a:t>RISKS &amp; HAZARD MITIGATION</a:t>
            </a:r>
          </a:p>
        </p:txBody>
      </p:sp>
    </p:spTree>
    <p:extLst>
      <p:ext uri="{BB962C8B-B14F-4D97-AF65-F5344CB8AC3E}">
        <p14:creationId xmlns:p14="http://schemas.microsoft.com/office/powerpoint/2010/main" val="403139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44476-D70D-4580-91E7-3037763A10BB}"/>
              </a:ext>
            </a:extLst>
          </p:cNvPr>
          <p:cNvSpPr>
            <a:spLocks noGrp="1"/>
          </p:cNvSpPr>
          <p:nvPr>
            <p:ph type="body" sz="quarter" idx="11"/>
          </p:nvPr>
        </p:nvSpPr>
        <p:spPr>
          <a:xfrm>
            <a:off x="187035" y="575185"/>
            <a:ext cx="5840384" cy="500448"/>
          </a:xfrm>
        </p:spPr>
        <p:txBody>
          <a:bodyPr/>
          <a:lstStyle/>
          <a:p>
            <a:r>
              <a:rPr lang="en-US"/>
              <a:t>Contact US </a:t>
            </a:r>
          </a:p>
        </p:txBody>
      </p:sp>
      <p:sp>
        <p:nvSpPr>
          <p:cNvPr id="3" name="Text Placeholder 2">
            <a:extLst>
              <a:ext uri="{FF2B5EF4-FFF2-40B4-BE49-F238E27FC236}">
                <a16:creationId xmlns:a16="http://schemas.microsoft.com/office/drawing/2014/main" id="{DE6AD06E-27A9-4D5A-8FA3-C6C20A994D42}"/>
              </a:ext>
            </a:extLst>
          </p:cNvPr>
          <p:cNvSpPr>
            <a:spLocks noGrp="1"/>
          </p:cNvSpPr>
          <p:nvPr>
            <p:ph type="body" sz="quarter" idx="14"/>
          </p:nvPr>
        </p:nvSpPr>
        <p:spPr>
          <a:xfrm>
            <a:off x="187035" y="1875175"/>
            <a:ext cx="5840383" cy="3341336"/>
          </a:xfrm>
        </p:spPr>
        <p:txBody>
          <a:bodyPr lIns="91440" tIns="45720" rIns="91440" bIns="45720" anchor="t"/>
          <a:lstStyle/>
          <a:p>
            <a:pPr>
              <a:spcBef>
                <a:spcPts val="600"/>
              </a:spcBef>
            </a:pPr>
            <a:r>
              <a:rPr lang="en-US" sz="2200" b="1">
                <a:solidFill>
                  <a:srgbClr val="001E61"/>
                </a:solidFill>
                <a:latin typeface="Arial Black" panose="020B0A04020102020204" pitchFamily="34" charset="0"/>
              </a:rPr>
              <a:t>Email: </a:t>
            </a:r>
            <a:r>
              <a:rPr lang="en-US" sz="2200" b="1" i="0" u="none" strike="noStrike">
                <a:solidFill>
                  <a:schemeClr val="bg1"/>
                </a:solidFill>
                <a:effectLst/>
                <a:highlight>
                  <a:srgbClr val="001E61"/>
                </a:highlight>
              </a:rPr>
              <a:t>hpc.ccecallcenter@houstontx.gov</a:t>
            </a:r>
          </a:p>
          <a:p>
            <a:pPr>
              <a:spcBef>
                <a:spcPts val="600"/>
              </a:spcBef>
            </a:pPr>
            <a:r>
              <a:rPr lang="en-US" sz="2200" b="1">
                <a:solidFill>
                  <a:srgbClr val="001E61"/>
                </a:solidFill>
                <a:latin typeface="Arial Black" panose="020B0A04020102020204" pitchFamily="34" charset="0"/>
              </a:rPr>
              <a:t>Phone: </a:t>
            </a:r>
            <a:r>
              <a:rPr lang="en-US" sz="2200">
                <a:solidFill>
                  <a:srgbClr val="001E61"/>
                </a:solidFill>
              </a:rPr>
              <a:t>832-394-0600</a:t>
            </a:r>
          </a:p>
          <a:p>
            <a:pPr>
              <a:spcBef>
                <a:spcPts val="600"/>
              </a:spcBef>
            </a:pPr>
            <a:r>
              <a:rPr lang="en-US" sz="2200" b="1">
                <a:solidFill>
                  <a:srgbClr val="001E61"/>
                </a:solidFill>
                <a:latin typeface="Arial Black"/>
              </a:rPr>
              <a:t>In Person: </a:t>
            </a:r>
            <a:r>
              <a:rPr lang="en-US" sz="2200" i="0" kern="1200">
                <a:solidFill>
                  <a:schemeClr val="tx2"/>
                </a:solidFill>
                <a:latin typeface="+mj-lt"/>
                <a:ea typeface="+mj-ea"/>
                <a:cs typeface="+mj-cs"/>
              </a:rPr>
              <a:t>601 Sawyer St., Suite 110 </a:t>
            </a:r>
            <a:endParaRPr lang="en-US" sz="2200" i="0" kern="1200">
              <a:solidFill>
                <a:schemeClr val="tx2"/>
              </a:solidFill>
              <a:latin typeface="+mj-lt"/>
              <a:ea typeface="+mj-ea"/>
              <a:cs typeface="Arial"/>
            </a:endParaRPr>
          </a:p>
          <a:p>
            <a:pPr>
              <a:spcBef>
                <a:spcPts val="600"/>
              </a:spcBef>
            </a:pPr>
            <a:r>
              <a:rPr lang="en-US" sz="2200" i="0" kern="1200">
                <a:solidFill>
                  <a:schemeClr val="tx2"/>
                </a:solidFill>
                <a:latin typeface="+mj-lt"/>
                <a:ea typeface="+mj-ea"/>
                <a:cs typeface="+mj-cs"/>
              </a:rPr>
              <a:t>Houston, Texas 77007 </a:t>
            </a:r>
          </a:p>
          <a:p>
            <a:pPr>
              <a:spcBef>
                <a:spcPts val="600"/>
              </a:spcBef>
            </a:pPr>
            <a:endParaRPr lang="en-US" sz="1800">
              <a:solidFill>
                <a:schemeClr val="tx2"/>
              </a:solidFill>
              <a:latin typeface="+mj-lt"/>
              <a:ea typeface="+mj-ea"/>
              <a:cs typeface="+mj-cs"/>
            </a:endParaRPr>
          </a:p>
          <a:p>
            <a:pPr>
              <a:spcBef>
                <a:spcPts val="600"/>
              </a:spcBef>
            </a:pPr>
            <a:r>
              <a:rPr lang="en-US" sz="2200" b="1">
                <a:solidFill>
                  <a:srgbClr val="001E61"/>
                </a:solidFill>
                <a:latin typeface="Arial Black" panose="020B0A04020102020204" pitchFamily="34" charset="0"/>
              </a:rPr>
              <a:t>Assistant Chief PYP </a:t>
            </a:r>
          </a:p>
          <a:p>
            <a:pPr>
              <a:spcBef>
                <a:spcPts val="600"/>
              </a:spcBef>
            </a:pPr>
            <a:r>
              <a:rPr lang="en-US" sz="2200" b="1">
                <a:solidFill>
                  <a:srgbClr val="001E61"/>
                </a:solidFill>
                <a:latin typeface="Arial Black" panose="020B0A04020102020204" pitchFamily="34" charset="0"/>
              </a:rPr>
              <a:t>Email: </a:t>
            </a:r>
            <a:r>
              <a:rPr lang="en-US" sz="2200" b="1">
                <a:solidFill>
                  <a:schemeClr val="bg1"/>
                </a:solidFill>
                <a:highlight>
                  <a:srgbClr val="001E61"/>
                </a:highlight>
              </a:rPr>
              <a:t>David.Allmer@houstontx.gov </a:t>
            </a:r>
          </a:p>
          <a:p>
            <a:pPr>
              <a:spcBef>
                <a:spcPts val="600"/>
              </a:spcBef>
            </a:pPr>
            <a:r>
              <a:rPr lang="en-US" sz="2200" b="1">
                <a:solidFill>
                  <a:srgbClr val="001E61"/>
                </a:solidFill>
                <a:latin typeface="Arial Black" panose="020B0A04020102020204" pitchFamily="34" charset="0"/>
              </a:rPr>
              <a:t>Phone: </a:t>
            </a:r>
            <a:r>
              <a:rPr lang="en-US" sz="2200">
                <a:solidFill>
                  <a:srgbClr val="001E60"/>
                </a:solidFill>
              </a:rPr>
              <a:t>832-393-3973</a:t>
            </a:r>
          </a:p>
        </p:txBody>
      </p:sp>
      <p:pic>
        <p:nvPicPr>
          <p:cNvPr id="2050" name="Picture 2" descr="601 Sawyer St, Houston, TX 77007 - 601 Sawyer | LoopNet">
            <a:extLst>
              <a:ext uri="{FF2B5EF4-FFF2-40B4-BE49-F238E27FC236}">
                <a16:creationId xmlns:a16="http://schemas.microsoft.com/office/drawing/2014/main" id="{4CF1D232-8455-646D-E824-D2ACDD49C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59"/>
          <a:stretch/>
        </p:blipFill>
        <p:spPr bwMode="auto">
          <a:xfrm>
            <a:off x="6340739" y="741873"/>
            <a:ext cx="5424541" cy="54303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665AD5-0F37-9515-3F58-A5AAE9BD328A}"/>
              </a:ext>
            </a:extLst>
          </p:cNvPr>
          <p:cNvSpPr txBox="1"/>
          <p:nvPr/>
        </p:nvSpPr>
        <p:spPr>
          <a:xfrm>
            <a:off x="187035" y="994743"/>
            <a:ext cx="5664226" cy="523220"/>
          </a:xfrm>
          <a:prstGeom prst="rect">
            <a:avLst/>
          </a:prstGeom>
          <a:noFill/>
        </p:spPr>
        <p:txBody>
          <a:bodyPr wrap="square">
            <a:spAutoFit/>
          </a:bodyPr>
          <a:lstStyle/>
          <a:p>
            <a:r>
              <a:rPr lang="en-US" sz="2800" b="1">
                <a:solidFill>
                  <a:srgbClr val="001E60"/>
                </a:solidFill>
              </a:rPr>
              <a:t>Community Code Enforcement</a:t>
            </a:r>
            <a:endParaRPr lang="en-US" sz="2800">
              <a:solidFill>
                <a:srgbClr val="001E60"/>
              </a:solidFill>
            </a:endParaRPr>
          </a:p>
        </p:txBody>
      </p:sp>
      <p:sp>
        <p:nvSpPr>
          <p:cNvPr id="5" name="TextBox 4">
            <a:extLst>
              <a:ext uri="{FF2B5EF4-FFF2-40B4-BE49-F238E27FC236}">
                <a16:creationId xmlns:a16="http://schemas.microsoft.com/office/drawing/2014/main" id="{7DDE9AC3-5BD2-236C-6D57-0D373F8D252F}"/>
              </a:ext>
            </a:extLst>
          </p:cNvPr>
          <p:cNvSpPr txBox="1"/>
          <p:nvPr/>
        </p:nvSpPr>
        <p:spPr>
          <a:xfrm>
            <a:off x="218798" y="5341203"/>
            <a:ext cx="5600700" cy="830997"/>
          </a:xfrm>
          <a:prstGeom prst="rect">
            <a:avLst/>
          </a:prstGeom>
          <a:noFill/>
        </p:spPr>
        <p:txBody>
          <a:bodyPr wrap="square" lIns="91440" tIns="45720" rIns="91440" bIns="45720" anchor="t">
            <a:spAutoFit/>
          </a:bodyPr>
          <a:lstStyle/>
          <a:p>
            <a:r>
              <a:rPr lang="en-US" sz="2400" i="1">
                <a:solidFill>
                  <a:srgbClr val="001E61"/>
                </a:solidFill>
              </a:rPr>
              <a:t>Before contacting us, please have your 311 reference number</a:t>
            </a:r>
          </a:p>
        </p:txBody>
      </p:sp>
    </p:spTree>
    <p:extLst>
      <p:ext uri="{BB962C8B-B14F-4D97-AF65-F5344CB8AC3E}">
        <p14:creationId xmlns:p14="http://schemas.microsoft.com/office/powerpoint/2010/main" val="759010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67843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A670F5D-CBDE-99BC-6EDB-493A870A20C5}"/>
              </a:ext>
            </a:extLst>
          </p:cNvPr>
          <p:cNvGrpSpPr/>
          <p:nvPr/>
        </p:nvGrpSpPr>
        <p:grpSpPr>
          <a:xfrm>
            <a:off x="6681239" y="2362908"/>
            <a:ext cx="1363579" cy="1372592"/>
            <a:chOff x="0" y="0"/>
            <a:chExt cx="3077210" cy="3111119"/>
          </a:xfrm>
        </p:grpSpPr>
        <p:sp>
          <p:nvSpPr>
            <p:cNvPr id="29" name="Freeform 4">
              <a:extLst>
                <a:ext uri="{FF2B5EF4-FFF2-40B4-BE49-F238E27FC236}">
                  <a16:creationId xmlns:a16="http://schemas.microsoft.com/office/drawing/2014/main" id="{FF2EBB8F-31CE-2462-77A2-AB67E4DEB779}"/>
                </a:ext>
              </a:extLst>
            </p:cNvPr>
            <p:cNvSpPr/>
            <p:nvPr/>
          </p:nvSpPr>
          <p:spPr>
            <a:xfrm>
              <a:off x="0" y="0"/>
              <a:ext cx="3077210" cy="3111119"/>
            </a:xfrm>
            <a:custGeom>
              <a:avLst/>
              <a:gdLst/>
              <a:ahLst/>
              <a:cxnLst/>
              <a:rect l="l" t="t" r="r" b="b"/>
              <a:pathLst>
                <a:path w="3077210" h="3111119">
                  <a:moveTo>
                    <a:pt x="0" y="0"/>
                  </a:moveTo>
                  <a:lnTo>
                    <a:pt x="3077210" y="0"/>
                  </a:lnTo>
                  <a:lnTo>
                    <a:pt x="3077210" y="3111119"/>
                  </a:lnTo>
                  <a:lnTo>
                    <a:pt x="0" y="3111119"/>
                  </a:lnTo>
                  <a:lnTo>
                    <a:pt x="0" y="0"/>
                  </a:lnTo>
                  <a:close/>
                </a:path>
              </a:pathLst>
            </a:custGeom>
            <a:blipFill>
              <a:blip r:embed="rId3"/>
              <a:stretch>
                <a:fillRect l="-10303" r="-10302"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 name="Group 5">
            <a:extLst>
              <a:ext uri="{FF2B5EF4-FFF2-40B4-BE49-F238E27FC236}">
                <a16:creationId xmlns:a16="http://schemas.microsoft.com/office/drawing/2014/main" id="{61B1F66F-0E1B-A4AB-56AF-FFF27B113F5F}"/>
              </a:ext>
            </a:extLst>
          </p:cNvPr>
          <p:cNvGrpSpPr/>
          <p:nvPr/>
        </p:nvGrpSpPr>
        <p:grpSpPr>
          <a:xfrm>
            <a:off x="1845917" y="2362909"/>
            <a:ext cx="1387066" cy="1372592"/>
            <a:chOff x="0" y="0"/>
            <a:chExt cx="3140075" cy="3111119"/>
          </a:xfrm>
        </p:grpSpPr>
        <p:sp>
          <p:nvSpPr>
            <p:cNvPr id="28" name="Freeform 6">
              <a:extLst>
                <a:ext uri="{FF2B5EF4-FFF2-40B4-BE49-F238E27FC236}">
                  <a16:creationId xmlns:a16="http://schemas.microsoft.com/office/drawing/2014/main" id="{3DFE6344-3595-9059-96CC-440F271FCBA2}"/>
                </a:ext>
              </a:extLst>
            </p:cNvPr>
            <p:cNvSpPr/>
            <p:nvPr/>
          </p:nvSpPr>
          <p:spPr>
            <a:xfrm>
              <a:off x="0" y="0"/>
              <a:ext cx="3140075" cy="3111119"/>
            </a:xfrm>
            <a:custGeom>
              <a:avLst/>
              <a:gdLst/>
              <a:ahLst/>
              <a:cxnLst/>
              <a:rect l="l" t="t" r="r" b="b"/>
              <a:pathLst>
                <a:path w="3140075" h="3111119">
                  <a:moveTo>
                    <a:pt x="0" y="0"/>
                  </a:moveTo>
                  <a:lnTo>
                    <a:pt x="3140075" y="0"/>
                  </a:lnTo>
                  <a:lnTo>
                    <a:pt x="3140075" y="3111119"/>
                  </a:lnTo>
                  <a:lnTo>
                    <a:pt x="0" y="3111119"/>
                  </a:lnTo>
                  <a:lnTo>
                    <a:pt x="0" y="0"/>
                  </a:lnTo>
                  <a:close/>
                </a:path>
              </a:pathLst>
            </a:custGeom>
            <a:blipFill>
              <a:blip r:embed="rId4"/>
              <a:stretch>
                <a:fillRect l="-9095" r="-9095"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E93383B2-74FC-AE19-217E-E65FEAB73DC8}"/>
              </a:ext>
            </a:extLst>
          </p:cNvPr>
          <p:cNvGrpSpPr/>
          <p:nvPr/>
        </p:nvGrpSpPr>
        <p:grpSpPr>
          <a:xfrm>
            <a:off x="4308759" y="2362908"/>
            <a:ext cx="1392146" cy="1372592"/>
            <a:chOff x="0" y="0"/>
            <a:chExt cx="3150235" cy="3111119"/>
          </a:xfrm>
        </p:grpSpPr>
        <p:sp>
          <p:nvSpPr>
            <p:cNvPr id="27" name="Freeform 8">
              <a:extLst>
                <a:ext uri="{FF2B5EF4-FFF2-40B4-BE49-F238E27FC236}">
                  <a16:creationId xmlns:a16="http://schemas.microsoft.com/office/drawing/2014/main" id="{84FD5E39-2E75-1D36-56CD-B6E205BDF0DF}"/>
                </a:ext>
              </a:extLst>
            </p:cNvPr>
            <p:cNvSpPr/>
            <p:nvPr/>
          </p:nvSpPr>
          <p:spPr>
            <a:xfrm>
              <a:off x="0" y="0"/>
              <a:ext cx="3150235" cy="3111119"/>
            </a:xfrm>
            <a:custGeom>
              <a:avLst/>
              <a:gdLst/>
              <a:ahLst/>
              <a:cxnLst/>
              <a:rect l="l" t="t" r="r" b="b"/>
              <a:pathLst>
                <a:path w="3150235" h="3111119">
                  <a:moveTo>
                    <a:pt x="0" y="0"/>
                  </a:moveTo>
                  <a:lnTo>
                    <a:pt x="3150235" y="0"/>
                  </a:lnTo>
                  <a:lnTo>
                    <a:pt x="3150235" y="3111119"/>
                  </a:lnTo>
                  <a:lnTo>
                    <a:pt x="0" y="3111119"/>
                  </a:lnTo>
                  <a:lnTo>
                    <a:pt x="0" y="0"/>
                  </a:lnTo>
                  <a:close/>
                </a:path>
              </a:pathLst>
            </a:custGeom>
            <a:blipFill>
              <a:blip r:embed="rId5"/>
              <a:stretch>
                <a:fillRect l="-8904" r="-8905"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1DD98F3E-9089-DC46-D543-4A6C6533BDF2}"/>
              </a:ext>
            </a:extLst>
          </p:cNvPr>
          <p:cNvGrpSpPr/>
          <p:nvPr/>
        </p:nvGrpSpPr>
        <p:grpSpPr>
          <a:xfrm>
            <a:off x="9129518" y="2361182"/>
            <a:ext cx="1362247" cy="1360213"/>
            <a:chOff x="0" y="0"/>
            <a:chExt cx="3074543" cy="3086354"/>
          </a:xfrm>
        </p:grpSpPr>
        <p:sp>
          <p:nvSpPr>
            <p:cNvPr id="26" name="Freeform 10">
              <a:extLst>
                <a:ext uri="{FF2B5EF4-FFF2-40B4-BE49-F238E27FC236}">
                  <a16:creationId xmlns:a16="http://schemas.microsoft.com/office/drawing/2014/main" id="{2EAC0A65-34A6-10B9-0090-6ABF0ABA2586}"/>
                </a:ext>
              </a:extLst>
            </p:cNvPr>
            <p:cNvSpPr/>
            <p:nvPr/>
          </p:nvSpPr>
          <p:spPr>
            <a:xfrm>
              <a:off x="0" y="0"/>
              <a:ext cx="3074543" cy="3086354"/>
            </a:xfrm>
            <a:custGeom>
              <a:avLst/>
              <a:gdLst/>
              <a:ahLst/>
              <a:cxnLst/>
              <a:rect l="l" t="t" r="r" b="b"/>
              <a:pathLst>
                <a:path w="3074543" h="3086354">
                  <a:moveTo>
                    <a:pt x="0" y="0"/>
                  </a:moveTo>
                  <a:lnTo>
                    <a:pt x="3074543" y="0"/>
                  </a:lnTo>
                  <a:lnTo>
                    <a:pt x="3074543" y="3086354"/>
                  </a:lnTo>
                  <a:lnTo>
                    <a:pt x="0" y="3086354"/>
                  </a:lnTo>
                  <a:lnTo>
                    <a:pt x="0" y="0"/>
                  </a:lnTo>
                  <a:close/>
                </a:path>
              </a:pathLst>
            </a:custGeom>
            <a:blipFill>
              <a:blip r:embed="rId6"/>
              <a:stretch>
                <a:fillRect l="-9873" r="-9872"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9" name="TextBox 11">
            <a:extLst>
              <a:ext uri="{FF2B5EF4-FFF2-40B4-BE49-F238E27FC236}">
                <a16:creationId xmlns:a16="http://schemas.microsoft.com/office/drawing/2014/main" id="{34B6C878-466B-CB7A-83A0-3C4C5D7C02E9}"/>
              </a:ext>
            </a:extLst>
          </p:cNvPr>
          <p:cNvSpPr txBox="1"/>
          <p:nvPr/>
        </p:nvSpPr>
        <p:spPr>
          <a:xfrm>
            <a:off x="639417" y="1008093"/>
            <a:ext cx="7428362" cy="54923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44738"/>
              </a:lnSpc>
              <a:spcBef>
                <a:spcPts val="0"/>
              </a:spcBef>
              <a:spcAft>
                <a:spcPts val="0"/>
              </a:spcAft>
              <a:buClrTx/>
              <a:buSzTx/>
              <a:buFontTx/>
              <a:buNone/>
              <a:tabLst/>
              <a:defRPr/>
            </a:pPr>
            <a:r>
              <a:rPr kumimoji="0" lang="en-US" sz="2700" b="1" i="0" u="none" strike="noStrike" kern="1200" cap="none" spc="-77" normalizeH="0" baseline="0" noProof="0">
                <a:ln>
                  <a:noFill/>
                </a:ln>
                <a:solidFill>
                  <a:srgbClr val="FFFFFF"/>
                </a:solidFill>
                <a:effectLst/>
                <a:uLnTx/>
                <a:uFillTx/>
                <a:latin typeface="Arial"/>
                <a:ea typeface="+mn-ea"/>
                <a:cs typeface="+mn-cs"/>
              </a:rPr>
              <a:t>Houston Permitting Center</a:t>
            </a:r>
            <a:endParaRPr lang="en-US" sz="2700" b="1" i="0" u="none" strike="noStrike" kern="1200" cap="none" spc="0" normalizeH="0" baseline="0" noProof="0">
              <a:ln>
                <a:noFill/>
              </a:ln>
              <a:solidFill>
                <a:srgbClr val="000000"/>
              </a:solidFill>
              <a:effectLst/>
              <a:uLnTx/>
              <a:uFillTx/>
              <a:latin typeface="Arial" panose="020B0604020202020204"/>
              <a:cs typeface="Arial"/>
            </a:endParaRPr>
          </a:p>
        </p:txBody>
      </p:sp>
      <p:sp>
        <p:nvSpPr>
          <p:cNvPr id="10" name="TextBox 12">
            <a:extLst>
              <a:ext uri="{FF2B5EF4-FFF2-40B4-BE49-F238E27FC236}">
                <a16:creationId xmlns:a16="http://schemas.microsoft.com/office/drawing/2014/main" id="{695BEA65-4C10-84FD-8C8D-4A451253DA2F}"/>
              </a:ext>
            </a:extLst>
          </p:cNvPr>
          <p:cNvSpPr txBox="1"/>
          <p:nvPr/>
        </p:nvSpPr>
        <p:spPr>
          <a:xfrm>
            <a:off x="1750414" y="3820795"/>
            <a:ext cx="1503493" cy="72250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50000"/>
              </a:lnSpc>
              <a:spcBef>
                <a:spcPts val="0"/>
              </a:spcBef>
              <a:spcAft>
                <a:spcPts val="0"/>
              </a:spcAft>
              <a:buClrTx/>
              <a:buSzTx/>
              <a:tabLst/>
              <a:defRPr/>
            </a:pPr>
            <a:r>
              <a:rPr kumimoji="0" lang="en-US" sz="1650" b="1" i="0" u="none" strike="noStrike" kern="1200" cap="none" spc="0" normalizeH="0" baseline="0" noProof="0">
                <a:ln>
                  <a:noFill/>
                </a:ln>
                <a:solidFill>
                  <a:srgbClr val="FFFFFF"/>
                </a:solidFill>
                <a:effectLst/>
                <a:uLnTx/>
                <a:uFillTx/>
                <a:latin typeface="Arial"/>
                <a:cs typeface="Arial"/>
              </a:rPr>
              <a:t>Facebook</a:t>
            </a:r>
            <a:endParaRPr lang="en-US" sz="1650" b="1" i="0" u="none" strike="noStrike" kern="1200" cap="none" spc="0" normalizeH="0" baseline="0" noProof="0">
              <a:ln>
                <a:noFill/>
              </a:ln>
              <a:solidFill>
                <a:srgbClr val="000000"/>
              </a:solidFill>
              <a:effectLst/>
              <a:uLnTx/>
              <a:uFillTx/>
              <a:latin typeface="Arial"/>
              <a:cs typeface="Arial" panose="020B0604020202020204"/>
            </a:endParaRPr>
          </a:p>
          <a:p>
            <a:pPr marR="0" lvl="0" algn="ctr" defTabSz="914400" rtl="0" eaLnBrk="1" fontAlgn="auto" latinLnBrk="0" hangingPunct="1">
              <a:lnSpc>
                <a:spcPct val="150000"/>
              </a:lnSpc>
              <a:spcBef>
                <a:spcPts val="0"/>
              </a:spcBef>
              <a:spcAft>
                <a:spcPts val="0"/>
              </a:spcAft>
              <a:buClrTx/>
              <a:buSzTx/>
              <a:tabLst/>
              <a:defRPr/>
            </a:pPr>
            <a:r>
              <a:rPr kumimoji="0" lang="en-US" sz="1650" b="1" i="0" u="none" strike="noStrike" kern="1200" cap="none" spc="0" normalizeH="0" baseline="0" noProof="0">
                <a:ln>
                  <a:noFill/>
                </a:ln>
                <a:solidFill>
                  <a:srgbClr val="FFFFFF"/>
                </a:solidFill>
                <a:effectLst/>
                <a:uLnTx/>
                <a:uFillTx/>
                <a:latin typeface="Arial"/>
                <a:cs typeface="Arial Bold"/>
              </a:rPr>
              <a:t>@COHPermits</a:t>
            </a:r>
            <a:endParaRPr lang="en-US" sz="1650" b="1" i="0" u="none" strike="noStrike" kern="1200" cap="none" spc="0" normalizeH="0" baseline="0" noProof="0">
              <a:ln>
                <a:noFill/>
              </a:ln>
              <a:solidFill>
                <a:srgbClr val="FFFFFF"/>
              </a:solidFill>
              <a:effectLst/>
              <a:uLnTx/>
              <a:uFillTx/>
              <a:latin typeface="Arial"/>
              <a:cs typeface="Arial Bold"/>
            </a:endParaRPr>
          </a:p>
        </p:txBody>
      </p:sp>
      <p:sp>
        <p:nvSpPr>
          <p:cNvPr id="11" name="TextBox 13">
            <a:extLst>
              <a:ext uri="{FF2B5EF4-FFF2-40B4-BE49-F238E27FC236}">
                <a16:creationId xmlns:a16="http://schemas.microsoft.com/office/drawing/2014/main" id="{00CB7F2E-19A0-6005-ED97-6BB52D5A19D3}"/>
              </a:ext>
            </a:extLst>
          </p:cNvPr>
          <p:cNvSpPr txBox="1"/>
          <p:nvPr/>
        </p:nvSpPr>
        <p:spPr>
          <a:xfrm>
            <a:off x="4223742" y="3819828"/>
            <a:ext cx="1489882" cy="72250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50" b="1" i="0" u="none" strike="noStrike" kern="1200" cap="none" spc="0" normalizeH="0" baseline="0" noProof="0">
                <a:ln>
                  <a:noFill/>
                </a:ln>
                <a:solidFill>
                  <a:srgbClr val="FFFFFF"/>
                </a:solidFill>
                <a:effectLst/>
                <a:uLnTx/>
                <a:uFillTx/>
                <a:latin typeface="Arial"/>
                <a:cs typeface="Arial"/>
              </a:rPr>
              <a:t>X</a:t>
            </a:r>
            <a:endParaRPr lang="en-US" sz="1650" b="1" i="0" u="none" strike="noStrike" kern="1200" cap="none" spc="0" normalizeH="0" baseline="0" noProof="0">
              <a:ln>
                <a:noFill/>
              </a:ln>
              <a:solidFill>
                <a:srgbClr val="000000"/>
              </a:solidFill>
              <a:effectLst/>
              <a:uLnTx/>
              <a:uFillTx/>
              <a:latin typeface="Arial"/>
              <a:cs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50" b="1" i="0" u="none" strike="noStrike" kern="1200" cap="none" spc="0" normalizeH="0" baseline="0" noProof="0">
                <a:ln>
                  <a:noFill/>
                </a:ln>
                <a:solidFill>
                  <a:srgbClr val="FFFFFF"/>
                </a:solidFill>
                <a:effectLst/>
                <a:uLnTx/>
                <a:uFillTx/>
                <a:latin typeface="Arial"/>
                <a:ea typeface="+mn-ea"/>
                <a:cs typeface="+mn-cs"/>
              </a:rPr>
              <a:t>@COHPermits</a:t>
            </a:r>
            <a:endParaRPr lang="en-US" sz="1650" b="1" i="0" u="none" strike="noStrike" kern="1200" cap="none" spc="0" normalizeH="0" baseline="0" noProof="0">
              <a:ln>
                <a:noFill/>
              </a:ln>
              <a:solidFill>
                <a:srgbClr val="FFFFFF"/>
              </a:solidFill>
              <a:effectLst/>
              <a:uLnTx/>
              <a:uFillTx/>
              <a:latin typeface="Arial"/>
              <a:cs typeface="Arial"/>
            </a:endParaRPr>
          </a:p>
        </p:txBody>
      </p:sp>
      <p:sp>
        <p:nvSpPr>
          <p:cNvPr id="12" name="TextBox 14">
            <a:extLst>
              <a:ext uri="{FF2B5EF4-FFF2-40B4-BE49-F238E27FC236}">
                <a16:creationId xmlns:a16="http://schemas.microsoft.com/office/drawing/2014/main" id="{688160AC-6EF9-7899-9EA5-107CA4FE99A4}"/>
              </a:ext>
            </a:extLst>
          </p:cNvPr>
          <p:cNvSpPr txBox="1"/>
          <p:nvPr/>
        </p:nvSpPr>
        <p:spPr>
          <a:xfrm>
            <a:off x="6601580" y="3820794"/>
            <a:ext cx="1538195" cy="72250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50" b="1" i="0" u="none" strike="noStrike" kern="1200" cap="none" spc="0" normalizeH="0" baseline="0" noProof="0">
                <a:ln>
                  <a:noFill/>
                </a:ln>
                <a:solidFill>
                  <a:srgbClr val="FFFFFF"/>
                </a:solidFill>
                <a:effectLst/>
                <a:uLnTx/>
                <a:uFillTx/>
                <a:latin typeface="Arial"/>
                <a:cs typeface="Arial"/>
              </a:rPr>
              <a:t>Instagram</a:t>
            </a:r>
            <a:endParaRPr lang="en-US" sz="1650" b="1" i="0" u="none" strike="noStrike" kern="1200" cap="none" spc="0" normalizeH="0" baseline="0" noProof="0">
              <a:ln>
                <a:noFill/>
              </a:ln>
              <a:solidFill>
                <a:srgbClr val="000000"/>
              </a:solidFill>
              <a:effectLst/>
              <a:uLnTx/>
              <a:uFillTx/>
              <a:latin typeface="Arial"/>
              <a:cs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50" b="1" i="0" u="none" strike="noStrike" kern="1200" cap="none" spc="0" normalizeH="0" baseline="0" noProof="0">
                <a:ln>
                  <a:noFill/>
                </a:ln>
                <a:solidFill>
                  <a:srgbClr val="FFFFFF"/>
                </a:solidFill>
                <a:effectLst/>
                <a:uLnTx/>
                <a:uFillTx/>
                <a:latin typeface="Arial"/>
                <a:ea typeface="+mn-ea"/>
                <a:cs typeface="+mn-cs"/>
              </a:rPr>
              <a:t>@COHPermits</a:t>
            </a:r>
            <a:endParaRPr lang="en-US" sz="1650" b="1" i="0" u="none" strike="noStrike" kern="1200" cap="none" spc="0" normalizeH="0" baseline="0" noProof="0">
              <a:ln>
                <a:noFill/>
              </a:ln>
              <a:solidFill>
                <a:srgbClr val="FFFFFF"/>
              </a:solidFill>
              <a:effectLst/>
              <a:uLnTx/>
              <a:uFillTx/>
              <a:latin typeface="Arial"/>
              <a:cs typeface="Arial"/>
            </a:endParaRPr>
          </a:p>
        </p:txBody>
      </p:sp>
      <p:sp>
        <p:nvSpPr>
          <p:cNvPr id="13" name="TextBox 15">
            <a:extLst>
              <a:ext uri="{FF2B5EF4-FFF2-40B4-BE49-F238E27FC236}">
                <a16:creationId xmlns:a16="http://schemas.microsoft.com/office/drawing/2014/main" id="{4602C366-766F-F8D2-104F-846310594B3B}"/>
              </a:ext>
            </a:extLst>
          </p:cNvPr>
          <p:cNvSpPr txBox="1"/>
          <p:nvPr/>
        </p:nvSpPr>
        <p:spPr>
          <a:xfrm>
            <a:off x="9063081" y="3819827"/>
            <a:ext cx="1489882" cy="72250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50" b="1" i="0" u="none" strike="noStrike" kern="1200" cap="none" spc="0" normalizeH="0" baseline="0" noProof="0">
                <a:ln>
                  <a:noFill/>
                </a:ln>
                <a:solidFill>
                  <a:srgbClr val="FFFFFF"/>
                </a:solidFill>
                <a:effectLst/>
                <a:uLnTx/>
                <a:uFillTx/>
                <a:latin typeface="Arial"/>
                <a:cs typeface="Arial"/>
              </a:rPr>
              <a:t>YouTube</a:t>
            </a:r>
            <a:endParaRPr lang="en-US" sz="1650" b="1" i="0" u="none" strike="noStrike" kern="1200" cap="none" spc="0" normalizeH="0" baseline="0" noProof="0">
              <a:ln>
                <a:noFill/>
              </a:ln>
              <a:solidFill>
                <a:srgbClr val="000000"/>
              </a:solidFill>
              <a:effectLst/>
              <a:uLnTx/>
              <a:uFillTx/>
              <a:latin typeface="Arial"/>
              <a:cs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50" b="1" i="0" u="none" strike="noStrike" kern="1200" cap="none" spc="0" normalizeH="0" baseline="0" noProof="0">
                <a:ln>
                  <a:noFill/>
                </a:ln>
                <a:solidFill>
                  <a:srgbClr val="FFFFFF"/>
                </a:solidFill>
                <a:effectLst/>
                <a:uLnTx/>
                <a:uFillTx/>
                <a:latin typeface="Arial"/>
                <a:ea typeface="+mn-ea"/>
                <a:cs typeface="+mn-cs"/>
              </a:rPr>
              <a:t>@COHPermits</a:t>
            </a:r>
            <a:endParaRPr lang="en-US" sz="1650" b="1" i="0" u="none" strike="noStrike" kern="1200" cap="none" spc="0" normalizeH="0" baseline="0" noProof="0">
              <a:ln>
                <a:noFill/>
              </a:ln>
              <a:solidFill>
                <a:srgbClr val="FFFFFF"/>
              </a:solidFill>
              <a:effectLst/>
              <a:uLnTx/>
              <a:uFillTx/>
              <a:latin typeface="Arial"/>
              <a:cs typeface="Arial"/>
            </a:endParaRPr>
          </a:p>
        </p:txBody>
      </p:sp>
      <p:grpSp>
        <p:nvGrpSpPr>
          <p:cNvPr id="14" name="Group 13">
            <a:extLst>
              <a:ext uri="{FF2B5EF4-FFF2-40B4-BE49-F238E27FC236}">
                <a16:creationId xmlns:a16="http://schemas.microsoft.com/office/drawing/2014/main" id="{5EF37772-077C-5AE5-2D27-DBA6AFA0D93E}"/>
              </a:ext>
            </a:extLst>
          </p:cNvPr>
          <p:cNvGrpSpPr/>
          <p:nvPr/>
        </p:nvGrpSpPr>
        <p:grpSpPr>
          <a:xfrm>
            <a:off x="1346477" y="5540746"/>
            <a:ext cx="489361" cy="518624"/>
            <a:chOff x="0" y="0"/>
            <a:chExt cx="1233043" cy="1316990"/>
          </a:xfrm>
        </p:grpSpPr>
        <p:sp>
          <p:nvSpPr>
            <p:cNvPr id="25" name="Freeform 17">
              <a:extLst>
                <a:ext uri="{FF2B5EF4-FFF2-40B4-BE49-F238E27FC236}">
                  <a16:creationId xmlns:a16="http://schemas.microsoft.com/office/drawing/2014/main" id="{D3B622F4-171A-288B-A689-8BD6FAC39692}"/>
                </a:ext>
              </a:extLst>
            </p:cNvPr>
            <p:cNvSpPr/>
            <p:nvPr/>
          </p:nvSpPr>
          <p:spPr>
            <a:xfrm>
              <a:off x="0" y="0"/>
              <a:ext cx="1233043" cy="1316990"/>
            </a:xfrm>
            <a:custGeom>
              <a:avLst/>
              <a:gdLst/>
              <a:ahLst/>
              <a:cxnLst/>
              <a:rect l="l" t="t" r="r" b="b"/>
              <a:pathLst>
                <a:path w="1233043" h="1316990">
                  <a:moveTo>
                    <a:pt x="0" y="0"/>
                  </a:moveTo>
                  <a:lnTo>
                    <a:pt x="1233043" y="0"/>
                  </a:lnTo>
                  <a:lnTo>
                    <a:pt x="1233043" y="1316990"/>
                  </a:lnTo>
                  <a:lnTo>
                    <a:pt x="0" y="1316990"/>
                  </a:lnTo>
                  <a:lnTo>
                    <a:pt x="0" y="0"/>
                  </a:lnTo>
                  <a:close/>
                </a:path>
              </a:pathLst>
            </a:custGeom>
            <a:blipFill>
              <a:blip r:embed="rId7"/>
              <a:stretch>
                <a:fillRect l="-323" r="-318" b="4"/>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54E4A0B2-A89C-6DB9-F801-FDF6DCD4B3AA}"/>
              </a:ext>
            </a:extLst>
          </p:cNvPr>
          <p:cNvGrpSpPr/>
          <p:nvPr/>
        </p:nvGrpSpPr>
        <p:grpSpPr>
          <a:xfrm>
            <a:off x="6468065" y="5316790"/>
            <a:ext cx="258569" cy="259266"/>
            <a:chOff x="0" y="0"/>
            <a:chExt cx="517271" cy="518668"/>
          </a:xfrm>
        </p:grpSpPr>
        <p:sp>
          <p:nvSpPr>
            <p:cNvPr id="24" name="Freeform 19">
              <a:extLst>
                <a:ext uri="{FF2B5EF4-FFF2-40B4-BE49-F238E27FC236}">
                  <a16:creationId xmlns:a16="http://schemas.microsoft.com/office/drawing/2014/main" id="{3118E526-FDB1-E1A3-2CF9-3337A8B946E1}"/>
                </a:ext>
              </a:extLst>
            </p:cNvPr>
            <p:cNvSpPr/>
            <p:nvPr/>
          </p:nvSpPr>
          <p:spPr>
            <a:xfrm>
              <a:off x="0" y="0"/>
              <a:ext cx="517271" cy="518668"/>
            </a:xfrm>
            <a:custGeom>
              <a:avLst/>
              <a:gdLst/>
              <a:ahLst/>
              <a:cxnLst/>
              <a:rect l="l" t="t" r="r" b="b"/>
              <a:pathLst>
                <a:path w="517271" h="518668">
                  <a:moveTo>
                    <a:pt x="0" y="0"/>
                  </a:moveTo>
                  <a:lnTo>
                    <a:pt x="517271" y="0"/>
                  </a:lnTo>
                  <a:lnTo>
                    <a:pt x="517271" y="518668"/>
                  </a:lnTo>
                  <a:lnTo>
                    <a:pt x="0" y="518668"/>
                  </a:lnTo>
                  <a:lnTo>
                    <a:pt x="0" y="0"/>
                  </a:lnTo>
                  <a:close/>
                </a:path>
              </a:pathLst>
            </a:custGeom>
            <a:blipFill>
              <a:blip r:embed="rId8"/>
              <a:stretch>
                <a:fillRect l="-125" r="-133" b="1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Group 15">
            <a:extLst>
              <a:ext uri="{FF2B5EF4-FFF2-40B4-BE49-F238E27FC236}">
                <a16:creationId xmlns:a16="http://schemas.microsoft.com/office/drawing/2014/main" id="{C7DA0695-B151-91C6-8B42-C2D2128E75D6}"/>
              </a:ext>
            </a:extLst>
          </p:cNvPr>
          <p:cNvGrpSpPr/>
          <p:nvPr/>
        </p:nvGrpSpPr>
        <p:grpSpPr>
          <a:xfrm>
            <a:off x="6468063" y="5664327"/>
            <a:ext cx="258569" cy="258569"/>
            <a:chOff x="0" y="0"/>
            <a:chExt cx="517271" cy="517271"/>
          </a:xfrm>
        </p:grpSpPr>
        <p:sp>
          <p:nvSpPr>
            <p:cNvPr id="23" name="Freeform 21">
              <a:extLst>
                <a:ext uri="{FF2B5EF4-FFF2-40B4-BE49-F238E27FC236}">
                  <a16:creationId xmlns:a16="http://schemas.microsoft.com/office/drawing/2014/main" id="{B2B801BE-A29F-40F5-1D10-FB3D84E84E5A}"/>
                </a:ext>
              </a:extLst>
            </p:cNvPr>
            <p:cNvSpPr/>
            <p:nvPr/>
          </p:nvSpPr>
          <p:spPr>
            <a:xfrm>
              <a:off x="0" y="0"/>
              <a:ext cx="517271" cy="517271"/>
            </a:xfrm>
            <a:custGeom>
              <a:avLst/>
              <a:gdLst/>
              <a:ahLst/>
              <a:cxnLst/>
              <a:rect l="l" t="t" r="r" b="b"/>
              <a:pathLst>
                <a:path w="517271" h="517271">
                  <a:moveTo>
                    <a:pt x="0" y="0"/>
                  </a:moveTo>
                  <a:lnTo>
                    <a:pt x="517271" y="0"/>
                  </a:lnTo>
                  <a:lnTo>
                    <a:pt x="517271" y="517271"/>
                  </a:lnTo>
                  <a:lnTo>
                    <a:pt x="0" y="517271"/>
                  </a:lnTo>
                  <a:lnTo>
                    <a:pt x="0" y="0"/>
                  </a:lnTo>
                  <a:close/>
                </a:path>
              </a:pathLst>
            </a:custGeom>
            <a:blipFill>
              <a:blip r:embed="rId9"/>
              <a:stretch>
                <a:fillRect r="-7" b="-7"/>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7" name="TextBox 23">
            <a:extLst>
              <a:ext uri="{FF2B5EF4-FFF2-40B4-BE49-F238E27FC236}">
                <a16:creationId xmlns:a16="http://schemas.microsoft.com/office/drawing/2014/main" id="{A172B48F-D6E5-0AEE-B2CD-182FC61AB304}"/>
              </a:ext>
            </a:extLst>
          </p:cNvPr>
          <p:cNvSpPr txBox="1"/>
          <p:nvPr/>
        </p:nvSpPr>
        <p:spPr>
          <a:xfrm>
            <a:off x="2037179" y="5368375"/>
            <a:ext cx="4052987" cy="88370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spcBef>
                <a:spcPts val="0"/>
              </a:spcBef>
              <a:spcAft>
                <a:spcPts val="0"/>
              </a:spcAft>
              <a:buClrTx/>
              <a:buSzTx/>
              <a:buFontTx/>
              <a:buNone/>
              <a:tabLst/>
              <a:defRPr/>
            </a:pPr>
            <a:r>
              <a:rPr kumimoji="0" lang="en-US" sz="1914" b="0" i="0" u="none" strike="noStrike" kern="1200" cap="none" spc="0" normalizeH="0" baseline="0" noProof="0">
                <a:ln>
                  <a:noFill/>
                </a:ln>
                <a:solidFill>
                  <a:srgbClr val="FFFFFF"/>
                </a:solidFill>
                <a:effectLst/>
                <a:uLnTx/>
                <a:uFillTx/>
                <a:latin typeface="Arial Bold"/>
                <a:ea typeface="+mn-ea"/>
                <a:cs typeface="+mn-cs"/>
              </a:rPr>
              <a:t>Houston Permitting Center</a:t>
            </a:r>
            <a:endParaRPr lang="en-US" sz="800" b="0" i="0" u="none" strike="noStrike" kern="1200" cap="none" spc="0" normalizeH="0" baseline="0" noProof="0">
              <a:ln>
                <a:noFill/>
              </a:ln>
              <a:solidFill>
                <a:srgbClr val="000000"/>
              </a:solidFill>
              <a:effectLst/>
              <a:uLnTx/>
              <a:uFillTx/>
              <a:latin typeface="Arial" panose="020B0604020202020204"/>
              <a:cs typeface="Arial" panose="020B0604020202020204"/>
            </a:endParaRPr>
          </a:p>
          <a:p>
            <a:pPr marL="0" marR="0" lvl="0" indent="0" algn="just" defTabSz="914400" rtl="0" eaLnBrk="1" fontAlgn="auto" latinLnBrk="0" hangingPunct="1">
              <a:spcBef>
                <a:spcPts val="0"/>
              </a:spcBef>
              <a:spcAft>
                <a:spcPts val="0"/>
              </a:spcAft>
              <a:buClrTx/>
              <a:buSzTx/>
              <a:buFontTx/>
              <a:buNone/>
              <a:tabLst/>
              <a:defRPr/>
            </a:pPr>
            <a:r>
              <a:rPr kumimoji="0" lang="en-US" sz="1914" b="0" i="0" u="none" strike="noStrike" kern="1200" cap="none" spc="0" normalizeH="0" baseline="0" noProof="0">
                <a:ln>
                  <a:noFill/>
                </a:ln>
                <a:solidFill>
                  <a:srgbClr val="FFFFFF"/>
                </a:solidFill>
                <a:effectLst/>
                <a:uLnTx/>
                <a:uFillTx/>
                <a:latin typeface="Arial"/>
                <a:ea typeface="+mn-ea"/>
                <a:cs typeface="+mn-cs"/>
              </a:rPr>
              <a:t>1002 Washington Ave.</a:t>
            </a:r>
            <a:endParaRPr lang="en-US" sz="1914" b="0" i="0" u="none" strike="noStrike" kern="1200" cap="none" spc="0" normalizeH="0" baseline="0" noProof="0">
              <a:ln>
                <a:noFill/>
              </a:ln>
              <a:solidFill>
                <a:srgbClr val="FFFFFF"/>
              </a:solidFill>
              <a:effectLst/>
              <a:uLnTx/>
              <a:uFillTx/>
              <a:latin typeface="Arial"/>
              <a:cs typeface="Arial"/>
            </a:endParaRPr>
          </a:p>
          <a:p>
            <a:pPr marL="0" marR="0" lvl="0" indent="0" algn="just" defTabSz="914400" rtl="0" eaLnBrk="1" fontAlgn="auto" latinLnBrk="0" hangingPunct="1">
              <a:spcBef>
                <a:spcPts val="0"/>
              </a:spcBef>
              <a:spcAft>
                <a:spcPts val="0"/>
              </a:spcAft>
              <a:buClrTx/>
              <a:buSzTx/>
              <a:buFontTx/>
              <a:buNone/>
              <a:tabLst/>
              <a:defRPr/>
            </a:pPr>
            <a:r>
              <a:rPr kumimoji="0" lang="en-US" sz="1914" b="0" i="0" u="none" strike="noStrike" kern="1200" cap="none" spc="0" normalizeH="0" baseline="0" noProof="0">
                <a:ln>
                  <a:noFill/>
                </a:ln>
                <a:solidFill>
                  <a:srgbClr val="FFFFFF"/>
                </a:solidFill>
                <a:effectLst/>
                <a:uLnTx/>
                <a:uFillTx/>
                <a:latin typeface="Arial"/>
                <a:ea typeface="+mn-ea"/>
                <a:cs typeface="+mn-cs"/>
              </a:rPr>
              <a:t>Houston, TX 77002</a:t>
            </a:r>
            <a:endParaRPr lang="en-US" sz="1914" b="0" i="0" u="none" strike="noStrike" kern="1200" cap="none" spc="0" normalizeH="0" baseline="0" noProof="0">
              <a:ln>
                <a:noFill/>
              </a:ln>
              <a:solidFill>
                <a:srgbClr val="FFFFFF"/>
              </a:solidFill>
              <a:effectLst/>
              <a:uLnTx/>
              <a:uFillTx/>
              <a:latin typeface="Arial"/>
              <a:cs typeface="Arial"/>
            </a:endParaRPr>
          </a:p>
        </p:txBody>
      </p:sp>
      <p:sp>
        <p:nvSpPr>
          <p:cNvPr id="18" name="TextBox 24">
            <a:extLst>
              <a:ext uri="{FF2B5EF4-FFF2-40B4-BE49-F238E27FC236}">
                <a16:creationId xmlns:a16="http://schemas.microsoft.com/office/drawing/2014/main" id="{9FD37FDC-B71A-99EC-A508-13E96956C0F3}"/>
              </a:ext>
            </a:extLst>
          </p:cNvPr>
          <p:cNvSpPr txBox="1"/>
          <p:nvPr/>
        </p:nvSpPr>
        <p:spPr>
          <a:xfrm>
            <a:off x="6860518" y="5080952"/>
            <a:ext cx="4102684" cy="4953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92694"/>
              </a:lnSpc>
              <a:spcBef>
                <a:spcPts val="0"/>
              </a:spcBef>
              <a:spcAft>
                <a:spcPts val="0"/>
              </a:spcAft>
              <a:buClrTx/>
              <a:buSzTx/>
              <a:buFontTx/>
              <a:buNone/>
              <a:tabLst/>
              <a:defRPr/>
            </a:pPr>
            <a:r>
              <a:rPr kumimoji="0" lang="en-US" sz="1937" b="0" i="0" u="none" strike="noStrike" kern="1200" cap="none" spc="0" normalizeH="0" baseline="0" noProof="0">
                <a:ln>
                  <a:noFill/>
                </a:ln>
                <a:solidFill>
                  <a:srgbClr val="FFFFFF"/>
                </a:solidFill>
                <a:effectLst/>
                <a:uLnTx/>
                <a:uFillTx/>
                <a:latin typeface="Arial"/>
                <a:ea typeface="+mn-ea"/>
                <a:cs typeface="+mn-cs"/>
              </a:rPr>
              <a:t>832.394.9000</a:t>
            </a: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extBox 25">
            <a:extLst>
              <a:ext uri="{FF2B5EF4-FFF2-40B4-BE49-F238E27FC236}">
                <a16:creationId xmlns:a16="http://schemas.microsoft.com/office/drawing/2014/main" id="{8A14C011-0D55-5128-CAF2-8F5AFE0CC3DD}"/>
              </a:ext>
            </a:extLst>
          </p:cNvPr>
          <p:cNvSpPr txBox="1"/>
          <p:nvPr/>
        </p:nvSpPr>
        <p:spPr>
          <a:xfrm>
            <a:off x="6860518" y="5873543"/>
            <a:ext cx="4102684" cy="48532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a:lnSpc>
                <a:spcPct val="196075"/>
              </a:lnSpc>
              <a:spcBef>
                <a:spcPts val="0"/>
              </a:spcBef>
              <a:spcAft>
                <a:spcPts val="0"/>
              </a:spcAft>
              <a:buNone/>
              <a:tabLst/>
              <a:defRPr/>
            </a:pPr>
            <a:r>
              <a:rPr lang="en-US" sz="1900">
                <a:solidFill>
                  <a:srgbClr val="FFFFFF"/>
                </a:solidFill>
                <a:latin typeface="Arial"/>
              </a:rPr>
              <a:t>askHPC</a:t>
            </a:r>
            <a:r>
              <a:rPr kumimoji="0" lang="en-US" sz="1900" b="0" i="0" u="none" strike="noStrike" kern="1200" cap="none" spc="0" normalizeH="0" baseline="0" noProof="0">
                <a:ln>
                  <a:noFill/>
                </a:ln>
                <a:solidFill>
                  <a:srgbClr val="FFFFFF"/>
                </a:solidFill>
                <a:effectLst/>
                <a:uLnTx/>
                <a:uFillTx/>
                <a:latin typeface="Arial"/>
                <a:ea typeface="+mn-ea"/>
                <a:cs typeface="+mn-cs"/>
              </a:rPr>
              <a:t>@houstontx.gov</a:t>
            </a:r>
            <a:endParaRPr lang="en-US" sz="1900">
              <a:cs typeface="Arial"/>
            </a:endParaRPr>
          </a:p>
        </p:txBody>
      </p:sp>
      <p:sp>
        <p:nvSpPr>
          <p:cNvPr id="20" name="TextBox 26">
            <a:extLst>
              <a:ext uri="{FF2B5EF4-FFF2-40B4-BE49-F238E27FC236}">
                <a16:creationId xmlns:a16="http://schemas.microsoft.com/office/drawing/2014/main" id="{74A1AF32-C77E-5DF8-3BB3-059821E0E933}"/>
              </a:ext>
            </a:extLst>
          </p:cNvPr>
          <p:cNvSpPr txBox="1"/>
          <p:nvPr/>
        </p:nvSpPr>
        <p:spPr>
          <a:xfrm>
            <a:off x="6860518" y="5444271"/>
            <a:ext cx="4102684" cy="4953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92694"/>
              </a:lnSpc>
              <a:spcBef>
                <a:spcPts val="0"/>
              </a:spcBef>
              <a:spcAft>
                <a:spcPts val="0"/>
              </a:spcAft>
              <a:buClrTx/>
              <a:buSzTx/>
              <a:buFontTx/>
              <a:buNone/>
              <a:tabLst/>
              <a:defRPr/>
            </a:pPr>
            <a:r>
              <a:rPr kumimoji="0" lang="en-US" sz="1937" b="0" i="0" u="none" strike="noStrike" kern="1200" cap="none" spc="0" normalizeH="0" baseline="0" noProof="0">
                <a:ln>
                  <a:noFill/>
                </a:ln>
                <a:solidFill>
                  <a:srgbClr val="FFFFFF"/>
                </a:solidFill>
                <a:effectLst/>
                <a:uLnTx/>
                <a:uFillTx/>
                <a:latin typeface="Arial"/>
                <a:ea typeface="+mn-ea"/>
                <a:cs typeface="+mn-cs"/>
              </a:rPr>
              <a:t>www.houstonpermittingcenter.org</a:t>
            </a: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extBox 27">
            <a:extLst>
              <a:ext uri="{FF2B5EF4-FFF2-40B4-BE49-F238E27FC236}">
                <a16:creationId xmlns:a16="http://schemas.microsoft.com/office/drawing/2014/main" id="{8F4981C1-06B0-4AEE-B2A0-5D2909B663EB}"/>
              </a:ext>
            </a:extLst>
          </p:cNvPr>
          <p:cNvSpPr txBox="1"/>
          <p:nvPr/>
        </p:nvSpPr>
        <p:spPr>
          <a:xfrm>
            <a:off x="638249" y="-86945"/>
            <a:ext cx="5328441" cy="116660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76910"/>
              </a:lnSpc>
              <a:spcBef>
                <a:spcPts val="0"/>
              </a:spcBef>
              <a:spcAft>
                <a:spcPts val="0"/>
              </a:spcAft>
              <a:buClrTx/>
              <a:buSzTx/>
              <a:buFontTx/>
              <a:buNone/>
              <a:tabLst/>
              <a:defRPr/>
            </a:pPr>
            <a:r>
              <a:rPr kumimoji="0" lang="en-US" sz="4900" b="1" i="0" u="none" strike="noStrike" kern="1200" cap="none" spc="-147" normalizeH="0" baseline="0" noProof="0">
                <a:ln>
                  <a:noFill/>
                </a:ln>
                <a:solidFill>
                  <a:srgbClr val="FFFFFF"/>
                </a:solidFill>
                <a:effectLst/>
                <a:uLnTx/>
                <a:uFillTx/>
                <a:latin typeface="Arial Black" panose="020B0A04020102020204" pitchFamily="34" charset="0"/>
              </a:rPr>
              <a:t>CONTACT US </a:t>
            </a:r>
            <a:endParaRPr lang="en-US" sz="4900" b="1" i="0" u="none" strike="noStrike" kern="1200" cap="none" spc="0" normalizeH="0" baseline="0" noProof="0">
              <a:ln>
                <a:noFill/>
              </a:ln>
              <a:solidFill>
                <a:srgbClr val="000000"/>
              </a:solidFill>
              <a:effectLst/>
              <a:uLnTx/>
              <a:uFillTx/>
              <a:latin typeface="Arial Black" panose="020B0A04020102020204" pitchFamily="34" charset="0"/>
              <a:cs typeface="Arial"/>
            </a:endParaRPr>
          </a:p>
        </p:txBody>
      </p:sp>
      <p:sp>
        <p:nvSpPr>
          <p:cNvPr id="22" name="Freeform 28" descr="Envelope with solid fill">
            <a:extLst>
              <a:ext uri="{FF2B5EF4-FFF2-40B4-BE49-F238E27FC236}">
                <a16:creationId xmlns:a16="http://schemas.microsoft.com/office/drawing/2014/main" id="{D9BE5F40-B432-7BF3-D6EC-757F546CA97D}"/>
              </a:ext>
            </a:extLst>
          </p:cNvPr>
          <p:cNvSpPr/>
          <p:nvPr/>
        </p:nvSpPr>
        <p:spPr>
          <a:xfrm>
            <a:off x="6445389" y="6056150"/>
            <a:ext cx="304721" cy="304721"/>
          </a:xfrm>
          <a:custGeom>
            <a:avLst/>
            <a:gdLst/>
            <a:ahLst/>
            <a:cxnLst/>
            <a:rect l="l" t="t" r="r" b="b"/>
            <a:pathLst>
              <a:path w="457200" h="457200">
                <a:moveTo>
                  <a:pt x="0" y="0"/>
                </a:moveTo>
                <a:lnTo>
                  <a:pt x="457200" y="0"/>
                </a:lnTo>
                <a:lnTo>
                  <a:pt x="457200" y="457200"/>
                </a:lnTo>
                <a:lnTo>
                  <a:pt x="0" y="4572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5418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2F4F-3D53-909A-7227-8B2099C6D7D8}"/>
              </a:ext>
            </a:extLst>
          </p:cNvPr>
          <p:cNvSpPr>
            <a:spLocks noGrp="1"/>
          </p:cNvSpPr>
          <p:nvPr>
            <p:ph type="title"/>
          </p:nvPr>
        </p:nvSpPr>
        <p:spPr>
          <a:xfrm>
            <a:off x="831850" y="663829"/>
            <a:ext cx="11159521" cy="2099692"/>
          </a:xfrm>
        </p:spPr>
        <p:txBody>
          <a:bodyPr/>
          <a:lstStyle/>
          <a:p>
            <a:r>
              <a:rPr lang="en-US"/>
              <a:t>City of Houston ordinances</a:t>
            </a:r>
          </a:p>
        </p:txBody>
      </p:sp>
      <p:sp>
        <p:nvSpPr>
          <p:cNvPr id="3" name="Text Placeholder 2">
            <a:extLst>
              <a:ext uri="{FF2B5EF4-FFF2-40B4-BE49-F238E27FC236}">
                <a16:creationId xmlns:a16="http://schemas.microsoft.com/office/drawing/2014/main" id="{46CE8290-63CF-8E94-8CE4-935F51193714}"/>
              </a:ext>
            </a:extLst>
          </p:cNvPr>
          <p:cNvSpPr>
            <a:spLocks noGrp="1"/>
          </p:cNvSpPr>
          <p:nvPr>
            <p:ph type="body" idx="1"/>
          </p:nvPr>
        </p:nvSpPr>
        <p:spPr>
          <a:xfrm>
            <a:off x="831851" y="2763521"/>
            <a:ext cx="11159520" cy="1500187"/>
          </a:xfrm>
        </p:spPr>
        <p:txBody>
          <a:bodyPr/>
          <a:lstStyle/>
          <a:p>
            <a:r>
              <a:rPr lang="en-US"/>
              <a:t>Prohibited Yard Parking (PYP) Ordinance </a:t>
            </a:r>
          </a:p>
          <a:p>
            <a:r>
              <a:rPr lang="en-US"/>
              <a:t>ARTICLE 10, SECTION. 28:301-305</a:t>
            </a:r>
          </a:p>
          <a:p>
            <a:endParaRPr lang="en-US"/>
          </a:p>
        </p:txBody>
      </p:sp>
    </p:spTree>
    <p:extLst>
      <p:ext uri="{BB962C8B-B14F-4D97-AF65-F5344CB8AC3E}">
        <p14:creationId xmlns:p14="http://schemas.microsoft.com/office/powerpoint/2010/main" val="381703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4A68-C1AF-18CA-488C-B5EFCDA7E5A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34CECC-6CA4-BEFB-70FD-D2B1812521A4}"/>
              </a:ext>
            </a:extLst>
          </p:cNvPr>
          <p:cNvSpPr>
            <a:spLocks noGrp="1"/>
          </p:cNvSpPr>
          <p:nvPr>
            <p:ph type="body" sz="quarter" idx="12"/>
          </p:nvPr>
        </p:nvSpPr>
        <p:spPr>
          <a:xfrm>
            <a:off x="5634568" y="-777008"/>
            <a:ext cx="11192573" cy="700005"/>
          </a:xfrm>
        </p:spPr>
        <p:txBody>
          <a:bodyPr/>
          <a:lstStyle/>
          <a:p>
            <a:r>
              <a:rPr lang="en-US"/>
              <a:t>Background </a:t>
            </a:r>
          </a:p>
        </p:txBody>
      </p:sp>
      <p:sp>
        <p:nvSpPr>
          <p:cNvPr id="14" name="Text Placeholder 2">
            <a:extLst>
              <a:ext uri="{FF2B5EF4-FFF2-40B4-BE49-F238E27FC236}">
                <a16:creationId xmlns:a16="http://schemas.microsoft.com/office/drawing/2014/main" id="{27944672-CE0B-477F-C584-C9CC75B969A5}"/>
              </a:ext>
            </a:extLst>
          </p:cNvPr>
          <p:cNvSpPr txBox="1">
            <a:spLocks/>
          </p:cNvSpPr>
          <p:nvPr/>
        </p:nvSpPr>
        <p:spPr>
          <a:xfrm>
            <a:off x="6604002" y="667492"/>
            <a:ext cx="4488120" cy="643708"/>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ppleSystemUIFont" charset="-12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ppleSystemUIFont" charset="-12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ppleSystemUIFont" charset="-12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ppleSystemUIFont" charset="-12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0">
              <a:buClr>
                <a:srgbClr val="001E61"/>
              </a:buClr>
              <a:buNone/>
            </a:pPr>
            <a:r>
              <a:rPr lang="en-US" sz="2000" b="1">
                <a:solidFill>
                  <a:srgbClr val="001E60"/>
                </a:solidFill>
              </a:rPr>
              <a:t>Who started the program:</a:t>
            </a:r>
          </a:p>
          <a:p>
            <a:pPr marL="346075" lvl="1" indent="0">
              <a:buClr>
                <a:srgbClr val="001E61"/>
              </a:buClr>
              <a:buNone/>
            </a:pPr>
            <a:r>
              <a:rPr lang="en-US" sz="2000">
                <a:solidFill>
                  <a:srgbClr val="001E60"/>
                </a:solidFill>
              </a:rPr>
              <a:t>Planning Development created the 2009 City of Houston, Texas, Ordinance No. 2009-59- Prohibited Yard Parking</a:t>
            </a:r>
          </a:p>
          <a:p>
            <a:pPr marL="346075" lvl="1" indent="0">
              <a:buClr>
                <a:srgbClr val="001E61"/>
              </a:buClr>
              <a:buNone/>
            </a:pPr>
            <a:endParaRPr lang="en-US" sz="2000">
              <a:solidFill>
                <a:srgbClr val="001E60"/>
              </a:solidFill>
            </a:endParaRPr>
          </a:p>
          <a:p>
            <a:pPr marL="346075" lvl="1" indent="0">
              <a:buClr>
                <a:srgbClr val="001E61"/>
              </a:buClr>
              <a:buNone/>
            </a:pPr>
            <a:r>
              <a:rPr lang="en-US" sz="2000" b="1">
                <a:solidFill>
                  <a:srgbClr val="001E60"/>
                </a:solidFill>
              </a:rPr>
              <a:t>Who enforces the program</a:t>
            </a:r>
          </a:p>
          <a:p>
            <a:pPr marL="346075" lvl="1" indent="0">
              <a:buClr>
                <a:srgbClr val="001E61"/>
              </a:buClr>
              <a:buNone/>
            </a:pPr>
            <a:r>
              <a:rPr lang="en-US" sz="2000">
                <a:solidFill>
                  <a:srgbClr val="001E60"/>
                </a:solidFill>
              </a:rPr>
              <a:t>Houston Public Works, Community Code Enforcement but was previously enforced by the Houston Police Department</a:t>
            </a:r>
          </a:p>
          <a:p>
            <a:pPr marL="346075" lvl="1" indent="0">
              <a:buClr>
                <a:srgbClr val="001E61"/>
              </a:buClr>
              <a:buNone/>
            </a:pPr>
            <a:endParaRPr lang="en-US" sz="2000">
              <a:solidFill>
                <a:srgbClr val="001E60"/>
              </a:solidFill>
            </a:endParaRPr>
          </a:p>
          <a:p>
            <a:pPr marL="346075" lvl="1" indent="0">
              <a:buClr>
                <a:srgbClr val="001E61"/>
              </a:buClr>
              <a:buNone/>
            </a:pPr>
            <a:r>
              <a:rPr lang="en-US" sz="2000" b="1">
                <a:solidFill>
                  <a:srgbClr val="001E60"/>
                </a:solidFill>
              </a:rPr>
              <a:t>Who can participate</a:t>
            </a:r>
          </a:p>
          <a:p>
            <a:pPr marL="346075" lvl="1" indent="0">
              <a:buClr>
                <a:srgbClr val="001E61"/>
              </a:buClr>
              <a:buNone/>
            </a:pPr>
            <a:r>
              <a:rPr lang="en-US" sz="2000">
                <a:solidFill>
                  <a:srgbClr val="001E60"/>
                </a:solidFill>
              </a:rPr>
              <a:t>Active Homeowners Associations and civic groups applied to become part of the program </a:t>
            </a:r>
          </a:p>
          <a:p>
            <a:pPr marL="346075" lvl="1" indent="0">
              <a:buClr>
                <a:srgbClr val="001E61"/>
              </a:buClr>
              <a:buNone/>
            </a:pPr>
            <a:endParaRPr lang="en-US" sz="2000">
              <a:solidFill>
                <a:srgbClr val="001E60"/>
              </a:solidFill>
            </a:endParaRPr>
          </a:p>
          <a:p>
            <a:pPr marL="346075" lvl="1" indent="0">
              <a:buClr>
                <a:srgbClr val="001E61"/>
              </a:buClr>
              <a:buNone/>
            </a:pPr>
            <a:endParaRPr lang="en-US" sz="2000">
              <a:solidFill>
                <a:srgbClr val="001E60"/>
              </a:solidFill>
            </a:endParaRPr>
          </a:p>
          <a:p>
            <a:pPr marL="346075" lvl="1" indent="0">
              <a:buClr>
                <a:srgbClr val="001E61"/>
              </a:buClr>
              <a:buNone/>
            </a:pPr>
            <a:endParaRPr lang="en-US" sz="2000">
              <a:solidFill>
                <a:srgbClr val="001E60"/>
              </a:solidFill>
            </a:endParaRPr>
          </a:p>
        </p:txBody>
      </p:sp>
      <p:sp>
        <p:nvSpPr>
          <p:cNvPr id="5" name="Text Placeholder 5">
            <a:extLst>
              <a:ext uri="{FF2B5EF4-FFF2-40B4-BE49-F238E27FC236}">
                <a16:creationId xmlns:a16="http://schemas.microsoft.com/office/drawing/2014/main" id="{1A2CB10F-D0CC-BBA1-32B8-C731726A0647}"/>
              </a:ext>
            </a:extLst>
          </p:cNvPr>
          <p:cNvSpPr txBox="1">
            <a:spLocks/>
          </p:cNvSpPr>
          <p:nvPr/>
        </p:nvSpPr>
        <p:spPr>
          <a:xfrm>
            <a:off x="770993" y="449570"/>
            <a:ext cx="7769012" cy="700005"/>
          </a:xfrm>
          <a:prstGeom prst="rect">
            <a:avLst/>
          </a:prstGeom>
        </p:spPr>
        <p:txBody>
          <a:bodyPr/>
          <a:lstStyle>
            <a:lvl1pPr marL="0" indent="0" algn="l" defTabSz="914400" rtl="0" eaLnBrk="1" latinLnBrk="0" hangingPunct="1">
              <a:lnSpc>
                <a:spcPct val="90000"/>
              </a:lnSpc>
              <a:spcBef>
                <a:spcPts val="0"/>
              </a:spcBef>
              <a:buFont typeface="Arial" panose="020B0604020202020204" pitchFamily="34" charset="0"/>
              <a:buNone/>
              <a:defRPr sz="3200" b="1" i="0" kern="1200" cap="all" baseline="0">
                <a:solidFill>
                  <a:schemeClr val="tx2"/>
                </a:solidFill>
                <a:latin typeface="Arial Black" charset="0"/>
                <a:ea typeface="Arial Black" charset="0"/>
                <a:cs typeface="Arial Black" charset="0"/>
              </a:defRPr>
            </a:lvl1pPr>
            <a:lvl2pPr marL="685800" indent="-228600" algn="l" defTabSz="914400" rtl="0" eaLnBrk="1" latinLnBrk="0" hangingPunct="1">
              <a:lnSpc>
                <a:spcPct val="90000"/>
              </a:lnSpc>
              <a:spcBef>
                <a:spcPts val="500"/>
              </a:spcBef>
              <a:buFont typeface="Arial" pitchFamily="34" charset="0"/>
              <a:buChar char="•"/>
              <a:defRPr sz="2400" kern="1200">
                <a:solidFill>
                  <a:srgbClr val="663300"/>
                </a:solidFill>
                <a:latin typeface="Tw Cen M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63300"/>
                </a:solidFill>
                <a:latin typeface="Tw Cen M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63300"/>
                </a:solidFill>
                <a:latin typeface="Tw Cen M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3300"/>
                </a:solidFill>
                <a:latin typeface="Tw Cen M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Background </a:t>
            </a:r>
          </a:p>
        </p:txBody>
      </p:sp>
      <p:pic>
        <p:nvPicPr>
          <p:cNvPr id="19" name="Picture 18">
            <a:extLst>
              <a:ext uri="{FF2B5EF4-FFF2-40B4-BE49-F238E27FC236}">
                <a16:creationId xmlns:a16="http://schemas.microsoft.com/office/drawing/2014/main" id="{2264E5FB-E73F-4A8A-0940-B4EBECF262FF}"/>
              </a:ext>
            </a:extLst>
          </p:cNvPr>
          <p:cNvPicPr>
            <a:picLocks noChangeAspect="1"/>
          </p:cNvPicPr>
          <p:nvPr/>
        </p:nvPicPr>
        <p:blipFill>
          <a:blip r:embed="rId3"/>
          <a:stretch>
            <a:fillRect/>
          </a:stretch>
        </p:blipFill>
        <p:spPr>
          <a:xfrm>
            <a:off x="2077139" y="1311200"/>
            <a:ext cx="3220718" cy="4125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432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1F99-1B55-595A-9D1D-F7DBC867407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9D0D2E6-E3CF-728F-25ED-0C6A18D901D3}"/>
              </a:ext>
            </a:extLst>
          </p:cNvPr>
          <p:cNvSpPr>
            <a:spLocks noGrp="1"/>
          </p:cNvSpPr>
          <p:nvPr>
            <p:ph type="body" sz="quarter" idx="12"/>
          </p:nvPr>
        </p:nvSpPr>
        <p:spPr>
          <a:xfrm>
            <a:off x="5634568" y="-777008"/>
            <a:ext cx="11192573" cy="700005"/>
          </a:xfrm>
        </p:spPr>
        <p:txBody>
          <a:bodyPr/>
          <a:lstStyle/>
          <a:p>
            <a:r>
              <a:rPr lang="en-US"/>
              <a:t>Background </a:t>
            </a:r>
          </a:p>
        </p:txBody>
      </p:sp>
      <p:sp>
        <p:nvSpPr>
          <p:cNvPr id="14" name="Text Placeholder 2">
            <a:extLst>
              <a:ext uri="{FF2B5EF4-FFF2-40B4-BE49-F238E27FC236}">
                <a16:creationId xmlns:a16="http://schemas.microsoft.com/office/drawing/2014/main" id="{7AE88371-E3DE-AAE3-EFE8-24671BC53280}"/>
              </a:ext>
            </a:extLst>
          </p:cNvPr>
          <p:cNvSpPr txBox="1">
            <a:spLocks/>
          </p:cNvSpPr>
          <p:nvPr/>
        </p:nvSpPr>
        <p:spPr>
          <a:xfrm>
            <a:off x="6624322" y="484612"/>
            <a:ext cx="4488120" cy="643708"/>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ppleSystemUIFont" charset="-12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ppleSystemUIFont" charset="-12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ppleSystemUIFont" charset="-12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ppleSystemUIFont" charset="-12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0">
              <a:buClr>
                <a:srgbClr val="001E61"/>
              </a:buClr>
              <a:buNone/>
            </a:pPr>
            <a:r>
              <a:rPr lang="en-US" sz="2000" b="1">
                <a:solidFill>
                  <a:srgbClr val="001E60"/>
                </a:solidFill>
              </a:rPr>
              <a:t>Application process</a:t>
            </a:r>
          </a:p>
          <a:p>
            <a:pPr marL="346075" lvl="1" indent="0">
              <a:buClr>
                <a:srgbClr val="001E61"/>
              </a:buClr>
              <a:buNone/>
            </a:pPr>
            <a:r>
              <a:rPr lang="en-US" sz="2000">
                <a:solidFill>
                  <a:srgbClr val="001E60"/>
                </a:solidFill>
              </a:rPr>
              <a:t>Applications accepted on the first two business days of each month</a:t>
            </a:r>
          </a:p>
          <a:p>
            <a:pPr marL="346075" lvl="1" indent="0">
              <a:buNone/>
            </a:pPr>
            <a:r>
              <a:rPr lang="en-US" sz="2000">
                <a:solidFill>
                  <a:srgbClr val="001E60"/>
                </a:solidFill>
              </a:rPr>
              <a:t>Submitted to Planning and Development Director</a:t>
            </a:r>
          </a:p>
          <a:p>
            <a:pPr marL="346075" lvl="1" indent="0">
              <a:buClr>
                <a:srgbClr val="001E61"/>
              </a:buClr>
              <a:buNone/>
            </a:pPr>
            <a:endParaRPr lang="en-US" sz="2000">
              <a:solidFill>
                <a:srgbClr val="001E60"/>
              </a:solidFill>
            </a:endParaRPr>
          </a:p>
          <a:p>
            <a:pPr marL="346075" lvl="1" indent="0">
              <a:buClr>
                <a:srgbClr val="001E61"/>
              </a:buClr>
              <a:buNone/>
            </a:pPr>
            <a:r>
              <a:rPr lang="en-US" sz="2000" b="1">
                <a:solidFill>
                  <a:srgbClr val="001E60"/>
                </a:solidFill>
              </a:rPr>
              <a:t>Common reasons applications not approved</a:t>
            </a:r>
            <a:endParaRPr lang="en-US" sz="2000" b="1">
              <a:solidFill>
                <a:srgbClr val="001E60"/>
              </a:solidFill>
              <a:latin typeface="Arial"/>
            </a:endParaRPr>
          </a:p>
          <a:p>
            <a:pPr marL="346075" lvl="1" indent="0">
              <a:buNone/>
            </a:pPr>
            <a:r>
              <a:rPr lang="en-US" sz="2000">
                <a:solidFill>
                  <a:srgbClr val="001E60"/>
                </a:solidFill>
                <a:latin typeface="Arial"/>
              </a:rPr>
              <a:t>Insufficient petition of support (60% of property owners)</a:t>
            </a:r>
            <a:endParaRPr lang="en-US" sz="2700">
              <a:solidFill>
                <a:srgbClr val="001E60"/>
              </a:solidFill>
              <a:latin typeface="Arial Black"/>
            </a:endParaRPr>
          </a:p>
          <a:p>
            <a:pPr marL="346075" lvl="1" indent="0">
              <a:buNone/>
            </a:pPr>
            <a:r>
              <a:rPr lang="en-US" sz="2000">
                <a:solidFill>
                  <a:srgbClr val="001E60"/>
                </a:solidFill>
                <a:latin typeface="Arial"/>
              </a:rPr>
              <a:t>Lack of evidence</a:t>
            </a:r>
            <a:endParaRPr lang="en-US" sz="2700">
              <a:solidFill>
                <a:srgbClr val="001E60"/>
              </a:solidFill>
              <a:latin typeface="Arial Black"/>
            </a:endParaRPr>
          </a:p>
          <a:p>
            <a:pPr marL="346075" lvl="1" indent="0">
              <a:buNone/>
            </a:pPr>
            <a:r>
              <a:rPr lang="en-US" sz="2000">
                <a:solidFill>
                  <a:srgbClr val="001E60"/>
                </a:solidFill>
                <a:latin typeface="Arial"/>
              </a:rPr>
              <a:t> - block face criteria</a:t>
            </a:r>
            <a:endParaRPr lang="en-US" sz="2700">
              <a:solidFill>
                <a:srgbClr val="001E60"/>
              </a:solidFill>
              <a:latin typeface="Arial Black"/>
            </a:endParaRPr>
          </a:p>
          <a:p>
            <a:pPr marL="346075" lvl="1" indent="0">
              <a:buNone/>
            </a:pPr>
            <a:r>
              <a:rPr lang="en-US" sz="2000">
                <a:solidFill>
                  <a:srgbClr val="001E60"/>
                </a:solidFill>
                <a:latin typeface="Arial"/>
              </a:rPr>
              <a:t> - sufficient curb space</a:t>
            </a:r>
            <a:endParaRPr lang="en-US" sz="2700">
              <a:solidFill>
                <a:srgbClr val="001E60"/>
              </a:solidFill>
              <a:latin typeface="Arial Black"/>
            </a:endParaRPr>
          </a:p>
          <a:p>
            <a:pPr marL="346075" lvl="1" indent="0">
              <a:buClr>
                <a:srgbClr val="001E61"/>
              </a:buClr>
              <a:buNone/>
            </a:pPr>
            <a:endParaRPr lang="en-US" sz="2000" b="1">
              <a:solidFill>
                <a:srgbClr val="001E60"/>
              </a:solidFill>
            </a:endParaRPr>
          </a:p>
          <a:p>
            <a:pPr marL="346075" lvl="1" indent="0">
              <a:buNone/>
            </a:pPr>
            <a:r>
              <a:rPr lang="en-US" sz="2000" b="1">
                <a:solidFill>
                  <a:srgbClr val="001E60"/>
                </a:solidFill>
              </a:rPr>
              <a:t>Renewals</a:t>
            </a:r>
            <a:endParaRPr lang="en-US"/>
          </a:p>
          <a:p>
            <a:pPr marL="346075" lvl="1" indent="0">
              <a:buClr>
                <a:srgbClr val="001E61"/>
              </a:buClr>
              <a:buNone/>
            </a:pPr>
            <a:r>
              <a:rPr lang="en-US" sz="2000">
                <a:solidFill>
                  <a:srgbClr val="001E60"/>
                </a:solidFill>
              </a:rPr>
              <a:t>No current renewal process. Participants would need to repeat the application process after 20 years.</a:t>
            </a:r>
          </a:p>
          <a:p>
            <a:pPr marL="346075" lvl="1" indent="0">
              <a:buClr>
                <a:srgbClr val="001E61"/>
              </a:buClr>
              <a:buNone/>
            </a:pPr>
            <a:endParaRPr lang="en-US" sz="2000">
              <a:solidFill>
                <a:srgbClr val="001E60"/>
              </a:solidFill>
            </a:endParaRPr>
          </a:p>
          <a:p>
            <a:pPr marL="346075" lvl="1" indent="0">
              <a:buClr>
                <a:srgbClr val="001E61"/>
              </a:buClr>
              <a:buNone/>
            </a:pPr>
            <a:endParaRPr lang="en-US" sz="2000">
              <a:solidFill>
                <a:srgbClr val="001E60"/>
              </a:solidFill>
            </a:endParaRPr>
          </a:p>
          <a:p>
            <a:pPr marL="346075" lvl="1" indent="0">
              <a:buClr>
                <a:srgbClr val="001E61"/>
              </a:buClr>
              <a:buNone/>
            </a:pPr>
            <a:endParaRPr lang="en-US" sz="2000">
              <a:solidFill>
                <a:srgbClr val="001E60"/>
              </a:solidFill>
            </a:endParaRPr>
          </a:p>
        </p:txBody>
      </p:sp>
      <p:sp>
        <p:nvSpPr>
          <p:cNvPr id="5" name="Text Placeholder 5">
            <a:extLst>
              <a:ext uri="{FF2B5EF4-FFF2-40B4-BE49-F238E27FC236}">
                <a16:creationId xmlns:a16="http://schemas.microsoft.com/office/drawing/2014/main" id="{87427160-5AC4-314A-CE0D-011289C6305F}"/>
              </a:ext>
            </a:extLst>
          </p:cNvPr>
          <p:cNvSpPr txBox="1">
            <a:spLocks/>
          </p:cNvSpPr>
          <p:nvPr/>
        </p:nvSpPr>
        <p:spPr>
          <a:xfrm>
            <a:off x="770993" y="449570"/>
            <a:ext cx="7769012" cy="700005"/>
          </a:xfrm>
          <a:prstGeom prst="rect">
            <a:avLst/>
          </a:prstGeom>
        </p:spPr>
        <p:txBody>
          <a:bodyPr lIns="91440" tIns="45720" rIns="91440" bIns="45720" anchor="t"/>
          <a:lstStyle>
            <a:lvl1pPr marL="0" indent="0" algn="l" defTabSz="914400" rtl="0" eaLnBrk="1" latinLnBrk="0" hangingPunct="1">
              <a:lnSpc>
                <a:spcPct val="90000"/>
              </a:lnSpc>
              <a:spcBef>
                <a:spcPts val="0"/>
              </a:spcBef>
              <a:buFont typeface="Arial" panose="020B0604020202020204" pitchFamily="34" charset="0"/>
              <a:buNone/>
              <a:defRPr sz="3200" b="1" i="0" kern="1200" cap="all" baseline="0">
                <a:solidFill>
                  <a:schemeClr val="tx2"/>
                </a:solidFill>
                <a:latin typeface="Arial Black" charset="0"/>
                <a:ea typeface="Arial Black" charset="0"/>
                <a:cs typeface="Arial Black" charset="0"/>
              </a:defRPr>
            </a:lvl1pPr>
            <a:lvl2pPr marL="685800" indent="-228600" algn="l" defTabSz="914400" rtl="0" eaLnBrk="1" latinLnBrk="0" hangingPunct="1">
              <a:lnSpc>
                <a:spcPct val="90000"/>
              </a:lnSpc>
              <a:spcBef>
                <a:spcPts val="500"/>
              </a:spcBef>
              <a:buFont typeface="Arial" pitchFamily="34" charset="0"/>
              <a:buChar char="•"/>
              <a:defRPr sz="2400" kern="1200">
                <a:solidFill>
                  <a:srgbClr val="663300"/>
                </a:solidFill>
                <a:latin typeface="Tw Cen MT"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63300"/>
                </a:solidFill>
                <a:latin typeface="Tw Cen MT"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63300"/>
                </a:solidFill>
                <a:latin typeface="Tw Cen MT"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3300"/>
                </a:solidFill>
                <a:latin typeface="Tw Cen M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Black"/>
              </a:rPr>
              <a:t>Applications</a:t>
            </a:r>
          </a:p>
        </p:txBody>
      </p:sp>
      <p:pic>
        <p:nvPicPr>
          <p:cNvPr id="19" name="Picture 18">
            <a:extLst>
              <a:ext uri="{FF2B5EF4-FFF2-40B4-BE49-F238E27FC236}">
                <a16:creationId xmlns:a16="http://schemas.microsoft.com/office/drawing/2014/main" id="{28BAB29A-BF5D-A9BB-B2C9-6421F15AD818}"/>
              </a:ext>
            </a:extLst>
          </p:cNvPr>
          <p:cNvPicPr>
            <a:picLocks noChangeAspect="1"/>
          </p:cNvPicPr>
          <p:nvPr/>
        </p:nvPicPr>
        <p:blipFill>
          <a:blip r:embed="rId3"/>
          <a:stretch>
            <a:fillRect/>
          </a:stretch>
        </p:blipFill>
        <p:spPr>
          <a:xfrm>
            <a:off x="2056819" y="1494080"/>
            <a:ext cx="3220718" cy="4125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909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11A5-7407-4200-14CC-BF857BEC9B2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D58E1A-CAB9-6645-6EA3-0D2716A5B876}"/>
              </a:ext>
            </a:extLst>
          </p:cNvPr>
          <p:cNvSpPr>
            <a:spLocks noGrp="1"/>
          </p:cNvSpPr>
          <p:nvPr>
            <p:ph type="body" sz="quarter" idx="15"/>
          </p:nvPr>
        </p:nvSpPr>
        <p:spPr>
          <a:xfrm>
            <a:off x="491069" y="1670082"/>
            <a:ext cx="6564358" cy="2693196"/>
          </a:xfrm>
        </p:spPr>
        <p:txBody>
          <a:bodyPr lIns="91440" tIns="45720" rIns="91440" bIns="45720" anchor="t"/>
          <a:lstStyle/>
          <a:p>
            <a:pPr>
              <a:spcBef>
                <a:spcPts val="1200"/>
              </a:spcBef>
            </a:pPr>
            <a:r>
              <a:rPr lang="en-US" sz="2000"/>
              <a:t>The Prohibited Yard Parking Program has approved 221 applications to date. The program is intended to:</a:t>
            </a:r>
          </a:p>
          <a:p>
            <a:pPr marL="342900" lvl="2">
              <a:lnSpc>
                <a:spcPct val="100000"/>
              </a:lnSpc>
              <a:spcBef>
                <a:spcPts val="1200"/>
              </a:spcBef>
              <a:buFont typeface="Arial" panose="020B0604020202020204" pitchFamily="34" charset="0"/>
              <a:buChar char="•"/>
            </a:pPr>
            <a:r>
              <a:rPr lang="en-US" sz="2000">
                <a:solidFill>
                  <a:srgbClr val="001E61"/>
                </a:solidFill>
              </a:rPr>
              <a:t>Protect neighborhood property values</a:t>
            </a:r>
          </a:p>
          <a:p>
            <a:pPr marL="342900" lvl="2">
              <a:lnSpc>
                <a:spcPct val="100000"/>
              </a:lnSpc>
              <a:spcBef>
                <a:spcPts val="1200"/>
              </a:spcBef>
              <a:buFont typeface="Arial" panose="020B0604020202020204" pitchFamily="34" charset="0"/>
              <a:buChar char="•"/>
            </a:pPr>
            <a:r>
              <a:rPr lang="en-US" sz="2000">
                <a:solidFill>
                  <a:srgbClr val="001E61"/>
                </a:solidFill>
              </a:rPr>
              <a:t>Prevent damage to the City of Houston’s underground infrastructure </a:t>
            </a:r>
          </a:p>
          <a:p>
            <a:pPr marL="342900" lvl="2">
              <a:lnSpc>
                <a:spcPct val="100000"/>
              </a:lnSpc>
              <a:spcBef>
                <a:spcPts val="1200"/>
              </a:spcBef>
              <a:buFont typeface="Arial" panose="020B0604020202020204" pitchFamily="34" charset="0"/>
              <a:buChar char="•"/>
            </a:pPr>
            <a:r>
              <a:rPr lang="en-US" sz="2000">
                <a:solidFill>
                  <a:srgbClr val="001E61"/>
                </a:solidFill>
              </a:rPr>
              <a:t>Stop the degradation of the aesthetic appearance of single-family residential areas</a:t>
            </a:r>
          </a:p>
        </p:txBody>
      </p:sp>
      <p:sp>
        <p:nvSpPr>
          <p:cNvPr id="6" name="Text Placeholder 5">
            <a:extLst>
              <a:ext uri="{FF2B5EF4-FFF2-40B4-BE49-F238E27FC236}">
                <a16:creationId xmlns:a16="http://schemas.microsoft.com/office/drawing/2014/main" id="{CF525BBA-2A01-30D3-0D72-427F70C716B4}"/>
              </a:ext>
            </a:extLst>
          </p:cNvPr>
          <p:cNvSpPr>
            <a:spLocks noGrp="1"/>
          </p:cNvSpPr>
          <p:nvPr>
            <p:ph type="body" sz="quarter" idx="12"/>
          </p:nvPr>
        </p:nvSpPr>
        <p:spPr/>
        <p:txBody>
          <a:bodyPr/>
          <a:lstStyle/>
          <a:p>
            <a:r>
              <a:rPr lang="en-US"/>
              <a:t>Participation </a:t>
            </a:r>
          </a:p>
        </p:txBody>
      </p:sp>
      <p:sp>
        <p:nvSpPr>
          <p:cNvPr id="14" name="Text Placeholder 2">
            <a:extLst>
              <a:ext uri="{FF2B5EF4-FFF2-40B4-BE49-F238E27FC236}">
                <a16:creationId xmlns:a16="http://schemas.microsoft.com/office/drawing/2014/main" id="{BE7100AB-4A79-1505-17EB-8EC98C8BF461}"/>
              </a:ext>
            </a:extLst>
          </p:cNvPr>
          <p:cNvSpPr txBox="1">
            <a:spLocks/>
          </p:cNvSpPr>
          <p:nvPr/>
        </p:nvSpPr>
        <p:spPr>
          <a:xfrm>
            <a:off x="491068" y="5478539"/>
            <a:ext cx="6388971" cy="643708"/>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ppleSystemUIFont" charset="-12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ppleSystemUIFont" charset="-12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ppleSystemUIFont" charset="-12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ppleSystemUIFont" charset="-12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lvl="1" indent="0">
              <a:buClr>
                <a:srgbClr val="001E61"/>
              </a:buClr>
              <a:buFont typeface=".AppleSystemUIFont" charset="-120"/>
              <a:buNone/>
            </a:pPr>
            <a:r>
              <a:rPr lang="en-US" sz="2000" i="1">
                <a:solidFill>
                  <a:srgbClr val="001E60"/>
                </a:solidFill>
              </a:rPr>
              <a:t>(Based on City of Houston Ordinance, </a:t>
            </a:r>
          </a:p>
          <a:p>
            <a:pPr marL="60325" lvl="1" indent="0">
              <a:buClr>
                <a:srgbClr val="001E61"/>
              </a:buClr>
              <a:buFont typeface=".AppleSystemUIFont" charset="-120"/>
              <a:buNone/>
            </a:pPr>
            <a:r>
              <a:rPr lang="en-US" sz="2000" i="1">
                <a:solidFill>
                  <a:srgbClr val="001E60"/>
                </a:solidFill>
              </a:rPr>
              <a:t>Chapter 28, Article 10, Section 28-301-305)</a:t>
            </a:r>
            <a:endParaRPr lang="en-US" sz="2000">
              <a:solidFill>
                <a:srgbClr val="001E60"/>
              </a:solidFill>
            </a:endParaRPr>
          </a:p>
          <a:p>
            <a:pPr marL="803275" lvl="1" indent="-457200">
              <a:buClr>
                <a:srgbClr val="001E61"/>
              </a:buClr>
              <a:buFont typeface="Arial" panose="020B0604020202020204" pitchFamily="34" charset="0"/>
              <a:buChar char="•"/>
            </a:pPr>
            <a:endParaRPr lang="en-US" sz="2000">
              <a:solidFill>
                <a:srgbClr val="001E60"/>
              </a:solidFill>
            </a:endParaRPr>
          </a:p>
        </p:txBody>
      </p:sp>
      <p:pic>
        <p:nvPicPr>
          <p:cNvPr id="11" name="Picture 10">
            <a:extLst>
              <a:ext uri="{FF2B5EF4-FFF2-40B4-BE49-F238E27FC236}">
                <a16:creationId xmlns:a16="http://schemas.microsoft.com/office/drawing/2014/main" id="{C51EC0CC-BB87-F5EA-7696-5FA59ECAE743}"/>
              </a:ext>
            </a:extLst>
          </p:cNvPr>
          <p:cNvPicPr>
            <a:picLocks noChangeAspect="1"/>
          </p:cNvPicPr>
          <p:nvPr/>
        </p:nvPicPr>
        <p:blipFill>
          <a:blip r:embed="rId3"/>
          <a:stretch>
            <a:fillRect/>
          </a:stretch>
        </p:blipFill>
        <p:spPr>
          <a:xfrm>
            <a:off x="7543800" y="916704"/>
            <a:ext cx="4021282" cy="5205543"/>
          </a:xfrm>
          <a:prstGeom prst="rect">
            <a:avLst/>
          </a:prstGeom>
        </p:spPr>
      </p:pic>
    </p:spTree>
    <p:extLst>
      <p:ext uri="{BB962C8B-B14F-4D97-AF65-F5344CB8AC3E}">
        <p14:creationId xmlns:p14="http://schemas.microsoft.com/office/powerpoint/2010/main" val="57320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8C8D-B646-EB22-B160-B1E227CDFC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EB3EAF-DE1A-F137-81C9-E81B0A0F2FBF}"/>
              </a:ext>
            </a:extLst>
          </p:cNvPr>
          <p:cNvSpPr>
            <a:spLocks noGrp="1"/>
          </p:cNvSpPr>
          <p:nvPr>
            <p:ph type="body" sz="quarter" idx="12"/>
          </p:nvPr>
        </p:nvSpPr>
        <p:spPr/>
        <p:txBody>
          <a:bodyPr lIns="91440" tIns="45720" rIns="91440" bIns="45720" anchor="t"/>
          <a:lstStyle/>
          <a:p>
            <a:r>
              <a:rPr lang="en-US">
                <a:latin typeface="Arial Black"/>
              </a:rPr>
              <a:t>Prohibited yard parking</a:t>
            </a:r>
          </a:p>
        </p:txBody>
      </p:sp>
      <p:sp>
        <p:nvSpPr>
          <p:cNvPr id="3" name="Text Placeholder 2">
            <a:extLst>
              <a:ext uri="{FF2B5EF4-FFF2-40B4-BE49-F238E27FC236}">
                <a16:creationId xmlns:a16="http://schemas.microsoft.com/office/drawing/2014/main" id="{C3B96D74-5461-A791-47C9-A3F0EF604E8F}"/>
              </a:ext>
            </a:extLst>
          </p:cNvPr>
          <p:cNvSpPr>
            <a:spLocks noGrp="1"/>
          </p:cNvSpPr>
          <p:nvPr>
            <p:ph type="body" sz="quarter" idx="15"/>
          </p:nvPr>
        </p:nvSpPr>
        <p:spPr>
          <a:xfrm>
            <a:off x="528630" y="1305439"/>
            <a:ext cx="5692061" cy="700005"/>
          </a:xfrm>
        </p:spPr>
        <p:txBody>
          <a:bodyPr lIns="91440" tIns="45720" rIns="91440" bIns="45720" anchor="t"/>
          <a:lstStyle/>
          <a:p>
            <a:pPr indent="-454025">
              <a:buClr>
                <a:srgbClr val="001E61"/>
              </a:buClr>
            </a:pPr>
            <a:r>
              <a:rPr lang="en-US" sz="1500" b="0">
                <a:solidFill>
                  <a:srgbClr val="001E61"/>
                </a:solidFill>
                <a:latin typeface="+mj-lt"/>
              </a:rPr>
              <a:t>Parking of vehicles or equipment on any surface that is not an improved surface in the front or side yard areas of an improved single-family residential lot.</a:t>
            </a:r>
          </a:p>
          <a:p>
            <a:pPr marL="346075" lvl="1" indent="0">
              <a:buClr>
                <a:srgbClr val="001E61"/>
              </a:buClr>
              <a:buNone/>
            </a:pPr>
            <a:r>
              <a:rPr lang="en-US" sz="1500">
                <a:solidFill>
                  <a:srgbClr val="001E60"/>
                </a:solidFill>
              </a:rPr>
              <a:t> </a:t>
            </a:r>
          </a:p>
        </p:txBody>
      </p:sp>
      <p:sp>
        <p:nvSpPr>
          <p:cNvPr id="5" name="Text Placeholder 2">
            <a:extLst>
              <a:ext uri="{FF2B5EF4-FFF2-40B4-BE49-F238E27FC236}">
                <a16:creationId xmlns:a16="http://schemas.microsoft.com/office/drawing/2014/main" id="{49A77A20-D1AA-7AC2-032F-B9DB4C210064}"/>
              </a:ext>
            </a:extLst>
          </p:cNvPr>
          <p:cNvSpPr txBox="1">
            <a:spLocks/>
          </p:cNvSpPr>
          <p:nvPr/>
        </p:nvSpPr>
        <p:spPr>
          <a:xfrm>
            <a:off x="623842" y="2165511"/>
            <a:ext cx="5692061" cy="1315172"/>
          </a:xfrm>
          <a:prstGeom prst="rect">
            <a:avLst/>
          </a:prstGeom>
        </p:spPr>
        <p:txBody>
          <a:bodyPr lIns="91440" tIns="45720" rIns="91440" bIns="45720" anchor="t"/>
          <a:lstStyle>
            <a:lvl1pPr marL="0" marR="0" indent="0" algn="l" defTabSz="914400" rtl="0" eaLnBrk="1" fontAlgn="auto" latinLnBrk="0" hangingPunct="1">
              <a:lnSpc>
                <a:spcPct val="90000"/>
              </a:lnSpc>
              <a:spcBef>
                <a:spcPts val="1000"/>
              </a:spcBef>
              <a:spcAft>
                <a:spcPts val="0"/>
              </a:spcAft>
              <a:buClrTx/>
              <a:buSzTx/>
              <a:buFont typeface=".AppleSystemUIFont" charset="-120"/>
              <a:buNone/>
              <a:tabLst/>
              <a:defRPr sz="3200" b="1" kern="1200">
                <a:solidFill>
                  <a:schemeClr val="tx2"/>
                </a:solidFill>
                <a:latin typeface="+mn-lt"/>
                <a:ea typeface="Avenir Book" charset="0"/>
                <a:cs typeface="Avenir Book" charset="0"/>
              </a:defRPr>
            </a:lvl1pPr>
            <a:lvl2pPr marL="800100" indent="-342900" algn="l" defTabSz="914400" rtl="0" eaLnBrk="1" latinLnBrk="0" hangingPunct="1">
              <a:lnSpc>
                <a:spcPct val="90000"/>
              </a:lnSpc>
              <a:spcBef>
                <a:spcPts val="500"/>
              </a:spcBef>
              <a:buFont typeface=".AppleSystemUIFont" charset="-120"/>
              <a:buChar char="-"/>
              <a:defRPr sz="2800" kern="1200">
                <a:solidFill>
                  <a:schemeClr val="tx1"/>
                </a:solidFill>
                <a:latin typeface="+mn-lt"/>
                <a:ea typeface="Avenir Book" charset="0"/>
                <a:cs typeface="Avenir Book" charset="0"/>
              </a:defRPr>
            </a:lvl2pPr>
            <a:lvl3pPr marL="1257300" indent="-342900" algn="l" defTabSz="914400" rtl="0" eaLnBrk="1" latinLnBrk="0" hangingPunct="1">
              <a:lnSpc>
                <a:spcPct val="90000"/>
              </a:lnSpc>
              <a:spcBef>
                <a:spcPts val="500"/>
              </a:spcBef>
              <a:buFont typeface=".AppleSystemUIFont" charset="-120"/>
              <a:buChar char="-"/>
              <a:defRPr sz="2600" kern="1200">
                <a:solidFill>
                  <a:schemeClr val="tx1"/>
                </a:solidFill>
                <a:latin typeface="+mn-lt"/>
                <a:ea typeface="Avenir Book" charset="0"/>
                <a:cs typeface="Avenir Book" charset="0"/>
              </a:defRPr>
            </a:lvl3pPr>
            <a:lvl4pPr marL="1657350" indent="-285750" algn="l" defTabSz="914400" rtl="0" eaLnBrk="1" latinLnBrk="0" hangingPunct="1">
              <a:lnSpc>
                <a:spcPct val="90000"/>
              </a:lnSpc>
              <a:spcBef>
                <a:spcPts val="500"/>
              </a:spcBef>
              <a:buFont typeface=".AppleSystemUIFont" charset="-120"/>
              <a:buChar char="-"/>
              <a:defRPr sz="2400" kern="1200">
                <a:solidFill>
                  <a:schemeClr val="tx1"/>
                </a:solidFill>
                <a:latin typeface="+mn-lt"/>
                <a:ea typeface="Avenir Book" charset="0"/>
                <a:cs typeface="Avenir Book" charset="0"/>
              </a:defRPr>
            </a:lvl4pPr>
            <a:lvl5pPr marL="2114550" indent="-285750" algn="l" defTabSz="914400" rtl="0" eaLnBrk="1" latinLnBrk="0" hangingPunct="1">
              <a:lnSpc>
                <a:spcPct val="90000"/>
              </a:lnSpc>
              <a:spcBef>
                <a:spcPts val="500"/>
              </a:spcBef>
              <a:buFont typeface=".AppleSystemUIFont" charset="-120"/>
              <a:buChar char="-"/>
              <a:defRPr sz="2000" kern="1200">
                <a:solidFill>
                  <a:schemeClr val="tx1"/>
                </a:solidFill>
                <a:latin typeface="+mn-lt"/>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500">
                <a:latin typeface="+mj-lt"/>
              </a:rPr>
              <a:t>Sec. 28-303 (b) </a:t>
            </a:r>
            <a:r>
              <a:rPr lang="en-US" sz="1500" i="1">
                <a:latin typeface="+mj-lt"/>
              </a:rPr>
              <a:t>Offense.</a:t>
            </a:r>
            <a:r>
              <a:rPr lang="en-US" sz="1500">
                <a:latin typeface="+mj-lt"/>
              </a:rPr>
              <a:t> </a:t>
            </a:r>
          </a:p>
          <a:p>
            <a:pPr marL="283845"/>
            <a:r>
              <a:rPr lang="en-US" sz="1500" b="0" u="sng">
                <a:latin typeface="+mj-lt"/>
              </a:rPr>
              <a:t>...it is presumed that the registered owner of the vehicle or equipment is</a:t>
            </a:r>
            <a:r>
              <a:rPr lang="en-US" sz="1500" b="0">
                <a:latin typeface="+mj-lt"/>
              </a:rPr>
              <a:t> the person who parked, caused, suffered or permitted the vehicle or equipment to be parked </a:t>
            </a:r>
            <a:r>
              <a:rPr lang="en-US" sz="1500" b="0" u="sng">
                <a:latin typeface="+mj-lt"/>
              </a:rPr>
              <a:t>in violation of this article.</a:t>
            </a:r>
          </a:p>
          <a:p>
            <a:pPr marL="688975" lvl="1">
              <a:buClr>
                <a:srgbClr val="001E61"/>
              </a:buClr>
            </a:pPr>
            <a:endParaRPr lang="en-US" sz="1500">
              <a:solidFill>
                <a:srgbClr val="001E60"/>
              </a:solidFill>
            </a:endParaRPr>
          </a:p>
        </p:txBody>
      </p:sp>
      <p:sp>
        <p:nvSpPr>
          <p:cNvPr id="7" name="TextBox 6">
            <a:extLst>
              <a:ext uri="{FF2B5EF4-FFF2-40B4-BE49-F238E27FC236}">
                <a16:creationId xmlns:a16="http://schemas.microsoft.com/office/drawing/2014/main" id="{3BBC50D3-6823-600C-4E91-DEEFE891F7D4}"/>
              </a:ext>
            </a:extLst>
          </p:cNvPr>
          <p:cNvSpPr txBox="1"/>
          <p:nvPr/>
        </p:nvSpPr>
        <p:spPr>
          <a:xfrm>
            <a:off x="623843" y="3584742"/>
            <a:ext cx="5692060" cy="147732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500" b="1">
                <a:solidFill>
                  <a:srgbClr val="001E61"/>
                </a:solidFill>
              </a:rPr>
              <a:t>Sec. 28-305. </a:t>
            </a:r>
            <a:r>
              <a:rPr lang="en-US" sz="1500" b="1" i="1">
                <a:solidFill>
                  <a:srgbClr val="001E61"/>
                </a:solidFill>
              </a:rPr>
              <a:t>- Penalty.</a:t>
            </a:r>
          </a:p>
          <a:p>
            <a:pPr marL="283845"/>
            <a:r>
              <a:rPr lang="en-US" sz="1500">
                <a:solidFill>
                  <a:srgbClr val="001E61"/>
                </a:solidFill>
              </a:rPr>
              <a:t>Any person who violates any provision of this article shall be guilty of a misdemeanor and, upon conviction thereof, shall be </a:t>
            </a:r>
            <a:r>
              <a:rPr lang="en-US" sz="1500" u="sng">
                <a:solidFill>
                  <a:srgbClr val="001E61"/>
                </a:solidFill>
              </a:rPr>
              <a:t>punished by a fine not to exceed $150.00. Each day</a:t>
            </a:r>
            <a:r>
              <a:rPr lang="en-US" sz="1500">
                <a:solidFill>
                  <a:srgbClr val="001E61"/>
                </a:solidFill>
              </a:rPr>
              <a:t> a violation of this article shall continue shall constitute a separate offense.</a:t>
            </a:r>
            <a:endParaRPr lang="en-US" sz="1500">
              <a:solidFill>
                <a:srgbClr val="001E61"/>
              </a:solidFill>
              <a:cs typeface="Arial"/>
            </a:endParaRPr>
          </a:p>
        </p:txBody>
      </p:sp>
      <p:grpSp>
        <p:nvGrpSpPr>
          <p:cNvPr id="8" name="Group 7">
            <a:extLst>
              <a:ext uri="{FF2B5EF4-FFF2-40B4-BE49-F238E27FC236}">
                <a16:creationId xmlns:a16="http://schemas.microsoft.com/office/drawing/2014/main" id="{A881E21E-4DCC-E650-B1B7-4C57E6A55874}"/>
              </a:ext>
            </a:extLst>
          </p:cNvPr>
          <p:cNvGrpSpPr/>
          <p:nvPr/>
        </p:nvGrpSpPr>
        <p:grpSpPr>
          <a:xfrm>
            <a:off x="6996546" y="1277663"/>
            <a:ext cx="4918363" cy="4364567"/>
            <a:chOff x="6698673" y="1096815"/>
            <a:chExt cx="4918363" cy="4364567"/>
          </a:xfrm>
        </p:grpSpPr>
        <p:sp>
          <p:nvSpPr>
            <p:cNvPr id="6" name="Rectangle 5">
              <a:extLst>
                <a:ext uri="{FF2B5EF4-FFF2-40B4-BE49-F238E27FC236}">
                  <a16:creationId xmlns:a16="http://schemas.microsoft.com/office/drawing/2014/main" id="{D60ADA50-3522-531C-5EA7-46984CB88658}"/>
                </a:ext>
              </a:extLst>
            </p:cNvPr>
            <p:cNvSpPr/>
            <p:nvPr/>
          </p:nvSpPr>
          <p:spPr>
            <a:xfrm>
              <a:off x="6698673" y="1096815"/>
              <a:ext cx="4918363" cy="4364567"/>
            </a:xfrm>
            <a:prstGeom prst="rect">
              <a:avLst/>
            </a:prstGeom>
            <a:solidFill>
              <a:srgbClr val="001E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D8951DA-5911-73AA-7E92-413D66E46E26}"/>
                </a:ext>
              </a:extLst>
            </p:cNvPr>
            <p:cNvGrpSpPr/>
            <p:nvPr/>
          </p:nvGrpSpPr>
          <p:grpSpPr>
            <a:xfrm>
              <a:off x="6738943" y="1124591"/>
              <a:ext cx="4828677" cy="4296158"/>
              <a:chOff x="6504342" y="1516758"/>
              <a:chExt cx="4024472" cy="3620320"/>
            </a:xfrm>
          </p:grpSpPr>
          <p:pic>
            <p:nvPicPr>
              <p:cNvPr id="4" name="Picture 3">
                <a:extLst>
                  <a:ext uri="{FF2B5EF4-FFF2-40B4-BE49-F238E27FC236}">
                    <a16:creationId xmlns:a16="http://schemas.microsoft.com/office/drawing/2014/main" id="{870BAAE6-E28D-E691-FCED-9A08EE964D64}"/>
                  </a:ext>
                </a:extLst>
              </p:cNvPr>
              <p:cNvPicPr>
                <a:picLocks noChangeAspect="1"/>
              </p:cNvPicPr>
              <p:nvPr/>
            </p:nvPicPr>
            <p:blipFill>
              <a:blip r:embed="rId3"/>
              <a:stretch>
                <a:fillRect/>
              </a:stretch>
            </p:blipFill>
            <p:spPr>
              <a:xfrm>
                <a:off x="6504342" y="1516758"/>
                <a:ext cx="2039294" cy="1814169"/>
              </a:xfrm>
              <a:prstGeom prst="rect">
                <a:avLst/>
              </a:prstGeom>
            </p:spPr>
          </p:pic>
          <p:pic>
            <p:nvPicPr>
              <p:cNvPr id="9" name="Picture 8" descr="Prohibited Yard Parking">
                <a:extLst>
                  <a:ext uri="{FF2B5EF4-FFF2-40B4-BE49-F238E27FC236}">
                    <a16:creationId xmlns:a16="http://schemas.microsoft.com/office/drawing/2014/main" id="{631A1048-6C15-482E-79E2-038D11C5E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636" y="1524776"/>
                <a:ext cx="1985178" cy="1814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Grass Driveways: Why, How to Build One ...">
                <a:extLst>
                  <a:ext uri="{FF2B5EF4-FFF2-40B4-BE49-F238E27FC236}">
                    <a16:creationId xmlns:a16="http://schemas.microsoft.com/office/drawing/2014/main" id="{624D61AD-DB97-FD66-7C0F-1B4ABB3C8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636" y="3322909"/>
                <a:ext cx="1985178" cy="18141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reserve your Grass Parking with Ground ...">
                <a:extLst>
                  <a:ext uri="{FF2B5EF4-FFF2-40B4-BE49-F238E27FC236}">
                    <a16:creationId xmlns:a16="http://schemas.microsoft.com/office/drawing/2014/main" id="{48B5BA12-E84E-7258-D401-2B4D96659C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4342" y="3322909"/>
                <a:ext cx="2039294" cy="181416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12">
            <a:extLst>
              <a:ext uri="{FF2B5EF4-FFF2-40B4-BE49-F238E27FC236}">
                <a16:creationId xmlns:a16="http://schemas.microsoft.com/office/drawing/2014/main" id="{25942F89-697B-697D-D33D-B6FEA17C2032}"/>
              </a:ext>
            </a:extLst>
          </p:cNvPr>
          <p:cNvSpPr txBox="1"/>
          <p:nvPr/>
        </p:nvSpPr>
        <p:spPr>
          <a:xfrm>
            <a:off x="6996546" y="5651745"/>
            <a:ext cx="4918363" cy="276999"/>
          </a:xfrm>
          <a:prstGeom prst="rect">
            <a:avLst/>
          </a:prstGeom>
          <a:noFill/>
        </p:spPr>
        <p:txBody>
          <a:bodyPr wrap="square">
            <a:spAutoFit/>
          </a:bodyPr>
          <a:lstStyle/>
          <a:p>
            <a:pPr algn="ctr"/>
            <a:r>
              <a:rPr lang="en-US" sz="1200" i="0">
                <a:solidFill>
                  <a:schemeClr val="tx2"/>
                </a:solidFill>
                <a:effectLst/>
                <a:latin typeface="Arial Black" panose="020B0A04020102020204" pitchFamily="34" charset="0"/>
              </a:rPr>
              <a:t>Examples of Violations</a:t>
            </a:r>
          </a:p>
        </p:txBody>
      </p:sp>
      <p:sp>
        <p:nvSpPr>
          <p:cNvPr id="15" name="TextBox 14">
            <a:extLst>
              <a:ext uri="{FF2B5EF4-FFF2-40B4-BE49-F238E27FC236}">
                <a16:creationId xmlns:a16="http://schemas.microsoft.com/office/drawing/2014/main" id="{12954F49-9D60-2E21-440C-6A45A0A1B76A}"/>
              </a:ext>
            </a:extLst>
          </p:cNvPr>
          <p:cNvSpPr txBox="1"/>
          <p:nvPr/>
        </p:nvSpPr>
        <p:spPr>
          <a:xfrm>
            <a:off x="623842" y="5397829"/>
            <a:ext cx="5912501" cy="784830"/>
          </a:xfrm>
          <a:prstGeom prst="rect">
            <a:avLst/>
          </a:prstGeom>
          <a:noFill/>
          <a:ln>
            <a:solidFill>
              <a:srgbClr val="001E61"/>
            </a:solidFill>
          </a:ln>
        </p:spPr>
        <p:txBody>
          <a:bodyPr wrap="square" lIns="91440" tIns="45720" rIns="91440" bIns="45720" anchor="t">
            <a:spAutoFit/>
          </a:bodyPr>
          <a:lstStyle/>
          <a:p>
            <a:r>
              <a:rPr lang="en-US" sz="1500">
                <a:solidFill>
                  <a:srgbClr val="001E60"/>
                </a:solidFill>
                <a:latin typeface="Arial Bold"/>
                <a:cs typeface="Arial"/>
              </a:rPr>
              <a:t>The provisions of this article may be enforced by any law enforcement officer, the neighborhood protection official, or the parking official.</a:t>
            </a:r>
            <a:endParaRPr lang="en-US" sz="1500">
              <a:solidFill>
                <a:srgbClr val="001E60"/>
              </a:solidFill>
            </a:endParaRPr>
          </a:p>
        </p:txBody>
      </p:sp>
    </p:spTree>
    <p:extLst>
      <p:ext uri="{BB962C8B-B14F-4D97-AF65-F5344CB8AC3E}">
        <p14:creationId xmlns:p14="http://schemas.microsoft.com/office/powerpoint/2010/main" val="256563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4EBD2-63A8-6EB0-4985-E4D1F546B5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E9E62E-86E2-46DF-EBA0-F0067FAA0661}"/>
              </a:ext>
            </a:extLst>
          </p:cNvPr>
          <p:cNvSpPr>
            <a:spLocks noGrp="1"/>
          </p:cNvSpPr>
          <p:nvPr>
            <p:ph type="body" sz="quarter" idx="12"/>
          </p:nvPr>
        </p:nvSpPr>
        <p:spPr>
          <a:xfrm>
            <a:off x="499713" y="395747"/>
            <a:ext cx="11192573" cy="700005"/>
          </a:xfrm>
        </p:spPr>
        <p:txBody>
          <a:bodyPr/>
          <a:lstStyle/>
          <a:p>
            <a:r>
              <a:rPr lang="en-US">
                <a:solidFill>
                  <a:srgbClr val="001E60"/>
                </a:solidFill>
                <a:latin typeface="Arial Black" panose="020B0A04020102020204" pitchFamily="34" charset="0"/>
              </a:rPr>
              <a:t>strategy</a:t>
            </a:r>
            <a:endParaRPr lang="en-US"/>
          </a:p>
        </p:txBody>
      </p:sp>
      <p:graphicFrame>
        <p:nvGraphicFramePr>
          <p:cNvPr id="4" name="Diagram 3">
            <a:extLst>
              <a:ext uri="{FF2B5EF4-FFF2-40B4-BE49-F238E27FC236}">
                <a16:creationId xmlns:a16="http://schemas.microsoft.com/office/drawing/2014/main" id="{96CD7A4D-7567-FED3-8A45-E016DC958316}"/>
              </a:ext>
            </a:extLst>
          </p:cNvPr>
          <p:cNvGraphicFramePr/>
          <p:nvPr>
            <p:extLst>
              <p:ext uri="{D42A27DB-BD31-4B8C-83A1-F6EECF244321}">
                <p14:modId xmlns:p14="http://schemas.microsoft.com/office/powerpoint/2010/main" val="456496346"/>
              </p:ext>
            </p:extLst>
          </p:nvPr>
        </p:nvGraphicFramePr>
        <p:xfrm>
          <a:off x="224435" y="1289465"/>
          <a:ext cx="11112454" cy="544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B435CB9-E90F-6474-DDA3-BD11BC6A5D70}"/>
              </a:ext>
            </a:extLst>
          </p:cNvPr>
          <p:cNvSpPr txBox="1"/>
          <p:nvPr/>
        </p:nvSpPr>
        <p:spPr>
          <a:xfrm>
            <a:off x="1926050" y="4205246"/>
            <a:ext cx="2039112" cy="369332"/>
          </a:xfrm>
          <a:prstGeom prst="rect">
            <a:avLst/>
          </a:prstGeom>
          <a:noFill/>
        </p:spPr>
        <p:txBody>
          <a:bodyPr wrap="square" rtlCol="0">
            <a:spAutoFit/>
          </a:bodyPr>
          <a:lstStyle/>
          <a:p>
            <a:r>
              <a:rPr lang="en-US"/>
              <a:t>January 12, 2026</a:t>
            </a:r>
          </a:p>
        </p:txBody>
      </p:sp>
      <p:sp>
        <p:nvSpPr>
          <p:cNvPr id="9" name="TextBox 8">
            <a:extLst>
              <a:ext uri="{FF2B5EF4-FFF2-40B4-BE49-F238E27FC236}">
                <a16:creationId xmlns:a16="http://schemas.microsoft.com/office/drawing/2014/main" id="{5978E800-60F1-A2E7-CC48-E1CFE05BBBF6}"/>
              </a:ext>
            </a:extLst>
          </p:cNvPr>
          <p:cNvSpPr txBox="1"/>
          <p:nvPr/>
        </p:nvSpPr>
        <p:spPr>
          <a:xfrm>
            <a:off x="8574307" y="4574578"/>
            <a:ext cx="1481237" cy="369332"/>
          </a:xfrm>
          <a:prstGeom prst="rect">
            <a:avLst/>
          </a:prstGeom>
          <a:noFill/>
        </p:spPr>
        <p:txBody>
          <a:bodyPr wrap="square" rtlCol="0">
            <a:spAutoFit/>
          </a:bodyPr>
          <a:lstStyle/>
          <a:p>
            <a:pPr algn="ctr"/>
            <a:r>
              <a:rPr lang="en-US"/>
              <a:t>May 2026</a:t>
            </a:r>
          </a:p>
        </p:txBody>
      </p:sp>
      <p:sp>
        <p:nvSpPr>
          <p:cNvPr id="11" name="TextBox 10">
            <a:extLst>
              <a:ext uri="{FF2B5EF4-FFF2-40B4-BE49-F238E27FC236}">
                <a16:creationId xmlns:a16="http://schemas.microsoft.com/office/drawing/2014/main" id="{D0215061-7993-1F96-C41C-C985027BF8A2}"/>
              </a:ext>
            </a:extLst>
          </p:cNvPr>
          <p:cNvSpPr txBox="1"/>
          <p:nvPr/>
        </p:nvSpPr>
        <p:spPr>
          <a:xfrm>
            <a:off x="2318758" y="1805579"/>
            <a:ext cx="7554483" cy="477054"/>
          </a:xfrm>
          <a:prstGeom prst="rect">
            <a:avLst/>
          </a:prstGeom>
          <a:noFill/>
        </p:spPr>
        <p:txBody>
          <a:bodyPr wrap="square">
            <a:spAutoFit/>
          </a:bodyPr>
          <a:lstStyle/>
          <a:p>
            <a:pPr algn="ctr"/>
            <a:r>
              <a:rPr lang="en-US" sz="2500">
                <a:solidFill>
                  <a:schemeClr val="tx2"/>
                </a:solidFill>
                <a:latin typeface="Arial Black" panose="020B0A04020102020204" pitchFamily="34" charset="0"/>
              </a:rPr>
              <a:t>Enforcement and Evaluation Plan</a:t>
            </a:r>
            <a:endParaRPr lang="en-US" sz="2500" b="1" i="0">
              <a:solidFill>
                <a:schemeClr val="tx2"/>
              </a:solidFill>
              <a:effectLst/>
              <a:latin typeface="Arial Black" panose="020B0A04020102020204" pitchFamily="34" charset="0"/>
            </a:endParaRPr>
          </a:p>
        </p:txBody>
      </p:sp>
    </p:spTree>
    <p:extLst>
      <p:ext uri="{BB962C8B-B14F-4D97-AF65-F5344CB8AC3E}">
        <p14:creationId xmlns:p14="http://schemas.microsoft.com/office/powerpoint/2010/main" val="228432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3571-1847-8AF0-424D-9D51B6FF8AC8}"/>
              </a:ext>
            </a:extLst>
          </p:cNvPr>
          <p:cNvSpPr>
            <a:spLocks noGrp="1"/>
          </p:cNvSpPr>
          <p:nvPr>
            <p:ph type="title"/>
          </p:nvPr>
        </p:nvSpPr>
        <p:spPr/>
        <p:txBody>
          <a:bodyPr/>
          <a:lstStyle/>
          <a:p>
            <a:r>
              <a:rPr lang="en-US"/>
              <a:t>Reporting  prohibited yard parking in neighborhoods</a:t>
            </a:r>
          </a:p>
        </p:txBody>
      </p:sp>
    </p:spTree>
    <p:extLst>
      <p:ext uri="{BB962C8B-B14F-4D97-AF65-F5344CB8AC3E}">
        <p14:creationId xmlns:p14="http://schemas.microsoft.com/office/powerpoint/2010/main" val="377824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FBCB-51A6-538C-404B-659C15AFF3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D6721D-9351-3B72-F65E-F4D35089D59D}"/>
              </a:ext>
            </a:extLst>
          </p:cNvPr>
          <p:cNvSpPr>
            <a:spLocks noGrp="1"/>
          </p:cNvSpPr>
          <p:nvPr>
            <p:ph type="body" sz="quarter" idx="12"/>
          </p:nvPr>
        </p:nvSpPr>
        <p:spPr/>
        <p:txBody>
          <a:bodyPr/>
          <a:lstStyle/>
          <a:p>
            <a:r>
              <a:rPr lang="en-US"/>
              <a:t>Reporting to 311</a:t>
            </a:r>
          </a:p>
        </p:txBody>
      </p:sp>
      <p:graphicFrame>
        <p:nvGraphicFramePr>
          <p:cNvPr id="6" name="Diagram 5">
            <a:extLst>
              <a:ext uri="{FF2B5EF4-FFF2-40B4-BE49-F238E27FC236}">
                <a16:creationId xmlns:a16="http://schemas.microsoft.com/office/drawing/2014/main" id="{9EAC3605-29EB-EE58-A75A-92923CB55B8F}"/>
              </a:ext>
            </a:extLst>
          </p:cNvPr>
          <p:cNvGraphicFramePr/>
          <p:nvPr>
            <p:extLst>
              <p:ext uri="{D42A27DB-BD31-4B8C-83A1-F6EECF244321}">
                <p14:modId xmlns:p14="http://schemas.microsoft.com/office/powerpoint/2010/main" val="3291473153"/>
              </p:ext>
            </p:extLst>
          </p:nvPr>
        </p:nvGraphicFramePr>
        <p:xfrm>
          <a:off x="491068" y="2088914"/>
          <a:ext cx="11944772" cy="2765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34373894-6FC4-A0CA-F039-55B17FCE3983}"/>
              </a:ext>
            </a:extLst>
          </p:cNvPr>
          <p:cNvSpPr txBox="1"/>
          <p:nvPr/>
        </p:nvSpPr>
        <p:spPr>
          <a:xfrm>
            <a:off x="2116779" y="5320217"/>
            <a:ext cx="8034981" cy="461665"/>
          </a:xfrm>
          <a:prstGeom prst="rect">
            <a:avLst/>
          </a:prstGeom>
          <a:noFill/>
        </p:spPr>
        <p:txBody>
          <a:bodyPr wrap="square">
            <a:spAutoFit/>
          </a:bodyPr>
          <a:lstStyle/>
          <a:p>
            <a:r>
              <a:rPr lang="en-US" sz="2400" i="1">
                <a:solidFill>
                  <a:srgbClr val="001E60"/>
                </a:solidFill>
              </a:rPr>
              <a:t>Note: Cases are handled in the order they are received.</a:t>
            </a:r>
            <a:endParaRPr lang="en-US" sz="2400">
              <a:solidFill>
                <a:srgbClr val="001E60"/>
              </a:solidFill>
            </a:endParaRPr>
          </a:p>
        </p:txBody>
      </p:sp>
    </p:spTree>
    <p:extLst>
      <p:ext uri="{BB962C8B-B14F-4D97-AF65-F5344CB8AC3E}">
        <p14:creationId xmlns:p14="http://schemas.microsoft.com/office/powerpoint/2010/main" val="91061110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Houston Public Works 1">
      <a:dk1>
        <a:srgbClr val="000000"/>
      </a:dk1>
      <a:lt1>
        <a:srgbClr val="FFFFFF"/>
      </a:lt1>
      <a:dk2>
        <a:srgbClr val="001D5F"/>
      </a:dk2>
      <a:lt2>
        <a:srgbClr val="FEFFFF"/>
      </a:lt2>
      <a:accent1>
        <a:srgbClr val="F68D2E"/>
      </a:accent1>
      <a:accent2>
        <a:srgbClr val="688096"/>
      </a:accent2>
      <a:accent3>
        <a:srgbClr val="00C1D4"/>
      </a:accent3>
      <a:accent4>
        <a:srgbClr val="535659"/>
      </a:accent4>
      <a:accent5>
        <a:srgbClr val="A8D04C"/>
      </a:accent5>
      <a:accent6>
        <a:srgbClr val="FFDE00"/>
      </a:accent6>
      <a:hlink>
        <a:srgbClr val="00C1D5"/>
      </a:hlink>
      <a:folHlink>
        <a:srgbClr val="00C1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0408_HPW_PPTTemplate" id="{6B28E140-5B09-EB4E-958B-7B6C5C226E36}" vid="{4CA1D771-FF60-A443-8B65-216C92AD7E0C}"/>
    </a:ext>
  </a:extLst>
</a:theme>
</file>

<file path=ppt/theme/theme2.xml><?xml version="1.0" encoding="utf-8"?>
<a:theme xmlns:a="http://schemas.openxmlformats.org/drawingml/2006/main" name="1_Office Theme">
  <a:themeElements>
    <a:clrScheme name="Houston Public Works 1">
      <a:dk1>
        <a:srgbClr val="000000"/>
      </a:dk1>
      <a:lt1>
        <a:srgbClr val="FFFFFF"/>
      </a:lt1>
      <a:dk2>
        <a:srgbClr val="001D5F"/>
      </a:dk2>
      <a:lt2>
        <a:srgbClr val="FEFFFF"/>
      </a:lt2>
      <a:accent1>
        <a:srgbClr val="F68D2E"/>
      </a:accent1>
      <a:accent2>
        <a:srgbClr val="688096"/>
      </a:accent2>
      <a:accent3>
        <a:srgbClr val="00C1D4"/>
      </a:accent3>
      <a:accent4>
        <a:srgbClr val="535659"/>
      </a:accent4>
      <a:accent5>
        <a:srgbClr val="A8D04C"/>
      </a:accent5>
      <a:accent6>
        <a:srgbClr val="FFDE00"/>
      </a:accent6>
      <a:hlink>
        <a:srgbClr val="00C1D5"/>
      </a:hlink>
      <a:folHlink>
        <a:srgbClr val="00C1D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0408_HPW_PPTTemplate" id="{6B28E140-5B09-EB4E-958B-7B6C5C226E36}" vid="{4CA1D771-FF60-A443-8B65-216C92AD7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25875e-4c19-42c3-bc2a-0b413272cbd1">
      <Terms xmlns="http://schemas.microsoft.com/office/infopath/2007/PartnerControls"/>
    </lcf76f155ced4ddcb4097134ff3c332f>
    <TaxCatchAll xmlns="137e1a8d-2066-4ced-8d17-fdec6ef342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3B31DE017B514CB08F2C1518D58072" ma:contentTypeVersion="15" ma:contentTypeDescription="Create a new document." ma:contentTypeScope="" ma:versionID="bd45919432b952afd06fddb309d0b09c">
  <xsd:schema xmlns:xsd="http://www.w3.org/2001/XMLSchema" xmlns:xs="http://www.w3.org/2001/XMLSchema" xmlns:p="http://schemas.microsoft.com/office/2006/metadata/properties" xmlns:ns2="7825875e-4c19-42c3-bc2a-0b413272cbd1" xmlns:ns3="137e1a8d-2066-4ced-8d17-fdec6ef34207" xmlns:ns4="71565b35-0687-4800-8733-fd509ba852c4" targetNamespace="http://schemas.microsoft.com/office/2006/metadata/properties" ma:root="true" ma:fieldsID="25467b75497462ba538b552f1c7fbb48" ns2:_="" ns3:_="" ns4:_="">
    <xsd:import namespace="7825875e-4c19-42c3-bc2a-0b413272cbd1"/>
    <xsd:import namespace="137e1a8d-2066-4ced-8d17-fdec6ef34207"/>
    <xsd:import namespace="71565b35-0687-4800-8733-fd509ba852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5875e-4c19-42c3-bc2a-0b413272c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e1a8d-2066-4ced-8d17-fdec6ef3420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40b52d1-252a-4dfc-8257-a2006e70742e}" ma:internalName="TaxCatchAll" ma:showField="CatchAllData" ma:web="137e1a8d-2066-4ced-8d17-fdec6ef342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565b35-0687-4800-8733-fd509ba852c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01F94-3A62-4986-8CE9-E66BE8DADAA7}">
  <ds:schemaRefs>
    <ds:schemaRef ds:uri="137e1a8d-2066-4ced-8d17-fdec6ef34207"/>
    <ds:schemaRef ds:uri="71565b35-0687-4800-8733-fd509ba852c4"/>
    <ds:schemaRef ds:uri="7825875e-4c19-42c3-bc2a-0b413272c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FC5F1B5-5364-49BB-B049-92A801EC9A2C}">
  <ds:schemaRefs>
    <ds:schemaRef ds:uri="137e1a8d-2066-4ced-8d17-fdec6ef34207"/>
    <ds:schemaRef ds:uri="71565b35-0687-4800-8733-fd509ba852c4"/>
    <ds:schemaRef ds:uri="7825875e-4c19-42c3-bc2a-0b413272c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A79E7B20-9260-458A-90EA-4EE119D5CA0C}">
  <ds:schemaRefs>
    <ds:schemaRef ds:uri="http://schemas.microsoft.com/sharepoint/v3/contenttype/forms"/>
  </ds:schemaRefs>
</ds:datastoreItem>
</file>

<file path=docMetadata/LabelInfo.xml><?xml version="1.0" encoding="utf-8"?>
<clbl:labelList xmlns:clbl="http://schemas.microsoft.com/office/2020/mipLabelMetadata">
  <clbl:label id="{847cdbdc-ca5a-4ba7-bed1-5095689f79d6}" enabled="1" method="Standard" siteId="{57a85a10-258b-45b4-a519-c96c7721094c}" removed="0"/>
</clbl:labelList>
</file>

<file path=docProps/app.xml><?xml version="1.0" encoding="utf-8"?>
<Properties xmlns="http://schemas.openxmlformats.org/officeDocument/2006/extended-properties" xmlns:vt="http://schemas.openxmlformats.org/officeDocument/2006/docPropsVTypes">
  <Template>2019_0408v2_HPW_PPTTemplate</Template>
  <TotalTime>1</TotalTime>
  <Words>1566</Words>
  <Application>Microsoft Office PowerPoint</Application>
  <PresentationFormat>Widescreen</PresentationFormat>
  <Paragraphs>205</Paragraphs>
  <Slides>19</Slides>
  <Notes>13</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.AppleSystemUIFont</vt:lpstr>
      <vt:lpstr>Arial</vt:lpstr>
      <vt:lpstr>Arial Black</vt:lpstr>
      <vt:lpstr>Arial Bold</vt:lpstr>
      <vt:lpstr>Avenir Book</vt:lpstr>
      <vt:lpstr>Calibri</vt:lpstr>
      <vt:lpstr>Lucida Grande</vt:lpstr>
      <vt:lpstr>Tw Cen MT</vt:lpstr>
      <vt:lpstr>Wingdings</vt:lpstr>
      <vt:lpstr>Office Theme</vt:lpstr>
      <vt:lpstr>1_Office Theme</vt:lpstr>
      <vt:lpstr>Community Code Enforcement  Prohibited Yard Parking </vt:lpstr>
      <vt:lpstr>City of Houston ordinances</vt:lpstr>
      <vt:lpstr>PowerPoint Presentation</vt:lpstr>
      <vt:lpstr>PowerPoint Presentation</vt:lpstr>
      <vt:lpstr>PowerPoint Presentation</vt:lpstr>
      <vt:lpstr>PowerPoint Presentation</vt:lpstr>
      <vt:lpstr>PowerPoint Presentation</vt:lpstr>
      <vt:lpstr>Reporting  prohibited yard parking in neighborhoods</vt:lpstr>
      <vt:lpstr>PowerPoint Presentation</vt:lpstr>
      <vt:lpstr>PowerPoint Presentation</vt:lpstr>
      <vt:lpstr>PowerPoint Presentation</vt:lpstr>
      <vt:lpstr>PowerPoint Presentation</vt:lpstr>
      <vt:lpstr>PowerPoint Presentation</vt:lpstr>
      <vt:lpstr>Prohibited yard parking Team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Reed, Alanna - HPW</dc:creator>
  <cp:lastModifiedBy>Nowak, Robert - IT</cp:lastModifiedBy>
  <cp:revision>4</cp:revision>
  <dcterms:created xsi:type="dcterms:W3CDTF">2019-04-10T23:04:21Z</dcterms:created>
  <dcterms:modified xsi:type="dcterms:W3CDTF">2026-02-02T19:15:18Z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0x010100A83B31DE017B514CB08F2C1518D58072</vt:lpwstr>
  </property>
  <property fmtid="{D5CDD505-2E9C-101B-9397-08002B2CF9AE}" pid="3" name="MediaServiceImageTags">
    <vt:lpwstr/>
  </property>
</Properties>
</file>