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9" r:id="rId4"/>
  </p:sldMasterIdLst>
  <p:notesMasterIdLst>
    <p:notesMasterId r:id="rId24"/>
  </p:notesMasterIdLst>
  <p:sldIdLst>
    <p:sldId id="371" r:id="rId5"/>
    <p:sldId id="553" r:id="rId6"/>
    <p:sldId id="554" r:id="rId7"/>
    <p:sldId id="372" r:id="rId8"/>
    <p:sldId id="536" r:id="rId9"/>
    <p:sldId id="534" r:id="rId10"/>
    <p:sldId id="537" r:id="rId11"/>
    <p:sldId id="538" r:id="rId12"/>
    <p:sldId id="539" r:id="rId13"/>
    <p:sldId id="540" r:id="rId14"/>
    <p:sldId id="560" r:id="rId15"/>
    <p:sldId id="563" r:id="rId16"/>
    <p:sldId id="564" r:id="rId17"/>
    <p:sldId id="565" r:id="rId18"/>
    <p:sldId id="531" r:id="rId19"/>
    <p:sldId id="533" r:id="rId20"/>
    <p:sldId id="541" r:id="rId21"/>
    <p:sldId id="543" r:id="rId22"/>
    <p:sldId id="5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60A320-BD74-4EFD-982F-730C8ADFE147}">
          <p14:sldIdLst>
            <p14:sldId id="371"/>
            <p14:sldId id="553"/>
            <p14:sldId id="554"/>
            <p14:sldId id="372"/>
            <p14:sldId id="536"/>
            <p14:sldId id="534"/>
            <p14:sldId id="537"/>
            <p14:sldId id="538"/>
            <p14:sldId id="539"/>
            <p14:sldId id="540"/>
            <p14:sldId id="560"/>
            <p14:sldId id="563"/>
            <p14:sldId id="564"/>
            <p14:sldId id="565"/>
            <p14:sldId id="531"/>
            <p14:sldId id="533"/>
            <p14:sldId id="541"/>
            <p14:sldId id="543"/>
            <p14:sldId id="5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455EDC-8582-0D18-29C3-71AB21D8C208}" name="Goodwin, Phillip - HPW" initials="PG" userId="S::Phillip.Goodwin@houstontx.gov::ef11f607-23ad-4121-85b0-3570ec190a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5"/>
    <a:srgbClr val="F68D2E"/>
    <a:srgbClr val="001E61"/>
    <a:srgbClr val="688197"/>
    <a:srgbClr val="DDE143"/>
    <a:srgbClr val="2088A7"/>
    <a:srgbClr val="007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9B91A-46C8-4305-AC02-CA1A1A1ECA37}" v="2" dt="2025-11-18T18:31:05.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p:scale>
          <a:sx n="120" d="100"/>
          <a:sy n="120" d="100"/>
        </p:scale>
        <p:origin x="162" y="-3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ch, Lacie - HPW" userId="1d68b6c9-1609-42e7-aee6-790eef79cea8" providerId="ADAL" clId="{99D9ED6A-1B8D-43D5-B47B-09BEC6CF27FF}"/>
    <pc:docChg chg="undo custSel modSld">
      <pc:chgData name="Ulrich, Lacie - HPW" userId="1d68b6c9-1609-42e7-aee6-790eef79cea8" providerId="ADAL" clId="{99D9ED6A-1B8D-43D5-B47B-09BEC6CF27FF}" dt="2025-11-19T16:46:41.006" v="220" actId="20577"/>
      <pc:docMkLst>
        <pc:docMk/>
      </pc:docMkLst>
      <pc:sldChg chg="modSp mod">
        <pc:chgData name="Ulrich, Lacie - HPW" userId="1d68b6c9-1609-42e7-aee6-790eef79cea8" providerId="ADAL" clId="{99D9ED6A-1B8D-43D5-B47B-09BEC6CF27FF}" dt="2025-11-19T15:48:23.053" v="1" actId="20577"/>
        <pc:sldMkLst>
          <pc:docMk/>
          <pc:sldMk cId="557110544" sldId="371"/>
        </pc:sldMkLst>
        <pc:spChg chg="mod">
          <ac:chgData name="Ulrich, Lacie - HPW" userId="1d68b6c9-1609-42e7-aee6-790eef79cea8" providerId="ADAL" clId="{99D9ED6A-1B8D-43D5-B47B-09BEC6CF27FF}" dt="2025-11-19T15:48:23.053" v="1" actId="20577"/>
          <ac:spMkLst>
            <pc:docMk/>
            <pc:sldMk cId="557110544" sldId="371"/>
            <ac:spMk id="6" creationId="{CA3361A2-18D2-10F3-F9CC-F570ED5F3383}"/>
          </ac:spMkLst>
        </pc:spChg>
      </pc:sldChg>
      <pc:sldChg chg="modSp mod">
        <pc:chgData name="Ulrich, Lacie - HPW" userId="1d68b6c9-1609-42e7-aee6-790eef79cea8" providerId="ADAL" clId="{99D9ED6A-1B8D-43D5-B47B-09BEC6CF27FF}" dt="2025-11-19T16:06:17.519" v="112" actId="12"/>
        <pc:sldMkLst>
          <pc:docMk/>
          <pc:sldMk cId="3813174734" sldId="533"/>
        </pc:sldMkLst>
        <pc:spChg chg="mod">
          <ac:chgData name="Ulrich, Lacie - HPW" userId="1d68b6c9-1609-42e7-aee6-790eef79cea8" providerId="ADAL" clId="{99D9ED6A-1B8D-43D5-B47B-09BEC6CF27FF}" dt="2025-11-19T16:06:17.519" v="112" actId="12"/>
          <ac:spMkLst>
            <pc:docMk/>
            <pc:sldMk cId="3813174734" sldId="533"/>
            <ac:spMk id="4" creationId="{59149E00-EE13-4664-874A-0DF4AB693C88}"/>
          </ac:spMkLst>
        </pc:spChg>
      </pc:sldChg>
      <pc:sldChg chg="modSp mod">
        <pc:chgData name="Ulrich, Lacie - HPW" userId="1d68b6c9-1609-42e7-aee6-790eef79cea8" providerId="ADAL" clId="{99D9ED6A-1B8D-43D5-B47B-09BEC6CF27FF}" dt="2025-11-19T16:12:47.701" v="143" actId="20577"/>
        <pc:sldMkLst>
          <pc:docMk/>
          <pc:sldMk cId="1409223713" sldId="534"/>
        </pc:sldMkLst>
        <pc:spChg chg="mod">
          <ac:chgData name="Ulrich, Lacie - HPW" userId="1d68b6c9-1609-42e7-aee6-790eef79cea8" providerId="ADAL" clId="{99D9ED6A-1B8D-43D5-B47B-09BEC6CF27FF}" dt="2025-11-19T16:12:47.701" v="143" actId="20577"/>
          <ac:spMkLst>
            <pc:docMk/>
            <pc:sldMk cId="1409223713" sldId="534"/>
            <ac:spMk id="4" creationId="{2DA9ECE2-B9E9-473D-92E5-C83AC8FC9C16}"/>
          </ac:spMkLst>
        </pc:spChg>
      </pc:sldChg>
      <pc:sldChg chg="modSp mod">
        <pc:chgData name="Ulrich, Lacie - HPW" userId="1d68b6c9-1609-42e7-aee6-790eef79cea8" providerId="ADAL" clId="{99D9ED6A-1B8D-43D5-B47B-09BEC6CF27FF}" dt="2025-11-19T16:40:27.333" v="144" actId="1076"/>
        <pc:sldMkLst>
          <pc:docMk/>
          <pc:sldMk cId="3223891036" sldId="536"/>
        </pc:sldMkLst>
        <pc:spChg chg="mod">
          <ac:chgData name="Ulrich, Lacie - HPW" userId="1d68b6c9-1609-42e7-aee6-790eef79cea8" providerId="ADAL" clId="{99D9ED6A-1B8D-43D5-B47B-09BEC6CF27FF}" dt="2025-11-19T16:40:27.333" v="144" actId="1076"/>
          <ac:spMkLst>
            <pc:docMk/>
            <pc:sldMk cId="3223891036" sldId="536"/>
            <ac:spMk id="3" creationId="{02891595-13B5-AEBF-3B2D-921C3936FB3B}"/>
          </ac:spMkLst>
        </pc:spChg>
      </pc:sldChg>
      <pc:sldChg chg="modSp mod">
        <pc:chgData name="Ulrich, Lacie - HPW" userId="1d68b6c9-1609-42e7-aee6-790eef79cea8" providerId="ADAL" clId="{99D9ED6A-1B8D-43D5-B47B-09BEC6CF27FF}" dt="2025-11-19T16:11:37.321" v="141" actId="20577"/>
        <pc:sldMkLst>
          <pc:docMk/>
          <pc:sldMk cId="2866846441" sldId="537"/>
        </pc:sldMkLst>
        <pc:spChg chg="mod">
          <ac:chgData name="Ulrich, Lacie - HPW" userId="1d68b6c9-1609-42e7-aee6-790eef79cea8" providerId="ADAL" clId="{99D9ED6A-1B8D-43D5-B47B-09BEC6CF27FF}" dt="2025-11-19T16:11:37.321" v="141" actId="20577"/>
          <ac:spMkLst>
            <pc:docMk/>
            <pc:sldMk cId="2866846441" sldId="537"/>
            <ac:spMk id="6" creationId="{A1BF37E5-2660-93D6-FD7F-6530EB201FF7}"/>
          </ac:spMkLst>
        </pc:spChg>
      </pc:sldChg>
      <pc:sldChg chg="modSp mod">
        <pc:chgData name="Ulrich, Lacie - HPW" userId="1d68b6c9-1609-42e7-aee6-790eef79cea8" providerId="ADAL" clId="{99D9ED6A-1B8D-43D5-B47B-09BEC6CF27FF}" dt="2025-11-19T16:07:06.611" v="114" actId="12"/>
        <pc:sldMkLst>
          <pc:docMk/>
          <pc:sldMk cId="492805543" sldId="539"/>
        </pc:sldMkLst>
        <pc:spChg chg="mod">
          <ac:chgData name="Ulrich, Lacie - HPW" userId="1d68b6c9-1609-42e7-aee6-790eef79cea8" providerId="ADAL" clId="{99D9ED6A-1B8D-43D5-B47B-09BEC6CF27FF}" dt="2025-11-19T16:07:06.611" v="114" actId="12"/>
          <ac:spMkLst>
            <pc:docMk/>
            <pc:sldMk cId="492805543" sldId="539"/>
            <ac:spMk id="7" creationId="{1E17DADF-6C8B-506F-9966-5CAF9089F8EB}"/>
          </ac:spMkLst>
        </pc:spChg>
      </pc:sldChg>
      <pc:sldChg chg="modSp mod">
        <pc:chgData name="Ulrich, Lacie - HPW" userId="1d68b6c9-1609-42e7-aee6-790eef79cea8" providerId="ADAL" clId="{99D9ED6A-1B8D-43D5-B47B-09BEC6CF27FF}" dt="2025-11-19T16:06:06.179" v="111" actId="12"/>
        <pc:sldMkLst>
          <pc:docMk/>
          <pc:sldMk cId="1660214686" sldId="543"/>
        </pc:sldMkLst>
        <pc:spChg chg="mod">
          <ac:chgData name="Ulrich, Lacie - HPW" userId="1d68b6c9-1609-42e7-aee6-790eef79cea8" providerId="ADAL" clId="{99D9ED6A-1B8D-43D5-B47B-09BEC6CF27FF}" dt="2025-11-19T16:06:06.179" v="111" actId="12"/>
          <ac:spMkLst>
            <pc:docMk/>
            <pc:sldMk cId="1660214686" sldId="543"/>
            <ac:spMk id="7" creationId="{5D0BDB46-A0E5-C48E-38D8-90D8B6EEF347}"/>
          </ac:spMkLst>
        </pc:spChg>
      </pc:sldChg>
      <pc:sldChg chg="modSp mod">
        <pc:chgData name="Ulrich, Lacie - HPW" userId="1d68b6c9-1609-42e7-aee6-790eef79cea8" providerId="ADAL" clId="{99D9ED6A-1B8D-43D5-B47B-09BEC6CF27FF}" dt="2025-11-19T16:45:50.971" v="213" actId="20577"/>
        <pc:sldMkLst>
          <pc:docMk/>
          <pc:sldMk cId="538171066" sldId="553"/>
        </pc:sldMkLst>
        <pc:spChg chg="mod">
          <ac:chgData name="Ulrich, Lacie - HPW" userId="1d68b6c9-1609-42e7-aee6-790eef79cea8" providerId="ADAL" clId="{99D9ED6A-1B8D-43D5-B47B-09BEC6CF27FF}" dt="2025-11-19T16:45:50.971" v="213" actId="20577"/>
          <ac:spMkLst>
            <pc:docMk/>
            <pc:sldMk cId="538171066" sldId="553"/>
            <ac:spMk id="4" creationId="{C67DCFFC-466E-0312-21EC-75241938F384}"/>
          </ac:spMkLst>
        </pc:spChg>
      </pc:sldChg>
      <pc:sldChg chg="modSp mod">
        <pc:chgData name="Ulrich, Lacie - HPW" userId="1d68b6c9-1609-42e7-aee6-790eef79cea8" providerId="ADAL" clId="{99D9ED6A-1B8D-43D5-B47B-09BEC6CF27FF}" dt="2025-11-19T16:10:09.898" v="137" actId="1076"/>
        <pc:sldMkLst>
          <pc:docMk/>
          <pc:sldMk cId="4188694012" sldId="554"/>
        </pc:sldMkLst>
        <pc:spChg chg="mod">
          <ac:chgData name="Ulrich, Lacie - HPW" userId="1d68b6c9-1609-42e7-aee6-790eef79cea8" providerId="ADAL" clId="{99D9ED6A-1B8D-43D5-B47B-09BEC6CF27FF}" dt="2025-11-19T16:10:09.898" v="137" actId="1076"/>
          <ac:spMkLst>
            <pc:docMk/>
            <pc:sldMk cId="4188694012" sldId="554"/>
            <ac:spMk id="4" creationId="{008EAA31-83BF-87C4-A87B-CCC2A662D258}"/>
          </ac:spMkLst>
        </pc:spChg>
      </pc:sldChg>
      <pc:sldChg chg="modSp mod modCm">
        <pc:chgData name="Ulrich, Lacie - HPW" userId="1d68b6c9-1609-42e7-aee6-790eef79cea8" providerId="ADAL" clId="{99D9ED6A-1B8D-43D5-B47B-09BEC6CF27FF}" dt="2025-11-19T16:41:43.381" v="152" actId="255"/>
        <pc:sldMkLst>
          <pc:docMk/>
          <pc:sldMk cId="3075145956" sldId="563"/>
        </pc:sldMkLst>
        <pc:spChg chg="mod">
          <ac:chgData name="Ulrich, Lacie - HPW" userId="1d68b6c9-1609-42e7-aee6-790eef79cea8" providerId="ADAL" clId="{99D9ED6A-1B8D-43D5-B47B-09BEC6CF27FF}" dt="2025-11-19T16:41:43.381" v="152" actId="255"/>
          <ac:spMkLst>
            <pc:docMk/>
            <pc:sldMk cId="3075145956" sldId="563"/>
            <ac:spMk id="4" creationId="{A0EBE13D-41A4-1B20-7ECF-92CE1681D716}"/>
          </ac:spMkLst>
        </pc:spChg>
        <pc:extLst>
          <p:ext xmlns:p="http://schemas.openxmlformats.org/presentationml/2006/main" uri="{D6D511B9-2390-475A-947B-AFAB55BFBCF1}">
            <pc226:cmChg xmlns:pc226="http://schemas.microsoft.com/office/powerpoint/2022/06/main/command" chg="mod">
              <pc226:chgData name="Ulrich, Lacie - HPW" userId="1d68b6c9-1609-42e7-aee6-790eef79cea8" providerId="ADAL" clId="{99D9ED6A-1B8D-43D5-B47B-09BEC6CF27FF}" dt="2025-11-19T15:58:43.418" v="63" actId="20577"/>
              <pc2:cmMkLst xmlns:pc2="http://schemas.microsoft.com/office/powerpoint/2019/9/main/command">
                <pc:docMk/>
                <pc:sldMk cId="3075145956" sldId="563"/>
                <pc2:cmMk id="{19FE2F27-2D8B-4833-8EC1-2A9B981EAC10}"/>
              </pc2:cmMkLst>
            </pc226:cmChg>
          </p:ext>
        </pc:extLst>
      </pc:sldChg>
      <pc:sldChg chg="modSp mod">
        <pc:chgData name="Ulrich, Lacie - HPW" userId="1d68b6c9-1609-42e7-aee6-790eef79cea8" providerId="ADAL" clId="{99D9ED6A-1B8D-43D5-B47B-09BEC6CF27FF}" dt="2025-11-19T16:46:32.597" v="219" actId="20577"/>
        <pc:sldMkLst>
          <pc:docMk/>
          <pc:sldMk cId="232753047" sldId="564"/>
        </pc:sldMkLst>
        <pc:spChg chg="mod">
          <ac:chgData name="Ulrich, Lacie - HPW" userId="1d68b6c9-1609-42e7-aee6-790eef79cea8" providerId="ADAL" clId="{99D9ED6A-1B8D-43D5-B47B-09BEC6CF27FF}" dt="2025-11-19T16:46:32.597" v="219" actId="20577"/>
          <ac:spMkLst>
            <pc:docMk/>
            <pc:sldMk cId="232753047" sldId="564"/>
            <ac:spMk id="5" creationId="{EA9D3B6A-3264-F12E-B585-F7873420F99E}"/>
          </ac:spMkLst>
        </pc:spChg>
      </pc:sldChg>
      <pc:sldChg chg="modSp mod">
        <pc:chgData name="Ulrich, Lacie - HPW" userId="1d68b6c9-1609-42e7-aee6-790eef79cea8" providerId="ADAL" clId="{99D9ED6A-1B8D-43D5-B47B-09BEC6CF27FF}" dt="2025-11-19T16:46:41.006" v="220" actId="20577"/>
        <pc:sldMkLst>
          <pc:docMk/>
          <pc:sldMk cId="2005014964" sldId="565"/>
        </pc:sldMkLst>
        <pc:spChg chg="mod">
          <ac:chgData name="Ulrich, Lacie - HPW" userId="1d68b6c9-1609-42e7-aee6-790eef79cea8" providerId="ADAL" clId="{99D9ED6A-1B8D-43D5-B47B-09BEC6CF27FF}" dt="2025-11-19T16:46:41.006" v="220" actId="20577"/>
          <ac:spMkLst>
            <pc:docMk/>
            <pc:sldMk cId="2005014964" sldId="565"/>
            <ac:spMk id="3" creationId="{1604A9CA-516A-C49C-EF36-61700877B90B}"/>
          </ac:spMkLst>
        </pc:spChg>
      </pc:sldChg>
    </pc:docChg>
  </pc:docChgLst>
  <pc:docChgLst>
    <pc:chgData name="Fitos, Ekaterina - HPW" userId="c2cc59ea-6a54-4328-ae4a-84039b872535" providerId="ADAL" clId="{72A4D641-B2AD-4346-9DD1-665D9D9CBE46}"/>
    <pc:docChg chg="custSel modSld">
      <pc:chgData name="Fitos, Ekaterina - HPW" userId="c2cc59ea-6a54-4328-ae4a-84039b872535" providerId="ADAL" clId="{72A4D641-B2AD-4346-9DD1-665D9D9CBE46}" dt="2025-11-19T14:26:37.591" v="10" actId="1076"/>
      <pc:docMkLst>
        <pc:docMk/>
      </pc:docMkLst>
      <pc:sldChg chg="addSp delSp modSp mod">
        <pc:chgData name="Fitos, Ekaterina - HPW" userId="c2cc59ea-6a54-4328-ae4a-84039b872535" providerId="ADAL" clId="{72A4D641-B2AD-4346-9DD1-665D9D9CBE46}" dt="2025-11-19T14:26:37.591" v="10" actId="1076"/>
        <pc:sldMkLst>
          <pc:docMk/>
          <pc:sldMk cId="2005014964" sldId="565"/>
        </pc:sldMkLst>
        <pc:picChg chg="add mod">
          <ac:chgData name="Fitos, Ekaterina - HPW" userId="c2cc59ea-6a54-4328-ae4a-84039b872535" providerId="ADAL" clId="{72A4D641-B2AD-4346-9DD1-665D9D9CBE46}" dt="2025-11-19T14:26:37.591" v="10" actId="1076"/>
          <ac:picMkLst>
            <pc:docMk/>
            <pc:sldMk cId="2005014964" sldId="565"/>
            <ac:picMk id="5" creationId="{B1C4FEAA-4655-9639-E692-D130CBBF0E39}"/>
          </ac:picMkLst>
        </pc:picChg>
        <pc:picChg chg="del mod">
          <ac:chgData name="Fitos, Ekaterina - HPW" userId="c2cc59ea-6a54-4328-ae4a-84039b872535" providerId="ADAL" clId="{72A4D641-B2AD-4346-9DD1-665D9D9CBE46}" dt="2025-11-19T14:26:07.209" v="4" actId="478"/>
          <ac:picMkLst>
            <pc:docMk/>
            <pc:sldMk cId="2005014964" sldId="565"/>
            <ac:picMk id="7" creationId="{6B92383C-2654-F874-77C6-4DC79ECA02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91716-50BC-6A46-BF28-9E1AE09EE775}"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69E5A-4F46-B14D-92CF-505141B980C0}" type="slidenum">
              <a:rPr lang="en-US" smtClean="0"/>
              <a:t>‹#›</a:t>
            </a:fld>
            <a:endParaRPr lang="en-US"/>
          </a:p>
        </p:txBody>
      </p:sp>
    </p:spTree>
    <p:extLst>
      <p:ext uri="{BB962C8B-B14F-4D97-AF65-F5344CB8AC3E}">
        <p14:creationId xmlns:p14="http://schemas.microsoft.com/office/powerpoint/2010/main" val="61356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69E5A-4F46-B14D-92CF-505141B980C0}" type="slidenum">
              <a:rPr lang="en-US" smtClean="0"/>
              <a:t>2</a:t>
            </a:fld>
            <a:endParaRPr lang="en-US"/>
          </a:p>
        </p:txBody>
      </p:sp>
    </p:spTree>
    <p:extLst>
      <p:ext uri="{BB962C8B-B14F-4D97-AF65-F5344CB8AC3E}">
        <p14:creationId xmlns:p14="http://schemas.microsoft.com/office/powerpoint/2010/main" val="232982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4</a:t>
            </a:fld>
            <a:endParaRPr lang="en-US"/>
          </a:p>
        </p:txBody>
      </p:sp>
    </p:spTree>
    <p:extLst>
      <p:ext uri="{BB962C8B-B14F-4D97-AF65-F5344CB8AC3E}">
        <p14:creationId xmlns:p14="http://schemas.microsoft.com/office/powerpoint/2010/main" val="287061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Applicant and the City of Houston are required to provide those stakeholders, which include all:</a:t>
            </a:r>
          </a:p>
          <a:p>
            <a:endParaRPr lang="en-US"/>
          </a:p>
          <a:p>
            <a:pPr marL="228600" indent="-228600">
              <a:buAutoNum type="arabicPeriod"/>
            </a:pPr>
            <a:r>
              <a:rPr lang="en-US"/>
              <a:t>Citizens via legal announcements in the newspaper, </a:t>
            </a:r>
          </a:p>
          <a:p>
            <a:pPr marL="228600" indent="-228600">
              <a:buAutoNum type="arabicPeriod"/>
            </a:pPr>
            <a:r>
              <a:rPr lang="en-US"/>
              <a:t>Elected representatives via certified mail, </a:t>
            </a:r>
          </a:p>
          <a:p>
            <a:pPr marL="228600" indent="-228600">
              <a:buAutoNum type="arabicPeriod"/>
            </a:pPr>
            <a:r>
              <a:rPr lang="en-US"/>
              <a:t>Property owners within a ½-mile radius via first class mail, and </a:t>
            </a:r>
          </a:p>
          <a:p>
            <a:pPr marL="228600" indent="-228600">
              <a:buAutoNum type="arabicPeriod"/>
            </a:pPr>
            <a:r>
              <a:rPr lang="en-US"/>
              <a:t>Well owners within a 5-mile radius with a minimum of 30-days notice of this Public Meeting.  </a:t>
            </a:r>
          </a:p>
          <a:p>
            <a:endParaRPr lang="en-US"/>
          </a:p>
        </p:txBody>
      </p:sp>
      <p:sp>
        <p:nvSpPr>
          <p:cNvPr id="4" name="Slide Number Placeholder 3"/>
          <p:cNvSpPr>
            <a:spLocks noGrp="1"/>
          </p:cNvSpPr>
          <p:nvPr>
            <p:ph type="sldNum" sz="quarter" idx="5"/>
          </p:nvPr>
        </p:nvSpPr>
        <p:spPr/>
        <p:txBody>
          <a:bodyPr/>
          <a:lstStyle/>
          <a:p>
            <a:fld id="{41569E5A-4F46-B14D-92CF-505141B980C0}" type="slidenum">
              <a:rPr lang="en-US" smtClean="0"/>
              <a:t>11</a:t>
            </a:fld>
            <a:endParaRPr lang="en-US"/>
          </a:p>
        </p:txBody>
      </p:sp>
    </p:spTree>
    <p:extLst>
      <p:ext uri="{BB962C8B-B14F-4D97-AF65-F5344CB8AC3E}">
        <p14:creationId xmlns:p14="http://schemas.microsoft.com/office/powerpoint/2010/main" val="361655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9E5A-4F46-B14D-92CF-505141B980C0}" type="slidenum">
              <a:rPr lang="en-US" smtClean="0"/>
              <a:t>15</a:t>
            </a:fld>
            <a:endParaRPr lang="en-US"/>
          </a:p>
        </p:txBody>
      </p:sp>
    </p:spTree>
    <p:extLst>
      <p:ext uri="{BB962C8B-B14F-4D97-AF65-F5344CB8AC3E}">
        <p14:creationId xmlns:p14="http://schemas.microsoft.com/office/powerpoint/2010/main" val="4139606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8BA9D3-B8A1-4B3B-B393-38243402D65D}"/>
              </a:ext>
            </a:extLst>
          </p:cNvPr>
          <p:cNvSpPr/>
          <p:nvPr/>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6BD448D-6CB2-4634-9777-BE943E7D0CCD}"/>
              </a:ext>
            </a:extLst>
          </p:cNvPr>
          <p:cNvSpPr>
            <a:spLocks noGrp="1"/>
          </p:cNvSpPr>
          <p:nvPr>
            <p:ph type="ctrTitle"/>
          </p:nvPr>
        </p:nvSpPr>
        <p:spPr>
          <a:xfrm>
            <a:off x="3212722" y="0"/>
            <a:ext cx="8020180" cy="3547493"/>
          </a:xfrm>
          <a:prstGeom prst="rect">
            <a:avLst/>
          </a:prstGeom>
        </p:spPr>
        <p:txBody>
          <a:bodyPr anchor="b"/>
          <a:lstStyle>
            <a:lvl1pPr algn="l">
              <a:defRPr lang="en-US" sz="4400" b="1" i="0" kern="1200" cap="all" baseline="0" dirty="0">
                <a:solidFill>
                  <a:schemeClr val="bg1"/>
                </a:solidFill>
                <a:latin typeface="Arial Black" charset="0"/>
                <a:ea typeface="Arial Black" charset="0"/>
                <a:cs typeface="Arial Black" charset="0"/>
              </a:defRPr>
            </a:lvl1pPr>
          </a:lstStyle>
          <a:p>
            <a:r>
              <a:rPr lang="en-US"/>
              <a:t>Click to edit Master title style</a:t>
            </a:r>
          </a:p>
        </p:txBody>
      </p:sp>
      <p:sp>
        <p:nvSpPr>
          <p:cNvPr id="16"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3212722" y="3860001"/>
            <a:ext cx="8020180" cy="11448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cap="all" baseline="0" dirty="0">
                <a:solidFill>
                  <a:schemeClr val="bg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3B0D50AA-9AE2-4E1D-AD3A-D4C20EB6E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28" name="Picture 27">
            <a:extLst>
              <a:ext uri="{FF2B5EF4-FFF2-40B4-BE49-F238E27FC236}">
                <a16:creationId xmlns:a16="http://schemas.microsoft.com/office/drawing/2014/main" id="{3B0D50AA-9AE2-4E1D-AD3A-D4C20EB6EFD7}"/>
              </a:ext>
            </a:extLst>
          </p:cNvPr>
          <p:cNvPicPr>
            <a:picLocks noChangeAspect="1"/>
          </p:cNvPicPr>
          <p:nvPr/>
        </p:nvPicPr>
        <p:blipFill rotWithShape="1">
          <a:blip r:embed="rId3">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29" name="Straight Connector 28">
            <a:extLst>
              <a:ext uri="{FF2B5EF4-FFF2-40B4-BE49-F238E27FC236}">
                <a16:creationId xmlns:a16="http://schemas.microsoft.com/office/drawing/2014/main" id="{EE8B8F9C-38C4-40B9-B1C4-B0D81EB7DBB6}"/>
              </a:ext>
            </a:extLst>
          </p:cNvPr>
          <p:cNvCxnSpPr>
            <a:cxnSpLocks/>
          </p:cNvCxnSpPr>
          <p:nvPr/>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B8F9C-38C4-40B9-B1C4-B0D81EB7DBB6}"/>
              </a:ext>
            </a:extLst>
          </p:cNvPr>
          <p:cNvCxnSpPr>
            <a:cxnSpLocks/>
          </p:cNvCxnSpPr>
          <p:nvPr/>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12C320-9705-43D2-96D4-2B7C388D07CD}"/>
              </a:ext>
            </a:extLst>
          </p:cNvPr>
          <p:cNvSpPr/>
          <p:nvPr userDrawn="1"/>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4F2886A-E3BB-420E-AB77-E0F79B623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12" name="Picture 11">
            <a:extLst>
              <a:ext uri="{FF2B5EF4-FFF2-40B4-BE49-F238E27FC236}">
                <a16:creationId xmlns:a16="http://schemas.microsoft.com/office/drawing/2014/main" id="{FE6B7396-8D16-470A-9134-C11B57DF0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13" name="Straight Connector 12">
            <a:extLst>
              <a:ext uri="{FF2B5EF4-FFF2-40B4-BE49-F238E27FC236}">
                <a16:creationId xmlns:a16="http://schemas.microsoft.com/office/drawing/2014/main" id="{CE19042B-D12B-49F2-A397-7875A37EE43B}"/>
              </a:ext>
            </a:extLst>
          </p:cNvPr>
          <p:cNvCxnSpPr>
            <a:cxnSpLocks/>
          </p:cNvCxnSpPr>
          <p:nvPr userDrawn="1"/>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9B34EE-9632-40AB-8541-6F94AE54C22B}"/>
              </a:ext>
            </a:extLst>
          </p:cNvPr>
          <p:cNvCxnSpPr>
            <a:cxnSpLocks/>
          </p:cNvCxnSpPr>
          <p:nvPr userDrawn="1"/>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55D643-6D4E-4747-AEB7-3F5C929CA3AD}"/>
              </a:ext>
            </a:extLst>
          </p:cNvPr>
          <p:cNvCxnSpPr/>
          <p:nvPr userDrawn="1"/>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78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eature: Process">
    <p:spTree>
      <p:nvGrpSpPr>
        <p:cNvPr id="1" name=""/>
        <p:cNvGrpSpPr/>
        <p:nvPr/>
      </p:nvGrpSpPr>
      <p:grpSpPr>
        <a:xfrm>
          <a:off x="0" y="0"/>
          <a:ext cx="0" cy="0"/>
          <a:chOff x="0" y="0"/>
          <a:chExt cx="0" cy="0"/>
        </a:xfrm>
      </p:grpSpPr>
      <p:sp>
        <p:nvSpPr>
          <p:cNvPr id="26" name="Oval 25"/>
          <p:cNvSpPr/>
          <p:nvPr/>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8" name="Oval 27"/>
          <p:cNvSpPr/>
          <p:nvPr/>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25" name="Oval 24"/>
          <p:cNvSpPr/>
          <p:nvPr/>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30" name="Text Placeholder 20"/>
          <p:cNvSpPr>
            <a:spLocks noGrp="1"/>
          </p:cNvSpPr>
          <p:nvPr>
            <p:ph type="body" sz="quarter" idx="18"/>
          </p:nvPr>
        </p:nvSpPr>
        <p:spPr>
          <a:xfrm>
            <a:off x="1244931"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Click to edit Master text styles</a:t>
            </a:r>
          </a:p>
        </p:txBody>
      </p:sp>
      <p:sp>
        <p:nvSpPr>
          <p:cNvPr id="32" name="Text Placeholder 20"/>
          <p:cNvSpPr>
            <a:spLocks noGrp="1"/>
          </p:cNvSpPr>
          <p:nvPr>
            <p:ph type="body" sz="quarter" idx="19"/>
          </p:nvPr>
        </p:nvSpPr>
        <p:spPr>
          <a:xfrm>
            <a:off x="4629818"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Click to edit Master text styles</a:t>
            </a:r>
          </a:p>
        </p:txBody>
      </p:sp>
      <p:sp>
        <p:nvSpPr>
          <p:cNvPr id="34" name="Text Placeholder 20"/>
          <p:cNvSpPr>
            <a:spLocks noGrp="1"/>
          </p:cNvSpPr>
          <p:nvPr>
            <p:ph type="body" sz="quarter" idx="20"/>
          </p:nvPr>
        </p:nvSpPr>
        <p:spPr>
          <a:xfrm>
            <a:off x="8014705"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Click to 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21"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Click to edit Master text styles</a:t>
            </a:r>
          </a:p>
        </p:txBody>
      </p:sp>
      <p:sp>
        <p:nvSpPr>
          <p:cNvPr id="45" name="TextBox 44"/>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7" name="Rectangle 46"/>
          <p:cNvSpPr/>
          <p:nvPr/>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18" name="Picture 17"/>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7" name="Oval 16">
            <a:extLst>
              <a:ext uri="{FF2B5EF4-FFF2-40B4-BE49-F238E27FC236}">
                <a16:creationId xmlns:a16="http://schemas.microsoft.com/office/drawing/2014/main" id="{7D564972-CB9F-413D-A67A-C5C04C16EEC4}"/>
              </a:ext>
            </a:extLst>
          </p:cNvPr>
          <p:cNvSpPr/>
          <p:nvPr userDrawn="1"/>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9" name="Oval 18">
            <a:extLst>
              <a:ext uri="{FF2B5EF4-FFF2-40B4-BE49-F238E27FC236}">
                <a16:creationId xmlns:a16="http://schemas.microsoft.com/office/drawing/2014/main" id="{FA24637B-6481-47EF-AC6A-31D641194DED}"/>
              </a:ext>
            </a:extLst>
          </p:cNvPr>
          <p:cNvSpPr/>
          <p:nvPr userDrawn="1"/>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0" name="Oval 19">
            <a:extLst>
              <a:ext uri="{FF2B5EF4-FFF2-40B4-BE49-F238E27FC236}">
                <a16:creationId xmlns:a16="http://schemas.microsoft.com/office/drawing/2014/main" id="{0E0262C9-1315-4A4D-9D86-2F7EBA8B99BC}"/>
              </a:ext>
            </a:extLst>
          </p:cNvPr>
          <p:cNvSpPr/>
          <p:nvPr userDrawn="1"/>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2" name="Text Placeholder 20">
            <a:extLst>
              <a:ext uri="{FF2B5EF4-FFF2-40B4-BE49-F238E27FC236}">
                <a16:creationId xmlns:a16="http://schemas.microsoft.com/office/drawing/2014/main" id="{42685909-93D6-486B-B258-B921F3306B31}"/>
              </a:ext>
            </a:extLst>
          </p:cNvPr>
          <p:cNvSpPr>
            <a:spLocks noGrp="1"/>
          </p:cNvSpPr>
          <p:nvPr>
            <p:ph type="body" sz="quarter" idx="18"/>
          </p:nvPr>
        </p:nvSpPr>
        <p:spPr>
          <a:xfrm>
            <a:off x="1244931"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1" name="Text Placeholder 20">
            <a:extLst>
              <a:ext uri="{FF2B5EF4-FFF2-40B4-BE49-F238E27FC236}">
                <a16:creationId xmlns:a16="http://schemas.microsoft.com/office/drawing/2014/main" id="{62205DF1-D96D-431B-8FC9-D5A56909BC5F}"/>
              </a:ext>
            </a:extLst>
          </p:cNvPr>
          <p:cNvSpPr>
            <a:spLocks noGrp="1"/>
          </p:cNvSpPr>
          <p:nvPr>
            <p:ph type="body" sz="quarter" idx="19"/>
          </p:nvPr>
        </p:nvSpPr>
        <p:spPr>
          <a:xfrm>
            <a:off x="4629818"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3" name="Text Placeholder 20">
            <a:extLst>
              <a:ext uri="{FF2B5EF4-FFF2-40B4-BE49-F238E27FC236}">
                <a16:creationId xmlns:a16="http://schemas.microsoft.com/office/drawing/2014/main" id="{F563BAB6-05A3-43E1-A878-A384F37A1452}"/>
              </a:ext>
            </a:extLst>
          </p:cNvPr>
          <p:cNvSpPr>
            <a:spLocks noGrp="1"/>
          </p:cNvSpPr>
          <p:nvPr>
            <p:ph type="body" sz="quarter" idx="20"/>
          </p:nvPr>
        </p:nvSpPr>
        <p:spPr>
          <a:xfrm>
            <a:off x="8014705"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5" name="TextBox 34">
            <a:extLst>
              <a:ext uri="{FF2B5EF4-FFF2-40B4-BE49-F238E27FC236}">
                <a16:creationId xmlns:a16="http://schemas.microsoft.com/office/drawing/2014/main" id="{1F6EC5D6-6929-4C0A-8739-FAB5E3C44893}"/>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36" name="Rectangle 35">
            <a:extLst>
              <a:ext uri="{FF2B5EF4-FFF2-40B4-BE49-F238E27FC236}">
                <a16:creationId xmlns:a16="http://schemas.microsoft.com/office/drawing/2014/main" id="{4C32462D-9094-4ACF-82A6-C7D570022E8A}"/>
              </a:ext>
            </a:extLst>
          </p:cNvPr>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7" name="Picture 36">
            <a:extLst>
              <a:ext uri="{FF2B5EF4-FFF2-40B4-BE49-F238E27FC236}">
                <a16:creationId xmlns:a16="http://schemas.microsoft.com/office/drawing/2014/main" id="{F538B8A3-AD23-4148-B6B8-413154C44D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38" name="Picture 37">
            <a:extLst>
              <a:ext uri="{FF2B5EF4-FFF2-40B4-BE49-F238E27FC236}">
                <a16:creationId xmlns:a16="http://schemas.microsoft.com/office/drawing/2014/main" id="{56B97F16-E064-445C-BA00-EEA2B26F1E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39" name="Picture 38">
            <a:extLst>
              <a:ext uri="{FF2B5EF4-FFF2-40B4-BE49-F238E27FC236}">
                <a16:creationId xmlns:a16="http://schemas.microsoft.com/office/drawing/2014/main" id="{E3E3C799-BB38-4748-8B7E-A4F4202411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40" name="Picture 39">
            <a:extLst>
              <a:ext uri="{FF2B5EF4-FFF2-40B4-BE49-F238E27FC236}">
                <a16:creationId xmlns:a16="http://schemas.microsoft.com/office/drawing/2014/main" id="{9D367955-11DE-4CA2-B35A-E97281EE7835}"/>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41" name="Rectangle 40">
            <a:extLst>
              <a:ext uri="{FF2B5EF4-FFF2-40B4-BE49-F238E27FC236}">
                <a16:creationId xmlns:a16="http://schemas.microsoft.com/office/drawing/2014/main" id="{9ABA36C5-CD88-4500-B247-9075BD8BDC69}"/>
              </a:ext>
            </a:extLst>
          </p:cNvPr>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49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 Background">
    <p:spTree>
      <p:nvGrpSpPr>
        <p:cNvPr id="1" name=""/>
        <p:cNvGrpSpPr/>
        <p:nvPr/>
      </p:nvGrpSpPr>
      <p:grpSpPr>
        <a:xfrm>
          <a:off x="0" y="0"/>
          <a:ext cx="0" cy="0"/>
          <a:chOff x="0" y="0"/>
          <a:chExt cx="0" cy="0"/>
        </a:xfrm>
      </p:grpSpPr>
      <p:sp>
        <p:nvSpPr>
          <p:cNvPr id="7" name="Rectangle 6"/>
          <p:cNvSpPr/>
          <p:nvPr/>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121920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Text Placeholder 11"/>
          <p:cNvSpPr>
            <a:spLocks noGrp="1"/>
          </p:cNvSpPr>
          <p:nvPr>
            <p:ph type="body" sz="quarter" idx="11"/>
          </p:nvPr>
        </p:nvSpPr>
        <p:spPr>
          <a:xfrm>
            <a:off x="0" y="2057399"/>
            <a:ext cx="12192000" cy="2743200"/>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Click to edit Master text styles</a:t>
            </a:r>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6" name="TextBox 5"/>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9" name="Rectangle 8"/>
          <p:cNvSpPr/>
          <p:nvPr/>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ECAB8F-2AAE-473E-BA69-71619B14705E}"/>
              </a:ext>
            </a:extLst>
          </p:cNvPr>
          <p:cNvSpPr/>
          <p:nvPr userDrawn="1"/>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E14AD54-851A-4820-B67E-6A9246F6B7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12" name="TextBox 11">
            <a:extLst>
              <a:ext uri="{FF2B5EF4-FFF2-40B4-BE49-F238E27FC236}">
                <a16:creationId xmlns:a16="http://schemas.microsoft.com/office/drawing/2014/main" id="{836A4744-1280-4084-9016-724FFE51AA95}"/>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13" name="Rectangle 12">
            <a:extLst>
              <a:ext uri="{FF2B5EF4-FFF2-40B4-BE49-F238E27FC236}">
                <a16:creationId xmlns:a16="http://schemas.microsoft.com/office/drawing/2014/main" id="{93FD7B99-AA6C-4317-9775-0981D6522731}"/>
              </a:ext>
            </a:extLst>
          </p:cNvPr>
          <p:cNvSpPr/>
          <p:nvPr userDrawn="1"/>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7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 Photo">
    <p:spTree>
      <p:nvGrpSpPr>
        <p:cNvPr id="1" name=""/>
        <p:cNvGrpSpPr/>
        <p:nvPr/>
      </p:nvGrpSpPr>
      <p:grpSpPr>
        <a:xfrm>
          <a:off x="0" y="0"/>
          <a:ext cx="0" cy="0"/>
          <a:chOff x="0" y="0"/>
          <a:chExt cx="0" cy="0"/>
        </a:xfrm>
      </p:grpSpPr>
      <p:sp>
        <p:nvSpPr>
          <p:cNvPr id="9" name="Rectangle 8"/>
          <p:cNvSpPr/>
          <p:nvPr/>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Text Placeholder 11"/>
          <p:cNvSpPr>
            <a:spLocks noGrp="1"/>
          </p:cNvSpPr>
          <p:nvPr>
            <p:ph type="body" sz="quarter" idx="11"/>
          </p:nvPr>
        </p:nvSpPr>
        <p:spPr>
          <a:xfrm>
            <a:off x="0" y="2788916"/>
            <a:ext cx="12192000" cy="2697483"/>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Click to edit Master text styles</a:t>
            </a:r>
          </a:p>
        </p:txBody>
      </p:sp>
      <p:sp>
        <p:nvSpPr>
          <p:cNvPr id="8" name="Rectangle 7"/>
          <p:cNvSpPr/>
          <p:nvPr/>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3" name="Picture 1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10" name="Rectangle 9">
            <a:extLst>
              <a:ext uri="{FF2B5EF4-FFF2-40B4-BE49-F238E27FC236}">
                <a16:creationId xmlns:a16="http://schemas.microsoft.com/office/drawing/2014/main" id="{26396464-9D38-43A3-A830-68A46C474660}"/>
              </a:ext>
            </a:extLst>
          </p:cNvPr>
          <p:cNvSpPr/>
          <p:nvPr userDrawn="1"/>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4FAF2F-C7C5-4501-AA69-5A69E1730D15}"/>
              </a:ext>
            </a:extLst>
          </p:cNvPr>
          <p:cNvSpPr/>
          <p:nvPr userDrawn="1"/>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8268FE1-5BDC-4FBE-BF00-E54296D9D5FC}"/>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5" name="Picture 14">
            <a:extLst>
              <a:ext uri="{FF2B5EF4-FFF2-40B4-BE49-F238E27FC236}">
                <a16:creationId xmlns:a16="http://schemas.microsoft.com/office/drawing/2014/main" id="{2CFB988A-DE51-42FE-9146-77BE2DAE949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223992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6477000" y="685800"/>
            <a:ext cx="5715000" cy="952805"/>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Click to edit Master text styles</a:t>
            </a:r>
          </a:p>
        </p:txBody>
      </p:sp>
      <p:sp>
        <p:nvSpPr>
          <p:cNvPr id="9" name="Text Placeholder 14"/>
          <p:cNvSpPr>
            <a:spLocks noGrp="1"/>
          </p:cNvSpPr>
          <p:nvPr>
            <p:ph type="body" sz="quarter" idx="14"/>
          </p:nvPr>
        </p:nvSpPr>
        <p:spPr>
          <a:xfrm>
            <a:off x="6477000" y="1834286"/>
            <a:ext cx="5715000" cy="4337914"/>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0" name="Picture Placeholder 2"/>
          <p:cNvSpPr>
            <a:spLocks noGrp="1"/>
          </p:cNvSpPr>
          <p:nvPr>
            <p:ph type="pic" sz="quarter" idx="10"/>
          </p:nvPr>
        </p:nvSpPr>
        <p:spPr>
          <a:xfrm>
            <a:off x="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p:nvSpPr>
        <p:spPr>
          <a:xfrm rot="5400000">
            <a:off x="3375661" y="3406141"/>
            <a:ext cx="5486400" cy="45719"/>
          </a:xfrm>
          <a:prstGeom prst="rect">
            <a:avLst/>
          </a:prstGeom>
          <a:solidFill>
            <a:srgbClr val="001E61"/>
          </a:solidFill>
          <a:ln>
            <a:solidFill>
              <a:srgbClr val="001E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56D336-4004-4F76-B3FD-0FE55D3DF76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a:extLst>
              <a:ext uri="{FF2B5EF4-FFF2-40B4-BE49-F238E27FC236}">
                <a16:creationId xmlns:a16="http://schemas.microsoft.com/office/drawing/2014/main" id="{D2D3C1F3-F8D2-419B-A97E-4745DA1CAC95}"/>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352181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426720" y="685800"/>
            <a:ext cx="5600700" cy="989381"/>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Click to edit Master text styles</a:t>
            </a:r>
          </a:p>
        </p:txBody>
      </p:sp>
      <p:sp>
        <p:nvSpPr>
          <p:cNvPr id="9" name="Text Placeholder 14"/>
          <p:cNvSpPr>
            <a:spLocks noGrp="1"/>
          </p:cNvSpPr>
          <p:nvPr>
            <p:ph type="body" sz="quarter" idx="14"/>
          </p:nvPr>
        </p:nvSpPr>
        <p:spPr>
          <a:xfrm>
            <a:off x="426720" y="1997050"/>
            <a:ext cx="5600700" cy="417515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0" name="Picture Placeholder 2"/>
          <p:cNvSpPr>
            <a:spLocks noGrp="1"/>
          </p:cNvSpPr>
          <p:nvPr>
            <p:ph type="pic" sz="quarter" idx="10"/>
          </p:nvPr>
        </p:nvSpPr>
        <p:spPr>
          <a:xfrm>
            <a:off x="6141720" y="685800"/>
            <a:ext cx="6053327"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8" name="Rectangle 7">
            <a:extLst>
              <a:ext uri="{FF2B5EF4-FFF2-40B4-BE49-F238E27FC236}">
                <a16:creationId xmlns:a16="http://schemas.microsoft.com/office/drawing/2014/main" id="{B4CCDB7D-E19F-4309-98A3-68C65C19527A}"/>
              </a:ext>
            </a:extLst>
          </p:cNvPr>
          <p:cNvSpPr/>
          <p:nvPr/>
        </p:nvSpPr>
        <p:spPr>
          <a:xfrm rot="5400000">
            <a:off x="3375661" y="3406141"/>
            <a:ext cx="5486400" cy="45719"/>
          </a:xfrm>
          <a:prstGeom prst="rect">
            <a:avLst/>
          </a:prstGeom>
          <a:solidFill>
            <a:srgbClr val="001E61"/>
          </a:solidFill>
          <a:ln>
            <a:solidFill>
              <a:srgbClr val="001E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DB85F13-74C4-4BAF-B2AF-8AF191A205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a:extLst>
              <a:ext uri="{FF2B5EF4-FFF2-40B4-BE49-F238E27FC236}">
                <a16:creationId xmlns:a16="http://schemas.microsoft.com/office/drawing/2014/main" id="{F0CA1ED0-0F30-4562-8AF9-17FD24320E4D}"/>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Tree>
    <p:extLst>
      <p:ext uri="{BB962C8B-B14F-4D97-AF65-F5344CB8AC3E}">
        <p14:creationId xmlns:p14="http://schemas.microsoft.com/office/powerpoint/2010/main" val="117645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Collage">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8143876" y="0"/>
            <a:ext cx="4050791"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p:cNvSpPr>
            <a:spLocks noGrp="1"/>
          </p:cNvSpPr>
          <p:nvPr>
            <p:ph type="pic" sz="quarter" idx="10"/>
          </p:nvPr>
        </p:nvSpPr>
        <p:spPr>
          <a:xfrm>
            <a:off x="-1" y="0"/>
            <a:ext cx="4048125"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Picture Placeholder 2"/>
          <p:cNvSpPr>
            <a:spLocks noGrp="1"/>
          </p:cNvSpPr>
          <p:nvPr>
            <p:ph type="pic" sz="quarter" idx="13"/>
          </p:nvPr>
        </p:nvSpPr>
        <p:spPr>
          <a:xfrm>
            <a:off x="4048126" y="-1"/>
            <a:ext cx="4096512" cy="6172201"/>
          </a:xfrm>
          <a:prstGeom prst="rect">
            <a:avLst/>
          </a:prstGeom>
        </p:spPr>
        <p:txBody>
          <a:bodyPr/>
          <a:lstStyle>
            <a:lvl1pPr marL="0" indent="0">
              <a:buNone/>
              <a:defRPr/>
            </a:lvl1pPr>
          </a:lstStyle>
          <a:p>
            <a:pPr lvl="0"/>
            <a:r>
              <a:rPr lang="en-US" noProof="0"/>
              <a:t>Click icon to add picture</a:t>
            </a:r>
            <a:endParaRPr lang="vi-VN" noProof="0"/>
          </a:p>
        </p:txBody>
      </p:sp>
      <p:pic>
        <p:nvPicPr>
          <p:cNvPr id="12" name="Picture 1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3" name="TextBox 12"/>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4" name="Rectangle 13"/>
          <p:cNvSpPr/>
          <p:nvPr/>
        </p:nvSpPr>
        <p:spPr>
          <a:xfrm>
            <a:off x="0" y="6172200"/>
            <a:ext cx="12192000" cy="45719"/>
          </a:xfrm>
          <a:prstGeom prst="rect">
            <a:avLst/>
          </a:prstGeom>
          <a:solidFill>
            <a:srgbClr val="F68D2E"/>
          </a:solidFill>
          <a:ln>
            <a:solidFill>
              <a:srgbClr val="F68D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A1AAAFC-3EDD-46BB-9D28-E568A9DE045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5" name="TextBox 14">
            <a:extLst>
              <a:ext uri="{FF2B5EF4-FFF2-40B4-BE49-F238E27FC236}">
                <a16:creationId xmlns:a16="http://schemas.microsoft.com/office/drawing/2014/main" id="{5B223E77-8240-4206-AC0C-77D83E9D79B1}"/>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Tree>
    <p:extLst>
      <p:ext uri="{BB962C8B-B14F-4D97-AF65-F5344CB8AC3E}">
        <p14:creationId xmlns:p14="http://schemas.microsoft.com/office/powerpoint/2010/main" val="318169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 Collage and Content">
    <p:spTree>
      <p:nvGrpSpPr>
        <p:cNvPr id="1" name=""/>
        <p:cNvGrpSpPr/>
        <p:nvPr/>
      </p:nvGrpSpPr>
      <p:grpSpPr>
        <a:xfrm>
          <a:off x="0" y="0"/>
          <a:ext cx="0" cy="0"/>
          <a:chOff x="0" y="0"/>
          <a:chExt cx="0" cy="0"/>
        </a:xfrm>
      </p:grpSpPr>
      <p:sp>
        <p:nvSpPr>
          <p:cNvPr id="2" name="Rectangle 1"/>
          <p:cNvSpPr/>
          <p:nvPr/>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2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Click to 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sz="3200">
                <a:solidFill>
                  <a:schemeClr val="bg1"/>
                </a:solidFill>
              </a:defRPr>
            </a:lvl1pPr>
            <a:lvl2pPr marL="685800" indent="-228600">
              <a:lnSpc>
                <a:spcPct val="100000"/>
              </a:lnSpc>
              <a:buFont typeface="Arial" panose="020B0604020202020204" pitchFamily="34" charset="0"/>
              <a:buChar char="‒"/>
              <a:defRPr sz="2800">
                <a:solidFill>
                  <a:schemeClr val="bg1"/>
                </a:solidFill>
              </a:defRPr>
            </a:lvl2pPr>
            <a:lvl3pPr marL="1143000" indent="-228600">
              <a:lnSpc>
                <a:spcPct val="100000"/>
              </a:lnSpc>
              <a:buFont typeface="Arial" panose="020B0604020202020204" pitchFamily="34" charset="0"/>
              <a:buChar char="‒"/>
              <a:defRPr sz="2600">
                <a:solidFill>
                  <a:schemeClr val="bg1"/>
                </a:solidFill>
              </a:defRPr>
            </a:lvl3pPr>
            <a:lvl4pPr marL="1600200" indent="-228600">
              <a:lnSpc>
                <a:spcPct val="100000"/>
              </a:lnSpc>
              <a:buFont typeface="Arial" panose="020B0604020202020204" pitchFamily="34" charset="0"/>
              <a:buChar char="‒"/>
              <a:defRPr sz="2400">
                <a:solidFill>
                  <a:schemeClr val="bg1"/>
                </a:solidFill>
              </a:defRPr>
            </a:lvl4pPr>
            <a:lvl5pPr marL="2057400" indent="-228600">
              <a:lnSpc>
                <a:spcPct val="100000"/>
              </a:lnSpc>
              <a:buFont typeface="Arial" panose="020B0604020202020204" pitchFamily="34" charset="0"/>
              <a:buChar cha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p:nvSpPr>
        <p:spPr>
          <a:xfrm>
            <a:off x="0" y="6172200"/>
            <a:ext cx="12192000" cy="45719"/>
          </a:xfrm>
          <a:prstGeom prst="rect">
            <a:avLst/>
          </a:prstGeom>
          <a:solidFill>
            <a:srgbClr val="F68D2E"/>
          </a:solidFill>
          <a:ln>
            <a:solidFill>
              <a:srgbClr val="F68D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D660DC-9684-4EB3-A9F0-D0DC7A6D3CB0}"/>
              </a:ext>
            </a:extLst>
          </p:cNvPr>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880371C-97E0-433A-A5C3-E0FEBB02BE0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8" name="TextBox 17">
            <a:extLst>
              <a:ext uri="{FF2B5EF4-FFF2-40B4-BE49-F238E27FC236}">
                <a16:creationId xmlns:a16="http://schemas.microsoft.com/office/drawing/2014/main" id="{B4716365-271D-4E3C-84A8-AFE093675BC3}"/>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166864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ep Blue Pattern">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Click to edit Master text styles</a:t>
            </a:r>
          </a:p>
        </p:txBody>
      </p:sp>
      <p:sp>
        <p:nvSpPr>
          <p:cNvPr id="6" name="TextBox 5"/>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pic>
        <p:nvPicPr>
          <p:cNvPr id="9" name="Picture 8">
            <a:extLst>
              <a:ext uri="{FF2B5EF4-FFF2-40B4-BE49-F238E27FC236}">
                <a16:creationId xmlns:a16="http://schemas.microsoft.com/office/drawing/2014/main" id="{5CD4618F-2928-4D30-9C30-A5199E5A2154}"/>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642E9341-3E19-4249-B34B-BBBC44E7C222}"/>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1" name="Picture 10">
            <a:extLst>
              <a:ext uri="{FF2B5EF4-FFF2-40B4-BE49-F238E27FC236}">
                <a16:creationId xmlns:a16="http://schemas.microsoft.com/office/drawing/2014/main" id="{431D4746-67E9-440D-B4CC-95A38586929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837117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ate Patter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Click to edit Master text styles</a:t>
            </a:r>
          </a:p>
        </p:txBody>
      </p:sp>
      <p:sp>
        <p:nvSpPr>
          <p:cNvPr id="6" name="TextBox 5"/>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pic>
        <p:nvPicPr>
          <p:cNvPr id="7" name="Picture 6">
            <a:extLst>
              <a:ext uri="{FF2B5EF4-FFF2-40B4-BE49-F238E27FC236}">
                <a16:creationId xmlns:a16="http://schemas.microsoft.com/office/drawing/2014/main" id="{DF8B1F8B-899C-45FF-8CC7-8DE9F01B0EB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D95F84E-CD14-49F4-8028-5B82E611D367}"/>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0" name="Picture 9">
            <a:extLst>
              <a:ext uri="{FF2B5EF4-FFF2-40B4-BE49-F238E27FC236}">
                <a16:creationId xmlns:a16="http://schemas.microsoft.com/office/drawing/2014/main" id="{E1CF045A-2E79-4055-9E78-4961C48ABD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45104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y Patter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Click to edit Master text styles</a:t>
            </a:r>
          </a:p>
        </p:txBody>
      </p:sp>
      <p:sp>
        <p:nvSpPr>
          <p:cNvPr id="7" name="TextBox 6"/>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pic>
        <p:nvPicPr>
          <p:cNvPr id="6" name="Picture 5">
            <a:extLst>
              <a:ext uri="{FF2B5EF4-FFF2-40B4-BE49-F238E27FC236}">
                <a16:creationId xmlns:a16="http://schemas.microsoft.com/office/drawing/2014/main" id="{BC922E5A-9D06-4714-8F90-216D630AE6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22AD108-7984-459D-A1B2-B74251B11A12}"/>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a:extLst>
              <a:ext uri="{FF2B5EF4-FFF2-40B4-BE49-F238E27FC236}">
                <a16:creationId xmlns:a16="http://schemas.microsoft.com/office/drawing/2014/main" id="{8B132708-5021-47A6-A824-5729143749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282812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9" name="Rectangle 8">
            <a:extLst>
              <a:ext uri="{FF2B5EF4-FFF2-40B4-BE49-F238E27FC236}">
                <a16:creationId xmlns:a16="http://schemas.microsoft.com/office/drawing/2014/main" id="{AB2DA13E-8B86-4EDE-8EC1-28497E86D915}"/>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4C3D9ED0-3796-4D8B-B60E-5FF7D633E9F9}"/>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2" name="Picture 11">
            <a:extLst>
              <a:ext uri="{FF2B5EF4-FFF2-40B4-BE49-F238E27FC236}">
                <a16:creationId xmlns:a16="http://schemas.microsoft.com/office/drawing/2014/main" id="{2F6BA3C0-FF07-449F-AF52-4EF0F18BE2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48498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p:nvGrpSpPr>
        <p:grpSpPr>
          <a:xfrm>
            <a:off x="3056296" y="5806952"/>
            <a:ext cx="6079409" cy="458770"/>
            <a:chOff x="967410" y="1331073"/>
            <a:chExt cx="5828776"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grpSp>
          <p:nvGrpSpPr>
            <p:cNvPr id="8" name="Group 7"/>
            <p:cNvGrpSpPr/>
            <p:nvPr userDrawn="1"/>
          </p:nvGrpSpPr>
          <p:grpSpPr>
            <a:xfrm>
              <a:off x="3971639" y="1338470"/>
              <a:ext cx="2824547" cy="373727"/>
              <a:chOff x="3971639" y="1338470"/>
              <a:chExt cx="2824547" cy="373727"/>
            </a:xfrm>
          </p:grpSpPr>
          <p:sp>
            <p:nvSpPr>
              <p:cNvPr id="2" name="TextBox 1"/>
              <p:cNvSpPr txBox="1"/>
              <p:nvPr userDrawn="1"/>
            </p:nvSpPr>
            <p:spPr>
              <a:xfrm>
                <a:off x="4610100" y="1338470"/>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C3722BD7-F95D-4197-9ADB-6DBB9A601F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4" name="Group 13">
            <a:extLst>
              <a:ext uri="{FF2B5EF4-FFF2-40B4-BE49-F238E27FC236}">
                <a16:creationId xmlns:a16="http://schemas.microsoft.com/office/drawing/2014/main" id="{5F210739-1A8D-401C-8D0B-F6A2546AE353}"/>
              </a:ext>
            </a:extLst>
          </p:cNvPr>
          <p:cNvGrpSpPr/>
          <p:nvPr userDrawn="1"/>
        </p:nvGrpSpPr>
        <p:grpSpPr>
          <a:xfrm>
            <a:off x="3056296" y="5806952"/>
            <a:ext cx="6079409" cy="458770"/>
            <a:chOff x="967410" y="1331073"/>
            <a:chExt cx="5828776" cy="458770"/>
          </a:xfrm>
        </p:grpSpPr>
        <p:sp>
          <p:nvSpPr>
            <p:cNvPr id="15" name="TextBox 14">
              <a:extLst>
                <a:ext uri="{FF2B5EF4-FFF2-40B4-BE49-F238E27FC236}">
                  <a16:creationId xmlns:a16="http://schemas.microsoft.com/office/drawing/2014/main" id="{AD3D71A2-A0FC-4B82-B0BD-F39F0B4057E7}"/>
                </a:ext>
              </a:extLst>
            </p:cNvPr>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grpSp>
          <p:nvGrpSpPr>
            <p:cNvPr id="16" name="Group 15">
              <a:extLst>
                <a:ext uri="{FF2B5EF4-FFF2-40B4-BE49-F238E27FC236}">
                  <a16:creationId xmlns:a16="http://schemas.microsoft.com/office/drawing/2014/main" id="{DBF5D389-017B-470B-B997-6A11EF5B2EA5}"/>
                </a:ext>
              </a:extLst>
            </p:cNvPr>
            <p:cNvGrpSpPr/>
            <p:nvPr userDrawn="1"/>
          </p:nvGrpSpPr>
          <p:grpSpPr>
            <a:xfrm>
              <a:off x="3971639" y="1338470"/>
              <a:ext cx="2824547" cy="373727"/>
              <a:chOff x="3971639" y="1338470"/>
              <a:chExt cx="2824547" cy="373727"/>
            </a:xfrm>
          </p:grpSpPr>
          <p:sp>
            <p:nvSpPr>
              <p:cNvPr id="19" name="TextBox 18">
                <a:extLst>
                  <a:ext uri="{FF2B5EF4-FFF2-40B4-BE49-F238E27FC236}">
                    <a16:creationId xmlns:a16="http://schemas.microsoft.com/office/drawing/2014/main" id="{F71246D6-2790-4B83-81B9-46EBDB8B48CA}"/>
                  </a:ext>
                </a:extLst>
              </p:cNvPr>
              <p:cNvSpPr txBox="1"/>
              <p:nvPr userDrawn="1"/>
            </p:nvSpPr>
            <p:spPr>
              <a:xfrm>
                <a:off x="4610100" y="1338470"/>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20" name="Picture 19">
                <a:extLst>
                  <a:ext uri="{FF2B5EF4-FFF2-40B4-BE49-F238E27FC236}">
                    <a16:creationId xmlns:a16="http://schemas.microsoft.com/office/drawing/2014/main" id="{60E36A5D-2956-4B96-B482-186CDEC4C8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21" name="Picture 20">
                <a:extLst>
                  <a:ext uri="{FF2B5EF4-FFF2-40B4-BE49-F238E27FC236}">
                    <a16:creationId xmlns:a16="http://schemas.microsoft.com/office/drawing/2014/main" id="{3695E47A-7137-4638-BFEE-5A23958707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8" name="Straight Connector 17">
              <a:extLst>
                <a:ext uri="{FF2B5EF4-FFF2-40B4-BE49-F238E27FC236}">
                  <a16:creationId xmlns:a16="http://schemas.microsoft.com/office/drawing/2014/main" id="{47CB3929-0862-417B-B129-35F331B02440}"/>
                </a:ext>
              </a:extLst>
            </p:cNvPr>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60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8BA9D3-B8A1-4B3B-B393-38243402D65D}"/>
              </a:ext>
            </a:extLst>
          </p:cNvPr>
          <p:cNvSpPr/>
          <p:nvPr userDrawn="1"/>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6BD448D-6CB2-4634-9777-BE943E7D0CCD}"/>
              </a:ext>
            </a:extLst>
          </p:cNvPr>
          <p:cNvSpPr>
            <a:spLocks noGrp="1"/>
          </p:cNvSpPr>
          <p:nvPr>
            <p:ph type="ctrTitle"/>
          </p:nvPr>
        </p:nvSpPr>
        <p:spPr>
          <a:xfrm>
            <a:off x="3212722" y="0"/>
            <a:ext cx="8020180" cy="3547493"/>
          </a:xfrm>
          <a:prstGeom prst="rect">
            <a:avLst/>
          </a:prstGeom>
        </p:spPr>
        <p:txBody>
          <a:bodyPr anchor="b"/>
          <a:lstStyle>
            <a:lvl1pPr algn="l">
              <a:defRPr lang="en-US" sz="4400" b="1" i="0" kern="1200" cap="all" baseline="0" dirty="0">
                <a:solidFill>
                  <a:schemeClr val="bg1"/>
                </a:solidFill>
                <a:latin typeface="Arial Black" charset="0"/>
                <a:ea typeface="Arial Black" charset="0"/>
                <a:cs typeface="Arial Black" charset="0"/>
              </a:defRPr>
            </a:lvl1pPr>
          </a:lstStyle>
          <a:p>
            <a:r>
              <a:rPr lang="en-US"/>
              <a:t>Click to edit Master title style</a:t>
            </a:r>
          </a:p>
        </p:txBody>
      </p:sp>
      <p:sp>
        <p:nvSpPr>
          <p:cNvPr id="16"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3212722" y="3860001"/>
            <a:ext cx="8020180" cy="11448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cap="all" baseline="0" dirty="0">
                <a:solidFill>
                  <a:schemeClr val="bg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3B0D50AA-9AE2-4E1D-AD3A-D4C20EB6E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28" name="Picture 27">
            <a:extLst>
              <a:ext uri="{FF2B5EF4-FFF2-40B4-BE49-F238E27FC236}">
                <a16:creationId xmlns:a16="http://schemas.microsoft.com/office/drawing/2014/main" id="{3B0D50AA-9AE2-4E1D-AD3A-D4C20EB6EF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29" name="Straight Connector 28">
            <a:extLst>
              <a:ext uri="{FF2B5EF4-FFF2-40B4-BE49-F238E27FC236}">
                <a16:creationId xmlns:a16="http://schemas.microsoft.com/office/drawing/2014/main" id="{EE8B8F9C-38C4-40B9-B1C4-B0D81EB7DBB6}"/>
              </a:ext>
            </a:extLst>
          </p:cNvPr>
          <p:cNvCxnSpPr>
            <a:cxnSpLocks/>
          </p:cNvCxnSpPr>
          <p:nvPr userDrawn="1"/>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B8F9C-38C4-40B9-B1C4-B0D81EB7DBB6}"/>
              </a:ext>
            </a:extLst>
          </p:cNvPr>
          <p:cNvCxnSpPr>
            <a:cxnSpLocks/>
          </p:cNvCxnSpPr>
          <p:nvPr userDrawn="1"/>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right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a:spLocks noGrp="1"/>
          </p:cNvSpPr>
          <p:nvPr>
            <p:ph type="title"/>
          </p:nvPr>
        </p:nvSpPr>
        <p:spPr>
          <a:xfrm>
            <a:off x="831850" y="663828"/>
            <a:ext cx="11159521"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10" name="Text Placeholder 2"/>
          <p:cNvSpPr>
            <a:spLocks noGrp="1"/>
          </p:cNvSpPr>
          <p:nvPr>
            <p:ph type="body" idx="1" hasCustomPrompt="1"/>
          </p:nvPr>
        </p:nvSpPr>
        <p:spPr>
          <a:xfrm>
            <a:off x="831851" y="3683249"/>
            <a:ext cx="11159520" cy="1500187"/>
          </a:xfrm>
          <a:prstGeom prst="rect">
            <a:avLst/>
          </a:prstGeo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Box 10"/>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a:solidFill>
                  <a:schemeClr val="tx2"/>
                </a:solidFill>
                <a:latin typeface="+mn-lt"/>
                <a:ea typeface="Avenir Book" charset="0"/>
                <a:cs typeface="Avenir Book" charset="0"/>
              </a:defRPr>
            </a:lvl1pPr>
            <a:lvl2pPr marL="800100" indent="-342900">
              <a:buFont typeface=".AppleSystemUIFont" charset="-120"/>
              <a:buChar char="-"/>
              <a:defRPr sz="2800">
                <a:solidFill>
                  <a:schemeClr val="tx1"/>
                </a:solidFill>
                <a:latin typeface="+mn-lt"/>
                <a:ea typeface="Avenir Book" charset="0"/>
                <a:cs typeface="Avenir Book" charset="0"/>
              </a:defRPr>
            </a:lvl2pPr>
            <a:lvl3pPr marL="1257300" indent="-342900">
              <a:buFont typeface=".AppleSystemUIFont" charset="-120"/>
              <a:buChar char="-"/>
              <a:defRPr sz="2600">
                <a:solidFill>
                  <a:schemeClr val="tx1"/>
                </a:solidFill>
                <a:latin typeface="+mn-lt"/>
                <a:ea typeface="Avenir Book" charset="0"/>
                <a:cs typeface="Avenir Book" charset="0"/>
              </a:defRPr>
            </a:lvl3pPr>
            <a:lvl4pPr marL="1657350" indent="-285750">
              <a:buFont typeface=".AppleSystemUIFont" charset="-120"/>
              <a:buChar char="-"/>
              <a:defRPr sz="2400">
                <a:solidFill>
                  <a:schemeClr val="tx1"/>
                </a:solidFill>
                <a:latin typeface="+mn-lt"/>
                <a:ea typeface="Avenir Book" charset="0"/>
                <a:cs typeface="Avenir Book" charset="0"/>
              </a:defRPr>
            </a:lvl4pPr>
            <a:lvl5pPr marL="2114550" indent="-28575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1759010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8" name="TextBox 7"/>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95783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Miscellaneous Media">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91067" y="1435102"/>
            <a:ext cx="11192572" cy="4017419"/>
          </a:xfrm>
          <a:prstGeom prst="rect">
            <a:avLst/>
          </a:prstGeom>
        </p:spPr>
        <p:txBody>
          <a:bodyPr/>
          <a:lstStyle>
            <a:lvl1pPr marL="0" indent="0">
              <a:buFont typeface=".AppleSystemUIFont" charset="-120"/>
              <a:buNone/>
              <a:defRPr sz="3200" b="1">
                <a:solidFill>
                  <a:schemeClr val="tx2"/>
                </a:solidFill>
                <a:latin typeface="+mn-lt"/>
                <a:ea typeface="Avenir Book" charset="0"/>
                <a:cs typeface="Avenir Book" charset="0"/>
              </a:defRPr>
            </a:lvl1pPr>
            <a:lvl2pPr marL="685800" indent="-228600">
              <a:buFont typeface=".AppleSystemUIFont" charset="-120"/>
              <a:buChar char="-"/>
              <a:defRPr sz="2800">
                <a:solidFill>
                  <a:schemeClr val="tx1"/>
                </a:solidFill>
                <a:latin typeface="+mn-lt"/>
                <a:ea typeface="Avenir Book" charset="0"/>
                <a:cs typeface="Avenir Book" charset="0"/>
              </a:defRPr>
            </a:lvl2pPr>
            <a:lvl3pPr marL="1143000" indent="-228600">
              <a:buFont typeface=".AppleSystemUIFont" charset="-120"/>
              <a:buChar char="-"/>
              <a:defRPr sz="2600">
                <a:solidFill>
                  <a:schemeClr val="tx1"/>
                </a:solidFill>
                <a:latin typeface="+mn-lt"/>
                <a:ea typeface="Avenir Book" charset="0"/>
                <a:cs typeface="Avenir Book" charset="0"/>
              </a:defRPr>
            </a:lvl3pPr>
            <a:lvl4pPr marL="1600200" indent="-228600">
              <a:buFont typeface=".AppleSystemUIFont" charset="-120"/>
              <a:buChar char="-"/>
              <a:defRPr sz="2400">
                <a:solidFill>
                  <a:schemeClr val="tx1"/>
                </a:solidFill>
                <a:latin typeface="+mn-lt"/>
                <a:ea typeface="Avenir Book" charset="0"/>
                <a:cs typeface="Avenir Book" charset="0"/>
              </a:defRPr>
            </a:lvl4pPr>
            <a:lvl5pPr marL="2057400" indent="-22860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9" name="TextBox 8"/>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982666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Columns">
    <p:spTree>
      <p:nvGrpSpPr>
        <p:cNvPr id="1" name=""/>
        <p:cNvGrpSpPr/>
        <p:nvPr/>
      </p:nvGrpSpPr>
      <p:grpSpPr>
        <a:xfrm>
          <a:off x="0" y="0"/>
          <a:ext cx="0" cy="0"/>
          <a:chOff x="0" y="0"/>
          <a:chExt cx="0" cy="0"/>
        </a:xfrm>
      </p:grpSpPr>
      <p:sp>
        <p:nvSpPr>
          <p:cNvPr id="3" name="Content Placeholder 2"/>
          <p:cNvSpPr>
            <a:spLocks noGrp="1"/>
          </p:cNvSpPr>
          <p:nvPr>
            <p:ph sz="quarter" idx="18" hasCustomPrompt="1"/>
          </p:nvPr>
        </p:nvSpPr>
        <p:spPr>
          <a:xfrm>
            <a:off x="6273440"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914400" indent="-457200">
              <a:buFont typeface="Arial" panose="020B0604020202020204" pitchFamily="34" charset="0"/>
              <a:buChar char="‒"/>
              <a:defRPr sz="2800">
                <a:solidFill>
                  <a:schemeClr val="tx1"/>
                </a:solidFill>
                <a:latin typeface="+mn-lt"/>
                <a:ea typeface="Avenir Book" charset="0"/>
                <a:cs typeface="Avenir Book" charset="0"/>
              </a:defRPr>
            </a:lvl2pPr>
            <a:lvl3pPr marL="1371600" indent="-457200">
              <a:buFont typeface="Arial" panose="020B0604020202020204" pitchFamily="34" charset="0"/>
              <a:buChar char="‒"/>
              <a:defRPr sz="2600">
                <a:solidFill>
                  <a:schemeClr val="tx1"/>
                </a:solidFill>
                <a:latin typeface="+mn-lt"/>
                <a:ea typeface="Avenir Book" charset="0"/>
                <a:cs typeface="Avenir Book" charset="0"/>
              </a:defRPr>
            </a:lvl3pPr>
            <a:lvl4pPr marL="1714500" indent="-34290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hasCustomPrompt="1"/>
          </p:nvPr>
        </p:nvSpPr>
        <p:spPr>
          <a:xfrm>
            <a:off x="491067"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800100" indent="-342900">
              <a:buFont typeface="Arial" panose="020B0604020202020204" pitchFamily="34" charset="0"/>
              <a:buChar char="‒"/>
              <a:defRPr sz="2800">
                <a:solidFill>
                  <a:schemeClr val="tx1"/>
                </a:solidFill>
                <a:latin typeface="+mn-lt"/>
                <a:ea typeface="Avenir Book" charset="0"/>
                <a:cs typeface="Avenir Book" charset="0"/>
              </a:defRPr>
            </a:lvl2pPr>
            <a:lvl3pPr marL="1257300" indent="-342900">
              <a:buFont typeface="Arial" panose="020B0604020202020204" pitchFamily="34" charset="0"/>
              <a:buChar char="‒"/>
              <a:defRPr sz="2600">
                <a:solidFill>
                  <a:schemeClr val="tx1"/>
                </a:solidFill>
                <a:latin typeface="+mn-lt"/>
                <a:ea typeface="Avenir Book" charset="0"/>
                <a:cs typeface="Avenir Book" charset="0"/>
              </a:defRPr>
            </a:lvl3pPr>
            <a:lvl4pPr marL="1657350" indent="-28575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20" hasCustomPrompt="1"/>
          </p:nvPr>
        </p:nvSpPr>
        <p:spPr>
          <a:xfrm>
            <a:off x="491067"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19" name="Text Placeholder 16"/>
          <p:cNvSpPr>
            <a:spLocks noGrp="1"/>
          </p:cNvSpPr>
          <p:nvPr>
            <p:ph type="body" sz="quarter" idx="21" hasCustomPrompt="1"/>
          </p:nvPr>
        </p:nvSpPr>
        <p:spPr>
          <a:xfrm>
            <a:off x="6273440"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30"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2" name="TextBox 2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1375061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eature: Char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31" name="Text Placeholder 20"/>
          <p:cNvSpPr>
            <a:spLocks noGrp="1"/>
          </p:cNvSpPr>
          <p:nvPr>
            <p:ph type="body" sz="quarter" idx="16"/>
          </p:nvPr>
        </p:nvSpPr>
        <p:spPr>
          <a:xfrm>
            <a:off x="0" y="5243312"/>
            <a:ext cx="12192000" cy="1026404"/>
          </a:xfrm>
          <a:prstGeom prst="rect">
            <a:avLst/>
          </a:prstGeom>
          <a:solidFill>
            <a:schemeClr val="tx2"/>
          </a:solidFill>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5" name="Chart Placeholder 4"/>
          <p:cNvSpPr>
            <a:spLocks noGrp="1"/>
          </p:cNvSpPr>
          <p:nvPr>
            <p:ph type="chart" sz="quarter" idx="22"/>
          </p:nvPr>
        </p:nvSpPr>
        <p:spPr>
          <a:xfrm>
            <a:off x="491068" y="1839913"/>
            <a:ext cx="11192573" cy="3403600"/>
          </a:xfrm>
          <a:prstGeom prst="rect">
            <a:avLst/>
          </a:prstGeom>
        </p:spPr>
        <p:txBody>
          <a:bodyPr/>
          <a:lstStyle>
            <a:lvl1pPr marL="0" indent="0">
              <a:buNone/>
              <a:defRPr/>
            </a:lvl1pPr>
          </a:lstStyle>
          <a:p>
            <a:r>
              <a:rPr lang="en-US"/>
              <a:t>Click icon to add chart</a:t>
            </a:r>
          </a:p>
        </p:txBody>
      </p:sp>
      <p:sp>
        <p:nvSpPr>
          <p:cNvPr id="33" name="TextBox 3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36" name="Rectangle 35"/>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1371096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eature: Process">
    <p:spTree>
      <p:nvGrpSpPr>
        <p:cNvPr id="1" name=""/>
        <p:cNvGrpSpPr/>
        <p:nvPr/>
      </p:nvGrpSpPr>
      <p:grpSpPr>
        <a:xfrm>
          <a:off x="0" y="0"/>
          <a:ext cx="0" cy="0"/>
          <a:chOff x="0" y="0"/>
          <a:chExt cx="0" cy="0"/>
        </a:xfrm>
      </p:grpSpPr>
      <p:sp>
        <p:nvSpPr>
          <p:cNvPr id="26" name="Oval 25"/>
          <p:cNvSpPr/>
          <p:nvPr userDrawn="1"/>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8" name="Oval 27"/>
          <p:cNvSpPr/>
          <p:nvPr userDrawn="1"/>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5" name="Oval 24"/>
          <p:cNvSpPr/>
          <p:nvPr userDrawn="1"/>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30" name="Text Placeholder 20"/>
          <p:cNvSpPr>
            <a:spLocks noGrp="1"/>
          </p:cNvSpPr>
          <p:nvPr userDrawn="1">
            <p:ph type="body" sz="quarter" idx="18"/>
          </p:nvPr>
        </p:nvSpPr>
        <p:spPr>
          <a:xfrm>
            <a:off x="1244931"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2" name="Text Placeholder 20"/>
          <p:cNvSpPr>
            <a:spLocks noGrp="1"/>
          </p:cNvSpPr>
          <p:nvPr userDrawn="1">
            <p:ph type="body" sz="quarter" idx="19"/>
          </p:nvPr>
        </p:nvSpPr>
        <p:spPr>
          <a:xfrm>
            <a:off x="4629818"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4" name="Text Placeholder 20"/>
          <p:cNvSpPr>
            <a:spLocks noGrp="1"/>
          </p:cNvSpPr>
          <p:nvPr userDrawn="1">
            <p:ph type="body" sz="quarter" idx="20"/>
          </p:nvPr>
        </p:nvSpPr>
        <p:spPr>
          <a:xfrm>
            <a:off x="8014705"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1"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45" name="TextBox 44"/>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7" name="Rectangle 46"/>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18" name="Picture 1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9" name="Rectangle 18"/>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84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right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a:spLocks noGrp="1"/>
          </p:cNvSpPr>
          <p:nvPr>
            <p:ph type="title"/>
          </p:nvPr>
        </p:nvSpPr>
        <p:spPr>
          <a:xfrm>
            <a:off x="831850" y="663828"/>
            <a:ext cx="11159521"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10" name="Text Placeholder 2"/>
          <p:cNvSpPr>
            <a:spLocks noGrp="1"/>
          </p:cNvSpPr>
          <p:nvPr>
            <p:ph type="body" idx="1" hasCustomPrompt="1"/>
          </p:nvPr>
        </p:nvSpPr>
        <p:spPr>
          <a:xfrm>
            <a:off x="831851" y="3683249"/>
            <a:ext cx="11159520" cy="1500187"/>
          </a:xfrm>
          <a:prstGeom prst="rect">
            <a:avLst/>
          </a:prstGeo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Box 10"/>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7" name="Rectangle 6">
            <a:extLst>
              <a:ext uri="{FF2B5EF4-FFF2-40B4-BE49-F238E27FC236}">
                <a16:creationId xmlns:a16="http://schemas.microsoft.com/office/drawing/2014/main" id="{5CBD4A64-2C39-4328-A2B5-D914C8715EEE}"/>
              </a:ext>
            </a:extLst>
          </p:cNvPr>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a:extLst>
              <a:ext uri="{FF2B5EF4-FFF2-40B4-BE49-F238E27FC236}">
                <a16:creationId xmlns:a16="http://schemas.microsoft.com/office/drawing/2014/main" id="{3099A817-78AC-4CD9-A159-63EDC24C2C3C}"/>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12" name="Picture 11">
            <a:extLst>
              <a:ext uri="{FF2B5EF4-FFF2-40B4-BE49-F238E27FC236}">
                <a16:creationId xmlns:a16="http://schemas.microsoft.com/office/drawing/2014/main" id="{DA1F1B11-F84B-4F6F-B446-A7764C9F32D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2758295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arge Photo Background">
    <p:spTree>
      <p:nvGrpSpPr>
        <p:cNvPr id="1" name=""/>
        <p:cNvGrpSpPr/>
        <p:nvPr/>
      </p:nvGrpSpPr>
      <p:grpSpPr>
        <a:xfrm>
          <a:off x="0" y="0"/>
          <a:ext cx="0" cy="0"/>
          <a:chOff x="0" y="0"/>
          <a:chExt cx="0" cy="0"/>
        </a:xfrm>
      </p:grpSpPr>
      <p:sp>
        <p:nvSpPr>
          <p:cNvPr id="7" name="Rectangle 6"/>
          <p:cNvSpPr/>
          <p:nvPr userDrawn="1"/>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121920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Text Placeholder 11"/>
          <p:cNvSpPr>
            <a:spLocks noGrp="1"/>
          </p:cNvSpPr>
          <p:nvPr>
            <p:ph type="body" sz="quarter" idx="11"/>
          </p:nvPr>
        </p:nvSpPr>
        <p:spPr>
          <a:xfrm>
            <a:off x="0" y="2057399"/>
            <a:ext cx="12192000" cy="2743200"/>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9" name="Rectangle 8"/>
          <p:cNvSpPr/>
          <p:nvPr userDrawn="1"/>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op Photo">
    <p:spTree>
      <p:nvGrpSpPr>
        <p:cNvPr id="1" name=""/>
        <p:cNvGrpSpPr/>
        <p:nvPr/>
      </p:nvGrpSpPr>
      <p:grpSpPr>
        <a:xfrm>
          <a:off x="0" y="0"/>
          <a:ext cx="0" cy="0"/>
          <a:chOff x="0" y="0"/>
          <a:chExt cx="0" cy="0"/>
        </a:xfrm>
      </p:grpSpPr>
      <p:sp>
        <p:nvSpPr>
          <p:cNvPr id="9" name="Rectangle 8"/>
          <p:cNvSpPr/>
          <p:nvPr userDrawn="1"/>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Text Placeholder 11"/>
          <p:cNvSpPr>
            <a:spLocks noGrp="1"/>
          </p:cNvSpPr>
          <p:nvPr>
            <p:ph type="body" sz="quarter" idx="11"/>
          </p:nvPr>
        </p:nvSpPr>
        <p:spPr>
          <a:xfrm>
            <a:off x="0" y="2788916"/>
            <a:ext cx="12192000" cy="2697483"/>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8" name="Rectangle 7"/>
          <p:cNvSpPr/>
          <p:nvPr userDrawn="1"/>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ef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6477000" y="685800"/>
            <a:ext cx="57150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6477000" y="2514600"/>
            <a:ext cx="57150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0" name="Picture Placeholder 2"/>
          <p:cNvSpPr>
            <a:spLocks noGrp="1"/>
          </p:cNvSpPr>
          <p:nvPr>
            <p:ph type="pic" sz="quarter" idx="10"/>
          </p:nvPr>
        </p:nvSpPr>
        <p:spPr>
          <a:xfrm>
            <a:off x="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75661" y="3406141"/>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Righ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426720" y="685800"/>
            <a:ext cx="56007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426720" y="2514600"/>
            <a:ext cx="56007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0" name="Picture Placeholder 2"/>
          <p:cNvSpPr>
            <a:spLocks noGrp="1"/>
          </p:cNvSpPr>
          <p:nvPr>
            <p:ph type="pic" sz="quarter" idx="10"/>
          </p:nvPr>
        </p:nvSpPr>
        <p:spPr>
          <a:xfrm>
            <a:off x="609600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29940" y="3406143"/>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ull Collage">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8143876" y="0"/>
            <a:ext cx="4050791"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p:cNvSpPr>
            <a:spLocks noGrp="1"/>
          </p:cNvSpPr>
          <p:nvPr>
            <p:ph type="pic" sz="quarter" idx="10"/>
          </p:nvPr>
        </p:nvSpPr>
        <p:spPr>
          <a:xfrm>
            <a:off x="-1" y="0"/>
            <a:ext cx="4048125"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Picture Placeholder 2"/>
          <p:cNvSpPr>
            <a:spLocks noGrp="1"/>
          </p:cNvSpPr>
          <p:nvPr>
            <p:ph type="pic" sz="quarter" idx="13"/>
          </p:nvPr>
        </p:nvSpPr>
        <p:spPr>
          <a:xfrm>
            <a:off x="4048126" y="-1"/>
            <a:ext cx="4096512" cy="6172201"/>
          </a:xfrm>
          <a:prstGeom prst="rect">
            <a:avLst/>
          </a:prstGeom>
        </p:spPr>
        <p:txBody>
          <a:bodyPr/>
          <a:lstStyle>
            <a:lvl1pPr marL="0" indent="0">
              <a:buNone/>
              <a:defRPr/>
            </a:lvl1pPr>
          </a:lstStyle>
          <a:p>
            <a:pPr lvl="0"/>
            <a:r>
              <a:rPr lang="en-US" noProof="0"/>
              <a:t>Click icon to add picture</a:t>
            </a:r>
            <a:endParaRPr lang="vi-VN" noProof="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3" name="TextBox 1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4" name="Rectangle 13"/>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eft Collage and Content">
    <p:spTree>
      <p:nvGrpSpPr>
        <p:cNvPr id="1" name=""/>
        <p:cNvGrpSpPr/>
        <p:nvPr/>
      </p:nvGrpSpPr>
      <p:grpSpPr>
        <a:xfrm>
          <a:off x="0" y="0"/>
          <a:ext cx="0" cy="0"/>
          <a:chOff x="0" y="0"/>
          <a:chExt cx="0" cy="0"/>
        </a:xfrm>
      </p:grpSpPr>
      <p:sp>
        <p:nvSpPr>
          <p:cNvPr id="2" name="Rectangle 1"/>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2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sz="3200">
                <a:solidFill>
                  <a:schemeClr val="bg1"/>
                </a:solidFill>
              </a:defRPr>
            </a:lvl1pPr>
            <a:lvl2pPr marL="685800" indent="-228600">
              <a:lnSpc>
                <a:spcPct val="100000"/>
              </a:lnSpc>
              <a:buFont typeface="Arial" panose="020B0604020202020204" pitchFamily="34" charset="0"/>
              <a:buChar char="‒"/>
              <a:defRPr sz="2800">
                <a:solidFill>
                  <a:schemeClr val="bg1"/>
                </a:solidFill>
              </a:defRPr>
            </a:lvl2pPr>
            <a:lvl3pPr marL="1143000" indent="-228600">
              <a:lnSpc>
                <a:spcPct val="100000"/>
              </a:lnSpc>
              <a:buFont typeface="Arial" panose="020B0604020202020204" pitchFamily="34" charset="0"/>
              <a:buChar char="‒"/>
              <a:defRPr sz="2600">
                <a:solidFill>
                  <a:schemeClr val="bg1"/>
                </a:solidFill>
              </a:defRPr>
            </a:lvl3pPr>
            <a:lvl4pPr marL="1600200" indent="-228600">
              <a:lnSpc>
                <a:spcPct val="100000"/>
              </a:lnSpc>
              <a:buFont typeface="Arial" panose="020B0604020202020204" pitchFamily="34" charset="0"/>
              <a:buChar char="‒"/>
              <a:defRPr sz="2400">
                <a:solidFill>
                  <a:schemeClr val="bg1"/>
                </a:solidFill>
              </a:defRPr>
            </a:lvl4pPr>
            <a:lvl5pPr marL="2057400" indent="-228600">
              <a:lnSpc>
                <a:spcPct val="100000"/>
              </a:lnSpc>
              <a:buFont typeface="Arial" panose="020B0604020202020204" pitchFamily="34" charset="0"/>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ep Blue Patter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85602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ate Patter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1972461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ay Patter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835051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userDrawn="1"/>
        </p:nvGrpSpPr>
        <p:grpSpPr>
          <a:xfrm>
            <a:off x="3056296" y="5806952"/>
            <a:ext cx="6079409" cy="458770"/>
            <a:chOff x="967410" y="1331073"/>
            <a:chExt cx="5828776"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grpSp>
          <p:nvGrpSpPr>
            <p:cNvPr id="8" name="Group 7"/>
            <p:cNvGrpSpPr/>
            <p:nvPr userDrawn="1"/>
          </p:nvGrpSpPr>
          <p:grpSpPr>
            <a:xfrm>
              <a:off x="3971639" y="1338470"/>
              <a:ext cx="2824547" cy="373727"/>
              <a:chOff x="3971639" y="1338470"/>
              <a:chExt cx="2824547" cy="373727"/>
            </a:xfrm>
          </p:grpSpPr>
          <p:sp>
            <p:nvSpPr>
              <p:cNvPr id="2" name="TextBox 1"/>
              <p:cNvSpPr txBox="1"/>
              <p:nvPr userDrawn="1"/>
            </p:nvSpPr>
            <p:spPr>
              <a:xfrm>
                <a:off x="4610100" y="1338470"/>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623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a:solidFill>
                  <a:schemeClr val="tx2"/>
                </a:solidFill>
                <a:latin typeface="+mn-lt"/>
                <a:ea typeface="Avenir Book" charset="0"/>
                <a:cs typeface="Avenir Book" charset="0"/>
              </a:defRPr>
            </a:lvl1pPr>
            <a:lvl2pPr marL="800100" indent="-342900">
              <a:buFont typeface=".AppleSystemUIFont" charset="-120"/>
              <a:buChar char="-"/>
              <a:defRPr sz="2800">
                <a:solidFill>
                  <a:schemeClr val="tx1"/>
                </a:solidFill>
                <a:latin typeface="+mn-lt"/>
                <a:ea typeface="Avenir Book" charset="0"/>
                <a:cs typeface="Avenir Book" charset="0"/>
              </a:defRPr>
            </a:lvl2pPr>
            <a:lvl3pPr marL="1257300" indent="-342900">
              <a:buFont typeface=".AppleSystemUIFont" charset="-120"/>
              <a:buChar char="-"/>
              <a:defRPr sz="2600">
                <a:solidFill>
                  <a:schemeClr val="tx1"/>
                </a:solidFill>
                <a:latin typeface="+mn-lt"/>
                <a:ea typeface="Avenir Book" charset="0"/>
                <a:cs typeface="Avenir Book" charset="0"/>
              </a:defRPr>
            </a:lvl3pPr>
            <a:lvl4pPr marL="1657350" indent="-285750">
              <a:buFont typeface=".AppleSystemUIFont" charset="-120"/>
              <a:buChar char="-"/>
              <a:defRPr sz="2400">
                <a:solidFill>
                  <a:schemeClr val="tx1"/>
                </a:solidFill>
                <a:latin typeface="+mn-lt"/>
                <a:ea typeface="Avenir Book" charset="0"/>
                <a:cs typeface="Avenir Book" charset="0"/>
              </a:defRPr>
            </a:lvl4pPr>
            <a:lvl5pPr marL="2114550" indent="-28575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6" name="TextBox 5">
            <a:extLst>
              <a:ext uri="{FF2B5EF4-FFF2-40B4-BE49-F238E27FC236}">
                <a16:creationId xmlns:a16="http://schemas.microsoft.com/office/drawing/2014/main" id="{2A4FDB2B-26BA-4551-ACD6-3BC489360CCB}"/>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7" name="Picture 6">
            <a:extLst>
              <a:ext uri="{FF2B5EF4-FFF2-40B4-BE49-F238E27FC236}">
                <a16:creationId xmlns:a16="http://schemas.microsoft.com/office/drawing/2014/main" id="{E175F3DC-AF21-4630-871C-75E3C7C195F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70325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Simpl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69855-2564-4D52-AB21-5950F7E04027}"/>
              </a:ext>
            </a:extLst>
          </p:cNvPr>
          <p:cNvPicPr>
            <a:picLocks noChangeAspect="1"/>
          </p:cNvPicPr>
          <p:nvPr/>
        </p:nvPicPr>
        <p:blipFill>
          <a:blip r:embed="rId2"/>
          <a:stretch>
            <a:fillRect/>
          </a:stretch>
        </p:blipFill>
        <p:spPr>
          <a:xfrm>
            <a:off x="1153252" y="288444"/>
            <a:ext cx="9868205" cy="6281112"/>
          </a:xfrm>
          <a:prstGeom prst="rect">
            <a:avLst/>
          </a:prstGeom>
        </p:spPr>
      </p:pic>
      <p:sp>
        <p:nvSpPr>
          <p:cNvPr id="10" name="TextBox 9"/>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 name="TextBox 3">
            <a:extLst>
              <a:ext uri="{FF2B5EF4-FFF2-40B4-BE49-F238E27FC236}">
                <a16:creationId xmlns:a16="http://schemas.microsoft.com/office/drawing/2014/main" id="{C7C1FF29-546F-4B66-BFAF-791AEEEE5FAF}"/>
              </a:ext>
            </a:extLst>
          </p:cNvPr>
          <p:cNvSpPr txBox="1"/>
          <p:nvPr/>
        </p:nvSpPr>
        <p:spPr>
          <a:xfrm>
            <a:off x="491068" y="907628"/>
            <a:ext cx="4411065" cy="475488"/>
          </a:xfrm>
          <a:prstGeom prst="rect">
            <a:avLst/>
          </a:prstGeom>
          <a:solidFill>
            <a:schemeClr val="bg1"/>
          </a:solidFill>
        </p:spPr>
        <p:txBody>
          <a:bodyPr wrap="square" rtlCol="0">
            <a:spAutoFit/>
          </a:bodyPr>
          <a:lstStyle/>
          <a:p>
            <a:endParaRPr lang="en-US"/>
          </a:p>
        </p:txBody>
      </p:sp>
      <p:sp>
        <p:nvSpPr>
          <p:cNvPr id="12" name="Text Placeholder 10">
            <a:extLst>
              <a:ext uri="{FF2B5EF4-FFF2-40B4-BE49-F238E27FC236}">
                <a16:creationId xmlns:a16="http://schemas.microsoft.com/office/drawing/2014/main" id="{25C562A6-3AD6-40CE-831C-C33459D819F7}"/>
              </a:ext>
            </a:extLst>
          </p:cNvPr>
          <p:cNvSpPr>
            <a:spLocks noGrp="1"/>
          </p:cNvSpPr>
          <p:nvPr>
            <p:ph type="body" sz="quarter" idx="12" hasCustomPrompt="1"/>
          </p:nvPr>
        </p:nvSpPr>
        <p:spPr>
          <a:xfrm>
            <a:off x="491068" y="445367"/>
            <a:ext cx="11192573" cy="593391"/>
          </a:xfrm>
          <a:prstGeom prst="rect">
            <a:avLst/>
          </a:prstGeom>
          <a:solidFill>
            <a:schemeClr val="bg1"/>
          </a:solidFill>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EXECUTIVE TEAM</a:t>
            </a:r>
          </a:p>
        </p:txBody>
      </p:sp>
      <p:sp>
        <p:nvSpPr>
          <p:cNvPr id="15" name="TextBox 14">
            <a:extLst>
              <a:ext uri="{FF2B5EF4-FFF2-40B4-BE49-F238E27FC236}">
                <a16:creationId xmlns:a16="http://schemas.microsoft.com/office/drawing/2014/main" id="{31BE336A-83E4-4FD4-BC87-271C51D39661}"/>
              </a:ext>
            </a:extLst>
          </p:cNvPr>
          <p:cNvSpPr txBox="1"/>
          <p:nvPr/>
        </p:nvSpPr>
        <p:spPr>
          <a:xfrm>
            <a:off x="7272576" y="931588"/>
            <a:ext cx="4411065" cy="47548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8559014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Click to edit Master text styles</a:t>
            </a:r>
          </a:p>
        </p:txBody>
      </p:sp>
      <p:pic>
        <p:nvPicPr>
          <p:cNvPr id="10" name="Picture 9"/>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8" name="TextBox 7"/>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7" name="Picture 6">
            <a:extLst>
              <a:ext uri="{FF2B5EF4-FFF2-40B4-BE49-F238E27FC236}">
                <a16:creationId xmlns:a16="http://schemas.microsoft.com/office/drawing/2014/main" id="{56AFDD20-1011-4FA6-95D1-C86608C5E8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9" name="Rectangle 8">
            <a:extLst>
              <a:ext uri="{FF2B5EF4-FFF2-40B4-BE49-F238E27FC236}">
                <a16:creationId xmlns:a16="http://schemas.microsoft.com/office/drawing/2014/main" id="{6245C77E-589D-4210-9CD7-9CFA551A6DCC}"/>
              </a:ext>
            </a:extLst>
          </p:cNvPr>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121E6BE-3CFD-4E3B-BA98-8E2BD6868869}"/>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380043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Miscellaneous Media">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91067" y="1435102"/>
            <a:ext cx="11192572" cy="4017419"/>
          </a:xfrm>
          <a:prstGeom prst="rect">
            <a:avLst/>
          </a:prstGeom>
        </p:spPr>
        <p:txBody>
          <a:bodyPr/>
          <a:lstStyle>
            <a:lvl1pPr marL="0" indent="0">
              <a:buFont typeface=".AppleSystemUIFont" charset="-120"/>
              <a:buNone/>
              <a:defRPr sz="3200" b="1">
                <a:solidFill>
                  <a:schemeClr val="tx2"/>
                </a:solidFill>
                <a:latin typeface="+mn-lt"/>
                <a:ea typeface="Avenir Book" charset="0"/>
                <a:cs typeface="Avenir Book" charset="0"/>
              </a:defRPr>
            </a:lvl1pPr>
            <a:lvl2pPr marL="685800" indent="-228600">
              <a:buFont typeface=".AppleSystemUIFont" charset="-120"/>
              <a:buChar char="-"/>
              <a:defRPr sz="2800">
                <a:solidFill>
                  <a:schemeClr val="tx1"/>
                </a:solidFill>
                <a:latin typeface="+mn-lt"/>
                <a:ea typeface="Avenir Book" charset="0"/>
                <a:cs typeface="Avenir Book" charset="0"/>
              </a:defRPr>
            </a:lvl2pPr>
            <a:lvl3pPr marL="1143000" indent="-228600">
              <a:buFont typeface=".AppleSystemUIFont" charset="-120"/>
              <a:buChar char="-"/>
              <a:defRPr sz="2600">
                <a:solidFill>
                  <a:schemeClr val="tx1"/>
                </a:solidFill>
                <a:latin typeface="+mn-lt"/>
                <a:ea typeface="Avenir Book" charset="0"/>
                <a:cs typeface="Avenir Book" charset="0"/>
              </a:defRPr>
            </a:lvl3pPr>
            <a:lvl4pPr marL="1600200" indent="-228600">
              <a:buFont typeface=".AppleSystemUIFont" charset="-120"/>
              <a:buChar char="-"/>
              <a:defRPr sz="2400">
                <a:solidFill>
                  <a:schemeClr val="tx1"/>
                </a:solidFill>
                <a:latin typeface="+mn-lt"/>
                <a:ea typeface="Avenir Book" charset="0"/>
                <a:cs typeface="Avenir Book" charset="0"/>
              </a:defRPr>
            </a:lvl4pPr>
            <a:lvl5pPr marL="2057400" indent="-22860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9" name="TextBox 8"/>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6" name="TextBox 5">
            <a:extLst>
              <a:ext uri="{FF2B5EF4-FFF2-40B4-BE49-F238E27FC236}">
                <a16:creationId xmlns:a16="http://schemas.microsoft.com/office/drawing/2014/main" id="{4385DCF3-5304-49C9-BDFD-0B3FF2E76E63}"/>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7" name="Picture 6">
            <a:extLst>
              <a:ext uri="{FF2B5EF4-FFF2-40B4-BE49-F238E27FC236}">
                <a16:creationId xmlns:a16="http://schemas.microsoft.com/office/drawing/2014/main" id="{0C429BAD-BDC0-4BCE-82ED-E90F3B348D3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a:extLst>
              <a:ext uri="{FF2B5EF4-FFF2-40B4-BE49-F238E27FC236}">
                <a16:creationId xmlns:a16="http://schemas.microsoft.com/office/drawing/2014/main" id="{85DE901C-7D07-4F9A-9E92-34044BA8E133}"/>
              </a:ext>
            </a:extLst>
          </p:cNvPr>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67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Columns">
    <p:spTree>
      <p:nvGrpSpPr>
        <p:cNvPr id="1" name=""/>
        <p:cNvGrpSpPr/>
        <p:nvPr/>
      </p:nvGrpSpPr>
      <p:grpSpPr>
        <a:xfrm>
          <a:off x="0" y="0"/>
          <a:ext cx="0" cy="0"/>
          <a:chOff x="0" y="0"/>
          <a:chExt cx="0" cy="0"/>
        </a:xfrm>
      </p:grpSpPr>
      <p:sp>
        <p:nvSpPr>
          <p:cNvPr id="3" name="Content Placeholder 2"/>
          <p:cNvSpPr>
            <a:spLocks noGrp="1"/>
          </p:cNvSpPr>
          <p:nvPr>
            <p:ph sz="quarter" idx="18" hasCustomPrompt="1"/>
          </p:nvPr>
        </p:nvSpPr>
        <p:spPr>
          <a:xfrm>
            <a:off x="6273440"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914400" indent="-457200">
              <a:buFont typeface="Arial" panose="020B0604020202020204" pitchFamily="34" charset="0"/>
              <a:buChar char="‒"/>
              <a:defRPr sz="2800">
                <a:solidFill>
                  <a:schemeClr val="tx1"/>
                </a:solidFill>
                <a:latin typeface="+mn-lt"/>
                <a:ea typeface="Avenir Book" charset="0"/>
                <a:cs typeface="Avenir Book" charset="0"/>
              </a:defRPr>
            </a:lvl2pPr>
            <a:lvl3pPr marL="1371600" indent="-457200">
              <a:buFont typeface="Arial" panose="020B0604020202020204" pitchFamily="34" charset="0"/>
              <a:buChar char="‒"/>
              <a:defRPr sz="2600">
                <a:solidFill>
                  <a:schemeClr val="tx1"/>
                </a:solidFill>
                <a:latin typeface="+mn-lt"/>
                <a:ea typeface="Avenir Book" charset="0"/>
                <a:cs typeface="Avenir Book" charset="0"/>
              </a:defRPr>
            </a:lvl3pPr>
            <a:lvl4pPr marL="1714500" indent="-34290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hasCustomPrompt="1"/>
          </p:nvPr>
        </p:nvSpPr>
        <p:spPr>
          <a:xfrm>
            <a:off x="491067"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800100" indent="-342900">
              <a:buFont typeface="Arial" panose="020B0604020202020204" pitchFamily="34" charset="0"/>
              <a:buChar char="‒"/>
              <a:defRPr sz="2800">
                <a:solidFill>
                  <a:schemeClr val="tx1"/>
                </a:solidFill>
                <a:latin typeface="+mn-lt"/>
                <a:ea typeface="Avenir Book" charset="0"/>
                <a:cs typeface="Avenir Book" charset="0"/>
              </a:defRPr>
            </a:lvl2pPr>
            <a:lvl3pPr marL="1257300" indent="-342900">
              <a:buFont typeface="Arial" panose="020B0604020202020204" pitchFamily="34" charset="0"/>
              <a:buChar char="‒"/>
              <a:defRPr sz="2600">
                <a:solidFill>
                  <a:schemeClr val="tx1"/>
                </a:solidFill>
                <a:latin typeface="+mn-lt"/>
                <a:ea typeface="Avenir Book" charset="0"/>
                <a:cs typeface="Avenir Book" charset="0"/>
              </a:defRPr>
            </a:lvl3pPr>
            <a:lvl4pPr marL="1657350" indent="-28575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20" hasCustomPrompt="1"/>
          </p:nvPr>
        </p:nvSpPr>
        <p:spPr>
          <a:xfrm>
            <a:off x="491067"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19" name="Text Placeholder 16"/>
          <p:cNvSpPr>
            <a:spLocks noGrp="1"/>
          </p:cNvSpPr>
          <p:nvPr>
            <p:ph type="body" sz="quarter" idx="21" hasCustomPrompt="1"/>
          </p:nvPr>
        </p:nvSpPr>
        <p:spPr>
          <a:xfrm>
            <a:off x="6273440"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30"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22" name="TextBox 21"/>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4" name="Picture 1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9" name="TextBox 8">
            <a:extLst>
              <a:ext uri="{FF2B5EF4-FFF2-40B4-BE49-F238E27FC236}">
                <a16:creationId xmlns:a16="http://schemas.microsoft.com/office/drawing/2014/main" id="{B5D63F4B-1E03-4F7C-8638-B396196AE47C}"/>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a:extLst>
              <a:ext uri="{FF2B5EF4-FFF2-40B4-BE49-F238E27FC236}">
                <a16:creationId xmlns:a16="http://schemas.microsoft.com/office/drawing/2014/main" id="{67B74C6F-3843-427E-AFF1-AF33C53944C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a:extLst>
              <a:ext uri="{FF2B5EF4-FFF2-40B4-BE49-F238E27FC236}">
                <a16:creationId xmlns:a16="http://schemas.microsoft.com/office/drawing/2014/main" id="{0D921D7B-6622-4384-98F5-555E1037B8BC}"/>
              </a:ext>
            </a:extLst>
          </p:cNvPr>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79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eature: Char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Click to edit Master text styles</a:t>
            </a:r>
          </a:p>
        </p:txBody>
      </p:sp>
      <p:sp>
        <p:nvSpPr>
          <p:cNvPr id="31" name="Text Placeholder 20"/>
          <p:cNvSpPr>
            <a:spLocks noGrp="1"/>
          </p:cNvSpPr>
          <p:nvPr>
            <p:ph type="body" sz="quarter" idx="16"/>
          </p:nvPr>
        </p:nvSpPr>
        <p:spPr>
          <a:xfrm>
            <a:off x="0" y="5243312"/>
            <a:ext cx="12192000" cy="1026404"/>
          </a:xfrm>
          <a:prstGeom prst="rect">
            <a:avLst/>
          </a:prstGeom>
          <a:solidFill>
            <a:schemeClr val="tx2"/>
          </a:solidFill>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Click to edit Master text styles</a:t>
            </a:r>
          </a:p>
        </p:txBody>
      </p:sp>
      <p:sp>
        <p:nvSpPr>
          <p:cNvPr id="5" name="Chart Placeholder 4"/>
          <p:cNvSpPr>
            <a:spLocks noGrp="1"/>
          </p:cNvSpPr>
          <p:nvPr>
            <p:ph type="chart" sz="quarter" idx="22"/>
          </p:nvPr>
        </p:nvSpPr>
        <p:spPr>
          <a:xfrm>
            <a:off x="491068" y="1839913"/>
            <a:ext cx="11192573" cy="3403600"/>
          </a:xfrm>
          <a:prstGeom prst="rect">
            <a:avLst/>
          </a:prstGeom>
        </p:spPr>
        <p:txBody>
          <a:bodyPr/>
          <a:lstStyle>
            <a:lvl1pPr marL="0" indent="0">
              <a:buNone/>
              <a:defRPr/>
            </a:lvl1pPr>
          </a:lstStyle>
          <a:p>
            <a:r>
              <a:rPr lang="en-US"/>
              <a:t>Click icon to add chart</a:t>
            </a:r>
          </a:p>
        </p:txBody>
      </p:sp>
      <p:sp>
        <p:nvSpPr>
          <p:cNvPr id="33" name="TextBox 32"/>
          <p:cNvSpPr txBox="1">
            <a:spLocks noChangeArrowheads="1"/>
          </p:cNvSpPr>
          <p:nvPr/>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1" name="Picture 10"/>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9" name="TextBox 8">
            <a:extLst>
              <a:ext uri="{FF2B5EF4-FFF2-40B4-BE49-F238E27FC236}">
                <a16:creationId xmlns:a16="http://schemas.microsoft.com/office/drawing/2014/main" id="{12A85847-555C-479C-BF96-7EC93353DECA}"/>
              </a:ext>
            </a:extLst>
          </p:cNvPr>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2" name="Picture 11">
            <a:extLst>
              <a:ext uri="{FF2B5EF4-FFF2-40B4-BE49-F238E27FC236}">
                <a16:creationId xmlns:a16="http://schemas.microsoft.com/office/drawing/2014/main" id="{DFDA1365-3B05-42F4-8B92-216F4409C7D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6710149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71185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16" r:id="rId21"/>
    <p:sldLayoutId id="2147483812" r:id="rId22"/>
    <p:sldLayoutId id="2147483814" r:id="rId23"/>
    <p:sldLayoutId id="2147483752" r:id="rId24"/>
    <p:sldLayoutId id="2147483683" r:id="rId25"/>
    <p:sldLayoutId id="2147483753" r:id="rId26"/>
    <p:sldLayoutId id="2147483754" r:id="rId27"/>
    <p:sldLayoutId id="2147483769" r:id="rId28"/>
    <p:sldLayoutId id="2147483765" r:id="rId29"/>
    <p:sldLayoutId id="2147483804" r:id="rId30"/>
    <p:sldLayoutId id="2147483805" r:id="rId31"/>
    <p:sldLayoutId id="2147483818" r:id="rId32"/>
    <p:sldLayoutId id="2147483807" r:id="rId33"/>
    <p:sldLayoutId id="2147483809" r:id="rId34"/>
    <p:sldLayoutId id="2147483810" r:id="rId35"/>
    <p:sldLayoutId id="2147483782" r:id="rId36"/>
    <p:sldLayoutId id="2147483781" r:id="rId37"/>
    <p:sldLayoutId id="2147483786" r:id="rId38"/>
    <p:sldLayoutId id="2147483772" r:id="rId3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houstonpublicworks.org/municipal-settings-designatio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houstontx.gov/311/" TargetMode="External"/><Relationship Id="rId2" Type="http://schemas.openxmlformats.org/officeDocument/2006/relationships/hyperlink" Target="http://www.tceq.texas.gov/compliance/complain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2722" y="0"/>
            <a:ext cx="8795058" cy="3547493"/>
          </a:xfrm>
        </p:spPr>
        <p:txBody>
          <a:bodyPr/>
          <a:lstStyle/>
          <a:p>
            <a:r>
              <a:rPr lang="en-US"/>
              <a:t>Municipal Setting Designations</a:t>
            </a:r>
          </a:p>
        </p:txBody>
      </p:sp>
      <p:sp>
        <p:nvSpPr>
          <p:cNvPr id="6" name="Subtitle 4">
            <a:extLst>
              <a:ext uri="{FF2B5EF4-FFF2-40B4-BE49-F238E27FC236}">
                <a16:creationId xmlns:a16="http://schemas.microsoft.com/office/drawing/2014/main" id="{CA3361A2-18D2-10F3-F9CC-F570ED5F3383}"/>
              </a:ext>
            </a:extLst>
          </p:cNvPr>
          <p:cNvSpPr>
            <a:spLocks noGrp="1"/>
          </p:cNvSpPr>
          <p:nvPr>
            <p:ph type="subTitle" idx="1"/>
          </p:nvPr>
        </p:nvSpPr>
        <p:spPr>
          <a:xfrm>
            <a:off x="3213100" y="3859213"/>
            <a:ext cx="8521700" cy="1146175"/>
          </a:xfrm>
        </p:spPr>
        <p:txBody>
          <a:bodyPr lIns="91440" tIns="45720" rIns="91440" bIns="45720" anchor="t">
            <a:noAutofit/>
          </a:bodyPr>
          <a:lstStyle/>
          <a:p>
            <a:r>
              <a:rPr lang="en-US" dirty="0"/>
              <a:t>Cassandra Walker, MPA</a:t>
            </a:r>
            <a:endParaRPr lang="en-US" dirty="0">
              <a:cs typeface="Arial"/>
            </a:endParaRPr>
          </a:p>
          <a:p>
            <a:r>
              <a:rPr lang="en-US" sz="2400" dirty="0"/>
              <a:t>MSD Program Manager</a:t>
            </a:r>
            <a:endParaRPr lang="en-US" sz="2400" dirty="0">
              <a:cs typeface="Arial"/>
            </a:endParaRPr>
          </a:p>
          <a:p>
            <a:r>
              <a:rPr lang="en-US" sz="2400" dirty="0"/>
              <a:t>Regulatory Compliance and Utility Development, Houston water</a:t>
            </a:r>
            <a:endParaRPr lang="en-US" sz="2400" dirty="0">
              <a:cs typeface="Arial"/>
            </a:endParaRPr>
          </a:p>
        </p:txBody>
      </p:sp>
    </p:spTree>
    <p:extLst>
      <p:ext uri="{BB962C8B-B14F-4D97-AF65-F5344CB8AC3E}">
        <p14:creationId xmlns:p14="http://schemas.microsoft.com/office/powerpoint/2010/main" val="557110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102A1F-C609-49D6-B1F6-8AB88BEF1BE5}"/>
              </a:ext>
            </a:extLst>
          </p:cNvPr>
          <p:cNvPicPr>
            <a:picLocks noChangeAspect="1"/>
          </p:cNvPicPr>
          <p:nvPr/>
        </p:nvPicPr>
        <p:blipFill rotWithShape="1">
          <a:blip r:embed="rId2"/>
          <a:srcRect/>
          <a:stretch/>
        </p:blipFill>
        <p:spPr>
          <a:xfrm>
            <a:off x="1955443" y="982848"/>
            <a:ext cx="8532725" cy="5511567"/>
          </a:xfrm>
          <a:prstGeom prst="rect">
            <a:avLst/>
          </a:prstGeom>
          <a:ln>
            <a:solidFill>
              <a:schemeClr val="tx1"/>
            </a:solidFill>
          </a:ln>
        </p:spPr>
      </p:pic>
      <p:sp>
        <p:nvSpPr>
          <p:cNvPr id="5" name="Text Placeholder 4">
            <a:extLst>
              <a:ext uri="{FF2B5EF4-FFF2-40B4-BE49-F238E27FC236}">
                <a16:creationId xmlns:a16="http://schemas.microsoft.com/office/drawing/2014/main" id="{96FE4FF7-E6E9-002A-1D21-1F60D28C6A9D}"/>
              </a:ext>
            </a:extLst>
          </p:cNvPr>
          <p:cNvSpPr>
            <a:spLocks noGrp="1"/>
          </p:cNvSpPr>
          <p:nvPr>
            <p:ph type="body" sz="quarter" idx="12"/>
          </p:nvPr>
        </p:nvSpPr>
        <p:spPr/>
        <p:txBody>
          <a:bodyPr/>
          <a:lstStyle/>
          <a:p>
            <a:r>
              <a:rPr lang="en-US"/>
              <a:t>MSD Sites in Houston</a:t>
            </a:r>
          </a:p>
          <a:p>
            <a:endParaRPr lang="en-US"/>
          </a:p>
        </p:txBody>
      </p:sp>
    </p:spTree>
    <p:extLst>
      <p:ext uri="{BB962C8B-B14F-4D97-AF65-F5344CB8AC3E}">
        <p14:creationId xmlns:p14="http://schemas.microsoft.com/office/powerpoint/2010/main" val="26275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D34172-22DF-564B-6C94-19B816D7BAA9}"/>
              </a:ext>
            </a:extLst>
          </p:cNvPr>
          <p:cNvPicPr>
            <a:picLocks noChangeAspect="1"/>
          </p:cNvPicPr>
          <p:nvPr/>
        </p:nvPicPr>
        <p:blipFill>
          <a:blip r:embed="rId3"/>
          <a:stretch>
            <a:fillRect/>
          </a:stretch>
        </p:blipFill>
        <p:spPr>
          <a:xfrm>
            <a:off x="5896708" y="1204683"/>
            <a:ext cx="6032815" cy="4906605"/>
          </a:xfrm>
          <a:prstGeom prst="rect">
            <a:avLst/>
          </a:prstGeom>
        </p:spPr>
      </p:pic>
      <p:sp>
        <p:nvSpPr>
          <p:cNvPr id="2" name="Text Placeholder 1">
            <a:extLst>
              <a:ext uri="{FF2B5EF4-FFF2-40B4-BE49-F238E27FC236}">
                <a16:creationId xmlns:a16="http://schemas.microsoft.com/office/drawing/2014/main" id="{FF51C1D3-9088-B1BD-40AB-E1D6F87A02CF}"/>
              </a:ext>
            </a:extLst>
          </p:cNvPr>
          <p:cNvSpPr>
            <a:spLocks noGrp="1"/>
          </p:cNvSpPr>
          <p:nvPr>
            <p:ph type="body" sz="quarter" idx="12"/>
          </p:nvPr>
        </p:nvSpPr>
        <p:spPr/>
        <p:txBody>
          <a:bodyPr lIns="91440" tIns="45720" rIns="91440" bIns="45720" anchor="t"/>
          <a:lstStyle/>
          <a:p>
            <a:r>
              <a:rPr lang="en-US" dirty="0">
                <a:latin typeface="Arial Black"/>
              </a:rPr>
              <a:t>MSD Notice of public meeting </a:t>
            </a:r>
            <a:r>
              <a:rPr lang="en-US" sz="2600" dirty="0">
                <a:latin typeface="Arial Black"/>
              </a:rPr>
              <a:t>–</a:t>
            </a:r>
            <a:r>
              <a:rPr lang="en-US" dirty="0">
                <a:latin typeface="Arial Black"/>
              </a:rPr>
              <a:t> </a:t>
            </a:r>
            <a:r>
              <a:rPr lang="en-US" dirty="0" err="1">
                <a:latin typeface="Arial Black"/>
              </a:rPr>
              <a:t>GoForth</a:t>
            </a:r>
            <a:r>
              <a:rPr lang="en-US" dirty="0">
                <a:latin typeface="Arial Black"/>
              </a:rPr>
              <a:t> </a:t>
            </a:r>
          </a:p>
          <a:p>
            <a:r>
              <a:rPr lang="en-US" dirty="0"/>
              <a:t>Property 11/20/2025</a:t>
            </a:r>
          </a:p>
          <a:p>
            <a:endParaRPr lang="en-US" dirty="0"/>
          </a:p>
        </p:txBody>
      </p:sp>
      <p:sp>
        <p:nvSpPr>
          <p:cNvPr id="5" name="TextBox 4">
            <a:extLst>
              <a:ext uri="{FF2B5EF4-FFF2-40B4-BE49-F238E27FC236}">
                <a16:creationId xmlns:a16="http://schemas.microsoft.com/office/drawing/2014/main" id="{8D527955-5161-467B-C94D-F644CD3BF90F}"/>
              </a:ext>
            </a:extLst>
          </p:cNvPr>
          <p:cNvSpPr txBox="1"/>
          <p:nvPr/>
        </p:nvSpPr>
        <p:spPr>
          <a:xfrm>
            <a:off x="4568752" y="1656373"/>
            <a:ext cx="2220509" cy="1631216"/>
          </a:xfrm>
          <a:prstGeom prst="rect">
            <a:avLst/>
          </a:prstGeom>
          <a:solidFill>
            <a:srgbClr val="001E61"/>
          </a:solidFill>
          <a:ln>
            <a:noFill/>
          </a:ln>
        </p:spPr>
        <p:txBody>
          <a:bodyPr wrap="square" rtlCol="0">
            <a:spAutoFit/>
          </a:bodyPr>
          <a:lstStyle/>
          <a:p>
            <a:r>
              <a:rPr lang="en-US" sz="2000" b="1" dirty="0">
                <a:solidFill>
                  <a:schemeClr val="bg1"/>
                </a:solidFill>
              </a:rPr>
              <a:t>WATER WELL OWNERS</a:t>
            </a:r>
          </a:p>
          <a:p>
            <a:r>
              <a:rPr lang="en-US" sz="2000" dirty="0">
                <a:solidFill>
                  <a:schemeClr val="bg1"/>
                </a:solidFill>
              </a:rPr>
              <a:t>certified mail</a:t>
            </a:r>
          </a:p>
          <a:p>
            <a:r>
              <a:rPr lang="en-US" sz="2000" dirty="0">
                <a:solidFill>
                  <a:schemeClr val="bg1"/>
                </a:solidFill>
              </a:rPr>
              <a:t>5-mile radius</a:t>
            </a:r>
          </a:p>
          <a:p>
            <a:r>
              <a:rPr lang="en-US" sz="2000" i="1" dirty="0">
                <a:solidFill>
                  <a:schemeClr val="bg1"/>
                </a:solidFill>
              </a:rPr>
              <a:t>state requirement</a:t>
            </a:r>
          </a:p>
        </p:txBody>
      </p:sp>
      <p:pic>
        <p:nvPicPr>
          <p:cNvPr id="6" name="Picture 5">
            <a:extLst>
              <a:ext uri="{FF2B5EF4-FFF2-40B4-BE49-F238E27FC236}">
                <a16:creationId xmlns:a16="http://schemas.microsoft.com/office/drawing/2014/main" id="{6073070C-0585-B7F5-8D59-BA8D5F9C2F30}"/>
              </a:ext>
            </a:extLst>
          </p:cNvPr>
          <p:cNvPicPr>
            <a:picLocks noChangeAspect="1"/>
          </p:cNvPicPr>
          <p:nvPr/>
        </p:nvPicPr>
        <p:blipFill>
          <a:blip r:embed="rId4"/>
          <a:srcRect/>
          <a:stretch/>
        </p:blipFill>
        <p:spPr>
          <a:xfrm>
            <a:off x="493687" y="1518634"/>
            <a:ext cx="3754855" cy="480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112E630C-C632-72D7-5A0C-DB3A0F784359}"/>
              </a:ext>
            </a:extLst>
          </p:cNvPr>
          <p:cNvCxnSpPr>
            <a:cxnSpLocks/>
          </p:cNvCxnSpPr>
          <p:nvPr/>
        </p:nvCxnSpPr>
        <p:spPr bwMode="auto">
          <a:xfrm flipV="1">
            <a:off x="6435969" y="3287589"/>
            <a:ext cx="2321169" cy="1539433"/>
          </a:xfrm>
          <a:prstGeom prst="straightConnector1">
            <a:avLst/>
          </a:prstGeom>
          <a:solidFill>
            <a:schemeClr val="accent1"/>
          </a:solidFill>
          <a:ln w="57150" cap="flat" cmpd="sng" algn="ctr">
            <a:solidFill>
              <a:srgbClr val="F68D2E"/>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0522B818-4B6F-DF24-1FE2-6AC38B3061F6}"/>
              </a:ext>
            </a:extLst>
          </p:cNvPr>
          <p:cNvCxnSpPr>
            <a:cxnSpLocks/>
            <a:stCxn id="5" idx="3"/>
          </p:cNvCxnSpPr>
          <p:nvPr/>
        </p:nvCxnSpPr>
        <p:spPr bwMode="auto">
          <a:xfrm flipV="1">
            <a:off x="6789261" y="2297723"/>
            <a:ext cx="842462" cy="174258"/>
          </a:xfrm>
          <a:prstGeom prst="straightConnector1">
            <a:avLst/>
          </a:prstGeom>
          <a:solidFill>
            <a:schemeClr val="accent1"/>
          </a:solidFill>
          <a:ln w="57150" cap="flat" cmpd="sng" algn="ctr">
            <a:solidFill>
              <a:srgbClr val="F68D2E"/>
            </a:solidFill>
            <a:prstDash val="solid"/>
            <a:round/>
            <a:headEnd type="none" w="med" len="med"/>
            <a:tailEnd type="arrow"/>
          </a:ln>
          <a:effectLst/>
        </p:spPr>
      </p:cxnSp>
      <p:sp>
        <p:nvSpPr>
          <p:cNvPr id="4" name="TextBox 3">
            <a:extLst>
              <a:ext uri="{FF2B5EF4-FFF2-40B4-BE49-F238E27FC236}">
                <a16:creationId xmlns:a16="http://schemas.microsoft.com/office/drawing/2014/main" id="{0DDDCF56-FDA0-B999-4E03-0B334D5592B5}"/>
              </a:ext>
            </a:extLst>
          </p:cNvPr>
          <p:cNvSpPr txBox="1"/>
          <p:nvPr/>
        </p:nvSpPr>
        <p:spPr>
          <a:xfrm>
            <a:off x="4538959" y="4170323"/>
            <a:ext cx="2220509" cy="1631216"/>
          </a:xfrm>
          <a:prstGeom prst="rect">
            <a:avLst/>
          </a:prstGeom>
          <a:solidFill>
            <a:srgbClr val="001E61"/>
          </a:solidFill>
          <a:ln>
            <a:noFill/>
          </a:ln>
        </p:spPr>
        <p:txBody>
          <a:bodyPr wrap="square" rtlCol="0">
            <a:spAutoFit/>
          </a:bodyPr>
          <a:lstStyle/>
          <a:p>
            <a:r>
              <a:rPr lang="en-US" sz="2000" b="1" dirty="0">
                <a:solidFill>
                  <a:schemeClr val="bg1"/>
                </a:solidFill>
              </a:rPr>
              <a:t>PROPERTY OWNERS</a:t>
            </a:r>
          </a:p>
          <a:p>
            <a:r>
              <a:rPr lang="en-US" sz="2000" dirty="0">
                <a:solidFill>
                  <a:schemeClr val="bg1"/>
                </a:solidFill>
              </a:rPr>
              <a:t>first-class mail</a:t>
            </a:r>
          </a:p>
          <a:p>
            <a:r>
              <a:rPr lang="en-US" sz="2000" dirty="0">
                <a:solidFill>
                  <a:schemeClr val="bg1"/>
                </a:solidFill>
              </a:rPr>
              <a:t>½-mile radius</a:t>
            </a:r>
          </a:p>
          <a:p>
            <a:r>
              <a:rPr lang="en-US" sz="2000" i="1" dirty="0">
                <a:solidFill>
                  <a:schemeClr val="bg1"/>
                </a:solidFill>
              </a:rPr>
              <a:t>city requirement</a:t>
            </a:r>
            <a:endParaRPr lang="en-US" i="1" dirty="0">
              <a:solidFill>
                <a:schemeClr val="bg1"/>
              </a:solidFill>
            </a:endParaRPr>
          </a:p>
        </p:txBody>
      </p:sp>
    </p:spTree>
    <p:extLst>
      <p:ext uri="{BB962C8B-B14F-4D97-AF65-F5344CB8AC3E}">
        <p14:creationId xmlns:p14="http://schemas.microsoft.com/office/powerpoint/2010/main" val="199513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08808-44EC-2E37-C625-9FE6DF6CE6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CC3C52-BC1F-CF54-EC0C-25C2F0D608DD}"/>
              </a:ext>
            </a:extLst>
          </p:cNvPr>
          <p:cNvSpPr>
            <a:spLocks noGrp="1"/>
          </p:cNvSpPr>
          <p:nvPr>
            <p:ph type="body" sz="quarter" idx="12"/>
          </p:nvPr>
        </p:nvSpPr>
        <p:spPr/>
        <p:txBody>
          <a:bodyPr lIns="91440" tIns="45720" rIns="91440" bIns="45720" anchor="t"/>
          <a:lstStyle/>
          <a:p>
            <a:r>
              <a:rPr lang="en-US" dirty="0" err="1">
                <a:latin typeface="Arial Black"/>
              </a:rPr>
              <a:t>goforth</a:t>
            </a:r>
            <a:r>
              <a:rPr lang="en-US" dirty="0">
                <a:latin typeface="Arial Black"/>
              </a:rPr>
              <a:t> street REPRESENTED BY: </a:t>
            </a:r>
          </a:p>
          <a:p>
            <a:r>
              <a:rPr lang="en-US" dirty="0">
                <a:latin typeface="Arial Black"/>
              </a:rPr>
              <a:t>Trevor </a:t>
            </a:r>
            <a:r>
              <a:rPr lang="en-US" dirty="0" err="1">
                <a:latin typeface="Arial Black"/>
              </a:rPr>
              <a:t>cole</a:t>
            </a:r>
            <a:r>
              <a:rPr lang="en-US" dirty="0">
                <a:latin typeface="Arial Black"/>
              </a:rPr>
              <a:t>, </a:t>
            </a:r>
            <a:r>
              <a:rPr lang="en-US" dirty="0" err="1">
                <a:latin typeface="Arial Black"/>
              </a:rPr>
              <a:t>pg</a:t>
            </a:r>
            <a:r>
              <a:rPr lang="en-US" dirty="0">
                <a:latin typeface="Arial Black"/>
              </a:rPr>
              <a:t> (SQ Environmental, LLC)</a:t>
            </a:r>
          </a:p>
          <a:p>
            <a:endParaRPr lang="en-US" dirty="0"/>
          </a:p>
        </p:txBody>
      </p:sp>
      <p:sp>
        <p:nvSpPr>
          <p:cNvPr id="4" name="Content Placeholder 2">
            <a:extLst>
              <a:ext uri="{FF2B5EF4-FFF2-40B4-BE49-F238E27FC236}">
                <a16:creationId xmlns:a16="http://schemas.microsoft.com/office/drawing/2014/main" id="{A0EBE13D-41A4-1B20-7ECF-92CE1681D716}"/>
              </a:ext>
            </a:extLst>
          </p:cNvPr>
          <p:cNvSpPr txBox="1">
            <a:spLocks/>
          </p:cNvSpPr>
          <p:nvPr/>
        </p:nvSpPr>
        <p:spPr>
          <a:xfrm>
            <a:off x="491068" y="1725391"/>
            <a:ext cx="10445156" cy="48529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Background</a:t>
            </a:r>
          </a:p>
          <a:p>
            <a:pPr marL="690245" indent="-457200"/>
            <a:r>
              <a:rPr lang="en-US" sz="2300" dirty="0"/>
              <a:t>The property is located approximately 1.6 miles east of the intersection of Interstate 610 and Highway 288. The property is approximately 1.2 miles south of Brays Bayou, which generally runs east to west.</a:t>
            </a:r>
            <a:endParaRPr lang="en-US" sz="2300" dirty="0">
              <a:cs typeface="Arial"/>
            </a:endParaRPr>
          </a:p>
          <a:p>
            <a:pPr marL="690245" indent="-457200"/>
            <a:r>
              <a:rPr lang="en-US" sz="2300" dirty="0"/>
              <a:t>The privately-owned portions of the designated property are currently participating in the TCEQ Voluntary Cleanup Program (VCP) and have been assigned VCP ID No. 3207.</a:t>
            </a:r>
            <a:endParaRPr lang="en-US" sz="2300" dirty="0">
              <a:cs typeface="Arial" panose="020B0604020202020204"/>
            </a:endParaRPr>
          </a:p>
          <a:p>
            <a:pPr marL="690245" indent="-457200"/>
            <a:r>
              <a:rPr lang="en-US" sz="2300" dirty="0"/>
              <a:t>Public drinking water is currently available to the properties located within a one-half-mile radius surrounding the designated property by the City of Houston public water supply system. No domestic or commercial water wells were identified within 500 feet of the designated property.</a:t>
            </a:r>
            <a:endParaRPr lang="en-US" sz="2300" dirty="0">
              <a:cs typeface="Arial" panose="020B0604020202020204"/>
            </a:endParaRPr>
          </a:p>
        </p:txBody>
      </p:sp>
    </p:spTree>
    <p:extLst>
      <p:ext uri="{BB962C8B-B14F-4D97-AF65-F5344CB8AC3E}">
        <p14:creationId xmlns:p14="http://schemas.microsoft.com/office/powerpoint/2010/main" val="307514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5C42-8162-8541-A477-EDC4C1A5DC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DD7010-993C-C357-A742-DCDEFC7B0F69}"/>
              </a:ext>
            </a:extLst>
          </p:cNvPr>
          <p:cNvSpPr>
            <a:spLocks noGrp="1"/>
          </p:cNvSpPr>
          <p:nvPr>
            <p:ph type="body" sz="quarter" idx="12"/>
          </p:nvPr>
        </p:nvSpPr>
        <p:spPr/>
        <p:txBody>
          <a:bodyPr lIns="91440" tIns="45720" rIns="91440" bIns="45720" anchor="t"/>
          <a:lstStyle/>
          <a:p>
            <a:r>
              <a:rPr lang="en-US" err="1">
                <a:latin typeface="Arial Black"/>
              </a:rPr>
              <a:t>goforth</a:t>
            </a:r>
            <a:r>
              <a:rPr lang="en-US">
                <a:latin typeface="Arial Black"/>
              </a:rPr>
              <a:t> street, REPRESENTED BY: Trevor </a:t>
            </a:r>
            <a:r>
              <a:rPr lang="en-US" err="1">
                <a:latin typeface="Arial Black"/>
              </a:rPr>
              <a:t>cole</a:t>
            </a:r>
            <a:r>
              <a:rPr lang="en-US">
                <a:latin typeface="Arial Black"/>
              </a:rPr>
              <a:t>, </a:t>
            </a:r>
            <a:r>
              <a:rPr lang="en-US" err="1">
                <a:latin typeface="Arial Black"/>
              </a:rPr>
              <a:t>pg</a:t>
            </a:r>
            <a:r>
              <a:rPr lang="en-US">
                <a:latin typeface="Arial Black"/>
              </a:rPr>
              <a:t> </a:t>
            </a:r>
          </a:p>
          <a:p>
            <a:endParaRPr lang="en-US"/>
          </a:p>
        </p:txBody>
      </p:sp>
      <p:sp>
        <p:nvSpPr>
          <p:cNvPr id="5" name="Content Placeholder 2">
            <a:extLst>
              <a:ext uri="{FF2B5EF4-FFF2-40B4-BE49-F238E27FC236}">
                <a16:creationId xmlns:a16="http://schemas.microsoft.com/office/drawing/2014/main" id="{EA9D3B6A-3264-F12E-B585-F7873420F99E}"/>
              </a:ext>
            </a:extLst>
          </p:cNvPr>
          <p:cNvSpPr txBox="1">
            <a:spLocks/>
          </p:cNvSpPr>
          <p:nvPr/>
        </p:nvSpPr>
        <p:spPr>
          <a:xfrm>
            <a:off x="491069" y="1689532"/>
            <a:ext cx="10500020" cy="4852942"/>
          </a:xfrm>
          <a:prstGeom prst="rect">
            <a:avLst/>
          </a:prstGeom>
        </p:spPr>
        <p:txBody>
          <a:bodyPr/>
          <a:lstStyle>
            <a:lvl1pPr marL="0" indent="0" algn="l" defTabSz="914400" rtl="0" eaLnBrk="1" latinLnBrk="0" hangingPunct="1">
              <a:lnSpc>
                <a:spcPct val="90000"/>
              </a:lnSpc>
              <a:spcBef>
                <a:spcPts val="1000"/>
              </a:spcBef>
              <a:buFont typeface=".AppleSystemUIFont" charset="-120"/>
              <a:buNone/>
              <a:defRPr sz="28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solidFill>
                  <a:schemeClr val="tx1"/>
                </a:solidFill>
              </a:rPr>
              <a:t>Site Information</a:t>
            </a:r>
          </a:p>
          <a:p>
            <a:pPr marL="690563" indent="-457200">
              <a:buFont typeface="Arial" panose="020B0604020202020204" pitchFamily="34" charset="0"/>
              <a:buChar char="•"/>
            </a:pPr>
            <a:r>
              <a:rPr lang="en-US" sz="2100" dirty="0">
                <a:solidFill>
                  <a:schemeClr val="tx1"/>
                </a:solidFill>
              </a:rPr>
              <a:t>February 24, 2022,</a:t>
            </a:r>
            <a:r>
              <a:rPr lang="en-US" sz="2100" b="0" dirty="0">
                <a:solidFill>
                  <a:schemeClr val="tx1"/>
                </a:solidFill>
              </a:rPr>
              <a:t> the property was accepted into the VCP after identification of chlorinated solvent constituents in soil and groundwater, and to a lesser extent, petroleum-related compounds, associated with historical operations.</a:t>
            </a:r>
          </a:p>
          <a:p>
            <a:pPr marL="690563" indent="-457200">
              <a:buFont typeface="Arial" panose="020B0604020202020204" pitchFamily="34" charset="0"/>
              <a:buChar char="•"/>
            </a:pPr>
            <a:r>
              <a:rPr lang="en-US" sz="2100" b="0" dirty="0">
                <a:solidFill>
                  <a:schemeClr val="tx1"/>
                </a:solidFill>
              </a:rPr>
              <a:t>No municipalities, other than the City of Houston, have corporate limits within one-half mile of the boundary of the designated property.</a:t>
            </a:r>
          </a:p>
          <a:p>
            <a:pPr marL="690563" indent="-457200">
              <a:buFont typeface="Arial" panose="020B0604020202020204" pitchFamily="34" charset="0"/>
              <a:buChar char="•"/>
            </a:pPr>
            <a:r>
              <a:rPr lang="en-US" sz="2100" b="0" dirty="0">
                <a:solidFill>
                  <a:schemeClr val="tx1"/>
                </a:solidFill>
              </a:rPr>
              <a:t>The site includes properties that encompass three parcels in Houston, Harris County, Texas, totaling 3.1271 acres, located at:</a:t>
            </a:r>
          </a:p>
          <a:p>
            <a:pPr marL="1490663" lvl="1" indent="-457200">
              <a:buSzPct val="50000"/>
              <a:buFont typeface="Courier New" panose="02070309020205020404" pitchFamily="49" charset="0"/>
              <a:buChar char="o"/>
            </a:pPr>
            <a:r>
              <a:rPr lang="en-US" sz="2100" dirty="0">
                <a:solidFill>
                  <a:schemeClr val="tx1"/>
                </a:solidFill>
              </a:rPr>
              <a:t>6525 Goforth St.</a:t>
            </a:r>
          </a:p>
          <a:p>
            <a:pPr marL="1490663" lvl="1" indent="-457200">
              <a:buSzPct val="50000"/>
              <a:buFont typeface="Courier New" panose="02070309020205020404" pitchFamily="49" charset="0"/>
              <a:buChar char="o"/>
            </a:pPr>
            <a:r>
              <a:rPr lang="en-US" sz="2100" dirty="0">
                <a:solidFill>
                  <a:schemeClr val="tx1"/>
                </a:solidFill>
              </a:rPr>
              <a:t>6505 Foster St.</a:t>
            </a:r>
            <a:endParaRPr lang="en-US" sz="2100" dirty="0"/>
          </a:p>
          <a:p>
            <a:pPr marL="1490663" lvl="1" indent="-457200">
              <a:buSzPct val="50000"/>
              <a:buFont typeface="Courier New" panose="02070309020205020404" pitchFamily="49" charset="0"/>
              <a:buChar char="o"/>
            </a:pPr>
            <a:r>
              <a:rPr lang="en-US" sz="2100" dirty="0">
                <a:solidFill>
                  <a:schemeClr val="tx1"/>
                </a:solidFill>
              </a:rPr>
              <a:t>0 Foster St.</a:t>
            </a:r>
          </a:p>
          <a:p>
            <a:endParaRPr lang="en-US" sz="1400" dirty="0"/>
          </a:p>
        </p:txBody>
      </p:sp>
    </p:spTree>
    <p:extLst>
      <p:ext uri="{BB962C8B-B14F-4D97-AF65-F5344CB8AC3E}">
        <p14:creationId xmlns:p14="http://schemas.microsoft.com/office/powerpoint/2010/main" val="23275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7F178-4585-AC39-887C-0264E3F62722}"/>
              </a:ext>
            </a:extLst>
          </p:cNvPr>
          <p:cNvSpPr>
            <a:spLocks noGrp="1"/>
          </p:cNvSpPr>
          <p:nvPr>
            <p:ph type="body" sz="quarter" idx="12"/>
          </p:nvPr>
        </p:nvSpPr>
        <p:spPr/>
        <p:txBody>
          <a:bodyPr/>
          <a:lstStyle/>
          <a:p>
            <a:r>
              <a:rPr lang="en-US" sz="3200" dirty="0"/>
              <a:t>Goforth property ATTENUATION</a:t>
            </a:r>
          </a:p>
          <a:p>
            <a:endParaRPr lang="en-US" dirty="0"/>
          </a:p>
        </p:txBody>
      </p:sp>
      <p:sp>
        <p:nvSpPr>
          <p:cNvPr id="3" name="Text Placeholder 2">
            <a:extLst>
              <a:ext uri="{FF2B5EF4-FFF2-40B4-BE49-F238E27FC236}">
                <a16:creationId xmlns:a16="http://schemas.microsoft.com/office/drawing/2014/main" id="{1604A9CA-516A-C49C-EF36-61700877B90B}"/>
              </a:ext>
            </a:extLst>
          </p:cNvPr>
          <p:cNvSpPr>
            <a:spLocks noGrp="1"/>
          </p:cNvSpPr>
          <p:nvPr>
            <p:ph type="body" sz="quarter" idx="15"/>
          </p:nvPr>
        </p:nvSpPr>
        <p:spPr>
          <a:xfrm>
            <a:off x="491068" y="1853531"/>
            <a:ext cx="4233332" cy="3128044"/>
          </a:xfrm>
        </p:spPr>
        <p:txBody>
          <a:bodyPr lIns="91440" tIns="45720" rIns="91440" bIns="45720" anchor="t"/>
          <a:lstStyle/>
          <a:p>
            <a:r>
              <a:rPr lang="en-US" sz="2200" b="0" dirty="0">
                <a:solidFill>
                  <a:schemeClr val="tx1"/>
                </a:solidFill>
                <a:ea typeface="+mn-ea"/>
                <a:cs typeface="+mn-cs"/>
              </a:rPr>
              <a:t>This aerial image of the site depicts the “protective concentrations level exceedance zone” (PCLE zone), which is based on the sampled groundwater data from wells installed as part of the TCEQ VCP project.</a:t>
            </a:r>
          </a:p>
        </p:txBody>
      </p:sp>
      <p:pic>
        <p:nvPicPr>
          <p:cNvPr id="5" name="Picture 4">
            <a:extLst>
              <a:ext uri="{FF2B5EF4-FFF2-40B4-BE49-F238E27FC236}">
                <a16:creationId xmlns:a16="http://schemas.microsoft.com/office/drawing/2014/main" id="{B1C4FEAA-4655-9639-E692-D130CBBF0E39}"/>
              </a:ext>
            </a:extLst>
          </p:cNvPr>
          <p:cNvPicPr>
            <a:picLocks noChangeAspect="1"/>
          </p:cNvPicPr>
          <p:nvPr/>
        </p:nvPicPr>
        <p:blipFill>
          <a:blip r:embed="rId2"/>
          <a:stretch>
            <a:fillRect/>
          </a:stretch>
        </p:blipFill>
        <p:spPr>
          <a:xfrm>
            <a:off x="4724400" y="1040597"/>
            <a:ext cx="6976532" cy="5500996"/>
          </a:xfrm>
          <a:prstGeom prst="rect">
            <a:avLst/>
          </a:prstGeom>
        </p:spPr>
      </p:pic>
    </p:spTree>
    <p:extLst>
      <p:ext uri="{BB962C8B-B14F-4D97-AF65-F5344CB8AC3E}">
        <p14:creationId xmlns:p14="http://schemas.microsoft.com/office/powerpoint/2010/main" val="200501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AF64D382-CE55-497C-9FEA-7EEE5F940C06}"/>
              </a:ext>
            </a:extLst>
          </p:cNvPr>
          <p:cNvSpPr txBox="1">
            <a:spLocks/>
          </p:cNvSpPr>
          <p:nvPr/>
        </p:nvSpPr>
        <p:spPr>
          <a:xfrm>
            <a:off x="1066936" y="1145372"/>
            <a:ext cx="702474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p>
        </p:txBody>
      </p:sp>
      <p:sp>
        <p:nvSpPr>
          <p:cNvPr id="10" name="Rectangle 4">
            <a:extLst>
              <a:ext uri="{FF2B5EF4-FFF2-40B4-BE49-F238E27FC236}">
                <a16:creationId xmlns:a16="http://schemas.microsoft.com/office/drawing/2014/main" id="{A1C40423-46F7-4331-9A35-59B9006CA7F3}"/>
              </a:ext>
            </a:extLst>
          </p:cNvPr>
          <p:cNvSpPr>
            <a:spLocks noChangeArrowheads="1"/>
          </p:cNvSpPr>
          <p:nvPr/>
        </p:nvSpPr>
        <p:spPr bwMode="auto">
          <a:xfrm>
            <a:off x="2017836" y="2364204"/>
            <a:ext cx="7430521" cy="3341457"/>
          </a:xfrm>
          <a:prstGeom prst="rect">
            <a:avLst/>
          </a:prstGeom>
          <a:solidFill>
            <a:srgbClr val="996600"/>
          </a:solidFill>
          <a:ln w="9525">
            <a:solidFill>
              <a:schemeClr val="tx1"/>
            </a:solidFill>
            <a:miter lim="800000"/>
            <a:headEnd/>
            <a:tailEnd/>
          </a:ln>
          <a:effectLst/>
        </p:spPr>
        <p:txBody>
          <a:bodyPr wrap="none" anchor="ctr"/>
          <a:lstStyle/>
          <a:p>
            <a:endParaRPr lang="en-US"/>
          </a:p>
        </p:txBody>
      </p:sp>
      <p:sp>
        <p:nvSpPr>
          <p:cNvPr id="11" name="Rectangle 5">
            <a:extLst>
              <a:ext uri="{FF2B5EF4-FFF2-40B4-BE49-F238E27FC236}">
                <a16:creationId xmlns:a16="http://schemas.microsoft.com/office/drawing/2014/main" id="{E233FC48-D4A3-4EC0-8870-900AE4B113BC}"/>
              </a:ext>
            </a:extLst>
          </p:cNvPr>
          <p:cNvSpPr>
            <a:spLocks noChangeArrowheads="1"/>
          </p:cNvSpPr>
          <p:nvPr/>
        </p:nvSpPr>
        <p:spPr bwMode="auto">
          <a:xfrm>
            <a:off x="2011486" y="2588965"/>
            <a:ext cx="7436871" cy="552262"/>
          </a:xfrm>
          <a:prstGeom prst="rect">
            <a:avLst/>
          </a:prstGeom>
          <a:solidFill>
            <a:srgbClr val="00CCFF"/>
          </a:solidFill>
          <a:ln w="9525">
            <a:solidFill>
              <a:schemeClr val="tx1"/>
            </a:solidFill>
            <a:miter lim="800000"/>
            <a:headEnd/>
            <a:tailEnd/>
          </a:ln>
          <a:effectLst/>
        </p:spPr>
        <p:txBody>
          <a:bodyPr wrap="none" anchor="ctr"/>
          <a:lstStyle/>
          <a:p>
            <a:pPr algn="ctr"/>
            <a:endParaRPr lang="en-US"/>
          </a:p>
        </p:txBody>
      </p:sp>
      <p:sp>
        <p:nvSpPr>
          <p:cNvPr id="12" name="Rectangle 5">
            <a:extLst>
              <a:ext uri="{FF2B5EF4-FFF2-40B4-BE49-F238E27FC236}">
                <a16:creationId xmlns:a16="http://schemas.microsoft.com/office/drawing/2014/main" id="{C412C0FF-26C5-4923-8A31-B31696DDF303}"/>
              </a:ext>
            </a:extLst>
          </p:cNvPr>
          <p:cNvSpPr>
            <a:spLocks noChangeArrowheads="1"/>
          </p:cNvSpPr>
          <p:nvPr/>
        </p:nvSpPr>
        <p:spPr bwMode="auto">
          <a:xfrm>
            <a:off x="2035210" y="3811183"/>
            <a:ext cx="7403622" cy="353086"/>
          </a:xfrm>
          <a:prstGeom prst="rect">
            <a:avLst/>
          </a:prstGeom>
          <a:solidFill>
            <a:srgbClr val="00CCFF"/>
          </a:solidFill>
          <a:ln w="9525">
            <a:solidFill>
              <a:schemeClr val="tx1"/>
            </a:solidFill>
            <a:miter lim="800000"/>
            <a:headEnd/>
            <a:tailEnd/>
          </a:ln>
          <a:effectLst/>
        </p:spPr>
        <p:txBody>
          <a:bodyPr wrap="none" anchor="ctr"/>
          <a:lstStyle/>
          <a:p>
            <a:pPr algn="ctr"/>
            <a:endParaRPr lang="en-US"/>
          </a:p>
        </p:txBody>
      </p:sp>
      <p:sp>
        <p:nvSpPr>
          <p:cNvPr id="13" name="Text Box 15">
            <a:extLst>
              <a:ext uri="{FF2B5EF4-FFF2-40B4-BE49-F238E27FC236}">
                <a16:creationId xmlns:a16="http://schemas.microsoft.com/office/drawing/2014/main" id="{AC118D41-6B93-441E-88C4-3DDEE7121315}"/>
              </a:ext>
            </a:extLst>
          </p:cNvPr>
          <p:cNvSpPr txBox="1">
            <a:spLocks noChangeArrowheads="1"/>
          </p:cNvSpPr>
          <p:nvPr/>
        </p:nvSpPr>
        <p:spPr bwMode="auto">
          <a:xfrm>
            <a:off x="4640966" y="4336784"/>
            <a:ext cx="2170868" cy="307777"/>
          </a:xfrm>
          <a:prstGeom prst="rect">
            <a:avLst/>
          </a:prstGeom>
          <a:noFill/>
          <a:ln w="9525">
            <a:noFill/>
            <a:miter lim="800000"/>
            <a:headEnd/>
            <a:tailEnd/>
          </a:ln>
          <a:effectLst/>
        </p:spPr>
        <p:txBody>
          <a:bodyPr wrap="square">
            <a:spAutoFit/>
          </a:bodyPr>
          <a:lstStyle/>
          <a:p>
            <a:r>
              <a:rPr lang="en-US" sz="1400" b="1">
                <a:solidFill>
                  <a:schemeClr val="bg1"/>
                </a:solidFill>
              </a:rPr>
              <a:t>Confining Clay Layer</a:t>
            </a:r>
          </a:p>
        </p:txBody>
      </p:sp>
      <p:sp>
        <p:nvSpPr>
          <p:cNvPr id="14" name="Rectangle 13">
            <a:extLst>
              <a:ext uri="{FF2B5EF4-FFF2-40B4-BE49-F238E27FC236}">
                <a16:creationId xmlns:a16="http://schemas.microsoft.com/office/drawing/2014/main" id="{25E9B906-2BD2-4FD8-AFE8-082643A9172F}"/>
              </a:ext>
            </a:extLst>
          </p:cNvPr>
          <p:cNvSpPr/>
          <p:nvPr/>
        </p:nvSpPr>
        <p:spPr>
          <a:xfrm>
            <a:off x="3282947" y="1862135"/>
            <a:ext cx="1358020" cy="50206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EFD34C-3A27-4E09-9EEA-E711A14FF66B}"/>
              </a:ext>
            </a:extLst>
          </p:cNvPr>
          <p:cNvSpPr/>
          <p:nvPr/>
        </p:nvSpPr>
        <p:spPr>
          <a:xfrm>
            <a:off x="2186079" y="2038280"/>
            <a:ext cx="413348" cy="3259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71B0EC-E4DE-4D21-B2E8-48F3B833F1CE}"/>
              </a:ext>
            </a:extLst>
          </p:cNvPr>
          <p:cNvSpPr/>
          <p:nvPr/>
        </p:nvSpPr>
        <p:spPr>
          <a:xfrm>
            <a:off x="3638540" y="2104671"/>
            <a:ext cx="83854" cy="814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9594AB-A373-4E31-90C6-DAA3EC192747}"/>
              </a:ext>
            </a:extLst>
          </p:cNvPr>
          <p:cNvSpPr/>
          <p:nvPr/>
        </p:nvSpPr>
        <p:spPr>
          <a:xfrm>
            <a:off x="3379770" y="2104671"/>
            <a:ext cx="83854" cy="814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1323A1-D3EE-47FA-9C20-A860AD95B4A3}"/>
              </a:ext>
            </a:extLst>
          </p:cNvPr>
          <p:cNvSpPr/>
          <p:nvPr/>
        </p:nvSpPr>
        <p:spPr>
          <a:xfrm>
            <a:off x="4241358" y="2104671"/>
            <a:ext cx="83854" cy="814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52246F-2246-4149-B8B5-B6C3C681CFDA}"/>
              </a:ext>
            </a:extLst>
          </p:cNvPr>
          <p:cNvSpPr/>
          <p:nvPr/>
        </p:nvSpPr>
        <p:spPr>
          <a:xfrm>
            <a:off x="4485801" y="2104671"/>
            <a:ext cx="83854" cy="814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D92640C-A8B3-4C75-9E08-34FFD4F7506C}"/>
              </a:ext>
            </a:extLst>
          </p:cNvPr>
          <p:cNvSpPr/>
          <p:nvPr/>
        </p:nvSpPr>
        <p:spPr>
          <a:xfrm>
            <a:off x="2251105" y="2082037"/>
            <a:ext cx="83854" cy="814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F5FB0B-F8F5-4853-84A5-1BA9483ECF92}"/>
              </a:ext>
            </a:extLst>
          </p:cNvPr>
          <p:cNvSpPr/>
          <p:nvPr/>
        </p:nvSpPr>
        <p:spPr>
          <a:xfrm>
            <a:off x="3909208" y="2145412"/>
            <a:ext cx="105498" cy="21879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0037CD8-0BE1-4600-984A-6E24C954F53E}"/>
              </a:ext>
            </a:extLst>
          </p:cNvPr>
          <p:cNvSpPr/>
          <p:nvPr/>
        </p:nvSpPr>
        <p:spPr>
          <a:xfrm>
            <a:off x="2439615" y="2082037"/>
            <a:ext cx="83854" cy="814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
            <a:extLst>
              <a:ext uri="{FF2B5EF4-FFF2-40B4-BE49-F238E27FC236}">
                <a16:creationId xmlns:a16="http://schemas.microsoft.com/office/drawing/2014/main" id="{65D95AB1-18F5-4255-A4B1-019DA2215E87}"/>
              </a:ext>
            </a:extLst>
          </p:cNvPr>
          <p:cNvSpPr>
            <a:spLocks noChangeArrowheads="1"/>
          </p:cNvSpPr>
          <p:nvPr/>
        </p:nvSpPr>
        <p:spPr bwMode="auto">
          <a:xfrm>
            <a:off x="2017837" y="4882549"/>
            <a:ext cx="7430522" cy="823112"/>
          </a:xfrm>
          <a:prstGeom prst="rect">
            <a:avLst/>
          </a:prstGeom>
          <a:solidFill>
            <a:srgbClr val="00CCFF"/>
          </a:solidFill>
          <a:ln w="9525">
            <a:solidFill>
              <a:schemeClr val="tx1"/>
            </a:solidFill>
            <a:miter lim="800000"/>
            <a:headEnd/>
            <a:tailEnd/>
          </a:ln>
          <a:effectLst/>
        </p:spPr>
        <p:txBody>
          <a:bodyPr wrap="none" anchor="ctr"/>
          <a:lstStyle/>
          <a:p>
            <a:pPr algn="ctr"/>
            <a:endParaRPr lang="en-US"/>
          </a:p>
        </p:txBody>
      </p:sp>
      <p:sp>
        <p:nvSpPr>
          <p:cNvPr id="24" name="Rectangle 23">
            <a:extLst>
              <a:ext uri="{FF2B5EF4-FFF2-40B4-BE49-F238E27FC236}">
                <a16:creationId xmlns:a16="http://schemas.microsoft.com/office/drawing/2014/main" id="{BC1B2614-DF20-460E-B34D-FF69C54EAF50}"/>
              </a:ext>
            </a:extLst>
          </p:cNvPr>
          <p:cNvSpPr/>
          <p:nvPr/>
        </p:nvSpPr>
        <p:spPr>
          <a:xfrm flipH="1">
            <a:off x="9084997" y="2393463"/>
            <a:ext cx="133841" cy="3331336"/>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ular Callout 50">
            <a:extLst>
              <a:ext uri="{FF2B5EF4-FFF2-40B4-BE49-F238E27FC236}">
                <a16:creationId xmlns:a16="http://schemas.microsoft.com/office/drawing/2014/main" id="{570F4A1F-B53C-47CF-B57D-84E2EB6125DD}"/>
              </a:ext>
            </a:extLst>
          </p:cNvPr>
          <p:cNvSpPr/>
          <p:nvPr/>
        </p:nvSpPr>
        <p:spPr>
          <a:xfrm>
            <a:off x="5576267" y="1703707"/>
            <a:ext cx="1448960" cy="271424"/>
          </a:xfrm>
          <a:prstGeom prst="wedgeRectCallout">
            <a:avLst>
              <a:gd name="adj1" fmla="val 33025"/>
              <a:gd name="adj2" fmla="val 202072"/>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057486C-8EC6-486C-9703-C9A46A662CFC}"/>
              </a:ext>
            </a:extLst>
          </p:cNvPr>
          <p:cNvSpPr txBox="1"/>
          <p:nvPr/>
        </p:nvSpPr>
        <p:spPr>
          <a:xfrm>
            <a:off x="5605782" y="1660478"/>
            <a:ext cx="1546380" cy="307777"/>
          </a:xfrm>
          <a:prstGeom prst="rect">
            <a:avLst/>
          </a:prstGeom>
          <a:noFill/>
        </p:spPr>
        <p:txBody>
          <a:bodyPr wrap="square" rtlCol="0">
            <a:spAutoFit/>
          </a:bodyPr>
          <a:lstStyle/>
          <a:p>
            <a:r>
              <a:rPr lang="en-US" sz="1400" b="1"/>
              <a:t>Sampling Well</a:t>
            </a:r>
          </a:p>
        </p:txBody>
      </p:sp>
      <p:sp>
        <p:nvSpPr>
          <p:cNvPr id="27" name="Rectangular Callout 52">
            <a:extLst>
              <a:ext uri="{FF2B5EF4-FFF2-40B4-BE49-F238E27FC236}">
                <a16:creationId xmlns:a16="http://schemas.microsoft.com/office/drawing/2014/main" id="{A0E8978F-96AC-4D8C-AAB3-6163CE701D64}"/>
              </a:ext>
            </a:extLst>
          </p:cNvPr>
          <p:cNvSpPr/>
          <p:nvPr/>
        </p:nvSpPr>
        <p:spPr>
          <a:xfrm>
            <a:off x="7793819" y="1621100"/>
            <a:ext cx="1152227" cy="307777"/>
          </a:xfrm>
          <a:prstGeom prst="wedgeRectCallout">
            <a:avLst>
              <a:gd name="adj1" fmla="val 70242"/>
              <a:gd name="adj2" fmla="val 196328"/>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36E88E4-9FE2-41FE-A43A-DF358D28D5CD}"/>
              </a:ext>
            </a:extLst>
          </p:cNvPr>
          <p:cNvSpPr txBox="1"/>
          <p:nvPr/>
        </p:nvSpPr>
        <p:spPr>
          <a:xfrm>
            <a:off x="7654366" y="1589227"/>
            <a:ext cx="1962609" cy="307777"/>
          </a:xfrm>
          <a:prstGeom prst="rect">
            <a:avLst/>
          </a:prstGeom>
          <a:noFill/>
        </p:spPr>
        <p:txBody>
          <a:bodyPr wrap="square" rtlCol="0">
            <a:spAutoFit/>
          </a:bodyPr>
          <a:lstStyle/>
          <a:p>
            <a:r>
              <a:rPr lang="en-US" sz="1400" b="1"/>
              <a:t>    Water Well</a:t>
            </a:r>
          </a:p>
        </p:txBody>
      </p:sp>
      <p:sp>
        <p:nvSpPr>
          <p:cNvPr id="29" name="TextBox 44">
            <a:extLst>
              <a:ext uri="{FF2B5EF4-FFF2-40B4-BE49-F238E27FC236}">
                <a16:creationId xmlns:a16="http://schemas.microsoft.com/office/drawing/2014/main" id="{70A4E78A-B708-4AD7-B421-E1A779E5F56E}"/>
              </a:ext>
            </a:extLst>
          </p:cNvPr>
          <p:cNvSpPr txBox="1">
            <a:spLocks noChangeArrowheads="1"/>
          </p:cNvSpPr>
          <p:nvPr/>
        </p:nvSpPr>
        <p:spPr bwMode="auto">
          <a:xfrm>
            <a:off x="9554855" y="2663466"/>
            <a:ext cx="1207918" cy="646317"/>
          </a:xfrm>
          <a:prstGeom prst="rect">
            <a:avLst/>
          </a:prstGeom>
          <a:noFill/>
          <a:ln w="9525">
            <a:noFill/>
            <a:miter lim="800000"/>
            <a:headEnd/>
            <a:tailEnd/>
          </a:ln>
        </p:spPr>
        <p:txBody>
          <a:bodyPr wrap="square" lIns="91427" tIns="45713" rIns="91427" bIns="45713">
            <a:spAutoFit/>
          </a:bodyPr>
          <a:lstStyle/>
          <a:p>
            <a:pPr algn="ctr" eaLnBrk="1" hangingPunct="1"/>
            <a:r>
              <a:rPr lang="en-US" b="1"/>
              <a:t>20 to 60 </a:t>
            </a:r>
          </a:p>
          <a:p>
            <a:pPr algn="ctr" eaLnBrk="1" hangingPunct="1"/>
            <a:r>
              <a:rPr lang="en-US" b="1"/>
              <a:t>feet</a:t>
            </a:r>
          </a:p>
        </p:txBody>
      </p:sp>
      <p:sp>
        <p:nvSpPr>
          <p:cNvPr id="30" name="Right Arrow 55">
            <a:extLst>
              <a:ext uri="{FF2B5EF4-FFF2-40B4-BE49-F238E27FC236}">
                <a16:creationId xmlns:a16="http://schemas.microsoft.com/office/drawing/2014/main" id="{B2B32A8C-8D64-498B-8C6D-C89F9EEC1E32}"/>
              </a:ext>
            </a:extLst>
          </p:cNvPr>
          <p:cNvSpPr/>
          <p:nvPr/>
        </p:nvSpPr>
        <p:spPr>
          <a:xfrm>
            <a:off x="9448357" y="2893987"/>
            <a:ext cx="255709" cy="270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56">
            <a:extLst>
              <a:ext uri="{FF2B5EF4-FFF2-40B4-BE49-F238E27FC236}">
                <a16:creationId xmlns:a16="http://schemas.microsoft.com/office/drawing/2014/main" id="{5AC5C106-3634-464E-A03D-A90EC18D6C2F}"/>
              </a:ext>
            </a:extLst>
          </p:cNvPr>
          <p:cNvSpPr/>
          <p:nvPr/>
        </p:nvSpPr>
        <p:spPr>
          <a:xfrm>
            <a:off x="9469481" y="5248386"/>
            <a:ext cx="255709" cy="270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44">
            <a:extLst>
              <a:ext uri="{FF2B5EF4-FFF2-40B4-BE49-F238E27FC236}">
                <a16:creationId xmlns:a16="http://schemas.microsoft.com/office/drawing/2014/main" id="{8B8D0B03-2E17-45AB-89E6-5B95EBD5E8F9}"/>
              </a:ext>
            </a:extLst>
          </p:cNvPr>
          <p:cNvSpPr txBox="1">
            <a:spLocks noChangeArrowheads="1"/>
          </p:cNvSpPr>
          <p:nvPr/>
        </p:nvSpPr>
        <p:spPr bwMode="auto">
          <a:xfrm>
            <a:off x="9625534" y="5078482"/>
            <a:ext cx="1053322" cy="646317"/>
          </a:xfrm>
          <a:prstGeom prst="rect">
            <a:avLst/>
          </a:prstGeom>
          <a:noFill/>
          <a:ln w="9525">
            <a:noFill/>
            <a:miter lim="800000"/>
            <a:headEnd/>
            <a:tailEnd/>
          </a:ln>
        </p:spPr>
        <p:txBody>
          <a:bodyPr wrap="square" lIns="91427" tIns="45713" rIns="91427" bIns="45713">
            <a:spAutoFit/>
          </a:bodyPr>
          <a:lstStyle/>
          <a:p>
            <a:pPr algn="ctr" eaLnBrk="1" hangingPunct="1"/>
            <a:r>
              <a:rPr lang="en-US" b="1"/>
              <a:t>600 + </a:t>
            </a:r>
          </a:p>
          <a:p>
            <a:pPr algn="ctr" eaLnBrk="1" hangingPunct="1"/>
            <a:r>
              <a:rPr lang="en-US" b="1"/>
              <a:t>feet</a:t>
            </a:r>
          </a:p>
        </p:txBody>
      </p:sp>
      <p:sp>
        <p:nvSpPr>
          <p:cNvPr id="33" name="Rectangular Callout 58">
            <a:extLst>
              <a:ext uri="{FF2B5EF4-FFF2-40B4-BE49-F238E27FC236}">
                <a16:creationId xmlns:a16="http://schemas.microsoft.com/office/drawing/2014/main" id="{3C9CF071-C723-448C-9B6E-9D35D120DF1B}"/>
              </a:ext>
            </a:extLst>
          </p:cNvPr>
          <p:cNvSpPr/>
          <p:nvPr/>
        </p:nvSpPr>
        <p:spPr>
          <a:xfrm>
            <a:off x="4675757" y="1043933"/>
            <a:ext cx="1581444" cy="317529"/>
          </a:xfrm>
          <a:prstGeom prst="wedgeRectCallout">
            <a:avLst>
              <a:gd name="adj1" fmla="val -46048"/>
              <a:gd name="adj2" fmla="val 363676"/>
            </a:avLst>
          </a:prstGeom>
          <a:solidFill>
            <a:schemeClr val="bg1">
              <a:lumMod val="6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A01068F-6BEC-45AE-BF43-035D43538BDE}"/>
              </a:ext>
            </a:extLst>
          </p:cNvPr>
          <p:cNvSpPr txBox="1"/>
          <p:nvPr/>
        </p:nvSpPr>
        <p:spPr>
          <a:xfrm>
            <a:off x="4689682" y="1042035"/>
            <a:ext cx="1870142" cy="307777"/>
          </a:xfrm>
          <a:prstGeom prst="rect">
            <a:avLst/>
          </a:prstGeom>
          <a:noFill/>
        </p:spPr>
        <p:txBody>
          <a:bodyPr wrap="square" rtlCol="0">
            <a:spAutoFit/>
          </a:bodyPr>
          <a:lstStyle/>
          <a:p>
            <a:r>
              <a:rPr lang="en-US" sz="1400" b="1"/>
              <a:t>Deed Restriction</a:t>
            </a:r>
          </a:p>
        </p:txBody>
      </p:sp>
      <p:sp>
        <p:nvSpPr>
          <p:cNvPr id="35" name="Rectangle 34">
            <a:extLst>
              <a:ext uri="{FF2B5EF4-FFF2-40B4-BE49-F238E27FC236}">
                <a16:creationId xmlns:a16="http://schemas.microsoft.com/office/drawing/2014/main" id="{91BEFC98-0BB2-462F-A8A4-D241F597E636}"/>
              </a:ext>
            </a:extLst>
          </p:cNvPr>
          <p:cNvSpPr/>
          <p:nvPr/>
        </p:nvSpPr>
        <p:spPr>
          <a:xfrm>
            <a:off x="3132911" y="2354747"/>
            <a:ext cx="45719" cy="1789944"/>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506D81C-4D53-4ED5-BE7D-26A2F054EAD6}"/>
              </a:ext>
            </a:extLst>
          </p:cNvPr>
          <p:cNvSpPr/>
          <p:nvPr/>
        </p:nvSpPr>
        <p:spPr>
          <a:xfrm>
            <a:off x="4734581" y="2364203"/>
            <a:ext cx="45719" cy="1789944"/>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F70710-9105-485E-A01F-8CAC19B5EA6F}"/>
              </a:ext>
            </a:extLst>
          </p:cNvPr>
          <p:cNvSpPr/>
          <p:nvPr/>
        </p:nvSpPr>
        <p:spPr>
          <a:xfrm>
            <a:off x="6766115" y="2354747"/>
            <a:ext cx="45719" cy="1789944"/>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a:extLst>
              <a:ext uri="{FF2B5EF4-FFF2-40B4-BE49-F238E27FC236}">
                <a16:creationId xmlns:a16="http://schemas.microsoft.com/office/drawing/2014/main" id="{B238D98D-7B73-4992-A0A2-E7C421FAD9BD}"/>
              </a:ext>
            </a:extLst>
          </p:cNvPr>
          <p:cNvSpPr>
            <a:spLocks/>
          </p:cNvSpPr>
          <p:nvPr/>
        </p:nvSpPr>
        <p:spPr bwMode="auto">
          <a:xfrm>
            <a:off x="2715393" y="2588965"/>
            <a:ext cx="6127750" cy="434959"/>
          </a:xfrm>
          <a:custGeom>
            <a:avLst/>
            <a:gdLst/>
            <a:ahLst/>
            <a:cxnLst>
              <a:cxn ang="0">
                <a:pos x="0" y="0"/>
              </a:cxn>
              <a:cxn ang="0">
                <a:pos x="147" y="134"/>
              </a:cxn>
              <a:cxn ang="0">
                <a:pos x="288" y="176"/>
              </a:cxn>
              <a:cxn ang="0">
                <a:pos x="372" y="232"/>
              </a:cxn>
              <a:cxn ang="0">
                <a:pos x="449" y="330"/>
              </a:cxn>
              <a:cxn ang="0">
                <a:pos x="1292" y="429"/>
              </a:cxn>
              <a:cxn ang="0">
                <a:pos x="1468" y="492"/>
              </a:cxn>
              <a:cxn ang="0">
                <a:pos x="1700" y="569"/>
              </a:cxn>
              <a:cxn ang="0">
                <a:pos x="1812" y="597"/>
              </a:cxn>
              <a:cxn ang="0">
                <a:pos x="1903" y="618"/>
              </a:cxn>
              <a:cxn ang="0">
                <a:pos x="2058" y="668"/>
              </a:cxn>
              <a:cxn ang="0">
                <a:pos x="2381" y="752"/>
              </a:cxn>
              <a:cxn ang="0">
                <a:pos x="2796" y="759"/>
              </a:cxn>
              <a:cxn ang="0">
                <a:pos x="3119" y="752"/>
              </a:cxn>
              <a:cxn ang="0">
                <a:pos x="3442" y="731"/>
              </a:cxn>
              <a:cxn ang="0">
                <a:pos x="3624" y="696"/>
              </a:cxn>
              <a:cxn ang="0">
                <a:pos x="3723" y="647"/>
              </a:cxn>
              <a:cxn ang="0">
                <a:pos x="3758" y="597"/>
              </a:cxn>
              <a:cxn ang="0">
                <a:pos x="3842" y="569"/>
              </a:cxn>
              <a:cxn ang="0">
                <a:pos x="3765" y="422"/>
              </a:cxn>
              <a:cxn ang="0">
                <a:pos x="3744" y="394"/>
              </a:cxn>
              <a:cxn ang="0">
                <a:pos x="3351" y="225"/>
              </a:cxn>
              <a:cxn ang="0">
                <a:pos x="2465" y="197"/>
              </a:cxn>
              <a:cxn ang="0">
                <a:pos x="2381" y="183"/>
              </a:cxn>
              <a:cxn ang="0">
                <a:pos x="2149" y="162"/>
              </a:cxn>
              <a:cxn ang="0">
                <a:pos x="1882" y="141"/>
              </a:cxn>
              <a:cxn ang="0">
                <a:pos x="1805" y="127"/>
              </a:cxn>
              <a:cxn ang="0">
                <a:pos x="1735" y="99"/>
              </a:cxn>
              <a:cxn ang="0">
                <a:pos x="1594" y="78"/>
              </a:cxn>
              <a:cxn ang="0">
                <a:pos x="1356" y="57"/>
              </a:cxn>
              <a:cxn ang="0">
                <a:pos x="973" y="59"/>
              </a:cxn>
              <a:cxn ang="0">
                <a:pos x="775" y="3"/>
              </a:cxn>
              <a:cxn ang="0">
                <a:pos x="0" y="0"/>
              </a:cxn>
            </a:cxnLst>
            <a:rect l="0" t="0" r="r" b="b"/>
            <a:pathLst>
              <a:path w="3860" h="767">
                <a:moveTo>
                  <a:pt x="0" y="0"/>
                </a:moveTo>
                <a:cubicBezTo>
                  <a:pt x="18" y="92"/>
                  <a:pt x="60" y="123"/>
                  <a:pt x="147" y="134"/>
                </a:cubicBezTo>
                <a:cubicBezTo>
                  <a:pt x="185" y="153"/>
                  <a:pt x="244" y="165"/>
                  <a:pt x="288" y="176"/>
                </a:cubicBezTo>
                <a:cubicBezTo>
                  <a:pt x="318" y="196"/>
                  <a:pt x="345" y="205"/>
                  <a:pt x="372" y="232"/>
                </a:cubicBezTo>
                <a:cubicBezTo>
                  <a:pt x="386" y="273"/>
                  <a:pt x="406" y="316"/>
                  <a:pt x="449" y="330"/>
                </a:cubicBezTo>
                <a:cubicBezTo>
                  <a:pt x="678" y="503"/>
                  <a:pt x="1199" y="423"/>
                  <a:pt x="1292" y="429"/>
                </a:cubicBezTo>
                <a:cubicBezTo>
                  <a:pt x="1385" y="435"/>
                  <a:pt x="1392" y="454"/>
                  <a:pt x="1468" y="492"/>
                </a:cubicBezTo>
                <a:cubicBezTo>
                  <a:pt x="1544" y="530"/>
                  <a:pt x="1616" y="561"/>
                  <a:pt x="1700" y="569"/>
                </a:cubicBezTo>
                <a:cubicBezTo>
                  <a:pt x="1743" y="583"/>
                  <a:pt x="1768" y="591"/>
                  <a:pt x="1812" y="597"/>
                </a:cubicBezTo>
                <a:cubicBezTo>
                  <a:pt x="1842" y="607"/>
                  <a:pt x="1873" y="610"/>
                  <a:pt x="1903" y="618"/>
                </a:cubicBezTo>
                <a:cubicBezTo>
                  <a:pt x="1950" y="650"/>
                  <a:pt x="2010" y="636"/>
                  <a:pt x="2058" y="668"/>
                </a:cubicBezTo>
                <a:cubicBezTo>
                  <a:pt x="2158" y="734"/>
                  <a:pt x="2263" y="744"/>
                  <a:pt x="2381" y="752"/>
                </a:cubicBezTo>
                <a:cubicBezTo>
                  <a:pt x="2504" y="767"/>
                  <a:pt x="2673" y="759"/>
                  <a:pt x="2796" y="759"/>
                </a:cubicBezTo>
                <a:cubicBezTo>
                  <a:pt x="2904" y="754"/>
                  <a:pt x="3011" y="754"/>
                  <a:pt x="3119" y="752"/>
                </a:cubicBezTo>
                <a:cubicBezTo>
                  <a:pt x="3226" y="737"/>
                  <a:pt x="3335" y="736"/>
                  <a:pt x="3442" y="731"/>
                </a:cubicBezTo>
                <a:cubicBezTo>
                  <a:pt x="3503" y="719"/>
                  <a:pt x="3563" y="711"/>
                  <a:pt x="3624" y="696"/>
                </a:cubicBezTo>
                <a:cubicBezTo>
                  <a:pt x="3650" y="672"/>
                  <a:pt x="3690" y="660"/>
                  <a:pt x="3723" y="647"/>
                </a:cubicBezTo>
                <a:cubicBezTo>
                  <a:pt x="3729" y="638"/>
                  <a:pt x="3751" y="601"/>
                  <a:pt x="3758" y="597"/>
                </a:cubicBezTo>
                <a:cubicBezTo>
                  <a:pt x="3761" y="595"/>
                  <a:pt x="3829" y="575"/>
                  <a:pt x="3842" y="569"/>
                </a:cubicBezTo>
                <a:cubicBezTo>
                  <a:pt x="3860" y="498"/>
                  <a:pt x="3812" y="469"/>
                  <a:pt x="3765" y="422"/>
                </a:cubicBezTo>
                <a:cubicBezTo>
                  <a:pt x="3757" y="414"/>
                  <a:pt x="3753" y="402"/>
                  <a:pt x="3744" y="394"/>
                </a:cubicBezTo>
                <a:cubicBezTo>
                  <a:pt x="3641" y="303"/>
                  <a:pt x="3486" y="239"/>
                  <a:pt x="3351" y="225"/>
                </a:cubicBezTo>
                <a:cubicBezTo>
                  <a:pt x="3049" y="252"/>
                  <a:pt x="2761" y="224"/>
                  <a:pt x="2465" y="197"/>
                </a:cubicBezTo>
                <a:cubicBezTo>
                  <a:pt x="2433" y="191"/>
                  <a:pt x="2416" y="186"/>
                  <a:pt x="2381" y="183"/>
                </a:cubicBezTo>
                <a:cubicBezTo>
                  <a:pt x="2304" y="175"/>
                  <a:pt x="2149" y="162"/>
                  <a:pt x="2149" y="162"/>
                </a:cubicBezTo>
                <a:cubicBezTo>
                  <a:pt x="2065" y="141"/>
                  <a:pt x="1966" y="145"/>
                  <a:pt x="1882" y="141"/>
                </a:cubicBezTo>
                <a:cubicBezTo>
                  <a:pt x="1850" y="137"/>
                  <a:pt x="1832" y="138"/>
                  <a:pt x="1805" y="127"/>
                </a:cubicBezTo>
                <a:cubicBezTo>
                  <a:pt x="1778" y="115"/>
                  <a:pt x="1767" y="104"/>
                  <a:pt x="1735" y="99"/>
                </a:cubicBezTo>
                <a:cubicBezTo>
                  <a:pt x="1688" y="92"/>
                  <a:pt x="1641" y="85"/>
                  <a:pt x="1594" y="78"/>
                </a:cubicBezTo>
                <a:cubicBezTo>
                  <a:pt x="1522" y="54"/>
                  <a:pt x="1425" y="60"/>
                  <a:pt x="1356" y="57"/>
                </a:cubicBezTo>
                <a:cubicBezTo>
                  <a:pt x="1225" y="45"/>
                  <a:pt x="1104" y="74"/>
                  <a:pt x="973" y="59"/>
                </a:cubicBezTo>
                <a:cubicBezTo>
                  <a:pt x="882" y="49"/>
                  <a:pt x="873" y="31"/>
                  <a:pt x="775" y="3"/>
                </a:cubicBezTo>
                <a:lnTo>
                  <a:pt x="0" y="0"/>
                </a:lnTo>
                <a:close/>
              </a:path>
            </a:pathLst>
          </a:custGeom>
          <a:gradFill rotWithShape="1">
            <a:gsLst>
              <a:gs pos="0">
                <a:srgbClr val="FF3300"/>
              </a:gs>
              <a:gs pos="100000">
                <a:srgbClr val="33CCFF"/>
              </a:gs>
            </a:gsLst>
            <a:lin ang="0" scaled="1"/>
          </a:gradFill>
          <a:ln w="9525">
            <a:noFill/>
            <a:round/>
            <a:headEnd/>
            <a:tailEnd/>
          </a:ln>
          <a:effectLst/>
        </p:spPr>
        <p:txBody>
          <a:bodyPr/>
          <a:lstStyle/>
          <a:p>
            <a:endParaRPr lang="en-US"/>
          </a:p>
        </p:txBody>
      </p:sp>
      <p:grpSp>
        <p:nvGrpSpPr>
          <p:cNvPr id="39" name="Group 14">
            <a:extLst>
              <a:ext uri="{FF2B5EF4-FFF2-40B4-BE49-F238E27FC236}">
                <a16:creationId xmlns:a16="http://schemas.microsoft.com/office/drawing/2014/main" id="{8C1C84ED-8C01-405A-91C5-0C5388843ADC}"/>
              </a:ext>
            </a:extLst>
          </p:cNvPr>
          <p:cNvGrpSpPr>
            <a:grpSpLocks/>
          </p:cNvGrpSpPr>
          <p:nvPr/>
        </p:nvGrpSpPr>
        <p:grpSpPr bwMode="auto">
          <a:xfrm>
            <a:off x="2599427" y="2254806"/>
            <a:ext cx="705548" cy="433619"/>
            <a:chOff x="442" y="1464"/>
            <a:chExt cx="1564" cy="405"/>
          </a:xfrm>
        </p:grpSpPr>
        <p:sp>
          <p:nvSpPr>
            <p:cNvPr id="40" name="Freeform 8">
              <a:extLst>
                <a:ext uri="{FF2B5EF4-FFF2-40B4-BE49-F238E27FC236}">
                  <a16:creationId xmlns:a16="http://schemas.microsoft.com/office/drawing/2014/main" id="{67CE6EF6-D7E6-4AC1-BC62-A1AD2ABE1B51}"/>
                </a:ext>
              </a:extLst>
            </p:cNvPr>
            <p:cNvSpPr>
              <a:spLocks/>
            </p:cNvSpPr>
            <p:nvPr/>
          </p:nvSpPr>
          <p:spPr bwMode="auto">
            <a:xfrm>
              <a:off x="583" y="1464"/>
              <a:ext cx="1164" cy="405"/>
            </a:xfrm>
            <a:custGeom>
              <a:avLst/>
              <a:gdLst/>
              <a:ahLst/>
              <a:cxnLst>
                <a:cxn ang="0">
                  <a:pos x="96" y="94"/>
                </a:cxn>
                <a:cxn ang="0">
                  <a:pos x="46" y="167"/>
                </a:cxn>
                <a:cxn ang="0">
                  <a:pos x="20" y="228"/>
                </a:cxn>
                <a:cxn ang="0">
                  <a:pos x="63" y="509"/>
                </a:cxn>
                <a:cxn ang="0">
                  <a:pos x="96" y="674"/>
                </a:cxn>
                <a:cxn ang="0">
                  <a:pos x="172" y="714"/>
                </a:cxn>
                <a:cxn ang="0">
                  <a:pos x="460" y="829"/>
                </a:cxn>
                <a:cxn ang="0">
                  <a:pos x="814" y="663"/>
                </a:cxn>
                <a:cxn ang="0">
                  <a:pos x="840" y="631"/>
                </a:cxn>
                <a:cxn ang="0">
                  <a:pos x="873" y="570"/>
                </a:cxn>
                <a:cxn ang="0">
                  <a:pos x="865" y="253"/>
                </a:cxn>
                <a:cxn ang="0">
                  <a:pos x="730" y="114"/>
                </a:cxn>
                <a:cxn ang="0">
                  <a:pos x="537" y="21"/>
                </a:cxn>
                <a:cxn ang="0">
                  <a:pos x="270" y="14"/>
                </a:cxn>
                <a:cxn ang="0">
                  <a:pos x="96" y="94"/>
                </a:cxn>
              </a:cxnLst>
              <a:rect l="0" t="0" r="r" b="b"/>
              <a:pathLst>
                <a:path w="960" h="833">
                  <a:moveTo>
                    <a:pt x="96" y="94"/>
                  </a:moveTo>
                  <a:cubicBezTo>
                    <a:pt x="81" y="120"/>
                    <a:pt x="60" y="141"/>
                    <a:pt x="46" y="167"/>
                  </a:cubicBezTo>
                  <a:cubicBezTo>
                    <a:pt x="35" y="186"/>
                    <a:pt x="31" y="210"/>
                    <a:pt x="20" y="228"/>
                  </a:cubicBezTo>
                  <a:cubicBezTo>
                    <a:pt x="0" y="329"/>
                    <a:pt x="37" y="417"/>
                    <a:pt x="63" y="509"/>
                  </a:cubicBezTo>
                  <a:cubicBezTo>
                    <a:pt x="67" y="556"/>
                    <a:pt x="69" y="631"/>
                    <a:pt x="96" y="674"/>
                  </a:cubicBezTo>
                  <a:cubicBezTo>
                    <a:pt x="114" y="699"/>
                    <a:pt x="172" y="714"/>
                    <a:pt x="172" y="714"/>
                  </a:cubicBezTo>
                  <a:cubicBezTo>
                    <a:pt x="253" y="788"/>
                    <a:pt x="368" y="833"/>
                    <a:pt x="460" y="829"/>
                  </a:cubicBezTo>
                  <a:cubicBezTo>
                    <a:pt x="575" y="782"/>
                    <a:pt x="694" y="688"/>
                    <a:pt x="814" y="663"/>
                  </a:cubicBezTo>
                  <a:cubicBezTo>
                    <a:pt x="823" y="653"/>
                    <a:pt x="832" y="644"/>
                    <a:pt x="840" y="631"/>
                  </a:cubicBezTo>
                  <a:cubicBezTo>
                    <a:pt x="852" y="613"/>
                    <a:pt x="873" y="570"/>
                    <a:pt x="873" y="570"/>
                  </a:cubicBezTo>
                  <a:cubicBezTo>
                    <a:pt x="901" y="398"/>
                    <a:pt x="960" y="337"/>
                    <a:pt x="865" y="253"/>
                  </a:cubicBezTo>
                  <a:cubicBezTo>
                    <a:pt x="801" y="197"/>
                    <a:pt x="812" y="130"/>
                    <a:pt x="730" y="114"/>
                  </a:cubicBezTo>
                  <a:cubicBezTo>
                    <a:pt x="666" y="87"/>
                    <a:pt x="596" y="36"/>
                    <a:pt x="537" y="21"/>
                  </a:cubicBezTo>
                  <a:cubicBezTo>
                    <a:pt x="462" y="0"/>
                    <a:pt x="328" y="10"/>
                    <a:pt x="270" y="14"/>
                  </a:cubicBezTo>
                  <a:cubicBezTo>
                    <a:pt x="201" y="33"/>
                    <a:pt x="135" y="65"/>
                    <a:pt x="96" y="94"/>
                  </a:cubicBezTo>
                  <a:close/>
                </a:path>
              </a:pathLst>
            </a:custGeom>
            <a:gradFill rotWithShape="1">
              <a:gsLst>
                <a:gs pos="75000">
                  <a:srgbClr val="FF3300"/>
                </a:gs>
                <a:gs pos="100000">
                  <a:srgbClr val="996600"/>
                </a:gs>
              </a:gsLst>
              <a:path path="rect">
                <a:fillToRect l="50000" t="50000" r="50000" b="50000"/>
              </a:path>
            </a:gradFill>
            <a:ln w="9525">
              <a:noFill/>
              <a:round/>
              <a:headEnd/>
              <a:tailEnd/>
            </a:ln>
            <a:effectLst/>
          </p:spPr>
          <p:txBody>
            <a:bodyPr/>
            <a:lstStyle/>
            <a:p>
              <a:endParaRPr lang="en-US"/>
            </a:p>
          </p:txBody>
        </p:sp>
        <p:sp>
          <p:nvSpPr>
            <p:cNvPr id="41" name="Text Box 13">
              <a:extLst>
                <a:ext uri="{FF2B5EF4-FFF2-40B4-BE49-F238E27FC236}">
                  <a16:creationId xmlns:a16="http://schemas.microsoft.com/office/drawing/2014/main" id="{9B40F6CF-2ACC-4DAA-A005-A0A6A4FB310A}"/>
                </a:ext>
              </a:extLst>
            </p:cNvPr>
            <p:cNvSpPr txBox="1">
              <a:spLocks noChangeArrowheads="1"/>
            </p:cNvSpPr>
            <p:nvPr/>
          </p:nvSpPr>
          <p:spPr bwMode="auto">
            <a:xfrm>
              <a:off x="442" y="1464"/>
              <a:ext cx="1564" cy="345"/>
            </a:xfrm>
            <a:prstGeom prst="rect">
              <a:avLst/>
            </a:prstGeom>
            <a:noFill/>
            <a:ln w="9525">
              <a:noFill/>
              <a:miter lim="800000"/>
              <a:headEnd/>
              <a:tailEnd/>
            </a:ln>
            <a:effectLst/>
          </p:spPr>
          <p:txBody>
            <a:bodyPr wrap="none">
              <a:spAutoFit/>
            </a:bodyPr>
            <a:lstStyle/>
            <a:p>
              <a:endParaRPr lang="en-US" sz="300"/>
            </a:p>
            <a:p>
              <a:endParaRPr lang="en-US" sz="300"/>
            </a:p>
            <a:p>
              <a:r>
                <a:rPr lang="en-US" sz="1200" b="1"/>
                <a:t>Source</a:t>
              </a:r>
            </a:p>
          </p:txBody>
        </p:sp>
      </p:grpSp>
      <p:sp>
        <p:nvSpPr>
          <p:cNvPr id="42" name="Rectangle 41">
            <a:extLst>
              <a:ext uri="{FF2B5EF4-FFF2-40B4-BE49-F238E27FC236}">
                <a16:creationId xmlns:a16="http://schemas.microsoft.com/office/drawing/2014/main" id="{3394DCC3-8B25-471E-ADE2-6F8E47C583F4}"/>
              </a:ext>
            </a:extLst>
          </p:cNvPr>
          <p:cNvSpPr/>
          <p:nvPr/>
        </p:nvSpPr>
        <p:spPr>
          <a:xfrm>
            <a:off x="2010921" y="2324498"/>
            <a:ext cx="4585030" cy="814350"/>
          </a:xfrm>
          <a:prstGeom prst="rect">
            <a:avLst/>
          </a:prstGeom>
          <a:solidFill>
            <a:schemeClr val="bg1">
              <a:alpha val="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5">
            <a:extLst>
              <a:ext uri="{FF2B5EF4-FFF2-40B4-BE49-F238E27FC236}">
                <a16:creationId xmlns:a16="http://schemas.microsoft.com/office/drawing/2014/main" id="{78263B9F-EAF1-4DCA-A031-7C2E0C1645C6}"/>
              </a:ext>
            </a:extLst>
          </p:cNvPr>
          <p:cNvSpPr txBox="1">
            <a:spLocks noChangeArrowheads="1"/>
          </p:cNvSpPr>
          <p:nvPr/>
        </p:nvSpPr>
        <p:spPr bwMode="auto">
          <a:xfrm>
            <a:off x="7152162" y="2657999"/>
            <a:ext cx="2054172" cy="523220"/>
          </a:xfrm>
          <a:prstGeom prst="rect">
            <a:avLst/>
          </a:prstGeom>
          <a:noFill/>
          <a:ln w="9525">
            <a:noFill/>
            <a:miter lim="800000"/>
            <a:headEnd/>
            <a:tailEnd/>
          </a:ln>
          <a:effectLst/>
        </p:spPr>
        <p:txBody>
          <a:bodyPr wrap="square">
            <a:spAutoFit/>
          </a:bodyPr>
          <a:lstStyle/>
          <a:p>
            <a:pPr algn="ctr"/>
            <a:r>
              <a:rPr lang="en-US" sz="1400" b="1"/>
              <a:t>Groundwater Zone</a:t>
            </a:r>
          </a:p>
          <a:p>
            <a:pPr algn="ctr"/>
            <a:r>
              <a:rPr lang="en-US" sz="1400" b="1"/>
              <a:t>(Sands)</a:t>
            </a:r>
          </a:p>
        </p:txBody>
      </p:sp>
      <p:sp>
        <p:nvSpPr>
          <p:cNvPr id="44" name="AutoShape 9">
            <a:extLst>
              <a:ext uri="{FF2B5EF4-FFF2-40B4-BE49-F238E27FC236}">
                <a16:creationId xmlns:a16="http://schemas.microsoft.com/office/drawing/2014/main" id="{E3ECC029-B6A8-48DD-A509-6CB4FF600C7B}"/>
              </a:ext>
            </a:extLst>
          </p:cNvPr>
          <p:cNvSpPr>
            <a:spLocks noChangeArrowheads="1"/>
          </p:cNvSpPr>
          <p:nvPr/>
        </p:nvSpPr>
        <p:spPr bwMode="auto">
          <a:xfrm>
            <a:off x="2022946" y="2743025"/>
            <a:ext cx="1575838" cy="407842"/>
          </a:xfrm>
          <a:prstGeom prst="rightArrow">
            <a:avLst>
              <a:gd name="adj1" fmla="val 50000"/>
              <a:gd name="adj2" fmla="val 80611"/>
            </a:avLst>
          </a:prstGeom>
          <a:solidFill>
            <a:schemeClr val="accent1"/>
          </a:solidFill>
          <a:ln w="9525">
            <a:noFill/>
            <a:miter lim="800000"/>
            <a:headEnd/>
            <a:tailEnd/>
          </a:ln>
          <a:effectLst/>
        </p:spPr>
        <p:txBody>
          <a:bodyPr wrap="none" anchor="ctr"/>
          <a:lstStyle/>
          <a:p>
            <a:pPr algn="ctr"/>
            <a:r>
              <a:rPr lang="en-US" sz="1200" b="1"/>
              <a:t>Groundwater Flow</a:t>
            </a:r>
          </a:p>
        </p:txBody>
      </p:sp>
      <p:sp>
        <p:nvSpPr>
          <p:cNvPr id="45" name="Text Box 15">
            <a:extLst>
              <a:ext uri="{FF2B5EF4-FFF2-40B4-BE49-F238E27FC236}">
                <a16:creationId xmlns:a16="http://schemas.microsoft.com/office/drawing/2014/main" id="{702ABFE4-25B5-46E3-8D43-2E3B857B9E86}"/>
              </a:ext>
            </a:extLst>
          </p:cNvPr>
          <p:cNvSpPr txBox="1">
            <a:spLocks noChangeArrowheads="1"/>
          </p:cNvSpPr>
          <p:nvPr/>
        </p:nvSpPr>
        <p:spPr bwMode="auto">
          <a:xfrm>
            <a:off x="3570220" y="2815930"/>
            <a:ext cx="2014379" cy="307777"/>
          </a:xfrm>
          <a:prstGeom prst="rect">
            <a:avLst/>
          </a:prstGeom>
          <a:noFill/>
          <a:ln w="9525">
            <a:noFill/>
            <a:miter lim="800000"/>
            <a:headEnd/>
            <a:tailEnd/>
          </a:ln>
          <a:effectLst/>
        </p:spPr>
        <p:txBody>
          <a:bodyPr wrap="square">
            <a:spAutoFit/>
          </a:bodyPr>
          <a:lstStyle/>
          <a:p>
            <a:r>
              <a:rPr lang="en-US" sz="1400" b="1"/>
              <a:t>Contaminant Plume</a:t>
            </a:r>
          </a:p>
        </p:txBody>
      </p:sp>
      <p:sp>
        <p:nvSpPr>
          <p:cNvPr id="46" name="Freeform 11">
            <a:extLst>
              <a:ext uri="{FF2B5EF4-FFF2-40B4-BE49-F238E27FC236}">
                <a16:creationId xmlns:a16="http://schemas.microsoft.com/office/drawing/2014/main" id="{E2DEA42F-082D-46F1-B2F0-57B18A52819F}"/>
              </a:ext>
            </a:extLst>
          </p:cNvPr>
          <p:cNvSpPr>
            <a:spLocks/>
          </p:cNvSpPr>
          <p:nvPr/>
        </p:nvSpPr>
        <p:spPr bwMode="auto">
          <a:xfrm>
            <a:off x="2715393" y="2593682"/>
            <a:ext cx="3257539" cy="300305"/>
          </a:xfrm>
          <a:custGeom>
            <a:avLst/>
            <a:gdLst/>
            <a:ahLst/>
            <a:cxnLst>
              <a:cxn ang="0">
                <a:pos x="0" y="0"/>
              </a:cxn>
              <a:cxn ang="0">
                <a:pos x="147" y="134"/>
              </a:cxn>
              <a:cxn ang="0">
                <a:pos x="288" y="176"/>
              </a:cxn>
              <a:cxn ang="0">
                <a:pos x="372" y="232"/>
              </a:cxn>
              <a:cxn ang="0">
                <a:pos x="449" y="330"/>
              </a:cxn>
              <a:cxn ang="0">
                <a:pos x="1292" y="429"/>
              </a:cxn>
              <a:cxn ang="0">
                <a:pos x="1468" y="492"/>
              </a:cxn>
              <a:cxn ang="0">
                <a:pos x="1700" y="569"/>
              </a:cxn>
              <a:cxn ang="0">
                <a:pos x="1812" y="597"/>
              </a:cxn>
              <a:cxn ang="0">
                <a:pos x="1903" y="618"/>
              </a:cxn>
              <a:cxn ang="0">
                <a:pos x="2058" y="668"/>
              </a:cxn>
              <a:cxn ang="0">
                <a:pos x="2381" y="752"/>
              </a:cxn>
              <a:cxn ang="0">
                <a:pos x="2796" y="759"/>
              </a:cxn>
              <a:cxn ang="0">
                <a:pos x="3119" y="752"/>
              </a:cxn>
              <a:cxn ang="0">
                <a:pos x="3442" y="731"/>
              </a:cxn>
              <a:cxn ang="0">
                <a:pos x="3624" y="696"/>
              </a:cxn>
              <a:cxn ang="0">
                <a:pos x="3723" y="647"/>
              </a:cxn>
              <a:cxn ang="0">
                <a:pos x="3758" y="597"/>
              </a:cxn>
              <a:cxn ang="0">
                <a:pos x="3842" y="569"/>
              </a:cxn>
              <a:cxn ang="0">
                <a:pos x="3765" y="422"/>
              </a:cxn>
              <a:cxn ang="0">
                <a:pos x="3744" y="394"/>
              </a:cxn>
              <a:cxn ang="0">
                <a:pos x="3351" y="225"/>
              </a:cxn>
              <a:cxn ang="0">
                <a:pos x="2465" y="197"/>
              </a:cxn>
              <a:cxn ang="0">
                <a:pos x="2381" y="183"/>
              </a:cxn>
              <a:cxn ang="0">
                <a:pos x="2149" y="162"/>
              </a:cxn>
              <a:cxn ang="0">
                <a:pos x="1882" y="141"/>
              </a:cxn>
              <a:cxn ang="0">
                <a:pos x="1805" y="127"/>
              </a:cxn>
              <a:cxn ang="0">
                <a:pos x="1735" y="99"/>
              </a:cxn>
              <a:cxn ang="0">
                <a:pos x="1594" y="78"/>
              </a:cxn>
              <a:cxn ang="0">
                <a:pos x="1356" y="57"/>
              </a:cxn>
              <a:cxn ang="0">
                <a:pos x="973" y="59"/>
              </a:cxn>
              <a:cxn ang="0">
                <a:pos x="775" y="3"/>
              </a:cxn>
              <a:cxn ang="0">
                <a:pos x="0" y="0"/>
              </a:cxn>
            </a:cxnLst>
            <a:rect l="0" t="0" r="r" b="b"/>
            <a:pathLst>
              <a:path w="3860" h="767">
                <a:moveTo>
                  <a:pt x="0" y="0"/>
                </a:moveTo>
                <a:cubicBezTo>
                  <a:pt x="18" y="92"/>
                  <a:pt x="60" y="123"/>
                  <a:pt x="147" y="134"/>
                </a:cubicBezTo>
                <a:cubicBezTo>
                  <a:pt x="185" y="153"/>
                  <a:pt x="244" y="165"/>
                  <a:pt x="288" y="176"/>
                </a:cubicBezTo>
                <a:cubicBezTo>
                  <a:pt x="318" y="196"/>
                  <a:pt x="345" y="205"/>
                  <a:pt x="372" y="232"/>
                </a:cubicBezTo>
                <a:cubicBezTo>
                  <a:pt x="386" y="273"/>
                  <a:pt x="406" y="316"/>
                  <a:pt x="449" y="330"/>
                </a:cubicBezTo>
                <a:cubicBezTo>
                  <a:pt x="678" y="503"/>
                  <a:pt x="1199" y="423"/>
                  <a:pt x="1292" y="429"/>
                </a:cubicBezTo>
                <a:cubicBezTo>
                  <a:pt x="1385" y="435"/>
                  <a:pt x="1392" y="454"/>
                  <a:pt x="1468" y="492"/>
                </a:cubicBezTo>
                <a:cubicBezTo>
                  <a:pt x="1544" y="530"/>
                  <a:pt x="1616" y="561"/>
                  <a:pt x="1700" y="569"/>
                </a:cubicBezTo>
                <a:cubicBezTo>
                  <a:pt x="1743" y="583"/>
                  <a:pt x="1768" y="591"/>
                  <a:pt x="1812" y="597"/>
                </a:cubicBezTo>
                <a:cubicBezTo>
                  <a:pt x="1842" y="607"/>
                  <a:pt x="1873" y="610"/>
                  <a:pt x="1903" y="618"/>
                </a:cubicBezTo>
                <a:cubicBezTo>
                  <a:pt x="1950" y="650"/>
                  <a:pt x="2010" y="636"/>
                  <a:pt x="2058" y="668"/>
                </a:cubicBezTo>
                <a:cubicBezTo>
                  <a:pt x="2158" y="734"/>
                  <a:pt x="2263" y="744"/>
                  <a:pt x="2381" y="752"/>
                </a:cubicBezTo>
                <a:cubicBezTo>
                  <a:pt x="2504" y="767"/>
                  <a:pt x="2673" y="759"/>
                  <a:pt x="2796" y="759"/>
                </a:cubicBezTo>
                <a:cubicBezTo>
                  <a:pt x="2904" y="754"/>
                  <a:pt x="3011" y="754"/>
                  <a:pt x="3119" y="752"/>
                </a:cubicBezTo>
                <a:cubicBezTo>
                  <a:pt x="3226" y="737"/>
                  <a:pt x="3335" y="736"/>
                  <a:pt x="3442" y="731"/>
                </a:cubicBezTo>
                <a:cubicBezTo>
                  <a:pt x="3503" y="719"/>
                  <a:pt x="3563" y="711"/>
                  <a:pt x="3624" y="696"/>
                </a:cubicBezTo>
                <a:cubicBezTo>
                  <a:pt x="3650" y="672"/>
                  <a:pt x="3690" y="660"/>
                  <a:pt x="3723" y="647"/>
                </a:cubicBezTo>
                <a:cubicBezTo>
                  <a:pt x="3729" y="638"/>
                  <a:pt x="3751" y="601"/>
                  <a:pt x="3758" y="597"/>
                </a:cubicBezTo>
                <a:cubicBezTo>
                  <a:pt x="3761" y="595"/>
                  <a:pt x="3829" y="575"/>
                  <a:pt x="3842" y="569"/>
                </a:cubicBezTo>
                <a:cubicBezTo>
                  <a:pt x="3860" y="498"/>
                  <a:pt x="3812" y="469"/>
                  <a:pt x="3765" y="422"/>
                </a:cubicBezTo>
                <a:cubicBezTo>
                  <a:pt x="3757" y="414"/>
                  <a:pt x="3753" y="402"/>
                  <a:pt x="3744" y="394"/>
                </a:cubicBezTo>
                <a:cubicBezTo>
                  <a:pt x="3641" y="303"/>
                  <a:pt x="3486" y="239"/>
                  <a:pt x="3351" y="225"/>
                </a:cubicBezTo>
                <a:cubicBezTo>
                  <a:pt x="3049" y="252"/>
                  <a:pt x="2761" y="224"/>
                  <a:pt x="2465" y="197"/>
                </a:cubicBezTo>
                <a:cubicBezTo>
                  <a:pt x="2433" y="191"/>
                  <a:pt x="2416" y="186"/>
                  <a:pt x="2381" y="183"/>
                </a:cubicBezTo>
                <a:cubicBezTo>
                  <a:pt x="2304" y="175"/>
                  <a:pt x="2149" y="162"/>
                  <a:pt x="2149" y="162"/>
                </a:cubicBezTo>
                <a:cubicBezTo>
                  <a:pt x="2065" y="141"/>
                  <a:pt x="1966" y="145"/>
                  <a:pt x="1882" y="141"/>
                </a:cubicBezTo>
                <a:cubicBezTo>
                  <a:pt x="1850" y="137"/>
                  <a:pt x="1832" y="138"/>
                  <a:pt x="1805" y="127"/>
                </a:cubicBezTo>
                <a:cubicBezTo>
                  <a:pt x="1778" y="115"/>
                  <a:pt x="1767" y="104"/>
                  <a:pt x="1735" y="99"/>
                </a:cubicBezTo>
                <a:cubicBezTo>
                  <a:pt x="1688" y="92"/>
                  <a:pt x="1641" y="85"/>
                  <a:pt x="1594" y="78"/>
                </a:cubicBezTo>
                <a:cubicBezTo>
                  <a:pt x="1522" y="54"/>
                  <a:pt x="1425" y="60"/>
                  <a:pt x="1356" y="57"/>
                </a:cubicBezTo>
                <a:cubicBezTo>
                  <a:pt x="1225" y="45"/>
                  <a:pt x="1104" y="74"/>
                  <a:pt x="973" y="59"/>
                </a:cubicBezTo>
                <a:cubicBezTo>
                  <a:pt x="882" y="49"/>
                  <a:pt x="873" y="31"/>
                  <a:pt x="775" y="3"/>
                </a:cubicBezTo>
                <a:lnTo>
                  <a:pt x="0" y="0"/>
                </a:lnTo>
                <a:close/>
              </a:path>
            </a:pathLst>
          </a:custGeom>
          <a:gradFill rotWithShape="1">
            <a:gsLst>
              <a:gs pos="0">
                <a:srgbClr val="FF3300"/>
              </a:gs>
              <a:gs pos="100000">
                <a:srgbClr val="33CCFF"/>
              </a:gs>
            </a:gsLst>
            <a:lin ang="0" scaled="1"/>
          </a:gradFill>
          <a:ln w="9525">
            <a:noFill/>
            <a:round/>
            <a:headEnd/>
            <a:tailEnd/>
          </a:ln>
          <a:effectLst/>
        </p:spPr>
        <p:txBody>
          <a:bodyPr/>
          <a:lstStyle/>
          <a:p>
            <a:endParaRPr lang="en-US"/>
          </a:p>
        </p:txBody>
      </p:sp>
      <p:sp>
        <p:nvSpPr>
          <p:cNvPr id="47" name="Rectangle 46">
            <a:extLst>
              <a:ext uri="{FF2B5EF4-FFF2-40B4-BE49-F238E27FC236}">
                <a16:creationId xmlns:a16="http://schemas.microsoft.com/office/drawing/2014/main" id="{0CE10ABC-3F56-46AD-8F1F-8B7A104B652F}"/>
              </a:ext>
            </a:extLst>
          </p:cNvPr>
          <p:cNvSpPr/>
          <p:nvPr/>
        </p:nvSpPr>
        <p:spPr>
          <a:xfrm>
            <a:off x="1988731" y="6026667"/>
            <a:ext cx="7566124" cy="292388"/>
          </a:xfrm>
          <a:prstGeom prst="rect">
            <a:avLst/>
          </a:prstGeom>
        </p:spPr>
        <p:txBody>
          <a:bodyPr wrap="square">
            <a:spAutoFit/>
          </a:bodyPr>
          <a:lstStyle/>
          <a:p>
            <a:pPr algn="ctr" eaLnBrk="1" hangingPunct="1"/>
            <a:r>
              <a:rPr lang="en-US" sz="1300" i="1" dirty="0"/>
              <a:t>Please Note: Houston has shallow contaminated groundwater scattered across the City</a:t>
            </a:r>
          </a:p>
        </p:txBody>
      </p:sp>
      <p:sp>
        <p:nvSpPr>
          <p:cNvPr id="2" name="Text Placeholder 1">
            <a:extLst>
              <a:ext uri="{FF2B5EF4-FFF2-40B4-BE49-F238E27FC236}">
                <a16:creationId xmlns:a16="http://schemas.microsoft.com/office/drawing/2014/main" id="{DDACC635-9713-EC99-456F-AA1F710252BF}"/>
              </a:ext>
            </a:extLst>
          </p:cNvPr>
          <p:cNvSpPr>
            <a:spLocks noGrp="1"/>
          </p:cNvSpPr>
          <p:nvPr>
            <p:ph type="body" sz="quarter" idx="12"/>
          </p:nvPr>
        </p:nvSpPr>
        <p:spPr/>
        <p:txBody>
          <a:bodyPr/>
          <a:lstStyle/>
          <a:p>
            <a:r>
              <a:rPr lang="en-US"/>
              <a:t>Groundwater Contamination</a:t>
            </a:r>
          </a:p>
        </p:txBody>
      </p:sp>
    </p:spTree>
    <p:extLst>
      <p:ext uri="{BB962C8B-B14F-4D97-AF65-F5344CB8AC3E}">
        <p14:creationId xmlns:p14="http://schemas.microsoft.com/office/powerpoint/2010/main" val="350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500"/>
                                        <p:tgtEl>
                                          <p:spTgt spid="3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9"/>
                                        </p:tgtEl>
                                        <p:attrNameLst>
                                          <p:attrName>style.visibility</p:attrName>
                                        </p:attrNameLst>
                                      </p:cBhvr>
                                      <p:to>
                                        <p:strVal val="hidden"/>
                                      </p:to>
                                    </p:set>
                                  </p:childTnLst>
                                </p:cTn>
                              </p:par>
                            </p:childTnLst>
                          </p:cTn>
                        </p:par>
                        <p:par>
                          <p:cTn id="14" fill="hold">
                            <p:stCondLst>
                              <p:cond delay="0"/>
                            </p:stCondLst>
                            <p:childTnLst>
                              <p:par>
                                <p:cTn id="15" presetID="10" presetClass="exit" presetSubtype="0" fill="hold" grpId="1" nodeType="after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animBg="1"/>
      <p:bldP spid="28" grpId="0"/>
      <p:bldP spid="29" grpId="0"/>
      <p:bldP spid="30" grpId="0" animBg="1"/>
      <p:bldP spid="31" grpId="0" animBg="1"/>
      <p:bldP spid="32" grpId="0"/>
      <p:bldP spid="33" grpId="0" animBg="1"/>
      <p:bldP spid="34" grpId="0"/>
      <p:bldP spid="35" grpId="0" animBg="1"/>
      <p:bldP spid="36" grpId="0" animBg="1"/>
      <p:bldP spid="37" grpId="0" animBg="1"/>
      <p:bldP spid="38" grpId="0" animBg="1"/>
      <p:bldP spid="38" grpId="1" animBg="1"/>
      <p:bldP spid="42" grpId="0" animBg="1"/>
      <p:bldP spid="45"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149E00-EE13-4664-874A-0DF4AB693C88}"/>
              </a:ext>
            </a:extLst>
          </p:cNvPr>
          <p:cNvSpPr txBox="1">
            <a:spLocks noChangeArrowheads="1"/>
          </p:cNvSpPr>
          <p:nvPr/>
        </p:nvSpPr>
        <p:spPr>
          <a:xfrm>
            <a:off x="157536" y="1324709"/>
            <a:ext cx="12186863" cy="52051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SzPct val="50000"/>
              <a:buNone/>
            </a:pPr>
            <a:r>
              <a:rPr lang="en-US" sz="2600" dirty="0"/>
              <a:t>Cleanup programs are based on public exposure to contaminants and reducing public health risks.</a:t>
            </a:r>
          </a:p>
          <a:p>
            <a:pPr marL="457200" lvl="1" indent="0">
              <a:lnSpc>
                <a:spcPct val="100000"/>
              </a:lnSpc>
              <a:spcBef>
                <a:spcPts val="0"/>
              </a:spcBef>
              <a:spcAft>
                <a:spcPts val="600"/>
              </a:spcAft>
              <a:buSzPct val="50000"/>
              <a:buNone/>
            </a:pPr>
            <a:endParaRPr lang="en-US" sz="1200" dirty="0"/>
          </a:p>
          <a:p>
            <a:pPr marL="1371600" lvl="1" indent="-457200">
              <a:lnSpc>
                <a:spcPct val="100000"/>
              </a:lnSpc>
              <a:spcBef>
                <a:spcPts val="0"/>
              </a:spcBef>
              <a:spcAft>
                <a:spcPts val="600"/>
              </a:spcAft>
              <a:buSzPct val="100000"/>
            </a:pPr>
            <a:r>
              <a:rPr lang="en-US" sz="2600" b="1" u="sng" dirty="0"/>
              <a:t>Exposure Pathways</a:t>
            </a:r>
          </a:p>
          <a:p>
            <a:pPr marL="1828800" lvl="3" indent="-450850">
              <a:lnSpc>
                <a:spcPct val="100000"/>
              </a:lnSpc>
              <a:spcBef>
                <a:spcPts val="0"/>
              </a:spcBef>
              <a:spcAft>
                <a:spcPts val="600"/>
              </a:spcAft>
              <a:buSzPct val="50000"/>
              <a:buFont typeface="Courier New" panose="02070309020205020404" pitchFamily="49" charset="0"/>
              <a:buChar char="o"/>
            </a:pPr>
            <a:r>
              <a:rPr lang="en-US" sz="2600" dirty="0"/>
              <a:t>Ingestion</a:t>
            </a:r>
          </a:p>
          <a:p>
            <a:pPr marL="1828800" lvl="3" indent="-450850">
              <a:lnSpc>
                <a:spcPct val="100000"/>
              </a:lnSpc>
              <a:spcBef>
                <a:spcPts val="0"/>
              </a:spcBef>
              <a:spcAft>
                <a:spcPts val="600"/>
              </a:spcAft>
              <a:buSzPct val="50000"/>
              <a:buFont typeface="Courier New" panose="02070309020205020404" pitchFamily="49" charset="0"/>
              <a:buChar char="o"/>
            </a:pPr>
            <a:r>
              <a:rPr lang="en-US" sz="2600" dirty="0"/>
              <a:t>Inhalation</a:t>
            </a:r>
          </a:p>
          <a:p>
            <a:pPr marL="1828800" lvl="3" indent="-450850">
              <a:lnSpc>
                <a:spcPct val="100000"/>
              </a:lnSpc>
              <a:spcBef>
                <a:spcPts val="0"/>
              </a:spcBef>
              <a:spcAft>
                <a:spcPts val="600"/>
              </a:spcAft>
              <a:buSzPct val="50000"/>
              <a:buFont typeface="Courier New" panose="02070309020205020404" pitchFamily="49" charset="0"/>
              <a:buChar char="o"/>
            </a:pPr>
            <a:r>
              <a:rPr lang="en-US" sz="2600" dirty="0"/>
              <a:t>Contact (dermal)</a:t>
            </a:r>
          </a:p>
          <a:p>
            <a:pPr marL="1828800" lvl="3" indent="-450850">
              <a:lnSpc>
                <a:spcPct val="100000"/>
              </a:lnSpc>
              <a:spcBef>
                <a:spcPts val="0"/>
              </a:spcBef>
              <a:spcAft>
                <a:spcPts val="600"/>
              </a:spcAft>
              <a:buSzPct val="50000"/>
              <a:buFont typeface="Courier New" panose="02070309020205020404" pitchFamily="49" charset="0"/>
              <a:buChar char="o"/>
            </a:pPr>
            <a:r>
              <a:rPr lang="en-US" sz="2600" dirty="0"/>
              <a:t>Soil</a:t>
            </a:r>
          </a:p>
          <a:p>
            <a:pPr marL="1828800" lvl="3" indent="-450850">
              <a:lnSpc>
                <a:spcPct val="100000"/>
              </a:lnSpc>
              <a:spcBef>
                <a:spcPts val="0"/>
              </a:spcBef>
              <a:spcAft>
                <a:spcPts val="600"/>
              </a:spcAft>
              <a:buSzPct val="50000"/>
              <a:buFont typeface="Courier New" panose="02070309020205020404" pitchFamily="49" charset="0"/>
              <a:buChar char="o"/>
            </a:pPr>
            <a:r>
              <a:rPr lang="en-US" sz="2600" dirty="0"/>
              <a:t>Groundwater to surface water</a:t>
            </a:r>
          </a:p>
          <a:p>
            <a:pPr marL="1828800" lvl="3" indent="-450850">
              <a:lnSpc>
                <a:spcPct val="100000"/>
              </a:lnSpc>
              <a:spcBef>
                <a:spcPts val="0"/>
              </a:spcBef>
              <a:spcAft>
                <a:spcPts val="600"/>
              </a:spcAft>
              <a:buSzPct val="50000"/>
              <a:buFont typeface="Courier New" panose="02070309020205020404" pitchFamily="49" charset="0"/>
              <a:buChar char="o"/>
            </a:pPr>
            <a:r>
              <a:rPr lang="en-US" sz="2600" dirty="0"/>
              <a:t>Ecological </a:t>
            </a:r>
          </a:p>
        </p:txBody>
      </p:sp>
      <p:pic>
        <p:nvPicPr>
          <p:cNvPr id="5" name="Picture 4">
            <a:extLst>
              <a:ext uri="{FF2B5EF4-FFF2-40B4-BE49-F238E27FC236}">
                <a16:creationId xmlns:a16="http://schemas.microsoft.com/office/drawing/2014/main" id="{FD42C180-07C2-411A-B0E5-6D803860AE71}"/>
              </a:ext>
            </a:extLst>
          </p:cNvPr>
          <p:cNvPicPr>
            <a:picLocks noChangeAspect="1" noChangeArrowheads="1"/>
          </p:cNvPicPr>
          <p:nvPr/>
        </p:nvPicPr>
        <p:blipFill>
          <a:blip r:embed="rId2" cstate="print">
            <a:lum bright="-10000"/>
          </a:blip>
          <a:srcRect/>
          <a:stretch>
            <a:fillRect/>
          </a:stretch>
        </p:blipFill>
        <p:spPr bwMode="auto">
          <a:xfrm>
            <a:off x="6623539" y="2023168"/>
            <a:ext cx="4839029" cy="4169582"/>
          </a:xfrm>
          <a:prstGeom prst="rect">
            <a:avLst/>
          </a:prstGeom>
          <a:noFill/>
          <a:ln w="9525" algn="in">
            <a:solidFill>
              <a:schemeClr val="tx1"/>
            </a:solidFill>
            <a:miter lim="800000"/>
            <a:headEnd/>
            <a:tailEnd/>
          </a:ln>
          <a:effectLst/>
        </p:spPr>
      </p:pic>
      <p:cxnSp>
        <p:nvCxnSpPr>
          <p:cNvPr id="6" name="Straight Connector 5">
            <a:extLst>
              <a:ext uri="{FF2B5EF4-FFF2-40B4-BE49-F238E27FC236}">
                <a16:creationId xmlns:a16="http://schemas.microsoft.com/office/drawing/2014/main" id="{CC7539A2-5FF4-49E6-9817-8706D2A38421}"/>
              </a:ext>
            </a:extLst>
          </p:cNvPr>
          <p:cNvCxnSpPr>
            <a:cxnSpLocks/>
          </p:cNvCxnSpPr>
          <p:nvPr/>
        </p:nvCxnSpPr>
        <p:spPr bwMode="auto">
          <a:xfrm>
            <a:off x="2044014" y="3200932"/>
            <a:ext cx="1402571"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sp>
        <p:nvSpPr>
          <p:cNvPr id="2" name="Text Placeholder 1">
            <a:extLst>
              <a:ext uri="{FF2B5EF4-FFF2-40B4-BE49-F238E27FC236}">
                <a16:creationId xmlns:a16="http://schemas.microsoft.com/office/drawing/2014/main" id="{DF04C920-FEB0-7904-FEA2-EE333E2A948A}"/>
              </a:ext>
            </a:extLst>
          </p:cNvPr>
          <p:cNvSpPr>
            <a:spLocks noGrp="1"/>
          </p:cNvSpPr>
          <p:nvPr>
            <p:ph type="body" sz="quarter" idx="12"/>
          </p:nvPr>
        </p:nvSpPr>
        <p:spPr/>
        <p:txBody>
          <a:bodyPr/>
          <a:lstStyle/>
          <a:p>
            <a:r>
              <a:rPr lang="en-US"/>
              <a:t>Exposure Pathways</a:t>
            </a:r>
          </a:p>
          <a:p>
            <a:endParaRPr lang="en-US"/>
          </a:p>
        </p:txBody>
      </p:sp>
    </p:spTree>
    <p:extLst>
      <p:ext uri="{BB962C8B-B14F-4D97-AF65-F5344CB8AC3E}">
        <p14:creationId xmlns:p14="http://schemas.microsoft.com/office/powerpoint/2010/main" val="381317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D5400-B91A-E62C-8933-493510F7A379}"/>
              </a:ext>
            </a:extLst>
          </p:cNvPr>
          <p:cNvSpPr>
            <a:spLocks noGrp="1"/>
          </p:cNvSpPr>
          <p:nvPr>
            <p:ph type="body" sz="quarter" idx="12"/>
          </p:nvPr>
        </p:nvSpPr>
        <p:spPr/>
        <p:txBody>
          <a:bodyPr/>
          <a:lstStyle/>
          <a:p>
            <a:r>
              <a:rPr lang="en-US"/>
              <a:t>MSD Application Availability</a:t>
            </a:r>
          </a:p>
          <a:p>
            <a:endParaRPr lang="en-US"/>
          </a:p>
        </p:txBody>
      </p:sp>
      <p:sp>
        <p:nvSpPr>
          <p:cNvPr id="3" name="Text Placeholder 2">
            <a:extLst>
              <a:ext uri="{FF2B5EF4-FFF2-40B4-BE49-F238E27FC236}">
                <a16:creationId xmlns:a16="http://schemas.microsoft.com/office/drawing/2014/main" id="{D87CA9F9-8F03-4BC4-578A-71E011BF1A8A}"/>
              </a:ext>
            </a:extLst>
          </p:cNvPr>
          <p:cNvSpPr>
            <a:spLocks noGrp="1"/>
          </p:cNvSpPr>
          <p:nvPr>
            <p:ph type="body" sz="quarter" idx="15"/>
          </p:nvPr>
        </p:nvSpPr>
        <p:spPr>
          <a:xfrm>
            <a:off x="491068" y="1508760"/>
            <a:ext cx="9989363" cy="4732338"/>
          </a:xfrm>
        </p:spPr>
        <p:txBody>
          <a:bodyPr/>
          <a:lstStyle/>
          <a:p>
            <a:pPr marL="0" indent="0">
              <a:buSzPct val="50000"/>
              <a:buNone/>
            </a:pPr>
            <a:r>
              <a:rPr lang="en-US" sz="2400" dirty="0">
                <a:solidFill>
                  <a:schemeClr val="tx1"/>
                </a:solidFill>
              </a:rPr>
              <a:t> </a:t>
            </a:r>
            <a:endParaRPr lang="en-US" sz="2400" dirty="0"/>
          </a:p>
          <a:p>
            <a:pPr marL="0" indent="0">
              <a:buSzPct val="50000"/>
              <a:buNone/>
            </a:pPr>
            <a:r>
              <a:rPr lang="en-US" sz="2400" u="sng" dirty="0">
                <a:solidFill>
                  <a:schemeClr val="tx1"/>
                </a:solidFill>
              </a:rPr>
              <a:t>Goforth Street Properties</a:t>
            </a:r>
          </a:p>
          <a:p>
            <a:pPr marL="0" indent="0">
              <a:buSzPct val="50000"/>
              <a:buNone/>
            </a:pPr>
            <a:r>
              <a:rPr lang="en-US" sz="2400" b="0" dirty="0">
                <a:solidFill>
                  <a:schemeClr val="tx1"/>
                </a:solidFill>
              </a:rPr>
              <a:t>Alice McKean Young Neighborhood Library</a:t>
            </a:r>
          </a:p>
          <a:p>
            <a:pPr marL="0" indent="0">
              <a:buSzPct val="50000"/>
              <a:buNone/>
            </a:pPr>
            <a:r>
              <a:rPr lang="en-US" sz="2400" b="0" dirty="0">
                <a:solidFill>
                  <a:schemeClr val="tx1"/>
                </a:solidFill>
              </a:rPr>
              <a:t>5107 Griggs Road, Houston, TX 77021</a:t>
            </a:r>
          </a:p>
          <a:p>
            <a:pPr marL="0" indent="0">
              <a:buSzPct val="50000"/>
              <a:buNone/>
            </a:pPr>
            <a:endParaRPr lang="en-US" sz="1600" b="0" dirty="0">
              <a:solidFill>
                <a:schemeClr val="tx1"/>
              </a:solidFill>
            </a:endParaRPr>
          </a:p>
          <a:p>
            <a:pPr marL="0" indent="0">
              <a:buSzPct val="50000"/>
              <a:buNone/>
            </a:pPr>
            <a:endParaRPr lang="en-US" sz="1600" b="0" dirty="0">
              <a:solidFill>
                <a:schemeClr val="tx1"/>
              </a:solidFill>
            </a:endParaRPr>
          </a:p>
          <a:p>
            <a:pPr marL="0" indent="0">
              <a:buSzPct val="50000"/>
              <a:buNone/>
            </a:pPr>
            <a:endParaRPr lang="en-US" sz="1600" b="0" dirty="0">
              <a:solidFill>
                <a:schemeClr val="tx1"/>
              </a:solidFill>
            </a:endParaRPr>
          </a:p>
          <a:p>
            <a:pPr marL="0" indent="0">
              <a:buSzPct val="50000"/>
              <a:buNone/>
            </a:pPr>
            <a:endParaRPr lang="en-US" sz="1600" b="0">
              <a:solidFill>
                <a:schemeClr val="tx1"/>
              </a:solidFill>
            </a:endParaRPr>
          </a:p>
          <a:p>
            <a:pPr marL="0" indent="0">
              <a:buSzPct val="50000"/>
              <a:buNone/>
            </a:pPr>
            <a:endParaRPr lang="en-US" sz="1600" b="0" dirty="0">
              <a:solidFill>
                <a:schemeClr val="tx1"/>
              </a:solidFill>
            </a:endParaRPr>
          </a:p>
          <a:p>
            <a:pPr marL="0" indent="0">
              <a:buSzPct val="50000"/>
              <a:buNone/>
            </a:pPr>
            <a:r>
              <a:rPr lang="en-US" sz="2400" b="0" dirty="0">
                <a:solidFill>
                  <a:schemeClr val="tx1"/>
                </a:solidFill>
              </a:rPr>
              <a:t>Also available online at: </a:t>
            </a:r>
            <a:endParaRPr lang="en-US" sz="5400" b="0" dirty="0">
              <a:solidFill>
                <a:schemeClr val="tx1"/>
              </a:solidFill>
            </a:endParaRPr>
          </a:p>
          <a:p>
            <a:pPr marL="0" marR="0" indent="0" algn="just">
              <a:lnSpc>
                <a:spcPct val="107000"/>
              </a:lnSpc>
              <a:spcBef>
                <a:spcPts val="0"/>
              </a:spcBef>
              <a:spcAft>
                <a:spcPts val="0"/>
              </a:spcAft>
              <a:buNone/>
              <a:tabLst>
                <a:tab pos="914400" algn="l"/>
                <a:tab pos="3943350" algn="l"/>
                <a:tab pos="4067175" algn="l"/>
              </a:tabLst>
            </a:pPr>
            <a:r>
              <a:rPr lang="en-US" sz="2400" u="sng" kern="100" dirty="0">
                <a:solidFill>
                  <a:srgbClr val="0000FF"/>
                </a:solidFill>
                <a:effectLst/>
                <a:ea typeface="Calibri" panose="020F0502020204030204" pitchFamily="34" charset="0"/>
                <a:cs typeface="Times New Roman" panose="02020603050405020304" pitchFamily="18" charset="0"/>
                <a:hlinkClick r:id="rId2"/>
              </a:rPr>
              <a:t>www.houstonpublicworks.org/municipal-settings-designation</a:t>
            </a:r>
            <a:endParaRPr lang="en-US" sz="4000" dirty="0"/>
          </a:p>
        </p:txBody>
      </p:sp>
      <p:pic>
        <p:nvPicPr>
          <p:cNvPr id="5" name="Picture 4" descr="Icon&#10;&#10;AI-generated content may be incorrect.">
            <a:extLst>
              <a:ext uri="{FF2B5EF4-FFF2-40B4-BE49-F238E27FC236}">
                <a16:creationId xmlns:a16="http://schemas.microsoft.com/office/drawing/2014/main" id="{34AF9038-A78A-4387-FB73-92B4D83DB907}"/>
              </a:ext>
            </a:extLst>
          </p:cNvPr>
          <p:cNvPicPr>
            <a:picLocks noChangeAspect="1"/>
          </p:cNvPicPr>
          <p:nvPr/>
        </p:nvPicPr>
        <p:blipFill>
          <a:blip r:embed="rId3"/>
          <a:stretch>
            <a:fillRect/>
          </a:stretch>
        </p:blipFill>
        <p:spPr>
          <a:xfrm>
            <a:off x="7180384" y="953355"/>
            <a:ext cx="4732338" cy="4732338"/>
          </a:xfrm>
          <a:prstGeom prst="rect">
            <a:avLst/>
          </a:prstGeom>
        </p:spPr>
      </p:pic>
    </p:spTree>
    <p:extLst>
      <p:ext uri="{BB962C8B-B14F-4D97-AF65-F5344CB8AC3E}">
        <p14:creationId xmlns:p14="http://schemas.microsoft.com/office/powerpoint/2010/main" val="30650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0BDB46-A0E5-C48E-38D8-90D8B6EEF347}"/>
              </a:ext>
            </a:extLst>
          </p:cNvPr>
          <p:cNvSpPr>
            <a:spLocks noGrp="1"/>
          </p:cNvSpPr>
          <p:nvPr>
            <p:ph type="body" sz="quarter" idx="15"/>
          </p:nvPr>
        </p:nvSpPr>
        <p:spPr>
          <a:xfrm>
            <a:off x="491069" y="1508760"/>
            <a:ext cx="9848685" cy="4732338"/>
          </a:xfrm>
        </p:spPr>
        <p:txBody>
          <a:bodyPr/>
          <a:lstStyle/>
          <a:p>
            <a:pPr marL="68580" indent="0">
              <a:buFont typeface="Arial" panose="020B0604020202020204" pitchFamily="34" charset="0"/>
              <a:buNone/>
            </a:pPr>
            <a:r>
              <a:rPr lang="en-US" b="1" u="sng" dirty="0">
                <a:solidFill>
                  <a:schemeClr val="tx1"/>
                </a:solidFill>
              </a:rPr>
              <a:t>Cassandra Walker</a:t>
            </a:r>
          </a:p>
          <a:p>
            <a:pPr marL="525780" indent="-457200"/>
            <a:r>
              <a:rPr lang="en-US" sz="2600" dirty="0">
                <a:solidFill>
                  <a:schemeClr val="tx1"/>
                </a:solidFill>
              </a:rPr>
              <a:t>Location: 	</a:t>
            </a:r>
            <a:r>
              <a:rPr lang="en-US" sz="2600" b="0" dirty="0">
                <a:solidFill>
                  <a:schemeClr val="tx1"/>
                </a:solidFill>
              </a:rPr>
              <a:t>Houston Public Works</a:t>
            </a:r>
          </a:p>
          <a:p>
            <a:pPr marL="525780" indent="-457200"/>
            <a:r>
              <a:rPr lang="en-US" sz="2600" b="0" dirty="0">
                <a:solidFill>
                  <a:schemeClr val="tx1"/>
                </a:solidFill>
              </a:rPr>
              <a:t>			611 Walker St. 18th Floor</a:t>
            </a:r>
          </a:p>
          <a:p>
            <a:pPr marL="68580"/>
            <a:r>
              <a:rPr lang="en-US" sz="2600" b="0" dirty="0">
                <a:solidFill>
                  <a:schemeClr val="tx1"/>
                </a:solidFill>
              </a:rPr>
              <a:t>     		Houston, Texas 77002</a:t>
            </a:r>
          </a:p>
          <a:p>
            <a:pPr marL="411480" indent="-342900">
              <a:buSzPct val="100000"/>
              <a:buFont typeface="Arial" panose="020B0604020202020204" pitchFamily="34" charset="0"/>
              <a:buChar char="•"/>
            </a:pPr>
            <a:r>
              <a:rPr lang="en-US" sz="2600" dirty="0">
                <a:solidFill>
                  <a:schemeClr val="tx1"/>
                </a:solidFill>
              </a:rPr>
              <a:t>Direct Email: </a:t>
            </a:r>
            <a:r>
              <a:rPr lang="en-US" sz="2600" b="0" dirty="0">
                <a:solidFill>
                  <a:srgbClr val="00C1D5"/>
                </a:solidFill>
              </a:rPr>
              <a:t>Cassandra.Walker@houstontx.gov</a:t>
            </a:r>
          </a:p>
          <a:p>
            <a:pPr marL="411480" indent="-342900">
              <a:buSzPct val="100000"/>
              <a:buFont typeface="Arial" panose="020B0604020202020204" pitchFamily="34" charset="0"/>
              <a:buChar char="•"/>
            </a:pPr>
            <a:r>
              <a:rPr lang="en-US" sz="2600" dirty="0">
                <a:solidFill>
                  <a:schemeClr val="tx1"/>
                </a:solidFill>
              </a:rPr>
              <a:t>Team Email: </a:t>
            </a:r>
            <a:r>
              <a:rPr lang="en-US" sz="2600" b="0" dirty="0">
                <a:solidFill>
                  <a:srgbClr val="00C1D5"/>
                </a:solidFill>
              </a:rPr>
              <a:t>msd@houstontx.gov</a:t>
            </a:r>
            <a:endParaRPr lang="en-US" sz="2600" b="0" dirty="0"/>
          </a:p>
          <a:p>
            <a:pPr marL="411480" indent="-342900">
              <a:buSzPct val="100000"/>
              <a:buFont typeface="Arial" panose="020B0604020202020204" pitchFamily="34" charset="0"/>
              <a:buChar char="•"/>
            </a:pPr>
            <a:r>
              <a:rPr lang="en-US" sz="2600" dirty="0">
                <a:solidFill>
                  <a:schemeClr val="tx1"/>
                </a:solidFill>
              </a:rPr>
              <a:t>Phone: </a:t>
            </a:r>
            <a:r>
              <a:rPr lang="en-US" sz="2600" b="0" dirty="0">
                <a:solidFill>
                  <a:schemeClr val="tx1"/>
                </a:solidFill>
              </a:rPr>
              <a:t>832-393-7966</a:t>
            </a:r>
          </a:p>
          <a:p>
            <a:pPr marL="68580" indent="0">
              <a:buFont typeface="Arial" panose="020B0604020202020204" pitchFamily="34" charset="0"/>
              <a:buNone/>
            </a:pPr>
            <a:endParaRPr lang="en-US" sz="2400" b="0" dirty="0">
              <a:solidFill>
                <a:schemeClr val="tx1"/>
              </a:solidFill>
            </a:endParaRPr>
          </a:p>
          <a:p>
            <a:pPr marL="68580"/>
            <a:r>
              <a:rPr lang="en-US" sz="2600" dirty="0">
                <a:solidFill>
                  <a:schemeClr val="tx1"/>
                </a:solidFill>
                <a:ea typeface="Calibri" panose="020F0502020204030204" pitchFamily="34" charset="0"/>
                <a:cs typeface="Times New Roman" panose="02020603050405020304" pitchFamily="18" charset="0"/>
              </a:rPr>
              <a:t>Website: </a:t>
            </a:r>
            <a:r>
              <a:rPr lang="en-US" sz="2000" b="0" u="sng" dirty="0">
                <a:solidFill>
                  <a:srgbClr val="00C1D5"/>
                </a:solidFill>
                <a:ea typeface="Calibri" panose="020F0502020204030204" pitchFamily="34" charset="0"/>
                <a:cs typeface="Times New Roman" panose="02020603050405020304" pitchFamily="18" charset="0"/>
              </a:rPr>
              <a:t>www.houstonpublicworks.org/municipal-settings-designation</a:t>
            </a:r>
            <a:endParaRPr lang="en-US" sz="1200" b="0" dirty="0">
              <a:solidFill>
                <a:srgbClr val="00C1D5"/>
              </a:solidFill>
            </a:endParaRPr>
          </a:p>
          <a:p>
            <a:pPr marL="68580" indent="0">
              <a:buFont typeface="Arial" panose="020B0604020202020204" pitchFamily="34" charset="0"/>
              <a:buNone/>
            </a:pPr>
            <a:endParaRPr lang="en-US" sz="2400" b="1" dirty="0">
              <a:solidFill>
                <a:schemeClr val="tx1"/>
              </a:solidFill>
            </a:endParaRPr>
          </a:p>
          <a:p>
            <a:endParaRPr lang="en-US" dirty="0"/>
          </a:p>
        </p:txBody>
      </p:sp>
      <p:sp>
        <p:nvSpPr>
          <p:cNvPr id="6" name="Text Placeholder 5">
            <a:extLst>
              <a:ext uri="{FF2B5EF4-FFF2-40B4-BE49-F238E27FC236}">
                <a16:creationId xmlns:a16="http://schemas.microsoft.com/office/drawing/2014/main" id="{FC9E8498-0FD4-E117-F810-128C1256E71B}"/>
              </a:ext>
            </a:extLst>
          </p:cNvPr>
          <p:cNvSpPr>
            <a:spLocks noGrp="1"/>
          </p:cNvSpPr>
          <p:nvPr>
            <p:ph type="body" sz="quarter" idx="12"/>
          </p:nvPr>
        </p:nvSpPr>
        <p:spPr/>
        <p:txBody>
          <a:bodyPr/>
          <a:lstStyle/>
          <a:p>
            <a:r>
              <a:rPr lang="en-US"/>
              <a:t>Contact Information</a:t>
            </a:r>
          </a:p>
          <a:p>
            <a:endParaRPr lang="en-US"/>
          </a:p>
        </p:txBody>
      </p:sp>
      <p:pic>
        <p:nvPicPr>
          <p:cNvPr id="9" name="Picture 8" descr="Icon&#10;&#10;AI-generated content may be incorrect.">
            <a:extLst>
              <a:ext uri="{FF2B5EF4-FFF2-40B4-BE49-F238E27FC236}">
                <a16:creationId xmlns:a16="http://schemas.microsoft.com/office/drawing/2014/main" id="{1E9C8CDE-1147-46CD-708C-92B4F0D70B61}"/>
              </a:ext>
            </a:extLst>
          </p:cNvPr>
          <p:cNvPicPr>
            <a:picLocks noChangeAspect="1"/>
          </p:cNvPicPr>
          <p:nvPr/>
        </p:nvPicPr>
        <p:blipFill>
          <a:blip r:embed="rId2"/>
          <a:stretch>
            <a:fillRect/>
          </a:stretch>
        </p:blipFill>
        <p:spPr>
          <a:xfrm>
            <a:off x="10055470" y="193432"/>
            <a:ext cx="1902068" cy="1902068"/>
          </a:xfrm>
          <a:prstGeom prst="rect">
            <a:avLst/>
          </a:prstGeom>
        </p:spPr>
      </p:pic>
      <p:pic>
        <p:nvPicPr>
          <p:cNvPr id="11" name="Picture 10" descr="Qr code&#10;&#10;AI-generated content may be incorrect.">
            <a:extLst>
              <a:ext uri="{FF2B5EF4-FFF2-40B4-BE49-F238E27FC236}">
                <a16:creationId xmlns:a16="http://schemas.microsoft.com/office/drawing/2014/main" id="{5EC5CA47-3E1E-6D11-2D3D-18C27F2ECB9F}"/>
              </a:ext>
            </a:extLst>
          </p:cNvPr>
          <p:cNvPicPr>
            <a:picLocks noChangeAspect="1"/>
          </p:cNvPicPr>
          <p:nvPr/>
        </p:nvPicPr>
        <p:blipFill>
          <a:blip r:embed="rId3"/>
          <a:stretch>
            <a:fillRect/>
          </a:stretch>
        </p:blipFill>
        <p:spPr>
          <a:xfrm>
            <a:off x="9548447" y="2940149"/>
            <a:ext cx="2409091" cy="2409091"/>
          </a:xfrm>
          <a:prstGeom prst="rect">
            <a:avLst/>
          </a:prstGeom>
        </p:spPr>
      </p:pic>
    </p:spTree>
    <p:extLst>
      <p:ext uri="{BB962C8B-B14F-4D97-AF65-F5344CB8AC3E}">
        <p14:creationId xmlns:p14="http://schemas.microsoft.com/office/powerpoint/2010/main" val="166021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95A9C0-E055-E32D-D98E-DB695F29C96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0245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7DCA0-C9FF-0B2E-E6BA-2C2556413C7B}"/>
              </a:ext>
            </a:extLst>
          </p:cNvPr>
          <p:cNvSpPr>
            <a:spLocks noGrp="1"/>
          </p:cNvSpPr>
          <p:nvPr>
            <p:ph type="body" sz="quarter" idx="12"/>
          </p:nvPr>
        </p:nvSpPr>
        <p:spPr/>
        <p:txBody>
          <a:bodyPr/>
          <a:lstStyle/>
          <a:p>
            <a:r>
              <a:rPr lang="en-US" sz="3200" b="1" cap="all">
                <a:solidFill>
                  <a:srgbClr val="001D5F"/>
                </a:solidFill>
                <a:latin typeface="Arial Black" charset="0"/>
              </a:rPr>
              <a:t>AGENDA</a:t>
            </a:r>
            <a:endParaRPr lang="en-US"/>
          </a:p>
        </p:txBody>
      </p:sp>
      <p:sp>
        <p:nvSpPr>
          <p:cNvPr id="4" name="Text Placeholder 3">
            <a:extLst>
              <a:ext uri="{FF2B5EF4-FFF2-40B4-BE49-F238E27FC236}">
                <a16:creationId xmlns:a16="http://schemas.microsoft.com/office/drawing/2014/main" id="{C67DCFFC-466E-0312-21EC-75241938F384}"/>
              </a:ext>
            </a:extLst>
          </p:cNvPr>
          <p:cNvSpPr>
            <a:spLocks noGrp="1"/>
          </p:cNvSpPr>
          <p:nvPr>
            <p:ph type="body" sz="quarter" idx="15"/>
          </p:nvPr>
        </p:nvSpPr>
        <p:spPr>
          <a:xfrm>
            <a:off x="491069" y="1331479"/>
            <a:ext cx="10710332" cy="4732338"/>
          </a:xfrm>
        </p:spPr>
        <p:txBody>
          <a:bodyPr/>
          <a:lstStyle/>
          <a:p>
            <a:pPr marL="68580" lvl="0" algn="l">
              <a:lnSpc>
                <a:spcPct val="100000"/>
              </a:lnSpc>
              <a:spcBef>
                <a:spcPts val="0"/>
              </a:spcBef>
              <a:spcAft>
                <a:spcPts val="600"/>
              </a:spcAft>
              <a:buSzPct val="50000"/>
            </a:pPr>
            <a:r>
              <a:rPr lang="en-US" sz="2600" u="sng" cap="none" dirty="0">
                <a:solidFill>
                  <a:schemeClr val="tx1"/>
                </a:solidFill>
                <a:latin typeface="Arial" panose="020B0604020202020204" pitchFamily="34" charset="0"/>
                <a:ea typeface="+mn-ea"/>
                <a:cs typeface="Arial" panose="020B0604020202020204" pitchFamily="34" charset="0"/>
              </a:rPr>
              <a:t>City of Houston – Programmatic</a:t>
            </a:r>
            <a:endParaRPr lang="en-US" sz="2600" u="sng" dirty="0">
              <a:solidFill>
                <a:schemeClr val="tx1"/>
              </a:solidFill>
              <a:latin typeface="Arial" panose="020B0604020202020204" pitchFamily="34" charset="0"/>
              <a:ea typeface="+mn-ea"/>
              <a:cs typeface="Arial" panose="020B0604020202020204" pitchFamily="34" charset="0"/>
            </a:endParaRPr>
          </a:p>
          <a:p>
            <a:pPr marL="914400" lvl="0" indent="-457200" algn="l">
              <a:lnSpc>
                <a:spcPct val="100000"/>
              </a:lnSpc>
              <a:spcBef>
                <a:spcPts val="0"/>
              </a:spcBef>
              <a:spcAft>
                <a:spcPts val="600"/>
              </a:spcAft>
              <a:buSzPct val="100000"/>
              <a:buFont typeface="Arial" panose="020B0604020202020204" pitchFamily="34" charset="0"/>
              <a:buChar char="•"/>
            </a:pPr>
            <a:r>
              <a:rPr lang="en-US" sz="2600" b="0" dirty="0">
                <a:solidFill>
                  <a:schemeClr val="tx1"/>
                </a:solidFill>
                <a:latin typeface="Arial" panose="020B0604020202020204" pitchFamily="34" charset="0"/>
                <a:ea typeface="+mn-ea"/>
                <a:cs typeface="Arial" panose="020B0604020202020204" pitchFamily="34" charset="0"/>
              </a:rPr>
              <a:t>What the MSD is</a:t>
            </a:r>
          </a:p>
          <a:p>
            <a:pPr marL="914400" lvl="0" indent="-457200" algn="l">
              <a:lnSpc>
                <a:spcPct val="100000"/>
              </a:lnSpc>
              <a:spcBef>
                <a:spcPts val="0"/>
              </a:spcBef>
              <a:spcAft>
                <a:spcPts val="600"/>
              </a:spcAft>
              <a:buSzPct val="100000"/>
              <a:buFont typeface="Arial" panose="020B0604020202020204" pitchFamily="34" charset="0"/>
              <a:buChar char="•"/>
            </a:pPr>
            <a:r>
              <a:rPr lang="en-US" sz="2600" b="0" dirty="0">
                <a:solidFill>
                  <a:schemeClr val="tx1"/>
                </a:solidFill>
                <a:latin typeface="Arial" panose="020B0604020202020204" pitchFamily="34" charset="0"/>
                <a:ea typeface="+mn-ea"/>
                <a:cs typeface="Arial" panose="020B0604020202020204" pitchFamily="34" charset="0"/>
              </a:rPr>
              <a:t>Who the MSD impacts</a:t>
            </a:r>
          </a:p>
          <a:p>
            <a:pPr marL="914400" lvl="0" indent="-457200" algn="l">
              <a:lnSpc>
                <a:spcPct val="100000"/>
              </a:lnSpc>
              <a:spcBef>
                <a:spcPts val="0"/>
              </a:spcBef>
              <a:spcAft>
                <a:spcPts val="600"/>
              </a:spcAft>
              <a:buSzPct val="100000"/>
              <a:buFont typeface="Arial" panose="020B0604020202020204" pitchFamily="34" charset="0"/>
              <a:buChar char="•"/>
            </a:pPr>
            <a:r>
              <a:rPr lang="en-US" sz="2600" b="0" dirty="0">
                <a:solidFill>
                  <a:schemeClr val="tx1"/>
                </a:solidFill>
                <a:latin typeface="Arial" panose="020B0604020202020204" pitchFamily="34" charset="0"/>
                <a:ea typeface="+mn-ea"/>
                <a:cs typeface="Arial" panose="020B0604020202020204" pitchFamily="34" charset="0"/>
              </a:rPr>
              <a:t>Steps in the MSD process</a:t>
            </a:r>
            <a:endParaRPr lang="en-US" sz="2600" b="1" dirty="0">
              <a:latin typeface="Arial" panose="020B0604020202020204" pitchFamily="34" charset="0"/>
              <a:ea typeface="+mn-ea"/>
              <a:cs typeface="Arial" panose="020B0604020202020204" pitchFamily="34" charset="0"/>
            </a:endParaRPr>
          </a:p>
          <a:p>
            <a:pPr marL="68580" lvl="0" algn="l">
              <a:lnSpc>
                <a:spcPct val="100000"/>
              </a:lnSpc>
              <a:spcBef>
                <a:spcPts val="600"/>
              </a:spcBef>
              <a:spcAft>
                <a:spcPts val="600"/>
              </a:spcAft>
              <a:buSzPct val="50000"/>
            </a:pPr>
            <a:r>
              <a:rPr lang="en-US" sz="2600" u="sng" cap="none" dirty="0">
                <a:solidFill>
                  <a:schemeClr val="tx1"/>
                </a:solidFill>
                <a:latin typeface="Arial" panose="020B0604020202020204" pitchFamily="34" charset="0"/>
                <a:ea typeface="+mn-ea"/>
                <a:cs typeface="Arial" panose="020B0604020202020204" pitchFamily="34" charset="0"/>
              </a:rPr>
              <a:t>MSD Applicants – Technical</a:t>
            </a:r>
          </a:p>
          <a:p>
            <a:pPr marL="914400" lvl="0" indent="-457200" algn="l">
              <a:lnSpc>
                <a:spcPct val="100000"/>
              </a:lnSpc>
              <a:spcBef>
                <a:spcPts val="0"/>
              </a:spcBef>
              <a:spcAft>
                <a:spcPts val="600"/>
              </a:spcAft>
              <a:buSzPct val="100000"/>
              <a:buFont typeface="Arial" panose="020B0604020202020204" pitchFamily="34" charset="0"/>
              <a:buChar char="•"/>
              <a:tabLst>
                <a:tab pos="858838" algn="l"/>
              </a:tabLst>
            </a:pPr>
            <a:r>
              <a:rPr lang="en-US" sz="2600" b="0" dirty="0">
                <a:solidFill>
                  <a:schemeClr val="tx1"/>
                </a:solidFill>
                <a:latin typeface="Arial" panose="020B0604020202020204" pitchFamily="34" charset="0"/>
                <a:ea typeface="+mn-ea"/>
                <a:cs typeface="Arial" panose="020B0604020202020204" pitchFamily="34" charset="0"/>
              </a:rPr>
              <a:t>Specific information on the sites:</a:t>
            </a:r>
          </a:p>
          <a:p>
            <a:pPr marL="1714500" lvl="1" indent="-457200">
              <a:lnSpc>
                <a:spcPct val="100000"/>
              </a:lnSpc>
              <a:spcBef>
                <a:spcPts val="0"/>
              </a:spcBef>
              <a:spcAft>
                <a:spcPts val="600"/>
              </a:spcAft>
              <a:buSzPct val="50000"/>
              <a:buFont typeface="Courier New" panose="02070309020205020404" pitchFamily="49" charset="0"/>
              <a:buChar char="o"/>
              <a:tabLst>
                <a:tab pos="858838" algn="l"/>
              </a:tabLst>
            </a:pPr>
            <a:r>
              <a:rPr lang="en-US" sz="2200" b="1" dirty="0">
                <a:solidFill>
                  <a:schemeClr val="tx1"/>
                </a:solidFill>
                <a:latin typeface="Arial" panose="020B0604020202020204" pitchFamily="34" charset="0"/>
                <a:ea typeface="+mn-ea"/>
                <a:cs typeface="Arial" panose="020B0604020202020204" pitchFamily="34" charset="0"/>
              </a:rPr>
              <a:t>2023-166-GSP</a:t>
            </a:r>
            <a:r>
              <a:rPr lang="en-US" sz="2200" b="0" dirty="0">
                <a:solidFill>
                  <a:schemeClr val="tx1"/>
                </a:solidFill>
                <a:latin typeface="Arial" panose="020B0604020202020204" pitchFamily="34" charset="0"/>
                <a:ea typeface="+mn-ea"/>
                <a:cs typeface="Arial" panose="020B0604020202020204" pitchFamily="34" charset="0"/>
              </a:rPr>
              <a:t>- 6525 Goforth St., 6505 Foster St., and 0 Foster St., Houston, TX 77021</a:t>
            </a:r>
          </a:p>
          <a:p>
            <a:pPr marL="68580" lvl="0" algn="l">
              <a:lnSpc>
                <a:spcPct val="100000"/>
              </a:lnSpc>
              <a:spcBef>
                <a:spcPts val="600"/>
              </a:spcBef>
              <a:spcAft>
                <a:spcPts val="600"/>
              </a:spcAft>
              <a:buSzPct val="50000"/>
            </a:pPr>
            <a:r>
              <a:rPr lang="en-US" sz="2600" b="1" u="sng" dirty="0">
                <a:solidFill>
                  <a:schemeClr val="tx1"/>
                </a:solidFill>
                <a:latin typeface="Arial" panose="020B0604020202020204" pitchFamily="34" charset="0"/>
                <a:ea typeface="+mn-ea"/>
                <a:cs typeface="Arial" panose="020B0604020202020204" pitchFamily="34" charset="0"/>
              </a:rPr>
              <a:t>Questions / Comments</a:t>
            </a:r>
            <a:endParaRPr lang="en-US" sz="2600" u="sng" dirty="0">
              <a:solidFill>
                <a:schemeClr val="tx1"/>
              </a:solidFill>
              <a:latin typeface="Arial" panose="020B0604020202020204" pitchFamily="34" charset="0"/>
              <a:cs typeface="Arial" panose="020B0604020202020204" pitchFamily="34" charset="0"/>
            </a:endParaRPr>
          </a:p>
          <a:p>
            <a:endParaRPr lang="en-US" dirty="0"/>
          </a:p>
        </p:txBody>
      </p:sp>
      <p:pic>
        <p:nvPicPr>
          <p:cNvPr id="6" name="Picture 5" descr="Text, icon&#10;&#10;AI-generated content may be incorrect.">
            <a:extLst>
              <a:ext uri="{FF2B5EF4-FFF2-40B4-BE49-F238E27FC236}">
                <a16:creationId xmlns:a16="http://schemas.microsoft.com/office/drawing/2014/main" id="{8BFA7D90-93F4-5DE3-717E-D5F49D643FFF}"/>
              </a:ext>
            </a:extLst>
          </p:cNvPr>
          <p:cNvPicPr>
            <a:picLocks noChangeAspect="1"/>
          </p:cNvPicPr>
          <p:nvPr/>
        </p:nvPicPr>
        <p:blipFill>
          <a:blip r:embed="rId3"/>
          <a:stretch>
            <a:fillRect/>
          </a:stretch>
        </p:blipFill>
        <p:spPr>
          <a:xfrm>
            <a:off x="9023568" y="322119"/>
            <a:ext cx="2504210" cy="2504210"/>
          </a:xfrm>
          <a:prstGeom prst="rect">
            <a:avLst/>
          </a:prstGeom>
        </p:spPr>
      </p:pic>
    </p:spTree>
    <p:extLst>
      <p:ext uri="{BB962C8B-B14F-4D97-AF65-F5344CB8AC3E}">
        <p14:creationId xmlns:p14="http://schemas.microsoft.com/office/powerpoint/2010/main" val="53817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DC9A4F-629B-A8AE-99DA-C0DF87637085}"/>
              </a:ext>
            </a:extLst>
          </p:cNvPr>
          <p:cNvSpPr>
            <a:spLocks noGrp="1"/>
          </p:cNvSpPr>
          <p:nvPr>
            <p:ph type="body" sz="quarter" idx="12"/>
          </p:nvPr>
        </p:nvSpPr>
        <p:spPr/>
        <p:txBody>
          <a:bodyPr/>
          <a:lstStyle/>
          <a:p>
            <a:r>
              <a:rPr lang="en-US" sz="3200" b="1" cap="all" dirty="0">
                <a:solidFill>
                  <a:srgbClr val="001D5F"/>
                </a:solidFill>
                <a:latin typeface="Arial Black" charset="0"/>
              </a:rPr>
              <a:t>Environmental Protection in Texas</a:t>
            </a:r>
          </a:p>
          <a:p>
            <a:endParaRPr lang="en-US" dirty="0"/>
          </a:p>
        </p:txBody>
      </p:sp>
      <p:sp>
        <p:nvSpPr>
          <p:cNvPr id="4" name="Text Placeholder 3">
            <a:extLst>
              <a:ext uri="{FF2B5EF4-FFF2-40B4-BE49-F238E27FC236}">
                <a16:creationId xmlns:a16="http://schemas.microsoft.com/office/drawing/2014/main" id="{008EAA31-83BF-87C4-A87B-CCC2A662D258}"/>
              </a:ext>
            </a:extLst>
          </p:cNvPr>
          <p:cNvSpPr>
            <a:spLocks noGrp="1"/>
          </p:cNvSpPr>
          <p:nvPr>
            <p:ph type="body" sz="quarter" idx="15"/>
          </p:nvPr>
        </p:nvSpPr>
        <p:spPr>
          <a:xfrm>
            <a:off x="491068" y="1403985"/>
            <a:ext cx="11415182" cy="4732338"/>
          </a:xfrm>
        </p:spPr>
        <p:txBody>
          <a:bodyPr/>
          <a:lstStyle/>
          <a:p>
            <a:pPr marL="68580" lvl="0" algn="l">
              <a:lnSpc>
                <a:spcPct val="100000"/>
              </a:lnSpc>
              <a:spcBef>
                <a:spcPts val="0"/>
              </a:spcBef>
              <a:spcAft>
                <a:spcPts val="600"/>
              </a:spcAft>
              <a:buSzPct val="50000"/>
            </a:pPr>
            <a:r>
              <a:rPr lang="en-US" sz="2800" cap="none" dirty="0">
                <a:solidFill>
                  <a:schemeClr val="tx1"/>
                </a:solidFill>
                <a:latin typeface="Arial" panose="020B0604020202020204" pitchFamily="34" charset="0"/>
                <a:ea typeface="+mn-ea"/>
                <a:cs typeface="Arial" panose="020B0604020202020204" pitchFamily="34" charset="0"/>
              </a:rPr>
              <a:t>The State of Texas has Jurisdiction </a:t>
            </a:r>
            <a:r>
              <a:rPr lang="en-US" sz="2800" dirty="0">
                <a:solidFill>
                  <a:schemeClr val="tx1"/>
                </a:solidFill>
                <a:latin typeface="Arial" panose="020B0604020202020204" pitchFamily="34" charset="0"/>
                <a:ea typeface="+mn-ea"/>
                <a:cs typeface="Arial" panose="020B0604020202020204" pitchFamily="34" charset="0"/>
              </a:rPr>
              <a:t>over</a:t>
            </a:r>
            <a:r>
              <a:rPr lang="en-US" sz="2800" cap="none" dirty="0">
                <a:solidFill>
                  <a:schemeClr val="tx1"/>
                </a:solidFill>
                <a:latin typeface="Arial" panose="020B0604020202020204" pitchFamily="34" charset="0"/>
                <a:ea typeface="+mn-ea"/>
                <a:cs typeface="Arial" panose="020B0604020202020204" pitchFamily="34" charset="0"/>
              </a:rPr>
              <a:t> </a:t>
            </a:r>
            <a:r>
              <a:rPr lang="en-US" sz="2800" dirty="0">
                <a:solidFill>
                  <a:schemeClr val="tx1"/>
                </a:solidFill>
                <a:latin typeface="Arial" panose="020B0604020202020204" pitchFamily="34" charset="0"/>
                <a:ea typeface="+mn-ea"/>
                <a:cs typeface="Arial" panose="020B0604020202020204" pitchFamily="34" charset="0"/>
              </a:rPr>
              <a:t>E</a:t>
            </a:r>
            <a:r>
              <a:rPr lang="en-US" sz="2800" cap="none" dirty="0">
                <a:solidFill>
                  <a:schemeClr val="tx1"/>
                </a:solidFill>
                <a:latin typeface="Arial" panose="020B0604020202020204" pitchFamily="34" charset="0"/>
                <a:ea typeface="+mn-ea"/>
                <a:cs typeface="Arial" panose="020B0604020202020204" pitchFamily="34" charset="0"/>
              </a:rPr>
              <a:t>nvironmental Protection</a:t>
            </a:r>
          </a:p>
          <a:p>
            <a:pPr marL="914400" lvl="0" indent="-457200" algn="l">
              <a:lnSpc>
                <a:spcPct val="100000"/>
              </a:lnSpc>
              <a:spcBef>
                <a:spcPts val="0"/>
              </a:spcBef>
              <a:spcAft>
                <a:spcPts val="600"/>
              </a:spcAft>
              <a:buSzPct val="100000"/>
              <a:buFont typeface="Arial" panose="020B0604020202020204" pitchFamily="34" charset="0"/>
              <a:buChar char="•"/>
            </a:pPr>
            <a:r>
              <a:rPr lang="en-US" sz="2400" b="0" dirty="0">
                <a:solidFill>
                  <a:schemeClr val="tx1"/>
                </a:solidFill>
                <a:latin typeface="Arial" panose="020B0604020202020204" pitchFamily="34" charset="0"/>
                <a:ea typeface="+mn-ea"/>
                <a:cs typeface="Arial" panose="020B0604020202020204" pitchFamily="34" charset="0"/>
              </a:rPr>
              <a:t>Texas Commission on Environmental Quality </a:t>
            </a:r>
            <a:r>
              <a:rPr lang="en-US" sz="2400" dirty="0">
                <a:solidFill>
                  <a:schemeClr val="tx1"/>
                </a:solidFill>
                <a:latin typeface="Arial" panose="020B0604020202020204" pitchFamily="34" charset="0"/>
                <a:ea typeface="+mn-ea"/>
                <a:cs typeface="Arial" panose="020B0604020202020204" pitchFamily="34" charset="0"/>
              </a:rPr>
              <a:t>(TCEQ)</a:t>
            </a:r>
          </a:p>
          <a:p>
            <a:pPr marL="457200" lvl="0" algn="l">
              <a:lnSpc>
                <a:spcPct val="100000"/>
              </a:lnSpc>
              <a:spcBef>
                <a:spcPts val="0"/>
              </a:spcBef>
              <a:spcAft>
                <a:spcPts val="600"/>
              </a:spcAft>
              <a:buSzPct val="50000"/>
            </a:pPr>
            <a:endParaRPr lang="en-US" sz="1800" b="1" dirty="0">
              <a:solidFill>
                <a:schemeClr val="tx1"/>
              </a:solidFill>
              <a:latin typeface="Arial" panose="020B0604020202020204" pitchFamily="34" charset="0"/>
              <a:ea typeface="+mn-ea"/>
              <a:cs typeface="Arial" panose="020B0604020202020204" pitchFamily="34" charset="0"/>
            </a:endParaRPr>
          </a:p>
          <a:p>
            <a:pPr marL="68580" lvl="0" algn="l">
              <a:lnSpc>
                <a:spcPct val="100000"/>
              </a:lnSpc>
              <a:spcBef>
                <a:spcPts val="0"/>
              </a:spcBef>
              <a:spcAft>
                <a:spcPts val="600"/>
              </a:spcAft>
              <a:buSzPct val="50000"/>
            </a:pPr>
            <a:r>
              <a:rPr lang="en-US" sz="2800" u="sng" cap="none" dirty="0">
                <a:solidFill>
                  <a:schemeClr val="tx1"/>
                </a:solidFill>
                <a:latin typeface="Arial" panose="020B0604020202020204" pitchFamily="34" charset="0"/>
                <a:ea typeface="+mn-ea"/>
                <a:cs typeface="Arial" panose="020B0604020202020204" pitchFamily="34" charset="0"/>
              </a:rPr>
              <a:t>Environmental Complaints</a:t>
            </a:r>
          </a:p>
          <a:p>
            <a:pPr marL="914400" lvl="0" indent="-457200" algn="l">
              <a:lnSpc>
                <a:spcPct val="100000"/>
              </a:lnSpc>
              <a:spcBef>
                <a:spcPts val="0"/>
              </a:spcBef>
              <a:spcAft>
                <a:spcPts val="600"/>
              </a:spcAft>
              <a:buSzPct val="100000"/>
              <a:buFont typeface="Arial" panose="020B0604020202020204" pitchFamily="34" charset="0"/>
              <a:buChar char="•"/>
            </a:pPr>
            <a:r>
              <a:rPr lang="en-US" sz="2400" dirty="0">
                <a:solidFill>
                  <a:schemeClr val="tx1"/>
                </a:solidFill>
                <a:latin typeface="Arial" panose="020B0604020202020204" pitchFamily="34" charset="0"/>
                <a:ea typeface="+mn-ea"/>
                <a:cs typeface="Arial" panose="020B0604020202020204" pitchFamily="34" charset="0"/>
              </a:rPr>
              <a:t>TCEQ Contacts</a:t>
            </a:r>
          </a:p>
          <a:p>
            <a:pPr marL="1714500" lvl="1" indent="-457200">
              <a:lnSpc>
                <a:spcPct val="100000"/>
              </a:lnSpc>
              <a:spcBef>
                <a:spcPts val="0"/>
              </a:spcBef>
              <a:spcAft>
                <a:spcPts val="600"/>
              </a:spcAft>
              <a:buSzPct val="50000"/>
              <a:buFont typeface="Courier New" panose="02070309020205020404" pitchFamily="49" charset="0"/>
              <a:buChar char="o"/>
            </a:pPr>
            <a:r>
              <a:rPr lang="en-US" sz="2400" dirty="0">
                <a:latin typeface="Arial" panose="020B0604020202020204" pitchFamily="34" charset="0"/>
                <a:ea typeface="+mn-ea"/>
                <a:cs typeface="Arial" panose="020B0604020202020204" pitchFamily="34" charset="0"/>
              </a:rPr>
              <a:t>By Phone: 1-888-777-3186</a:t>
            </a:r>
          </a:p>
          <a:p>
            <a:pPr marL="1714500" lvl="1" indent="-457200">
              <a:lnSpc>
                <a:spcPct val="100000"/>
              </a:lnSpc>
              <a:spcBef>
                <a:spcPts val="0"/>
              </a:spcBef>
              <a:spcAft>
                <a:spcPts val="600"/>
              </a:spcAft>
              <a:buSzPct val="50000"/>
              <a:buFont typeface="Courier New" panose="02070309020205020404" pitchFamily="49" charset="0"/>
              <a:buChar char="o"/>
            </a:pPr>
            <a:r>
              <a:rPr lang="en-US" sz="2400" dirty="0">
                <a:latin typeface="Arial" panose="020B0604020202020204" pitchFamily="34" charset="0"/>
                <a:ea typeface="+mn-ea"/>
                <a:cs typeface="Arial" panose="020B0604020202020204" pitchFamily="34" charset="0"/>
              </a:rPr>
              <a:t>Online: </a:t>
            </a:r>
            <a:r>
              <a:rPr lang="en-US" sz="2400" dirty="0">
                <a:solidFill>
                  <a:prstClr val="black">
                    <a:lumMod val="75000"/>
                    <a:lumOff val="25000"/>
                  </a:prstClr>
                </a:solidFill>
                <a:latin typeface="Arial" panose="020B0604020202020204" pitchFamily="34" charset="0"/>
                <a:ea typeface="+mn-ea"/>
                <a:cs typeface="Arial" panose="020B0604020202020204" pitchFamily="34" charset="0"/>
                <a:hlinkClick r:id="rId2"/>
              </a:rPr>
              <a:t>www.tceq.texas.gov/compliance/complaints</a:t>
            </a:r>
            <a:endParaRPr lang="en-US" sz="2400" dirty="0">
              <a:solidFill>
                <a:prstClr val="black">
                  <a:lumMod val="75000"/>
                  <a:lumOff val="25000"/>
                </a:prstClr>
              </a:solidFill>
              <a:latin typeface="Arial" panose="020B0604020202020204" pitchFamily="34" charset="0"/>
              <a:ea typeface="+mn-ea"/>
              <a:cs typeface="Arial" panose="020B0604020202020204" pitchFamily="34" charset="0"/>
            </a:endParaRPr>
          </a:p>
          <a:p>
            <a:pPr marL="914400" lvl="0" indent="-457200" algn="l">
              <a:lnSpc>
                <a:spcPct val="100000"/>
              </a:lnSpc>
              <a:spcBef>
                <a:spcPts val="0"/>
              </a:spcBef>
              <a:spcAft>
                <a:spcPts val="600"/>
              </a:spcAft>
              <a:buSzPct val="100000"/>
              <a:buFont typeface="Arial" panose="020B0604020202020204" pitchFamily="34" charset="0"/>
              <a:buChar char="•"/>
            </a:pPr>
            <a:r>
              <a:rPr lang="en-US" sz="2400" dirty="0">
                <a:solidFill>
                  <a:schemeClr val="tx1"/>
                </a:solidFill>
                <a:latin typeface="Arial" panose="020B0604020202020204" pitchFamily="34" charset="0"/>
                <a:ea typeface="+mn-ea"/>
                <a:cs typeface="Arial" panose="020B0604020202020204" pitchFamily="34" charset="0"/>
              </a:rPr>
              <a:t>City of Houston Contacts</a:t>
            </a:r>
          </a:p>
          <a:p>
            <a:pPr marL="1714500" lvl="1" indent="-457200">
              <a:lnSpc>
                <a:spcPct val="100000"/>
              </a:lnSpc>
              <a:spcBef>
                <a:spcPts val="0"/>
              </a:spcBef>
              <a:spcAft>
                <a:spcPts val="600"/>
              </a:spcAft>
              <a:buSzPct val="50000"/>
              <a:buFont typeface="Courier New" panose="02070309020205020404" pitchFamily="49" charset="0"/>
              <a:buChar char="o"/>
            </a:pPr>
            <a:r>
              <a:rPr lang="en-US" sz="2400" dirty="0">
                <a:latin typeface="Arial" panose="020B0604020202020204" pitchFamily="34" charset="0"/>
                <a:cs typeface="Arial" panose="020B0604020202020204" pitchFamily="34" charset="0"/>
              </a:rPr>
              <a:t>By Phone: 311</a:t>
            </a:r>
          </a:p>
          <a:p>
            <a:pPr marL="1714500" lvl="1" indent="-457200">
              <a:lnSpc>
                <a:spcPct val="100000"/>
              </a:lnSpc>
              <a:spcBef>
                <a:spcPts val="0"/>
              </a:spcBef>
              <a:spcAft>
                <a:spcPts val="600"/>
              </a:spcAft>
              <a:buSzPct val="50000"/>
              <a:buFont typeface="Courier New" panose="02070309020205020404" pitchFamily="49" charset="0"/>
              <a:buChar char="o"/>
            </a:pPr>
            <a:r>
              <a:rPr lang="en-US" sz="2400" dirty="0">
                <a:latin typeface="Arial" panose="020B0604020202020204" pitchFamily="34" charset="0"/>
                <a:cs typeface="Arial" panose="020B0604020202020204" pitchFamily="34" charset="0"/>
              </a:rPr>
              <a:t>Online: </a:t>
            </a:r>
            <a:r>
              <a:rPr lang="en-US" sz="2400" dirty="0">
                <a:solidFill>
                  <a:schemeClr val="tx1">
                    <a:lumMod val="75000"/>
                    <a:lumOff val="25000"/>
                  </a:schemeClr>
                </a:solidFill>
                <a:latin typeface="Arial" panose="020B0604020202020204" pitchFamily="34" charset="0"/>
                <a:cs typeface="Arial" panose="020B0604020202020204" pitchFamily="34" charset="0"/>
                <a:hlinkClick r:id="rId3"/>
              </a:rPr>
              <a:t>www.houstontx.gov/311/</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8869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9938FB-8EBE-4A30-9D78-8AEFF2EBCEE2}"/>
              </a:ext>
            </a:extLst>
          </p:cNvPr>
          <p:cNvSpPr>
            <a:spLocks noGrp="1"/>
          </p:cNvSpPr>
          <p:nvPr>
            <p:ph type="body" sz="quarter" idx="14"/>
          </p:nvPr>
        </p:nvSpPr>
        <p:spPr>
          <a:xfrm>
            <a:off x="6982660" y="387850"/>
            <a:ext cx="4998720" cy="1043412"/>
          </a:xfrm>
        </p:spPr>
        <p:txBody>
          <a:bodyPr anchor="t"/>
          <a:lstStyle/>
          <a:p>
            <a:pPr algn="ctr"/>
            <a:r>
              <a:rPr lang="en-US" dirty="0"/>
              <a:t>What is An MSD</a:t>
            </a:r>
          </a:p>
          <a:p>
            <a:endParaRPr lang="en-US" dirty="0"/>
          </a:p>
        </p:txBody>
      </p:sp>
      <p:sp>
        <p:nvSpPr>
          <p:cNvPr id="5" name="Text Placeholder 4">
            <a:extLst>
              <a:ext uri="{FF2B5EF4-FFF2-40B4-BE49-F238E27FC236}">
                <a16:creationId xmlns:a16="http://schemas.microsoft.com/office/drawing/2014/main" id="{90D99686-A39C-46AA-8A4F-839B803379E9}"/>
              </a:ext>
            </a:extLst>
          </p:cNvPr>
          <p:cNvSpPr>
            <a:spLocks noGrp="1"/>
          </p:cNvSpPr>
          <p:nvPr>
            <p:ph type="body" sz="quarter" idx="15"/>
          </p:nvPr>
        </p:nvSpPr>
        <p:spPr>
          <a:xfrm>
            <a:off x="6982660" y="1123634"/>
            <a:ext cx="5144026" cy="4189491"/>
          </a:xfrm>
        </p:spPr>
        <p:txBody>
          <a:bodyPr/>
          <a:lstStyle/>
          <a:p>
            <a:pPr>
              <a:spcAft>
                <a:spcPts val="600"/>
              </a:spcAft>
              <a:buClrTx/>
              <a:buSzPct val="50000"/>
            </a:pPr>
            <a:r>
              <a:rPr lang="en-US" sz="2600" dirty="0"/>
              <a:t>A </a:t>
            </a:r>
            <a:r>
              <a:rPr lang="en-US" sz="2600" b="1" u="sng" dirty="0"/>
              <a:t>voluntary</a:t>
            </a:r>
            <a:r>
              <a:rPr lang="en-US" sz="2600" dirty="0"/>
              <a:t> deed restriction to prevent the use of contaminated groundwater</a:t>
            </a:r>
          </a:p>
          <a:p>
            <a:pPr lvl="1">
              <a:spcAft>
                <a:spcPts val="1200"/>
              </a:spcAft>
              <a:buSzPct val="100000"/>
              <a:buFont typeface="Arial" panose="020B0604020202020204" pitchFamily="34" charset="0"/>
              <a:buChar char="•"/>
            </a:pPr>
            <a:r>
              <a:rPr lang="en-US" sz="2600" dirty="0"/>
              <a:t>No water wells on the subject property for drinking water purposes</a:t>
            </a:r>
          </a:p>
          <a:p>
            <a:pPr lvl="1">
              <a:spcAft>
                <a:spcPts val="600"/>
              </a:spcAft>
              <a:buSzPct val="100000"/>
              <a:buFont typeface="Arial" panose="020B0604020202020204" pitchFamily="34" charset="0"/>
              <a:buChar char="•"/>
            </a:pPr>
            <a:r>
              <a:rPr lang="en-US" sz="2600" dirty="0"/>
              <a:t>A legally binding way to ensure the public is not exposed to contaminants by drinking water ingestion</a:t>
            </a:r>
          </a:p>
          <a:p>
            <a:endParaRPr lang="en-US" sz="2000" dirty="0"/>
          </a:p>
        </p:txBody>
      </p:sp>
      <p:pic>
        <p:nvPicPr>
          <p:cNvPr id="20" name="Picture Placeholder 19">
            <a:extLst>
              <a:ext uri="{FF2B5EF4-FFF2-40B4-BE49-F238E27FC236}">
                <a16:creationId xmlns:a16="http://schemas.microsoft.com/office/drawing/2014/main" id="{B7B5D724-F607-4F05-BE01-B07E12857ABE}"/>
              </a:ext>
            </a:extLst>
          </p:cNvPr>
          <p:cNvPicPr>
            <a:picLocks noGrp="1" noChangeAspect="1"/>
          </p:cNvPicPr>
          <p:nvPr>
            <p:ph type="pic" sz="quarter" idx="10"/>
          </p:nvPr>
        </p:nvPicPr>
        <p:blipFill>
          <a:blip r:embed="rId3"/>
          <a:srcRect l="13572" r="13572"/>
          <a:stretch>
            <a:fillRect/>
          </a:stretch>
        </p:blipFill>
        <p:spPr>
          <a:xfrm>
            <a:off x="0" y="0"/>
            <a:ext cx="6745288" cy="6172200"/>
          </a:xfrm>
        </p:spPr>
      </p:pic>
    </p:spTree>
    <p:extLst>
      <p:ext uri="{BB962C8B-B14F-4D97-AF65-F5344CB8AC3E}">
        <p14:creationId xmlns:p14="http://schemas.microsoft.com/office/powerpoint/2010/main" val="318101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891595-13B5-AEBF-3B2D-921C3936FB3B}"/>
              </a:ext>
            </a:extLst>
          </p:cNvPr>
          <p:cNvSpPr>
            <a:spLocks noGrp="1"/>
          </p:cNvSpPr>
          <p:nvPr>
            <p:ph type="body" sz="quarter" idx="15"/>
          </p:nvPr>
        </p:nvSpPr>
        <p:spPr>
          <a:xfrm>
            <a:off x="648802" y="2633853"/>
            <a:ext cx="11192933" cy="2523744"/>
          </a:xfrm>
        </p:spPr>
        <p:txBody>
          <a:bodyPr/>
          <a:lstStyle/>
          <a:p>
            <a:r>
              <a:rPr lang="en-US" b="0" dirty="0">
                <a:solidFill>
                  <a:schemeClr val="tx1"/>
                </a:solidFill>
              </a:rPr>
              <a:t>An MSD certificate applies to the applicant’s property only and prohibits the use of shallow groundwater as drinking water by deed recordation. This allows impacted properties to be redeveloped, which benefits the communities in which the MSD is located.</a:t>
            </a:r>
          </a:p>
          <a:p>
            <a:endParaRPr lang="en-US" dirty="0"/>
          </a:p>
        </p:txBody>
      </p:sp>
      <p:sp>
        <p:nvSpPr>
          <p:cNvPr id="2" name="Text Placeholder 1">
            <a:extLst>
              <a:ext uri="{FF2B5EF4-FFF2-40B4-BE49-F238E27FC236}">
                <a16:creationId xmlns:a16="http://schemas.microsoft.com/office/drawing/2014/main" id="{2680A578-C67D-00E6-E524-683226690ABD}"/>
              </a:ext>
            </a:extLst>
          </p:cNvPr>
          <p:cNvSpPr>
            <a:spLocks noGrp="1"/>
          </p:cNvSpPr>
          <p:nvPr>
            <p:ph type="body" sz="quarter" idx="12"/>
          </p:nvPr>
        </p:nvSpPr>
        <p:spPr/>
        <p:txBody>
          <a:bodyPr/>
          <a:lstStyle/>
          <a:p>
            <a:r>
              <a:rPr lang="en-US"/>
              <a:t>Who the MSD Impacts</a:t>
            </a:r>
          </a:p>
          <a:p>
            <a:endParaRPr lang="en-US"/>
          </a:p>
        </p:txBody>
      </p:sp>
      <p:pic>
        <p:nvPicPr>
          <p:cNvPr id="5" name="Picture 4" descr="A picture containing text, tableware, dishware, plate&#10;&#10;AI-generated content may be incorrect.">
            <a:extLst>
              <a:ext uri="{FF2B5EF4-FFF2-40B4-BE49-F238E27FC236}">
                <a16:creationId xmlns:a16="http://schemas.microsoft.com/office/drawing/2014/main" id="{4DD7C582-425B-CEC1-50DD-FBB5FBB49D87}"/>
              </a:ext>
            </a:extLst>
          </p:cNvPr>
          <p:cNvPicPr>
            <a:picLocks noChangeAspect="1"/>
          </p:cNvPicPr>
          <p:nvPr/>
        </p:nvPicPr>
        <p:blipFill>
          <a:blip r:embed="rId2"/>
          <a:stretch>
            <a:fillRect/>
          </a:stretch>
        </p:blipFill>
        <p:spPr>
          <a:xfrm>
            <a:off x="8838129" y="-209830"/>
            <a:ext cx="2710403" cy="2710403"/>
          </a:xfrm>
          <a:prstGeom prst="rect">
            <a:avLst/>
          </a:prstGeom>
        </p:spPr>
      </p:pic>
    </p:spTree>
    <p:extLst>
      <p:ext uri="{BB962C8B-B14F-4D97-AF65-F5344CB8AC3E}">
        <p14:creationId xmlns:p14="http://schemas.microsoft.com/office/powerpoint/2010/main" val="32238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A9ECE2-B9E9-473D-92E5-C83AC8FC9C16}"/>
              </a:ext>
            </a:extLst>
          </p:cNvPr>
          <p:cNvSpPr txBox="1">
            <a:spLocks/>
          </p:cNvSpPr>
          <p:nvPr/>
        </p:nvSpPr>
        <p:spPr>
          <a:xfrm>
            <a:off x="491068" y="1523999"/>
            <a:ext cx="6448994" cy="45629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100000"/>
            </a:pPr>
            <a:r>
              <a:rPr lang="en-US" dirty="0"/>
              <a:t>The MSD is only </a:t>
            </a:r>
            <a:r>
              <a:rPr lang="en-US" b="1" u="sng" dirty="0"/>
              <a:t>one step </a:t>
            </a:r>
            <a:r>
              <a:rPr lang="en-US" dirty="0"/>
              <a:t>in the cleanup process</a:t>
            </a:r>
          </a:p>
          <a:p>
            <a:pPr marL="457200" indent="-457200">
              <a:buSzPct val="100000"/>
            </a:pPr>
            <a:endParaRPr lang="en-US" dirty="0"/>
          </a:p>
          <a:p>
            <a:pPr marL="457200" indent="-457200">
              <a:buSzPct val="100000"/>
            </a:pPr>
            <a:r>
              <a:rPr lang="en-US" dirty="0"/>
              <a:t>Responsible parties remain liable for any consequences resulting from contaminated groundwater originating from the application site</a:t>
            </a:r>
          </a:p>
        </p:txBody>
      </p:sp>
      <p:sp>
        <p:nvSpPr>
          <p:cNvPr id="2" name="Text Placeholder 1">
            <a:extLst>
              <a:ext uri="{FF2B5EF4-FFF2-40B4-BE49-F238E27FC236}">
                <a16:creationId xmlns:a16="http://schemas.microsoft.com/office/drawing/2014/main" id="{090AF859-3916-40F8-CF0B-AF30B9020C24}"/>
              </a:ext>
            </a:extLst>
          </p:cNvPr>
          <p:cNvSpPr>
            <a:spLocks noGrp="1"/>
          </p:cNvSpPr>
          <p:nvPr>
            <p:ph type="body" sz="quarter" idx="12"/>
          </p:nvPr>
        </p:nvSpPr>
        <p:spPr/>
        <p:txBody>
          <a:bodyPr/>
          <a:lstStyle/>
          <a:p>
            <a:r>
              <a:rPr lang="en-US"/>
              <a:t>Environmental Cleanup</a:t>
            </a:r>
          </a:p>
        </p:txBody>
      </p:sp>
      <p:pic>
        <p:nvPicPr>
          <p:cNvPr id="8" name="Picture 7" descr="Icon&#10;&#10;AI-generated content may be incorrect.">
            <a:extLst>
              <a:ext uri="{FF2B5EF4-FFF2-40B4-BE49-F238E27FC236}">
                <a16:creationId xmlns:a16="http://schemas.microsoft.com/office/drawing/2014/main" id="{5111DB87-4C69-8E57-1A77-BAD3F32226EE}"/>
              </a:ext>
            </a:extLst>
          </p:cNvPr>
          <p:cNvPicPr>
            <a:picLocks noChangeAspect="1"/>
          </p:cNvPicPr>
          <p:nvPr/>
        </p:nvPicPr>
        <p:blipFill>
          <a:blip r:embed="rId2"/>
          <a:stretch>
            <a:fillRect/>
          </a:stretch>
        </p:blipFill>
        <p:spPr>
          <a:xfrm>
            <a:off x="6383218" y="597877"/>
            <a:ext cx="5662246" cy="5662246"/>
          </a:xfrm>
          <a:prstGeom prst="rect">
            <a:avLst/>
          </a:prstGeom>
        </p:spPr>
      </p:pic>
    </p:spTree>
    <p:extLst>
      <p:ext uri="{BB962C8B-B14F-4D97-AF65-F5344CB8AC3E}">
        <p14:creationId xmlns:p14="http://schemas.microsoft.com/office/powerpoint/2010/main" val="14092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BF37E5-2660-93D6-FD7F-6530EB201FF7}"/>
              </a:ext>
            </a:extLst>
          </p:cNvPr>
          <p:cNvSpPr>
            <a:spLocks noGrp="1"/>
          </p:cNvSpPr>
          <p:nvPr>
            <p:ph type="body" sz="quarter" idx="15"/>
          </p:nvPr>
        </p:nvSpPr>
        <p:spPr>
          <a:xfrm>
            <a:off x="491069" y="1508760"/>
            <a:ext cx="10509163" cy="4732338"/>
          </a:xfrm>
        </p:spPr>
        <p:txBody>
          <a:bodyPr/>
          <a:lstStyle/>
          <a:p>
            <a:pPr marL="457200" indent="-457200">
              <a:buSzPct val="100000"/>
              <a:buFont typeface="Arial" panose="020B0604020202020204" pitchFamily="34" charset="0"/>
              <a:buChar char="•"/>
            </a:pPr>
            <a:r>
              <a:rPr lang="en-US" sz="2800" b="0" dirty="0">
                <a:solidFill>
                  <a:schemeClr val="tx1"/>
                </a:solidFill>
                <a:ea typeface="+mn-ea"/>
                <a:cs typeface="+mn-cs"/>
              </a:rPr>
              <a:t>Enrollment in a state or federal cleanup program</a:t>
            </a:r>
          </a:p>
          <a:p>
            <a:pPr marL="457200" indent="-457200">
              <a:buSzPct val="100000"/>
              <a:buFont typeface="Arial" panose="020B0604020202020204" pitchFamily="34" charset="0"/>
              <a:buChar char="•"/>
            </a:pPr>
            <a:r>
              <a:rPr lang="en-US" sz="2800" b="0" dirty="0">
                <a:solidFill>
                  <a:schemeClr val="tx1"/>
                </a:solidFill>
                <a:ea typeface="+mn-ea"/>
                <a:cs typeface="+mn-cs"/>
              </a:rPr>
              <a:t>Thorough investigation confirming that the groundwater plume (contamination) is stable or decreasing, and fully delineated (exact position identified)</a:t>
            </a:r>
          </a:p>
          <a:p>
            <a:pPr marL="457200" indent="-457200">
              <a:buSzPct val="100000"/>
              <a:buFont typeface="Arial" panose="020B0604020202020204" pitchFamily="34" charset="0"/>
              <a:buChar char="•"/>
            </a:pPr>
            <a:r>
              <a:rPr lang="en-US" sz="2800" b="0" dirty="0">
                <a:solidFill>
                  <a:schemeClr val="tx1"/>
                </a:solidFill>
                <a:ea typeface="+mn-ea"/>
                <a:cs typeface="+mn-cs"/>
              </a:rPr>
              <a:t>Source of contamination has been removed</a:t>
            </a:r>
          </a:p>
          <a:p>
            <a:pPr marL="457200" indent="-457200">
              <a:buSzPct val="100000"/>
              <a:buFont typeface="Arial" panose="020B0604020202020204" pitchFamily="34" charset="0"/>
              <a:buChar char="•"/>
            </a:pPr>
            <a:r>
              <a:rPr lang="en-US" sz="2800" b="0" dirty="0">
                <a:solidFill>
                  <a:schemeClr val="tx1"/>
                </a:solidFill>
                <a:ea typeface="+mn-ea"/>
                <a:cs typeface="+mn-cs"/>
              </a:rPr>
              <a:t>A  third-party Engineer (P.E.) or Geologist (P.G.) must certify the application</a:t>
            </a:r>
          </a:p>
          <a:p>
            <a:endParaRPr lang="en-US" dirty="0"/>
          </a:p>
        </p:txBody>
      </p:sp>
      <p:pic>
        <p:nvPicPr>
          <p:cNvPr id="5" name="Picture 2" descr="https://encrypted-tbn3.google.com/images?q=tbn:ANd9GcT6Yht0DirvQoUlT30v2PSG4fPB8BMgSr6Mq8QFywSdmPZ-ZyRv3w">
            <a:extLst>
              <a:ext uri="{FF2B5EF4-FFF2-40B4-BE49-F238E27FC236}">
                <a16:creationId xmlns:a16="http://schemas.microsoft.com/office/drawing/2014/main" id="{C483A04C-1094-464F-9212-336C4719435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65077" y="4535602"/>
            <a:ext cx="2028092" cy="2092330"/>
          </a:xfrm>
          <a:prstGeom prst="rect">
            <a:avLst/>
          </a:prstGeom>
          <a:noFill/>
        </p:spPr>
      </p:pic>
      <p:sp>
        <p:nvSpPr>
          <p:cNvPr id="2" name="Text Placeholder 1">
            <a:extLst>
              <a:ext uri="{FF2B5EF4-FFF2-40B4-BE49-F238E27FC236}">
                <a16:creationId xmlns:a16="http://schemas.microsoft.com/office/drawing/2014/main" id="{BD71D6C0-3115-12E8-96DC-CFDCCE0A2002}"/>
              </a:ext>
            </a:extLst>
          </p:cNvPr>
          <p:cNvSpPr>
            <a:spLocks noGrp="1"/>
          </p:cNvSpPr>
          <p:nvPr>
            <p:ph type="body" sz="quarter" idx="12"/>
          </p:nvPr>
        </p:nvSpPr>
        <p:spPr/>
        <p:txBody>
          <a:bodyPr/>
          <a:lstStyle/>
          <a:p>
            <a:r>
              <a:rPr lang="en-US"/>
              <a:t>City’s Requirements of the Applicant</a:t>
            </a:r>
          </a:p>
          <a:p>
            <a:endParaRPr lang="en-US"/>
          </a:p>
        </p:txBody>
      </p:sp>
    </p:spTree>
    <p:extLst>
      <p:ext uri="{BB962C8B-B14F-4D97-AF65-F5344CB8AC3E}">
        <p14:creationId xmlns:p14="http://schemas.microsoft.com/office/powerpoint/2010/main" val="28668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Line 9">
            <a:extLst>
              <a:ext uri="{FF2B5EF4-FFF2-40B4-BE49-F238E27FC236}">
                <a16:creationId xmlns:a16="http://schemas.microsoft.com/office/drawing/2014/main" id="{9FEBEEC1-9F42-47A0-939C-DF0F7CBD3C29}"/>
              </a:ext>
            </a:extLst>
          </p:cNvPr>
          <p:cNvSpPr>
            <a:spLocks noChangeShapeType="1"/>
          </p:cNvSpPr>
          <p:nvPr/>
        </p:nvSpPr>
        <p:spPr bwMode="auto">
          <a:xfrm flipV="1">
            <a:off x="3563859" y="1646884"/>
            <a:ext cx="1429377" cy="1221"/>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55" name="Line 10">
            <a:extLst>
              <a:ext uri="{FF2B5EF4-FFF2-40B4-BE49-F238E27FC236}">
                <a16:creationId xmlns:a16="http://schemas.microsoft.com/office/drawing/2014/main" id="{041A7450-7BF3-4919-B209-3D1376CCA163}"/>
              </a:ext>
            </a:extLst>
          </p:cNvPr>
          <p:cNvSpPr>
            <a:spLocks noChangeShapeType="1"/>
          </p:cNvSpPr>
          <p:nvPr/>
        </p:nvSpPr>
        <p:spPr bwMode="auto">
          <a:xfrm flipV="1">
            <a:off x="7109646" y="1620112"/>
            <a:ext cx="1477505" cy="26772"/>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56" name="Line 11">
            <a:extLst>
              <a:ext uri="{FF2B5EF4-FFF2-40B4-BE49-F238E27FC236}">
                <a16:creationId xmlns:a16="http://schemas.microsoft.com/office/drawing/2014/main" id="{DA925901-4501-4349-86E4-2E4D96031AF6}"/>
              </a:ext>
            </a:extLst>
          </p:cNvPr>
          <p:cNvSpPr>
            <a:spLocks noChangeShapeType="1"/>
          </p:cNvSpPr>
          <p:nvPr/>
        </p:nvSpPr>
        <p:spPr bwMode="auto">
          <a:xfrm>
            <a:off x="9746302" y="2264722"/>
            <a:ext cx="0" cy="669925"/>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57" name="Line 12">
            <a:extLst>
              <a:ext uri="{FF2B5EF4-FFF2-40B4-BE49-F238E27FC236}">
                <a16:creationId xmlns:a16="http://schemas.microsoft.com/office/drawing/2014/main" id="{9A1EC056-9235-480A-9B3F-729748EDA3C8}"/>
              </a:ext>
            </a:extLst>
          </p:cNvPr>
          <p:cNvSpPr>
            <a:spLocks noChangeShapeType="1"/>
          </p:cNvSpPr>
          <p:nvPr/>
        </p:nvSpPr>
        <p:spPr bwMode="auto">
          <a:xfrm flipH="1">
            <a:off x="7197965" y="3458504"/>
            <a:ext cx="1485815" cy="0"/>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58" name="Line 13">
            <a:extLst>
              <a:ext uri="{FF2B5EF4-FFF2-40B4-BE49-F238E27FC236}">
                <a16:creationId xmlns:a16="http://schemas.microsoft.com/office/drawing/2014/main" id="{438CAAB2-8782-4BA4-AD61-D70F72AC2C14}"/>
              </a:ext>
            </a:extLst>
          </p:cNvPr>
          <p:cNvSpPr>
            <a:spLocks noChangeShapeType="1"/>
          </p:cNvSpPr>
          <p:nvPr/>
        </p:nvSpPr>
        <p:spPr bwMode="auto">
          <a:xfrm flipH="1">
            <a:off x="3612139" y="3458504"/>
            <a:ext cx="1389982" cy="0"/>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grpSp>
        <p:nvGrpSpPr>
          <p:cNvPr id="4" name="Group 3">
            <a:extLst>
              <a:ext uri="{FF2B5EF4-FFF2-40B4-BE49-F238E27FC236}">
                <a16:creationId xmlns:a16="http://schemas.microsoft.com/office/drawing/2014/main" id="{6B9BF170-0BD1-84E5-A042-E14EA6A2B70D}"/>
              </a:ext>
            </a:extLst>
          </p:cNvPr>
          <p:cNvGrpSpPr/>
          <p:nvPr/>
        </p:nvGrpSpPr>
        <p:grpSpPr>
          <a:xfrm>
            <a:off x="1400915" y="1098984"/>
            <a:ext cx="2203933" cy="1165744"/>
            <a:chOff x="855787" y="1241486"/>
            <a:chExt cx="2203933" cy="1165744"/>
          </a:xfrm>
        </p:grpSpPr>
        <p:sp>
          <p:nvSpPr>
            <p:cNvPr id="48" name="Rectangle 3">
              <a:extLst>
                <a:ext uri="{FF2B5EF4-FFF2-40B4-BE49-F238E27FC236}">
                  <a16:creationId xmlns:a16="http://schemas.microsoft.com/office/drawing/2014/main" id="{5B48EDD3-5FD7-4AAF-BD0D-30AFD97939D3}"/>
                </a:ext>
              </a:extLst>
            </p:cNvPr>
            <p:cNvSpPr>
              <a:spLocks noChangeArrowheads="1"/>
            </p:cNvSpPr>
            <p:nvPr/>
          </p:nvSpPr>
          <p:spPr bwMode="auto">
            <a:xfrm>
              <a:off x="855787" y="1241486"/>
              <a:ext cx="2203933" cy="1165744"/>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59" name="Text Box 14">
              <a:extLst>
                <a:ext uri="{FF2B5EF4-FFF2-40B4-BE49-F238E27FC236}">
                  <a16:creationId xmlns:a16="http://schemas.microsoft.com/office/drawing/2014/main" id="{BE0EFCF1-07A0-478F-801D-7EB9E3E641B5}"/>
                </a:ext>
              </a:extLst>
            </p:cNvPr>
            <p:cNvSpPr txBox="1">
              <a:spLocks noChangeArrowheads="1"/>
            </p:cNvSpPr>
            <p:nvPr/>
          </p:nvSpPr>
          <p:spPr bwMode="auto">
            <a:xfrm>
              <a:off x="1045656" y="1557388"/>
              <a:ext cx="1823397" cy="61555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Pre-Application Meeting</a:t>
              </a:r>
            </a:p>
          </p:txBody>
        </p:sp>
      </p:grpSp>
      <p:grpSp>
        <p:nvGrpSpPr>
          <p:cNvPr id="7" name="Group 6">
            <a:extLst>
              <a:ext uri="{FF2B5EF4-FFF2-40B4-BE49-F238E27FC236}">
                <a16:creationId xmlns:a16="http://schemas.microsoft.com/office/drawing/2014/main" id="{5DC54A88-9D71-2A11-A510-068D1DA9237F}"/>
              </a:ext>
            </a:extLst>
          </p:cNvPr>
          <p:cNvGrpSpPr/>
          <p:nvPr/>
        </p:nvGrpSpPr>
        <p:grpSpPr>
          <a:xfrm>
            <a:off x="4994033" y="1098983"/>
            <a:ext cx="2203933" cy="1165739"/>
            <a:chOff x="4448905" y="1241485"/>
            <a:chExt cx="2203933" cy="1165739"/>
          </a:xfrm>
        </p:grpSpPr>
        <p:sp>
          <p:nvSpPr>
            <p:cNvPr id="49" name="Rectangle 4">
              <a:extLst>
                <a:ext uri="{FF2B5EF4-FFF2-40B4-BE49-F238E27FC236}">
                  <a16:creationId xmlns:a16="http://schemas.microsoft.com/office/drawing/2014/main" id="{3BB85B08-B5FA-476B-AA50-7AA5BB99948E}"/>
                </a:ext>
              </a:extLst>
            </p:cNvPr>
            <p:cNvSpPr>
              <a:spLocks noChangeArrowheads="1"/>
            </p:cNvSpPr>
            <p:nvPr/>
          </p:nvSpPr>
          <p:spPr bwMode="auto">
            <a:xfrm>
              <a:off x="4448905" y="1241485"/>
              <a:ext cx="2203933" cy="1165739"/>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60" name="Text Box 15">
              <a:extLst>
                <a:ext uri="{FF2B5EF4-FFF2-40B4-BE49-F238E27FC236}">
                  <a16:creationId xmlns:a16="http://schemas.microsoft.com/office/drawing/2014/main" id="{0BF9519B-3859-41F2-9A1F-C45B53E73644}"/>
                </a:ext>
              </a:extLst>
            </p:cNvPr>
            <p:cNvSpPr txBox="1">
              <a:spLocks noChangeArrowheads="1"/>
            </p:cNvSpPr>
            <p:nvPr/>
          </p:nvSpPr>
          <p:spPr bwMode="auto">
            <a:xfrm>
              <a:off x="4536427" y="1385772"/>
              <a:ext cx="2028092" cy="87716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Submit Application to the City</a:t>
              </a:r>
            </a:p>
          </p:txBody>
        </p:sp>
      </p:grpSp>
      <p:grpSp>
        <p:nvGrpSpPr>
          <p:cNvPr id="11" name="Group 10">
            <a:extLst>
              <a:ext uri="{FF2B5EF4-FFF2-40B4-BE49-F238E27FC236}">
                <a16:creationId xmlns:a16="http://schemas.microsoft.com/office/drawing/2014/main" id="{4BD2B3BF-6355-9065-A51A-5A2A31DBA20C}"/>
              </a:ext>
            </a:extLst>
          </p:cNvPr>
          <p:cNvGrpSpPr/>
          <p:nvPr/>
        </p:nvGrpSpPr>
        <p:grpSpPr>
          <a:xfrm>
            <a:off x="8655995" y="2950781"/>
            <a:ext cx="2203933" cy="1095542"/>
            <a:chOff x="8607298" y="2861431"/>
            <a:chExt cx="2203933" cy="1095542"/>
          </a:xfrm>
        </p:grpSpPr>
        <p:sp>
          <p:nvSpPr>
            <p:cNvPr id="52" name="Rectangle 7">
              <a:extLst>
                <a:ext uri="{FF2B5EF4-FFF2-40B4-BE49-F238E27FC236}">
                  <a16:creationId xmlns:a16="http://schemas.microsoft.com/office/drawing/2014/main" id="{E2B792F4-BE71-42BB-AB73-806A8D7B66EB}"/>
                </a:ext>
              </a:extLst>
            </p:cNvPr>
            <p:cNvSpPr>
              <a:spLocks noChangeArrowheads="1"/>
            </p:cNvSpPr>
            <p:nvPr/>
          </p:nvSpPr>
          <p:spPr bwMode="auto">
            <a:xfrm>
              <a:off x="8607298" y="2861431"/>
              <a:ext cx="2203933" cy="1095542"/>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61" name="Text Box 16">
              <a:extLst>
                <a:ext uri="{FF2B5EF4-FFF2-40B4-BE49-F238E27FC236}">
                  <a16:creationId xmlns:a16="http://schemas.microsoft.com/office/drawing/2014/main" id="{214B6133-AFF1-410F-9031-0ECEF558DF9E}"/>
                </a:ext>
              </a:extLst>
            </p:cNvPr>
            <p:cNvSpPr txBox="1">
              <a:spLocks noChangeArrowheads="1"/>
            </p:cNvSpPr>
            <p:nvPr/>
          </p:nvSpPr>
          <p:spPr bwMode="auto">
            <a:xfrm>
              <a:off x="8608095" y="3104596"/>
              <a:ext cx="2203136" cy="61555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Hold Public Meeting</a:t>
              </a:r>
            </a:p>
          </p:txBody>
        </p:sp>
      </p:grpSp>
      <p:sp>
        <p:nvSpPr>
          <p:cNvPr id="62" name="Line 17">
            <a:extLst>
              <a:ext uri="{FF2B5EF4-FFF2-40B4-BE49-F238E27FC236}">
                <a16:creationId xmlns:a16="http://schemas.microsoft.com/office/drawing/2014/main" id="{EA0C1EF1-2283-415C-9551-19B03147EEC1}"/>
              </a:ext>
            </a:extLst>
          </p:cNvPr>
          <p:cNvSpPr>
            <a:spLocks noChangeShapeType="1"/>
          </p:cNvSpPr>
          <p:nvPr/>
        </p:nvSpPr>
        <p:spPr bwMode="auto">
          <a:xfrm>
            <a:off x="2594742" y="3954133"/>
            <a:ext cx="0" cy="877163"/>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66" name="Line 21">
            <a:extLst>
              <a:ext uri="{FF2B5EF4-FFF2-40B4-BE49-F238E27FC236}">
                <a16:creationId xmlns:a16="http://schemas.microsoft.com/office/drawing/2014/main" id="{F14EF8C0-DA4A-4A82-BE25-57CDD0B3843E}"/>
              </a:ext>
            </a:extLst>
          </p:cNvPr>
          <p:cNvSpPr>
            <a:spLocks noChangeShapeType="1"/>
          </p:cNvSpPr>
          <p:nvPr/>
        </p:nvSpPr>
        <p:spPr bwMode="auto">
          <a:xfrm>
            <a:off x="7205258" y="5296327"/>
            <a:ext cx="1442652" cy="0"/>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67" name="Line 22">
            <a:extLst>
              <a:ext uri="{FF2B5EF4-FFF2-40B4-BE49-F238E27FC236}">
                <a16:creationId xmlns:a16="http://schemas.microsoft.com/office/drawing/2014/main" id="{D769EE15-D786-4680-924C-FC40EB3CE247}"/>
              </a:ext>
            </a:extLst>
          </p:cNvPr>
          <p:cNvSpPr>
            <a:spLocks noChangeShapeType="1"/>
          </p:cNvSpPr>
          <p:nvPr/>
        </p:nvSpPr>
        <p:spPr bwMode="auto">
          <a:xfrm>
            <a:off x="3604848" y="5296327"/>
            <a:ext cx="1388388" cy="0"/>
          </a:xfrm>
          <a:prstGeom prst="line">
            <a:avLst/>
          </a:prstGeom>
          <a:noFill/>
          <a:ln w="114300">
            <a:solidFill>
              <a:srgbClr val="001E61"/>
            </a:solidFill>
            <a:round/>
            <a:headEnd/>
            <a:tailEnd type="triangle" w="lg"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grpSp>
        <p:nvGrpSpPr>
          <p:cNvPr id="10" name="Group 9">
            <a:extLst>
              <a:ext uri="{FF2B5EF4-FFF2-40B4-BE49-F238E27FC236}">
                <a16:creationId xmlns:a16="http://schemas.microsoft.com/office/drawing/2014/main" id="{7B0BDE1C-3B9E-0998-E976-4D2FFFDC7D12}"/>
              </a:ext>
            </a:extLst>
          </p:cNvPr>
          <p:cNvGrpSpPr/>
          <p:nvPr/>
        </p:nvGrpSpPr>
        <p:grpSpPr>
          <a:xfrm>
            <a:off x="8647909" y="1124720"/>
            <a:ext cx="2203933" cy="1165738"/>
            <a:chOff x="8607300" y="1241486"/>
            <a:chExt cx="2203933" cy="1165738"/>
          </a:xfrm>
        </p:grpSpPr>
        <p:sp>
          <p:nvSpPr>
            <p:cNvPr id="53" name="Rectangle 8">
              <a:extLst>
                <a:ext uri="{FF2B5EF4-FFF2-40B4-BE49-F238E27FC236}">
                  <a16:creationId xmlns:a16="http://schemas.microsoft.com/office/drawing/2014/main" id="{A095F794-8143-429F-837A-205C6D0743CA}"/>
                </a:ext>
              </a:extLst>
            </p:cNvPr>
            <p:cNvSpPr>
              <a:spLocks noChangeArrowheads="1"/>
            </p:cNvSpPr>
            <p:nvPr/>
          </p:nvSpPr>
          <p:spPr bwMode="auto">
            <a:xfrm>
              <a:off x="8607300" y="1241486"/>
              <a:ext cx="2203933" cy="1165738"/>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68" name="Text Box 23">
              <a:extLst>
                <a:ext uri="{FF2B5EF4-FFF2-40B4-BE49-F238E27FC236}">
                  <a16:creationId xmlns:a16="http://schemas.microsoft.com/office/drawing/2014/main" id="{C81A9FF7-B82E-499C-B09C-93BC81D05F9F}"/>
                </a:ext>
              </a:extLst>
            </p:cNvPr>
            <p:cNvSpPr txBox="1">
              <a:spLocks noChangeArrowheads="1"/>
            </p:cNvSpPr>
            <p:nvPr/>
          </p:nvSpPr>
          <p:spPr bwMode="auto">
            <a:xfrm>
              <a:off x="9026639" y="1482831"/>
              <a:ext cx="1365250" cy="61555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Review Application</a:t>
              </a:r>
            </a:p>
          </p:txBody>
        </p:sp>
      </p:grpSp>
      <p:grpSp>
        <p:nvGrpSpPr>
          <p:cNvPr id="8" name="Group 7">
            <a:extLst>
              <a:ext uri="{FF2B5EF4-FFF2-40B4-BE49-F238E27FC236}">
                <a16:creationId xmlns:a16="http://schemas.microsoft.com/office/drawing/2014/main" id="{0E7CD166-7328-092F-4847-97BA0EEED291}"/>
              </a:ext>
            </a:extLst>
          </p:cNvPr>
          <p:cNvGrpSpPr/>
          <p:nvPr/>
        </p:nvGrpSpPr>
        <p:grpSpPr>
          <a:xfrm>
            <a:off x="5002122" y="2958029"/>
            <a:ext cx="2203932" cy="1061710"/>
            <a:chOff x="4448906" y="2861432"/>
            <a:chExt cx="2203932" cy="1061710"/>
          </a:xfrm>
        </p:grpSpPr>
        <p:sp>
          <p:nvSpPr>
            <p:cNvPr id="50" name="Rectangle 5">
              <a:extLst>
                <a:ext uri="{FF2B5EF4-FFF2-40B4-BE49-F238E27FC236}">
                  <a16:creationId xmlns:a16="http://schemas.microsoft.com/office/drawing/2014/main" id="{C044B724-4F6E-4A0B-98ED-C148C2D0806F}"/>
                </a:ext>
              </a:extLst>
            </p:cNvPr>
            <p:cNvSpPr>
              <a:spLocks noChangeArrowheads="1"/>
            </p:cNvSpPr>
            <p:nvPr/>
          </p:nvSpPr>
          <p:spPr bwMode="auto">
            <a:xfrm>
              <a:off x="4448906" y="2861432"/>
              <a:ext cx="2203932" cy="1061710"/>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69" name="Text Box 24">
              <a:extLst>
                <a:ext uri="{FF2B5EF4-FFF2-40B4-BE49-F238E27FC236}">
                  <a16:creationId xmlns:a16="http://schemas.microsoft.com/office/drawing/2014/main" id="{83EBA538-1F6F-46B6-976B-651FC03030BF}"/>
                </a:ext>
              </a:extLst>
            </p:cNvPr>
            <p:cNvSpPr txBox="1">
              <a:spLocks noChangeArrowheads="1"/>
            </p:cNvSpPr>
            <p:nvPr/>
          </p:nvSpPr>
          <p:spPr bwMode="auto">
            <a:xfrm>
              <a:off x="4448908" y="3084509"/>
              <a:ext cx="2203133" cy="61555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Hold Public Hearing</a:t>
              </a:r>
            </a:p>
          </p:txBody>
        </p:sp>
      </p:grpSp>
      <p:grpSp>
        <p:nvGrpSpPr>
          <p:cNvPr id="5" name="Group 4">
            <a:extLst>
              <a:ext uri="{FF2B5EF4-FFF2-40B4-BE49-F238E27FC236}">
                <a16:creationId xmlns:a16="http://schemas.microsoft.com/office/drawing/2014/main" id="{F2390460-241E-CBA7-4BE9-39322F280A43}"/>
              </a:ext>
            </a:extLst>
          </p:cNvPr>
          <p:cNvGrpSpPr/>
          <p:nvPr/>
        </p:nvGrpSpPr>
        <p:grpSpPr>
          <a:xfrm>
            <a:off x="1328523" y="2958028"/>
            <a:ext cx="2284411" cy="1061711"/>
            <a:chOff x="775307" y="2861431"/>
            <a:chExt cx="2284411" cy="1061711"/>
          </a:xfrm>
        </p:grpSpPr>
        <p:sp>
          <p:nvSpPr>
            <p:cNvPr id="51" name="Rectangle 6">
              <a:extLst>
                <a:ext uri="{FF2B5EF4-FFF2-40B4-BE49-F238E27FC236}">
                  <a16:creationId xmlns:a16="http://schemas.microsoft.com/office/drawing/2014/main" id="{DB4AB202-1506-410D-B34A-31822A077796}"/>
                </a:ext>
              </a:extLst>
            </p:cNvPr>
            <p:cNvSpPr>
              <a:spLocks noChangeArrowheads="1"/>
            </p:cNvSpPr>
            <p:nvPr/>
          </p:nvSpPr>
          <p:spPr bwMode="auto">
            <a:xfrm>
              <a:off x="820173" y="2861431"/>
              <a:ext cx="2239545" cy="1061711"/>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70" name="Text Box 25">
              <a:extLst>
                <a:ext uri="{FF2B5EF4-FFF2-40B4-BE49-F238E27FC236}">
                  <a16:creationId xmlns:a16="http://schemas.microsoft.com/office/drawing/2014/main" id="{14685CFF-F790-4904-AA65-89D405E6D443}"/>
                </a:ext>
              </a:extLst>
            </p:cNvPr>
            <p:cNvSpPr txBox="1">
              <a:spLocks noChangeArrowheads="1"/>
            </p:cNvSpPr>
            <p:nvPr/>
          </p:nvSpPr>
          <p:spPr bwMode="auto">
            <a:xfrm>
              <a:off x="775307" y="2963374"/>
              <a:ext cx="2283616" cy="87716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City Council Approves or                 Denies</a:t>
              </a:r>
            </a:p>
          </p:txBody>
        </p:sp>
      </p:grpSp>
      <p:grpSp>
        <p:nvGrpSpPr>
          <p:cNvPr id="6" name="Group 5">
            <a:extLst>
              <a:ext uri="{FF2B5EF4-FFF2-40B4-BE49-F238E27FC236}">
                <a16:creationId xmlns:a16="http://schemas.microsoft.com/office/drawing/2014/main" id="{FC4AAF63-E60B-C3DB-6EBD-8F40E35D4FE6}"/>
              </a:ext>
            </a:extLst>
          </p:cNvPr>
          <p:cNvGrpSpPr/>
          <p:nvPr/>
        </p:nvGrpSpPr>
        <p:grpSpPr>
          <a:xfrm>
            <a:off x="1409003" y="4853452"/>
            <a:ext cx="2203136" cy="1088323"/>
            <a:chOff x="855787" y="4561458"/>
            <a:chExt cx="2203136" cy="1088323"/>
          </a:xfrm>
        </p:grpSpPr>
        <p:sp>
          <p:nvSpPr>
            <p:cNvPr id="65" name="Rectangle 20">
              <a:extLst>
                <a:ext uri="{FF2B5EF4-FFF2-40B4-BE49-F238E27FC236}">
                  <a16:creationId xmlns:a16="http://schemas.microsoft.com/office/drawing/2014/main" id="{A3CDF77A-DF0F-46EA-8D0F-0178979A79F1}"/>
                </a:ext>
              </a:extLst>
            </p:cNvPr>
            <p:cNvSpPr>
              <a:spLocks noChangeArrowheads="1"/>
            </p:cNvSpPr>
            <p:nvPr/>
          </p:nvSpPr>
          <p:spPr bwMode="auto">
            <a:xfrm>
              <a:off x="855787" y="4561458"/>
              <a:ext cx="2203136" cy="1088323"/>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71" name="Text Box 26">
              <a:extLst>
                <a:ext uri="{FF2B5EF4-FFF2-40B4-BE49-F238E27FC236}">
                  <a16:creationId xmlns:a16="http://schemas.microsoft.com/office/drawing/2014/main" id="{B48FA4F0-314A-4D5F-97D9-DA36CBC9587E}"/>
                </a:ext>
              </a:extLst>
            </p:cNvPr>
            <p:cNvSpPr txBox="1">
              <a:spLocks noChangeArrowheads="1"/>
            </p:cNvSpPr>
            <p:nvPr/>
          </p:nvSpPr>
          <p:spPr bwMode="auto">
            <a:xfrm>
              <a:off x="855787" y="4797842"/>
              <a:ext cx="2154856" cy="61555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Submit Application to the TCEQ</a:t>
              </a:r>
            </a:p>
          </p:txBody>
        </p:sp>
      </p:grpSp>
      <p:grpSp>
        <p:nvGrpSpPr>
          <p:cNvPr id="12" name="Group 11">
            <a:extLst>
              <a:ext uri="{FF2B5EF4-FFF2-40B4-BE49-F238E27FC236}">
                <a16:creationId xmlns:a16="http://schemas.microsoft.com/office/drawing/2014/main" id="{F8A984BB-2861-CC5A-6739-3B6F63E678B1}"/>
              </a:ext>
            </a:extLst>
          </p:cNvPr>
          <p:cNvGrpSpPr/>
          <p:nvPr/>
        </p:nvGrpSpPr>
        <p:grpSpPr>
          <a:xfrm>
            <a:off x="8647909" y="4905343"/>
            <a:ext cx="2212019" cy="1061707"/>
            <a:chOff x="8599212" y="4587613"/>
            <a:chExt cx="2212019" cy="1061707"/>
          </a:xfrm>
        </p:grpSpPr>
        <p:sp>
          <p:nvSpPr>
            <p:cNvPr id="63" name="Rectangle 18">
              <a:extLst>
                <a:ext uri="{FF2B5EF4-FFF2-40B4-BE49-F238E27FC236}">
                  <a16:creationId xmlns:a16="http://schemas.microsoft.com/office/drawing/2014/main" id="{12EC8BD1-7BA0-44EE-A3A8-6788C5F858B0}"/>
                </a:ext>
              </a:extLst>
            </p:cNvPr>
            <p:cNvSpPr>
              <a:spLocks noChangeArrowheads="1"/>
            </p:cNvSpPr>
            <p:nvPr/>
          </p:nvSpPr>
          <p:spPr bwMode="auto">
            <a:xfrm>
              <a:off x="8607298" y="4587613"/>
              <a:ext cx="2203933" cy="1061707"/>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72" name="Text Box 27">
              <a:extLst>
                <a:ext uri="{FF2B5EF4-FFF2-40B4-BE49-F238E27FC236}">
                  <a16:creationId xmlns:a16="http://schemas.microsoft.com/office/drawing/2014/main" id="{1EC7DC17-FE7E-4857-AEAB-A13FC5527D31}"/>
                </a:ext>
              </a:extLst>
            </p:cNvPr>
            <p:cNvSpPr txBox="1">
              <a:spLocks noChangeArrowheads="1"/>
            </p:cNvSpPr>
            <p:nvPr/>
          </p:nvSpPr>
          <p:spPr bwMode="auto">
            <a:xfrm>
              <a:off x="8599212" y="4641300"/>
              <a:ext cx="2203136" cy="87716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MSD Ordinance is filed in the County Deed Records</a:t>
              </a:r>
            </a:p>
          </p:txBody>
        </p:sp>
      </p:grpSp>
      <p:grpSp>
        <p:nvGrpSpPr>
          <p:cNvPr id="9" name="Group 8">
            <a:extLst>
              <a:ext uri="{FF2B5EF4-FFF2-40B4-BE49-F238E27FC236}">
                <a16:creationId xmlns:a16="http://schemas.microsoft.com/office/drawing/2014/main" id="{688FF5F1-DD01-53FC-FDE2-08FD33763290}"/>
              </a:ext>
            </a:extLst>
          </p:cNvPr>
          <p:cNvGrpSpPr/>
          <p:nvPr/>
        </p:nvGrpSpPr>
        <p:grpSpPr>
          <a:xfrm>
            <a:off x="5002121" y="4879607"/>
            <a:ext cx="2203136" cy="1061709"/>
            <a:chOff x="4448905" y="4587613"/>
            <a:chExt cx="2203136" cy="1061709"/>
          </a:xfrm>
        </p:grpSpPr>
        <p:sp>
          <p:nvSpPr>
            <p:cNvPr id="64" name="Rectangle 19">
              <a:extLst>
                <a:ext uri="{FF2B5EF4-FFF2-40B4-BE49-F238E27FC236}">
                  <a16:creationId xmlns:a16="http://schemas.microsoft.com/office/drawing/2014/main" id="{7229510D-4A36-4FBE-9321-11A2E00213F0}"/>
                </a:ext>
              </a:extLst>
            </p:cNvPr>
            <p:cNvSpPr>
              <a:spLocks noChangeArrowheads="1"/>
            </p:cNvSpPr>
            <p:nvPr/>
          </p:nvSpPr>
          <p:spPr bwMode="auto">
            <a:xfrm>
              <a:off x="4448905" y="4587613"/>
              <a:ext cx="2203136" cy="1061709"/>
            </a:xfrm>
            <a:prstGeom prst="rect">
              <a:avLst/>
            </a:prstGeom>
            <a:solidFill>
              <a:srgbClr val="688197"/>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prstClr val="black"/>
                </a:solidFill>
                <a:effectLst/>
                <a:uLnTx/>
                <a:uFillTx/>
              </a:endParaRPr>
            </a:p>
          </p:txBody>
        </p:sp>
        <p:sp>
          <p:nvSpPr>
            <p:cNvPr id="73" name="Text Box 28">
              <a:extLst>
                <a:ext uri="{FF2B5EF4-FFF2-40B4-BE49-F238E27FC236}">
                  <a16:creationId xmlns:a16="http://schemas.microsoft.com/office/drawing/2014/main" id="{8AEC2B6B-E864-4E6A-800E-0E626F3E11A1}"/>
                </a:ext>
              </a:extLst>
            </p:cNvPr>
            <p:cNvSpPr txBox="1">
              <a:spLocks noChangeArrowheads="1"/>
            </p:cNvSpPr>
            <p:nvPr/>
          </p:nvSpPr>
          <p:spPr bwMode="auto">
            <a:xfrm>
              <a:off x="4448905" y="4797842"/>
              <a:ext cx="2203136" cy="615553"/>
            </a:xfrm>
            <a:prstGeom prst="rect">
              <a:avLst/>
            </a:prstGeom>
            <a:noFill/>
            <a:ln w="9525">
              <a:noFill/>
              <a:miter lim="800000"/>
              <a:headEnd/>
              <a:tailEnd/>
            </a:ln>
          </p:spPr>
          <p:txBody>
            <a:bodyPr wrap="square">
              <a:spAutoFit/>
            </a:bodyPr>
            <a:lstStyle/>
            <a:p>
              <a:pPr algn="ctr">
                <a:spcBef>
                  <a:spcPct val="50000"/>
                </a:spcBef>
              </a:pPr>
              <a:r>
                <a:rPr lang="en-US" sz="1700" b="1" dirty="0">
                  <a:solidFill>
                    <a:prstClr val="white"/>
                  </a:solidFill>
                </a:rPr>
                <a:t>TCEQ  Approves         or Denies</a:t>
              </a:r>
            </a:p>
          </p:txBody>
        </p:sp>
      </p:grpSp>
      <p:sp>
        <p:nvSpPr>
          <p:cNvPr id="2" name="Text Placeholder 1">
            <a:extLst>
              <a:ext uri="{FF2B5EF4-FFF2-40B4-BE49-F238E27FC236}">
                <a16:creationId xmlns:a16="http://schemas.microsoft.com/office/drawing/2014/main" id="{50C22023-9E9A-817D-0752-F9A040AF76C6}"/>
              </a:ext>
            </a:extLst>
          </p:cNvPr>
          <p:cNvSpPr>
            <a:spLocks noGrp="1"/>
          </p:cNvSpPr>
          <p:nvPr>
            <p:ph type="body" sz="quarter" idx="12"/>
          </p:nvPr>
        </p:nvSpPr>
        <p:spPr/>
        <p:txBody>
          <a:bodyPr/>
          <a:lstStyle/>
          <a:p>
            <a:r>
              <a:rPr lang="en-US"/>
              <a:t>Steps in the Process</a:t>
            </a:r>
          </a:p>
          <a:p>
            <a:endParaRPr lang="en-US"/>
          </a:p>
        </p:txBody>
      </p:sp>
      <p:grpSp>
        <p:nvGrpSpPr>
          <p:cNvPr id="14" name="Group 13">
            <a:extLst>
              <a:ext uri="{FF2B5EF4-FFF2-40B4-BE49-F238E27FC236}">
                <a16:creationId xmlns:a16="http://schemas.microsoft.com/office/drawing/2014/main" id="{409C7307-062A-103D-03EF-F8D94122F3B8}"/>
              </a:ext>
            </a:extLst>
          </p:cNvPr>
          <p:cNvGrpSpPr/>
          <p:nvPr/>
        </p:nvGrpSpPr>
        <p:grpSpPr>
          <a:xfrm>
            <a:off x="1747734" y="5756503"/>
            <a:ext cx="1517581" cy="472553"/>
            <a:chOff x="1747734" y="5756503"/>
            <a:chExt cx="1517581" cy="472553"/>
          </a:xfrm>
        </p:grpSpPr>
        <p:sp>
          <p:nvSpPr>
            <p:cNvPr id="13" name="Rectangle: Rounded Corners 12">
              <a:extLst>
                <a:ext uri="{FF2B5EF4-FFF2-40B4-BE49-F238E27FC236}">
                  <a16:creationId xmlns:a16="http://schemas.microsoft.com/office/drawing/2014/main" id="{F967EA5A-5DE1-37A0-7E62-F0D537F9CEFC}"/>
                </a:ext>
              </a:extLst>
            </p:cNvPr>
            <p:cNvSpPr/>
            <p:nvPr/>
          </p:nvSpPr>
          <p:spPr>
            <a:xfrm>
              <a:off x="1783516" y="5756503"/>
              <a:ext cx="1481799" cy="472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68D2E"/>
                </a:solidFill>
              </a:endParaRPr>
            </a:p>
          </p:txBody>
        </p:sp>
        <p:sp>
          <p:nvSpPr>
            <p:cNvPr id="76" name="Text Box 34">
              <a:extLst>
                <a:ext uri="{FF2B5EF4-FFF2-40B4-BE49-F238E27FC236}">
                  <a16:creationId xmlns:a16="http://schemas.microsoft.com/office/drawing/2014/main" id="{7E1CE2C5-E1C8-4076-8518-17B4C3FAC780}"/>
                </a:ext>
              </a:extLst>
            </p:cNvPr>
            <p:cNvSpPr txBox="1">
              <a:spLocks noChangeArrowheads="1"/>
            </p:cNvSpPr>
            <p:nvPr/>
          </p:nvSpPr>
          <p:spPr bwMode="auto">
            <a:xfrm>
              <a:off x="1747734" y="5807397"/>
              <a:ext cx="1509496" cy="353943"/>
            </a:xfrm>
            <a:prstGeom prst="rect">
              <a:avLst/>
            </a:prstGeom>
            <a:noFill/>
            <a:ln w="9525">
              <a:noFill/>
              <a:miter lim="800000"/>
              <a:headEnd/>
              <a:tailEnd/>
            </a:ln>
          </p:spPr>
          <p:txBody>
            <a:bodyPr wrap="square">
              <a:spAutoFit/>
            </a:bodyPr>
            <a:lstStyle/>
            <a:p>
              <a:pPr algn="ctr">
                <a:spcBef>
                  <a:spcPct val="50000"/>
                </a:spcBef>
              </a:pPr>
              <a:r>
                <a:rPr lang="en-US" sz="1700" b="1">
                  <a:solidFill>
                    <a:prstClr val="white"/>
                  </a:solidFill>
                </a:rPr>
                <a:t>Comments</a:t>
              </a:r>
            </a:p>
          </p:txBody>
        </p:sp>
      </p:grpSp>
      <p:grpSp>
        <p:nvGrpSpPr>
          <p:cNvPr id="15" name="Group 14">
            <a:extLst>
              <a:ext uri="{FF2B5EF4-FFF2-40B4-BE49-F238E27FC236}">
                <a16:creationId xmlns:a16="http://schemas.microsoft.com/office/drawing/2014/main" id="{28F9EB09-B3AD-1957-CF97-B53E9DBB7FEA}"/>
              </a:ext>
            </a:extLst>
          </p:cNvPr>
          <p:cNvGrpSpPr/>
          <p:nvPr/>
        </p:nvGrpSpPr>
        <p:grpSpPr>
          <a:xfrm>
            <a:off x="5344898" y="3868197"/>
            <a:ext cx="1517581" cy="472553"/>
            <a:chOff x="1747734" y="5756503"/>
            <a:chExt cx="1517581" cy="472553"/>
          </a:xfrm>
        </p:grpSpPr>
        <p:sp>
          <p:nvSpPr>
            <p:cNvPr id="16" name="Rectangle: Rounded Corners 15">
              <a:extLst>
                <a:ext uri="{FF2B5EF4-FFF2-40B4-BE49-F238E27FC236}">
                  <a16:creationId xmlns:a16="http://schemas.microsoft.com/office/drawing/2014/main" id="{2131D37A-A66E-6DD3-3EE8-ECD9E1B02EA4}"/>
                </a:ext>
              </a:extLst>
            </p:cNvPr>
            <p:cNvSpPr/>
            <p:nvPr/>
          </p:nvSpPr>
          <p:spPr>
            <a:xfrm>
              <a:off x="1783516" y="5756503"/>
              <a:ext cx="1481799" cy="472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68D2E"/>
                </a:solidFill>
              </a:endParaRPr>
            </a:p>
          </p:txBody>
        </p:sp>
        <p:sp>
          <p:nvSpPr>
            <p:cNvPr id="17" name="Text Box 34">
              <a:extLst>
                <a:ext uri="{FF2B5EF4-FFF2-40B4-BE49-F238E27FC236}">
                  <a16:creationId xmlns:a16="http://schemas.microsoft.com/office/drawing/2014/main" id="{3C9BAC45-EF9C-910A-BC4C-20FF2258A1B1}"/>
                </a:ext>
              </a:extLst>
            </p:cNvPr>
            <p:cNvSpPr txBox="1">
              <a:spLocks noChangeArrowheads="1"/>
            </p:cNvSpPr>
            <p:nvPr/>
          </p:nvSpPr>
          <p:spPr bwMode="auto">
            <a:xfrm>
              <a:off x="1747734" y="5807397"/>
              <a:ext cx="1509496" cy="353943"/>
            </a:xfrm>
            <a:prstGeom prst="rect">
              <a:avLst/>
            </a:prstGeom>
            <a:noFill/>
            <a:ln w="9525">
              <a:noFill/>
              <a:miter lim="800000"/>
              <a:headEnd/>
              <a:tailEnd/>
            </a:ln>
          </p:spPr>
          <p:txBody>
            <a:bodyPr wrap="square">
              <a:spAutoFit/>
            </a:bodyPr>
            <a:lstStyle/>
            <a:p>
              <a:pPr algn="ctr">
                <a:spcBef>
                  <a:spcPct val="50000"/>
                </a:spcBef>
              </a:pPr>
              <a:r>
                <a:rPr lang="en-US" sz="1700" b="1">
                  <a:solidFill>
                    <a:prstClr val="white"/>
                  </a:solidFill>
                </a:rPr>
                <a:t>Comments</a:t>
              </a:r>
            </a:p>
          </p:txBody>
        </p:sp>
      </p:grpSp>
      <p:grpSp>
        <p:nvGrpSpPr>
          <p:cNvPr id="18" name="Group 17">
            <a:extLst>
              <a:ext uri="{FF2B5EF4-FFF2-40B4-BE49-F238E27FC236}">
                <a16:creationId xmlns:a16="http://schemas.microsoft.com/office/drawing/2014/main" id="{335F0228-3787-6B52-9E64-CBEE7C91CD27}"/>
              </a:ext>
            </a:extLst>
          </p:cNvPr>
          <p:cNvGrpSpPr/>
          <p:nvPr/>
        </p:nvGrpSpPr>
        <p:grpSpPr>
          <a:xfrm>
            <a:off x="8987511" y="3868197"/>
            <a:ext cx="1517581" cy="472553"/>
            <a:chOff x="1747734" y="5756503"/>
            <a:chExt cx="1517581" cy="472553"/>
          </a:xfrm>
        </p:grpSpPr>
        <p:sp>
          <p:nvSpPr>
            <p:cNvPr id="19" name="Rectangle: Rounded Corners 18">
              <a:extLst>
                <a:ext uri="{FF2B5EF4-FFF2-40B4-BE49-F238E27FC236}">
                  <a16:creationId xmlns:a16="http://schemas.microsoft.com/office/drawing/2014/main" id="{0FEE16FF-7A71-4B97-40DF-8FF2FA4CF55D}"/>
                </a:ext>
              </a:extLst>
            </p:cNvPr>
            <p:cNvSpPr/>
            <p:nvPr/>
          </p:nvSpPr>
          <p:spPr>
            <a:xfrm>
              <a:off x="1783516" y="5756503"/>
              <a:ext cx="1481799" cy="472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68D2E"/>
                </a:solidFill>
              </a:endParaRPr>
            </a:p>
          </p:txBody>
        </p:sp>
        <p:sp>
          <p:nvSpPr>
            <p:cNvPr id="20" name="Text Box 34">
              <a:extLst>
                <a:ext uri="{FF2B5EF4-FFF2-40B4-BE49-F238E27FC236}">
                  <a16:creationId xmlns:a16="http://schemas.microsoft.com/office/drawing/2014/main" id="{7AEFE7A2-C757-C87D-D843-9207C2FF09D7}"/>
                </a:ext>
              </a:extLst>
            </p:cNvPr>
            <p:cNvSpPr txBox="1">
              <a:spLocks noChangeArrowheads="1"/>
            </p:cNvSpPr>
            <p:nvPr/>
          </p:nvSpPr>
          <p:spPr bwMode="auto">
            <a:xfrm>
              <a:off x="1747734" y="5807397"/>
              <a:ext cx="1509496" cy="353943"/>
            </a:xfrm>
            <a:prstGeom prst="rect">
              <a:avLst/>
            </a:prstGeom>
            <a:noFill/>
            <a:ln w="9525">
              <a:noFill/>
              <a:miter lim="800000"/>
              <a:headEnd/>
              <a:tailEnd/>
            </a:ln>
          </p:spPr>
          <p:txBody>
            <a:bodyPr wrap="square">
              <a:spAutoFit/>
            </a:bodyPr>
            <a:lstStyle/>
            <a:p>
              <a:pPr algn="ctr">
                <a:spcBef>
                  <a:spcPct val="50000"/>
                </a:spcBef>
              </a:pPr>
              <a:r>
                <a:rPr lang="en-US" sz="1700" b="1">
                  <a:solidFill>
                    <a:prstClr val="white"/>
                  </a:solidFill>
                </a:rPr>
                <a:t>Comments</a:t>
              </a:r>
            </a:p>
          </p:txBody>
        </p:sp>
      </p:grpSp>
    </p:spTree>
    <p:extLst>
      <p:ext uri="{BB962C8B-B14F-4D97-AF65-F5344CB8AC3E}">
        <p14:creationId xmlns:p14="http://schemas.microsoft.com/office/powerpoint/2010/main" val="123126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E17DADF-6C8B-506F-9966-5CAF9089F8EB}"/>
              </a:ext>
            </a:extLst>
          </p:cNvPr>
          <p:cNvSpPr>
            <a:spLocks noGrp="1"/>
          </p:cNvSpPr>
          <p:nvPr>
            <p:ph type="body" sz="quarter" idx="15"/>
          </p:nvPr>
        </p:nvSpPr>
        <p:spPr>
          <a:xfrm>
            <a:off x="491068" y="1508760"/>
            <a:ext cx="6812409" cy="4732338"/>
          </a:xfrm>
        </p:spPr>
        <p:txBody>
          <a:bodyPr lIns="91440" tIns="45720" rIns="91440" bIns="45720" anchor="t"/>
          <a:lstStyle/>
          <a:p>
            <a:pPr marL="457200" indent="-457200">
              <a:lnSpc>
                <a:spcPct val="100000"/>
              </a:lnSpc>
              <a:spcBef>
                <a:spcPts val="0"/>
              </a:spcBef>
              <a:spcAft>
                <a:spcPts val="1800"/>
              </a:spcAft>
              <a:buSzPct val="100000"/>
              <a:buFont typeface="Arial" panose="020B0604020202020204" pitchFamily="34" charset="0"/>
              <a:buChar char="•"/>
            </a:pPr>
            <a:r>
              <a:rPr lang="en-US" sz="3000" b="0" dirty="0">
                <a:solidFill>
                  <a:schemeClr val="tx1"/>
                </a:solidFill>
              </a:rPr>
              <a:t>Protects the public from consumption of contaminated groundwater</a:t>
            </a:r>
          </a:p>
          <a:p>
            <a:pPr marL="457200" indent="-457200">
              <a:lnSpc>
                <a:spcPct val="100000"/>
              </a:lnSpc>
              <a:spcBef>
                <a:spcPts val="0"/>
              </a:spcBef>
              <a:spcAft>
                <a:spcPts val="1800"/>
              </a:spcAft>
              <a:buSzPct val="100000"/>
              <a:buFont typeface="Arial" panose="020B0604020202020204" pitchFamily="34" charset="0"/>
              <a:buChar char="•"/>
            </a:pPr>
            <a:r>
              <a:rPr lang="en-US" sz="3000" b="0" dirty="0">
                <a:solidFill>
                  <a:schemeClr val="tx1"/>
                </a:solidFill>
              </a:rPr>
              <a:t>Encourages clean-up of contaminated sites</a:t>
            </a:r>
          </a:p>
          <a:p>
            <a:pPr marL="457200" indent="-457200">
              <a:lnSpc>
                <a:spcPct val="100000"/>
              </a:lnSpc>
              <a:spcBef>
                <a:spcPts val="0"/>
              </a:spcBef>
              <a:spcAft>
                <a:spcPts val="1800"/>
              </a:spcAft>
              <a:buSzPct val="100000"/>
              <a:buFont typeface="Arial" panose="020B0604020202020204" pitchFamily="34" charset="0"/>
              <a:buChar char="•"/>
            </a:pPr>
            <a:r>
              <a:rPr lang="en-US" sz="3000" b="0" dirty="0">
                <a:solidFill>
                  <a:schemeClr val="tx1"/>
                </a:solidFill>
              </a:rPr>
              <a:t>Promotes redevelopment of under-utilized properties</a:t>
            </a:r>
          </a:p>
          <a:p>
            <a:endParaRPr lang="en-US" dirty="0"/>
          </a:p>
        </p:txBody>
      </p:sp>
      <p:pic>
        <p:nvPicPr>
          <p:cNvPr id="6" name="Picture 4" descr="https://encrypted-tbn3.google.com/images?q=tbn:ANd9GcReptEp2xGZ9wxVRhSW_qJpXe6ui6B0CjCTazrQQE-9lBBj1XeTiw">
            <a:extLst>
              <a:ext uri="{FF2B5EF4-FFF2-40B4-BE49-F238E27FC236}">
                <a16:creationId xmlns:a16="http://schemas.microsoft.com/office/drawing/2014/main" id="{296271AC-23EB-41B9-A965-EDD1E683CF59}"/>
              </a:ext>
            </a:extLst>
          </p:cNvPr>
          <p:cNvPicPr>
            <a:picLocks noChangeAspect="1" noChangeArrowheads="1"/>
          </p:cNvPicPr>
          <p:nvPr/>
        </p:nvPicPr>
        <p:blipFill>
          <a:blip r:embed="rId2" cstate="print"/>
          <a:srcRect b="10992"/>
          <a:stretch>
            <a:fillRect/>
          </a:stretch>
        </p:blipFill>
        <p:spPr bwMode="auto">
          <a:xfrm>
            <a:off x="7545526" y="3845269"/>
            <a:ext cx="4138115" cy="2567364"/>
          </a:xfrm>
          <a:prstGeom prst="rect">
            <a:avLst/>
          </a:prstGeom>
          <a:noFill/>
        </p:spPr>
      </p:pic>
      <p:sp>
        <p:nvSpPr>
          <p:cNvPr id="2" name="Text Placeholder 1">
            <a:extLst>
              <a:ext uri="{FF2B5EF4-FFF2-40B4-BE49-F238E27FC236}">
                <a16:creationId xmlns:a16="http://schemas.microsoft.com/office/drawing/2014/main" id="{AD1039FA-145F-DEFB-2A0A-EAE4950FDA82}"/>
              </a:ext>
            </a:extLst>
          </p:cNvPr>
          <p:cNvSpPr>
            <a:spLocks noGrp="1"/>
          </p:cNvSpPr>
          <p:nvPr>
            <p:ph type="body" sz="quarter" idx="12"/>
          </p:nvPr>
        </p:nvSpPr>
        <p:spPr/>
        <p:txBody>
          <a:bodyPr/>
          <a:lstStyle/>
          <a:p>
            <a:r>
              <a:rPr lang="en-US"/>
              <a:t>Why Support An MSD?</a:t>
            </a:r>
          </a:p>
        </p:txBody>
      </p:sp>
      <p:pic>
        <p:nvPicPr>
          <p:cNvPr id="2050" name="Picture 2" descr="Books-A-Million closes in downtown Pavilions">
            <a:extLst>
              <a:ext uri="{FF2B5EF4-FFF2-40B4-BE49-F238E27FC236}">
                <a16:creationId xmlns:a16="http://schemas.microsoft.com/office/drawing/2014/main" id="{50C299A6-12BA-7FB5-DD4C-98D31D9BA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526" y="795368"/>
            <a:ext cx="4138114" cy="275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Template_Jul2021">
  <a:themeElements>
    <a:clrScheme name="Houston Public Works 1">
      <a:dk1>
        <a:srgbClr val="000000"/>
      </a:dk1>
      <a:lt1>
        <a:srgbClr val="FFFFFF"/>
      </a:lt1>
      <a:dk2>
        <a:srgbClr val="001D5F"/>
      </a:dk2>
      <a:lt2>
        <a:srgbClr val="FEFFFF"/>
      </a:lt2>
      <a:accent1>
        <a:srgbClr val="F68D2E"/>
      </a:accent1>
      <a:accent2>
        <a:srgbClr val="688096"/>
      </a:accent2>
      <a:accent3>
        <a:srgbClr val="00C1D4"/>
      </a:accent3>
      <a:accent4>
        <a:srgbClr val="535659"/>
      </a:accent4>
      <a:accent5>
        <a:srgbClr val="A8D04C"/>
      </a:accent5>
      <a:accent6>
        <a:srgbClr val="FFDE00"/>
      </a:accent6>
      <a:hlink>
        <a:srgbClr val="00C1D5"/>
      </a:hlink>
      <a:folHlink>
        <a:srgbClr val="00C1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0408_HPW_PPTTemplate" id="{6B28E140-5B09-EB4E-958B-7B6C5C226E36}" vid="{4CA1D771-FF60-A443-8B65-216C92AD7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25875e-4c19-42c3-bc2a-0b413272cbd1">
      <Terms xmlns="http://schemas.microsoft.com/office/infopath/2007/PartnerControls"/>
    </lcf76f155ced4ddcb4097134ff3c332f>
    <TaxCatchAll xmlns="137e1a8d-2066-4ced-8d17-fdec6ef342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3B31DE017B514CB08F2C1518D58072" ma:contentTypeVersion="15" ma:contentTypeDescription="Create a new document." ma:contentTypeScope="" ma:versionID="2fe97dc21a50802f753dd8864589c4a8">
  <xsd:schema xmlns:xsd="http://www.w3.org/2001/XMLSchema" xmlns:xs="http://www.w3.org/2001/XMLSchema" xmlns:p="http://schemas.microsoft.com/office/2006/metadata/properties" xmlns:ns2="7825875e-4c19-42c3-bc2a-0b413272cbd1" xmlns:ns3="137e1a8d-2066-4ced-8d17-fdec6ef34207" xmlns:ns4="71565b35-0687-4800-8733-fd509ba852c4" targetNamespace="http://schemas.microsoft.com/office/2006/metadata/properties" ma:root="true" ma:fieldsID="39c35bdd3ff4ef5938d02d98b10f526b" ns2:_="" ns3:_="" ns4:_="">
    <xsd:import namespace="7825875e-4c19-42c3-bc2a-0b413272cbd1"/>
    <xsd:import namespace="137e1a8d-2066-4ced-8d17-fdec6ef34207"/>
    <xsd:import namespace="71565b35-0687-4800-8733-fd509ba852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5875e-4c19-42c3-bc2a-0b413272c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e1a8d-2066-4ced-8d17-fdec6ef3420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40b52d1-252a-4dfc-8257-a2006e70742e}" ma:internalName="TaxCatchAll" ma:showField="CatchAllData" ma:web="137e1a8d-2066-4ced-8d17-fdec6ef342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565b35-0687-4800-8733-fd509ba852c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355387-26C2-47FA-9958-154F0A4108A1}">
  <ds:schemaRefs>
    <ds:schemaRef ds:uri="http://schemas.microsoft.com/sharepoint/v3/contenttype/forms"/>
  </ds:schemaRefs>
</ds:datastoreItem>
</file>

<file path=customXml/itemProps2.xml><?xml version="1.0" encoding="utf-8"?>
<ds:datastoreItem xmlns:ds="http://schemas.openxmlformats.org/officeDocument/2006/customXml" ds:itemID="{F2673999-80BB-4350-8950-A4D5A9C55071}">
  <ds:schemaRefs>
    <ds:schemaRef ds:uri="137e1a8d-2066-4ced-8d17-fdec6ef34207"/>
    <ds:schemaRef ds:uri="7825875e-4c19-42c3-bc2a-0b413272cbd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DC4311-C5FF-4869-A89A-325688B5B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5875e-4c19-42c3-bc2a-0b413272cbd1"/>
    <ds:schemaRef ds:uri="137e1a8d-2066-4ced-8d17-fdec6ef34207"/>
    <ds:schemaRef ds:uri="71565b35-0687-4800-8733-fd509ba85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7a85a10-258b-45b4-a519-c96c7721094c}" enabled="0" method="" siteId="{57a85a10-258b-45b4-a519-c96c7721094c}" removed="1"/>
</clbl:labelList>
</file>

<file path=docProps/app.xml><?xml version="1.0" encoding="utf-8"?>
<Properties xmlns="http://schemas.openxmlformats.org/officeDocument/2006/extended-properties" xmlns:vt="http://schemas.openxmlformats.org/officeDocument/2006/docPropsVTypes">
  <Template>Powerpoint Template_Jul2021</Template>
  <TotalTime>1638</TotalTime>
  <Words>906</Words>
  <Application>Microsoft Office PowerPoint</Application>
  <PresentationFormat>Widescreen</PresentationFormat>
  <Paragraphs>143</Paragraphs>
  <Slides>19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.AppleSystemUIFont</vt:lpstr>
      <vt:lpstr>Arial</vt:lpstr>
      <vt:lpstr>Arial Black</vt:lpstr>
      <vt:lpstr>Avenir Book</vt:lpstr>
      <vt:lpstr>Calibri</vt:lpstr>
      <vt:lpstr>Courier New</vt:lpstr>
      <vt:lpstr>Lucida Grande</vt:lpstr>
      <vt:lpstr>Tw Cen MT</vt:lpstr>
      <vt:lpstr>Wingdings</vt:lpstr>
      <vt:lpstr>Powerpoint Template_Jul2021</vt:lpstr>
      <vt:lpstr>Municipal Setting Designations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 DPW PUB HEAR 4.7.2025</dc:title>
  <dc:creator>Reed, Alanna - HPW;Cassandra.Walker@houstontx.gov</dc:creator>
  <cp:lastModifiedBy>Ulrich, Lacie - HPW</cp:lastModifiedBy>
  <cp:revision>38</cp:revision>
  <dcterms:created xsi:type="dcterms:W3CDTF">2019-04-10T23:04:21Z</dcterms:created>
  <dcterms:modified xsi:type="dcterms:W3CDTF">2025-11-19T16:46:43Z</dcterms:modified>
  <cp:category>PPT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0x010100A83B31DE017B514CB08F2C1518D58072</vt:lpwstr>
  </property>
  <property fmtid="{D5CDD505-2E9C-101B-9397-08002B2CF9AE}" pid="3" name="MediaServiceImageTags">
    <vt:lpwstr/>
  </property>
</Properties>
</file>