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58" r:id="rId5"/>
    <p:sldId id="301" r:id="rId6"/>
    <p:sldId id="303" r:id="rId7"/>
    <p:sldId id="302" r:id="rId8"/>
    <p:sldId id="277"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F3506-6471-493F-84F2-5C27D38BD3D2}" v="4" dt="2019-10-30T18:46:06.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DFA7A5-F5D1-4D2E-A31D-115ADEA54ACA}" type="datetimeFigureOut">
              <a:rPr lang="en-US" smtClean="0"/>
              <a:t>10/30/2019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C1917C-A56D-4DD3-96D9-D6A5ECD61546}" type="slidenum">
              <a:rPr lang="en-US" smtClean="0"/>
              <a:t>‹#›</a:t>
            </a:fld>
            <a:endParaRPr lang="en-US"/>
          </a:p>
        </p:txBody>
      </p:sp>
    </p:spTree>
    <p:extLst>
      <p:ext uri="{BB962C8B-B14F-4D97-AF65-F5344CB8AC3E}">
        <p14:creationId xmlns:p14="http://schemas.microsoft.com/office/powerpoint/2010/main" val="339578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08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1"/>
            <a:ext cx="9855200" cy="3886199"/>
          </a:xfrm>
        </p:spPr>
        <p:txBody>
          <a:bodyPr>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304800" y="4724400"/>
            <a:ext cx="10058400" cy="9144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1-7</a:t>
            </a:r>
            <a:endParaRPr lang="en-US" dirty="0"/>
          </a:p>
        </p:txBody>
      </p:sp>
      <p:sp>
        <p:nvSpPr>
          <p:cNvPr id="6" name="Slide Number Placeholder 5"/>
          <p:cNvSpPr>
            <a:spLocks noGrp="1"/>
          </p:cNvSpPr>
          <p:nvPr>
            <p:ph type="sldNum" sz="quarter" idx="12"/>
          </p:nvPr>
        </p:nvSpPr>
        <p:spPr/>
        <p:txBody>
          <a:bodyPr/>
          <a:lstStyle/>
          <a:p>
            <a:fld id="{D75F331A-F83F-4B9B-B47C-8BE36D295DB5}" type="slidenum">
              <a:rPr lang="en-US" smtClean="0"/>
              <a:t>‹#›</a:t>
            </a:fld>
            <a:endParaRPr lang="en-US" dirty="0"/>
          </a:p>
        </p:txBody>
      </p:sp>
    </p:spTree>
    <p:extLst>
      <p:ext uri="{BB962C8B-B14F-4D97-AF65-F5344CB8AC3E}">
        <p14:creationId xmlns:p14="http://schemas.microsoft.com/office/powerpoint/2010/main" val="137816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1-7</a:t>
            </a:r>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609600" y="1143000"/>
            <a:ext cx="10972800" cy="50292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2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mail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1-7</a:t>
            </a:r>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609600" y="1143000"/>
            <a:ext cx="10972800" cy="5029200"/>
          </a:xfr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a:normAutofit/>
          </a:bodyPr>
          <a:lstStyle>
            <a:lvl1pPr>
              <a:defRPr sz="2000">
                <a:solidFill>
                  <a:schemeClr val="bg1">
                    <a:lumMod val="50000"/>
                  </a:schemeClr>
                </a:solidFill>
              </a:defRPr>
            </a:lvl1pPr>
            <a:lvl2pPr>
              <a:defRPr sz="1600">
                <a:solidFill>
                  <a:schemeClr val="bg1">
                    <a:lumMod val="50000"/>
                  </a:schemeClr>
                </a:solidFill>
              </a:defRPr>
            </a:lvl2pPr>
            <a:lvl3pPr>
              <a:defRPr sz="14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52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e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1-7</a:t>
            </a:r>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609600" y="1143000"/>
            <a:ext cx="5486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0"/>
          <p:cNvSpPr>
            <a:spLocks noGrp="1"/>
          </p:cNvSpPr>
          <p:nvPr>
            <p:ph sz="quarter" idx="14"/>
          </p:nvPr>
        </p:nvSpPr>
        <p:spPr>
          <a:xfrm>
            <a:off x="6197600" y="1143000"/>
            <a:ext cx="5486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889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Caption">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481" r="9058" b="3059"/>
          <a:stretch/>
        </p:blipFill>
        <p:spPr bwMode="auto">
          <a:xfrm>
            <a:off x="8534400" y="895350"/>
            <a:ext cx="3657601"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1-7</a:t>
            </a:r>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609600" y="1143000"/>
            <a:ext cx="7721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8737600" y="1066800"/>
            <a:ext cx="3251200" cy="3733800"/>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7297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1-7</a:t>
            </a:r>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Tree>
    <p:extLst>
      <p:ext uri="{BB962C8B-B14F-4D97-AF65-F5344CB8AC3E}">
        <p14:creationId xmlns:p14="http://schemas.microsoft.com/office/powerpoint/2010/main" val="370941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1-7</a:t>
            </a:r>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Tree>
    <p:extLst>
      <p:ext uri="{BB962C8B-B14F-4D97-AF65-F5344CB8AC3E}">
        <p14:creationId xmlns:p14="http://schemas.microsoft.com/office/powerpoint/2010/main" val="379314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6761002"/>
            <a:ext cx="12192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p>
        </p:txBody>
      </p:sp>
      <p:sp>
        <p:nvSpPr>
          <p:cNvPr id="11" name="Text Placeholder 10"/>
          <p:cNvSpPr>
            <a:spLocks noGrp="1"/>
          </p:cNvSpPr>
          <p:nvPr>
            <p:ph type="body" sz="quarter" idx="13"/>
          </p:nvPr>
        </p:nvSpPr>
        <p:spPr>
          <a:xfrm>
            <a:off x="305554" y="188154"/>
            <a:ext cx="7695199" cy="731076"/>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dirty="0"/>
              <a:t>Click to edit Master text styles</a:t>
            </a:r>
          </a:p>
        </p:txBody>
      </p:sp>
      <p:sp>
        <p:nvSpPr>
          <p:cNvPr id="19" name="Text Placeholder 18"/>
          <p:cNvSpPr>
            <a:spLocks noGrp="1"/>
          </p:cNvSpPr>
          <p:nvPr>
            <p:ph type="body" sz="quarter" idx="14"/>
          </p:nvPr>
        </p:nvSpPr>
        <p:spPr>
          <a:xfrm>
            <a:off x="305554" y="685801"/>
            <a:ext cx="7695199" cy="389467"/>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166365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885" y="114300"/>
            <a:ext cx="7823915" cy="800100"/>
          </a:xfrm>
          <a:prstGeom prst="rect">
            <a:avLst/>
          </a:prstGeom>
        </p:spPr>
        <p:txBody>
          <a:bodyPr vert="horz" lIns="102393" tIns="51197" rIns="102393" bIns="51197"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09600" y="6356351"/>
            <a:ext cx="2844800" cy="365126"/>
          </a:xfrm>
          <a:prstGeom prst="rect">
            <a:avLst/>
          </a:prstGeom>
        </p:spPr>
        <p:txBody>
          <a:bodyPr vert="horz" lIns="102393" tIns="51197" rIns="102393" bIns="51197" rtlCol="0" anchor="ctr"/>
          <a:lstStyle>
            <a:lvl1pPr algn="l">
              <a:defRPr sz="13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6"/>
          </a:xfrm>
          <a:prstGeom prst="rect">
            <a:avLst/>
          </a:prstGeom>
        </p:spPr>
        <p:txBody>
          <a:bodyPr vert="horz" lIns="102393" tIns="51197" rIns="102393" bIns="51197" rtlCol="0" anchor="ctr"/>
          <a:lstStyle>
            <a:lvl1pPr algn="ctr">
              <a:defRPr sz="1300">
                <a:solidFill>
                  <a:schemeClr val="tx1">
                    <a:tint val="75000"/>
                  </a:schemeClr>
                </a:solidFill>
              </a:defRPr>
            </a:lvl1pPr>
          </a:lstStyle>
          <a:p>
            <a:r>
              <a:rPr lang="en-US"/>
              <a:t>1-7</a:t>
            </a:r>
            <a:endParaRPr lang="en-US" dirty="0"/>
          </a:p>
        </p:txBody>
      </p:sp>
      <p:sp>
        <p:nvSpPr>
          <p:cNvPr id="6" name="Slide Number Placeholder 5"/>
          <p:cNvSpPr>
            <a:spLocks noGrp="1"/>
          </p:cNvSpPr>
          <p:nvPr>
            <p:ph type="sldNum" sz="quarter" idx="4"/>
          </p:nvPr>
        </p:nvSpPr>
        <p:spPr>
          <a:xfrm>
            <a:off x="8737600" y="6356351"/>
            <a:ext cx="2844800" cy="365126"/>
          </a:xfrm>
          <a:prstGeom prst="rect">
            <a:avLst/>
          </a:prstGeom>
        </p:spPr>
        <p:txBody>
          <a:bodyPr vert="horz" lIns="102393" tIns="51197" rIns="102393" bIns="51197" rtlCol="0" anchor="ctr"/>
          <a:lstStyle>
            <a:lvl1pPr algn="r">
              <a:defRPr sz="1300">
                <a:solidFill>
                  <a:schemeClr val="tx1">
                    <a:tint val="75000"/>
                  </a:schemeClr>
                </a:solidFill>
              </a:defRPr>
            </a:lvl1pPr>
          </a:lstStyle>
          <a:p>
            <a:fld id="{D75F331A-F83F-4B9B-B47C-8BE36D295DB5}" type="slidenum">
              <a:rPr lang="en-US" smtClean="0"/>
              <a:t>‹#›</a:t>
            </a:fld>
            <a:endParaRPr lang="en-US" dirty="0"/>
          </a:p>
        </p:txBody>
      </p:sp>
      <p:sp>
        <p:nvSpPr>
          <p:cNvPr id="8" name="Text Placeholder 7"/>
          <p:cNvSpPr>
            <a:spLocks noGrp="1"/>
          </p:cNvSpPr>
          <p:nvPr>
            <p:ph type="body" idx="1"/>
          </p:nvPr>
        </p:nvSpPr>
        <p:spPr>
          <a:xfrm>
            <a:off x="609600" y="10668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37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defTabSz="511968" rtl="0" eaLnBrk="1" latinLnBrk="0" hangingPunct="1">
        <a:spcBef>
          <a:spcPct val="0"/>
        </a:spcBef>
        <a:buNone/>
        <a:defRPr sz="3100" b="1" kern="1200">
          <a:solidFill>
            <a:schemeClr val="bg2"/>
          </a:solidFill>
          <a:latin typeface="Myriad Pro" pitchFamily="34" charset="0"/>
          <a:ea typeface="+mj-ea"/>
          <a:cs typeface="Myriad Pro" pitchFamily="34" charset="0"/>
        </a:defRPr>
      </a:lvl1pPr>
    </p:titleStyle>
    <p:bodyStyle>
      <a:lvl1pPr marL="0" indent="0" algn="l" defTabSz="511968" rtl="0" eaLnBrk="1" latinLnBrk="0" hangingPunct="1">
        <a:spcBef>
          <a:spcPct val="20000"/>
        </a:spcBef>
        <a:buFont typeface="Arial"/>
        <a:buNone/>
        <a:defRPr sz="2700" kern="1200">
          <a:solidFill>
            <a:schemeClr val="bg1">
              <a:lumMod val="75000"/>
            </a:schemeClr>
          </a:solidFill>
          <a:latin typeface="Raleway Light"/>
          <a:ea typeface="+mn-ea"/>
          <a:cs typeface="Raleway Light"/>
        </a:defRPr>
      </a:lvl1pPr>
      <a:lvl2pPr marL="511968" indent="0" algn="l" defTabSz="511968" rtl="0" eaLnBrk="1" latinLnBrk="0" hangingPunct="1">
        <a:spcBef>
          <a:spcPct val="20000"/>
        </a:spcBef>
        <a:buFont typeface="Arial"/>
        <a:buNone/>
        <a:defRPr sz="2000" kern="1200">
          <a:solidFill>
            <a:schemeClr val="bg1">
              <a:lumMod val="75000"/>
            </a:schemeClr>
          </a:solidFill>
          <a:latin typeface="Raleway Light"/>
          <a:ea typeface="+mn-ea"/>
          <a:cs typeface="Raleway Light"/>
        </a:defRPr>
      </a:lvl2pPr>
      <a:lvl3pPr marL="1023935" indent="0" algn="l" defTabSz="511968" rtl="0" eaLnBrk="1" latinLnBrk="0" hangingPunct="1">
        <a:spcBef>
          <a:spcPct val="20000"/>
        </a:spcBef>
        <a:buFont typeface="Arial"/>
        <a:buNone/>
        <a:defRPr sz="1800" kern="1200">
          <a:solidFill>
            <a:schemeClr val="bg1">
              <a:lumMod val="75000"/>
            </a:schemeClr>
          </a:solidFill>
          <a:latin typeface="Raleway Light"/>
          <a:ea typeface="+mn-ea"/>
          <a:cs typeface="Raleway Light"/>
        </a:defRPr>
      </a:lvl3pPr>
      <a:lvl4pPr marL="1535903" indent="0" algn="l" defTabSz="511968" rtl="0" eaLnBrk="1" latinLnBrk="0" hangingPunct="1">
        <a:spcBef>
          <a:spcPct val="20000"/>
        </a:spcBef>
        <a:buFont typeface="Arial"/>
        <a:buNone/>
        <a:defRPr sz="1600" kern="1200">
          <a:solidFill>
            <a:schemeClr val="bg1">
              <a:lumMod val="75000"/>
            </a:schemeClr>
          </a:solidFill>
          <a:latin typeface="Raleway Light"/>
          <a:ea typeface="+mn-ea"/>
          <a:cs typeface="Raleway Light"/>
        </a:defRPr>
      </a:lvl4pPr>
      <a:lvl5pPr marL="2047871" indent="0" algn="l" defTabSz="511968" rtl="0" eaLnBrk="1" latinLnBrk="0" hangingPunct="1">
        <a:spcBef>
          <a:spcPct val="20000"/>
        </a:spcBef>
        <a:buFont typeface="Arial"/>
        <a:buNone/>
        <a:defRPr sz="1600" kern="1200">
          <a:solidFill>
            <a:schemeClr val="bg1">
              <a:lumMod val="75000"/>
            </a:schemeClr>
          </a:solidFill>
          <a:latin typeface="Raleway Light"/>
          <a:ea typeface="+mn-ea"/>
          <a:cs typeface="Raleway Light"/>
        </a:defRPr>
      </a:lvl5pPr>
      <a:lvl6pPr marL="2815822" indent="-255984" algn="l" defTabSz="511968" rtl="0" eaLnBrk="1" latinLnBrk="0" hangingPunct="1">
        <a:spcBef>
          <a:spcPct val="20000"/>
        </a:spcBef>
        <a:buFont typeface="Arial"/>
        <a:buChar char="•"/>
        <a:defRPr sz="2200" kern="1200">
          <a:solidFill>
            <a:schemeClr val="tx1"/>
          </a:solidFill>
          <a:latin typeface="+mn-lt"/>
          <a:ea typeface="+mn-ea"/>
          <a:cs typeface="+mn-cs"/>
        </a:defRPr>
      </a:lvl6pPr>
      <a:lvl7pPr marL="3327790" indent="-255984" algn="l" defTabSz="511968" rtl="0" eaLnBrk="1" latinLnBrk="0" hangingPunct="1">
        <a:spcBef>
          <a:spcPct val="20000"/>
        </a:spcBef>
        <a:buFont typeface="Arial"/>
        <a:buChar char="•"/>
        <a:defRPr sz="2200" kern="1200">
          <a:solidFill>
            <a:schemeClr val="tx1"/>
          </a:solidFill>
          <a:latin typeface="+mn-lt"/>
          <a:ea typeface="+mn-ea"/>
          <a:cs typeface="+mn-cs"/>
        </a:defRPr>
      </a:lvl7pPr>
      <a:lvl8pPr marL="3839757" indent="-255984" algn="l" defTabSz="511968" rtl="0" eaLnBrk="1" latinLnBrk="0" hangingPunct="1">
        <a:spcBef>
          <a:spcPct val="20000"/>
        </a:spcBef>
        <a:buFont typeface="Arial"/>
        <a:buChar char="•"/>
        <a:defRPr sz="2200" kern="1200">
          <a:solidFill>
            <a:schemeClr val="tx1"/>
          </a:solidFill>
          <a:latin typeface="+mn-lt"/>
          <a:ea typeface="+mn-ea"/>
          <a:cs typeface="+mn-cs"/>
        </a:defRPr>
      </a:lvl8pPr>
      <a:lvl9pPr marL="4351725" indent="-255984" algn="l" defTabSz="51196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68" rtl="0" eaLnBrk="1" latinLnBrk="0" hangingPunct="1">
        <a:defRPr sz="2000" kern="1200">
          <a:solidFill>
            <a:schemeClr val="tx1"/>
          </a:solidFill>
          <a:latin typeface="+mn-lt"/>
          <a:ea typeface="+mn-ea"/>
          <a:cs typeface="+mn-cs"/>
        </a:defRPr>
      </a:lvl1pPr>
      <a:lvl2pPr marL="511968" algn="l" defTabSz="511968" rtl="0" eaLnBrk="1" latinLnBrk="0" hangingPunct="1">
        <a:defRPr sz="2000" kern="1200">
          <a:solidFill>
            <a:schemeClr val="tx1"/>
          </a:solidFill>
          <a:latin typeface="+mn-lt"/>
          <a:ea typeface="+mn-ea"/>
          <a:cs typeface="+mn-cs"/>
        </a:defRPr>
      </a:lvl2pPr>
      <a:lvl3pPr marL="1023935" algn="l" defTabSz="511968" rtl="0" eaLnBrk="1" latinLnBrk="0" hangingPunct="1">
        <a:defRPr sz="2000" kern="1200">
          <a:solidFill>
            <a:schemeClr val="tx1"/>
          </a:solidFill>
          <a:latin typeface="+mn-lt"/>
          <a:ea typeface="+mn-ea"/>
          <a:cs typeface="+mn-cs"/>
        </a:defRPr>
      </a:lvl3pPr>
      <a:lvl4pPr marL="1535903" algn="l" defTabSz="511968" rtl="0" eaLnBrk="1" latinLnBrk="0" hangingPunct="1">
        <a:defRPr sz="2000" kern="1200">
          <a:solidFill>
            <a:schemeClr val="tx1"/>
          </a:solidFill>
          <a:latin typeface="+mn-lt"/>
          <a:ea typeface="+mn-ea"/>
          <a:cs typeface="+mn-cs"/>
        </a:defRPr>
      </a:lvl4pPr>
      <a:lvl5pPr marL="2047871" algn="l" defTabSz="511968" rtl="0" eaLnBrk="1" latinLnBrk="0" hangingPunct="1">
        <a:defRPr sz="2000" kern="1200">
          <a:solidFill>
            <a:schemeClr val="tx1"/>
          </a:solidFill>
          <a:latin typeface="+mn-lt"/>
          <a:ea typeface="+mn-ea"/>
          <a:cs typeface="+mn-cs"/>
        </a:defRPr>
      </a:lvl5pPr>
      <a:lvl6pPr marL="2559838" algn="l" defTabSz="511968" rtl="0" eaLnBrk="1" latinLnBrk="0" hangingPunct="1">
        <a:defRPr sz="2000" kern="1200">
          <a:solidFill>
            <a:schemeClr val="tx1"/>
          </a:solidFill>
          <a:latin typeface="+mn-lt"/>
          <a:ea typeface="+mn-ea"/>
          <a:cs typeface="+mn-cs"/>
        </a:defRPr>
      </a:lvl6pPr>
      <a:lvl7pPr marL="3071806" algn="l" defTabSz="511968" rtl="0" eaLnBrk="1" latinLnBrk="0" hangingPunct="1">
        <a:defRPr sz="2000" kern="1200">
          <a:solidFill>
            <a:schemeClr val="tx1"/>
          </a:solidFill>
          <a:latin typeface="+mn-lt"/>
          <a:ea typeface="+mn-ea"/>
          <a:cs typeface="+mn-cs"/>
        </a:defRPr>
      </a:lvl7pPr>
      <a:lvl8pPr marL="3583774" algn="l" defTabSz="511968" rtl="0" eaLnBrk="1" latinLnBrk="0" hangingPunct="1">
        <a:defRPr sz="2000" kern="1200">
          <a:solidFill>
            <a:schemeClr val="tx1"/>
          </a:solidFill>
          <a:latin typeface="+mn-lt"/>
          <a:ea typeface="+mn-ea"/>
          <a:cs typeface="+mn-cs"/>
        </a:defRPr>
      </a:lvl8pPr>
      <a:lvl9pPr marL="4095742" algn="l" defTabSz="51196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LaTosha.Selexman@houstontx.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solidFill>
                  <a:schemeClr val="bg1">
                    <a:lumMod val="95000"/>
                    <a:lumOff val="5000"/>
                  </a:schemeClr>
                </a:solidFill>
                <a:latin typeface="Century Gothic" panose="020B0502020202020204" pitchFamily="34" charset="0"/>
              </a:rPr>
              <a:t>Community  </a:t>
            </a:r>
            <a:br>
              <a:rPr lang="en-US" dirty="0">
                <a:solidFill>
                  <a:schemeClr val="bg1">
                    <a:lumMod val="95000"/>
                    <a:lumOff val="5000"/>
                  </a:schemeClr>
                </a:solidFill>
                <a:latin typeface="Century Gothic" panose="020B0502020202020204" pitchFamily="34" charset="0"/>
              </a:rPr>
            </a:br>
            <a:r>
              <a:rPr lang="en-US" dirty="0">
                <a:solidFill>
                  <a:schemeClr val="bg1">
                    <a:lumMod val="95000"/>
                    <a:lumOff val="5000"/>
                  </a:schemeClr>
                </a:solidFill>
                <a:latin typeface="Century Gothic" panose="020B0502020202020204" pitchFamily="34" charset="0"/>
              </a:rPr>
              <a:t>Reentry  Network Program</a:t>
            </a:r>
            <a:endParaRPr lang="en-US" dirty="0"/>
          </a:p>
        </p:txBody>
      </p:sp>
      <p:pic>
        <p:nvPicPr>
          <p:cNvPr id="5" name="Picture 4">
            <a:extLst>
              <a:ext uri="{FF2B5EF4-FFF2-40B4-BE49-F238E27FC236}">
                <a16:creationId xmlns:a16="http://schemas.microsoft.com/office/drawing/2014/main" id="{4729AAE2-D104-455B-B205-D965B14806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567" y="5616608"/>
            <a:ext cx="1233487" cy="1224980"/>
          </a:xfrm>
          <a:prstGeom prst="rect">
            <a:avLst/>
          </a:prstGeom>
          <a:ln>
            <a:noFill/>
          </a:ln>
        </p:spPr>
      </p:pic>
      <p:pic>
        <p:nvPicPr>
          <p:cNvPr id="1026" name="Picture 2" descr="CRNP-FNL_logo-01">
            <a:extLst>
              <a:ext uri="{FF2B5EF4-FFF2-40B4-BE49-F238E27FC236}">
                <a16:creationId xmlns:a16="http://schemas.microsoft.com/office/drawing/2014/main" id="{69791DC5-10E1-4149-8CA9-FEF1366568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950" y="5486400"/>
            <a:ext cx="1771650" cy="135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Slide Number Placeholder 8">
            <a:extLst>
              <a:ext uri="{FF2B5EF4-FFF2-40B4-BE49-F238E27FC236}">
                <a16:creationId xmlns:a16="http://schemas.microsoft.com/office/drawing/2014/main" id="{CFD424A6-AE2E-4D5F-9DAA-0F85E21A618F}"/>
              </a:ext>
            </a:extLst>
          </p:cNvPr>
          <p:cNvSpPr>
            <a:spLocks noGrp="1"/>
          </p:cNvSpPr>
          <p:nvPr>
            <p:ph type="sldNum" sz="quarter" idx="12"/>
          </p:nvPr>
        </p:nvSpPr>
        <p:spPr/>
        <p:txBody>
          <a:bodyPr/>
          <a:lstStyle/>
          <a:p>
            <a:fld id="{D75F331A-F83F-4B9B-B47C-8BE36D295DB5}" type="slidenum">
              <a:rPr lang="en-US" smtClean="0"/>
              <a:t>1</a:t>
            </a:fld>
            <a:endParaRPr lang="en-US" dirty="0"/>
          </a:p>
        </p:txBody>
      </p:sp>
    </p:spTree>
    <p:extLst>
      <p:ext uri="{BB962C8B-B14F-4D97-AF65-F5344CB8AC3E}">
        <p14:creationId xmlns:p14="http://schemas.microsoft.com/office/powerpoint/2010/main" val="1660653653"/>
      </p:ext>
    </p:extLst>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89098"/>
            <a:ext cx="7695199" cy="731076"/>
          </a:xfrm>
        </p:spPr>
        <p:txBody>
          <a:bodyPr/>
          <a:lstStyle/>
          <a:p>
            <a:r>
              <a:rPr lang="en-US" dirty="0"/>
              <a:t>Community Reentry Network Program:  </a:t>
            </a:r>
          </a:p>
          <a:p>
            <a:r>
              <a:rPr lang="en-US" dirty="0"/>
              <a:t>Purpose</a:t>
            </a:r>
          </a:p>
        </p:txBody>
      </p:sp>
      <p:sp>
        <p:nvSpPr>
          <p:cNvPr id="14" name="TextBox 13"/>
          <p:cNvSpPr txBox="1"/>
          <p:nvPr/>
        </p:nvSpPr>
        <p:spPr>
          <a:xfrm>
            <a:off x="3847599" y="988749"/>
            <a:ext cx="5855006" cy="5262971"/>
          </a:xfrm>
          <a:prstGeom prst="rect">
            <a:avLst/>
          </a:prstGeom>
          <a:noFill/>
        </p:spPr>
        <p:txBody>
          <a:bodyPr wrap="square" lIns="91433" tIns="45716" rIns="91433" bIns="45716" rtlCol="0">
            <a:spAutoFit/>
          </a:bodyPr>
          <a:lstStyle/>
          <a:p>
            <a:pPr algn="just"/>
            <a:r>
              <a:rPr lang="en-US" sz="1600" dirty="0">
                <a:solidFill>
                  <a:prstClr val="black"/>
                </a:solidFill>
                <a:latin typeface="Calibri"/>
              </a:rPr>
              <a:t>The Community Reentry Network Program (CRNP) provides support to ex-offenders by identifying physical and behavioral health needs.  The CRNP links individuals to healthcare services, supportive housing resources, family reunification, evidence based programming, education and training programs and workforce development.  The program offers many services, supports and life skills courses at no cost.  Annually, the program enrolls approximately 500 individuals.  As of June 2019, our 3-year recidivism rate was 13.4% as compared to the statewide average reconviction rate of 37.8%.</a:t>
            </a:r>
          </a:p>
          <a:p>
            <a:pPr algn="just"/>
            <a:endParaRPr lang="en-US" sz="1600" dirty="0">
              <a:solidFill>
                <a:prstClr val="black"/>
              </a:solidFill>
              <a:latin typeface="Calibri"/>
            </a:endParaRPr>
          </a:p>
          <a:p>
            <a:pPr algn="just"/>
            <a:r>
              <a:rPr lang="en-US" sz="1600" b="1" dirty="0">
                <a:solidFill>
                  <a:prstClr val="black"/>
                </a:solidFill>
                <a:latin typeface="Calibri"/>
              </a:rPr>
              <a:t>Why we are here today:</a:t>
            </a:r>
          </a:p>
          <a:p>
            <a:pPr algn="just"/>
            <a:r>
              <a:rPr lang="en-US" sz="1600" b="1" dirty="0">
                <a:solidFill>
                  <a:prstClr val="black"/>
                </a:solidFill>
                <a:latin typeface="Calibri"/>
              </a:rPr>
              <a:t>The CRNP proposes to provide two additional classes that are court ordered, supervision stipulated or required to retain employment.  The classes will be offered at an affordable rate to participants.  </a:t>
            </a:r>
            <a:endParaRPr lang="en-US" sz="1600" b="1" dirty="0">
              <a:solidFill>
                <a:prstClr val="black"/>
              </a:solidFill>
              <a:latin typeface="Calibri"/>
              <a:cs typeface="Raleway Light"/>
            </a:endParaRPr>
          </a:p>
          <a:p>
            <a:pPr algn="just"/>
            <a:r>
              <a:rPr lang="en-US" sz="1600" b="1" dirty="0">
                <a:solidFill>
                  <a:prstClr val="black"/>
                </a:solidFill>
                <a:latin typeface="Calibri"/>
                <a:cs typeface="Raleway Light"/>
              </a:rPr>
              <a:t>The proposed rates are based on the Municipal Courts established rates or the COH Finance recommended rates.  The program will reassess the fees in two years to determine if an adjustment is warranted.</a:t>
            </a:r>
          </a:p>
          <a:p>
            <a:pPr algn="just"/>
            <a:endParaRPr lang="en-US" sz="1600" b="1" dirty="0">
              <a:solidFill>
                <a:prstClr val="black"/>
              </a:solidFill>
              <a:latin typeface="Calibri"/>
              <a:cs typeface="Raleway Light"/>
            </a:endParaRPr>
          </a:p>
          <a:p>
            <a:pPr algn="just"/>
            <a:r>
              <a:rPr lang="en-US" sz="1600" b="1" dirty="0">
                <a:solidFill>
                  <a:prstClr val="black"/>
                </a:solidFill>
                <a:latin typeface="Calibri"/>
                <a:cs typeface="Raleway Light"/>
              </a:rPr>
              <a:t>The fees will be used to help sustain the CRNP operations and ensure staff maintain required credentialing.</a:t>
            </a:r>
            <a:endParaRPr lang="en-US" sz="1600" b="1" dirty="0">
              <a:solidFill>
                <a:srgbClr val="CECECE"/>
              </a:solidFill>
              <a:latin typeface="Raleway Light"/>
              <a:cs typeface="Raleway Light"/>
            </a:endParaRPr>
          </a:p>
        </p:txBody>
      </p:sp>
      <p:pic>
        <p:nvPicPr>
          <p:cNvPr id="3074" name="Picture 2" descr="CRNP-FNL_logo-01">
            <a:extLst>
              <a:ext uri="{FF2B5EF4-FFF2-40B4-BE49-F238E27FC236}">
                <a16:creationId xmlns:a16="http://schemas.microsoft.com/office/drawing/2014/main" id="{3B417119-EA1D-47CE-A3F5-FD4CF04AD5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5964"/>
            <a:ext cx="1771650" cy="128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Box 4">
            <a:extLst>
              <a:ext uri="{FF2B5EF4-FFF2-40B4-BE49-F238E27FC236}">
                <a16:creationId xmlns:a16="http://schemas.microsoft.com/office/drawing/2014/main" id="{6787B101-BFB8-4ACC-AFFB-B97C2D2331FA}"/>
              </a:ext>
            </a:extLst>
          </p:cNvPr>
          <p:cNvSpPr txBox="1"/>
          <p:nvPr/>
        </p:nvSpPr>
        <p:spPr>
          <a:xfrm>
            <a:off x="11416683" y="6251720"/>
            <a:ext cx="390618"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49020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89098"/>
            <a:ext cx="7695199" cy="731076"/>
          </a:xfrm>
        </p:spPr>
        <p:txBody>
          <a:bodyPr/>
          <a:lstStyle/>
          <a:p>
            <a:r>
              <a:rPr lang="en-US" dirty="0"/>
              <a:t>CRNP Fee Generating Programs:  </a:t>
            </a:r>
          </a:p>
          <a:p>
            <a:r>
              <a:rPr lang="en-US" dirty="0"/>
              <a:t>Goals and Outcomes</a:t>
            </a:r>
          </a:p>
        </p:txBody>
      </p:sp>
      <p:sp>
        <p:nvSpPr>
          <p:cNvPr id="13" name="TextBox 12"/>
          <p:cNvSpPr txBox="1"/>
          <p:nvPr/>
        </p:nvSpPr>
        <p:spPr>
          <a:xfrm>
            <a:off x="4050994" y="1840384"/>
            <a:ext cx="5855006" cy="369324"/>
          </a:xfrm>
          <a:prstGeom prst="rect">
            <a:avLst/>
          </a:prstGeom>
          <a:noFill/>
        </p:spPr>
        <p:txBody>
          <a:bodyPr wrap="square" lIns="91433" tIns="45716" rIns="91433" bIns="45716" rtlCol="0">
            <a:spAutoFit/>
          </a:bodyPr>
          <a:lstStyle/>
          <a:p>
            <a:r>
              <a:rPr lang="en-US" dirty="0">
                <a:solidFill>
                  <a:srgbClr val="154872"/>
                </a:solidFill>
                <a:latin typeface="Raleway Regular"/>
                <a:cs typeface="Raleway Regular"/>
              </a:rPr>
              <a:t>Established in 2008</a:t>
            </a:r>
          </a:p>
        </p:txBody>
      </p:sp>
      <p:sp>
        <p:nvSpPr>
          <p:cNvPr id="14" name="TextBox 13"/>
          <p:cNvSpPr txBox="1"/>
          <p:nvPr/>
        </p:nvSpPr>
        <p:spPr>
          <a:xfrm>
            <a:off x="4050994" y="2140681"/>
            <a:ext cx="5855006" cy="1323431"/>
          </a:xfrm>
          <a:prstGeom prst="rect">
            <a:avLst/>
          </a:prstGeom>
          <a:noFill/>
        </p:spPr>
        <p:txBody>
          <a:bodyPr wrap="square" lIns="91433" tIns="45716" rIns="91433" bIns="45716" rtlCol="0">
            <a:spAutoFit/>
          </a:bodyPr>
          <a:lstStyle/>
          <a:p>
            <a:r>
              <a:rPr lang="en-US" sz="1600" dirty="0">
                <a:solidFill>
                  <a:prstClr val="black"/>
                </a:solidFill>
                <a:latin typeface="Calibri"/>
              </a:rPr>
              <a:t>The Community Re-Entry Network Program (CRNP) provides support to ex-offenders by identifying physical and behavioral health needs.  CRNP links individuals to healthcare services, supportive housing resources, family reunification, evidence based programming, education an training programs and workforce development.</a:t>
            </a:r>
            <a:endParaRPr lang="en-US" sz="1600" dirty="0">
              <a:solidFill>
                <a:srgbClr val="CECECE"/>
              </a:solidFill>
              <a:latin typeface="Raleway Light"/>
              <a:cs typeface="Raleway Light"/>
            </a:endParaRPr>
          </a:p>
        </p:txBody>
      </p:sp>
      <p:sp>
        <p:nvSpPr>
          <p:cNvPr id="15" name="TextBox 14"/>
          <p:cNvSpPr txBox="1"/>
          <p:nvPr/>
        </p:nvSpPr>
        <p:spPr>
          <a:xfrm>
            <a:off x="4045132" y="3464111"/>
            <a:ext cx="5855006" cy="369324"/>
          </a:xfrm>
          <a:prstGeom prst="rect">
            <a:avLst/>
          </a:prstGeom>
          <a:noFill/>
        </p:spPr>
        <p:txBody>
          <a:bodyPr wrap="square" lIns="91433" tIns="45716" rIns="91433" bIns="45716" rtlCol="0">
            <a:spAutoFit/>
          </a:bodyPr>
          <a:lstStyle/>
          <a:p>
            <a:r>
              <a:rPr lang="en-US" dirty="0">
                <a:solidFill>
                  <a:srgbClr val="154872"/>
                </a:solidFill>
                <a:latin typeface="Raleway Regular"/>
                <a:cs typeface="Raleway Regular"/>
              </a:rPr>
              <a:t>Program Components</a:t>
            </a:r>
          </a:p>
        </p:txBody>
      </p:sp>
      <p:sp>
        <p:nvSpPr>
          <p:cNvPr id="16" name="TextBox 15"/>
          <p:cNvSpPr txBox="1"/>
          <p:nvPr/>
        </p:nvSpPr>
        <p:spPr>
          <a:xfrm>
            <a:off x="4045132" y="3739781"/>
            <a:ext cx="5855006" cy="1569652"/>
          </a:xfrm>
          <a:prstGeom prst="rect">
            <a:avLst/>
          </a:prstGeom>
          <a:noFill/>
        </p:spPr>
        <p:txBody>
          <a:bodyPr wrap="square" lIns="91433" tIns="45716" rIns="91433" bIns="45716" rtlCol="0">
            <a:spAutoFit/>
          </a:bodyPr>
          <a:lstStyle/>
          <a:p>
            <a:pPr marL="171450" indent="-171450">
              <a:buFont typeface="Arial" panose="020B0604020202020204" pitchFamily="34" charset="0"/>
              <a:buChar char="•"/>
            </a:pPr>
            <a:r>
              <a:rPr lang="en-US" sz="1600" dirty="0">
                <a:solidFill>
                  <a:prstClr val="black"/>
                </a:solidFill>
                <a:latin typeface="Calibri"/>
              </a:rPr>
              <a:t>Evidence Based Programming, Job Readiness and Peer Support  </a:t>
            </a:r>
          </a:p>
          <a:p>
            <a:pPr marL="171450" indent="-171450">
              <a:buFont typeface="Arial" panose="020B0604020202020204" pitchFamily="34" charset="0"/>
              <a:buChar char="•"/>
            </a:pPr>
            <a:r>
              <a:rPr lang="en-US" sz="1600" dirty="0">
                <a:solidFill>
                  <a:prstClr val="black"/>
                </a:solidFill>
                <a:latin typeface="Calibri"/>
              </a:rPr>
              <a:t>Time and Stress Management</a:t>
            </a:r>
          </a:p>
          <a:p>
            <a:pPr marL="171450" indent="-171450">
              <a:buFont typeface="Arial" panose="020B0604020202020204" pitchFamily="34" charset="0"/>
              <a:buChar char="•"/>
            </a:pPr>
            <a:r>
              <a:rPr lang="en-US" sz="1600" dirty="0">
                <a:solidFill>
                  <a:prstClr val="black"/>
                </a:solidFill>
                <a:latin typeface="Calibri"/>
              </a:rPr>
              <a:t>Maintaining Mental and Physical Health</a:t>
            </a:r>
          </a:p>
          <a:p>
            <a:pPr marL="171450" indent="-171450">
              <a:buFont typeface="Arial" panose="020B0604020202020204" pitchFamily="34" charset="0"/>
              <a:buChar char="•"/>
            </a:pPr>
            <a:r>
              <a:rPr lang="en-US" sz="1600" dirty="0">
                <a:solidFill>
                  <a:prstClr val="black"/>
                </a:solidFill>
                <a:latin typeface="Calibri"/>
              </a:rPr>
              <a:t>Eliminating the Thinking Errors</a:t>
            </a:r>
          </a:p>
          <a:p>
            <a:pPr marL="171450" indent="-171450">
              <a:buFont typeface="Arial" panose="020B0604020202020204" pitchFamily="34" charset="0"/>
              <a:buChar char="•"/>
            </a:pPr>
            <a:r>
              <a:rPr lang="en-US" sz="1600" dirty="0">
                <a:solidFill>
                  <a:prstClr val="black"/>
                </a:solidFill>
                <a:latin typeface="Calibri"/>
              </a:rPr>
              <a:t>Professionalism and Interview Etiquette</a:t>
            </a:r>
          </a:p>
          <a:p>
            <a:pPr marL="171450" indent="-171450">
              <a:buFont typeface="Arial" panose="020B0604020202020204" pitchFamily="34" charset="0"/>
              <a:buChar char="•"/>
            </a:pPr>
            <a:r>
              <a:rPr lang="en-US" sz="1600" dirty="0">
                <a:solidFill>
                  <a:prstClr val="black"/>
                </a:solidFill>
                <a:latin typeface="Calibri"/>
              </a:rPr>
              <a:t>Financial Literacy</a:t>
            </a:r>
            <a:endParaRPr lang="en-US" sz="1200" dirty="0">
              <a:solidFill>
                <a:prstClr val="black"/>
              </a:solidFill>
              <a:latin typeface="Calibri"/>
            </a:endParaRPr>
          </a:p>
        </p:txBody>
      </p:sp>
      <p:sp>
        <p:nvSpPr>
          <p:cNvPr id="10" name="Oval 9"/>
          <p:cNvSpPr/>
          <p:nvPr/>
        </p:nvSpPr>
        <p:spPr>
          <a:xfrm>
            <a:off x="2971800" y="1844553"/>
            <a:ext cx="914400" cy="91428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solidFill>
                <a:prstClr val="white"/>
              </a:solidFill>
              <a:latin typeface="Calibri"/>
            </a:endParaRPr>
          </a:p>
        </p:txBody>
      </p:sp>
      <p:sp>
        <p:nvSpPr>
          <p:cNvPr id="11" name="Oval 10"/>
          <p:cNvSpPr/>
          <p:nvPr/>
        </p:nvSpPr>
        <p:spPr>
          <a:xfrm>
            <a:off x="2971800" y="3282641"/>
            <a:ext cx="914400" cy="914281"/>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r>
              <a:rPr lang="en-US" sz="675" dirty="0">
                <a:solidFill>
                  <a:prstClr val="white"/>
                </a:solidFill>
                <a:latin typeface="Calibri"/>
              </a:rPr>
              <a:t>              </a:t>
            </a:r>
          </a:p>
        </p:txBody>
      </p:sp>
      <p:sp>
        <p:nvSpPr>
          <p:cNvPr id="30" name="AutoShape 15"/>
          <p:cNvSpPr>
            <a:spLocks/>
          </p:cNvSpPr>
          <p:nvPr/>
        </p:nvSpPr>
        <p:spPr bwMode="auto">
          <a:xfrm>
            <a:off x="3203280" y="3515113"/>
            <a:ext cx="429481" cy="456345"/>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bg1">
              <a:lumMod val="85000"/>
            </a:schemeClr>
          </a:solidFill>
          <a:ln>
            <a:noFill/>
          </a:ln>
          <a:effectLst/>
          <a:extLst/>
        </p:spPr>
        <p:txBody>
          <a:bodyPr lIns="14286" tIns="14286" rIns="14286" bIns="14286" anchor="ctr"/>
          <a:lstStyle/>
          <a:p>
            <a:pPr defTabSz="128588">
              <a:defRPr/>
            </a:pPr>
            <a:endParaRPr lang="es-ES" sz="825">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1" name="AutoShape 34"/>
          <p:cNvSpPr>
            <a:spLocks/>
          </p:cNvSpPr>
          <p:nvPr/>
        </p:nvSpPr>
        <p:spPr bwMode="auto">
          <a:xfrm>
            <a:off x="3172752" y="2095473"/>
            <a:ext cx="494280" cy="412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bg1">
              <a:lumMod val="85000"/>
            </a:schemeClr>
          </a:solidFill>
          <a:ln>
            <a:noFill/>
          </a:ln>
          <a:effectLst/>
          <a:extLst/>
        </p:spPr>
        <p:txBody>
          <a:bodyPr lIns="14286" tIns="14286" rIns="14286" bIns="14286" anchor="ctr"/>
          <a:lstStyle/>
          <a:p>
            <a:pPr defTabSz="128588">
              <a:defRPr/>
            </a:pPr>
            <a:endParaRPr lang="es-ES" sz="825">
              <a:solidFill>
                <a:srgbClr val="44CEB9"/>
              </a:solidFill>
              <a:effectLst>
                <a:outerShdw blurRad="38100" dist="38100" dir="2700000" algn="tl">
                  <a:srgbClr val="000000"/>
                </a:outerShdw>
              </a:effectLst>
              <a:latin typeface="Gill Sans" charset="0"/>
              <a:cs typeface="Gill Sans" charset="0"/>
              <a:sym typeface="Gill Sans" charset="0"/>
            </a:endParaRPr>
          </a:p>
        </p:txBody>
      </p:sp>
      <p:pic>
        <p:nvPicPr>
          <p:cNvPr id="3074" name="Picture 2" descr="CRNP-FNL_logo-01">
            <a:extLst>
              <a:ext uri="{FF2B5EF4-FFF2-40B4-BE49-F238E27FC236}">
                <a16:creationId xmlns:a16="http://schemas.microsoft.com/office/drawing/2014/main" id="{3B417119-EA1D-47CE-A3F5-FD4CF04AD5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262" y="5564350"/>
            <a:ext cx="1771650" cy="128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4">
            <a:extLst>
              <a:ext uri="{FF2B5EF4-FFF2-40B4-BE49-F238E27FC236}">
                <a16:creationId xmlns:a16="http://schemas.microsoft.com/office/drawing/2014/main" id="{D4E6A430-E53D-4B69-8A3F-4B4627D78F5E}"/>
              </a:ext>
            </a:extLst>
          </p:cNvPr>
          <p:cNvPicPr>
            <a:picLocks noChangeAspect="1"/>
          </p:cNvPicPr>
          <p:nvPr/>
        </p:nvPicPr>
        <p:blipFill>
          <a:blip r:embed="rId3"/>
          <a:stretch>
            <a:fillRect/>
          </a:stretch>
        </p:blipFill>
        <p:spPr>
          <a:xfrm>
            <a:off x="2971800" y="1033917"/>
            <a:ext cx="6928338" cy="5599035"/>
          </a:xfrm>
          <a:prstGeom prst="rect">
            <a:avLst/>
          </a:prstGeom>
        </p:spPr>
      </p:pic>
      <p:sp>
        <p:nvSpPr>
          <p:cNvPr id="17" name="TextBox 16">
            <a:extLst>
              <a:ext uri="{FF2B5EF4-FFF2-40B4-BE49-F238E27FC236}">
                <a16:creationId xmlns:a16="http://schemas.microsoft.com/office/drawing/2014/main" id="{5E5EDCB8-9910-44A1-95EC-85162CD93E53}"/>
              </a:ext>
            </a:extLst>
          </p:cNvPr>
          <p:cNvSpPr txBox="1"/>
          <p:nvPr/>
        </p:nvSpPr>
        <p:spPr>
          <a:xfrm>
            <a:off x="11416683" y="6251720"/>
            <a:ext cx="390618"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0586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89098"/>
            <a:ext cx="7695199" cy="731076"/>
          </a:xfrm>
        </p:spPr>
        <p:txBody>
          <a:bodyPr/>
          <a:lstStyle/>
          <a:p>
            <a:r>
              <a:rPr lang="en-US" dirty="0"/>
              <a:t>Community Reentry Network Program:  </a:t>
            </a:r>
          </a:p>
          <a:p>
            <a:r>
              <a:rPr lang="en-US" dirty="0"/>
              <a:t>Proposed Fees</a:t>
            </a:r>
          </a:p>
        </p:txBody>
      </p:sp>
      <p:pic>
        <p:nvPicPr>
          <p:cNvPr id="3074" name="Picture 2" descr="CRNP-FNL_logo-01">
            <a:extLst>
              <a:ext uri="{FF2B5EF4-FFF2-40B4-BE49-F238E27FC236}">
                <a16:creationId xmlns:a16="http://schemas.microsoft.com/office/drawing/2014/main" id="{3B417119-EA1D-47CE-A3F5-FD4CF04AD5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262" y="5564350"/>
            <a:ext cx="1771650" cy="128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Rectangle 16">
            <a:extLst>
              <a:ext uri="{FF2B5EF4-FFF2-40B4-BE49-F238E27FC236}">
                <a16:creationId xmlns:a16="http://schemas.microsoft.com/office/drawing/2014/main" id="{0EC765F5-B1D9-4B16-B2B7-79B977462311}"/>
              </a:ext>
            </a:extLst>
          </p:cNvPr>
          <p:cNvSpPr/>
          <p:nvPr/>
        </p:nvSpPr>
        <p:spPr>
          <a:xfrm>
            <a:off x="9162521" y="3637546"/>
            <a:ext cx="528933" cy="168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latin typeface="Arial Black" panose="020B0A04020102020204" pitchFamily="34" charset="0"/>
                <a:cs typeface="Arial" panose="020B0604020202020204" pitchFamily="34" charset="0"/>
              </a:rPr>
              <a:t>$252.00</a:t>
            </a:r>
          </a:p>
        </p:txBody>
      </p:sp>
      <p:sp>
        <p:nvSpPr>
          <p:cNvPr id="5" name="Rectangle 4">
            <a:extLst>
              <a:ext uri="{FF2B5EF4-FFF2-40B4-BE49-F238E27FC236}">
                <a16:creationId xmlns:a16="http://schemas.microsoft.com/office/drawing/2014/main" id="{B83F299F-1F4B-434B-9F3C-4ED972ABAD3E}"/>
              </a:ext>
            </a:extLst>
          </p:cNvPr>
          <p:cNvSpPr/>
          <p:nvPr/>
        </p:nvSpPr>
        <p:spPr>
          <a:xfrm>
            <a:off x="8550933" y="3625233"/>
            <a:ext cx="463271" cy="193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latin typeface="Arial Black" panose="020B0A04020102020204" pitchFamily="34" charset="0"/>
                <a:cs typeface="Arial" panose="020B0604020202020204" pitchFamily="34" charset="0"/>
              </a:rPr>
              <a:t>$21.00</a:t>
            </a:r>
          </a:p>
        </p:txBody>
      </p:sp>
      <p:sp>
        <p:nvSpPr>
          <p:cNvPr id="21" name="Rectangle 20">
            <a:extLst>
              <a:ext uri="{FF2B5EF4-FFF2-40B4-BE49-F238E27FC236}">
                <a16:creationId xmlns:a16="http://schemas.microsoft.com/office/drawing/2014/main" id="{F68C05AB-8C5B-4807-8052-C7880CFDC80A}"/>
              </a:ext>
            </a:extLst>
          </p:cNvPr>
          <p:cNvSpPr/>
          <p:nvPr/>
        </p:nvSpPr>
        <p:spPr>
          <a:xfrm>
            <a:off x="9135073" y="3653264"/>
            <a:ext cx="580462" cy="193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50" b="1" dirty="0">
                <a:solidFill>
                  <a:schemeClr val="tx1"/>
                </a:solidFill>
                <a:latin typeface="Arial Black" panose="020B0A04020102020204" pitchFamily="34" charset="0"/>
                <a:cs typeface="Arial" panose="020B0604020202020204" pitchFamily="34" charset="0"/>
              </a:rPr>
              <a:t>$252.00</a:t>
            </a:r>
          </a:p>
        </p:txBody>
      </p:sp>
      <p:cxnSp>
        <p:nvCxnSpPr>
          <p:cNvPr id="27" name="Straight Connector 26">
            <a:extLst>
              <a:ext uri="{FF2B5EF4-FFF2-40B4-BE49-F238E27FC236}">
                <a16:creationId xmlns:a16="http://schemas.microsoft.com/office/drawing/2014/main" id="{E700E99C-0705-4DDE-B960-50DB26E08D32}"/>
              </a:ext>
            </a:extLst>
          </p:cNvPr>
          <p:cNvCxnSpPr/>
          <p:nvPr/>
        </p:nvCxnSpPr>
        <p:spPr>
          <a:xfrm flipV="1">
            <a:off x="9197217" y="4172505"/>
            <a:ext cx="8927" cy="15571"/>
          </a:xfrm>
          <a:prstGeom prst="line">
            <a:avLst/>
          </a:prstGeom>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730A6BF4-916A-47D5-80CA-358A2FDE4FDF}"/>
              </a:ext>
            </a:extLst>
          </p:cNvPr>
          <p:cNvGrpSpPr/>
          <p:nvPr/>
        </p:nvGrpSpPr>
        <p:grpSpPr>
          <a:xfrm>
            <a:off x="1864311" y="914400"/>
            <a:ext cx="9254434" cy="5706652"/>
            <a:chOff x="1799098" y="885586"/>
            <a:chExt cx="9319647" cy="5698423"/>
          </a:xfrm>
        </p:grpSpPr>
        <p:pic>
          <p:nvPicPr>
            <p:cNvPr id="35" name="Picture 34">
              <a:extLst>
                <a:ext uri="{FF2B5EF4-FFF2-40B4-BE49-F238E27FC236}">
                  <a16:creationId xmlns:a16="http://schemas.microsoft.com/office/drawing/2014/main" id="{281C8019-4D9C-4485-87F9-3549D878962E}"/>
                </a:ext>
              </a:extLst>
            </p:cNvPr>
            <p:cNvPicPr>
              <a:picLocks noChangeAspect="1"/>
            </p:cNvPicPr>
            <p:nvPr/>
          </p:nvPicPr>
          <p:blipFill>
            <a:blip r:embed="rId3"/>
            <a:stretch>
              <a:fillRect/>
            </a:stretch>
          </p:blipFill>
          <p:spPr>
            <a:xfrm>
              <a:off x="1900654" y="3168416"/>
              <a:ext cx="9218091" cy="2132656"/>
            </a:xfrm>
            <a:prstGeom prst="rect">
              <a:avLst/>
            </a:prstGeom>
          </p:spPr>
        </p:pic>
        <p:pic>
          <p:nvPicPr>
            <p:cNvPr id="36" name="Picture 35">
              <a:extLst>
                <a:ext uri="{FF2B5EF4-FFF2-40B4-BE49-F238E27FC236}">
                  <a16:creationId xmlns:a16="http://schemas.microsoft.com/office/drawing/2014/main" id="{B0F15303-D19B-4CE8-99E6-5F3FB2C65D4B}"/>
                </a:ext>
              </a:extLst>
            </p:cNvPr>
            <p:cNvPicPr>
              <a:picLocks noChangeAspect="1"/>
            </p:cNvPicPr>
            <p:nvPr/>
          </p:nvPicPr>
          <p:blipFill>
            <a:blip r:embed="rId4"/>
            <a:stretch>
              <a:fillRect/>
            </a:stretch>
          </p:blipFill>
          <p:spPr>
            <a:xfrm>
              <a:off x="1955896" y="5301072"/>
              <a:ext cx="9107606" cy="1282937"/>
            </a:xfrm>
            <a:prstGeom prst="rect">
              <a:avLst/>
            </a:prstGeom>
          </p:spPr>
        </p:pic>
        <p:pic>
          <p:nvPicPr>
            <p:cNvPr id="33" name="Picture 32">
              <a:extLst>
                <a:ext uri="{FF2B5EF4-FFF2-40B4-BE49-F238E27FC236}">
                  <a16:creationId xmlns:a16="http://schemas.microsoft.com/office/drawing/2014/main" id="{D9D32C30-ADB3-4F90-9023-75D92D8128EC}"/>
                </a:ext>
              </a:extLst>
            </p:cNvPr>
            <p:cNvPicPr>
              <a:picLocks noChangeAspect="1"/>
            </p:cNvPicPr>
            <p:nvPr/>
          </p:nvPicPr>
          <p:blipFill>
            <a:blip r:embed="rId5"/>
            <a:stretch>
              <a:fillRect/>
            </a:stretch>
          </p:blipFill>
          <p:spPr>
            <a:xfrm>
              <a:off x="1799098" y="885586"/>
              <a:ext cx="9218091" cy="2282830"/>
            </a:xfrm>
            <a:prstGeom prst="rect">
              <a:avLst/>
            </a:prstGeom>
          </p:spPr>
        </p:pic>
      </p:grpSp>
      <p:sp>
        <p:nvSpPr>
          <p:cNvPr id="39" name="TextBox 38">
            <a:extLst>
              <a:ext uri="{FF2B5EF4-FFF2-40B4-BE49-F238E27FC236}">
                <a16:creationId xmlns:a16="http://schemas.microsoft.com/office/drawing/2014/main" id="{1473AD75-D2F3-47A9-9EF3-0237B1B97903}"/>
              </a:ext>
            </a:extLst>
          </p:cNvPr>
          <p:cNvSpPr txBox="1"/>
          <p:nvPr/>
        </p:nvSpPr>
        <p:spPr>
          <a:xfrm>
            <a:off x="11416683" y="6251720"/>
            <a:ext cx="390618"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12764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351" y="1717090"/>
            <a:ext cx="11620869" cy="183197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scene3d>
              <a:camera prst="orthographicFront"/>
              <a:lightRig rig="soft" dir="t">
                <a:rot lat="0" lon="0" rev="17220000"/>
              </a:lightRig>
            </a:scene3d>
            <a:sp3d prstMaterial="softEdge">
              <a:bevelT w="38100" h="38100"/>
            </a:sp3d>
          </a:bodyPr>
          <a:lstStyle/>
          <a:p>
            <a:pPr algn="ctr"/>
            <a:br>
              <a:rPr lang="en-US" sz="4000" dirty="0">
                <a:solidFill>
                  <a:srgbClr val="FF6600"/>
                </a:solidFill>
                <a:effectLst>
                  <a:outerShdw blurRad="50800" dist="38100" dir="2700000" algn="tl" rotWithShape="0">
                    <a:schemeClr val="bg1">
                      <a:alpha val="40000"/>
                    </a:schemeClr>
                  </a:outerShdw>
                </a:effectLst>
                <a:latin typeface="Myriad Pro"/>
              </a:rPr>
            </a:br>
            <a:r>
              <a:rPr lang="en-US" sz="3200" dirty="0">
                <a:solidFill>
                  <a:schemeClr val="bg1"/>
                </a:solidFill>
                <a:effectLst>
                  <a:outerShdw blurRad="50800" dist="38100" dir="2700000" algn="tl" rotWithShape="0">
                    <a:schemeClr val="bg1">
                      <a:alpha val="40000"/>
                    </a:schemeClr>
                  </a:outerShdw>
                </a:effectLst>
                <a:latin typeface="Myriad Pro"/>
              </a:rPr>
              <a:t>The CRNP thanks you for your support.</a:t>
            </a:r>
            <a:br>
              <a:rPr lang="en-US" sz="3200" dirty="0">
                <a:solidFill>
                  <a:schemeClr val="bg1"/>
                </a:solidFill>
                <a:effectLst>
                  <a:outerShdw blurRad="50800" dist="38100" dir="2700000" algn="tl" rotWithShape="0">
                    <a:schemeClr val="bg1">
                      <a:alpha val="40000"/>
                    </a:schemeClr>
                  </a:outerShdw>
                </a:effectLst>
                <a:latin typeface="Myriad Pro"/>
              </a:rPr>
            </a:br>
            <a:br>
              <a:rPr lang="en-US" sz="3200" dirty="0">
                <a:solidFill>
                  <a:schemeClr val="bg1"/>
                </a:solidFill>
                <a:effectLst>
                  <a:outerShdw blurRad="50800" dist="38100" dir="2700000" algn="tl" rotWithShape="0">
                    <a:schemeClr val="bg1">
                      <a:alpha val="40000"/>
                    </a:schemeClr>
                  </a:outerShdw>
                </a:effectLst>
                <a:latin typeface="Myriad Pro"/>
              </a:rPr>
            </a:br>
            <a:r>
              <a:rPr lang="en-US" sz="3200" dirty="0">
                <a:solidFill>
                  <a:schemeClr val="bg1"/>
                </a:solidFill>
                <a:effectLst>
                  <a:outerShdw blurRad="50800" dist="38100" dir="2700000" algn="tl" rotWithShape="0">
                    <a:schemeClr val="bg1">
                      <a:alpha val="40000"/>
                    </a:schemeClr>
                  </a:outerShdw>
                </a:effectLst>
                <a:latin typeface="Myriad Pro"/>
              </a:rPr>
              <a:t>LaTosha Selexman, MPA</a:t>
            </a:r>
            <a:br>
              <a:rPr lang="en-US" sz="3200" dirty="0">
                <a:solidFill>
                  <a:schemeClr val="bg1"/>
                </a:solidFill>
                <a:effectLst>
                  <a:outerShdw blurRad="50800" dist="38100" dir="2700000" algn="tl" rotWithShape="0">
                    <a:schemeClr val="bg1">
                      <a:alpha val="40000"/>
                    </a:schemeClr>
                  </a:outerShdw>
                </a:effectLst>
                <a:latin typeface="Myriad Pro"/>
              </a:rPr>
            </a:br>
            <a:r>
              <a:rPr lang="en-US" sz="3200" dirty="0">
                <a:solidFill>
                  <a:schemeClr val="bg1"/>
                </a:solidFill>
                <a:effectLst>
                  <a:outerShdw blurRad="50800" dist="38100" dir="2700000" algn="tl" rotWithShape="0">
                    <a:schemeClr val="bg1">
                      <a:alpha val="40000"/>
                    </a:schemeClr>
                  </a:outerShdw>
                </a:effectLst>
                <a:latin typeface="Myriad Pro"/>
              </a:rPr>
              <a:t>Division Manager</a:t>
            </a:r>
            <a:br>
              <a:rPr lang="en-US" sz="3200" dirty="0">
                <a:solidFill>
                  <a:schemeClr val="bg1"/>
                </a:solidFill>
                <a:effectLst>
                  <a:outerShdw blurRad="50800" dist="38100" dir="2700000" algn="tl" rotWithShape="0">
                    <a:schemeClr val="bg1">
                      <a:alpha val="40000"/>
                    </a:schemeClr>
                  </a:outerShdw>
                </a:effectLst>
                <a:latin typeface="Myriad Pro"/>
              </a:rPr>
            </a:br>
            <a:r>
              <a:rPr lang="en-US" sz="3200" dirty="0">
                <a:solidFill>
                  <a:schemeClr val="bg1"/>
                </a:solidFill>
                <a:effectLst>
                  <a:outerShdw blurRad="50800" dist="38100" dir="2700000" algn="tl" rotWithShape="0">
                    <a:schemeClr val="bg1">
                      <a:alpha val="40000"/>
                    </a:schemeClr>
                  </a:outerShdw>
                </a:effectLst>
                <a:latin typeface="Myriad Pro"/>
              </a:rPr>
              <a:t>Community Reentry Network Program</a:t>
            </a:r>
            <a:br>
              <a:rPr lang="en-US" sz="3200" dirty="0">
                <a:solidFill>
                  <a:schemeClr val="bg1"/>
                </a:solidFill>
                <a:effectLst>
                  <a:outerShdw blurRad="50800" dist="38100" dir="2700000" algn="tl" rotWithShape="0">
                    <a:schemeClr val="bg1">
                      <a:alpha val="40000"/>
                    </a:schemeClr>
                  </a:outerShdw>
                </a:effectLst>
                <a:latin typeface="Myriad Pro"/>
              </a:rPr>
            </a:br>
            <a:r>
              <a:rPr lang="en-US" sz="3200" dirty="0">
                <a:solidFill>
                  <a:schemeClr val="bg1"/>
                </a:solidFill>
                <a:effectLst>
                  <a:outerShdw blurRad="50800" dist="38100" dir="2700000" algn="tl" rotWithShape="0">
                    <a:schemeClr val="bg1">
                      <a:alpha val="40000"/>
                    </a:schemeClr>
                  </a:outerShdw>
                </a:effectLst>
                <a:latin typeface="Myriad Pro"/>
              </a:rPr>
              <a:t>4802 Lockwood Dr.</a:t>
            </a:r>
            <a:br>
              <a:rPr lang="en-US" sz="3200" dirty="0">
                <a:solidFill>
                  <a:schemeClr val="bg1"/>
                </a:solidFill>
                <a:effectLst>
                  <a:outerShdw blurRad="50800" dist="38100" dir="2700000" algn="tl" rotWithShape="0">
                    <a:schemeClr val="bg1">
                      <a:alpha val="40000"/>
                    </a:schemeClr>
                  </a:outerShdw>
                </a:effectLst>
                <a:latin typeface="Myriad Pro"/>
              </a:rPr>
            </a:br>
            <a:r>
              <a:rPr lang="en-US" sz="3200" dirty="0">
                <a:solidFill>
                  <a:schemeClr val="bg1"/>
                </a:solidFill>
                <a:effectLst>
                  <a:outerShdw blurRad="50800" dist="38100" dir="2700000" algn="tl" rotWithShape="0">
                    <a:schemeClr val="bg1">
                      <a:alpha val="40000"/>
                    </a:schemeClr>
                  </a:outerShdw>
                </a:effectLst>
                <a:latin typeface="Myriad Pro"/>
              </a:rPr>
              <a:t>Houston, TX  77026</a:t>
            </a:r>
            <a:br>
              <a:rPr lang="en-US" sz="3200" dirty="0">
                <a:solidFill>
                  <a:schemeClr val="bg1"/>
                </a:solidFill>
                <a:effectLst>
                  <a:outerShdw blurRad="50800" dist="38100" dir="2700000" algn="tl" rotWithShape="0">
                    <a:schemeClr val="bg1">
                      <a:alpha val="40000"/>
                    </a:schemeClr>
                  </a:outerShdw>
                </a:effectLst>
                <a:latin typeface="Myriad Pro"/>
              </a:rPr>
            </a:br>
            <a:r>
              <a:rPr lang="en-US" sz="3200" dirty="0">
                <a:solidFill>
                  <a:schemeClr val="bg1"/>
                </a:solidFill>
                <a:effectLst>
                  <a:outerShdw blurRad="50800" dist="38100" dir="2700000" algn="tl" rotWithShape="0">
                    <a:schemeClr val="bg1">
                      <a:alpha val="40000"/>
                    </a:schemeClr>
                  </a:outerShdw>
                </a:effectLst>
                <a:latin typeface="Myriad Pro"/>
              </a:rPr>
              <a:t>832.393.5508 </a:t>
            </a:r>
            <a:br>
              <a:rPr lang="en-US" sz="3200" dirty="0">
                <a:solidFill>
                  <a:schemeClr val="bg1"/>
                </a:solidFill>
                <a:effectLst>
                  <a:outerShdw blurRad="50800" dist="38100" dir="2700000" algn="tl" rotWithShape="0">
                    <a:schemeClr val="bg1">
                      <a:alpha val="40000"/>
                    </a:schemeClr>
                  </a:outerShdw>
                </a:effectLst>
                <a:latin typeface="Myriad Pro"/>
              </a:rPr>
            </a:br>
            <a:r>
              <a:rPr lang="en-US" sz="3200" dirty="0">
                <a:solidFill>
                  <a:schemeClr val="bg1"/>
                </a:solidFill>
                <a:effectLst>
                  <a:outerShdw blurRad="50800" dist="38100" dir="2700000" algn="tl" rotWithShape="0">
                    <a:schemeClr val="bg1">
                      <a:alpha val="40000"/>
                    </a:schemeClr>
                  </a:outerShdw>
                </a:effectLst>
                <a:latin typeface="Myriad Pro"/>
                <a:hlinkClick r:id="rId2">
                  <a:extLst>
                    <a:ext uri="{A12FA001-AC4F-418D-AE19-62706E023703}">
                      <ahyp:hlinkClr xmlns:ahyp="http://schemas.microsoft.com/office/drawing/2018/hyperlinkcolor" val="tx"/>
                    </a:ext>
                  </a:extLst>
                </a:hlinkClick>
              </a:rPr>
              <a:t>LaTosha.Selexman@houstontx.gov</a:t>
            </a:r>
            <a:br>
              <a:rPr lang="en-US" sz="3200" dirty="0">
                <a:solidFill>
                  <a:schemeClr val="bg1"/>
                </a:solidFill>
                <a:effectLst>
                  <a:outerShdw blurRad="50800" dist="38100" dir="2700000" algn="tl" rotWithShape="0">
                    <a:schemeClr val="bg1">
                      <a:alpha val="40000"/>
                    </a:schemeClr>
                  </a:outerShdw>
                </a:effectLst>
                <a:latin typeface="Myriad Pro"/>
              </a:rPr>
            </a:br>
            <a:endParaRPr lang="en-US" sz="3200" dirty="0">
              <a:solidFill>
                <a:srgbClr val="FF6600"/>
              </a:solidFill>
              <a:effectLst>
                <a:outerShdw blurRad="50800" dist="38100" dir="2700000" algn="tl" rotWithShape="0">
                  <a:schemeClr val="bg1">
                    <a:alpha val="40000"/>
                  </a:schemeClr>
                </a:outerShdw>
              </a:effectLst>
              <a:latin typeface="Myriad Pro"/>
            </a:endParaRPr>
          </a:p>
        </p:txBody>
      </p:sp>
      <p:pic>
        <p:nvPicPr>
          <p:cNvPr id="4098" name="Picture 2" descr="CRNP-FNL_logo-01">
            <a:extLst>
              <a:ext uri="{FF2B5EF4-FFF2-40B4-BE49-F238E27FC236}">
                <a16:creationId xmlns:a16="http://schemas.microsoft.com/office/drawing/2014/main" id="{A555CB18-0184-4430-BEE5-D8F4FE782B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574323"/>
            <a:ext cx="177165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Box 8">
            <a:extLst>
              <a:ext uri="{FF2B5EF4-FFF2-40B4-BE49-F238E27FC236}">
                <a16:creationId xmlns:a16="http://schemas.microsoft.com/office/drawing/2014/main" id="{2C456355-A20F-417A-BC6F-CBF0FB65CCA8}"/>
              </a:ext>
            </a:extLst>
          </p:cNvPr>
          <p:cNvSpPr txBox="1"/>
          <p:nvPr/>
        </p:nvSpPr>
        <p:spPr>
          <a:xfrm>
            <a:off x="11416683" y="6251720"/>
            <a:ext cx="390618"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12503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HHD 4 by 3">
  <a:themeElements>
    <a:clrScheme name="HHD">
      <a:dk1>
        <a:sysClr val="windowText" lastClr="000000"/>
      </a:dk1>
      <a:lt1>
        <a:sysClr val="window" lastClr="FFFFFF"/>
      </a:lt1>
      <a:dk2>
        <a:srgbClr val="CECECE"/>
      </a:dk2>
      <a:lt2>
        <a:srgbClr val="F09818"/>
      </a:lt2>
      <a:accent1>
        <a:srgbClr val="154872"/>
      </a:accent1>
      <a:accent2>
        <a:srgbClr val="CECECE"/>
      </a:accent2>
      <a:accent3>
        <a:srgbClr val="154872"/>
      </a:accent3>
      <a:accent4>
        <a:srgbClr val="CECECE"/>
      </a:accent4>
      <a:accent5>
        <a:srgbClr val="154872"/>
      </a:accent5>
      <a:accent6>
        <a:srgbClr val="CECECE"/>
      </a:accent6>
      <a:hlink>
        <a:srgbClr val="169EBE"/>
      </a:hlink>
      <a:folHlink>
        <a:srgbClr val="F098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98FA2FC7E3184F925434992FE52AB5" ma:contentTypeVersion="11" ma:contentTypeDescription="Create a new document." ma:contentTypeScope="" ma:versionID="22c167368bc7c11299412219892f65ae">
  <xsd:schema xmlns:xsd="http://www.w3.org/2001/XMLSchema" xmlns:xs="http://www.w3.org/2001/XMLSchema" xmlns:p="http://schemas.microsoft.com/office/2006/metadata/properties" xmlns:ns3="13058d54-24ea-412a-96ff-bbbd584cdcec" xmlns:ns4="021eaac4-2e0a-4910-81b1-97328e671aa9" targetNamespace="http://schemas.microsoft.com/office/2006/metadata/properties" ma:root="true" ma:fieldsID="047de82d2e7190b031d48f709ba7219d" ns3:_="" ns4:_="">
    <xsd:import namespace="13058d54-24ea-412a-96ff-bbbd584cdcec"/>
    <xsd:import namespace="021eaac4-2e0a-4910-81b1-97328e671a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058d54-24ea-412a-96ff-bbbd584cdc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1eaac4-2e0a-4910-81b1-97328e671aa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5CD9C3-761C-4BF4-B468-E06288B21CB2}">
  <ds:schemaRefs>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http://purl.org/dc/terms/"/>
    <ds:schemaRef ds:uri="021eaac4-2e0a-4910-81b1-97328e671aa9"/>
    <ds:schemaRef ds:uri="http://schemas.microsoft.com/office/2006/documentManagement/types"/>
    <ds:schemaRef ds:uri="http://schemas.openxmlformats.org/package/2006/metadata/core-properties"/>
    <ds:schemaRef ds:uri="13058d54-24ea-412a-96ff-bbbd584cdcec"/>
  </ds:schemaRefs>
</ds:datastoreItem>
</file>

<file path=customXml/itemProps2.xml><?xml version="1.0" encoding="utf-8"?>
<ds:datastoreItem xmlns:ds="http://schemas.openxmlformats.org/officeDocument/2006/customXml" ds:itemID="{30AA6EBB-0A18-4A3F-AAF3-3F4CF4DA70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058d54-24ea-412a-96ff-bbbd584cdcec"/>
    <ds:schemaRef ds:uri="021eaac4-2e0a-4910-81b1-97328e671a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B5DB9D-952A-4541-9E7C-2858694A2D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1546</TotalTime>
  <Words>299</Words>
  <Application>Microsoft Office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Arial</vt:lpstr>
      <vt:lpstr>Arial Black</vt:lpstr>
      <vt:lpstr>Calibri</vt:lpstr>
      <vt:lpstr>Century Gothic</vt:lpstr>
      <vt:lpstr>Gill Sans</vt:lpstr>
      <vt:lpstr>Lato Black</vt:lpstr>
      <vt:lpstr>Lato Light</vt:lpstr>
      <vt:lpstr>Myriad Pro</vt:lpstr>
      <vt:lpstr>Raleway Light</vt:lpstr>
      <vt:lpstr>Raleway Regular</vt:lpstr>
      <vt:lpstr>HHD 4 by 3</vt:lpstr>
      <vt:lpstr>Community   Reentry  Network Program</vt:lpstr>
      <vt:lpstr>PowerPoint Presentation</vt:lpstr>
      <vt:lpstr>PowerPoint Presentation</vt:lpstr>
      <vt:lpstr>PowerPoint Presentation</vt:lpstr>
      <vt:lpstr> The CRNP thanks you for your support.  LaTosha Selexman, MPA Division Manager Community Reentry Network Program 4802 Lockwood Dr. Houston, TX  77026 832.393.5508  LaTosha.Selexman@houstontx.gov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Re-Entry  Network Program</dc:title>
  <dc:creator>Selexman, Latosha - HHD</dc:creator>
  <cp:lastModifiedBy>Selexman, Latosha - HHD</cp:lastModifiedBy>
  <cp:revision>19</cp:revision>
  <cp:lastPrinted>2019-10-30T19:14:20Z</cp:lastPrinted>
  <dcterms:created xsi:type="dcterms:W3CDTF">2019-10-18T15:09:38Z</dcterms:created>
  <dcterms:modified xsi:type="dcterms:W3CDTF">2019-10-30T19:32:30Z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0x0101008698FA2FC7E3184F925434992FE52AB5</vt:lpwstr>
  </property>
</Properties>
</file>