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0" r:id="rId4"/>
  </p:sldMasterIdLst>
  <p:notesMasterIdLst>
    <p:notesMasterId r:id="rId19"/>
  </p:notesMasterIdLst>
  <p:sldIdLst>
    <p:sldId id="289" r:id="rId5"/>
    <p:sldId id="298" r:id="rId6"/>
    <p:sldId id="299" r:id="rId7"/>
    <p:sldId id="301" r:id="rId8"/>
    <p:sldId id="286" r:id="rId9"/>
    <p:sldId id="266" r:id="rId10"/>
    <p:sldId id="281" r:id="rId11"/>
    <p:sldId id="269" r:id="rId12"/>
    <p:sldId id="300" r:id="rId13"/>
    <p:sldId id="264" r:id="rId14"/>
    <p:sldId id="278" r:id="rId15"/>
    <p:sldId id="309" r:id="rId16"/>
    <p:sldId id="302" r:id="rId17"/>
    <p:sldId id="30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t, Rebekah - LGL" initials="WR-L" lastIdx="2" clrIdx="0">
    <p:extLst>
      <p:ext uri="{19B8F6BF-5375-455C-9EA6-DF929625EA0E}">
        <p15:presenceInfo xmlns:p15="http://schemas.microsoft.com/office/powerpoint/2012/main" userId="S::Rebekah.Wendt@houstontx.gov::46b433aa-3627-4de0-9ab0-97471ef096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40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ED6612-28F3-408A-8F89-AB7A9662F119}" v="2" dt="2019-10-30T20:39:51.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1" autoAdjust="0"/>
    <p:restoredTop sz="94660"/>
  </p:normalViewPr>
  <p:slideViewPr>
    <p:cSldViewPr snapToGrid="0">
      <p:cViewPr varScale="1">
        <p:scale>
          <a:sx n="67" d="100"/>
          <a:sy n="67" d="100"/>
        </p:scale>
        <p:origin x="6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quez, Veronica - MYR" userId="87014d77-0d5b-4bdf-b18e-6648dae2ef72" providerId="ADAL" clId="{3BED6612-28F3-408A-8F89-AB7A9662F119}"/>
    <pc:docChg chg="custSel modSld">
      <pc:chgData name="Marquez, Veronica - MYR" userId="87014d77-0d5b-4bdf-b18e-6648dae2ef72" providerId="ADAL" clId="{3BED6612-28F3-408A-8F89-AB7A9662F119}" dt="2019-10-30T20:40:19.217" v="21" actId="6549"/>
      <pc:docMkLst>
        <pc:docMk/>
      </pc:docMkLst>
      <pc:sldChg chg="modSp">
        <pc:chgData name="Marquez, Veronica - MYR" userId="87014d77-0d5b-4bdf-b18e-6648dae2ef72" providerId="ADAL" clId="{3BED6612-28F3-408A-8F89-AB7A9662F119}" dt="2019-10-30T20:40:19.217" v="21" actId="6549"/>
        <pc:sldMkLst>
          <pc:docMk/>
          <pc:sldMk cId="2765314303" sldId="303"/>
        </pc:sldMkLst>
        <pc:spChg chg="mod">
          <ac:chgData name="Marquez, Veronica - MYR" userId="87014d77-0d5b-4bdf-b18e-6648dae2ef72" providerId="ADAL" clId="{3BED6612-28F3-408A-8F89-AB7A9662F119}" dt="2019-10-30T20:40:19.217" v="21" actId="6549"/>
          <ac:spMkLst>
            <pc:docMk/>
            <pc:sldMk cId="2765314303" sldId="303"/>
            <ac:spMk id="2" creationId="{A8B20D7F-1A7F-4BE2-9B98-816816B1731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864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34" y="3"/>
            <a:ext cx="3038648" cy="466725"/>
          </a:xfrm>
          <a:prstGeom prst="rect">
            <a:avLst/>
          </a:prstGeom>
        </p:spPr>
        <p:txBody>
          <a:bodyPr vert="horz" lIns="91440" tIns="45720" rIns="91440" bIns="45720" rtlCol="0"/>
          <a:lstStyle>
            <a:lvl1pPr algn="r">
              <a:defRPr sz="1200"/>
            </a:lvl1pPr>
          </a:lstStyle>
          <a:p>
            <a:fld id="{37923168-103A-469F-95EB-93F534A2540E}" type="datetimeFigureOut">
              <a:rPr lang="en-US" smtClean="0"/>
              <a:t>10/30/2019</a:t>
            </a:fld>
            <a:endParaRPr lang="en-US"/>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848" y="4473578"/>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8"/>
            <a:ext cx="3038649"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34" y="8829678"/>
            <a:ext cx="3038648" cy="466725"/>
          </a:xfrm>
          <a:prstGeom prst="rect">
            <a:avLst/>
          </a:prstGeom>
        </p:spPr>
        <p:txBody>
          <a:bodyPr vert="horz" lIns="91440" tIns="45720" rIns="91440" bIns="45720" rtlCol="0" anchor="b"/>
          <a:lstStyle>
            <a:lvl1pPr algn="r">
              <a:defRPr sz="1200"/>
            </a:lvl1pPr>
          </a:lstStyle>
          <a:p>
            <a:fld id="{9DF12D63-0089-4DFB-B44C-A196DD074EAB}" type="slidenum">
              <a:rPr lang="en-US" smtClean="0"/>
              <a:t>‹#›</a:t>
            </a:fld>
            <a:endParaRPr lang="en-US"/>
          </a:p>
        </p:txBody>
      </p:sp>
    </p:spTree>
    <p:extLst>
      <p:ext uri="{BB962C8B-B14F-4D97-AF65-F5344CB8AC3E}">
        <p14:creationId xmlns:p14="http://schemas.microsoft.com/office/powerpoint/2010/main" val="105969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DEC53EF-C211-4255-ADD1-0E174F710521}" type="datetime1">
              <a:rPr lang="en-US" smtClean="0"/>
              <a:t>10/30/2019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26142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78AD0A-E88B-4B79-AB95-89DC7B81038C}"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127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8BF1D-5679-4316-BC2E-19EBD0264525}"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172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F1860-9F62-4B53-B086-DBADC7FC8EDA}"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074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B9136D5-D344-485C-B180-202A5004AD3A}" type="datetime1">
              <a:rPr lang="en-US" smtClean="0"/>
              <a:t>10/30/2019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7971332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92738D-F479-4056-8457-262CF6D8DC0A}"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834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A7473F-E6C4-49BB-9907-23A59DA3EF80}" type="datetime1">
              <a:rPr lang="en-US" smtClean="0"/>
              <a:t>10/30/2019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527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977EF0-9D20-4018-B678-91C4DC7F7A92}" type="datetime1">
              <a:rPr lang="en-US" smtClean="0"/>
              <a:t>10/30/2019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385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581DF-671E-4886-B9B7-936D582CCA4B}" type="datetime1">
              <a:rPr lang="en-US" smtClean="0"/>
              <a:t>10/30/2019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943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7349E6F-CF77-4136-9A16-83351CF50516}" type="datetime1">
              <a:rPr lang="en-US" smtClean="0"/>
              <a:t>10/30/2019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52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D249E0D-8E0F-47DC-9C37-44563C5686B2}" type="datetime1">
              <a:rPr lang="en-US" smtClean="0"/>
              <a:t>10/30/2019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7809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6716E19-3422-4BFD-BB9C-4C1BBD98CA97}" type="datetime1">
              <a:rPr lang="en-US" smtClean="0"/>
              <a:t>10/30/2019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4760349"/>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77C6E8-3B07-4420-8E5B-69F0A4A7FFF3}"/>
              </a:ext>
            </a:extLst>
          </p:cNvPr>
          <p:cNvSpPr>
            <a:spLocks noGrp="1"/>
          </p:cNvSpPr>
          <p:nvPr>
            <p:ph type="ctrTitle"/>
          </p:nvPr>
        </p:nvSpPr>
        <p:spPr>
          <a:xfrm>
            <a:off x="1802494" y="2654451"/>
            <a:ext cx="8291439" cy="1770771"/>
          </a:xfrm>
        </p:spPr>
        <p:txBody>
          <a:bodyPr/>
          <a:lstStyle/>
          <a:p>
            <a:r>
              <a:rPr lang="en-US" sz="4400" dirty="0"/>
              <a:t>Presentation to the Quality of Life Committee</a:t>
            </a:r>
            <a:br>
              <a:rPr lang="en-US" sz="4400" dirty="0"/>
            </a:br>
            <a:br>
              <a:rPr lang="en-US" sz="4400" dirty="0"/>
            </a:br>
            <a:r>
              <a:rPr lang="en-US" sz="2800" dirty="0"/>
              <a:t>Presented by: </a:t>
            </a:r>
            <a:br>
              <a:rPr lang="en-US" sz="2800" dirty="0"/>
            </a:br>
            <a:r>
              <a:rPr lang="en-US" sz="2800" dirty="0"/>
              <a:t>Andy Icken</a:t>
            </a:r>
            <a:br>
              <a:rPr lang="en-US" sz="2800" dirty="0"/>
            </a:br>
            <a:r>
              <a:rPr lang="en-US" sz="2800" dirty="0"/>
              <a:t>the Office of the Mayor</a:t>
            </a:r>
            <a:endParaRPr lang="en-US" dirty="0"/>
          </a:p>
        </p:txBody>
      </p:sp>
      <p:sp>
        <p:nvSpPr>
          <p:cNvPr id="5" name="Subtitle 4">
            <a:extLst>
              <a:ext uri="{FF2B5EF4-FFF2-40B4-BE49-F238E27FC236}">
                <a16:creationId xmlns:a16="http://schemas.microsoft.com/office/drawing/2014/main" id="{BB1C3C00-13E3-425C-B3B4-2848587B1785}"/>
              </a:ext>
            </a:extLst>
          </p:cNvPr>
          <p:cNvSpPr>
            <a:spLocks noGrp="1"/>
          </p:cNvSpPr>
          <p:nvPr>
            <p:ph type="subTitle" idx="1"/>
          </p:nvPr>
        </p:nvSpPr>
        <p:spPr>
          <a:xfrm>
            <a:off x="2532378" y="4314385"/>
            <a:ext cx="6831673" cy="1086237"/>
          </a:xfrm>
        </p:spPr>
        <p:txBody>
          <a:bodyPr/>
          <a:lstStyle/>
          <a:p>
            <a:r>
              <a:rPr lang="en-US" sz="2400" dirty="0"/>
              <a:t>October 31, 2019</a:t>
            </a:r>
            <a:endParaRPr lang="en-US" dirty="0"/>
          </a:p>
        </p:txBody>
      </p:sp>
      <p:sp>
        <p:nvSpPr>
          <p:cNvPr id="6" name="Slide Number Placeholder 5">
            <a:extLst>
              <a:ext uri="{FF2B5EF4-FFF2-40B4-BE49-F238E27FC236}">
                <a16:creationId xmlns:a16="http://schemas.microsoft.com/office/drawing/2014/main" id="{AA107E22-43C4-4727-A11E-583F340726C4}"/>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80782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ign on the side of a building&#10;&#10;Description automatically generated">
            <a:extLst>
              <a:ext uri="{FF2B5EF4-FFF2-40B4-BE49-F238E27FC236}">
                <a16:creationId xmlns:a16="http://schemas.microsoft.com/office/drawing/2014/main" id="{FA97DB3B-0682-41C4-8FD4-F763249F7E0E}"/>
              </a:ext>
            </a:extLst>
          </p:cNvPr>
          <p:cNvPicPr>
            <a:picLocks noGrp="1" noChangeAspect="1"/>
          </p:cNvPicPr>
          <p:nvPr>
            <p:ph idx="1"/>
          </p:nvPr>
        </p:nvPicPr>
        <p:blipFill>
          <a:blip r:embed="rId2"/>
          <a:stretch>
            <a:fillRect/>
          </a:stretch>
        </p:blipFill>
        <p:spPr>
          <a:xfrm>
            <a:off x="6256338" y="1319014"/>
            <a:ext cx="5211762" cy="3908821"/>
          </a:xfrm>
        </p:spPr>
      </p:pic>
      <p:sp>
        <p:nvSpPr>
          <p:cNvPr id="4" name="Text Placeholder 3">
            <a:extLst>
              <a:ext uri="{FF2B5EF4-FFF2-40B4-BE49-F238E27FC236}">
                <a16:creationId xmlns:a16="http://schemas.microsoft.com/office/drawing/2014/main" id="{25AD2F24-4EE6-47BE-BB7D-0AE1C9531AD3}"/>
              </a:ext>
            </a:extLst>
          </p:cNvPr>
          <p:cNvSpPr>
            <a:spLocks noGrp="1"/>
          </p:cNvSpPr>
          <p:nvPr>
            <p:ph type="body" sz="half" idx="2"/>
          </p:nvPr>
        </p:nvSpPr>
        <p:spPr>
          <a:xfrm>
            <a:off x="170823" y="807551"/>
            <a:ext cx="4963886" cy="6531429"/>
          </a:xfrm>
        </p:spPr>
        <p:txBody>
          <a:bodyPr>
            <a:noAutofit/>
          </a:bodyPr>
          <a:lstStyle/>
          <a:p>
            <a:pPr algn="ctr">
              <a:lnSpc>
                <a:spcPct val="100000"/>
              </a:lnSpc>
            </a:pPr>
            <a:r>
              <a:rPr lang="en-US" sz="3600" dirty="0"/>
              <a:t>LED Lighting</a:t>
            </a:r>
          </a:p>
          <a:p>
            <a:pPr algn="just">
              <a:lnSpc>
                <a:spcPct val="100000"/>
              </a:lnSpc>
            </a:pPr>
            <a:r>
              <a:rPr lang="en-US" sz="2200" b="1" dirty="0"/>
              <a:t>Background</a:t>
            </a:r>
            <a:r>
              <a:rPr lang="en-US" sz="2200" dirty="0"/>
              <a:t>: LED lights are more energy-efficient than incandescent and fluorescent lighting, and their brightness can be controlled.  Currently, upgrading to LED causes a sign to lose grandfather status.</a:t>
            </a:r>
          </a:p>
          <a:p>
            <a:pPr algn="just">
              <a:lnSpc>
                <a:spcPct val="100000"/>
              </a:lnSpc>
            </a:pPr>
            <a:endParaRPr lang="en-US" sz="2200" b="1" dirty="0"/>
          </a:p>
          <a:p>
            <a:pPr algn="just">
              <a:lnSpc>
                <a:spcPct val="100000"/>
              </a:lnSpc>
            </a:pPr>
            <a:r>
              <a:rPr lang="en-US" sz="2200" b="1" dirty="0"/>
              <a:t>Purpose</a:t>
            </a:r>
            <a:r>
              <a:rPr lang="en-US" sz="2200" dirty="0"/>
              <a:t>: To allow sign owners to convert a conventional lighting mechanism to LED without losing grandfather status.</a:t>
            </a:r>
          </a:p>
        </p:txBody>
      </p:sp>
      <p:sp>
        <p:nvSpPr>
          <p:cNvPr id="2" name="Slide Number Placeholder 1">
            <a:extLst>
              <a:ext uri="{FF2B5EF4-FFF2-40B4-BE49-F238E27FC236}">
                <a16:creationId xmlns:a16="http://schemas.microsoft.com/office/drawing/2014/main" id="{7DF336EA-2583-4854-91F2-E6E69D711753}"/>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3" name="TextBox 2">
            <a:extLst>
              <a:ext uri="{FF2B5EF4-FFF2-40B4-BE49-F238E27FC236}">
                <a16:creationId xmlns:a16="http://schemas.microsoft.com/office/drawing/2014/main" id="{A2997C76-9F15-4BD9-9F78-C72BAA2D10E3}"/>
              </a:ext>
            </a:extLst>
          </p:cNvPr>
          <p:cNvSpPr txBox="1"/>
          <p:nvPr/>
        </p:nvSpPr>
        <p:spPr>
          <a:xfrm>
            <a:off x="6758149" y="5323542"/>
            <a:ext cx="4208140" cy="430887"/>
          </a:xfrm>
          <a:prstGeom prst="rect">
            <a:avLst/>
          </a:prstGeom>
          <a:noFill/>
        </p:spPr>
        <p:txBody>
          <a:bodyPr wrap="none" rtlCol="0">
            <a:spAutoFit/>
          </a:bodyPr>
          <a:lstStyle/>
          <a:p>
            <a:r>
              <a:rPr lang="en-US" sz="2200" dirty="0"/>
              <a:t>Internally illuminated sign with LED</a:t>
            </a:r>
          </a:p>
        </p:txBody>
      </p:sp>
    </p:spTree>
    <p:extLst>
      <p:ext uri="{BB962C8B-B14F-4D97-AF65-F5344CB8AC3E}">
        <p14:creationId xmlns:p14="http://schemas.microsoft.com/office/powerpoint/2010/main" val="452503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4E2847-ECB3-4D7B-B86C-5C0770501447}"/>
              </a:ext>
            </a:extLst>
          </p:cNvPr>
          <p:cNvSpPr>
            <a:spLocks noGrp="1"/>
          </p:cNvSpPr>
          <p:nvPr>
            <p:ph type="title"/>
          </p:nvPr>
        </p:nvSpPr>
        <p:spPr>
          <a:xfrm>
            <a:off x="140678" y="1683099"/>
            <a:ext cx="4943788" cy="4803113"/>
          </a:xfrm>
        </p:spPr>
        <p:txBody>
          <a:bodyPr/>
          <a:lstStyle/>
          <a:p>
            <a:pPr algn="just"/>
            <a:r>
              <a:rPr lang="en-US" sz="2300" b="1" dirty="0"/>
              <a:t>Background: </a:t>
            </a:r>
            <a:r>
              <a:rPr lang="en-US" sz="2300" dirty="0"/>
              <a:t>Currently, wall signs are not allowed to have an anchoring mechanism above the roofline.</a:t>
            </a:r>
            <a:br>
              <a:rPr lang="en-US" sz="2300" dirty="0"/>
            </a:br>
            <a:br>
              <a:rPr lang="en-US" sz="2300" dirty="0"/>
            </a:br>
            <a:r>
              <a:rPr lang="en-US" sz="2300" b="1" dirty="0"/>
              <a:t>Purpose: </a:t>
            </a:r>
            <a:r>
              <a:rPr lang="en-US" sz="2300" dirty="0"/>
              <a:t>To allow business owners to attach the upper edge of a wall sign to the building roof for support purposes only.  No portion of the sign’s message shall extend above the roofline. </a:t>
            </a:r>
          </a:p>
        </p:txBody>
      </p:sp>
      <p:sp>
        <p:nvSpPr>
          <p:cNvPr id="2" name="Slide Number Placeholder 1">
            <a:extLst>
              <a:ext uri="{FF2B5EF4-FFF2-40B4-BE49-F238E27FC236}">
                <a16:creationId xmlns:a16="http://schemas.microsoft.com/office/drawing/2014/main" id="{63D4052B-ED15-496B-9680-B63C831F55B8}"/>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8" name="Picture 7">
            <a:extLst>
              <a:ext uri="{FF2B5EF4-FFF2-40B4-BE49-F238E27FC236}">
                <a16:creationId xmlns:a16="http://schemas.microsoft.com/office/drawing/2014/main" id="{8C55762F-0195-4172-8B61-6D2DBDE6050F}"/>
              </a:ext>
            </a:extLst>
          </p:cNvPr>
          <p:cNvPicPr>
            <a:picLocks noChangeAspect="1"/>
          </p:cNvPicPr>
          <p:nvPr/>
        </p:nvPicPr>
        <p:blipFill>
          <a:blip r:embed="rId2"/>
          <a:srcRect/>
          <a:stretch/>
        </p:blipFill>
        <p:spPr>
          <a:xfrm>
            <a:off x="5943434" y="1240029"/>
            <a:ext cx="5837252" cy="4377939"/>
          </a:xfrm>
          <a:prstGeom prst="rect">
            <a:avLst/>
          </a:prstGeom>
        </p:spPr>
      </p:pic>
      <p:sp>
        <p:nvSpPr>
          <p:cNvPr id="3" name="TextBox 2">
            <a:extLst>
              <a:ext uri="{FF2B5EF4-FFF2-40B4-BE49-F238E27FC236}">
                <a16:creationId xmlns:a16="http://schemas.microsoft.com/office/drawing/2014/main" id="{D0B6A9D3-0823-4153-A668-05A95F2CB199}"/>
              </a:ext>
            </a:extLst>
          </p:cNvPr>
          <p:cNvSpPr txBox="1"/>
          <p:nvPr/>
        </p:nvSpPr>
        <p:spPr>
          <a:xfrm>
            <a:off x="1420674" y="593698"/>
            <a:ext cx="2179699" cy="646331"/>
          </a:xfrm>
          <a:prstGeom prst="rect">
            <a:avLst/>
          </a:prstGeom>
          <a:noFill/>
        </p:spPr>
        <p:txBody>
          <a:bodyPr wrap="none" rtlCol="0">
            <a:spAutoFit/>
          </a:bodyPr>
          <a:lstStyle/>
          <a:p>
            <a:r>
              <a:rPr lang="en-US" sz="3600" dirty="0">
                <a:solidFill>
                  <a:schemeClr val="tx2"/>
                </a:solidFill>
              </a:rPr>
              <a:t>Wall Signs</a:t>
            </a:r>
          </a:p>
        </p:txBody>
      </p:sp>
    </p:spTree>
    <p:extLst>
      <p:ext uri="{BB962C8B-B14F-4D97-AF65-F5344CB8AC3E}">
        <p14:creationId xmlns:p14="http://schemas.microsoft.com/office/powerpoint/2010/main" val="2341821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297AC-E0BF-4E4E-BCAE-E295D926FCE0}"/>
              </a:ext>
            </a:extLst>
          </p:cNvPr>
          <p:cNvSpPr>
            <a:spLocks noGrp="1"/>
          </p:cNvSpPr>
          <p:nvPr>
            <p:ph type="title"/>
          </p:nvPr>
        </p:nvSpPr>
        <p:spPr>
          <a:xfrm>
            <a:off x="1371601" y="251676"/>
            <a:ext cx="9601200" cy="1035943"/>
          </a:xfrm>
        </p:spPr>
        <p:txBody>
          <a:bodyPr/>
          <a:lstStyle/>
          <a:p>
            <a:r>
              <a:rPr lang="en-US" b="1" dirty="0"/>
              <a:t>Summary</a:t>
            </a:r>
          </a:p>
        </p:txBody>
      </p:sp>
      <p:sp>
        <p:nvSpPr>
          <p:cNvPr id="3" name="Content Placeholder 2">
            <a:extLst>
              <a:ext uri="{FF2B5EF4-FFF2-40B4-BE49-F238E27FC236}">
                <a16:creationId xmlns:a16="http://schemas.microsoft.com/office/drawing/2014/main" id="{51F73B48-743B-49AB-BDE5-411B71FDABE7}"/>
              </a:ext>
            </a:extLst>
          </p:cNvPr>
          <p:cNvSpPr>
            <a:spLocks noGrp="1"/>
          </p:cNvSpPr>
          <p:nvPr>
            <p:ph idx="1"/>
          </p:nvPr>
        </p:nvSpPr>
        <p:spPr>
          <a:xfrm>
            <a:off x="1371601" y="1287619"/>
            <a:ext cx="9601199" cy="5165767"/>
          </a:xfrm>
        </p:spPr>
        <p:txBody>
          <a:bodyPr>
            <a:normAutofit fontScale="92500" lnSpcReduction="20000"/>
          </a:bodyPr>
          <a:lstStyle/>
          <a:p>
            <a:pPr marL="0" indent="0">
              <a:buNone/>
            </a:pPr>
            <a:r>
              <a:rPr lang="en-US" sz="3600" b="1" dirty="0"/>
              <a:t>What the proposed changes accomplish:</a:t>
            </a:r>
            <a:endParaRPr lang="en-US" sz="3600" dirty="0"/>
          </a:p>
          <a:p>
            <a:r>
              <a:rPr lang="en-US" sz="2400" dirty="0"/>
              <a:t>Addresses sign blight over time.</a:t>
            </a:r>
          </a:p>
          <a:p>
            <a:r>
              <a:rPr lang="en-US" sz="2400" dirty="0"/>
              <a:t>Focuses stakeholder resources on maintenance improvements and landscaping enhancements.</a:t>
            </a:r>
          </a:p>
          <a:p>
            <a:r>
              <a:rPr lang="en-US" sz="2400" dirty="0"/>
              <a:t>Establishes a regulatory structure for focusing on removal of abandoned signs.</a:t>
            </a:r>
          </a:p>
          <a:p>
            <a:pPr marL="0" indent="0">
              <a:buNone/>
            </a:pPr>
            <a:endParaRPr lang="en-US" b="1" dirty="0"/>
          </a:p>
          <a:p>
            <a:pPr marL="0" indent="0">
              <a:buNone/>
            </a:pPr>
            <a:r>
              <a:rPr lang="en-US" sz="2800" b="1" dirty="0"/>
              <a:t>What the proposed changes will NOT do:</a:t>
            </a:r>
            <a:endParaRPr lang="en-US" sz="2800" dirty="0"/>
          </a:p>
          <a:p>
            <a:r>
              <a:rPr lang="en-US" sz="2600" dirty="0"/>
              <a:t>Off-premise signs (billboards) are not addressed or in any way impacted by this ordinance.</a:t>
            </a:r>
          </a:p>
          <a:p>
            <a:r>
              <a:rPr lang="en-US" sz="2600" dirty="0"/>
              <a:t>Does not require removal of existing non-conforming on-premise signs.</a:t>
            </a:r>
          </a:p>
          <a:p>
            <a:r>
              <a:rPr lang="en-US" sz="2600" dirty="0"/>
              <a:t>Does note require additional City enforcement or capital resources (i.e. no fiscal note).</a:t>
            </a:r>
          </a:p>
          <a:p>
            <a:endParaRPr lang="en-US" dirty="0"/>
          </a:p>
          <a:p>
            <a:endParaRPr lang="en-US" dirty="0"/>
          </a:p>
        </p:txBody>
      </p:sp>
      <p:sp>
        <p:nvSpPr>
          <p:cNvPr id="4" name="Slide Number Placeholder 3">
            <a:extLst>
              <a:ext uri="{FF2B5EF4-FFF2-40B4-BE49-F238E27FC236}">
                <a16:creationId xmlns:a16="http://schemas.microsoft.com/office/drawing/2014/main" id="{253B3558-3B5F-4D17-B698-BEA240427E05}"/>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911511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0D7F-1A7F-4BE2-9B98-816816B17319}"/>
              </a:ext>
            </a:extLst>
          </p:cNvPr>
          <p:cNvSpPr>
            <a:spLocks noGrp="1"/>
          </p:cNvSpPr>
          <p:nvPr>
            <p:ph type="title"/>
          </p:nvPr>
        </p:nvSpPr>
        <p:spPr/>
        <p:txBody>
          <a:bodyPr>
            <a:normAutofit/>
          </a:bodyPr>
          <a:lstStyle/>
          <a:p>
            <a:pPr algn="ctr"/>
            <a:r>
              <a:rPr lang="en-US" sz="5400" dirty="0"/>
              <a:t>Proposed Timeline </a:t>
            </a:r>
          </a:p>
        </p:txBody>
      </p:sp>
      <p:sp>
        <p:nvSpPr>
          <p:cNvPr id="3" name="Content Placeholder 2">
            <a:extLst>
              <a:ext uri="{FF2B5EF4-FFF2-40B4-BE49-F238E27FC236}">
                <a16:creationId xmlns:a16="http://schemas.microsoft.com/office/drawing/2014/main" id="{3D0892F7-7595-4442-A961-3A1B79659506}"/>
              </a:ext>
            </a:extLst>
          </p:cNvPr>
          <p:cNvSpPr>
            <a:spLocks noGrp="1"/>
          </p:cNvSpPr>
          <p:nvPr>
            <p:ph idx="1"/>
          </p:nvPr>
        </p:nvSpPr>
        <p:spPr>
          <a:xfrm>
            <a:off x="1295400" y="1824605"/>
            <a:ext cx="10734304" cy="3581400"/>
          </a:xfrm>
        </p:spPr>
        <p:txBody>
          <a:bodyPr>
            <a:noAutofit/>
          </a:bodyPr>
          <a:lstStyle/>
          <a:p>
            <a:r>
              <a:rPr lang="en-US" sz="2800" dirty="0"/>
              <a:t>Quality of Life Committee, October 31, 2019.</a:t>
            </a:r>
          </a:p>
          <a:p>
            <a:r>
              <a:rPr lang="en-US" sz="2800" dirty="0"/>
              <a:t>Proposed Ordinance and detailed presentation posted on City website, October 30 – November 30, 2019.</a:t>
            </a:r>
          </a:p>
          <a:p>
            <a:r>
              <a:rPr lang="en-US" sz="2800" dirty="0"/>
              <a:t>Comments tabulated and responses posted by December 6, 2019.</a:t>
            </a:r>
          </a:p>
          <a:p>
            <a:r>
              <a:rPr lang="en-US" sz="2800" dirty="0"/>
              <a:t>Council Action, to be defined.</a:t>
            </a:r>
          </a:p>
        </p:txBody>
      </p:sp>
      <p:sp>
        <p:nvSpPr>
          <p:cNvPr id="4" name="Slide Number Placeholder 3">
            <a:extLst>
              <a:ext uri="{FF2B5EF4-FFF2-40B4-BE49-F238E27FC236}">
                <a16:creationId xmlns:a16="http://schemas.microsoft.com/office/drawing/2014/main" id="{4241A42C-9D26-468C-BAFF-AD2A59BCA0F0}"/>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469224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A8B20D7F-1A7F-4BE2-9B98-816816B17319}"/>
              </a:ext>
            </a:extLst>
          </p:cNvPr>
          <p:cNvSpPr>
            <a:spLocks noGrp="1"/>
          </p:cNvSpPr>
          <p:nvPr>
            <p:ph type="ctrTitle"/>
          </p:nvPr>
        </p:nvSpPr>
        <p:spPr>
          <a:xfrm>
            <a:off x="1455823" y="1360895"/>
            <a:ext cx="9469476" cy="4408487"/>
          </a:xfrm>
        </p:spPr>
        <p:txBody>
          <a:bodyPr anchor="ctr">
            <a:normAutofit/>
          </a:bodyPr>
          <a:lstStyle/>
          <a:p>
            <a:pPr algn="l"/>
            <a:r>
              <a:rPr lang="en-US" sz="5300" dirty="0"/>
              <a:t>Contact </a:t>
            </a:r>
            <a:r>
              <a:rPr lang="en-US" sz="5300"/>
              <a:t>for </a:t>
            </a:r>
            <a:br>
              <a:rPr lang="en-US" sz="5300"/>
            </a:br>
            <a:r>
              <a:rPr lang="en-US" sz="5300"/>
              <a:t>Public  Comment</a:t>
            </a:r>
            <a:r>
              <a:rPr lang="en-US" sz="5300" dirty="0"/>
              <a:t>:</a:t>
            </a:r>
            <a:br>
              <a:rPr lang="en-US" sz="5300" dirty="0"/>
            </a:br>
            <a:br>
              <a:rPr lang="en-US" sz="5300"/>
            </a:br>
            <a:r>
              <a:rPr lang="en-US" sz="4900" cap="none"/>
              <a:t>signadministration</a:t>
            </a:r>
            <a:r>
              <a:rPr lang="en-US" sz="4900" cap="none" dirty="0"/>
              <a:t>@houstontx.gov</a:t>
            </a:r>
            <a:endParaRPr lang="en-US" sz="6600" dirty="0"/>
          </a:p>
        </p:txBody>
      </p:sp>
      <p:cxnSp>
        <p:nvCxnSpPr>
          <p:cNvPr id="16" name="Straight Connector 15">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241A42C-9D26-468C-BAFF-AD2A59BCA0F0}"/>
              </a:ext>
            </a:extLst>
          </p:cNvPr>
          <p:cNvSpPr>
            <a:spLocks noGrp="1"/>
          </p:cNvSpPr>
          <p:nvPr>
            <p:ph type="sldNum" sz="quarter" idx="12"/>
          </p:nvPr>
        </p:nvSpPr>
        <p:spPr>
          <a:xfrm>
            <a:off x="9830683" y="6453386"/>
            <a:ext cx="1596292" cy="404614"/>
          </a:xfrm>
        </p:spPr>
        <p:txBody>
          <a:bodyPr>
            <a:normAutofit/>
          </a:bodyPr>
          <a:lstStyle/>
          <a:p>
            <a:pPr>
              <a:spcAft>
                <a:spcPts val="600"/>
              </a:spcAft>
            </a:pPr>
            <a:fld id="{D57F1E4F-1CFF-5643-939E-217C01CDF565}" type="slidenum">
              <a:rPr lang="en-US" sz="1200" smtClean="0"/>
              <a:pPr>
                <a:spcAft>
                  <a:spcPts val="600"/>
                </a:spcAft>
              </a:pPr>
              <a:t>14</a:t>
            </a:fld>
            <a:endParaRPr lang="en-US" sz="1200"/>
          </a:p>
        </p:txBody>
      </p:sp>
    </p:spTree>
    <p:extLst>
      <p:ext uri="{BB962C8B-B14F-4D97-AF65-F5344CB8AC3E}">
        <p14:creationId xmlns:p14="http://schemas.microsoft.com/office/powerpoint/2010/main" val="276531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2845-5F9F-4C96-939B-03E0B6FF5ED5}"/>
              </a:ext>
            </a:extLst>
          </p:cNvPr>
          <p:cNvSpPr>
            <a:spLocks noGrp="1"/>
          </p:cNvSpPr>
          <p:nvPr>
            <p:ph type="title"/>
          </p:nvPr>
        </p:nvSpPr>
        <p:spPr>
          <a:xfrm>
            <a:off x="1111542" y="123737"/>
            <a:ext cx="9601200" cy="1485900"/>
          </a:xfrm>
        </p:spPr>
        <p:txBody>
          <a:bodyPr/>
          <a:lstStyle/>
          <a:p>
            <a:r>
              <a:rPr lang="en-US" dirty="0"/>
              <a:t>History of the proposed Changes to the Sign Code:</a:t>
            </a:r>
          </a:p>
        </p:txBody>
      </p:sp>
      <p:sp>
        <p:nvSpPr>
          <p:cNvPr id="3" name="Content Placeholder 2">
            <a:extLst>
              <a:ext uri="{FF2B5EF4-FFF2-40B4-BE49-F238E27FC236}">
                <a16:creationId xmlns:a16="http://schemas.microsoft.com/office/drawing/2014/main" id="{CF6C4762-BB45-47F8-92AA-F3B9C4E9F244}"/>
              </a:ext>
            </a:extLst>
          </p:cNvPr>
          <p:cNvSpPr>
            <a:spLocks noGrp="1"/>
          </p:cNvSpPr>
          <p:nvPr>
            <p:ph idx="1"/>
          </p:nvPr>
        </p:nvSpPr>
        <p:spPr>
          <a:xfrm>
            <a:off x="1219200" y="1739312"/>
            <a:ext cx="10076213" cy="4809506"/>
          </a:xfrm>
        </p:spPr>
        <p:txBody>
          <a:bodyPr>
            <a:normAutofit/>
          </a:bodyPr>
          <a:lstStyle/>
          <a:p>
            <a:r>
              <a:rPr lang="en-US" sz="2800"/>
              <a:t>November </a:t>
            </a:r>
            <a:r>
              <a:rPr lang="en-US" sz="2800" dirty="0"/>
              <a:t>2017, several Sign Code changes were proposed  by Scenic Houston and Sign Administration.</a:t>
            </a:r>
          </a:p>
          <a:p>
            <a:r>
              <a:rPr lang="en-US" sz="2800" dirty="0"/>
              <a:t>Covered areas included creation of an airport corridor, management of abandoned signs, and a number of commonsense technical fixes</a:t>
            </a:r>
          </a:p>
          <a:p>
            <a:r>
              <a:rPr lang="en-US" sz="2800" dirty="0"/>
              <a:t>Concluded we need to have further discussion.</a:t>
            </a:r>
          </a:p>
        </p:txBody>
      </p:sp>
      <p:sp>
        <p:nvSpPr>
          <p:cNvPr id="4" name="Slide Number Placeholder 3">
            <a:extLst>
              <a:ext uri="{FF2B5EF4-FFF2-40B4-BE49-F238E27FC236}">
                <a16:creationId xmlns:a16="http://schemas.microsoft.com/office/drawing/2014/main" id="{7509EE18-3D2C-4500-8C17-7FFDEA663683}"/>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984169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AE5BC-7FC0-4823-B9DB-7AB20447C4FF}"/>
              </a:ext>
            </a:extLst>
          </p:cNvPr>
          <p:cNvSpPr>
            <a:spLocks noGrp="1"/>
          </p:cNvSpPr>
          <p:nvPr>
            <p:ph type="title"/>
          </p:nvPr>
        </p:nvSpPr>
        <p:spPr>
          <a:xfrm>
            <a:off x="1371600" y="99030"/>
            <a:ext cx="9601200" cy="1485900"/>
          </a:xfrm>
        </p:spPr>
        <p:txBody>
          <a:bodyPr/>
          <a:lstStyle/>
          <a:p>
            <a:r>
              <a:rPr lang="en-US" dirty="0"/>
              <a:t>History of proposed Changes to the Sign Code cont’d:</a:t>
            </a:r>
          </a:p>
        </p:txBody>
      </p:sp>
      <p:sp>
        <p:nvSpPr>
          <p:cNvPr id="3" name="Content Placeholder 2">
            <a:extLst>
              <a:ext uri="{FF2B5EF4-FFF2-40B4-BE49-F238E27FC236}">
                <a16:creationId xmlns:a16="http://schemas.microsoft.com/office/drawing/2014/main" id="{170822AB-6DCA-40CD-8BC1-9D7A5C803D0E}"/>
              </a:ext>
            </a:extLst>
          </p:cNvPr>
          <p:cNvSpPr>
            <a:spLocks noGrp="1"/>
          </p:cNvSpPr>
          <p:nvPr>
            <p:ph idx="1"/>
          </p:nvPr>
        </p:nvSpPr>
        <p:spPr>
          <a:xfrm>
            <a:off x="1371600" y="1584930"/>
            <a:ext cx="10278094" cy="4868456"/>
          </a:xfrm>
        </p:spPr>
        <p:txBody>
          <a:bodyPr>
            <a:normAutofit fontScale="70000" lnSpcReduction="20000"/>
          </a:bodyPr>
          <a:lstStyle/>
          <a:p>
            <a:r>
              <a:rPr lang="en-US" sz="3600" dirty="0"/>
              <a:t>A taskforce was led by Tommy Friedlander and Philip Schneidau, who agreed to pull together all industry groups and Scenic Houston.</a:t>
            </a:r>
          </a:p>
          <a:p>
            <a:r>
              <a:rPr lang="en-US" sz="3600" dirty="0"/>
              <a:t>Considerable interactions have occurred concerning the proposed changes, and today’s proposal reflects the agreement reached by the taskforce.</a:t>
            </a:r>
          </a:p>
          <a:p>
            <a:r>
              <a:rPr lang="en-US" sz="3600" dirty="0"/>
              <a:t>These changes are supported by:</a:t>
            </a:r>
          </a:p>
          <a:p>
            <a:pPr lvl="1"/>
            <a:r>
              <a:rPr lang="en-US" sz="2600" dirty="0"/>
              <a:t>Houston First </a:t>
            </a:r>
          </a:p>
          <a:p>
            <a:pPr lvl="1"/>
            <a:r>
              <a:rPr lang="en-US" sz="2600" dirty="0"/>
              <a:t>Scenic Houston</a:t>
            </a:r>
          </a:p>
          <a:p>
            <a:pPr lvl="1"/>
            <a:r>
              <a:rPr lang="en-US" sz="2600" dirty="0"/>
              <a:t>Houston Real Estate Council (HREC)</a:t>
            </a:r>
          </a:p>
          <a:p>
            <a:pPr lvl="1"/>
            <a:r>
              <a:rPr lang="en-US" sz="2600" dirty="0"/>
              <a:t>Institute of Real Estate Management (IREM)</a:t>
            </a:r>
          </a:p>
          <a:p>
            <a:pPr lvl="1"/>
            <a:r>
              <a:rPr lang="en-US" sz="2600" dirty="0"/>
              <a:t>Building Owners &amp; Managers Association (BOMA)</a:t>
            </a:r>
          </a:p>
          <a:p>
            <a:pPr lvl="1"/>
            <a:r>
              <a:rPr lang="en-US" sz="2600" dirty="0"/>
              <a:t>National Association of Industrial &amp; Office Parks (NAIOP)</a:t>
            </a:r>
          </a:p>
          <a:p>
            <a:pPr lvl="1"/>
            <a:r>
              <a:rPr lang="en-US" sz="2600" dirty="0"/>
              <a:t>Houston Apartment Association (HAA)</a:t>
            </a:r>
          </a:p>
          <a:p>
            <a:pPr lvl="1"/>
            <a:r>
              <a:rPr lang="en-US" sz="2600" dirty="0"/>
              <a:t>Houston Hotel Association</a:t>
            </a:r>
          </a:p>
          <a:p>
            <a:pPr lvl="1"/>
            <a:r>
              <a:rPr lang="en-US" sz="2600" dirty="0"/>
              <a:t>Greater Houston Restaurant Association</a:t>
            </a:r>
          </a:p>
        </p:txBody>
      </p:sp>
      <p:sp>
        <p:nvSpPr>
          <p:cNvPr id="4" name="Slide Number Placeholder 3">
            <a:extLst>
              <a:ext uri="{FF2B5EF4-FFF2-40B4-BE49-F238E27FC236}">
                <a16:creationId xmlns:a16="http://schemas.microsoft.com/office/drawing/2014/main" id="{5CF9D45F-6265-4899-BED0-BBA1CABCBDD9}"/>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445904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849D-382E-4152-9373-00CBBE392B8D}"/>
              </a:ext>
            </a:extLst>
          </p:cNvPr>
          <p:cNvSpPr>
            <a:spLocks noGrp="1"/>
          </p:cNvSpPr>
          <p:nvPr>
            <p:ph type="title"/>
          </p:nvPr>
        </p:nvSpPr>
        <p:spPr>
          <a:xfrm>
            <a:off x="1371600" y="685800"/>
            <a:ext cx="9601200" cy="956483"/>
          </a:xfrm>
        </p:spPr>
        <p:txBody>
          <a:bodyPr>
            <a:normAutofit/>
          </a:bodyPr>
          <a:lstStyle/>
          <a:p>
            <a:r>
              <a:rPr lang="en-US" sz="5400" dirty="0"/>
              <a:t>Proposed Changes: </a:t>
            </a:r>
          </a:p>
        </p:txBody>
      </p:sp>
      <p:sp>
        <p:nvSpPr>
          <p:cNvPr id="3" name="Content Placeholder 2">
            <a:extLst>
              <a:ext uri="{FF2B5EF4-FFF2-40B4-BE49-F238E27FC236}">
                <a16:creationId xmlns:a16="http://schemas.microsoft.com/office/drawing/2014/main" id="{76CCF0E7-091C-468A-B4B6-7C3DC6C902D0}"/>
              </a:ext>
            </a:extLst>
          </p:cNvPr>
          <p:cNvSpPr>
            <a:spLocks noGrp="1"/>
          </p:cNvSpPr>
          <p:nvPr>
            <p:ph idx="1"/>
          </p:nvPr>
        </p:nvSpPr>
        <p:spPr>
          <a:xfrm>
            <a:off x="1371600" y="1824180"/>
            <a:ext cx="9601200" cy="4447309"/>
          </a:xfrm>
        </p:spPr>
        <p:txBody>
          <a:bodyPr/>
          <a:lstStyle/>
          <a:p>
            <a:r>
              <a:rPr lang="en-US" sz="2800" dirty="0"/>
              <a:t>Creation of the Airport Corridor District </a:t>
            </a:r>
          </a:p>
          <a:p>
            <a:r>
              <a:rPr lang="en-US" sz="2800" dirty="0"/>
              <a:t>Define Abandoned Signs and Signs Not In Use</a:t>
            </a:r>
          </a:p>
          <a:p>
            <a:r>
              <a:rPr lang="en-US" sz="2800" dirty="0"/>
              <a:t>Allow on-premise signs to update advertising displays without losing grandfather status </a:t>
            </a:r>
          </a:p>
          <a:p>
            <a:r>
              <a:rPr lang="en-US" sz="2800" dirty="0"/>
              <a:t>Allow illuminated on-premise signs to update their lighting mechanism to LED without losing grandfather status</a:t>
            </a:r>
          </a:p>
          <a:p>
            <a:r>
              <a:rPr lang="en-US" sz="2800" dirty="0"/>
              <a:t>Allow wall signs to anchor above rooflines</a:t>
            </a:r>
          </a:p>
          <a:p>
            <a:endParaRPr lang="en-US" dirty="0"/>
          </a:p>
          <a:p>
            <a:endParaRPr lang="en-US" dirty="0"/>
          </a:p>
        </p:txBody>
      </p:sp>
      <p:sp>
        <p:nvSpPr>
          <p:cNvPr id="4" name="Slide Number Placeholder 3">
            <a:extLst>
              <a:ext uri="{FF2B5EF4-FFF2-40B4-BE49-F238E27FC236}">
                <a16:creationId xmlns:a16="http://schemas.microsoft.com/office/drawing/2014/main" id="{54FDD5C4-9E83-4AB6-898D-A30C18DDBB97}"/>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636715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0D7F-1A7F-4BE2-9B98-816816B17319}"/>
              </a:ext>
            </a:extLst>
          </p:cNvPr>
          <p:cNvSpPr>
            <a:spLocks noGrp="1"/>
          </p:cNvSpPr>
          <p:nvPr>
            <p:ph type="title"/>
          </p:nvPr>
        </p:nvSpPr>
        <p:spPr/>
        <p:txBody>
          <a:bodyPr>
            <a:normAutofit/>
          </a:bodyPr>
          <a:lstStyle/>
          <a:p>
            <a:pPr algn="ctr"/>
            <a:r>
              <a:rPr lang="en-US" sz="6000" dirty="0"/>
              <a:t>Airport Corridor District</a:t>
            </a:r>
          </a:p>
        </p:txBody>
      </p:sp>
      <p:sp>
        <p:nvSpPr>
          <p:cNvPr id="3" name="Content Placeholder 2">
            <a:extLst>
              <a:ext uri="{FF2B5EF4-FFF2-40B4-BE49-F238E27FC236}">
                <a16:creationId xmlns:a16="http://schemas.microsoft.com/office/drawing/2014/main" id="{3D0892F7-7595-4442-A961-3A1B79659506}"/>
              </a:ext>
            </a:extLst>
          </p:cNvPr>
          <p:cNvSpPr>
            <a:spLocks noGrp="1"/>
          </p:cNvSpPr>
          <p:nvPr>
            <p:ph idx="1"/>
          </p:nvPr>
        </p:nvSpPr>
        <p:spPr>
          <a:xfrm>
            <a:off x="1295400" y="1824605"/>
            <a:ext cx="9601200" cy="3581400"/>
          </a:xfrm>
        </p:spPr>
        <p:txBody>
          <a:bodyPr>
            <a:noAutofit/>
          </a:bodyPr>
          <a:lstStyle/>
          <a:p>
            <a:r>
              <a:rPr lang="en-US" sz="4000" b="1" dirty="0"/>
              <a:t>Purpose: </a:t>
            </a:r>
            <a:r>
              <a:rPr lang="en-US" sz="4000" dirty="0"/>
              <a:t>To reduce the height and size of signs along the freeways between the City’s airports and its central business district.  This will reduce distraction to drivers and improve the first impression of travelers driving into the City from the City’s airports.</a:t>
            </a:r>
          </a:p>
        </p:txBody>
      </p:sp>
      <p:sp>
        <p:nvSpPr>
          <p:cNvPr id="4" name="Slide Number Placeholder 3">
            <a:extLst>
              <a:ext uri="{FF2B5EF4-FFF2-40B4-BE49-F238E27FC236}">
                <a16:creationId xmlns:a16="http://schemas.microsoft.com/office/drawing/2014/main" id="{4241A42C-9D26-468C-BAFF-AD2A59BCA0F0}"/>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88226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C7ED-290A-4232-8A06-665186C02A74}"/>
              </a:ext>
            </a:extLst>
          </p:cNvPr>
          <p:cNvSpPr>
            <a:spLocks noGrp="1"/>
          </p:cNvSpPr>
          <p:nvPr>
            <p:ph type="title"/>
          </p:nvPr>
        </p:nvSpPr>
        <p:spPr>
          <a:xfrm>
            <a:off x="1371599" y="308610"/>
            <a:ext cx="9601200" cy="1485900"/>
          </a:xfrm>
        </p:spPr>
        <p:txBody>
          <a:bodyPr/>
          <a:lstStyle/>
          <a:p>
            <a:pPr algn="ctr"/>
            <a:r>
              <a:rPr lang="en-US" dirty="0"/>
              <a:t>Airport Corridor District </a:t>
            </a:r>
          </a:p>
        </p:txBody>
      </p:sp>
      <p:sp>
        <p:nvSpPr>
          <p:cNvPr id="4" name="Slide Number Placeholder 3">
            <a:extLst>
              <a:ext uri="{FF2B5EF4-FFF2-40B4-BE49-F238E27FC236}">
                <a16:creationId xmlns:a16="http://schemas.microsoft.com/office/drawing/2014/main" id="{5BB10B92-ED37-455D-871B-E974FB6E24AB}"/>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3" name="Picture 2">
            <a:extLst>
              <a:ext uri="{FF2B5EF4-FFF2-40B4-BE49-F238E27FC236}">
                <a16:creationId xmlns:a16="http://schemas.microsoft.com/office/drawing/2014/main" id="{1525DD52-AC4E-4E03-9BC0-6CF1CF9AB5EA}"/>
              </a:ext>
            </a:extLst>
          </p:cNvPr>
          <p:cNvPicPr>
            <a:picLocks noChangeAspect="1"/>
          </p:cNvPicPr>
          <p:nvPr/>
        </p:nvPicPr>
        <p:blipFill>
          <a:blip r:embed="rId2"/>
          <a:stretch>
            <a:fillRect/>
          </a:stretch>
        </p:blipFill>
        <p:spPr>
          <a:xfrm>
            <a:off x="1915753" y="1045277"/>
            <a:ext cx="8360494" cy="5408108"/>
          </a:xfrm>
          <a:prstGeom prst="rect">
            <a:avLst/>
          </a:prstGeom>
        </p:spPr>
      </p:pic>
    </p:spTree>
    <p:extLst>
      <p:ext uri="{BB962C8B-B14F-4D97-AF65-F5344CB8AC3E}">
        <p14:creationId xmlns:p14="http://schemas.microsoft.com/office/powerpoint/2010/main" val="252491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05C8CD-43B6-4BF3-9B9F-FF37FFB6104D}"/>
              </a:ext>
            </a:extLst>
          </p:cNvPr>
          <p:cNvSpPr>
            <a:spLocks noGrp="1"/>
          </p:cNvSpPr>
          <p:nvPr>
            <p:ph type="title"/>
          </p:nvPr>
        </p:nvSpPr>
        <p:spPr>
          <a:xfrm>
            <a:off x="109057" y="456943"/>
            <a:ext cx="5084567" cy="2157884"/>
          </a:xfrm>
        </p:spPr>
        <p:txBody>
          <a:bodyPr/>
          <a:lstStyle/>
          <a:p>
            <a:r>
              <a:rPr lang="en-US" dirty="0"/>
              <a:t> Abandoned signs</a:t>
            </a:r>
          </a:p>
        </p:txBody>
      </p:sp>
      <p:sp>
        <p:nvSpPr>
          <p:cNvPr id="8" name="Text Placeholder 7">
            <a:extLst>
              <a:ext uri="{FF2B5EF4-FFF2-40B4-BE49-F238E27FC236}">
                <a16:creationId xmlns:a16="http://schemas.microsoft.com/office/drawing/2014/main" id="{54AC42C8-1FF0-4C30-BF2E-EA5282359A88}"/>
              </a:ext>
            </a:extLst>
          </p:cNvPr>
          <p:cNvSpPr>
            <a:spLocks noGrp="1"/>
          </p:cNvSpPr>
          <p:nvPr>
            <p:ph type="body" sz="half" idx="2"/>
          </p:nvPr>
        </p:nvSpPr>
        <p:spPr>
          <a:xfrm>
            <a:off x="184977" y="1661020"/>
            <a:ext cx="4932726" cy="2989976"/>
          </a:xfrm>
        </p:spPr>
        <p:txBody>
          <a:bodyPr>
            <a:normAutofit fontScale="25000" lnSpcReduction="20000"/>
          </a:bodyPr>
          <a:lstStyle/>
          <a:p>
            <a:pPr marL="285750" indent="-285750">
              <a:buFont typeface="Wingdings" panose="05000000000000000000" pitchFamily="2" charset="2"/>
              <a:buChar char="§"/>
            </a:pPr>
            <a:r>
              <a:rPr lang="en-US" sz="9600" b="1" dirty="0"/>
              <a:t>Background: </a:t>
            </a:r>
            <a:r>
              <a:rPr lang="en-US" sz="9600" dirty="0"/>
              <a:t>Currently, there are numerous abandoned signs around the City in various states of disrepair.</a:t>
            </a:r>
          </a:p>
          <a:p>
            <a:pPr marL="285750" indent="-285750">
              <a:buFont typeface="Wingdings" panose="05000000000000000000" pitchFamily="2" charset="2"/>
              <a:buChar char="§"/>
            </a:pPr>
            <a:r>
              <a:rPr lang="en-US" sz="9600" b="1" dirty="0"/>
              <a:t>Purpose: </a:t>
            </a:r>
            <a:r>
              <a:rPr lang="en-US" sz="9600" dirty="0"/>
              <a:t>To create a definition for abandoned signs in the Sign Code to facilitate the removal of these signs from throughout the City. </a:t>
            </a:r>
          </a:p>
          <a:p>
            <a:endParaRPr lang="en-US" dirty="0"/>
          </a:p>
        </p:txBody>
      </p:sp>
      <p:sp>
        <p:nvSpPr>
          <p:cNvPr id="3" name="Slide Number Placeholder 2">
            <a:extLst>
              <a:ext uri="{FF2B5EF4-FFF2-40B4-BE49-F238E27FC236}">
                <a16:creationId xmlns:a16="http://schemas.microsoft.com/office/drawing/2014/main" id="{97B24653-80AA-4C1F-933A-DA23B611B7C8}"/>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9" name="Picture Placeholder 8">
            <a:extLst>
              <a:ext uri="{FF2B5EF4-FFF2-40B4-BE49-F238E27FC236}">
                <a16:creationId xmlns:a16="http://schemas.microsoft.com/office/drawing/2014/main" id="{1065C5C3-7240-4B90-84F3-99F9C1BFCAB0}"/>
              </a:ext>
            </a:extLst>
          </p:cNvPr>
          <p:cNvPicPr>
            <a:picLocks noGrp="1" noChangeAspect="1"/>
          </p:cNvPicPr>
          <p:nvPr>
            <p:ph type="pic" idx="1"/>
          </p:nvPr>
        </p:nvPicPr>
        <p:blipFill rotWithShape="1">
          <a:blip r:embed="rId2"/>
          <a:srcRect l="12869" t="1989" r="48510" b="19181"/>
          <a:stretch/>
        </p:blipFill>
        <p:spPr>
          <a:xfrm>
            <a:off x="6387785" y="85374"/>
            <a:ext cx="4932726" cy="6687251"/>
          </a:xfrm>
        </p:spPr>
      </p:pic>
    </p:spTree>
    <p:extLst>
      <p:ext uri="{BB962C8B-B14F-4D97-AF65-F5344CB8AC3E}">
        <p14:creationId xmlns:p14="http://schemas.microsoft.com/office/powerpoint/2010/main" val="2575854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B0CD4-23AB-4B6B-8623-B9AE382A263F}"/>
              </a:ext>
            </a:extLst>
          </p:cNvPr>
          <p:cNvSpPr>
            <a:spLocks noGrp="1"/>
          </p:cNvSpPr>
          <p:nvPr>
            <p:ph type="title"/>
          </p:nvPr>
        </p:nvSpPr>
        <p:spPr>
          <a:xfrm>
            <a:off x="514175" y="685800"/>
            <a:ext cx="4150104" cy="1497563"/>
          </a:xfrm>
        </p:spPr>
        <p:txBody>
          <a:bodyPr>
            <a:normAutofit/>
          </a:bodyPr>
          <a:lstStyle/>
          <a:p>
            <a:r>
              <a:rPr lang="en-US" sz="4200" dirty="0"/>
              <a:t>Sign not in use</a:t>
            </a:r>
          </a:p>
        </p:txBody>
      </p:sp>
      <p:pic>
        <p:nvPicPr>
          <p:cNvPr id="6" name="Picture Placeholder 5" descr="A person holding a sign&#10;&#10;Description automatically generated">
            <a:extLst>
              <a:ext uri="{FF2B5EF4-FFF2-40B4-BE49-F238E27FC236}">
                <a16:creationId xmlns:a16="http://schemas.microsoft.com/office/drawing/2014/main" id="{37B59B70-B1D9-409A-BBBE-36B045FF371F}"/>
              </a:ext>
            </a:extLst>
          </p:cNvPr>
          <p:cNvPicPr>
            <a:picLocks noGrp="1" noChangeAspect="1"/>
          </p:cNvPicPr>
          <p:nvPr>
            <p:ph type="pic" idx="1"/>
          </p:nvPr>
        </p:nvPicPr>
        <p:blipFill rotWithShape="1">
          <a:blip r:embed="rId2"/>
          <a:srcRect t="11383" b="11383"/>
          <a:stretch/>
        </p:blipFill>
        <p:spPr/>
      </p:pic>
      <p:sp>
        <p:nvSpPr>
          <p:cNvPr id="4" name="Text Placeholder 3">
            <a:extLst>
              <a:ext uri="{FF2B5EF4-FFF2-40B4-BE49-F238E27FC236}">
                <a16:creationId xmlns:a16="http://schemas.microsoft.com/office/drawing/2014/main" id="{FD40A020-C0A7-409B-A941-59A7B245AC6F}"/>
              </a:ext>
            </a:extLst>
          </p:cNvPr>
          <p:cNvSpPr>
            <a:spLocks noGrp="1"/>
          </p:cNvSpPr>
          <p:nvPr>
            <p:ph type="body" sz="half" idx="2"/>
          </p:nvPr>
        </p:nvSpPr>
        <p:spPr>
          <a:xfrm>
            <a:off x="520504" y="1645920"/>
            <a:ext cx="4248444" cy="4670474"/>
          </a:xfrm>
        </p:spPr>
        <p:txBody>
          <a:bodyPr>
            <a:normAutofit/>
          </a:bodyPr>
          <a:lstStyle/>
          <a:p>
            <a:pPr algn="just">
              <a:lnSpc>
                <a:spcPct val="100000"/>
              </a:lnSpc>
            </a:pPr>
            <a:r>
              <a:rPr lang="en-US" sz="2200" b="1" dirty="0"/>
              <a:t>Background: </a:t>
            </a:r>
            <a:r>
              <a:rPr lang="en-US" sz="2200" dirty="0"/>
              <a:t>Some signs remain unused for long periods of time, although their owners maintain them and intend to use them in the future.   </a:t>
            </a:r>
          </a:p>
          <a:p>
            <a:pPr algn="just">
              <a:lnSpc>
                <a:spcPct val="100000"/>
              </a:lnSpc>
            </a:pPr>
            <a:r>
              <a:rPr lang="en-US" sz="2200" b="1" dirty="0"/>
              <a:t>Purpose: </a:t>
            </a:r>
            <a:r>
              <a:rPr lang="en-US" sz="2200" dirty="0"/>
              <a:t>To add a definition for such signs to improve clarity and require that these signs be permitted to distinguish them from abandoned signs. </a:t>
            </a:r>
          </a:p>
          <a:p>
            <a:endParaRPr lang="en-US" dirty="0"/>
          </a:p>
        </p:txBody>
      </p:sp>
      <p:sp>
        <p:nvSpPr>
          <p:cNvPr id="3" name="Slide Number Placeholder 2">
            <a:extLst>
              <a:ext uri="{FF2B5EF4-FFF2-40B4-BE49-F238E27FC236}">
                <a16:creationId xmlns:a16="http://schemas.microsoft.com/office/drawing/2014/main" id="{2561B1E4-6B85-48BF-908F-F65A4019D648}"/>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7" name="Picture 6">
            <a:extLst>
              <a:ext uri="{FF2B5EF4-FFF2-40B4-BE49-F238E27FC236}">
                <a16:creationId xmlns:a16="http://schemas.microsoft.com/office/drawing/2014/main" id="{E1FE8AD5-C21F-4015-8994-710A07EC13AF}"/>
              </a:ext>
            </a:extLst>
          </p:cNvPr>
          <p:cNvPicPr>
            <a:picLocks noChangeAspect="1"/>
          </p:cNvPicPr>
          <p:nvPr/>
        </p:nvPicPr>
        <p:blipFill>
          <a:blip r:embed="rId3"/>
          <a:stretch>
            <a:fillRect/>
          </a:stretch>
        </p:blipFill>
        <p:spPr>
          <a:xfrm>
            <a:off x="5532120" y="0"/>
            <a:ext cx="6656832" cy="6858000"/>
          </a:xfrm>
          <a:prstGeom prst="rect">
            <a:avLst/>
          </a:prstGeom>
        </p:spPr>
      </p:pic>
    </p:spTree>
    <p:extLst>
      <p:ext uri="{BB962C8B-B14F-4D97-AF65-F5344CB8AC3E}">
        <p14:creationId xmlns:p14="http://schemas.microsoft.com/office/powerpoint/2010/main" val="2413152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B0CD4-23AB-4B6B-8623-B9AE382A263F}"/>
              </a:ext>
            </a:extLst>
          </p:cNvPr>
          <p:cNvSpPr>
            <a:spLocks noGrp="1"/>
          </p:cNvSpPr>
          <p:nvPr>
            <p:ph type="title"/>
          </p:nvPr>
        </p:nvSpPr>
        <p:spPr>
          <a:xfrm>
            <a:off x="514175" y="476075"/>
            <a:ext cx="4150104" cy="1497563"/>
          </a:xfrm>
        </p:spPr>
        <p:txBody>
          <a:bodyPr>
            <a:normAutofit/>
          </a:bodyPr>
          <a:lstStyle/>
          <a:p>
            <a:r>
              <a:rPr lang="en-US" sz="3600" dirty="0"/>
              <a:t>Advertising Display</a:t>
            </a:r>
          </a:p>
        </p:txBody>
      </p:sp>
      <p:sp>
        <p:nvSpPr>
          <p:cNvPr id="4" name="Text Placeholder 3">
            <a:extLst>
              <a:ext uri="{FF2B5EF4-FFF2-40B4-BE49-F238E27FC236}">
                <a16:creationId xmlns:a16="http://schemas.microsoft.com/office/drawing/2014/main" id="{FD40A020-C0A7-409B-A941-59A7B245AC6F}"/>
              </a:ext>
            </a:extLst>
          </p:cNvPr>
          <p:cNvSpPr>
            <a:spLocks noGrp="1"/>
          </p:cNvSpPr>
          <p:nvPr>
            <p:ph type="body" sz="half" idx="2"/>
          </p:nvPr>
        </p:nvSpPr>
        <p:spPr>
          <a:xfrm>
            <a:off x="300559" y="1163553"/>
            <a:ext cx="4768948" cy="5694447"/>
          </a:xfrm>
        </p:spPr>
        <p:txBody>
          <a:bodyPr>
            <a:normAutofit fontScale="85000" lnSpcReduction="10000"/>
          </a:bodyPr>
          <a:lstStyle/>
          <a:p>
            <a:pPr algn="just"/>
            <a:r>
              <a:rPr lang="en-US" sz="2400" b="1" dirty="0"/>
              <a:t>Background: </a:t>
            </a:r>
            <a:r>
              <a:rPr lang="en-US" sz="2400" dirty="0"/>
              <a:t>Currently, on-premise sign owners must obtain a new permit if they replace or make structural changes to a sign.  In order to obtain a new permit, they must first bring the sign into compliance with the height and size restrictions set forth in the Code.</a:t>
            </a:r>
          </a:p>
          <a:p>
            <a:pPr algn="just"/>
            <a:r>
              <a:rPr lang="en-US" sz="2400" b="1" dirty="0"/>
              <a:t>Purpose: </a:t>
            </a:r>
            <a:r>
              <a:rPr lang="en-US" sz="2400" dirty="0"/>
              <a:t>To allow owners to make certain types of changes to their on-premise signs (e.g. changes in ornamental features, channel letters, symbols, and flex face) while still maintaining the current height and size of their signs.</a:t>
            </a:r>
          </a:p>
          <a:p>
            <a:pPr algn="just"/>
            <a:r>
              <a:rPr lang="en-US" sz="2400" dirty="0"/>
              <a:t>Sign owners will still be required to obtain appropriate permits for these changes. </a:t>
            </a:r>
          </a:p>
          <a:p>
            <a:endParaRPr lang="en-US" dirty="0"/>
          </a:p>
        </p:txBody>
      </p:sp>
      <p:sp>
        <p:nvSpPr>
          <p:cNvPr id="3" name="Slide Number Placeholder 2">
            <a:extLst>
              <a:ext uri="{FF2B5EF4-FFF2-40B4-BE49-F238E27FC236}">
                <a16:creationId xmlns:a16="http://schemas.microsoft.com/office/drawing/2014/main" id="{2561B1E4-6B85-48BF-908F-F65A4019D648}"/>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9" name="Content Placeholder 8" descr="A sign on the grass&#10;&#10;Description automatically generated">
            <a:extLst>
              <a:ext uri="{FF2B5EF4-FFF2-40B4-BE49-F238E27FC236}">
                <a16:creationId xmlns:a16="http://schemas.microsoft.com/office/drawing/2014/main" id="{DE305867-E0FE-46DB-A9DB-F65399DCE2EA}"/>
              </a:ext>
            </a:extLst>
          </p:cNvPr>
          <p:cNvPicPr>
            <a:picLocks noChangeAspect="1"/>
          </p:cNvPicPr>
          <p:nvPr/>
        </p:nvPicPr>
        <p:blipFill rotWithShape="1">
          <a:blip r:embed="rId2"/>
          <a:srcRect l="30879" t="5382" r="33269" b="62748"/>
          <a:stretch/>
        </p:blipFill>
        <p:spPr>
          <a:xfrm>
            <a:off x="6096000" y="3238572"/>
            <a:ext cx="5315891" cy="3543928"/>
          </a:xfrm>
          <a:prstGeom prst="rect">
            <a:avLst/>
          </a:prstGeom>
        </p:spPr>
      </p:pic>
      <p:pic>
        <p:nvPicPr>
          <p:cNvPr id="10" name="Content Placeholder 5">
            <a:extLst>
              <a:ext uri="{FF2B5EF4-FFF2-40B4-BE49-F238E27FC236}">
                <a16:creationId xmlns:a16="http://schemas.microsoft.com/office/drawing/2014/main" id="{F58FE23F-E230-4642-878A-DA31027FCC49}"/>
              </a:ext>
            </a:extLst>
          </p:cNvPr>
          <p:cNvPicPr>
            <a:picLocks noChangeAspect="1"/>
          </p:cNvPicPr>
          <p:nvPr/>
        </p:nvPicPr>
        <p:blipFill>
          <a:blip r:embed="rId3"/>
          <a:srcRect/>
          <a:stretch/>
        </p:blipFill>
        <p:spPr>
          <a:xfrm>
            <a:off x="6717265" y="75499"/>
            <a:ext cx="3592805" cy="3111295"/>
          </a:xfrm>
          <a:prstGeom prst="rect">
            <a:avLst/>
          </a:prstGeom>
        </p:spPr>
      </p:pic>
    </p:spTree>
    <p:extLst>
      <p:ext uri="{BB962C8B-B14F-4D97-AF65-F5344CB8AC3E}">
        <p14:creationId xmlns:p14="http://schemas.microsoft.com/office/powerpoint/2010/main" val="272281941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76D090D5E7B341884066708E2DB593" ma:contentTypeVersion="11" ma:contentTypeDescription="Create a new document." ma:contentTypeScope="" ma:versionID="8b7b35dcff4745a7f2b145705690a391">
  <xsd:schema xmlns:xsd="http://www.w3.org/2001/XMLSchema" xmlns:xs="http://www.w3.org/2001/XMLSchema" xmlns:p="http://schemas.microsoft.com/office/2006/metadata/properties" xmlns:ns3="e75acb71-4eb6-456d-8a65-fb7b21c29f6c" xmlns:ns4="4fdc759e-65bc-4832-b095-3322445755c7" targetNamespace="http://schemas.microsoft.com/office/2006/metadata/properties" ma:root="true" ma:fieldsID="aecf12d2f86321542a9f81ee9528bfe2" ns3:_="" ns4:_="">
    <xsd:import namespace="e75acb71-4eb6-456d-8a65-fb7b21c29f6c"/>
    <xsd:import namespace="4fdc759e-65bc-4832-b095-3322445755c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5acb71-4eb6-456d-8a65-fb7b21c2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dc759e-65bc-4832-b095-3322445755c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C5745D-38B4-4446-8EDC-11EBCA81C879}">
  <ds:schemaRefs>
    <ds:schemaRef ds:uri="http://schemas.microsoft.com/sharepoint/v3/contenttype/forms"/>
  </ds:schemaRefs>
</ds:datastoreItem>
</file>

<file path=customXml/itemProps2.xml><?xml version="1.0" encoding="utf-8"?>
<ds:datastoreItem xmlns:ds="http://schemas.openxmlformats.org/officeDocument/2006/customXml" ds:itemID="{FB38C110-367F-4691-B24A-5C0EF7D83D1F}">
  <ds:schemaRefs>
    <ds:schemaRef ds:uri="http://www.w3.org/XML/1998/namespace"/>
    <ds:schemaRef ds:uri="http://schemas.microsoft.com/office/2006/documentManagement/types"/>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4fdc759e-65bc-4832-b095-3322445755c7"/>
    <ds:schemaRef ds:uri="e75acb71-4eb6-456d-8a65-fb7b21c29f6c"/>
    <ds:schemaRef ds:uri="http://purl.org/dc/elements/1.1/"/>
  </ds:schemaRefs>
</ds:datastoreItem>
</file>

<file path=customXml/itemProps3.xml><?xml version="1.0" encoding="utf-8"?>
<ds:datastoreItem xmlns:ds="http://schemas.openxmlformats.org/officeDocument/2006/customXml" ds:itemID="{29856A3C-E585-401D-BD1C-ABEEAFB99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5acb71-4eb6-456d-8a65-fb7b21c29f6c"/>
    <ds:schemaRef ds:uri="4fdc759e-65bc-4832-b095-332244575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83</TotalTime>
  <Words>722</Words>
  <Application>Microsoft Office PowerPoint</Application>
  <PresentationFormat>Widescreen</PresentationFormat>
  <Paragraphs>75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Franklin Gothic Book</vt:lpstr>
      <vt:lpstr>Wingdings</vt:lpstr>
      <vt:lpstr>Crop</vt:lpstr>
      <vt:lpstr>Presentation to the Quality of Life Committee  Presented by:  Andy Icken the Office of the Mayor</vt:lpstr>
      <vt:lpstr>History of the proposed Changes to the Sign Code:</vt:lpstr>
      <vt:lpstr>History of proposed Changes to the Sign Code cont’d:</vt:lpstr>
      <vt:lpstr>Proposed Changes: </vt:lpstr>
      <vt:lpstr>Airport Corridor District</vt:lpstr>
      <vt:lpstr>Airport Corridor District </vt:lpstr>
      <vt:lpstr> Abandoned signs</vt:lpstr>
      <vt:lpstr>Sign not in use</vt:lpstr>
      <vt:lpstr>Advertising Display</vt:lpstr>
      <vt:lpstr>PowerPoint Presentation</vt:lpstr>
      <vt:lpstr>Background: Currently, wall signs are not allowed to have an anchoring mechanism above the roofline.  Purpose: To allow business owners to attach the upper edge of a wall sign to the building roof for support purposes only.  No portion of the sign’s message shall extend above the roofline. </vt:lpstr>
      <vt:lpstr>Summary</vt:lpstr>
      <vt:lpstr>Proposed Timeline </vt:lpstr>
      <vt:lpstr>Contact for  Public  Comment:  signadministration@houstontx.gov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Airport Corridor District</dc:title>
  <dc:creator>Thomas, Angelie - LGL</dc:creator>
  <cp:lastModifiedBy>Marquez, Veronica - MYR</cp:lastModifiedBy>
  <cp:revision>5</cp:revision>
  <cp:lastPrinted>2019-10-30T16:41:50Z</cp:lastPrinted>
  <dcterms:created xsi:type="dcterms:W3CDTF">2019-10-30T15:15:52Z</dcterms:created>
  <dcterms:modified xsi:type="dcterms:W3CDTF">2019-10-30T20:40:20Z</dcterms:modified>
</cp:coreProperties>
</file>