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6" r:id="rId2"/>
    <p:sldId id="537" r:id="rId3"/>
    <p:sldId id="546" r:id="rId4"/>
    <p:sldId id="558" r:id="rId5"/>
    <p:sldId id="576" r:id="rId6"/>
    <p:sldId id="577" r:id="rId7"/>
    <p:sldId id="578" r:id="rId8"/>
    <p:sldId id="579" r:id="rId9"/>
    <p:sldId id="580" r:id="rId10"/>
    <p:sldId id="583" r:id="rId11"/>
    <p:sldId id="582" r:id="rId12"/>
    <p:sldId id="581" r:id="rId13"/>
    <p:sldId id="559" r:id="rId14"/>
    <p:sldId id="584" r:id="rId15"/>
    <p:sldId id="569" r:id="rId16"/>
    <p:sldId id="564" r:id="rId17"/>
    <p:sldId id="567" r:id="rId18"/>
    <p:sldId id="568" r:id="rId19"/>
    <p:sldId id="58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82CC3-A2F0-41C3-A2B1-CD913ACFE375}">
          <p14:sldIdLst>
            <p14:sldId id="566"/>
            <p14:sldId id="537"/>
            <p14:sldId id="546"/>
            <p14:sldId id="558"/>
            <p14:sldId id="576"/>
            <p14:sldId id="577"/>
            <p14:sldId id="578"/>
            <p14:sldId id="579"/>
            <p14:sldId id="580"/>
            <p14:sldId id="583"/>
            <p14:sldId id="582"/>
            <p14:sldId id="581"/>
            <p14:sldId id="559"/>
            <p14:sldId id="584"/>
            <p14:sldId id="569"/>
            <p14:sldId id="564"/>
            <p14:sldId id="567"/>
            <p14:sldId id="568"/>
          </p14:sldIdLst>
        </p14:section>
        <p14:section name="Untitled Section" id="{19573730-0C11-461C-9CB9-50665975B04B}">
          <p14:sldIdLst>
            <p14:sldId id="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FF9900"/>
    <a:srgbClr val="3366FF"/>
    <a:srgbClr val="0066FF"/>
    <a:srgbClr val="007434"/>
    <a:srgbClr val="0000FF"/>
    <a:srgbClr val="0000CC"/>
    <a:srgbClr val="A50021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8" autoAdjust="0"/>
    <p:restoredTop sz="94599" autoAdjust="0"/>
  </p:normalViewPr>
  <p:slideViewPr>
    <p:cSldViewPr>
      <p:cViewPr varScale="1">
        <p:scale>
          <a:sx n="85" d="100"/>
          <a:sy n="85" d="100"/>
        </p:scale>
        <p:origin x="13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E2CDD-78E6-4E0C-9C72-1ED91CA102FE}" type="doc">
      <dgm:prSet loTypeId="urn:microsoft.com/office/officeart/2005/8/layout/process4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6ABCEC2-E26E-47A2-9A51-10BC3C0AD8F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Stakeholders meeting (August 27, 2018)</a:t>
          </a:r>
        </a:p>
      </dgm:t>
    </dgm:pt>
    <dgm:pt modelId="{6E983F07-6AAF-42BE-81D7-D063315E1741}" type="parTrans" cxnId="{C2395C4F-E715-4F51-86C8-A861265E9EE1}">
      <dgm:prSet/>
      <dgm:spPr/>
      <dgm:t>
        <a:bodyPr/>
        <a:lstStyle/>
        <a:p>
          <a:endParaRPr lang="en-US" sz="1400"/>
        </a:p>
      </dgm:t>
    </dgm:pt>
    <dgm:pt modelId="{677385B8-BB4E-4FF0-BD1F-E1CC51FEA025}" type="sibTrans" cxnId="{C2395C4F-E715-4F51-86C8-A861265E9EE1}">
      <dgm:prSet/>
      <dgm:spPr/>
      <dgm:t>
        <a:bodyPr/>
        <a:lstStyle/>
        <a:p>
          <a:endParaRPr lang="en-US" sz="1400"/>
        </a:p>
      </dgm:t>
    </dgm:pt>
    <dgm:pt modelId="{6925F2CA-5720-49D4-98B2-8CDE830EFD2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C7F94-376F-4AE7-9A3B-A2DD2957EB84}" type="sibTrans" cxnId="{8D098DBF-8F99-48FF-8BD1-C7D6DD302012}">
      <dgm:prSet/>
      <dgm:spPr/>
      <dgm:t>
        <a:bodyPr/>
        <a:lstStyle/>
        <a:p>
          <a:endParaRPr lang="en-US"/>
        </a:p>
      </dgm:t>
    </dgm:pt>
    <dgm:pt modelId="{E70EF45F-C927-48A7-AAE9-854B7C0B027F}" type="parTrans" cxnId="{8D098DBF-8F99-48FF-8BD1-C7D6DD302012}">
      <dgm:prSet/>
      <dgm:spPr/>
      <dgm:t>
        <a:bodyPr/>
        <a:lstStyle/>
        <a:p>
          <a:endParaRPr lang="en-US"/>
        </a:p>
      </dgm:t>
    </dgm:pt>
    <dgm:pt modelId="{08E01784-643C-48A9-AB2D-51AC8E0FB44B}" type="pres">
      <dgm:prSet presAssocID="{DBDE2CDD-78E6-4E0C-9C72-1ED91CA102FE}" presName="Name0" presStyleCnt="0">
        <dgm:presLayoutVars>
          <dgm:dir/>
          <dgm:animLvl val="lvl"/>
          <dgm:resizeHandles val="exact"/>
        </dgm:presLayoutVars>
      </dgm:prSet>
      <dgm:spPr/>
    </dgm:pt>
    <dgm:pt modelId="{75CAD52D-AD93-4A7A-A612-E29BFA6F7BEF}" type="pres">
      <dgm:prSet presAssocID="{6925F2CA-5720-49D4-98B2-8CDE830EFD2F}" presName="boxAndChildren" presStyleCnt="0"/>
      <dgm:spPr/>
    </dgm:pt>
    <dgm:pt modelId="{B5566EB7-755A-49DD-881A-0DC628DE6AE4}" type="pres">
      <dgm:prSet presAssocID="{6925F2CA-5720-49D4-98B2-8CDE830EFD2F}" presName="parentTextBox" presStyleLbl="node1" presStyleIdx="0" presStyleCnt="2" custLinFactNeighborY="171"/>
      <dgm:spPr/>
    </dgm:pt>
    <dgm:pt modelId="{C973B5D5-FF3E-4275-991E-BBB6E118A52D}" type="pres">
      <dgm:prSet presAssocID="{677385B8-BB4E-4FF0-BD1F-E1CC51FEA025}" presName="sp" presStyleCnt="0"/>
      <dgm:spPr/>
    </dgm:pt>
    <dgm:pt modelId="{DD857A07-752D-48C1-9669-9EA47030FF25}" type="pres">
      <dgm:prSet presAssocID="{C6ABCEC2-E26E-47A2-9A51-10BC3C0AD8FE}" presName="arrowAndChildren" presStyleCnt="0"/>
      <dgm:spPr/>
    </dgm:pt>
    <dgm:pt modelId="{10BC3E00-6057-452F-A1FF-8A047A9B1C8D}" type="pres">
      <dgm:prSet presAssocID="{C6ABCEC2-E26E-47A2-9A51-10BC3C0AD8FE}" presName="parentTextArrow" presStyleLbl="node1" presStyleIdx="1" presStyleCnt="2" custScaleY="11487" custLinFactNeighborX="1087" custLinFactNeighborY="-21"/>
      <dgm:spPr/>
    </dgm:pt>
  </dgm:ptLst>
  <dgm:cxnLst>
    <dgm:cxn modelId="{715B9D43-9334-4119-A4C3-15FB1C05ABD5}" type="presOf" srcId="{C6ABCEC2-E26E-47A2-9A51-10BC3C0AD8FE}" destId="{10BC3E00-6057-452F-A1FF-8A047A9B1C8D}" srcOrd="0" destOrd="0" presId="urn:microsoft.com/office/officeart/2005/8/layout/process4"/>
    <dgm:cxn modelId="{C2395C4F-E715-4F51-86C8-A861265E9EE1}" srcId="{DBDE2CDD-78E6-4E0C-9C72-1ED91CA102FE}" destId="{C6ABCEC2-E26E-47A2-9A51-10BC3C0AD8FE}" srcOrd="0" destOrd="0" parTransId="{6E983F07-6AAF-42BE-81D7-D063315E1741}" sibTransId="{677385B8-BB4E-4FF0-BD1F-E1CC51FEA025}"/>
    <dgm:cxn modelId="{D7ECDC88-6D23-49B5-9DB2-BE1E86BC9CE7}" type="presOf" srcId="{6925F2CA-5720-49D4-98B2-8CDE830EFD2F}" destId="{B5566EB7-755A-49DD-881A-0DC628DE6AE4}" srcOrd="0" destOrd="0" presId="urn:microsoft.com/office/officeart/2005/8/layout/process4"/>
    <dgm:cxn modelId="{8D098DBF-8F99-48FF-8BD1-C7D6DD302012}" srcId="{DBDE2CDD-78E6-4E0C-9C72-1ED91CA102FE}" destId="{6925F2CA-5720-49D4-98B2-8CDE830EFD2F}" srcOrd="1" destOrd="0" parTransId="{E70EF45F-C927-48A7-AAE9-854B7C0B027F}" sibTransId="{863C7F94-376F-4AE7-9A3B-A2DD2957EB84}"/>
    <dgm:cxn modelId="{BCD607CC-68D8-4231-AB00-939AF480F300}" type="presOf" srcId="{DBDE2CDD-78E6-4E0C-9C72-1ED91CA102FE}" destId="{08E01784-643C-48A9-AB2D-51AC8E0FB44B}" srcOrd="0" destOrd="0" presId="urn:microsoft.com/office/officeart/2005/8/layout/process4"/>
    <dgm:cxn modelId="{A9F70B01-391B-43D8-A236-880DE7C9EC41}" type="presParOf" srcId="{08E01784-643C-48A9-AB2D-51AC8E0FB44B}" destId="{75CAD52D-AD93-4A7A-A612-E29BFA6F7BEF}" srcOrd="0" destOrd="0" presId="urn:microsoft.com/office/officeart/2005/8/layout/process4"/>
    <dgm:cxn modelId="{E73E146A-B844-4CAE-94BE-F9BE8E672EF5}" type="presParOf" srcId="{75CAD52D-AD93-4A7A-A612-E29BFA6F7BEF}" destId="{B5566EB7-755A-49DD-881A-0DC628DE6AE4}" srcOrd="0" destOrd="0" presId="urn:microsoft.com/office/officeart/2005/8/layout/process4"/>
    <dgm:cxn modelId="{705303FD-BF5E-4906-A73A-D219D65AFE98}" type="presParOf" srcId="{08E01784-643C-48A9-AB2D-51AC8E0FB44B}" destId="{C973B5D5-FF3E-4275-991E-BBB6E118A52D}" srcOrd="1" destOrd="0" presId="urn:microsoft.com/office/officeart/2005/8/layout/process4"/>
    <dgm:cxn modelId="{29080BF1-65A8-4FD5-89B3-A282655A3368}" type="presParOf" srcId="{08E01784-643C-48A9-AB2D-51AC8E0FB44B}" destId="{DD857A07-752D-48C1-9669-9EA47030FF25}" srcOrd="2" destOrd="0" presId="urn:microsoft.com/office/officeart/2005/8/layout/process4"/>
    <dgm:cxn modelId="{3758006F-36CE-4E41-ABEF-01CED891917C}" type="presParOf" srcId="{DD857A07-752D-48C1-9669-9EA47030FF25}" destId="{10BC3E00-6057-452F-A1FF-8A047A9B1C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66EB7-755A-49DD-881A-0DC628DE6AE4}">
      <dsp:nvSpPr>
        <dsp:cNvPr id="0" name=""/>
        <dsp:cNvSpPr/>
      </dsp:nvSpPr>
      <dsp:spPr>
        <a:xfrm>
          <a:off x="0" y="755525"/>
          <a:ext cx="7010400" cy="46546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55525"/>
        <a:ext cx="7010400" cy="4654674"/>
      </dsp:txXfrm>
    </dsp:sp>
    <dsp:sp modelId="{10BC3E00-6057-452F-A1FF-8A047A9B1C8D}">
      <dsp:nvSpPr>
        <dsp:cNvPr id="0" name=""/>
        <dsp:cNvSpPr/>
      </dsp:nvSpPr>
      <dsp:spPr>
        <a:xfrm rot="10800000">
          <a:off x="0" y="0"/>
          <a:ext cx="7010400" cy="822341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Stakeholders meeting (August 27, 2018)</a:t>
          </a:r>
        </a:p>
      </dsp:txBody>
      <dsp:txXfrm rot="10800000">
        <a:off x="0" y="0"/>
        <a:ext cx="7010400" cy="534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9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93" y="9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/>
          <a:lstStyle>
            <a:lvl1pPr algn="r">
              <a:defRPr sz="1300"/>
            </a:lvl1pPr>
          </a:lstStyle>
          <a:p>
            <a:fld id="{3AFC6AB2-4C8E-4ED2-BDE6-72B4689A57F2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830313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93" y="8830313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 anchor="b"/>
          <a:lstStyle>
            <a:lvl1pPr algn="r">
              <a:defRPr sz="1300"/>
            </a:lvl1pPr>
          </a:lstStyle>
          <a:p>
            <a:fld id="{87A8DF45-7AF9-412B-8B9F-68D75E2E4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9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93" y="9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/>
          <a:lstStyle>
            <a:lvl1pPr algn="r">
              <a:defRPr sz="1300"/>
            </a:lvl1pPr>
          </a:lstStyle>
          <a:p>
            <a:fld id="{CE39FF27-72A3-402B-8904-3DBC9427E6E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7" tIns="45729" rIns="91457" bIns="457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415163"/>
            <a:ext cx="5609588" cy="4183697"/>
          </a:xfrm>
          <a:prstGeom prst="rect">
            <a:avLst/>
          </a:prstGeom>
        </p:spPr>
        <p:txBody>
          <a:bodyPr vert="horz" lIns="91457" tIns="45729" rIns="91457" bIns="457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830313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93" y="8830313"/>
            <a:ext cx="3037735" cy="464502"/>
          </a:xfrm>
          <a:prstGeom prst="rect">
            <a:avLst/>
          </a:prstGeom>
        </p:spPr>
        <p:txBody>
          <a:bodyPr vert="horz" lIns="91457" tIns="45729" rIns="91457" bIns="45729" rtlCol="0" anchor="b"/>
          <a:lstStyle>
            <a:lvl1pPr algn="r">
              <a:defRPr sz="1300"/>
            </a:lvl1pPr>
          </a:lstStyle>
          <a:p>
            <a:fld id="{F5AF437A-0343-471F-837B-44EB863F9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  <a:r>
              <a:rPr lang="en-US" baseline="0" dirty="0"/>
              <a:t>;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437A-0343-471F-837B-44EB863F92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  <a:r>
              <a:rPr lang="en-US" baseline="0" dirty="0"/>
              <a:t>;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437A-0343-471F-837B-44EB863F92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7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437A-0343-471F-837B-44EB863F92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437A-0343-471F-837B-44EB863F92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437A-0343-471F-837B-44EB863F92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Topics for discussion</a:t>
            </a:r>
            <a:r>
              <a:rPr lang="en-US" baseline="0" dirty="0"/>
              <a:t>;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437A-0343-471F-837B-44EB863F92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4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6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google.com/url?sa=i&amp;rct=j&amp;q=&amp;esrc=s&amp;source=images&amp;cd=&amp;ved=0ahUKEwjkn6fx5rzRAhVF6IMKHTFzArQQjRwIBw&amp;url=https://tshaonline.org/handbook/online/articles/fho73&amp;bvm=bv.143423383,d.amc&amp;psig=AFQjCNGyNynOWuvlsw0sene3__HQ3gymaA&amp;ust=148431721417334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600C4-DDCE-478C-9AC8-C352AEFAB1DA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CE65-43BC-49FB-8699-274177129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Quality of Life Committee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0840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Market-Based Parking Area</a:t>
            </a:r>
          </a:p>
          <a:p>
            <a:pPr marL="0" indent="0" algn="ctr">
              <a:buNone/>
            </a:pPr>
            <a:r>
              <a:rPr lang="en-US" sz="3200" dirty="0"/>
              <a:t>March 27, 2019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Hector Rodriguez, Planner Manager</a:t>
            </a:r>
          </a:p>
          <a:p>
            <a:pPr marL="0" indent="0">
              <a:buNone/>
            </a:pPr>
            <a:r>
              <a:rPr lang="en-US" sz="1600" dirty="0"/>
              <a:t>Planning and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423212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4495801"/>
          </a:xfrm>
        </p:spPr>
        <p:txBody>
          <a:bodyPr>
            <a:normAutofit/>
          </a:bodyPr>
          <a:lstStyle/>
          <a:p>
            <a:r>
              <a:rPr lang="en-US" sz="3000" dirty="0"/>
              <a:t>Create rational boundaries</a:t>
            </a:r>
          </a:p>
          <a:p>
            <a:r>
              <a:rPr lang="en-US" sz="3000" dirty="0"/>
              <a:t>Encourage high density mixed use development</a:t>
            </a:r>
          </a:p>
          <a:p>
            <a:r>
              <a:rPr lang="en-US" sz="3000" dirty="0"/>
              <a:t>Encourage multi-modal transportation use</a:t>
            </a:r>
          </a:p>
          <a:p>
            <a:r>
              <a:rPr lang="en-US" sz="3000" dirty="0"/>
              <a:t>Encourage the reuse of existing buildings</a:t>
            </a:r>
          </a:p>
          <a:p>
            <a:r>
              <a:rPr lang="en-US" sz="3000" dirty="0"/>
              <a:t>Allow the market to dictate parking needs</a:t>
            </a:r>
          </a:p>
          <a:p>
            <a:r>
              <a:rPr lang="en-US" sz="3000" dirty="0">
                <a:solidFill>
                  <a:srgbClr val="FFC000"/>
                </a:solidFill>
              </a:rPr>
              <a:t>Create a more walkable environment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4930776"/>
          </a:xfrm>
        </p:spPr>
        <p:txBody>
          <a:bodyPr>
            <a:normAutofit/>
          </a:bodyPr>
          <a:lstStyle/>
          <a:p>
            <a:r>
              <a:rPr lang="en-US" sz="3000" dirty="0"/>
              <a:t>Create rational boundaries</a:t>
            </a:r>
          </a:p>
          <a:p>
            <a:r>
              <a:rPr lang="en-US" sz="3000" dirty="0"/>
              <a:t>Encourage high density mixed use development</a:t>
            </a:r>
          </a:p>
          <a:p>
            <a:r>
              <a:rPr lang="en-US" sz="3000" dirty="0"/>
              <a:t>Encourage multi-modal transportation use</a:t>
            </a:r>
          </a:p>
          <a:p>
            <a:r>
              <a:rPr lang="en-US" sz="3000" dirty="0"/>
              <a:t>Encourage the reuse of existing buildings</a:t>
            </a:r>
          </a:p>
          <a:p>
            <a:r>
              <a:rPr lang="en-US" sz="3000" dirty="0"/>
              <a:t>Allow the market to dictate parking needs</a:t>
            </a:r>
          </a:p>
          <a:p>
            <a:r>
              <a:rPr lang="en-US" sz="3000" dirty="0"/>
              <a:t>Create a more walkable environment</a:t>
            </a:r>
          </a:p>
          <a:p>
            <a:r>
              <a:rPr lang="en-US" sz="3000" dirty="0">
                <a:solidFill>
                  <a:srgbClr val="FFC000"/>
                </a:solidFill>
              </a:rPr>
              <a:t>Consolidate parking requirement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5051426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Create rational boundaries</a:t>
            </a:r>
          </a:p>
          <a:p>
            <a:r>
              <a:rPr lang="en-US" sz="3200" dirty="0"/>
              <a:t>Encourage high density mixed use development</a:t>
            </a:r>
          </a:p>
          <a:p>
            <a:r>
              <a:rPr lang="en-US" sz="3200" dirty="0"/>
              <a:t>Encourage multi-modal transportation use</a:t>
            </a:r>
          </a:p>
          <a:p>
            <a:r>
              <a:rPr lang="en-US" sz="3200" dirty="0"/>
              <a:t>Encourage the reuse of existing buildings</a:t>
            </a:r>
          </a:p>
          <a:p>
            <a:r>
              <a:rPr lang="en-US" sz="3200" dirty="0"/>
              <a:t>Allow the market to dictate parking needs</a:t>
            </a:r>
          </a:p>
          <a:p>
            <a:r>
              <a:rPr lang="en-US" sz="3200" dirty="0"/>
              <a:t>Create a more walkable environment</a:t>
            </a:r>
          </a:p>
          <a:p>
            <a:r>
              <a:rPr lang="en-US" sz="3200" dirty="0"/>
              <a:t>Consolidate parking requirement</a:t>
            </a:r>
          </a:p>
          <a:p>
            <a:r>
              <a:rPr lang="en-US" sz="3200" dirty="0">
                <a:solidFill>
                  <a:srgbClr val="FFC000"/>
                </a:solidFill>
              </a:rPr>
              <a:t>Parking is expensive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D285-1701-4131-A8EC-59FD9033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 for Parking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7F0E-5440-4522-B583-2495C759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above ground parking garage, $25,000 to $30,000/stall </a:t>
            </a:r>
          </a:p>
          <a:p>
            <a:r>
              <a:rPr lang="en-US" dirty="0"/>
              <a:t>Surface parking cost: land value + </a:t>
            </a:r>
          </a:p>
          <a:p>
            <a:pPr lvl="1"/>
            <a:r>
              <a:rPr lang="en-US" dirty="0"/>
              <a:t>$1.60/</a:t>
            </a:r>
            <a:r>
              <a:rPr lang="en-US" dirty="0" err="1"/>
              <a:t>sqft</a:t>
            </a:r>
            <a:r>
              <a:rPr lang="en-US" dirty="0"/>
              <a:t> of asphalt overlay = $446.40/stall</a:t>
            </a:r>
          </a:p>
          <a:p>
            <a:pPr lvl="1"/>
            <a:r>
              <a:rPr lang="en-US" dirty="0"/>
              <a:t>$2.50 - $3.00/</a:t>
            </a:r>
            <a:r>
              <a:rPr lang="en-US" dirty="0" err="1"/>
              <a:t>sqft</a:t>
            </a:r>
            <a:r>
              <a:rPr lang="en-US" dirty="0"/>
              <a:t> of asphalt new construction</a:t>
            </a:r>
          </a:p>
          <a:p>
            <a:pPr lvl="1"/>
            <a:r>
              <a:rPr lang="en-US" dirty="0"/>
              <a:t>$5.90 - $6.78/</a:t>
            </a:r>
            <a:r>
              <a:rPr lang="en-US" dirty="0" err="1"/>
              <a:t>sqft</a:t>
            </a:r>
            <a:r>
              <a:rPr lang="en-US" dirty="0"/>
              <a:t> of concrete = $1,646.10/stall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CD52C-570F-4C02-8E88-E9FB5DFD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AC6F-43AB-4E6C-81AE-45F51956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 and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09980-A841-47D9-8C50-96F98DB9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FF99F49-24DF-4D7B-B83D-8D239F05A13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21177"/>
              </p:ext>
            </p:extLst>
          </p:nvPr>
        </p:nvGraphicFramePr>
        <p:xfrm>
          <a:off x="1295400" y="1143000"/>
          <a:ext cx="701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CBCB1BE-09A9-4568-BDBE-0586CC2DC2B1}"/>
              </a:ext>
            </a:extLst>
          </p:cNvPr>
          <p:cNvSpPr/>
          <p:nvPr/>
        </p:nvSpPr>
        <p:spPr>
          <a:xfrm>
            <a:off x="1752600" y="2286000"/>
            <a:ext cx="617220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/>
            <a:r>
              <a:rPr lang="en-US" dirty="0"/>
              <a:t>Greater Eastwood 64</a:t>
            </a:r>
          </a:p>
          <a:p>
            <a:pPr lvl="0"/>
            <a:r>
              <a:rPr lang="en-US" dirty="0"/>
              <a:t>Second Ward 63</a:t>
            </a:r>
          </a:p>
          <a:p>
            <a:pPr lvl="0"/>
            <a:r>
              <a:rPr lang="en-US" dirty="0"/>
              <a:t>Midtown 62</a:t>
            </a:r>
          </a:p>
          <a:p>
            <a:pPr lvl="0"/>
            <a:r>
              <a:rPr lang="en-US" dirty="0"/>
              <a:t>Downtown 61</a:t>
            </a:r>
          </a:p>
          <a:p>
            <a:pPr lvl="0"/>
            <a:r>
              <a:rPr lang="en-US" dirty="0"/>
              <a:t>Market Square TIRZ</a:t>
            </a:r>
          </a:p>
          <a:p>
            <a:pPr lvl="0"/>
            <a:r>
              <a:rPr lang="en-US" dirty="0"/>
              <a:t>Greater Houston TIRZ</a:t>
            </a:r>
          </a:p>
          <a:p>
            <a:pPr lvl="0"/>
            <a:r>
              <a:rPr lang="en-US" dirty="0"/>
              <a:t>OST Almeda TIRZ</a:t>
            </a:r>
          </a:p>
          <a:p>
            <a:pPr lvl="0"/>
            <a:r>
              <a:rPr lang="en-US" dirty="0"/>
              <a:t>Harrisburg TIRZ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Houston Downtown	</a:t>
            </a:r>
          </a:p>
          <a:p>
            <a:r>
              <a:rPr lang="en-US" dirty="0"/>
              <a:t>East End Management District</a:t>
            </a:r>
          </a:p>
          <a:p>
            <a:r>
              <a:rPr lang="en-US" dirty="0"/>
              <a:t>Midtown Management District</a:t>
            </a:r>
          </a:p>
          <a:p>
            <a:r>
              <a:rPr lang="en-US" dirty="0"/>
              <a:t>Greater South East	</a:t>
            </a:r>
          </a:p>
          <a:p>
            <a:r>
              <a:rPr lang="en-US" dirty="0"/>
              <a:t>Super Neighborhood Alliance	</a:t>
            </a:r>
          </a:p>
          <a:p>
            <a:r>
              <a:rPr lang="en-US" dirty="0"/>
              <a:t>Council Member Gallegos office</a:t>
            </a:r>
          </a:p>
          <a:p>
            <a:r>
              <a:rPr lang="en-US" dirty="0"/>
              <a:t>Greater Fifth Ward 55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graphicEl>
                                              <a:dgm id="{10BC3E00-6057-452F-A1FF-8A047A9B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0BC3E00-6057-452F-A1FF-8A047A9B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0BC3E00-6057-452F-A1FF-8A047A9B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10BC3E00-6057-452F-A1FF-8A047A9B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66EB7-755A-49DD-881A-0DC628DE6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B5566EB7-755A-49DD-881A-0DC628DE6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/>
        </p:bldSub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AC6F-43AB-4E6C-81AE-45F51956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 and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09980-A841-47D9-8C50-96F98DB9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131043-E667-41A8-914A-180B14F8A7FD}"/>
              </a:ext>
            </a:extLst>
          </p:cNvPr>
          <p:cNvSpPr/>
          <p:nvPr/>
        </p:nvSpPr>
        <p:spPr>
          <a:xfrm>
            <a:off x="1295400" y="1143001"/>
            <a:ext cx="7010400" cy="5578474"/>
          </a:xfrm>
          <a:prstGeom prst="rect">
            <a:avLst/>
          </a:prstGeom>
          <a:ln>
            <a:noFill/>
          </a:ln>
        </p:spPr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C260A64-A4CF-435A-B82D-7CCCAE1049B7}"/>
              </a:ext>
            </a:extLst>
          </p:cNvPr>
          <p:cNvSpPr/>
          <p:nvPr/>
        </p:nvSpPr>
        <p:spPr>
          <a:xfrm>
            <a:off x="1295400" y="6171085"/>
            <a:ext cx="7010400" cy="550220"/>
          </a:xfrm>
          <a:custGeom>
            <a:avLst/>
            <a:gdLst>
              <a:gd name="connsiteX0" fmla="*/ 0 w 7010400"/>
              <a:gd name="connsiteY0" fmla="*/ 0 h 550220"/>
              <a:gd name="connsiteX1" fmla="*/ 7010400 w 7010400"/>
              <a:gd name="connsiteY1" fmla="*/ 0 h 550220"/>
              <a:gd name="connsiteX2" fmla="*/ 7010400 w 7010400"/>
              <a:gd name="connsiteY2" fmla="*/ 550220 h 550220"/>
              <a:gd name="connsiteX3" fmla="*/ 0 w 7010400"/>
              <a:gd name="connsiteY3" fmla="*/ 550220 h 550220"/>
              <a:gd name="connsiteX4" fmla="*/ 0 w 7010400"/>
              <a:gd name="connsiteY4" fmla="*/ 0 h 55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400" h="550220">
                <a:moveTo>
                  <a:pt x="0" y="0"/>
                </a:moveTo>
                <a:lnTo>
                  <a:pt x="7010400" y="0"/>
                </a:lnTo>
                <a:lnTo>
                  <a:pt x="7010400" y="550220"/>
                </a:lnTo>
                <a:lnTo>
                  <a:pt x="0" y="550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 forwarded to City Council (Future)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FA3622-73F7-46F8-A26D-5C9FFDB462AA}"/>
              </a:ext>
            </a:extLst>
          </p:cNvPr>
          <p:cNvSpPr/>
          <p:nvPr/>
        </p:nvSpPr>
        <p:spPr>
          <a:xfrm>
            <a:off x="1295400" y="5333098"/>
            <a:ext cx="7010401" cy="846240"/>
          </a:xfrm>
          <a:custGeom>
            <a:avLst/>
            <a:gdLst>
              <a:gd name="connsiteX0" fmla="*/ 0 w 7010400"/>
              <a:gd name="connsiteY0" fmla="*/ 296378 h 846239"/>
              <a:gd name="connsiteX1" fmla="*/ 3399420 w 7010400"/>
              <a:gd name="connsiteY1" fmla="*/ 296378 h 846239"/>
              <a:gd name="connsiteX2" fmla="*/ 3399420 w 7010400"/>
              <a:gd name="connsiteY2" fmla="*/ 211560 h 846239"/>
              <a:gd name="connsiteX3" fmla="*/ 3293640 w 7010400"/>
              <a:gd name="connsiteY3" fmla="*/ 211560 h 846239"/>
              <a:gd name="connsiteX4" fmla="*/ 3505200 w 7010400"/>
              <a:gd name="connsiteY4" fmla="*/ 0 h 846239"/>
              <a:gd name="connsiteX5" fmla="*/ 3716760 w 7010400"/>
              <a:gd name="connsiteY5" fmla="*/ 211560 h 846239"/>
              <a:gd name="connsiteX6" fmla="*/ 3610980 w 7010400"/>
              <a:gd name="connsiteY6" fmla="*/ 211560 h 846239"/>
              <a:gd name="connsiteX7" fmla="*/ 3610980 w 7010400"/>
              <a:gd name="connsiteY7" fmla="*/ 296378 h 846239"/>
              <a:gd name="connsiteX8" fmla="*/ 7010400 w 7010400"/>
              <a:gd name="connsiteY8" fmla="*/ 296378 h 846239"/>
              <a:gd name="connsiteX9" fmla="*/ 7010400 w 7010400"/>
              <a:gd name="connsiteY9" fmla="*/ 846239 h 846239"/>
              <a:gd name="connsiteX10" fmla="*/ 0 w 7010400"/>
              <a:gd name="connsiteY10" fmla="*/ 846239 h 846239"/>
              <a:gd name="connsiteX11" fmla="*/ 0 w 7010400"/>
              <a:gd name="connsiteY11" fmla="*/ 296378 h 8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0400" h="846239">
                <a:moveTo>
                  <a:pt x="7010400" y="549861"/>
                </a:moveTo>
                <a:lnTo>
                  <a:pt x="3610980" y="549861"/>
                </a:lnTo>
                <a:lnTo>
                  <a:pt x="3610980" y="634679"/>
                </a:lnTo>
                <a:lnTo>
                  <a:pt x="3716760" y="634679"/>
                </a:lnTo>
                <a:lnTo>
                  <a:pt x="3505200" y="846238"/>
                </a:lnTo>
                <a:lnTo>
                  <a:pt x="3293640" y="634679"/>
                </a:lnTo>
                <a:lnTo>
                  <a:pt x="3399420" y="634679"/>
                </a:lnTo>
                <a:lnTo>
                  <a:pt x="3399420" y="549861"/>
                </a:lnTo>
                <a:lnTo>
                  <a:pt x="0" y="549861"/>
                </a:lnTo>
                <a:lnTo>
                  <a:pt x="0" y="1"/>
                </a:lnTo>
                <a:lnTo>
                  <a:pt x="7010400" y="1"/>
                </a:lnTo>
                <a:lnTo>
                  <a:pt x="7010400" y="5498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7" tIns="99569" rIns="99569" bIns="39594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Commission approved boundaries </a:t>
            </a:r>
            <a:r>
              <a:rPr lang="en-US" altLang="ko-KR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(October 25)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9896EAC-819F-4AC1-8F56-BCB4653AE304}"/>
              </a:ext>
            </a:extLst>
          </p:cNvPr>
          <p:cNvSpPr/>
          <p:nvPr/>
        </p:nvSpPr>
        <p:spPr>
          <a:xfrm>
            <a:off x="1295400" y="4495112"/>
            <a:ext cx="7010401" cy="846240"/>
          </a:xfrm>
          <a:custGeom>
            <a:avLst/>
            <a:gdLst>
              <a:gd name="connsiteX0" fmla="*/ 0 w 7010400"/>
              <a:gd name="connsiteY0" fmla="*/ 296378 h 846239"/>
              <a:gd name="connsiteX1" fmla="*/ 3399420 w 7010400"/>
              <a:gd name="connsiteY1" fmla="*/ 296378 h 846239"/>
              <a:gd name="connsiteX2" fmla="*/ 3399420 w 7010400"/>
              <a:gd name="connsiteY2" fmla="*/ 211560 h 846239"/>
              <a:gd name="connsiteX3" fmla="*/ 3293640 w 7010400"/>
              <a:gd name="connsiteY3" fmla="*/ 211560 h 846239"/>
              <a:gd name="connsiteX4" fmla="*/ 3505200 w 7010400"/>
              <a:gd name="connsiteY4" fmla="*/ 0 h 846239"/>
              <a:gd name="connsiteX5" fmla="*/ 3716760 w 7010400"/>
              <a:gd name="connsiteY5" fmla="*/ 211560 h 846239"/>
              <a:gd name="connsiteX6" fmla="*/ 3610980 w 7010400"/>
              <a:gd name="connsiteY6" fmla="*/ 211560 h 846239"/>
              <a:gd name="connsiteX7" fmla="*/ 3610980 w 7010400"/>
              <a:gd name="connsiteY7" fmla="*/ 296378 h 846239"/>
              <a:gd name="connsiteX8" fmla="*/ 7010400 w 7010400"/>
              <a:gd name="connsiteY8" fmla="*/ 296378 h 846239"/>
              <a:gd name="connsiteX9" fmla="*/ 7010400 w 7010400"/>
              <a:gd name="connsiteY9" fmla="*/ 846239 h 846239"/>
              <a:gd name="connsiteX10" fmla="*/ 0 w 7010400"/>
              <a:gd name="connsiteY10" fmla="*/ 846239 h 846239"/>
              <a:gd name="connsiteX11" fmla="*/ 0 w 7010400"/>
              <a:gd name="connsiteY11" fmla="*/ 296378 h 8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0400" h="846239">
                <a:moveTo>
                  <a:pt x="7010400" y="549861"/>
                </a:moveTo>
                <a:lnTo>
                  <a:pt x="3610980" y="549861"/>
                </a:lnTo>
                <a:lnTo>
                  <a:pt x="3610980" y="634679"/>
                </a:lnTo>
                <a:lnTo>
                  <a:pt x="3716760" y="634679"/>
                </a:lnTo>
                <a:lnTo>
                  <a:pt x="3505200" y="846238"/>
                </a:lnTo>
                <a:lnTo>
                  <a:pt x="3293640" y="634679"/>
                </a:lnTo>
                <a:lnTo>
                  <a:pt x="3399420" y="634679"/>
                </a:lnTo>
                <a:lnTo>
                  <a:pt x="3399420" y="549861"/>
                </a:lnTo>
                <a:lnTo>
                  <a:pt x="0" y="549861"/>
                </a:lnTo>
                <a:lnTo>
                  <a:pt x="0" y="1"/>
                </a:lnTo>
                <a:lnTo>
                  <a:pt x="7010400" y="1"/>
                </a:lnTo>
                <a:lnTo>
                  <a:pt x="7010400" y="5498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7" tIns="99569" rIns="99569" bIns="39594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MBP Area introduced at walkable places neighborhood meeting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4BFFF70-C51B-4D0D-B651-010C43301C8E}"/>
              </a:ext>
            </a:extLst>
          </p:cNvPr>
          <p:cNvSpPr/>
          <p:nvPr/>
        </p:nvSpPr>
        <p:spPr>
          <a:xfrm>
            <a:off x="1295400" y="3657126"/>
            <a:ext cx="7010400" cy="846240"/>
          </a:xfrm>
          <a:custGeom>
            <a:avLst/>
            <a:gdLst>
              <a:gd name="connsiteX0" fmla="*/ 0 w 7010400"/>
              <a:gd name="connsiteY0" fmla="*/ 296378 h 846239"/>
              <a:gd name="connsiteX1" fmla="*/ 3399420 w 7010400"/>
              <a:gd name="connsiteY1" fmla="*/ 296378 h 846239"/>
              <a:gd name="connsiteX2" fmla="*/ 3399420 w 7010400"/>
              <a:gd name="connsiteY2" fmla="*/ 211560 h 846239"/>
              <a:gd name="connsiteX3" fmla="*/ 3293640 w 7010400"/>
              <a:gd name="connsiteY3" fmla="*/ 211560 h 846239"/>
              <a:gd name="connsiteX4" fmla="*/ 3505200 w 7010400"/>
              <a:gd name="connsiteY4" fmla="*/ 0 h 846239"/>
              <a:gd name="connsiteX5" fmla="*/ 3716760 w 7010400"/>
              <a:gd name="connsiteY5" fmla="*/ 211560 h 846239"/>
              <a:gd name="connsiteX6" fmla="*/ 3610980 w 7010400"/>
              <a:gd name="connsiteY6" fmla="*/ 211560 h 846239"/>
              <a:gd name="connsiteX7" fmla="*/ 3610980 w 7010400"/>
              <a:gd name="connsiteY7" fmla="*/ 296378 h 846239"/>
              <a:gd name="connsiteX8" fmla="*/ 7010400 w 7010400"/>
              <a:gd name="connsiteY8" fmla="*/ 296378 h 846239"/>
              <a:gd name="connsiteX9" fmla="*/ 7010400 w 7010400"/>
              <a:gd name="connsiteY9" fmla="*/ 846239 h 846239"/>
              <a:gd name="connsiteX10" fmla="*/ 0 w 7010400"/>
              <a:gd name="connsiteY10" fmla="*/ 846239 h 846239"/>
              <a:gd name="connsiteX11" fmla="*/ 0 w 7010400"/>
              <a:gd name="connsiteY11" fmla="*/ 296378 h 8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0400" h="846239">
                <a:moveTo>
                  <a:pt x="7010400" y="549861"/>
                </a:moveTo>
                <a:lnTo>
                  <a:pt x="3610980" y="549861"/>
                </a:lnTo>
                <a:lnTo>
                  <a:pt x="3610980" y="634679"/>
                </a:lnTo>
                <a:lnTo>
                  <a:pt x="3716760" y="634679"/>
                </a:lnTo>
                <a:lnTo>
                  <a:pt x="3505200" y="846238"/>
                </a:lnTo>
                <a:lnTo>
                  <a:pt x="3293640" y="634679"/>
                </a:lnTo>
                <a:lnTo>
                  <a:pt x="3399420" y="634679"/>
                </a:lnTo>
                <a:lnTo>
                  <a:pt x="3399420" y="549861"/>
                </a:lnTo>
                <a:lnTo>
                  <a:pt x="0" y="549861"/>
                </a:lnTo>
                <a:lnTo>
                  <a:pt x="0" y="1"/>
                </a:lnTo>
                <a:lnTo>
                  <a:pt x="7010400" y="1"/>
                </a:lnTo>
                <a:lnTo>
                  <a:pt x="7010400" y="5498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9" rIns="99568" bIns="39594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Commission Public Hearing (October 11)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2C280FA-9B6C-454F-9E75-816FFBCB1C8F}"/>
              </a:ext>
            </a:extLst>
          </p:cNvPr>
          <p:cNvSpPr/>
          <p:nvPr/>
        </p:nvSpPr>
        <p:spPr>
          <a:xfrm>
            <a:off x="1295400" y="2819140"/>
            <a:ext cx="7010400" cy="846240"/>
          </a:xfrm>
          <a:custGeom>
            <a:avLst/>
            <a:gdLst>
              <a:gd name="connsiteX0" fmla="*/ 0 w 7010400"/>
              <a:gd name="connsiteY0" fmla="*/ 296378 h 846239"/>
              <a:gd name="connsiteX1" fmla="*/ 3399420 w 7010400"/>
              <a:gd name="connsiteY1" fmla="*/ 296378 h 846239"/>
              <a:gd name="connsiteX2" fmla="*/ 3399420 w 7010400"/>
              <a:gd name="connsiteY2" fmla="*/ 211560 h 846239"/>
              <a:gd name="connsiteX3" fmla="*/ 3293640 w 7010400"/>
              <a:gd name="connsiteY3" fmla="*/ 211560 h 846239"/>
              <a:gd name="connsiteX4" fmla="*/ 3505200 w 7010400"/>
              <a:gd name="connsiteY4" fmla="*/ 0 h 846239"/>
              <a:gd name="connsiteX5" fmla="*/ 3716760 w 7010400"/>
              <a:gd name="connsiteY5" fmla="*/ 211560 h 846239"/>
              <a:gd name="connsiteX6" fmla="*/ 3610980 w 7010400"/>
              <a:gd name="connsiteY6" fmla="*/ 211560 h 846239"/>
              <a:gd name="connsiteX7" fmla="*/ 3610980 w 7010400"/>
              <a:gd name="connsiteY7" fmla="*/ 296378 h 846239"/>
              <a:gd name="connsiteX8" fmla="*/ 7010400 w 7010400"/>
              <a:gd name="connsiteY8" fmla="*/ 296378 h 846239"/>
              <a:gd name="connsiteX9" fmla="*/ 7010400 w 7010400"/>
              <a:gd name="connsiteY9" fmla="*/ 846239 h 846239"/>
              <a:gd name="connsiteX10" fmla="*/ 0 w 7010400"/>
              <a:gd name="connsiteY10" fmla="*/ 846239 h 846239"/>
              <a:gd name="connsiteX11" fmla="*/ 0 w 7010400"/>
              <a:gd name="connsiteY11" fmla="*/ 296378 h 8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0400" h="846239">
                <a:moveTo>
                  <a:pt x="7010400" y="549861"/>
                </a:moveTo>
                <a:lnTo>
                  <a:pt x="3610980" y="549861"/>
                </a:lnTo>
                <a:lnTo>
                  <a:pt x="3610980" y="634679"/>
                </a:lnTo>
                <a:lnTo>
                  <a:pt x="3716760" y="634679"/>
                </a:lnTo>
                <a:lnTo>
                  <a:pt x="3505200" y="846238"/>
                </a:lnTo>
                <a:lnTo>
                  <a:pt x="3293640" y="634679"/>
                </a:lnTo>
                <a:lnTo>
                  <a:pt x="3399420" y="634679"/>
                </a:lnTo>
                <a:lnTo>
                  <a:pt x="3399420" y="549861"/>
                </a:lnTo>
                <a:lnTo>
                  <a:pt x="0" y="549861"/>
                </a:lnTo>
                <a:lnTo>
                  <a:pt x="0" y="1"/>
                </a:lnTo>
                <a:lnTo>
                  <a:pt x="7010400" y="1"/>
                </a:lnTo>
                <a:lnTo>
                  <a:pt x="7010400" y="5498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7" tIns="99569" rIns="99568" bIns="39594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East End (September 5</a:t>
            </a:r>
            <a:r>
              <a:rPr lang="en-US" sz="1400" b="0" kern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D3AFDD9-76CF-4D49-AAD5-F4D30AFD2B60}"/>
              </a:ext>
            </a:extLst>
          </p:cNvPr>
          <p:cNvSpPr/>
          <p:nvPr/>
        </p:nvSpPr>
        <p:spPr>
          <a:xfrm>
            <a:off x="1295400" y="1981154"/>
            <a:ext cx="7010400" cy="846241"/>
          </a:xfrm>
          <a:custGeom>
            <a:avLst/>
            <a:gdLst>
              <a:gd name="connsiteX0" fmla="*/ 0 w 7010400"/>
              <a:gd name="connsiteY0" fmla="*/ 296378 h 846239"/>
              <a:gd name="connsiteX1" fmla="*/ 3399420 w 7010400"/>
              <a:gd name="connsiteY1" fmla="*/ 296378 h 846239"/>
              <a:gd name="connsiteX2" fmla="*/ 3399420 w 7010400"/>
              <a:gd name="connsiteY2" fmla="*/ 211560 h 846239"/>
              <a:gd name="connsiteX3" fmla="*/ 3293640 w 7010400"/>
              <a:gd name="connsiteY3" fmla="*/ 211560 h 846239"/>
              <a:gd name="connsiteX4" fmla="*/ 3505200 w 7010400"/>
              <a:gd name="connsiteY4" fmla="*/ 0 h 846239"/>
              <a:gd name="connsiteX5" fmla="*/ 3716760 w 7010400"/>
              <a:gd name="connsiteY5" fmla="*/ 211560 h 846239"/>
              <a:gd name="connsiteX6" fmla="*/ 3610980 w 7010400"/>
              <a:gd name="connsiteY6" fmla="*/ 211560 h 846239"/>
              <a:gd name="connsiteX7" fmla="*/ 3610980 w 7010400"/>
              <a:gd name="connsiteY7" fmla="*/ 296378 h 846239"/>
              <a:gd name="connsiteX8" fmla="*/ 7010400 w 7010400"/>
              <a:gd name="connsiteY8" fmla="*/ 296378 h 846239"/>
              <a:gd name="connsiteX9" fmla="*/ 7010400 w 7010400"/>
              <a:gd name="connsiteY9" fmla="*/ 846239 h 846239"/>
              <a:gd name="connsiteX10" fmla="*/ 0 w 7010400"/>
              <a:gd name="connsiteY10" fmla="*/ 846239 h 846239"/>
              <a:gd name="connsiteX11" fmla="*/ 0 w 7010400"/>
              <a:gd name="connsiteY11" fmla="*/ 296378 h 8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0400" h="846239">
                <a:moveTo>
                  <a:pt x="7010400" y="549861"/>
                </a:moveTo>
                <a:lnTo>
                  <a:pt x="3610980" y="549861"/>
                </a:lnTo>
                <a:lnTo>
                  <a:pt x="3610980" y="634679"/>
                </a:lnTo>
                <a:lnTo>
                  <a:pt x="3716760" y="634679"/>
                </a:lnTo>
                <a:lnTo>
                  <a:pt x="3505200" y="846238"/>
                </a:lnTo>
                <a:lnTo>
                  <a:pt x="3293640" y="634679"/>
                </a:lnTo>
                <a:lnTo>
                  <a:pt x="3399420" y="634679"/>
                </a:lnTo>
                <a:lnTo>
                  <a:pt x="3399420" y="549861"/>
                </a:lnTo>
                <a:lnTo>
                  <a:pt x="0" y="549861"/>
                </a:lnTo>
                <a:lnTo>
                  <a:pt x="0" y="1"/>
                </a:lnTo>
                <a:lnTo>
                  <a:pt x="7010400" y="1"/>
                </a:lnTo>
                <a:lnTo>
                  <a:pt x="7010400" y="549861"/>
                </a:lnTo>
                <a:close/>
              </a:path>
            </a:pathLst>
          </a:custGeom>
          <a:solidFill>
            <a:srgbClr val="E6AF00"/>
          </a:solidFill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7" tIns="99569" rIns="99568" bIns="39594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Commission Presentation initiating 30 day comment period (August 30)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770131D-245A-4D25-A1C3-EB6497671682}"/>
              </a:ext>
            </a:extLst>
          </p:cNvPr>
          <p:cNvSpPr/>
          <p:nvPr/>
        </p:nvSpPr>
        <p:spPr>
          <a:xfrm>
            <a:off x="1295400" y="1143168"/>
            <a:ext cx="7010400" cy="846241"/>
          </a:xfrm>
          <a:custGeom>
            <a:avLst/>
            <a:gdLst>
              <a:gd name="connsiteX0" fmla="*/ 0 w 7010400"/>
              <a:gd name="connsiteY0" fmla="*/ 296378 h 846239"/>
              <a:gd name="connsiteX1" fmla="*/ 3399420 w 7010400"/>
              <a:gd name="connsiteY1" fmla="*/ 296378 h 846239"/>
              <a:gd name="connsiteX2" fmla="*/ 3399420 w 7010400"/>
              <a:gd name="connsiteY2" fmla="*/ 211560 h 846239"/>
              <a:gd name="connsiteX3" fmla="*/ 3293640 w 7010400"/>
              <a:gd name="connsiteY3" fmla="*/ 211560 h 846239"/>
              <a:gd name="connsiteX4" fmla="*/ 3505200 w 7010400"/>
              <a:gd name="connsiteY4" fmla="*/ 0 h 846239"/>
              <a:gd name="connsiteX5" fmla="*/ 3716760 w 7010400"/>
              <a:gd name="connsiteY5" fmla="*/ 211560 h 846239"/>
              <a:gd name="connsiteX6" fmla="*/ 3610980 w 7010400"/>
              <a:gd name="connsiteY6" fmla="*/ 211560 h 846239"/>
              <a:gd name="connsiteX7" fmla="*/ 3610980 w 7010400"/>
              <a:gd name="connsiteY7" fmla="*/ 296378 h 846239"/>
              <a:gd name="connsiteX8" fmla="*/ 7010400 w 7010400"/>
              <a:gd name="connsiteY8" fmla="*/ 296378 h 846239"/>
              <a:gd name="connsiteX9" fmla="*/ 7010400 w 7010400"/>
              <a:gd name="connsiteY9" fmla="*/ 846239 h 846239"/>
              <a:gd name="connsiteX10" fmla="*/ 0 w 7010400"/>
              <a:gd name="connsiteY10" fmla="*/ 846239 h 846239"/>
              <a:gd name="connsiteX11" fmla="*/ 0 w 7010400"/>
              <a:gd name="connsiteY11" fmla="*/ 296378 h 8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0400" h="846239">
                <a:moveTo>
                  <a:pt x="7010400" y="549861"/>
                </a:moveTo>
                <a:lnTo>
                  <a:pt x="3610980" y="549861"/>
                </a:lnTo>
                <a:lnTo>
                  <a:pt x="3610980" y="634679"/>
                </a:lnTo>
                <a:lnTo>
                  <a:pt x="3716760" y="634679"/>
                </a:lnTo>
                <a:lnTo>
                  <a:pt x="3505200" y="846238"/>
                </a:lnTo>
                <a:lnTo>
                  <a:pt x="3293640" y="634679"/>
                </a:lnTo>
                <a:lnTo>
                  <a:pt x="3399420" y="634679"/>
                </a:lnTo>
                <a:lnTo>
                  <a:pt x="3399420" y="549861"/>
                </a:lnTo>
                <a:lnTo>
                  <a:pt x="0" y="549861"/>
                </a:lnTo>
                <a:lnTo>
                  <a:pt x="0" y="1"/>
                </a:lnTo>
                <a:lnTo>
                  <a:pt x="7010400" y="1"/>
                </a:lnTo>
                <a:lnTo>
                  <a:pt x="7010400" y="549861"/>
                </a:lnTo>
                <a:close/>
              </a:path>
            </a:pathLst>
          </a:custGeom>
          <a:solidFill>
            <a:prstClr val="white">
              <a:lumMod val="85000"/>
            </a:prst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9567" tIns="99569" rIns="99568" bIns="39594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meeting (August 27, 2018)</a:t>
            </a:r>
          </a:p>
        </p:txBody>
      </p:sp>
    </p:spTree>
    <p:extLst>
      <p:ext uri="{BB962C8B-B14F-4D97-AF65-F5344CB8AC3E}">
        <p14:creationId xmlns:p14="http://schemas.microsoft.com/office/powerpoint/2010/main" val="42596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AF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uiExpand="1" build="allAtOnce" animBg="1"/>
      <p:bldP spid="26" grpId="0" animBg="1"/>
      <p:bldP spid="26" grpId="1" uiExpand="1" build="allAtOnce" animBg="1"/>
      <p:bldP spid="26" grpId="2" uiExpand="1" build="allAtOnce" animBg="1"/>
      <p:bldP spid="27" grpId="0" animBg="1"/>
      <p:bldP spid="27" grpId="1" uiExpand="1" build="allAtOnce" animBg="1"/>
      <p:bldP spid="27" grpId="2" uiExpand="1" build="allAtOnce" animBg="1"/>
      <p:bldP spid="28" grpId="0" animBg="1"/>
      <p:bldP spid="28" grpId="1" uiExpand="1" build="allAtOnce" animBg="1"/>
      <p:bldP spid="28" grpId="2" uiExpand="1" build="allAtOnce" animBg="1"/>
      <p:bldP spid="29" grpId="0" uiExpand="1" build="allAtOnce" animBg="1"/>
      <p:bldP spid="29" grpId="1" uiExpand="1" build="allAtOnce" animBg="1"/>
      <p:bldP spid="29" grpId="2" build="allAtOnce" animBg="1"/>
      <p:bldP spid="3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DB4E-6F97-4501-8B15-BE23B9B7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 Use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DEEAB-4796-477C-A67C-E207BD5F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959819-AD3D-4D24-808F-4F8DAC07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77F5C-83CD-4530-99E7-A7332095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143000"/>
            <a:ext cx="8877299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CC36-89E3-420C-AB2C-C72C0B22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Council District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59D884-162A-43AB-8FEE-9C713F7E599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88" y="1143635"/>
            <a:ext cx="8878824" cy="5577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4ECC7-EF36-4C47-97A7-89B42F4B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6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3878-7518-44D6-AB5F-CEA16007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Metro </a:t>
            </a:r>
            <a:r>
              <a:rPr lang="en-US" dirty="0" err="1"/>
              <a:t>Lightrail</a:t>
            </a:r>
            <a:r>
              <a:rPr lang="en-US" dirty="0"/>
              <a:t> and Bus Routes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A2E682-A104-4558-86A6-9D8559BCB47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88" y="1143000"/>
            <a:ext cx="8878824" cy="55784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7A886-3154-4877-810A-2CBCCDCB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Quality of Life Committee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351508"/>
            <a:ext cx="8229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400" dirty="0"/>
              <a:t>Questions/Discussion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Hector Rodriguez, Planner Manager</a:t>
            </a:r>
          </a:p>
          <a:p>
            <a:pPr marL="0" indent="0">
              <a:buNone/>
            </a:pPr>
            <a:r>
              <a:rPr lang="en-US" sz="1600" dirty="0"/>
              <a:t>Planning and Development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196003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Introduction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0840"/>
            <a:ext cx="8229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/>
            <a:r>
              <a:rPr lang="en-US" sz="3200" dirty="0"/>
              <a:t>Chapter 26 Off-Street Parking Ordinance</a:t>
            </a:r>
          </a:p>
          <a:p>
            <a:pPr marL="285750" indent="-285750"/>
            <a:r>
              <a:rPr lang="en-US" sz="3200" dirty="0"/>
              <a:t>Central Business District (CBD)</a:t>
            </a:r>
          </a:p>
          <a:p>
            <a:pPr marL="400050" lvl="1" indent="0">
              <a:buNone/>
            </a:pPr>
            <a:r>
              <a:rPr lang="en-US" sz="3200" dirty="0"/>
              <a:t>	Parking exempt area</a:t>
            </a:r>
          </a:p>
          <a:p>
            <a:pPr marL="285750" indent="-285750"/>
            <a:r>
              <a:rPr lang="en-US" sz="3200" dirty="0"/>
              <a:t>Proposed new boundaries</a:t>
            </a:r>
          </a:p>
          <a:p>
            <a:pPr marL="0" indent="0">
              <a:buNone/>
            </a:pPr>
            <a:r>
              <a:rPr lang="en-US" sz="3200" dirty="0"/>
              <a:t>	East End and Midtown</a:t>
            </a:r>
          </a:p>
          <a:p>
            <a:r>
              <a:rPr lang="en-US" sz="3200" dirty="0"/>
              <a:t>Purpose for the Market-based Parking Area</a:t>
            </a:r>
          </a:p>
          <a:p>
            <a:r>
              <a:rPr lang="en-US" sz="3200" dirty="0"/>
              <a:t>Process and timeline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8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C6CF-F307-47A0-91CF-FA0CDD39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Current Parking Exempt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9B09A-BF20-4333-A60A-15AFFCD2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65B84-ECFA-4D0D-B3DF-F6A70392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40309-9211-444B-959F-35CFFCD6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39200" cy="5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3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2295-3453-4F78-B95C-73DCC87F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Proposed Market-Based Parking Area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C2E9-CC4E-49BF-A33B-2289F783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1E960F-F41D-4473-B89D-86BE41E3B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9BD9F-683F-4277-B841-0C04B44D244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" y="1143000"/>
            <a:ext cx="8842248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449580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Create rational boundaries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8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4495801"/>
          </a:xfrm>
        </p:spPr>
        <p:txBody>
          <a:bodyPr>
            <a:normAutofit/>
          </a:bodyPr>
          <a:lstStyle/>
          <a:p>
            <a:r>
              <a:rPr lang="en-US" sz="3000" dirty="0"/>
              <a:t>Create rational boundaries</a:t>
            </a:r>
          </a:p>
          <a:p>
            <a:r>
              <a:rPr lang="en-US" sz="3000" dirty="0">
                <a:solidFill>
                  <a:srgbClr val="FFC000"/>
                </a:solidFill>
              </a:rPr>
              <a:t>Encourage high density mixed use development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4495801"/>
          </a:xfrm>
        </p:spPr>
        <p:txBody>
          <a:bodyPr>
            <a:normAutofit/>
          </a:bodyPr>
          <a:lstStyle/>
          <a:p>
            <a:r>
              <a:rPr lang="en-US" sz="3000" dirty="0"/>
              <a:t>Create rational boundaries</a:t>
            </a:r>
          </a:p>
          <a:p>
            <a:r>
              <a:rPr lang="en-US" sz="3000" dirty="0"/>
              <a:t>Encourage high density mixed use development</a:t>
            </a:r>
          </a:p>
          <a:p>
            <a:r>
              <a:rPr lang="en-US" sz="3000" dirty="0">
                <a:solidFill>
                  <a:srgbClr val="FFC000"/>
                </a:solidFill>
              </a:rPr>
              <a:t>Encourage multi-modal transportation 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4495801"/>
          </a:xfrm>
        </p:spPr>
        <p:txBody>
          <a:bodyPr>
            <a:normAutofit/>
          </a:bodyPr>
          <a:lstStyle/>
          <a:p>
            <a:r>
              <a:rPr lang="en-US" sz="3000" dirty="0"/>
              <a:t>Create rational boundaries</a:t>
            </a:r>
          </a:p>
          <a:p>
            <a:r>
              <a:rPr lang="en-US" sz="3000" dirty="0"/>
              <a:t>Encourage high density mixed use development</a:t>
            </a:r>
          </a:p>
          <a:p>
            <a:r>
              <a:rPr lang="en-US" sz="3000" dirty="0"/>
              <a:t>Encourage multi-modal transportation use</a:t>
            </a:r>
          </a:p>
          <a:p>
            <a:r>
              <a:rPr lang="en-US" sz="3000" dirty="0">
                <a:solidFill>
                  <a:srgbClr val="FFC000"/>
                </a:solidFill>
              </a:rPr>
              <a:t>Encourage the reuse of existing buildings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8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D57A-B91E-40C6-8631-B3123C24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for the expansion of the CBD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A6-FB98-420F-8F0E-1A1F8742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574"/>
            <a:ext cx="8229600" cy="4495801"/>
          </a:xfrm>
        </p:spPr>
        <p:txBody>
          <a:bodyPr>
            <a:normAutofit/>
          </a:bodyPr>
          <a:lstStyle/>
          <a:p>
            <a:r>
              <a:rPr lang="en-US" sz="3000" dirty="0"/>
              <a:t>Create rational boundaries</a:t>
            </a:r>
          </a:p>
          <a:p>
            <a:r>
              <a:rPr lang="en-US" sz="3000" dirty="0"/>
              <a:t>Encourage high density mixed use development</a:t>
            </a:r>
          </a:p>
          <a:p>
            <a:r>
              <a:rPr lang="en-US" sz="3000" dirty="0"/>
              <a:t>Encourage multi-modal transportation use</a:t>
            </a:r>
          </a:p>
          <a:p>
            <a:r>
              <a:rPr lang="en-US" sz="3000" dirty="0"/>
              <a:t>Encourage the reuse of existing buildings</a:t>
            </a:r>
          </a:p>
          <a:p>
            <a:r>
              <a:rPr lang="en-US" sz="3000" dirty="0">
                <a:solidFill>
                  <a:srgbClr val="FFC000"/>
                </a:solidFill>
              </a:rPr>
              <a:t>Allow the market to dictate parking needs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DD14-E013-44AA-AD0C-4AC29898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CE65-43BC-49FB-8699-2741771298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1346"/>
      </p:ext>
    </p:extLst>
  </p:cSld>
  <p:clrMapOvr>
    <a:masterClrMapping/>
  </p:clrMapOvr>
</p:sld>
</file>

<file path=ppt/theme/theme1.xml><?xml version="1.0" encoding="utf-8"?>
<a:theme xmlns:a="http://schemas.openxmlformats.org/drawingml/2006/main" name="HCCC_Sprawl Presentation_D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HCCC_Sprawl Presentation_DRAFT</Template>
  <TotalTime>46898</TotalTime>
  <Words>480</Words>
  <Application>Microsoft Office PowerPoint</Application>
  <PresentationFormat>On-screen Show (4:3)</PresentationFormat>
  <Paragraphs>159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맑은 고딕</vt:lpstr>
      <vt:lpstr>Arial</vt:lpstr>
      <vt:lpstr>Calibri</vt:lpstr>
      <vt:lpstr>HCCC_Sprawl Presentation_DRAFT</vt:lpstr>
      <vt:lpstr> Quality of Life Committee </vt:lpstr>
      <vt:lpstr>Introduction </vt:lpstr>
      <vt:lpstr>Current Parking Exempt Area</vt:lpstr>
      <vt:lpstr> Proposed Market-Based Parking Area </vt:lpstr>
      <vt:lpstr>Purpose for the expansion of the CBD</vt:lpstr>
      <vt:lpstr>Purpose for the expansion of the CBD</vt:lpstr>
      <vt:lpstr>Purpose for the expansion of the CBD</vt:lpstr>
      <vt:lpstr>Purpose for the expansion of the CBD</vt:lpstr>
      <vt:lpstr>Purpose for the expansion of the CBD</vt:lpstr>
      <vt:lpstr>Purpose for the expansion of the CBD</vt:lpstr>
      <vt:lpstr>Purpose for the expansion of the CBD</vt:lpstr>
      <vt:lpstr>Purpose for the expansion of the CBD</vt:lpstr>
      <vt:lpstr>Cost for Parking </vt:lpstr>
      <vt:lpstr>Process and Timeline</vt:lpstr>
      <vt:lpstr>Process and Timeline</vt:lpstr>
      <vt:lpstr>Land Use Map</vt:lpstr>
      <vt:lpstr>Council District Map</vt:lpstr>
      <vt:lpstr>Metro Lightrail and Bus Routes</vt:lpstr>
      <vt:lpstr> Quality of Life Committee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Crimmins</dc:creator>
  <cp:lastModifiedBy>Rodriguez, Hector - PD</cp:lastModifiedBy>
  <cp:revision>821</cp:revision>
  <cp:lastPrinted>2019-02-22T15:51:54Z</cp:lastPrinted>
  <dcterms:created xsi:type="dcterms:W3CDTF">2013-11-06T18:23:02Z</dcterms:created>
  <dcterms:modified xsi:type="dcterms:W3CDTF">2019-02-22T19:20:41Z</dcterms:modified>
</cp:coreProperties>
</file>