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7" r:id="rId5"/>
    <p:sldId id="338" r:id="rId6"/>
    <p:sldId id="341" r:id="rId7"/>
    <p:sldId id="335" r:id="rId8"/>
    <p:sldId id="342" r:id="rId9"/>
    <p:sldId id="28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15"/>
  </p:normalViewPr>
  <p:slideViewPr>
    <p:cSldViewPr snapToGrid="0">
      <p:cViewPr varScale="1">
        <p:scale>
          <a:sx n="123" d="100"/>
          <a:sy n="123" d="100"/>
        </p:scale>
        <p:origin x="125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k, Ashley A." userId="1bff1f5d-c686-4f10-8730-7561ab139206" providerId="ADAL" clId="{9279CF3F-F7B8-47F8-8BE0-01EF75A8E293}"/>
    <pc:docChg chg="custSel modSld">
      <pc:chgData name="Clark, Ashley A." userId="1bff1f5d-c686-4f10-8730-7561ab139206" providerId="ADAL" clId="{9279CF3F-F7B8-47F8-8BE0-01EF75A8E293}" dt="2023-09-20T20:21:08.744" v="7"/>
      <pc:docMkLst>
        <pc:docMk/>
      </pc:docMkLst>
      <pc:sldChg chg="modSp mod">
        <pc:chgData name="Clark, Ashley A." userId="1bff1f5d-c686-4f10-8730-7561ab139206" providerId="ADAL" clId="{9279CF3F-F7B8-47F8-8BE0-01EF75A8E293}" dt="2023-09-20T20:21:08.744" v="7"/>
        <pc:sldMkLst>
          <pc:docMk/>
          <pc:sldMk cId="571088932" sldId="257"/>
        </pc:sldMkLst>
        <pc:spChg chg="mod">
          <ac:chgData name="Clark, Ashley A." userId="1bff1f5d-c686-4f10-8730-7561ab139206" providerId="ADAL" clId="{9279CF3F-F7B8-47F8-8BE0-01EF75A8E293}" dt="2023-09-20T20:20:57.822" v="5" actId="27636"/>
          <ac:spMkLst>
            <pc:docMk/>
            <pc:sldMk cId="571088932" sldId="257"/>
            <ac:spMk id="3" creationId="{00000000-0000-0000-0000-000000000000}"/>
          </ac:spMkLst>
        </pc:spChg>
        <pc:spChg chg="mod">
          <ac:chgData name="Clark, Ashley A." userId="1bff1f5d-c686-4f10-8730-7561ab139206" providerId="ADAL" clId="{9279CF3F-F7B8-47F8-8BE0-01EF75A8E293}" dt="2023-09-20T20:21:08.744" v="7"/>
          <ac:spMkLst>
            <pc:docMk/>
            <pc:sldMk cId="571088932" sldId="257"/>
            <ac:spMk id="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073B5-60F3-3944-93DA-7D8CE4CD8BDC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13867-9179-8F4C-8352-D640033B6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271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13867-9179-8F4C-8352-D640033B65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0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B13867-9179-8F4C-8352-D640033B65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07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B13ED-0418-4AA2-8C8D-F5F123A8B6BF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8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60D86-9E00-41C0-A3D3-13F6961794D4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89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8A3A9-C994-4E41-8DF0-F164434EB2E9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17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3151A-532B-463A-85FA-CA1C47F66C33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3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9C623-31B4-48C9-AB96-C685123DE898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2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43439-6A0B-4AC2-B559-43AE9576EA91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7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1E7D4-0C5E-41DE-B471-7B3FE8D20CE2}" type="datetime1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3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B15CA-C9E8-4196-B1C9-EF3E1CA5A16D}" type="datetime1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49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7C949-D69F-4C2A-A30E-15C97A11F6B0}" type="datetime1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41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FF303-9CE4-473E-AA0F-599BDADF73E2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84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57AD2-A68A-4CE0-A753-3CF0A99750DE}" type="datetime1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25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1603-DD7E-4CE1-88B3-ED9C2695DE78}" type="datetime1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9AD9A-158D-46E4-889E-526457AD1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6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457200"/>
            <a:ext cx="1696325" cy="16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171700"/>
            <a:ext cx="8534400" cy="2209800"/>
          </a:xfrm>
        </p:spPr>
        <p:txBody>
          <a:bodyPr>
            <a:norm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In-Car Camera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609600"/>
          </a:xfrm>
        </p:spPr>
        <p:txBody>
          <a:bodyPr>
            <a:normAutofit fontScale="92500"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Program Presentation, September 21, 2023</a:t>
            </a:r>
          </a:p>
          <a:p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457200"/>
            <a:ext cx="1696325" cy="16963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TextBox 5"/>
          <p:cNvSpPr txBox="1"/>
          <p:nvPr/>
        </p:nvSpPr>
        <p:spPr>
          <a:xfrm>
            <a:off x="1371600" y="4953000"/>
            <a:ext cx="64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Wyatt Martin, Assistant Chief</a:t>
            </a:r>
          </a:p>
          <a:p>
            <a:pPr algn="ctr"/>
            <a:r>
              <a:rPr lang="en-US" dirty="0"/>
              <a:t>Viet Dang, Acting CTO</a:t>
            </a:r>
          </a:p>
          <a:p>
            <a:pPr algn="ctr"/>
            <a:r>
              <a:rPr lang="en-US" dirty="0"/>
              <a:t>Frank Rodriguez, Police Administrator</a:t>
            </a: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7FED49-E01F-263B-47DF-DB8C08598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88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259972" y="1860355"/>
            <a:ext cx="5434825" cy="3438126"/>
          </a:xfrm>
        </p:spPr>
        <p:txBody>
          <a:bodyPr anchor="ctr">
            <a:normAutofit/>
          </a:bodyPr>
          <a:lstStyle/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in-car systems were primarily deployed to Traffic Enforcement Division.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remainder were distributed among Patrol Divisions.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763C83-0805-0A73-443B-86BBBFDD6AEA}"/>
              </a:ext>
            </a:extLst>
          </p:cNvPr>
          <p:cNvSpPr txBox="1"/>
          <p:nvPr/>
        </p:nvSpPr>
        <p:spPr>
          <a:xfrm>
            <a:off x="3064246" y="582574"/>
            <a:ext cx="59086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January 1, 2017, HPD made an initial in-car camera purchase of 225 units.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5E0BB-8DD2-D494-8376-65B62CB3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6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1299" y="321733"/>
            <a:ext cx="8660121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75" y="1188637"/>
            <a:ext cx="2356072" cy="4480726"/>
          </a:xfrm>
        </p:spPr>
        <p:txBody>
          <a:bodyPr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Body Worn Camera Contract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854195" y="1338729"/>
            <a:ext cx="4438463" cy="4180542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HPDs Body Worn Camera (BWC) contract was executed on December 16, 2021, and included an additional 29 in-car video systems.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B46175-EEF6-A63E-DBCE-F95960109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0180" y="6471179"/>
            <a:ext cx="2133600" cy="365125"/>
          </a:xfrm>
        </p:spPr>
        <p:txBody>
          <a:bodyPr/>
          <a:lstStyle/>
          <a:p>
            <a:fld id="{7DF9AD9A-158D-46E4-889E-526457AD1C1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031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60045"/>
            <a:ext cx="4694659" cy="573405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299"/>
          <a:stretch/>
        </p:blipFill>
        <p:spPr>
          <a:xfrm>
            <a:off x="-1" y="857250"/>
            <a:ext cx="9144001" cy="5734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0578" y="1257300"/>
            <a:ext cx="3988849" cy="1381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In-Car Systems Purchase</a:t>
            </a:r>
          </a:p>
        </p:txBody>
      </p:sp>
      <p:sp>
        <p:nvSpPr>
          <p:cNvPr id="38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9525" y="1468363"/>
            <a:ext cx="4180922" cy="4515805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pic>
        <p:nvPicPr>
          <p:cNvPr id="31" name="Graphic 30" descr="Security Camera">
            <a:extLst>
              <a:ext uri="{FF2B5EF4-FFF2-40B4-BE49-F238E27FC236}">
                <a16:creationId xmlns:a16="http://schemas.microsoft.com/office/drawing/2014/main" id="{AB32BDC3-D59A-3407-F8D0-08F90C058F8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9490" y="2079067"/>
            <a:ext cx="3026740" cy="3026740"/>
          </a:xfrm>
          <a:prstGeom prst="rect">
            <a:avLst/>
          </a:prstGeom>
        </p:spPr>
      </p:pic>
      <p:sp>
        <p:nvSpPr>
          <p:cNvPr id="27" name="Subtitle 2"/>
          <p:cNvSpPr>
            <a:spLocks noGrp="1"/>
          </p:cNvSpPr>
          <p:nvPr>
            <p:ph idx="1"/>
          </p:nvPr>
        </p:nvSpPr>
        <p:spPr>
          <a:xfrm>
            <a:off x="4570579" y="2947260"/>
            <a:ext cx="4003614" cy="2927188"/>
          </a:xfrm>
        </p:spPr>
        <p:txBody>
          <a:bodyPr anchor="ctr">
            <a:normAutofit fontScale="85000" lnSpcReduction="20000"/>
          </a:bodyPr>
          <a:lstStyle/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April of 2022, an additional 325 in-car video systems were purchased and installed.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systems were distributed among Patrol Divisions.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purchase brought the total number of in-car units to 579.</a:t>
            </a:r>
          </a:p>
          <a:p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represented a 157% increase in the total number of installed in-car systems.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418C409-0E21-676F-C184-8C5961B2F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90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116" y="1016795"/>
            <a:ext cx="5605629" cy="994172"/>
          </a:xfrm>
        </p:spPr>
        <p:txBody>
          <a:bodyPr>
            <a:normAutofit/>
          </a:bodyPr>
          <a:lstStyle/>
          <a:p>
            <a:r>
              <a:rPr lang="en-US" sz="38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State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94697" y="2010967"/>
            <a:ext cx="5033221" cy="3788227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sz="21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r>
              <a:rPr lang="en-US" sz="21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HPD has been allocated $2.4M to purchase an additional 186 in-car video systems</a:t>
            </a:r>
            <a:r>
              <a:rPr lang="en-US" sz="21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This purchase is the sum of $2.1M allocated by Mayor Turner (160 units) and $343,968 from a grant for the Gangs Division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+mn-cs"/>
              </a:rPr>
              <a:t> 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(26 units).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This purchase will bring the total number of In-Car systems to 765.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Once installed, this purchase will mean there has been a 240% increase in the number if in-car systems since 2021.</a:t>
            </a:r>
          </a:p>
          <a:p>
            <a:pPr algn="just"/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end goal is to have camera systems installed in 100% of our marked fleet assigned to field operations.  </a:t>
            </a:r>
          </a:p>
          <a:p>
            <a:pPr algn="just"/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 the future, each new unit placed in service will be pre-installed with an in-car camera system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Car">
            <a:extLst>
              <a:ext uri="{FF2B5EF4-FFF2-40B4-BE49-F238E27FC236}">
                <a16:creationId xmlns:a16="http://schemas.microsoft.com/office/drawing/2014/main" id="{A4E25ED5-46F4-13B8-2A3F-8087F2F147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C316D-E98A-6A6D-D82D-DCB44E6D5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9AD9A-158D-46E4-889E-526457AD1C1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060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262C87B-205C-4719-AC60-AF13E94F1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1999" y="322626"/>
            <a:ext cx="4329420" cy="6212748"/>
          </a:xfrm>
          <a:custGeom>
            <a:avLst/>
            <a:gdLst>
              <a:gd name="connsiteX0" fmla="*/ 0 w 5772560"/>
              <a:gd name="connsiteY0" fmla="*/ 0 h 6212748"/>
              <a:gd name="connsiteX1" fmla="*/ 1448661 w 5772560"/>
              <a:gd name="connsiteY1" fmla="*/ 0 h 6212748"/>
              <a:gd name="connsiteX2" fmla="*/ 1940557 w 5772560"/>
              <a:gd name="connsiteY2" fmla="*/ 0 h 6212748"/>
              <a:gd name="connsiteX3" fmla="*/ 5772560 w 5772560"/>
              <a:gd name="connsiteY3" fmla="*/ 0 h 6212748"/>
              <a:gd name="connsiteX4" fmla="*/ 5772560 w 5772560"/>
              <a:gd name="connsiteY4" fmla="*/ 2864954 h 6212748"/>
              <a:gd name="connsiteX5" fmla="*/ 2329115 w 5772560"/>
              <a:gd name="connsiteY5" fmla="*/ 6212748 h 6212748"/>
              <a:gd name="connsiteX6" fmla="*/ 1940557 w 5772560"/>
              <a:gd name="connsiteY6" fmla="*/ 6212748 h 6212748"/>
              <a:gd name="connsiteX7" fmla="*/ 1448661 w 5772560"/>
              <a:gd name="connsiteY7" fmla="*/ 6212748 h 6212748"/>
              <a:gd name="connsiteX8" fmla="*/ 0 w 5772560"/>
              <a:gd name="connsiteY8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772560" h="6212748">
                <a:moveTo>
                  <a:pt x="0" y="0"/>
                </a:moveTo>
                <a:lnTo>
                  <a:pt x="1448661" y="0"/>
                </a:lnTo>
                <a:lnTo>
                  <a:pt x="1940557" y="0"/>
                </a:lnTo>
                <a:lnTo>
                  <a:pt x="5772560" y="0"/>
                </a:lnTo>
                <a:lnTo>
                  <a:pt x="5772560" y="2864954"/>
                </a:lnTo>
                <a:lnTo>
                  <a:pt x="2329115" y="6212748"/>
                </a:lnTo>
                <a:lnTo>
                  <a:pt x="1940557" y="6212748"/>
                </a:lnTo>
                <a:lnTo>
                  <a:pt x="1448661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31187307-CBF5-024C-EC98-E9E835F75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3930" y="1857312"/>
            <a:ext cx="3123183" cy="312318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059640" y="1857312"/>
            <a:ext cx="2722907" cy="205650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7C7E3B-D324-EAEC-D0C9-7F91AFD3B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600180" y="6483670"/>
            <a:ext cx="2133600" cy="365125"/>
          </a:xfrm>
        </p:spPr>
        <p:txBody>
          <a:bodyPr/>
          <a:lstStyle/>
          <a:p>
            <a:fld id="{7DF9AD9A-158D-46E4-889E-526457AD1C1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714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6FCFB5008F648B3D2FED1D28D4D98" ma:contentTypeVersion="8" ma:contentTypeDescription="Create a new document." ma:contentTypeScope="" ma:versionID="573b9faed4ba113812098a2086b9eae8">
  <xsd:schema xmlns:xsd="http://www.w3.org/2001/XMLSchema" xmlns:xs="http://www.w3.org/2001/XMLSchema" xmlns:p="http://schemas.microsoft.com/office/2006/metadata/properties" xmlns:ns3="a3c5fc75-e489-483f-be16-56ccf48f508c" targetNamespace="http://schemas.microsoft.com/office/2006/metadata/properties" ma:root="true" ma:fieldsID="64ba449152655b6b302327ac57f163b4" ns3:_="">
    <xsd:import namespace="a3c5fc75-e489-483f-be16-56ccf48f508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c5fc75-e489-483f-be16-56ccf48f50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EA84BA-DD70-4E72-A90C-074F8D7DBF97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a3c5fc75-e489-483f-be16-56ccf48f508c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68BB454-E8E0-4CC2-9277-72DCA9AA8C8A}">
  <ds:schemaRefs>
    <ds:schemaRef ds:uri="a3c5fc75-e489-483f-be16-56ccf48f508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19CFD37-EB4B-4299-AEAC-964D5D6125F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4c753ca-2ec6-4981-81e7-5c7597f9e7d8}" enabled="0" method="" siteId="{64c753ca-2ec6-4981-81e7-5c7597f9e7d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277</Words>
  <Application>Microsoft Office PowerPoint</Application>
  <PresentationFormat>On-screen Show (4:3)</PresentationFormat>
  <Paragraphs>34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Times New Roman</vt:lpstr>
      <vt:lpstr>Office Theme</vt:lpstr>
      <vt:lpstr>In-Car Camera Program</vt:lpstr>
      <vt:lpstr>History</vt:lpstr>
      <vt:lpstr>Body Worn Camera Contract</vt:lpstr>
      <vt:lpstr>In-Car Systems Purchase</vt:lpstr>
      <vt:lpstr>Future State</vt:lpstr>
      <vt:lpstr>PowerPoint Presentation</vt:lpstr>
    </vt:vector>
  </TitlesOfParts>
  <Company>Houston Police Department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Carkhuff</dc:creator>
  <cp:lastModifiedBy>Clark, Ashley A.</cp:lastModifiedBy>
  <cp:revision>15</cp:revision>
  <cp:lastPrinted>2022-04-14T17:18:55Z</cp:lastPrinted>
  <dcterms:created xsi:type="dcterms:W3CDTF">2016-08-01T14:38:35Z</dcterms:created>
  <dcterms:modified xsi:type="dcterms:W3CDTF">2023-09-20T20:21:15Z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0x010100E196FCFB5008F648B3D2FED1D28D4D98</vt:lpwstr>
  </property>
</Properties>
</file>