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17"/>
  </p:notesMasterIdLst>
  <p:sldIdLst>
    <p:sldId id="256" r:id="rId2"/>
    <p:sldId id="269" r:id="rId3"/>
    <p:sldId id="315" r:id="rId4"/>
    <p:sldId id="263" r:id="rId5"/>
    <p:sldId id="267" r:id="rId6"/>
    <p:sldId id="301" r:id="rId7"/>
    <p:sldId id="297" r:id="rId8"/>
    <p:sldId id="318" r:id="rId9"/>
    <p:sldId id="309" r:id="rId10"/>
    <p:sldId id="312" r:id="rId11"/>
    <p:sldId id="319" r:id="rId12"/>
    <p:sldId id="320" r:id="rId13"/>
    <p:sldId id="321" r:id="rId14"/>
    <p:sldId id="291" r:id="rId15"/>
    <p:sldId id="329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978"/>
    <a:srgbClr val="42A07C"/>
    <a:srgbClr val="2B5757"/>
    <a:srgbClr val="75A0BB"/>
    <a:srgbClr val="548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9B88BE-A248-484E-8D63-C0DB181D851B}" v="1" dt="2023-02-14T22:19:21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5930" autoAdjust="0"/>
  </p:normalViewPr>
  <p:slideViewPr>
    <p:cSldViewPr snapToGrid="0">
      <p:cViewPr varScale="1">
        <p:scale>
          <a:sx n="122" d="100"/>
          <a:sy n="122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E5E97-E2EF-4C77-84AB-471C1E10BC61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150B5-5127-4127-9341-56896674C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150B5-5127-4127-9341-56896674C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baseline="0" dirty="0"/>
              <a:t>ORI’s had no evidence recovered.  Some</a:t>
            </a:r>
            <a:r>
              <a:rPr lang="en-US" dirty="0"/>
              <a:t> fired cartridge cases/firearms did not qualify for NIBIN entry or</a:t>
            </a:r>
            <a:r>
              <a:rPr lang="en-US" baseline="0" dirty="0"/>
              <a:t> </a:t>
            </a:r>
            <a:r>
              <a:rPr lang="en-US" dirty="0"/>
              <a:t>some incidents were missed by the HPD Property Room IBIS Unit. A list of incidents</a:t>
            </a:r>
            <a:r>
              <a:rPr lang="en-US" baseline="0" dirty="0"/>
              <a:t> will be provided to Property Room for further review/entry into NIBIN.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50B5-5127-4127-9341-56896674CD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5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baseline="0" dirty="0"/>
              <a:t>ORI’s had no evidence recovered.  Some</a:t>
            </a:r>
            <a:r>
              <a:rPr lang="en-US" dirty="0"/>
              <a:t> fired cartridge cases/firearms did not qualify for NIBIN entry or</a:t>
            </a:r>
            <a:r>
              <a:rPr lang="en-US" baseline="0" dirty="0"/>
              <a:t> </a:t>
            </a:r>
            <a:r>
              <a:rPr lang="en-US" dirty="0"/>
              <a:t>some incidents were missed by the HPD Property Room IBIS Unit. A list of incidents</a:t>
            </a:r>
            <a:r>
              <a:rPr lang="en-US" baseline="0" dirty="0"/>
              <a:t> will be provided to Property Room for further review/entry into NIBIN.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50B5-5127-4127-9341-56896674CD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150B5-5127-4127-9341-56896674CD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150B5-5127-4127-9341-56896674CD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49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778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664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098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279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505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494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76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4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0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8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7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68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1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8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7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03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tmp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3" y="4353169"/>
            <a:ext cx="5233507" cy="225999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600" dirty="0"/>
            </a:br>
            <a:br>
              <a:rPr lang="en-US" sz="7600" dirty="0"/>
            </a:br>
            <a:br>
              <a:rPr lang="en-US" sz="7600" dirty="0"/>
            </a:br>
            <a:br>
              <a:rPr lang="en-US" sz="7600" dirty="0"/>
            </a:br>
            <a:br>
              <a:rPr lang="en-US" sz="7600" dirty="0"/>
            </a:br>
            <a:r>
              <a:rPr lang="en-US" sz="7600" dirty="0"/>
              <a:t>ShotSpotter</a:t>
            </a:r>
            <a:br>
              <a:rPr lang="en-US" sz="7600" dirty="0"/>
            </a:br>
            <a:r>
              <a:rPr lang="en-US" sz="7600" dirty="0"/>
              <a:t>Program Update</a:t>
            </a:r>
            <a:r>
              <a:rPr lang="en-US" sz="8000" dirty="0"/>
              <a:t> </a:t>
            </a:r>
            <a:br>
              <a:rPr lang="en-US" sz="5300" dirty="0"/>
            </a:br>
            <a:br>
              <a:rPr lang="en-US" sz="4000" dirty="0"/>
            </a:br>
            <a:r>
              <a:rPr lang="en-US" sz="2000" b="1" i="1" dirty="0"/>
              <a:t>Houston Police Department</a:t>
            </a:r>
            <a:br>
              <a:rPr lang="en-US" sz="2000" i="1" dirty="0"/>
            </a:br>
            <a:r>
              <a:rPr lang="en-US" sz="1800" b="1" dirty="0"/>
              <a:t>SUPPORT SERVICES COMMAND</a:t>
            </a:r>
            <a:br>
              <a:rPr lang="en-US" sz="1800" b="1" dirty="0"/>
            </a:br>
            <a:r>
              <a:rPr lang="en-US" sz="1800" b="1" i="1" dirty="0"/>
              <a:t>ASSISTANT POLICE CHIEF M.W. MARTIN</a:t>
            </a:r>
            <a:br>
              <a:rPr lang="en-US" sz="2000" i="1" dirty="0"/>
            </a:b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Southeast Patrol Division</a:t>
            </a:r>
            <a:br>
              <a:rPr lang="en-US" sz="1200" i="1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sz="1000" i="1" dirty="0">
                <a:solidFill>
                  <a:schemeClr val="tx1">
                    <a:lumMod val="65000"/>
                  </a:schemeClr>
                </a:solidFill>
              </a:rPr>
              <a:t>Commander M.S. COLLINS</a:t>
            </a:r>
            <a:br>
              <a:rPr lang="en-US" sz="1200" i="1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North Patrol Division</a:t>
            </a:r>
            <a:br>
              <a:rPr lang="en-US" sz="1200" i="1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en-US" sz="1000" i="1" dirty="0">
                <a:solidFill>
                  <a:schemeClr val="tx1">
                    <a:lumMod val="65000"/>
                  </a:schemeClr>
                </a:solidFill>
              </a:rPr>
              <a:t>Commander J.G. Bryant</a:t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95" y="6129145"/>
            <a:ext cx="2604630" cy="604390"/>
          </a:xfrm>
          <a:prstGeom prst="rect">
            <a:avLst/>
          </a:prstGeom>
          <a:ln w="38100" cap="sq">
            <a:solidFill>
              <a:srgbClr val="2B57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3B95F61-6553-43D6-B5B8-EF364984EE78}"/>
              </a:ext>
            </a:extLst>
          </p:cNvPr>
          <p:cNvGrpSpPr/>
          <p:nvPr/>
        </p:nvGrpSpPr>
        <p:grpSpPr>
          <a:xfrm>
            <a:off x="6608019" y="6356509"/>
            <a:ext cx="4704861" cy="377026"/>
            <a:chOff x="6608019" y="6356509"/>
            <a:chExt cx="4704861" cy="377026"/>
          </a:xfrm>
        </p:grpSpPr>
        <p:sp>
          <p:nvSpPr>
            <p:cNvPr id="5" name="TextBox 4"/>
            <p:cNvSpPr txBox="1"/>
            <p:nvPr/>
          </p:nvSpPr>
          <p:spPr>
            <a:xfrm>
              <a:off x="6608019" y="6471925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i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25601" y="6356509"/>
              <a:ext cx="223811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495" y="1054416"/>
            <a:ext cx="2546298" cy="25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9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3185" y="242277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/>
              <a:t>Published Alerts</a:t>
            </a:r>
            <a:br>
              <a:rPr lang="en-US" dirty="0"/>
            </a:br>
            <a:r>
              <a:rPr lang="en-US" sz="2200" i="1" dirty="0"/>
              <a:t>January 1, 2023 – February 12, 2023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3185" y="1971105"/>
            <a:ext cx="4995334" cy="3649134"/>
          </a:xfrm>
        </p:spPr>
        <p:txBody>
          <a:bodyPr>
            <a:normAutofit/>
          </a:bodyPr>
          <a:lstStyle/>
          <a:p>
            <a:r>
              <a:rPr lang="en-US" sz="2400" dirty="0"/>
              <a:t>ShotSpotter reviewers determined </a:t>
            </a:r>
            <a:r>
              <a:rPr lang="en-US" sz="2400" b="1" dirty="0"/>
              <a:t>289</a:t>
            </a:r>
            <a:r>
              <a:rPr lang="en-US" sz="2400" dirty="0"/>
              <a:t> Alerts were gunfire and sent those results to HPD.</a:t>
            </a:r>
          </a:p>
          <a:p>
            <a:endParaRPr lang="en-US" sz="2400" dirty="0"/>
          </a:p>
          <a:p>
            <a:r>
              <a:rPr lang="en-US" sz="2400" dirty="0"/>
              <a:t>Total Alerts:  </a:t>
            </a:r>
            <a:r>
              <a:rPr lang="en-US" sz="2400" b="1" dirty="0"/>
              <a:t>289</a:t>
            </a:r>
          </a:p>
          <a:p>
            <a:r>
              <a:rPr lang="en-US" sz="2400" dirty="0"/>
              <a:t>Total Gunfire:  </a:t>
            </a:r>
            <a:r>
              <a:rPr lang="en-US" sz="2400" b="1" dirty="0"/>
              <a:t>289</a:t>
            </a:r>
          </a:p>
          <a:p>
            <a:r>
              <a:rPr lang="en-US" sz="2400" dirty="0"/>
              <a:t>Total Rounds:  </a:t>
            </a:r>
            <a:r>
              <a:rPr lang="en-US" sz="2400" b="1" dirty="0"/>
              <a:t>1,147</a:t>
            </a:r>
          </a:p>
        </p:txBody>
      </p:sp>
      <p:pic>
        <p:nvPicPr>
          <p:cNvPr id="10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203354" y="242277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3185" y="5620239"/>
            <a:ext cx="490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C000"/>
                </a:solidFill>
              </a:rPr>
              <a:t>The next 5 slides concentrate on the </a:t>
            </a:r>
          </a:p>
          <a:p>
            <a:r>
              <a:rPr lang="en-US" sz="1600" b="1" i="1" dirty="0">
                <a:solidFill>
                  <a:srgbClr val="FFC000"/>
                </a:solidFill>
              </a:rPr>
              <a:t>289 Published Alerts </a:t>
            </a:r>
            <a:r>
              <a:rPr lang="en-US" sz="1600" i="1" dirty="0">
                <a:solidFill>
                  <a:srgbClr val="FFC000"/>
                </a:solidFill>
              </a:rPr>
              <a:t>for 01/01/2023 – 02/12/2023.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41FE1-68B8-4416-AE83-F4A24BEE9D3E}"/>
              </a:ext>
            </a:extLst>
          </p:cNvPr>
          <p:cNvGrpSpPr/>
          <p:nvPr/>
        </p:nvGrpSpPr>
        <p:grpSpPr>
          <a:xfrm>
            <a:off x="-429847" y="6480974"/>
            <a:ext cx="4704861" cy="377026"/>
            <a:chOff x="3743569" y="6480974"/>
            <a:chExt cx="4704861" cy="3770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803416-E469-4B53-A7DC-72EC79FDB803}"/>
                </a:ext>
              </a:extLst>
            </p:cNvPr>
            <p:cNvSpPr txBox="1"/>
            <p:nvPr/>
          </p:nvSpPr>
          <p:spPr>
            <a:xfrm>
              <a:off x="3743569" y="6596390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DBD154-1392-419D-A0D9-9AC0096315F8}"/>
                </a:ext>
              </a:extLst>
            </p:cNvPr>
            <p:cNvSpPr/>
            <p:nvPr/>
          </p:nvSpPr>
          <p:spPr>
            <a:xfrm>
              <a:off x="4661151" y="6480974"/>
              <a:ext cx="29113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February 2023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1C9E7F5-1949-4372-9976-16ABCB929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526" y="6227968"/>
            <a:ext cx="1558129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AAFBC9F-3178-4BAD-BD95-05EACD322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968" y="1833424"/>
            <a:ext cx="2152950" cy="1200318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373185" y="242277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The 289 Published Alerts</a:t>
            </a:r>
            <a:br>
              <a:rPr lang="en-US" dirty="0"/>
            </a:br>
            <a:r>
              <a:rPr lang="en-US" sz="2200" i="1" dirty="0"/>
              <a:t>January 01, 2023 – February 12, 2023</a:t>
            </a:r>
          </a:p>
          <a:p>
            <a:r>
              <a:rPr lang="en-US" sz="2200" i="1" dirty="0"/>
              <a:t>Report information Breakdown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185" y="1720215"/>
            <a:ext cx="51863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Of the </a:t>
            </a:r>
            <a:r>
              <a:rPr lang="en-US" sz="2400" b="1" dirty="0"/>
              <a:t>289</a:t>
            </a:r>
            <a:r>
              <a:rPr lang="en-US" sz="2400" dirty="0"/>
              <a:t> Published Alerts, ShotSpotter detected a total of </a:t>
            </a:r>
            <a:r>
              <a:rPr lang="en-US" sz="2400" b="1" dirty="0"/>
              <a:t>1,147</a:t>
            </a:r>
            <a:r>
              <a:rPr lang="en-US" sz="2400" dirty="0"/>
              <a:t> discharged rounds.</a:t>
            </a:r>
          </a:p>
          <a:p>
            <a:endParaRPr lang="en-US" dirty="0"/>
          </a:p>
          <a:p>
            <a:r>
              <a:rPr lang="en-US" sz="2800" b="1" u="sng" dirty="0"/>
              <a:t>Alert results include:</a:t>
            </a:r>
          </a:p>
          <a:p>
            <a:r>
              <a:rPr lang="en-US" dirty="0"/>
              <a:t>- </a:t>
            </a:r>
            <a:r>
              <a:rPr lang="en-US" b="1" dirty="0"/>
              <a:t>21</a:t>
            </a:r>
            <a:r>
              <a:rPr lang="en-US" dirty="0"/>
              <a:t> Offense Reports (ORI’s) generated</a:t>
            </a:r>
          </a:p>
          <a:p>
            <a:r>
              <a:rPr lang="en-US" b="1" dirty="0"/>
              <a:t>- 14D20</a:t>
            </a:r>
            <a:r>
              <a:rPr lang="en-US" dirty="0"/>
              <a:t> had the most alerts and reports generated.</a:t>
            </a:r>
          </a:p>
          <a:p>
            <a:r>
              <a:rPr lang="en-US" b="1" dirty="0"/>
              <a:t>- 4 </a:t>
            </a:r>
            <a:r>
              <a:rPr lang="en-US" dirty="0"/>
              <a:t>Arrests.</a:t>
            </a:r>
          </a:p>
          <a:p>
            <a:r>
              <a:rPr lang="en-US" dirty="0"/>
              <a:t>- 4 Charges</a:t>
            </a:r>
          </a:p>
          <a:p>
            <a:r>
              <a:rPr lang="en-US" b="1" dirty="0"/>
              <a:t>- 0</a:t>
            </a:r>
            <a:r>
              <a:rPr lang="en-US" dirty="0"/>
              <a:t> gunshot victims (0 Fatalities).</a:t>
            </a:r>
          </a:p>
          <a:p>
            <a:endParaRPr lang="en-US" sz="1200" dirty="0"/>
          </a:p>
          <a:p>
            <a:r>
              <a:rPr lang="en-US" sz="1000" dirty="0"/>
              <a:t>Note:</a:t>
            </a:r>
          </a:p>
          <a:p>
            <a:r>
              <a:rPr lang="en-US" sz="1000" dirty="0"/>
              <a:t>”DUP” – Used to indicate multiple alerts which were later determined to be related to the same incident. Therefore, an incident can have multiple alerts associated to it. </a:t>
            </a:r>
          </a:p>
          <a:p>
            <a:r>
              <a:rPr lang="en-US" sz="1000" dirty="0"/>
              <a:t>*Incomplete months.</a:t>
            </a:r>
          </a:p>
        </p:txBody>
      </p:sp>
      <p:pic>
        <p:nvPicPr>
          <p:cNvPr id="9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320585" y="204395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73B6A05-724A-4399-A59D-02B185FE2AAC}"/>
              </a:ext>
            </a:extLst>
          </p:cNvPr>
          <p:cNvGrpSpPr/>
          <p:nvPr/>
        </p:nvGrpSpPr>
        <p:grpSpPr>
          <a:xfrm>
            <a:off x="6527795" y="6471289"/>
            <a:ext cx="4704861" cy="396490"/>
            <a:chOff x="3743569" y="6461510"/>
            <a:chExt cx="4704861" cy="3964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7A8BE0-88B7-4800-8F98-3F5C39EB6319}"/>
                </a:ext>
              </a:extLst>
            </p:cNvPr>
            <p:cNvSpPr txBox="1"/>
            <p:nvPr/>
          </p:nvSpPr>
          <p:spPr>
            <a:xfrm>
              <a:off x="3743569" y="6596390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F5F04D-6501-435B-95D9-A598BA647ACE}"/>
                </a:ext>
              </a:extLst>
            </p:cNvPr>
            <p:cNvSpPr/>
            <p:nvPr/>
          </p:nvSpPr>
          <p:spPr>
            <a:xfrm>
              <a:off x="4661151" y="6461510"/>
              <a:ext cx="29113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February 2023</a:t>
              </a:r>
            </a:p>
          </p:txBody>
        </p:sp>
      </p:grp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CF4FD12-FD7E-4C4B-99F1-9583520BA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04" y="3628936"/>
            <a:ext cx="5239481" cy="1286054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488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373185" y="242277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The 289 Published Alerts</a:t>
            </a:r>
            <a:br>
              <a:rPr lang="en-US" dirty="0"/>
            </a:br>
            <a:r>
              <a:rPr lang="en-US" sz="2200" i="1" dirty="0"/>
              <a:t>January 1, 2023 – February 12, 2023</a:t>
            </a:r>
          </a:p>
          <a:p>
            <a:r>
              <a:rPr lang="en-US" sz="2200" i="1" dirty="0"/>
              <a:t>evidence information Breakdown</a:t>
            </a:r>
          </a:p>
          <a:p>
            <a:endParaRPr lang="en-US" sz="2200" i="1" dirty="0"/>
          </a:p>
          <a:p>
            <a:endParaRPr lang="en-US" sz="2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185" y="2193086"/>
            <a:ext cx="653967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Alert results also include:</a:t>
            </a:r>
          </a:p>
          <a:p>
            <a:r>
              <a:rPr lang="en-US" dirty="0"/>
              <a:t>       - </a:t>
            </a:r>
            <a:r>
              <a:rPr lang="en-US" b="1" dirty="0"/>
              <a:t>95</a:t>
            </a:r>
            <a:r>
              <a:rPr lang="en-US" dirty="0"/>
              <a:t> fired cartridge cases out of the </a:t>
            </a:r>
            <a:r>
              <a:rPr lang="en-US" b="1" dirty="0"/>
              <a:t>1,147 </a:t>
            </a:r>
            <a:r>
              <a:rPr lang="en-US" dirty="0"/>
              <a:t>rounds detected 	were recovered by officers &amp; ATF (an approx. </a:t>
            </a:r>
            <a:r>
              <a:rPr lang="en-US" b="1" dirty="0"/>
              <a:t>8% </a:t>
            </a:r>
            <a:r>
              <a:rPr lang="en-US" dirty="0"/>
              <a:t>recovery rate).</a:t>
            </a:r>
          </a:p>
          <a:p>
            <a:r>
              <a:rPr lang="en-US" dirty="0"/>
              <a:t>       - </a:t>
            </a:r>
            <a:r>
              <a:rPr lang="en-US" b="1" dirty="0"/>
              <a:t>4</a:t>
            </a:r>
            <a:r>
              <a:rPr lang="en-US" dirty="0"/>
              <a:t> Guns were recovered/tagged.</a:t>
            </a:r>
          </a:p>
          <a:p>
            <a:r>
              <a:rPr lang="en-US" dirty="0"/>
              <a:t>       - </a:t>
            </a:r>
            <a:r>
              <a:rPr lang="en-US" b="1" dirty="0"/>
              <a:t>1</a:t>
            </a:r>
            <a:r>
              <a:rPr lang="en-US" dirty="0"/>
              <a:t> of the </a:t>
            </a:r>
            <a:r>
              <a:rPr lang="en-US" b="1" dirty="0"/>
              <a:t>21</a:t>
            </a:r>
            <a:r>
              <a:rPr lang="en-US" dirty="0"/>
              <a:t> ORI’s had ATF Explosive Detection Canine (EDC) 	response (approx. </a:t>
            </a:r>
            <a:r>
              <a:rPr lang="en-US" b="1" dirty="0"/>
              <a:t>5%</a:t>
            </a:r>
            <a:r>
              <a:rPr lang="en-US" dirty="0"/>
              <a:t>). 		   </a:t>
            </a:r>
          </a:p>
          <a:p>
            <a:r>
              <a:rPr lang="en-US" dirty="0"/>
              <a:t>       - </a:t>
            </a:r>
            <a:r>
              <a:rPr lang="en-US" b="1" dirty="0"/>
              <a:t>3</a:t>
            </a:r>
            <a:r>
              <a:rPr lang="en-US" dirty="0"/>
              <a:t> of the </a:t>
            </a:r>
            <a:r>
              <a:rPr lang="en-US" b="1" dirty="0"/>
              <a:t>95</a:t>
            </a:r>
            <a:r>
              <a:rPr lang="en-US" dirty="0"/>
              <a:t> recovered cartridge cases were from ATF’s 	 response (approx</a:t>
            </a:r>
            <a:r>
              <a:rPr lang="en-US" b="1" dirty="0"/>
              <a:t>. 3%).</a:t>
            </a:r>
          </a:p>
          <a:p>
            <a:r>
              <a:rPr lang="en-US" dirty="0"/>
              <a:t>       - </a:t>
            </a:r>
            <a:r>
              <a:rPr lang="en-US" b="1" dirty="0"/>
              <a:t>20</a:t>
            </a:r>
            <a:r>
              <a:rPr lang="en-US" dirty="0"/>
              <a:t> of the </a:t>
            </a:r>
            <a:r>
              <a:rPr lang="en-US" b="1" dirty="0"/>
              <a:t>21</a:t>
            </a:r>
            <a:r>
              <a:rPr lang="en-US" dirty="0"/>
              <a:t> total ORI’s had fired cartridge cases recovered (approx. </a:t>
            </a:r>
            <a:r>
              <a:rPr lang="en-US" b="1" dirty="0"/>
              <a:t>95%</a:t>
            </a:r>
            <a:r>
              <a:rPr lang="en-US" dirty="0"/>
              <a:t>).</a:t>
            </a:r>
          </a:p>
          <a:p>
            <a:r>
              <a:rPr lang="en-US" dirty="0"/>
              <a:t>       - </a:t>
            </a:r>
            <a:r>
              <a:rPr lang="en-US" b="1" dirty="0"/>
              <a:t>19</a:t>
            </a:r>
            <a:r>
              <a:rPr lang="en-US" dirty="0"/>
              <a:t> of the </a:t>
            </a:r>
            <a:r>
              <a:rPr lang="en-US" b="1" dirty="0"/>
              <a:t>21</a:t>
            </a:r>
            <a:r>
              <a:rPr lang="en-US" dirty="0"/>
              <a:t> total ORI’s were entered into the National		Integrated Ballistic Information Network (NIBIN) (approx. </a:t>
            </a:r>
            <a:r>
              <a:rPr lang="en-US" b="1" dirty="0"/>
              <a:t>90%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9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320585" y="204395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84745CF-380C-4C0A-BC93-76EA4F8455BE}"/>
              </a:ext>
            </a:extLst>
          </p:cNvPr>
          <p:cNvGrpSpPr/>
          <p:nvPr/>
        </p:nvGrpSpPr>
        <p:grpSpPr>
          <a:xfrm>
            <a:off x="7260494" y="6480974"/>
            <a:ext cx="4704861" cy="377026"/>
            <a:chOff x="-613064" y="6412607"/>
            <a:chExt cx="4704861" cy="3770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6CC6BB-83E0-40FB-98E8-681C02BFC0DF}"/>
                </a:ext>
              </a:extLst>
            </p:cNvPr>
            <p:cNvSpPr txBox="1"/>
            <p:nvPr/>
          </p:nvSpPr>
          <p:spPr>
            <a:xfrm>
              <a:off x="-613064" y="6528023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242C5C-DAB8-4746-B1B6-1DF9598DA826}"/>
                </a:ext>
              </a:extLst>
            </p:cNvPr>
            <p:cNvSpPr/>
            <p:nvPr/>
          </p:nvSpPr>
          <p:spPr>
            <a:xfrm>
              <a:off x="304518" y="6412607"/>
              <a:ext cx="28696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October 2022</a:t>
              </a:r>
            </a:p>
          </p:txBody>
        </p:sp>
      </p:grp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0F7853F-F96A-43A5-97ED-AE1008F92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493" y="2257673"/>
            <a:ext cx="4503791" cy="136939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576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373185" y="242277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The 289 Published Alerts</a:t>
            </a:r>
            <a:br>
              <a:rPr lang="en-US" dirty="0"/>
            </a:br>
            <a:r>
              <a:rPr lang="en-US" sz="2200" i="1" dirty="0"/>
              <a:t>JANUARY 1, 2023 – February 12, 2023</a:t>
            </a:r>
          </a:p>
          <a:p>
            <a:r>
              <a:rPr lang="en-US" sz="2200" i="1" dirty="0"/>
              <a:t>offense type information Breakdown</a:t>
            </a:r>
          </a:p>
          <a:p>
            <a:endParaRPr lang="en-US" sz="2200" i="1" dirty="0"/>
          </a:p>
          <a:p>
            <a:endParaRPr lang="en-US" sz="2200" i="1" dirty="0"/>
          </a:p>
        </p:txBody>
      </p:sp>
      <p:pic>
        <p:nvPicPr>
          <p:cNvPr id="9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320585" y="204395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FF642D8-0726-42C9-B222-DB4A30900AFD}"/>
              </a:ext>
            </a:extLst>
          </p:cNvPr>
          <p:cNvGrpSpPr/>
          <p:nvPr/>
        </p:nvGrpSpPr>
        <p:grpSpPr>
          <a:xfrm>
            <a:off x="-429847" y="6480974"/>
            <a:ext cx="4704861" cy="377026"/>
            <a:chOff x="3743569" y="6480974"/>
            <a:chExt cx="4704861" cy="3770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4BB698-4AF7-41DE-9295-E35DC055CF7A}"/>
                </a:ext>
              </a:extLst>
            </p:cNvPr>
            <p:cNvSpPr txBox="1"/>
            <p:nvPr/>
          </p:nvSpPr>
          <p:spPr>
            <a:xfrm>
              <a:off x="3743569" y="6596390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290955-1868-4416-9F5D-D46349089FFC}"/>
                </a:ext>
              </a:extLst>
            </p:cNvPr>
            <p:cNvSpPr/>
            <p:nvPr/>
          </p:nvSpPr>
          <p:spPr>
            <a:xfrm>
              <a:off x="4661151" y="6480974"/>
              <a:ext cx="296908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February 2023</a:t>
              </a:r>
            </a:p>
          </p:txBody>
        </p:sp>
      </p:grp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68616F7B-B1B1-4737-AE74-67140E0C4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943" y="2747867"/>
            <a:ext cx="5468113" cy="136226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18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2023" y="2186199"/>
            <a:ext cx="76884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 and Policy Updates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 Protocols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Benefits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altLang="en-US" dirty="0"/>
              <a:t>Arrests and Charges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altLang="en-US" dirty="0"/>
              <a:t>Accurate picture of gunfire in the community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Collection of firearms intelligence data (NIBIN, Etc.)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altLang="en-US" dirty="0"/>
              <a:t>Community Confidence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Lives Saved</a:t>
            </a:r>
          </a:p>
        </p:txBody>
      </p:sp>
      <p:pic>
        <p:nvPicPr>
          <p:cNvPr id="5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320585" y="204395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" descr="hp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72" y="4702270"/>
            <a:ext cx="1381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18EBB48-1D0C-4A02-A0F6-B094EB5795FC}"/>
              </a:ext>
            </a:extLst>
          </p:cNvPr>
          <p:cNvGrpSpPr/>
          <p:nvPr/>
        </p:nvGrpSpPr>
        <p:grpSpPr>
          <a:xfrm>
            <a:off x="3743569" y="6480974"/>
            <a:ext cx="4704861" cy="377026"/>
            <a:chOff x="3743569" y="6480974"/>
            <a:chExt cx="4704861" cy="3770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EC0457-E1B2-4433-BA0B-69F7DD36920A}"/>
                </a:ext>
              </a:extLst>
            </p:cNvPr>
            <p:cNvSpPr txBox="1"/>
            <p:nvPr/>
          </p:nvSpPr>
          <p:spPr>
            <a:xfrm>
              <a:off x="3743569" y="6596390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EFFB76-3713-4B14-A540-562374F5756E}"/>
                </a:ext>
              </a:extLst>
            </p:cNvPr>
            <p:cNvSpPr/>
            <p:nvPr/>
          </p:nvSpPr>
          <p:spPr>
            <a:xfrm>
              <a:off x="4661151" y="6480974"/>
              <a:ext cx="28696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October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67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2023" y="2986417"/>
            <a:ext cx="7688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320585" y="204395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" descr="hp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72" y="4702270"/>
            <a:ext cx="1381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18EBB48-1D0C-4A02-A0F6-B094EB5795FC}"/>
              </a:ext>
            </a:extLst>
          </p:cNvPr>
          <p:cNvGrpSpPr/>
          <p:nvPr/>
        </p:nvGrpSpPr>
        <p:grpSpPr>
          <a:xfrm>
            <a:off x="3743569" y="6480974"/>
            <a:ext cx="4704861" cy="377026"/>
            <a:chOff x="3743569" y="6480974"/>
            <a:chExt cx="4704861" cy="3770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EC0457-E1B2-4433-BA0B-69F7DD36920A}"/>
                </a:ext>
              </a:extLst>
            </p:cNvPr>
            <p:cNvSpPr txBox="1"/>
            <p:nvPr/>
          </p:nvSpPr>
          <p:spPr>
            <a:xfrm>
              <a:off x="3743569" y="6596390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EFFB76-3713-4B14-A540-562374F5756E}"/>
                </a:ext>
              </a:extLst>
            </p:cNvPr>
            <p:cNvSpPr/>
            <p:nvPr/>
          </p:nvSpPr>
          <p:spPr>
            <a:xfrm>
              <a:off x="4661151" y="6480974"/>
              <a:ext cx="28696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October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98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91" y="244198"/>
            <a:ext cx="3680885" cy="1371600"/>
          </a:xfrm>
        </p:spPr>
        <p:txBody>
          <a:bodyPr>
            <a:normAutofit/>
          </a:bodyPr>
          <a:lstStyle/>
          <a:p>
            <a:r>
              <a:rPr lang="en-US" sz="2800" b="1" dirty="0"/>
              <a:t>A Review of the ShotSpotter System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3" y="358240"/>
            <a:ext cx="5207270" cy="5603551"/>
          </a:xfrm>
          <a:prstGeom prst="rect">
            <a:avLst/>
          </a:prstGeom>
          <a:ln w="38100" cap="sq">
            <a:solidFill>
              <a:srgbClr val="2B57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491" y="1790609"/>
            <a:ext cx="3680885" cy="347003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“Three or more sensors pick up the sound of a gunshot and triangulate its location.</a:t>
            </a:r>
          </a:p>
          <a:p>
            <a:r>
              <a:rPr lang="en-US" sz="6400" dirty="0"/>
              <a:t>“A technician hears the audio at ShotSpotter’s company California headquarters and determines in about 30 seconds if it was, in fact, a discharge of a firearm.”</a:t>
            </a:r>
          </a:p>
          <a:p>
            <a:r>
              <a:rPr lang="en-US" sz="6400" dirty="0"/>
              <a:t>If it’s gunfire, an alert is sent to HPD.</a:t>
            </a:r>
          </a:p>
          <a:p>
            <a:r>
              <a:rPr lang="en-US" sz="6400" dirty="0"/>
              <a:t>Officers are dispatched to the call location.  They “get a map of the spot where the shots were fired within </a:t>
            </a:r>
            <a:r>
              <a:rPr lang="en-US" sz="6400" b="1" u="sng" dirty="0"/>
              <a:t>82 feet of the location</a:t>
            </a:r>
            <a:r>
              <a:rPr lang="en-US" sz="6400" dirty="0"/>
              <a:t>, the time of shooting, the number of shots, whether the shooter was moving, and in what direction.”</a:t>
            </a:r>
          </a:p>
          <a:p>
            <a:r>
              <a:rPr lang="en-US" sz="6400" dirty="0"/>
              <a:t>“The ShotSpotter system will allow officers to instantly examine video from nearby cameras.”</a:t>
            </a:r>
          </a:p>
          <a:p>
            <a:r>
              <a:rPr lang="en-US" sz="3200" i="1" dirty="0">
                <a:solidFill>
                  <a:schemeClr val="tx1">
                    <a:lumMod val="65000"/>
                  </a:schemeClr>
                </a:solidFill>
              </a:rPr>
              <a:t>https://www.nydailynews.com/new-york/nypd-unveils-1-5m-shotspotter-system-bronx-article-1.2151679</a:t>
            </a:r>
          </a:p>
          <a:p>
            <a:endParaRPr lang="en-US" sz="4800" dirty="0"/>
          </a:p>
          <a:p>
            <a:endParaRPr lang="en-US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320585" y="204395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01967" y="6477174"/>
            <a:ext cx="4704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tx1">
                    <a:lumMod val="50000"/>
                  </a:schemeClr>
                </a:solidFill>
              </a:rPr>
              <a:t>Law Enforcement Sensitive – For Official Use Only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C26C60-C08C-4540-841A-7A13831F7824}"/>
              </a:ext>
            </a:extLst>
          </p:cNvPr>
          <p:cNvGrpSpPr/>
          <p:nvPr/>
        </p:nvGrpSpPr>
        <p:grpSpPr>
          <a:xfrm>
            <a:off x="5828053" y="6024314"/>
            <a:ext cx="4219911" cy="215444"/>
            <a:chOff x="5828053" y="5884263"/>
            <a:chExt cx="4219911" cy="215444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053" y="5936446"/>
              <a:ext cx="1177026" cy="11770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26610" y="5884263"/>
              <a:ext cx="28213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>
                  <a:solidFill>
                    <a:schemeClr val="tx1">
                      <a:lumMod val="65000"/>
                    </a:schemeClr>
                  </a:solidFill>
                </a:rPr>
                <a:t>https://time.com/4951192/shots-fired-shotspotter/</a:t>
              </a:r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31" y="6235126"/>
            <a:ext cx="1399994" cy="324861"/>
          </a:xfrm>
          <a:prstGeom prst="rect">
            <a:avLst/>
          </a:prstGeom>
          <a:ln w="38100" cap="sq">
            <a:solidFill>
              <a:srgbClr val="2B57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932373" y="6361758"/>
            <a:ext cx="28440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Produced by Southeast Crime Analysis Unit, October 2022</a:t>
            </a:r>
          </a:p>
        </p:txBody>
      </p:sp>
    </p:spTree>
    <p:extLst>
      <p:ext uri="{BB962C8B-B14F-4D97-AF65-F5344CB8AC3E}">
        <p14:creationId xmlns:p14="http://schemas.microsoft.com/office/powerpoint/2010/main" val="131376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6510" y="481406"/>
            <a:ext cx="10131427" cy="1468800"/>
          </a:xfrm>
        </p:spPr>
        <p:txBody>
          <a:bodyPr/>
          <a:lstStyle/>
          <a:p>
            <a:r>
              <a:rPr lang="en-US" dirty="0"/>
              <a:t>Houston ShotSpotter Southeast Zone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CE843-2837-47D2-8ED7-D7673E1B7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09" y="1950205"/>
            <a:ext cx="10131428" cy="1250195"/>
          </a:xfrm>
        </p:spPr>
        <p:txBody>
          <a:bodyPr>
            <a:normAutofit/>
          </a:bodyPr>
          <a:lstStyle/>
          <a:p>
            <a:r>
              <a:rPr lang="en-US" dirty="0"/>
              <a:t>Southeast Patrol Division</a:t>
            </a:r>
          </a:p>
          <a:p>
            <a:r>
              <a:rPr lang="en-US" sz="1500" i="1" dirty="0">
                <a:solidFill>
                  <a:schemeClr val="tx1">
                    <a:lumMod val="85000"/>
                  </a:schemeClr>
                </a:solidFill>
              </a:rPr>
              <a:t>Pilot Program – Initial Implementation Area</a:t>
            </a:r>
          </a:p>
          <a:p>
            <a:endParaRPr lang="en-US" dirty="0"/>
          </a:p>
        </p:txBody>
      </p:sp>
      <p:pic>
        <p:nvPicPr>
          <p:cNvPr id="8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320585" y="204395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CEA9EFB-45A0-4F51-A21D-F05F7652552F}"/>
              </a:ext>
            </a:extLst>
          </p:cNvPr>
          <p:cNvGrpSpPr/>
          <p:nvPr/>
        </p:nvGrpSpPr>
        <p:grpSpPr>
          <a:xfrm>
            <a:off x="3743569" y="6480974"/>
            <a:ext cx="4704861" cy="377026"/>
            <a:chOff x="3743569" y="6480974"/>
            <a:chExt cx="4704861" cy="3770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04A755-2D5D-4B6C-8190-D36E3E4A8119}"/>
                </a:ext>
              </a:extLst>
            </p:cNvPr>
            <p:cNvSpPr txBox="1"/>
            <p:nvPr/>
          </p:nvSpPr>
          <p:spPr>
            <a:xfrm>
              <a:off x="3743569" y="6596390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E0B044-48BF-468D-812B-22662071E600}"/>
                </a:ext>
              </a:extLst>
            </p:cNvPr>
            <p:cNvSpPr/>
            <p:nvPr/>
          </p:nvSpPr>
          <p:spPr>
            <a:xfrm>
              <a:off x="4661151" y="6480974"/>
              <a:ext cx="28696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October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95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3185" y="242277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Total Available Alerts</a:t>
            </a:r>
            <a:br>
              <a:rPr lang="en-US" dirty="0"/>
            </a:br>
            <a:r>
              <a:rPr lang="en-US" sz="2800" b="1" i="1" dirty="0"/>
              <a:t>(Published, Dismissed, &amp; Suppressed)</a:t>
            </a:r>
            <a:br>
              <a:rPr lang="en-US" dirty="0"/>
            </a:br>
            <a:r>
              <a:rPr lang="en-US" sz="2200" i="1" dirty="0"/>
              <a:t>DECEMBER 28, 2020 – February 12, 2023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3185" y="1971105"/>
            <a:ext cx="4995334" cy="3649134"/>
          </a:xfrm>
        </p:spPr>
        <p:txBody>
          <a:bodyPr>
            <a:normAutofit/>
          </a:bodyPr>
          <a:lstStyle/>
          <a:p>
            <a:r>
              <a:rPr lang="en-US" sz="2400" dirty="0"/>
              <a:t>A total of </a:t>
            </a:r>
            <a:r>
              <a:rPr lang="en-US" sz="2400" b="1" dirty="0"/>
              <a:t>15,449</a:t>
            </a:r>
            <a:r>
              <a:rPr lang="en-US" sz="2400" dirty="0"/>
              <a:t> alerts are available to HPD in the ShotSpotter program in this date range in the Southeast Zone.</a:t>
            </a:r>
          </a:p>
          <a:p>
            <a:endParaRPr lang="en-US" sz="2400" dirty="0"/>
          </a:p>
          <a:p>
            <a:r>
              <a:rPr lang="en-US" sz="2400" dirty="0"/>
              <a:t>Total Alerts:  </a:t>
            </a:r>
            <a:r>
              <a:rPr lang="en-US" sz="2400" b="1" dirty="0"/>
              <a:t>15,449</a:t>
            </a:r>
          </a:p>
          <a:p>
            <a:r>
              <a:rPr lang="en-US" sz="2400" dirty="0"/>
              <a:t>Total Gunfire:  </a:t>
            </a:r>
            <a:r>
              <a:rPr lang="en-US" sz="2400" b="1" dirty="0"/>
              <a:t>15,449</a:t>
            </a:r>
          </a:p>
          <a:p>
            <a:r>
              <a:rPr lang="en-US" sz="2400" dirty="0"/>
              <a:t>Total Rounds:  </a:t>
            </a:r>
            <a:r>
              <a:rPr lang="en-US" sz="2400" b="1" dirty="0"/>
              <a:t>57,668</a:t>
            </a:r>
          </a:p>
        </p:txBody>
      </p:sp>
      <p:pic>
        <p:nvPicPr>
          <p:cNvPr id="11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203354" y="242277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BA2707F-EED9-47FB-9982-323A1943D2B8}"/>
              </a:ext>
            </a:extLst>
          </p:cNvPr>
          <p:cNvGrpSpPr/>
          <p:nvPr/>
        </p:nvGrpSpPr>
        <p:grpSpPr>
          <a:xfrm>
            <a:off x="-539262" y="6480973"/>
            <a:ext cx="4704861" cy="377027"/>
            <a:chOff x="3743569" y="6480973"/>
            <a:chExt cx="4704861" cy="3770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596834-73B3-406C-90F2-65034EACDA21}"/>
                </a:ext>
              </a:extLst>
            </p:cNvPr>
            <p:cNvSpPr txBox="1"/>
            <p:nvPr/>
          </p:nvSpPr>
          <p:spPr>
            <a:xfrm>
              <a:off x="3743569" y="6596390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A28AB6-F815-4EE0-B330-CC01F4F03B9E}"/>
                </a:ext>
              </a:extLst>
            </p:cNvPr>
            <p:cNvSpPr/>
            <p:nvPr/>
          </p:nvSpPr>
          <p:spPr>
            <a:xfrm>
              <a:off x="4661151" y="6480973"/>
              <a:ext cx="29113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February 2023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552" y="332239"/>
            <a:ext cx="157900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3185" y="242277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/>
              <a:t>Published Alerts</a:t>
            </a:r>
            <a:br>
              <a:rPr lang="en-US" dirty="0"/>
            </a:br>
            <a:r>
              <a:rPr lang="en-US" sz="2200" i="1" dirty="0"/>
              <a:t>DECEMBER 28, 2020 – February 12, 2023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3185" y="1971105"/>
            <a:ext cx="4995334" cy="3649134"/>
          </a:xfrm>
        </p:spPr>
        <p:txBody>
          <a:bodyPr>
            <a:normAutofit/>
          </a:bodyPr>
          <a:lstStyle/>
          <a:p>
            <a:r>
              <a:rPr lang="en-US" sz="2400" dirty="0"/>
              <a:t>ShotSpotter reviewers determined </a:t>
            </a:r>
            <a:r>
              <a:rPr lang="en-US" sz="2400" b="1" dirty="0"/>
              <a:t>5,450</a:t>
            </a:r>
            <a:r>
              <a:rPr lang="en-US" sz="2400" dirty="0"/>
              <a:t> Alerts were gunfire and sent those results to HPD.</a:t>
            </a:r>
          </a:p>
          <a:p>
            <a:endParaRPr lang="en-US" sz="2400" dirty="0"/>
          </a:p>
          <a:p>
            <a:r>
              <a:rPr lang="en-US" sz="2400" dirty="0"/>
              <a:t>Total Alerts:  </a:t>
            </a:r>
            <a:r>
              <a:rPr lang="en-US" sz="2400" b="1" dirty="0"/>
              <a:t>5,450</a:t>
            </a:r>
          </a:p>
          <a:p>
            <a:r>
              <a:rPr lang="en-US" sz="2400" dirty="0"/>
              <a:t>Total Gunfire:  </a:t>
            </a:r>
            <a:r>
              <a:rPr lang="en-US" sz="2400" b="1" dirty="0"/>
              <a:t>5,450</a:t>
            </a:r>
          </a:p>
          <a:p>
            <a:r>
              <a:rPr lang="en-US" sz="2400" dirty="0"/>
              <a:t>Total Rounds:  </a:t>
            </a:r>
            <a:r>
              <a:rPr lang="en-US" sz="2400" b="1" dirty="0"/>
              <a:t>20,999</a:t>
            </a:r>
          </a:p>
        </p:txBody>
      </p:sp>
      <p:pic>
        <p:nvPicPr>
          <p:cNvPr id="10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203354" y="242277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3185" y="5620239"/>
            <a:ext cx="490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C000"/>
                </a:solidFill>
              </a:rPr>
              <a:t>The next 5 slides concentrate on the </a:t>
            </a:r>
          </a:p>
          <a:p>
            <a:r>
              <a:rPr lang="en-US" sz="1600" b="1" i="1" dirty="0">
                <a:solidFill>
                  <a:srgbClr val="FFC000"/>
                </a:solidFill>
              </a:rPr>
              <a:t>5,450 Published Alerts </a:t>
            </a:r>
            <a:r>
              <a:rPr lang="en-US" sz="1600" i="1" dirty="0">
                <a:solidFill>
                  <a:srgbClr val="FFC000"/>
                </a:solidFill>
              </a:rPr>
              <a:t>for 12/28/2020 – 02/12/2022.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7B7BD5-1DA9-4E6A-ABA6-51021ABC3736}"/>
              </a:ext>
            </a:extLst>
          </p:cNvPr>
          <p:cNvGrpSpPr/>
          <p:nvPr/>
        </p:nvGrpSpPr>
        <p:grpSpPr>
          <a:xfrm>
            <a:off x="-539262" y="6480974"/>
            <a:ext cx="4704861" cy="377026"/>
            <a:chOff x="3743569" y="6480974"/>
            <a:chExt cx="4704861" cy="3770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E13125-3860-4CAF-959E-BCF3EFA14581}"/>
                </a:ext>
              </a:extLst>
            </p:cNvPr>
            <p:cNvSpPr txBox="1"/>
            <p:nvPr/>
          </p:nvSpPr>
          <p:spPr>
            <a:xfrm>
              <a:off x="3743569" y="6596390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43235F-8AAF-461C-B5C4-F15B3F3C78DE}"/>
                </a:ext>
              </a:extLst>
            </p:cNvPr>
            <p:cNvSpPr/>
            <p:nvPr/>
          </p:nvSpPr>
          <p:spPr>
            <a:xfrm>
              <a:off x="4661151" y="6480974"/>
              <a:ext cx="29113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February 2023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865" y="6217791"/>
            <a:ext cx="1509478" cy="4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3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8CC54D3-C493-4A31-8016-AA9FD5663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288" y="1868465"/>
            <a:ext cx="2143424" cy="1200318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373185" y="242277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The 5,450 Published Alerts</a:t>
            </a:r>
            <a:br>
              <a:rPr lang="en-US" dirty="0"/>
            </a:br>
            <a:r>
              <a:rPr lang="en-US" sz="2200" i="1" dirty="0"/>
              <a:t>DECEMBER 28, 2020 – February 12, 2023</a:t>
            </a:r>
          </a:p>
          <a:p>
            <a:r>
              <a:rPr lang="en-US" sz="2200" i="1" dirty="0"/>
              <a:t>Report information Breakdown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185" y="1720215"/>
            <a:ext cx="5186367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Of the </a:t>
            </a:r>
            <a:r>
              <a:rPr lang="en-US" sz="2400" b="1" dirty="0"/>
              <a:t>5,450</a:t>
            </a:r>
            <a:r>
              <a:rPr lang="en-US" sz="2400" dirty="0"/>
              <a:t> Published Alerts, ShotSpotter detected a total of      </a:t>
            </a:r>
            <a:r>
              <a:rPr lang="en-US" sz="2400" b="1" dirty="0"/>
              <a:t>20,999</a:t>
            </a:r>
            <a:r>
              <a:rPr lang="en-US" sz="2400" dirty="0"/>
              <a:t> discharged rounds.</a:t>
            </a:r>
          </a:p>
          <a:p>
            <a:endParaRPr lang="en-US" dirty="0"/>
          </a:p>
          <a:p>
            <a:r>
              <a:rPr lang="en-US" sz="2800" b="1" u="sng" dirty="0"/>
              <a:t>Alert results include:</a:t>
            </a:r>
          </a:p>
          <a:p>
            <a:r>
              <a:rPr lang="en-US" dirty="0"/>
              <a:t>- </a:t>
            </a:r>
            <a:r>
              <a:rPr lang="en-US" b="1" dirty="0"/>
              <a:t>1,043</a:t>
            </a:r>
            <a:r>
              <a:rPr lang="en-US" dirty="0"/>
              <a:t> Offense Reports (ORI’s) generated, which is  just over 19% of all Published Alerts.</a:t>
            </a:r>
          </a:p>
          <a:p>
            <a:r>
              <a:rPr lang="en-US" b="1" dirty="0"/>
              <a:t>- 14D20</a:t>
            </a:r>
            <a:r>
              <a:rPr lang="en-US" dirty="0"/>
              <a:t> had the most alerts and reports generated (</a:t>
            </a:r>
            <a:r>
              <a:rPr lang="en-US" i="1" dirty="0"/>
              <a:t>it also has greater ShotSpotter coverage</a:t>
            </a:r>
            <a:r>
              <a:rPr lang="en-US" dirty="0"/>
              <a:t>).</a:t>
            </a:r>
          </a:p>
          <a:p>
            <a:r>
              <a:rPr lang="en-US" dirty="0"/>
              <a:t>- </a:t>
            </a:r>
            <a:r>
              <a:rPr lang="en-US" b="1" dirty="0"/>
              <a:t>99 </a:t>
            </a:r>
            <a:r>
              <a:rPr lang="en-US" dirty="0"/>
              <a:t>Arrests (</a:t>
            </a:r>
            <a:r>
              <a:rPr lang="en-US" i="1" dirty="0"/>
              <a:t>1 additional suspect has been identified    and for a fatality incident that is under investigation as a possible case of self-defense</a:t>
            </a:r>
            <a:r>
              <a:rPr lang="en-US" dirty="0"/>
              <a:t>).</a:t>
            </a:r>
          </a:p>
          <a:p>
            <a:r>
              <a:rPr lang="en-US" dirty="0"/>
              <a:t>- </a:t>
            </a:r>
            <a:r>
              <a:rPr lang="en-US" b="1" dirty="0"/>
              <a:t>126</a:t>
            </a:r>
            <a:r>
              <a:rPr lang="en-US" dirty="0"/>
              <a:t> Charges (60 Felony &amp; 66 Misdemeanor).</a:t>
            </a:r>
          </a:p>
          <a:p>
            <a:r>
              <a:rPr lang="en-US" b="1" dirty="0"/>
              <a:t>- 54</a:t>
            </a:r>
            <a:r>
              <a:rPr lang="en-US" dirty="0"/>
              <a:t> gunshot victims (19 Fatalities)</a:t>
            </a:r>
          </a:p>
          <a:p>
            <a:endParaRPr lang="en-US" sz="1400" dirty="0"/>
          </a:p>
          <a:p>
            <a:r>
              <a:rPr lang="en-US" sz="1400" dirty="0"/>
              <a:t>Note:</a:t>
            </a:r>
          </a:p>
          <a:p>
            <a:r>
              <a:rPr lang="en-US" sz="900" dirty="0"/>
              <a:t>”DUP” – Used to indicate multiple alerts which were later determined to be related to the same incident. Therefore, an incident can have multiple alerts associated with it. </a:t>
            </a:r>
          </a:p>
          <a:p>
            <a:r>
              <a:rPr lang="en-US" sz="900" dirty="0"/>
              <a:t>*December 2020 is only the 28</a:t>
            </a:r>
            <a:r>
              <a:rPr lang="en-US" sz="900" baseline="30000" dirty="0"/>
              <a:t>th</a:t>
            </a:r>
            <a:r>
              <a:rPr lang="en-US" sz="900" dirty="0"/>
              <a:t> –  31</a:t>
            </a:r>
            <a:r>
              <a:rPr lang="en-US" sz="900" baseline="30000" dirty="0"/>
              <a:t>st</a:t>
            </a:r>
            <a:r>
              <a:rPr lang="en-US" sz="900" dirty="0"/>
              <a:t> , and February is only the 1</a:t>
            </a:r>
            <a:r>
              <a:rPr lang="en-US" sz="900" baseline="30000" dirty="0"/>
              <a:t>st</a:t>
            </a:r>
            <a:r>
              <a:rPr lang="en-US" sz="900" dirty="0"/>
              <a:t> – 12</a:t>
            </a:r>
            <a:r>
              <a:rPr lang="en-US" sz="900" baseline="30000" dirty="0"/>
              <a:t>th</a:t>
            </a:r>
            <a:r>
              <a:rPr lang="en-US" sz="900" dirty="0"/>
              <a:t>.</a:t>
            </a:r>
          </a:p>
        </p:txBody>
      </p:sp>
      <p:pic>
        <p:nvPicPr>
          <p:cNvPr id="9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320585" y="204395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ECEF329-4D80-4F60-B8D0-A1C96CF0CC54}"/>
              </a:ext>
            </a:extLst>
          </p:cNvPr>
          <p:cNvGrpSpPr/>
          <p:nvPr/>
        </p:nvGrpSpPr>
        <p:grpSpPr>
          <a:xfrm>
            <a:off x="6689969" y="6500307"/>
            <a:ext cx="4704861" cy="379012"/>
            <a:chOff x="3743569" y="6478988"/>
            <a:chExt cx="4704861" cy="3790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50CA58-BD90-4E0D-83E4-9B23CB8EB41D}"/>
                </a:ext>
              </a:extLst>
            </p:cNvPr>
            <p:cNvSpPr txBox="1"/>
            <p:nvPr/>
          </p:nvSpPr>
          <p:spPr>
            <a:xfrm>
              <a:off x="3743569" y="6596390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9713D6-04E2-4281-8DCC-4D1DA1E3C8FA}"/>
                </a:ext>
              </a:extLst>
            </p:cNvPr>
            <p:cNvSpPr/>
            <p:nvPr/>
          </p:nvSpPr>
          <p:spPr>
            <a:xfrm>
              <a:off x="4679811" y="6478988"/>
              <a:ext cx="29113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February 2023</a:t>
              </a:r>
            </a:p>
          </p:txBody>
        </p:sp>
      </p:grpSp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B8D72703-0DF8-4AEF-8DA2-2F7E8E755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728" y="1868465"/>
            <a:ext cx="3816102" cy="4579323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155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373185" y="242277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The 5,450 Published Alerts</a:t>
            </a:r>
            <a:br>
              <a:rPr lang="en-US" dirty="0"/>
            </a:br>
            <a:r>
              <a:rPr lang="en-US" sz="2200" i="1" dirty="0"/>
              <a:t>DECEMBER 28, 2020 – February 12, 2023</a:t>
            </a:r>
          </a:p>
          <a:p>
            <a:r>
              <a:rPr lang="en-US" sz="2200" i="1" dirty="0"/>
              <a:t>evidence information Breakdown</a:t>
            </a:r>
          </a:p>
          <a:p>
            <a:endParaRPr lang="en-US" sz="2200" i="1" dirty="0"/>
          </a:p>
          <a:p>
            <a:endParaRPr lang="en-US" sz="2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185" y="1575339"/>
            <a:ext cx="653967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Alert results also include:</a:t>
            </a:r>
          </a:p>
          <a:p>
            <a:r>
              <a:rPr lang="en-US" dirty="0"/>
              <a:t>       - </a:t>
            </a:r>
            <a:r>
              <a:rPr lang="en-US" b="1" dirty="0"/>
              <a:t>4,332</a:t>
            </a:r>
            <a:r>
              <a:rPr lang="en-US" dirty="0"/>
              <a:t> fired cartridge cases out of the </a:t>
            </a:r>
            <a:r>
              <a:rPr lang="en-US" b="1" dirty="0"/>
              <a:t>20,999 </a:t>
            </a:r>
            <a:r>
              <a:rPr lang="en-US" dirty="0"/>
              <a:t>rounds detected 	were recovered by officers &amp; ATF (an approx. </a:t>
            </a:r>
            <a:r>
              <a:rPr lang="en-US" b="1" dirty="0"/>
              <a:t>20.6% </a:t>
            </a:r>
            <a:r>
              <a:rPr lang="en-US" dirty="0"/>
              <a:t>recovery rate).</a:t>
            </a:r>
          </a:p>
          <a:p>
            <a:r>
              <a:rPr lang="en-US" dirty="0"/>
              <a:t>       - </a:t>
            </a:r>
            <a:r>
              <a:rPr lang="en-US" b="1" dirty="0"/>
              <a:t>107</a:t>
            </a:r>
            <a:r>
              <a:rPr lang="en-US" dirty="0"/>
              <a:t> Guns were recovered/tagged.</a:t>
            </a:r>
          </a:p>
          <a:p>
            <a:r>
              <a:rPr lang="en-US" dirty="0"/>
              <a:t>       - </a:t>
            </a:r>
            <a:r>
              <a:rPr lang="en-US" b="1" dirty="0"/>
              <a:t>229</a:t>
            </a:r>
            <a:r>
              <a:rPr lang="en-US" dirty="0"/>
              <a:t> of the </a:t>
            </a:r>
            <a:r>
              <a:rPr lang="en-US" b="1" dirty="0"/>
              <a:t>1,043</a:t>
            </a:r>
            <a:r>
              <a:rPr lang="en-US" dirty="0"/>
              <a:t> ORI’s had ATF Explosive Detection Canine (EDC) response (approx. </a:t>
            </a:r>
            <a:r>
              <a:rPr lang="en-US" b="1" dirty="0"/>
              <a:t>22%</a:t>
            </a:r>
            <a:r>
              <a:rPr lang="en-US" dirty="0"/>
              <a:t>). 		   </a:t>
            </a:r>
          </a:p>
          <a:p>
            <a:r>
              <a:rPr lang="en-US" dirty="0"/>
              <a:t>       - </a:t>
            </a:r>
            <a:r>
              <a:rPr lang="en-US" b="1" dirty="0"/>
              <a:t>773</a:t>
            </a:r>
            <a:r>
              <a:rPr lang="en-US" dirty="0"/>
              <a:t> of the </a:t>
            </a:r>
            <a:r>
              <a:rPr lang="en-US" b="1" dirty="0"/>
              <a:t>4,332</a:t>
            </a:r>
            <a:r>
              <a:rPr lang="en-US" dirty="0"/>
              <a:t> recovered cartridge cases were from ATF’s 	 response (approx</a:t>
            </a:r>
            <a:r>
              <a:rPr lang="en-US" b="1" dirty="0"/>
              <a:t>. 18%).</a:t>
            </a:r>
          </a:p>
          <a:p>
            <a:r>
              <a:rPr lang="en-US" dirty="0"/>
              <a:t>       - </a:t>
            </a:r>
            <a:r>
              <a:rPr lang="en-US" b="1" dirty="0"/>
              <a:t>849</a:t>
            </a:r>
            <a:r>
              <a:rPr lang="en-US" dirty="0"/>
              <a:t> of the </a:t>
            </a:r>
            <a:r>
              <a:rPr lang="en-US" b="1" dirty="0"/>
              <a:t>1,043</a:t>
            </a:r>
            <a:r>
              <a:rPr lang="en-US" dirty="0"/>
              <a:t> total ORI’s had fired cartridge cases recovered (approx. </a:t>
            </a:r>
            <a:r>
              <a:rPr lang="en-US" b="1" dirty="0"/>
              <a:t>81%</a:t>
            </a:r>
            <a:r>
              <a:rPr lang="en-US" dirty="0"/>
              <a:t>).</a:t>
            </a:r>
          </a:p>
          <a:p>
            <a:r>
              <a:rPr lang="en-US" dirty="0"/>
              <a:t>       - </a:t>
            </a:r>
            <a:r>
              <a:rPr lang="en-US" b="1" dirty="0"/>
              <a:t>824</a:t>
            </a:r>
            <a:r>
              <a:rPr lang="en-US" dirty="0"/>
              <a:t> of the </a:t>
            </a:r>
            <a:r>
              <a:rPr lang="en-US" b="1" dirty="0"/>
              <a:t>1,043 </a:t>
            </a:r>
            <a:r>
              <a:rPr lang="en-US" dirty="0"/>
              <a:t>total ORI’s were entered into the National		Integrated Ballistic Information Network (NIBIN) (approx. </a:t>
            </a:r>
            <a:r>
              <a:rPr lang="en-US" b="1" dirty="0"/>
              <a:t>79%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       </a:t>
            </a:r>
            <a:r>
              <a:rPr lang="en-US" sz="1200" dirty="0"/>
              <a:t>- </a:t>
            </a:r>
            <a:r>
              <a:rPr lang="en-US" sz="1000" dirty="0"/>
              <a:t>*At least </a:t>
            </a:r>
            <a:r>
              <a:rPr lang="en-US" sz="1000" b="1" dirty="0"/>
              <a:t>156</a:t>
            </a:r>
            <a:r>
              <a:rPr lang="en-US" sz="1000" dirty="0"/>
              <a:t> ShotSpotter related incidents have produced NIBIN investigative leads. This is a preliminary total due to current availability of leads received for review.   This number is subject  to change as investigations continue and new leads are developed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pic>
        <p:nvPicPr>
          <p:cNvPr id="9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320585" y="204395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84745CF-380C-4C0A-BC93-76EA4F8455BE}"/>
              </a:ext>
            </a:extLst>
          </p:cNvPr>
          <p:cNvGrpSpPr/>
          <p:nvPr/>
        </p:nvGrpSpPr>
        <p:grpSpPr>
          <a:xfrm>
            <a:off x="7260494" y="6472178"/>
            <a:ext cx="4704861" cy="385822"/>
            <a:chOff x="-613064" y="6403811"/>
            <a:chExt cx="4704861" cy="3858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6CC6BB-83E0-40FB-98E8-681C02BFC0DF}"/>
                </a:ext>
              </a:extLst>
            </p:cNvPr>
            <p:cNvSpPr txBox="1"/>
            <p:nvPr/>
          </p:nvSpPr>
          <p:spPr>
            <a:xfrm>
              <a:off x="-613064" y="6528023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242C5C-DAB8-4746-B1B6-1DF9598DA826}"/>
                </a:ext>
              </a:extLst>
            </p:cNvPr>
            <p:cNvSpPr/>
            <p:nvPr/>
          </p:nvSpPr>
          <p:spPr>
            <a:xfrm>
              <a:off x="304518" y="6403811"/>
              <a:ext cx="29113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February 2023</a:t>
              </a:r>
            </a:p>
          </p:txBody>
        </p:sp>
      </p:grpSp>
      <p:pic>
        <p:nvPicPr>
          <p:cNvPr id="5" name="Picture 4" descr="A picture containing text, cabinet, screenshot&#10;&#10;Description automatically generated">
            <a:extLst>
              <a:ext uri="{FF2B5EF4-FFF2-40B4-BE49-F238E27FC236}">
                <a16:creationId xmlns:a16="http://schemas.microsoft.com/office/drawing/2014/main" id="{13276457-52AF-4EC8-858B-9FC563E4E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150" y="556849"/>
            <a:ext cx="3883224" cy="568676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186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0486" y="500067"/>
            <a:ext cx="10131427" cy="1468800"/>
          </a:xfrm>
        </p:spPr>
        <p:txBody>
          <a:bodyPr/>
          <a:lstStyle/>
          <a:p>
            <a:r>
              <a:rPr lang="en-US" dirty="0"/>
              <a:t>Houston ShotSpotter Southeast Zone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CE843-2837-47D2-8ED7-D7673E1B7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485" y="1968866"/>
            <a:ext cx="10131428" cy="1250195"/>
          </a:xfrm>
        </p:spPr>
        <p:txBody>
          <a:bodyPr>
            <a:normAutofit/>
          </a:bodyPr>
          <a:lstStyle/>
          <a:p>
            <a:r>
              <a:rPr lang="en-US" dirty="0"/>
              <a:t>Southeast Patrol Division</a:t>
            </a:r>
          </a:p>
          <a:p>
            <a:r>
              <a:rPr lang="en-US" sz="1500" i="1" dirty="0">
                <a:solidFill>
                  <a:schemeClr val="tx1">
                    <a:lumMod val="85000"/>
                  </a:schemeClr>
                </a:solidFill>
              </a:rPr>
              <a:t>Initial Implementation Area</a:t>
            </a:r>
          </a:p>
          <a:p>
            <a:r>
              <a:rPr lang="en-US" sz="1500" i="1" dirty="0">
                <a:solidFill>
                  <a:schemeClr val="tx1">
                    <a:lumMod val="85000"/>
                  </a:schemeClr>
                </a:solidFill>
              </a:rPr>
              <a:t>From 01/01/2023 – 02/12/2023</a:t>
            </a:r>
          </a:p>
          <a:p>
            <a:endParaRPr lang="en-US" dirty="0"/>
          </a:p>
        </p:txBody>
      </p:sp>
      <p:pic>
        <p:nvPicPr>
          <p:cNvPr id="8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320585" y="204395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C310EF1-F967-4580-A97F-1F8F18E8DC17}"/>
              </a:ext>
            </a:extLst>
          </p:cNvPr>
          <p:cNvGrpSpPr/>
          <p:nvPr/>
        </p:nvGrpSpPr>
        <p:grpSpPr>
          <a:xfrm>
            <a:off x="3333768" y="6480974"/>
            <a:ext cx="4704861" cy="377026"/>
            <a:chOff x="3743569" y="6480974"/>
            <a:chExt cx="4704861" cy="3770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6A37F6-96CC-4283-9F0E-D8D5EC301281}"/>
                </a:ext>
              </a:extLst>
            </p:cNvPr>
            <p:cNvSpPr txBox="1"/>
            <p:nvPr/>
          </p:nvSpPr>
          <p:spPr>
            <a:xfrm>
              <a:off x="3743569" y="6596390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BC2679-F4DA-46D7-BFD8-ED0437503474}"/>
                </a:ext>
              </a:extLst>
            </p:cNvPr>
            <p:cNvSpPr/>
            <p:nvPr/>
          </p:nvSpPr>
          <p:spPr>
            <a:xfrm>
              <a:off x="4661151" y="6480974"/>
              <a:ext cx="29113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February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53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3185" y="242277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Total Available Alerts</a:t>
            </a:r>
            <a:br>
              <a:rPr lang="en-US" dirty="0"/>
            </a:br>
            <a:r>
              <a:rPr lang="en-US" sz="2800" b="1" i="1" dirty="0"/>
              <a:t>(Published, Dismissed, &amp; Suppressed)</a:t>
            </a:r>
            <a:br>
              <a:rPr lang="en-US" dirty="0"/>
            </a:br>
            <a:r>
              <a:rPr lang="en-US" sz="2200" i="1" dirty="0"/>
              <a:t>January 1, 2023 – February 12, 2023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3185" y="1971105"/>
            <a:ext cx="4995334" cy="3649134"/>
          </a:xfrm>
        </p:spPr>
        <p:txBody>
          <a:bodyPr>
            <a:normAutofit/>
          </a:bodyPr>
          <a:lstStyle/>
          <a:p>
            <a:r>
              <a:rPr lang="en-US" sz="2400" dirty="0"/>
              <a:t>A total of </a:t>
            </a:r>
            <a:r>
              <a:rPr lang="en-US" sz="2400" b="1" dirty="0"/>
              <a:t>990</a:t>
            </a:r>
            <a:r>
              <a:rPr lang="en-US" sz="2400" dirty="0"/>
              <a:t> alerts are available to HPD in the ShotSpotter program in this date range in the Southeast Zone.</a:t>
            </a:r>
          </a:p>
          <a:p>
            <a:endParaRPr lang="en-US" sz="2400" dirty="0"/>
          </a:p>
          <a:p>
            <a:r>
              <a:rPr lang="en-US" sz="2400" dirty="0"/>
              <a:t>Total Alerts:  </a:t>
            </a:r>
            <a:r>
              <a:rPr lang="en-US" sz="2400" b="1" dirty="0"/>
              <a:t>990</a:t>
            </a:r>
          </a:p>
          <a:p>
            <a:r>
              <a:rPr lang="en-US" sz="2400" dirty="0"/>
              <a:t>Total Gunfire:  </a:t>
            </a:r>
            <a:r>
              <a:rPr lang="en-US" sz="2400" b="1" dirty="0"/>
              <a:t>990</a:t>
            </a:r>
          </a:p>
          <a:p>
            <a:r>
              <a:rPr lang="en-US" sz="2400" dirty="0"/>
              <a:t>Total Rounds:  </a:t>
            </a:r>
            <a:r>
              <a:rPr lang="en-US" sz="2400" b="1" dirty="0"/>
              <a:t>4,034</a:t>
            </a:r>
          </a:p>
        </p:txBody>
      </p:sp>
      <p:pic>
        <p:nvPicPr>
          <p:cNvPr id="11" name="Picture 2" descr="C:\Users\rfgarcia\AppData\Local\Microsoft\Windows\Temporary Internet Files\Content.Outlook\UJIPJPUT\HPD_Patc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6693" r="29965" b="21991"/>
          <a:stretch/>
        </p:blipFill>
        <p:spPr bwMode="auto">
          <a:xfrm>
            <a:off x="11203354" y="242277"/>
            <a:ext cx="644770" cy="6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756C6A-BFB0-4B3E-99F7-5DDC2E2C7317}"/>
              </a:ext>
            </a:extLst>
          </p:cNvPr>
          <p:cNvGrpSpPr/>
          <p:nvPr/>
        </p:nvGrpSpPr>
        <p:grpSpPr>
          <a:xfrm>
            <a:off x="-429847" y="6480974"/>
            <a:ext cx="4704861" cy="377026"/>
            <a:chOff x="3743569" y="6480974"/>
            <a:chExt cx="4704861" cy="37702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C542A-0093-4506-AF28-099293D3A934}"/>
                </a:ext>
              </a:extLst>
            </p:cNvPr>
            <p:cNvSpPr txBox="1"/>
            <p:nvPr/>
          </p:nvSpPr>
          <p:spPr>
            <a:xfrm>
              <a:off x="3743569" y="6596390"/>
              <a:ext cx="47048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1">
                      <a:lumMod val="50000"/>
                    </a:schemeClr>
                  </a:solidFill>
                </a:rPr>
                <a:t>Law Enforcement Sensitive – For Official Use Only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4BC7D7-ACF7-4990-BE53-2FEDEFB542AA}"/>
                </a:ext>
              </a:extLst>
            </p:cNvPr>
            <p:cNvSpPr/>
            <p:nvPr/>
          </p:nvSpPr>
          <p:spPr>
            <a:xfrm>
              <a:off x="4673975" y="6480974"/>
              <a:ext cx="29113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dirty="0">
                  <a:solidFill>
                    <a:schemeClr val="tx1">
                      <a:lumMod val="50000"/>
                    </a:schemeClr>
                  </a:solidFill>
                </a:rPr>
                <a:t>Produced by Southeast Crime Analysis Unit, February 2023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849" y="6096511"/>
            <a:ext cx="157900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94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9295</TotalTime>
  <Words>1465</Words>
  <Application>Microsoft Office PowerPoint</Application>
  <PresentationFormat>Widescreen</PresentationFormat>
  <Paragraphs>141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Celestial</vt:lpstr>
      <vt:lpstr>     ShotSpotter Program Update   Houston Police Department SUPPORT SERVICES COMMAND ASSISTANT POLICE CHIEF M.W. MARTIN Southeast Patrol Division Commander M.S. COLLINS North Patrol Division Commander J.G. Bryant </vt:lpstr>
      <vt:lpstr>A Review of the ShotSpotter System</vt:lpstr>
      <vt:lpstr>Houston ShotSpotter Southeast Zone</vt:lpstr>
      <vt:lpstr>Total Available Alerts (Published, Dismissed, &amp; Suppressed) DECEMBER 28, 2020 – February 12, 2023</vt:lpstr>
      <vt:lpstr>Published Alerts DECEMBER 28, 2020 – February 12, 2023</vt:lpstr>
      <vt:lpstr>PowerPoint Presentation</vt:lpstr>
      <vt:lpstr>PowerPoint Presentation</vt:lpstr>
      <vt:lpstr>Houston ShotSpotter Southeast Zone</vt:lpstr>
      <vt:lpstr>Total Available Alerts (Published, Dismissed, &amp; Suppressed) January 1, 2023 – February 12, 2023</vt:lpstr>
      <vt:lpstr>Published Alerts January 1, 2023 – February 12, 2023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Houston Police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Shotspotter pilot program</dc:title>
  <dc:creator>Skipper, Laura</dc:creator>
  <cp:lastModifiedBy>Martin, Milton</cp:lastModifiedBy>
  <cp:revision>461</cp:revision>
  <cp:lastPrinted>2021-10-14T19:17:31Z</cp:lastPrinted>
  <dcterms:created xsi:type="dcterms:W3CDTF">2021-05-13T15:34:20Z</dcterms:created>
  <dcterms:modified xsi:type="dcterms:W3CDTF">2023-02-14T22:44:15Z</dcterms:modified>
</cp:coreProperties>
</file>