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8" r:id="rId4"/>
    <p:sldMasterId id="2147483684" r:id="rId5"/>
  </p:sldMasterIdLst>
  <p:notesMasterIdLst>
    <p:notesMasterId r:id="rId24"/>
  </p:notesMasterIdLst>
  <p:sldIdLst>
    <p:sldId id="256" r:id="rId6"/>
    <p:sldId id="262" r:id="rId7"/>
    <p:sldId id="264" r:id="rId8"/>
    <p:sldId id="257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58" r:id="rId19"/>
    <p:sldId id="259" r:id="rId20"/>
    <p:sldId id="260" r:id="rId21"/>
    <p:sldId id="261" r:id="rId22"/>
    <p:sldId id="31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6192F-CBCB-417E-BBDC-AF5AD0E99E21}" v="6" dt="2022-07-21T18:09:15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iam, Lance - CNL" userId="2378cdc0-1d86-4f4f-9ee9-0193171ff3ef" providerId="ADAL" clId="{18B6192F-CBCB-417E-BBDC-AF5AD0E99E21}"/>
    <pc:docChg chg="addSld delSld modSld">
      <pc:chgData name="Gilliam, Lance - CNL" userId="2378cdc0-1d86-4f4f-9ee9-0193171ff3ef" providerId="ADAL" clId="{18B6192F-CBCB-417E-BBDC-AF5AD0E99E21}" dt="2022-07-21T18:09:39.762" v="63" actId="20577"/>
      <pc:docMkLst>
        <pc:docMk/>
      </pc:docMkLst>
      <pc:sldChg chg="add">
        <pc:chgData name="Gilliam, Lance - CNL" userId="2378cdc0-1d86-4f4f-9ee9-0193171ff3ef" providerId="ADAL" clId="{18B6192F-CBCB-417E-BBDC-AF5AD0E99E21}" dt="2022-07-21T17:53:52.148" v="4"/>
        <pc:sldMkLst>
          <pc:docMk/>
          <pc:sldMk cId="0" sldId="257"/>
        </pc:sldMkLst>
      </pc:sldChg>
      <pc:sldChg chg="new del">
        <pc:chgData name="Gilliam, Lance - CNL" userId="2378cdc0-1d86-4f4f-9ee9-0193171ff3ef" providerId="ADAL" clId="{18B6192F-CBCB-417E-BBDC-AF5AD0E99E21}" dt="2022-07-21T17:53:55.746" v="5" actId="47"/>
        <pc:sldMkLst>
          <pc:docMk/>
          <pc:sldMk cId="1685637284" sldId="263"/>
        </pc:sldMkLst>
      </pc:sldChg>
      <pc:sldChg chg="addSp delSp modSp new del">
        <pc:chgData name="Gilliam, Lance - CNL" userId="2378cdc0-1d86-4f4f-9ee9-0193171ff3ef" providerId="ADAL" clId="{18B6192F-CBCB-417E-BBDC-AF5AD0E99E21}" dt="2022-07-21T17:51:51.519" v="2" actId="47"/>
        <pc:sldMkLst>
          <pc:docMk/>
          <pc:sldMk cId="4166410775" sldId="263"/>
        </pc:sldMkLst>
        <pc:spChg chg="del">
          <ac:chgData name="Gilliam, Lance - CNL" userId="2378cdc0-1d86-4f4f-9ee9-0193171ff3ef" providerId="ADAL" clId="{18B6192F-CBCB-417E-BBDC-AF5AD0E99E21}" dt="2022-07-21T17:51:36.508" v="1"/>
          <ac:spMkLst>
            <pc:docMk/>
            <pc:sldMk cId="4166410775" sldId="263"/>
            <ac:spMk id="3" creationId="{F64E7986-53D0-4DD7-90C4-D198BED60BD5}"/>
          </ac:spMkLst>
        </pc:spChg>
        <pc:graphicFrameChg chg="add mod">
          <ac:chgData name="Gilliam, Lance - CNL" userId="2378cdc0-1d86-4f4f-9ee9-0193171ff3ef" providerId="ADAL" clId="{18B6192F-CBCB-417E-BBDC-AF5AD0E99E21}" dt="2022-07-21T17:51:36.508" v="1"/>
          <ac:graphicFrameMkLst>
            <pc:docMk/>
            <pc:sldMk cId="4166410775" sldId="263"/>
            <ac:graphicFrameMk id="4" creationId="{30C7B4DA-04B0-4107-9DCD-BB28EBF4C5EA}"/>
          </ac:graphicFrameMkLst>
        </pc:graphicFrameChg>
      </pc:sldChg>
      <pc:sldChg chg="add">
        <pc:chgData name="Gilliam, Lance - CNL" userId="2378cdc0-1d86-4f4f-9ee9-0193171ff3ef" providerId="ADAL" clId="{18B6192F-CBCB-417E-BBDC-AF5AD0E99E21}" dt="2022-07-21T17:53:52.148" v="4"/>
        <pc:sldMkLst>
          <pc:docMk/>
          <pc:sldMk cId="0" sldId="264"/>
        </pc:sldMkLst>
      </pc:sldChg>
      <pc:sldChg chg="add">
        <pc:chgData name="Gilliam, Lance - CNL" userId="2378cdc0-1d86-4f4f-9ee9-0193171ff3ef" providerId="ADAL" clId="{18B6192F-CBCB-417E-BBDC-AF5AD0E99E21}" dt="2022-07-21T17:53:52.148" v="4"/>
        <pc:sldMkLst>
          <pc:docMk/>
          <pc:sldMk cId="0" sldId="265"/>
        </pc:sldMkLst>
      </pc:sldChg>
      <pc:sldChg chg="add del">
        <pc:chgData name="Gilliam, Lance - CNL" userId="2378cdc0-1d86-4f4f-9ee9-0193171ff3ef" providerId="ADAL" clId="{18B6192F-CBCB-417E-BBDC-AF5AD0E99E21}" dt="2022-07-21T17:54:28.708" v="6" actId="47"/>
        <pc:sldMkLst>
          <pc:docMk/>
          <pc:sldMk cId="0" sldId="266"/>
        </pc:sldMkLst>
      </pc:sldChg>
      <pc:sldChg chg="add">
        <pc:chgData name="Gilliam, Lance - CNL" userId="2378cdc0-1d86-4f4f-9ee9-0193171ff3ef" providerId="ADAL" clId="{18B6192F-CBCB-417E-BBDC-AF5AD0E99E21}" dt="2022-07-21T17:53:52.148" v="4"/>
        <pc:sldMkLst>
          <pc:docMk/>
          <pc:sldMk cId="0" sldId="267"/>
        </pc:sldMkLst>
      </pc:sldChg>
      <pc:sldChg chg="add">
        <pc:chgData name="Gilliam, Lance - CNL" userId="2378cdc0-1d86-4f4f-9ee9-0193171ff3ef" providerId="ADAL" clId="{18B6192F-CBCB-417E-BBDC-AF5AD0E99E21}" dt="2022-07-21T17:53:52.148" v="4"/>
        <pc:sldMkLst>
          <pc:docMk/>
          <pc:sldMk cId="0" sldId="268"/>
        </pc:sldMkLst>
      </pc:sldChg>
      <pc:sldChg chg="new del">
        <pc:chgData name="Gilliam, Lance - CNL" userId="2378cdc0-1d86-4f4f-9ee9-0193171ff3ef" providerId="ADAL" clId="{18B6192F-CBCB-417E-BBDC-AF5AD0E99E21}" dt="2022-07-21T18:08:29.699" v="9" actId="47"/>
        <pc:sldMkLst>
          <pc:docMk/>
          <pc:sldMk cId="443138207" sldId="269"/>
        </pc:sldMkLst>
      </pc:sldChg>
      <pc:sldChg chg="add">
        <pc:chgData name="Gilliam, Lance - CNL" userId="2378cdc0-1d86-4f4f-9ee9-0193171ff3ef" providerId="ADAL" clId="{18B6192F-CBCB-417E-BBDC-AF5AD0E99E21}" dt="2022-07-21T18:08:26.003" v="8"/>
        <pc:sldMkLst>
          <pc:docMk/>
          <pc:sldMk cId="0" sldId="270"/>
        </pc:sldMkLst>
      </pc:sldChg>
      <pc:sldChg chg="add">
        <pc:chgData name="Gilliam, Lance - CNL" userId="2378cdc0-1d86-4f4f-9ee9-0193171ff3ef" providerId="ADAL" clId="{18B6192F-CBCB-417E-BBDC-AF5AD0E99E21}" dt="2022-07-21T18:08:26.003" v="8"/>
        <pc:sldMkLst>
          <pc:docMk/>
          <pc:sldMk cId="0" sldId="271"/>
        </pc:sldMkLst>
      </pc:sldChg>
      <pc:sldChg chg="add">
        <pc:chgData name="Gilliam, Lance - CNL" userId="2378cdc0-1d86-4f4f-9ee9-0193171ff3ef" providerId="ADAL" clId="{18B6192F-CBCB-417E-BBDC-AF5AD0E99E21}" dt="2022-07-21T18:08:26.003" v="8"/>
        <pc:sldMkLst>
          <pc:docMk/>
          <pc:sldMk cId="0" sldId="272"/>
        </pc:sldMkLst>
      </pc:sldChg>
      <pc:sldChg chg="add">
        <pc:chgData name="Gilliam, Lance - CNL" userId="2378cdc0-1d86-4f4f-9ee9-0193171ff3ef" providerId="ADAL" clId="{18B6192F-CBCB-417E-BBDC-AF5AD0E99E21}" dt="2022-07-21T18:08:26.003" v="8"/>
        <pc:sldMkLst>
          <pc:docMk/>
          <pc:sldMk cId="0" sldId="273"/>
        </pc:sldMkLst>
      </pc:sldChg>
      <pc:sldChg chg="add">
        <pc:chgData name="Gilliam, Lance - CNL" userId="2378cdc0-1d86-4f4f-9ee9-0193171ff3ef" providerId="ADAL" clId="{18B6192F-CBCB-417E-BBDC-AF5AD0E99E21}" dt="2022-07-21T18:08:26.003" v="8"/>
        <pc:sldMkLst>
          <pc:docMk/>
          <pc:sldMk cId="0" sldId="274"/>
        </pc:sldMkLst>
      </pc:sldChg>
      <pc:sldChg chg="add">
        <pc:chgData name="Gilliam, Lance - CNL" userId="2378cdc0-1d86-4f4f-9ee9-0193171ff3ef" providerId="ADAL" clId="{18B6192F-CBCB-417E-BBDC-AF5AD0E99E21}" dt="2022-07-21T18:08:26.003" v="8"/>
        <pc:sldMkLst>
          <pc:docMk/>
          <pc:sldMk cId="0" sldId="275"/>
        </pc:sldMkLst>
      </pc:sldChg>
      <pc:sldChg chg="new del">
        <pc:chgData name="Gilliam, Lance - CNL" userId="2378cdc0-1d86-4f4f-9ee9-0193171ff3ef" providerId="ADAL" clId="{18B6192F-CBCB-417E-BBDC-AF5AD0E99E21}" dt="2022-07-21T18:09:17.399" v="12" actId="47"/>
        <pc:sldMkLst>
          <pc:docMk/>
          <pc:sldMk cId="4082655725" sldId="276"/>
        </pc:sldMkLst>
      </pc:sldChg>
      <pc:sldChg chg="modSp add mod">
        <pc:chgData name="Gilliam, Lance - CNL" userId="2378cdc0-1d86-4f4f-9ee9-0193171ff3ef" providerId="ADAL" clId="{18B6192F-CBCB-417E-BBDC-AF5AD0E99E21}" dt="2022-07-21T18:09:39.762" v="63" actId="20577"/>
        <pc:sldMkLst>
          <pc:docMk/>
          <pc:sldMk cId="2335757766" sldId="313"/>
        </pc:sldMkLst>
        <pc:spChg chg="mod">
          <ac:chgData name="Gilliam, Lance - CNL" userId="2378cdc0-1d86-4f4f-9ee9-0193171ff3ef" providerId="ADAL" clId="{18B6192F-CBCB-417E-BBDC-AF5AD0E99E21}" dt="2022-07-21T18:09:39.762" v="63" actId="20577"/>
          <ac:spMkLst>
            <pc:docMk/>
            <pc:sldMk cId="2335757766" sldId="313"/>
            <ac:spMk id="2057" creationId="{AA52F872-8CE0-B632-6055-7DA8076963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30664-9ABC-46EC-BE5E-681E413C591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43B38-C4D5-402F-8FB8-B16FC4517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5A04A-DD4E-4CBD-8DCC-DE6A01A2B8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76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19B0-7164-4A29-B3B5-42D342276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ED802-8770-4595-913A-6537E5001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30FD-1849-4242-9958-3EF4F4EF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8BED-3E96-4CF2-95AB-73DF572F3E5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50312-2E91-4362-9733-91889D87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C425C-2A09-45B3-9AB9-AA77ED47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91F4-DC3B-4F98-B957-835744F65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8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26A4-C927-4403-9F37-34EA56DC2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9B823-490C-40EB-A941-E12EA3503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0DD80-F897-429B-9A10-1684910A0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8BED-3E96-4CF2-95AB-73DF572F3E5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C4327-698E-4645-B76C-D31AA665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952D3-EAE3-4046-A644-E8FE6646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91F4-DC3B-4F98-B957-835744F65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013F25-5B24-4EE4-8B75-42F44576F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B1753-D36B-467E-81B5-E11E565E7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42959-6C70-476A-ABD1-69CC18D24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8BED-3E96-4CF2-95AB-73DF572F3E5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879E0-301C-477C-ADE5-908381D1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6935B-0CF7-4793-9D56-54FC81B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91F4-DC3B-4F98-B957-835744F65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5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209-0FAC-482A-8E79-A8EF658D21B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197D-0548-4A7C-B565-7B7A82F5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7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209-0FAC-482A-8E79-A8EF658D21B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197D-0548-4A7C-B565-7B7A82F5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74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209-0FAC-482A-8E79-A8EF658D21B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197D-0548-4A7C-B565-7B7A82F5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73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209-0FAC-482A-8E79-A8EF658D21B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197D-0548-4A7C-B565-7B7A82F5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19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209-0FAC-482A-8E79-A8EF658D21B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197D-0548-4A7C-B565-7B7A82F5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3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209-0FAC-482A-8E79-A8EF658D21B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197D-0548-4A7C-B565-7B7A82F5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26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209-0FAC-482A-8E79-A8EF658D21B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197D-0548-4A7C-B565-7B7A82F5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97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209-0FAC-482A-8E79-A8EF658D21B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197D-0548-4A7C-B565-7B7A82F5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7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1A54-77D0-4B07-BDDD-A8E6D3613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F96D-9D43-4859-AFB4-F41082A9E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E2F9E-9B9F-4B92-ADC3-FBD420A8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8BED-3E96-4CF2-95AB-73DF572F3E5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8160F-48AD-4003-9E14-A2577813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3D8C7-3D24-4068-B494-57D3B74D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91F4-DC3B-4F98-B957-835744F65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03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209-0FAC-482A-8E79-A8EF658D21B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197D-0548-4A7C-B565-7B7A82F5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90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209-0FAC-482A-8E79-A8EF658D21B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197D-0548-4A7C-B565-7B7A82F5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3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209-0FAC-482A-8E79-A8EF658D21B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197D-0548-4A7C-B565-7B7A82F5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94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14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8659"/>
            <a:r>
              <a:rPr lang="en-US"/>
              <a:t>June</a:t>
            </a:r>
            <a:r>
              <a:rPr lang="en-US" spc="-10"/>
              <a:t> </a:t>
            </a:r>
            <a:r>
              <a:rPr lang="en-US"/>
              <a:t>6,</a:t>
            </a:r>
            <a:r>
              <a:rPr lang="en-US" spc="-10"/>
              <a:t> </a:t>
            </a:r>
            <a:r>
              <a:rPr lang="en-US" spc="-14"/>
              <a:t>2022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14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25977">
              <a:spcBef>
                <a:spcPts val="7"/>
              </a:spcBef>
            </a:pPr>
            <a:fld id="{81D60167-4931-47E6-BA6A-407CBD079E47}" type="slidenum">
              <a:rPr lang="en-US" spc="-3" smtClean="0"/>
              <a:pPr marL="25977">
                <a:spcBef>
                  <a:spcPts val="7"/>
                </a:spcBef>
              </a:pPr>
              <a:t>‹#›</a:t>
            </a:fld>
            <a:endParaRPr lang="en-US" spc="-3" dirty="0"/>
          </a:p>
        </p:txBody>
      </p:sp>
    </p:spTree>
    <p:extLst>
      <p:ext uri="{BB962C8B-B14F-4D97-AF65-F5344CB8AC3E}">
        <p14:creationId xmlns:p14="http://schemas.microsoft.com/office/powerpoint/2010/main" val="3010329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14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8659"/>
            <a:r>
              <a:rPr lang="en-US"/>
              <a:t>June</a:t>
            </a:r>
            <a:r>
              <a:rPr lang="en-US" spc="-10"/>
              <a:t> </a:t>
            </a:r>
            <a:r>
              <a:rPr lang="en-US"/>
              <a:t>6,</a:t>
            </a:r>
            <a:r>
              <a:rPr lang="en-US" spc="-10"/>
              <a:t> </a:t>
            </a:r>
            <a:r>
              <a:rPr lang="en-US" spc="-14"/>
              <a:t>2022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14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25977">
              <a:spcBef>
                <a:spcPts val="7"/>
              </a:spcBef>
            </a:pPr>
            <a:fld id="{81D60167-4931-47E6-BA6A-407CBD079E47}" type="slidenum">
              <a:rPr lang="en-US" spc="-3" smtClean="0"/>
              <a:pPr marL="25977">
                <a:spcBef>
                  <a:spcPts val="7"/>
                </a:spcBef>
              </a:pPr>
              <a:t>‹#›</a:t>
            </a:fld>
            <a:endParaRPr lang="en-US" spc="-3" dirty="0"/>
          </a:p>
        </p:txBody>
      </p:sp>
    </p:spTree>
    <p:extLst>
      <p:ext uri="{BB962C8B-B14F-4D97-AF65-F5344CB8AC3E}">
        <p14:creationId xmlns:p14="http://schemas.microsoft.com/office/powerpoint/2010/main" val="1046559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14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8659"/>
            <a:r>
              <a:rPr lang="en-US"/>
              <a:t>June</a:t>
            </a:r>
            <a:r>
              <a:rPr lang="en-US" spc="-10"/>
              <a:t> </a:t>
            </a:r>
            <a:r>
              <a:rPr lang="en-US"/>
              <a:t>6,</a:t>
            </a:r>
            <a:r>
              <a:rPr lang="en-US" spc="-10"/>
              <a:t> </a:t>
            </a:r>
            <a:r>
              <a:rPr lang="en-US" spc="-14"/>
              <a:t>2022</a:t>
            </a:r>
            <a:endParaRPr lang="en-US" spc="-1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14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25977">
              <a:spcBef>
                <a:spcPts val="7"/>
              </a:spcBef>
            </a:pPr>
            <a:fld id="{81D60167-4931-47E6-BA6A-407CBD079E47}" type="slidenum">
              <a:rPr lang="en-US" spc="-3" smtClean="0"/>
              <a:pPr marL="25977">
                <a:spcBef>
                  <a:spcPts val="7"/>
                </a:spcBef>
              </a:pPr>
              <a:t>‹#›</a:t>
            </a:fld>
            <a:endParaRPr lang="en-US" spc="-3" dirty="0"/>
          </a:p>
        </p:txBody>
      </p:sp>
    </p:spTree>
    <p:extLst>
      <p:ext uri="{BB962C8B-B14F-4D97-AF65-F5344CB8AC3E}">
        <p14:creationId xmlns:p14="http://schemas.microsoft.com/office/powerpoint/2010/main" val="4035202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14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8659"/>
            <a:r>
              <a:rPr lang="en-US"/>
              <a:t>June</a:t>
            </a:r>
            <a:r>
              <a:rPr lang="en-US" spc="-10"/>
              <a:t> </a:t>
            </a:r>
            <a:r>
              <a:rPr lang="en-US"/>
              <a:t>6,</a:t>
            </a:r>
            <a:r>
              <a:rPr lang="en-US" spc="-10"/>
              <a:t> </a:t>
            </a:r>
            <a:r>
              <a:rPr lang="en-US" spc="-14"/>
              <a:t>2022</a:t>
            </a:r>
            <a:endParaRPr lang="en-US" spc="-1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14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25977">
              <a:spcBef>
                <a:spcPts val="7"/>
              </a:spcBef>
            </a:pPr>
            <a:fld id="{81D60167-4931-47E6-BA6A-407CBD079E47}" type="slidenum">
              <a:rPr lang="en-US" spc="-3" smtClean="0"/>
              <a:pPr marL="25977">
                <a:spcBef>
                  <a:spcPts val="7"/>
                </a:spcBef>
              </a:pPr>
              <a:t>‹#›</a:t>
            </a:fld>
            <a:endParaRPr lang="en-US" spc="-3" dirty="0"/>
          </a:p>
        </p:txBody>
      </p:sp>
    </p:spTree>
    <p:extLst>
      <p:ext uri="{BB962C8B-B14F-4D97-AF65-F5344CB8AC3E}">
        <p14:creationId xmlns:p14="http://schemas.microsoft.com/office/powerpoint/2010/main" val="1044875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14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8659"/>
            <a:r>
              <a:rPr lang="en-US"/>
              <a:t>June</a:t>
            </a:r>
            <a:r>
              <a:rPr lang="en-US" spc="-10"/>
              <a:t> </a:t>
            </a:r>
            <a:r>
              <a:rPr lang="en-US"/>
              <a:t>6,</a:t>
            </a:r>
            <a:r>
              <a:rPr lang="en-US" spc="-10"/>
              <a:t> </a:t>
            </a:r>
            <a:r>
              <a:rPr lang="en-US" spc="-14"/>
              <a:t>2022</a:t>
            </a:r>
            <a:endParaRPr lang="en-US" spc="-1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14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25977">
              <a:spcBef>
                <a:spcPts val="7"/>
              </a:spcBef>
            </a:pPr>
            <a:fld id="{81D60167-4931-47E6-BA6A-407CBD079E47}" type="slidenum">
              <a:rPr lang="en-US" spc="-3" smtClean="0"/>
              <a:pPr marL="25977">
                <a:spcBef>
                  <a:spcPts val="7"/>
                </a:spcBef>
              </a:pPr>
              <a:t>‹#›</a:t>
            </a:fld>
            <a:endParaRPr lang="en-US" spc="-3" dirty="0"/>
          </a:p>
        </p:txBody>
      </p:sp>
    </p:spTree>
    <p:extLst>
      <p:ext uri="{BB962C8B-B14F-4D97-AF65-F5344CB8AC3E}">
        <p14:creationId xmlns:p14="http://schemas.microsoft.com/office/powerpoint/2010/main" val="1544065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895" y="790956"/>
            <a:ext cx="5041391" cy="297789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8860" y="2193036"/>
            <a:ext cx="454151" cy="20420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735669" y="2186791"/>
            <a:ext cx="942975" cy="1462405"/>
          </a:xfrm>
          <a:custGeom>
            <a:avLst/>
            <a:gdLst/>
            <a:ahLst/>
            <a:cxnLst/>
            <a:rect l="l" t="t" r="r" b="b"/>
            <a:pathLst>
              <a:path w="942975" h="1462404">
                <a:moveTo>
                  <a:pt x="942378" y="1462125"/>
                </a:move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96968" y="2126743"/>
            <a:ext cx="82550" cy="95885"/>
          </a:xfrm>
          <a:custGeom>
            <a:avLst/>
            <a:gdLst/>
            <a:ahLst/>
            <a:cxnLst/>
            <a:rect l="l" t="t" r="r" b="b"/>
            <a:pathLst>
              <a:path w="82550" h="95885">
                <a:moveTo>
                  <a:pt x="0" y="0"/>
                </a:moveTo>
                <a:lnTo>
                  <a:pt x="10413" y="95275"/>
                </a:lnTo>
                <a:lnTo>
                  <a:pt x="82473" y="4883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4487" y="3035807"/>
            <a:ext cx="7792199" cy="359511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5024" y="4399788"/>
            <a:ext cx="961643" cy="43433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92142" y="4677829"/>
            <a:ext cx="575474" cy="31188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5621059" y="5415103"/>
            <a:ext cx="85090" cy="1024255"/>
          </a:xfrm>
          <a:custGeom>
            <a:avLst/>
            <a:gdLst/>
            <a:ahLst/>
            <a:cxnLst/>
            <a:rect l="l" t="t" r="r" b="b"/>
            <a:pathLst>
              <a:path w="85089" h="1024254">
                <a:moveTo>
                  <a:pt x="84594" y="1024178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579513" y="5343903"/>
            <a:ext cx="85725" cy="89535"/>
          </a:xfrm>
          <a:custGeom>
            <a:avLst/>
            <a:gdLst/>
            <a:ahLst/>
            <a:cxnLst/>
            <a:rect l="l" t="t" r="r" b="b"/>
            <a:pathLst>
              <a:path w="85725" h="89535">
                <a:moveTo>
                  <a:pt x="35661" y="0"/>
                </a:moveTo>
                <a:lnTo>
                  <a:pt x="0" y="88963"/>
                </a:lnTo>
                <a:lnTo>
                  <a:pt x="85432" y="81914"/>
                </a:lnTo>
                <a:lnTo>
                  <a:pt x="356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615178" y="4877561"/>
            <a:ext cx="288290" cy="342900"/>
          </a:xfrm>
          <a:custGeom>
            <a:avLst/>
            <a:gdLst/>
            <a:ahLst/>
            <a:cxnLst/>
            <a:rect l="l" t="t" r="r" b="b"/>
            <a:pathLst>
              <a:path w="288289" h="342900">
                <a:moveTo>
                  <a:pt x="288036" y="0"/>
                </a:moveTo>
                <a:lnTo>
                  <a:pt x="245471" y="3717"/>
                </a:lnTo>
                <a:lnTo>
                  <a:pt x="204846" y="14517"/>
                </a:lnTo>
                <a:lnTo>
                  <a:pt x="166606" y="31869"/>
                </a:lnTo>
                <a:lnTo>
                  <a:pt x="131196" y="55242"/>
                </a:lnTo>
                <a:lnTo>
                  <a:pt x="99062" y="84106"/>
                </a:lnTo>
                <a:lnTo>
                  <a:pt x="70649" y="117930"/>
                </a:lnTo>
                <a:lnTo>
                  <a:pt x="46403" y="156185"/>
                </a:lnTo>
                <a:lnTo>
                  <a:pt x="26770" y="198340"/>
                </a:lnTo>
                <a:lnTo>
                  <a:pt x="12194" y="243864"/>
                </a:lnTo>
                <a:lnTo>
                  <a:pt x="3122" y="292227"/>
                </a:lnTo>
                <a:lnTo>
                  <a:pt x="0" y="34290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994654" y="4775584"/>
            <a:ext cx="336550" cy="59055"/>
          </a:xfrm>
          <a:custGeom>
            <a:avLst/>
            <a:gdLst/>
            <a:ahLst/>
            <a:cxnLst/>
            <a:rect l="l" t="t" r="r" b="b"/>
            <a:pathLst>
              <a:path w="336550" h="59054">
                <a:moveTo>
                  <a:pt x="0" y="58953"/>
                </a:moveTo>
                <a:lnTo>
                  <a:pt x="336524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309704" y="4735833"/>
            <a:ext cx="92075" cy="84455"/>
          </a:xfrm>
          <a:custGeom>
            <a:avLst/>
            <a:gdLst/>
            <a:ahLst/>
            <a:cxnLst/>
            <a:rect l="l" t="t" r="r" b="b"/>
            <a:pathLst>
              <a:path w="92075" h="84454">
                <a:moveTo>
                  <a:pt x="0" y="0"/>
                </a:moveTo>
                <a:lnTo>
                  <a:pt x="14795" y="84442"/>
                </a:lnTo>
                <a:lnTo>
                  <a:pt x="91833" y="2743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78246" y="966552"/>
            <a:ext cx="197866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6077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036" y="1239011"/>
            <a:ext cx="11615926" cy="514959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48672" y="3557016"/>
            <a:ext cx="1223771" cy="56845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72614" y="3837092"/>
            <a:ext cx="876604" cy="38022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525032" y="3770618"/>
            <a:ext cx="269240" cy="279400"/>
          </a:xfrm>
          <a:custGeom>
            <a:avLst/>
            <a:gdLst/>
            <a:ahLst/>
            <a:cxnLst/>
            <a:rect l="l" t="t" r="r" b="b"/>
            <a:pathLst>
              <a:path w="269239" h="279400">
                <a:moveTo>
                  <a:pt x="167346" y="0"/>
                </a:moveTo>
                <a:lnTo>
                  <a:pt x="113597" y="19234"/>
                </a:lnTo>
                <a:lnTo>
                  <a:pt x="93904" y="42394"/>
                </a:lnTo>
                <a:lnTo>
                  <a:pt x="94339" y="62728"/>
                </a:lnTo>
                <a:lnTo>
                  <a:pt x="87452" y="74301"/>
                </a:lnTo>
                <a:lnTo>
                  <a:pt x="74649" y="85883"/>
                </a:lnTo>
                <a:lnTo>
                  <a:pt x="57124" y="96075"/>
                </a:lnTo>
                <a:lnTo>
                  <a:pt x="38011" y="102846"/>
                </a:lnTo>
                <a:lnTo>
                  <a:pt x="20894" y="105117"/>
                </a:lnTo>
                <a:lnTo>
                  <a:pt x="7611" y="102883"/>
                </a:lnTo>
                <a:lnTo>
                  <a:pt x="0" y="96139"/>
                </a:lnTo>
                <a:lnTo>
                  <a:pt x="80454" y="269913"/>
                </a:lnTo>
                <a:lnTo>
                  <a:pt x="88071" y="276657"/>
                </a:lnTo>
                <a:lnTo>
                  <a:pt x="101353" y="278892"/>
                </a:lnTo>
                <a:lnTo>
                  <a:pt x="118468" y="276621"/>
                </a:lnTo>
                <a:lnTo>
                  <a:pt x="137579" y="269849"/>
                </a:lnTo>
                <a:lnTo>
                  <a:pt x="155109" y="259657"/>
                </a:lnTo>
                <a:lnTo>
                  <a:pt x="167913" y="248075"/>
                </a:lnTo>
                <a:lnTo>
                  <a:pt x="174801" y="236502"/>
                </a:lnTo>
                <a:lnTo>
                  <a:pt x="174366" y="216169"/>
                </a:lnTo>
                <a:lnTo>
                  <a:pt x="181254" y="204593"/>
                </a:lnTo>
                <a:lnTo>
                  <a:pt x="194057" y="193013"/>
                </a:lnTo>
                <a:lnTo>
                  <a:pt x="211582" y="182829"/>
                </a:lnTo>
                <a:lnTo>
                  <a:pt x="230692" y="176052"/>
                </a:lnTo>
                <a:lnTo>
                  <a:pt x="247807" y="173780"/>
                </a:lnTo>
                <a:lnTo>
                  <a:pt x="261089" y="176014"/>
                </a:lnTo>
                <a:lnTo>
                  <a:pt x="268706" y="182753"/>
                </a:lnTo>
                <a:lnTo>
                  <a:pt x="188239" y="8978"/>
                </a:lnTo>
                <a:lnTo>
                  <a:pt x="180628" y="2234"/>
                </a:lnTo>
                <a:lnTo>
                  <a:pt x="16734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525032" y="3770618"/>
            <a:ext cx="269240" cy="279400"/>
          </a:xfrm>
          <a:custGeom>
            <a:avLst/>
            <a:gdLst/>
            <a:ahLst/>
            <a:cxnLst/>
            <a:rect l="l" t="t" r="r" b="b"/>
            <a:pathLst>
              <a:path w="269239" h="279400">
                <a:moveTo>
                  <a:pt x="0" y="96139"/>
                </a:moveTo>
                <a:lnTo>
                  <a:pt x="7611" y="102883"/>
                </a:lnTo>
                <a:lnTo>
                  <a:pt x="20894" y="105117"/>
                </a:lnTo>
                <a:lnTo>
                  <a:pt x="38011" y="102846"/>
                </a:lnTo>
                <a:lnTo>
                  <a:pt x="57124" y="96075"/>
                </a:lnTo>
                <a:lnTo>
                  <a:pt x="74649" y="85883"/>
                </a:lnTo>
                <a:lnTo>
                  <a:pt x="87452" y="74301"/>
                </a:lnTo>
                <a:lnTo>
                  <a:pt x="94339" y="62728"/>
                </a:lnTo>
                <a:lnTo>
                  <a:pt x="94119" y="52565"/>
                </a:lnTo>
                <a:lnTo>
                  <a:pt x="93904" y="42394"/>
                </a:lnTo>
                <a:lnTo>
                  <a:pt x="131127" y="9042"/>
                </a:lnTo>
                <a:lnTo>
                  <a:pt x="167346" y="0"/>
                </a:lnTo>
                <a:lnTo>
                  <a:pt x="180628" y="2234"/>
                </a:lnTo>
                <a:lnTo>
                  <a:pt x="188239" y="8978"/>
                </a:lnTo>
                <a:lnTo>
                  <a:pt x="268706" y="182753"/>
                </a:lnTo>
                <a:lnTo>
                  <a:pt x="261089" y="176014"/>
                </a:lnTo>
                <a:lnTo>
                  <a:pt x="247807" y="173780"/>
                </a:lnTo>
                <a:lnTo>
                  <a:pt x="194057" y="193013"/>
                </a:lnTo>
                <a:lnTo>
                  <a:pt x="174366" y="216169"/>
                </a:lnTo>
                <a:lnTo>
                  <a:pt x="174586" y="226339"/>
                </a:lnTo>
                <a:lnTo>
                  <a:pt x="174801" y="236502"/>
                </a:lnTo>
                <a:lnTo>
                  <a:pt x="137579" y="269849"/>
                </a:lnTo>
                <a:lnTo>
                  <a:pt x="101353" y="278892"/>
                </a:lnTo>
                <a:lnTo>
                  <a:pt x="88071" y="276657"/>
                </a:lnTo>
                <a:lnTo>
                  <a:pt x="80454" y="269913"/>
                </a:lnTo>
                <a:lnTo>
                  <a:pt x="0" y="96139"/>
                </a:lnTo>
                <a:close/>
              </a:path>
            </a:pathLst>
          </a:custGeom>
          <a:ln w="15875">
            <a:solidFill>
              <a:srgbClr val="882F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61694" y="3671569"/>
            <a:ext cx="814120" cy="43380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9837419" y="2237231"/>
            <a:ext cx="1983105" cy="462280"/>
          </a:xfrm>
          <a:custGeom>
            <a:avLst/>
            <a:gdLst/>
            <a:ahLst/>
            <a:cxnLst/>
            <a:rect l="l" t="t" r="r" b="b"/>
            <a:pathLst>
              <a:path w="1983104" h="462280">
                <a:moveTo>
                  <a:pt x="0" y="0"/>
                </a:moveTo>
                <a:lnTo>
                  <a:pt x="1982724" y="0"/>
                </a:lnTo>
                <a:lnTo>
                  <a:pt x="1982724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202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31324" y="2231136"/>
            <a:ext cx="1869947" cy="34747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31324" y="2414016"/>
            <a:ext cx="1232915" cy="3474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206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0113F-1ADA-41D6-BF0E-60A1832F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FD51B-4F95-423D-BB71-7D02D2567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00643-AF90-4981-82FD-20E42E1C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8BED-3E96-4CF2-95AB-73DF572F3E5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22297-6575-403B-84D2-F614AD80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D1547-351C-4D1A-BC7D-EFE78179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91F4-DC3B-4F98-B957-835744F65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6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1964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835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9057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CD6B-ABBB-4C82-BB6D-0715D40DC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C0B10-37AE-4D5F-B94B-566C27E2F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6FFE5-6A2E-45FA-8E36-3082578BA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53EF-C211-4255-ADD1-0E174F710521}" type="datetime1">
              <a:rPr lang="en-US" smtClean="0"/>
              <a:t>7/21/2022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5E3F6-06DB-495A-82FD-5142FA24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0D518-99BE-4B8E-897E-9BD6601B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94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3567-D0D5-44E4-9B97-F580E9F9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AC189-C227-46D9-A494-BA1ADC0C0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4D88B-3123-4C93-849C-2EF48858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1860-9F62-4B53-B086-DBADC7FC8EDA}" type="datetime1">
              <a:rPr lang="en-US" smtClean="0"/>
              <a:t>7/21/2022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51A4A-0FCC-4A3C-9465-4A317AAD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709C3-129E-448F-A109-A843EA7C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17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8A0F-29A3-4B89-A10E-D742FC75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6145C-783E-4136-A31D-78A56970F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D8A16-75A4-407C-BF42-B184C119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36D5-D344-485C-B180-202A5004AD3A}" type="datetime1">
              <a:rPr lang="en-US" smtClean="0"/>
              <a:t>7/21/2022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C64B4-1AD7-447C-9498-182EE2DD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2275D-5A6F-44FC-B1C5-5AC2D39E1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69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7207-982E-4866-88B4-1A2C5517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42C6D-E2CE-4FA5-9DE2-C1FA595E5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F7BC9-7C0F-4FE5-954C-21C259576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FE5FF-03AC-48B2-96DE-8517834A9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738D-F479-4056-8457-262CF6D8DC0A}" type="datetime1">
              <a:rPr lang="en-US" smtClean="0"/>
              <a:t>7/21/2022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DE03A-3CA4-4665-9B97-905F72745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F3011-5699-47B3-8735-A1124273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64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776A-D173-40B5-829F-718D0CAA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57F31-D629-40CC-BDCA-7ED8EA1DE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BA1A1-1949-4438-A9C3-4834B3D79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423E8D-0194-4472-81CE-B1309F501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62EF5D-41AF-4BF1-9BA5-EC24AA7EF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912613-840B-441C-AFBD-8A24A69E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473F-E6C4-49BB-9907-23A59DA3EF80}" type="datetime1">
              <a:rPr lang="en-US" smtClean="0"/>
              <a:t>7/21/2022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1EBC6F-30F3-4FC2-9B92-2E34CCD4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D853B-8E72-4BBE-BD9F-2A89E8CB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08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2AA0B-A01D-428D-8790-510F9A77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B03109-5CE0-4C34-ADA0-73971184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7EF0-9D20-4018-B678-91C4DC7F7A92}" type="datetime1">
              <a:rPr lang="en-US" smtClean="0"/>
              <a:t>7/21/2022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F7483-C263-4604-88F6-C78C18D7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4FFCD-8390-43DF-8CB4-FFE9C132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15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DB404-C83D-4169-A0A5-A4E13500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1DF-671E-4886-B9B7-936D582CCA4B}" type="datetime1">
              <a:rPr lang="en-US" smtClean="0"/>
              <a:t>7/21/2022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3659B-7A45-4168-907C-A91B5E6D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C218F-2F17-4FB7-AA21-2A611D77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2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74F1-A929-407B-8FA9-68E13142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14DC-0244-479F-9037-4967056B0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E200C-3E39-4D1A-958F-AA2775B09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4B21D-341C-4619-AD6C-3A24566C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8BED-3E96-4CF2-95AB-73DF572F3E5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AC55D-C576-4B58-8895-B9C72130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C3FD4-2FB8-4D23-9525-91667C48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91F4-DC3B-4F98-B957-835744F65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934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96CE-4589-4196-9987-BE976461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BBCE5-9465-4385-B361-602EDCBE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EB2CF-3532-4398-889A-93A8C20F1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A7F17-EEF5-4307-873D-1ABB7E5E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9E6F-CF77-4136-9A16-83351CF50516}" type="datetime1">
              <a:rPr lang="en-US" smtClean="0"/>
              <a:t>7/21/2022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9D4CA-4D8B-4E35-9901-3978D8DCA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C7310-3410-4AFA-9A53-61FD8464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37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983C-5F22-4611-9452-A6A62108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743805-C305-4811-9751-F19F80E1A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DD4A8-6DAF-45CD-9E3F-C980218C3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43E7D-88D6-45D7-9627-15BF470B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9E0D-8E0F-47DC-9C37-44563C5686B2}" type="datetime1">
              <a:rPr lang="en-US" smtClean="0"/>
              <a:t>7/21/2022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26EB5-A543-449D-94EC-4916BD4A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59836-9541-4E38-BFB5-86FA33B2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86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FB64-5A61-4239-B8E5-A3D15F56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C0782D-801B-488B-8900-AE3B844E9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CF0F9-EF9A-4B9E-A0A1-CB69C2BD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AD0A-E88B-4B79-AB95-89DC7B81038C}" type="datetime1">
              <a:rPr lang="en-US" smtClean="0"/>
              <a:t>7/21/2022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379FE-D2CF-4168-9F40-F60FCCAF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CC66A-A73C-450D-9F29-F6F57581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58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2A029-BD65-4CFC-B9FB-41D70464A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A48E6-01D7-4B4A-938F-D8AFF87C2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0A76B-D0B4-47E8-8D24-4C4B3518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BF1D-5679-4316-BC2E-19EBD0264525}" type="datetime1">
              <a:rPr lang="en-US" smtClean="0"/>
              <a:t>7/21/2022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23BC2-9F78-4E54-9EDD-34C541CA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410CE-04FB-49B7-A96A-C628CE7C4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0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AA0AF-D9DE-417D-97EE-C1C345AD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E1FA9-AADD-4AA3-8C95-0490622A5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26F23-3C54-4EAD-B702-2C284B3FB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E729C8-5156-40FA-9707-8D04FAAB8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D4157-EA76-4005-A3D1-F99297963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4E9ED2-2091-4C64-821B-F86D7C9F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8BED-3E96-4CF2-95AB-73DF572F3E5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4D8F22-3F5C-405E-BE36-460340F9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A34E6D-844A-4805-B638-5A35B9CB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91F4-DC3B-4F98-B957-835744F65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6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C7F2C-E377-45CB-A178-513B361E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6401A-546C-46B7-A10D-8416EE634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8BED-3E96-4CF2-95AB-73DF572F3E5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6D941-36C7-40EC-9F46-8D593AFE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25D24-66FB-447A-8D01-0F44A45C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91F4-DC3B-4F98-B957-835744F65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2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CECCA-0EDB-4EA2-849D-51E23956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8BED-3E96-4CF2-95AB-73DF572F3E5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64846-D3F6-41B4-887C-173FEBBA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3663F-17A2-4199-B142-E9B7B65F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91F4-DC3B-4F98-B957-835744F65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1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045F1-19DC-47EC-8336-C036404E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59D5F-C2E0-45D0-BB92-A057BDAEF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2586D-6A2E-4751-B99A-FEEDF760A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F9B6F-146F-4A5F-9E2A-AACB0C91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8BED-3E96-4CF2-95AB-73DF572F3E5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C8EEE-1B7F-438F-97B8-8DB60F09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EEEAF-5CF8-40D0-B8FB-65A31AA6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91F4-DC3B-4F98-B957-835744F65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3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CB4-47F1-480A-9388-667EB6139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7EB12-1A79-4CA3-AC5E-EAE0ED7DB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54FE3-AFF2-4934-804B-6E2855917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09432-A548-493A-8531-7721F30D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8BED-3E96-4CF2-95AB-73DF572F3E5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C5A2B-0873-4767-A9B6-5212175FD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95F9D-3C43-4BA1-A167-CCE2F97E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91F4-DC3B-4F98-B957-835744F65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5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2054E3-510C-4500-851E-9078FF02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B6D55-3E3E-4EB2-A13B-5F497DCC0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6BFA9-26BB-40BB-90F7-EB53F4A30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E8BED-3E96-4CF2-95AB-73DF572F3E5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7C5E1-C91D-47FD-81DB-BDF3CC1D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EB4F0-E05A-4D75-8DED-7D2063228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91F4-DC3B-4F98-B957-835744F65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3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A3209-0FAC-482A-8E79-A8EF658D21B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97D-0548-4A7C-B565-7B7A82F5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89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7813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55844" y="6576364"/>
            <a:ext cx="951255" cy="94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4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8659"/>
            <a:r>
              <a:rPr lang="en-US"/>
              <a:t>June</a:t>
            </a:r>
            <a:r>
              <a:rPr lang="en-US" spc="-10"/>
              <a:t> </a:t>
            </a:r>
            <a:r>
              <a:rPr lang="en-US"/>
              <a:t>6,</a:t>
            </a:r>
            <a:r>
              <a:rPr lang="en-US" spc="-10"/>
              <a:t> </a:t>
            </a:r>
            <a:r>
              <a:rPr lang="en-US" spc="-14"/>
              <a:t>2022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56880" y="6575263"/>
            <a:ext cx="239059" cy="94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4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25977">
              <a:spcBef>
                <a:spcPts val="7"/>
              </a:spcBef>
            </a:pPr>
            <a:fld id="{81D60167-4931-47E6-BA6A-407CBD079E47}" type="slidenum">
              <a:rPr lang="en-US" spc="-3" smtClean="0"/>
              <a:pPr marL="25977">
                <a:spcBef>
                  <a:spcPts val="7"/>
                </a:spcBef>
              </a:pPr>
              <a:t>‹#›</a:t>
            </a:fld>
            <a:endParaRPr lang="en-US" spc="-3" dirty="0"/>
          </a:p>
        </p:txBody>
      </p:sp>
    </p:spTree>
    <p:extLst>
      <p:ext uri="{BB962C8B-B14F-4D97-AF65-F5344CB8AC3E}">
        <p14:creationId xmlns:p14="http://schemas.microsoft.com/office/powerpoint/2010/main" val="251290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9652" y="220645"/>
            <a:ext cx="895269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16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47C9C1-259D-457F-A160-654C34A4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61482-12C3-4ADB-AB11-106610B40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BBFA3-FB54-4FAA-B427-6E12D6EA0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0D965-CCE7-49BA-B32E-76BF6EA92A21}" type="datetimeFigureOut">
              <a:rPr lang="en-US" smtClean="0"/>
              <a:t>7/21/2022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FC013-E98D-4AF5-AFE0-69BB624C0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22A0B-6613-4178-8FDE-52B6365C0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ED4E4-8076-4E8E-ACCB-52B4A67CE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5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image" Target="../media/image35.jp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C-U72m8Akc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shley.campbell@houstontx.gov" TargetMode="External"/><Relationship Id="rId2" Type="http://schemas.openxmlformats.org/officeDocument/2006/relationships/hyperlink" Target="mailto:crystal.okorafor@houstontx.gov" TargetMode="Externa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B47C0A7-9F60-435E-B1A5-37D4E0FDA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10" y="457200"/>
            <a:ext cx="417537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1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6559" y="2264295"/>
            <a:ext cx="1684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Mobility</a:t>
            </a:r>
            <a:r>
              <a:rPr kumimoji="0" sz="12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Response</a:t>
            </a:r>
            <a:r>
              <a:rPr kumimoji="0" sz="12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Units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Traffic Control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sto MT"/>
              <a:cs typeface="Calisto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66157" y="2704782"/>
            <a:ext cx="6677659" cy="2256155"/>
            <a:chOff x="5066157" y="2704782"/>
            <a:chExt cx="6677659" cy="2256155"/>
          </a:xfrm>
        </p:grpSpPr>
        <p:sp>
          <p:nvSpPr>
            <p:cNvPr id="4" name="object 4"/>
            <p:cNvSpPr/>
            <p:nvPr/>
          </p:nvSpPr>
          <p:spPr>
            <a:xfrm>
              <a:off x="8556279" y="2712720"/>
              <a:ext cx="1470660" cy="1009015"/>
            </a:xfrm>
            <a:custGeom>
              <a:avLst/>
              <a:gdLst/>
              <a:ahLst/>
              <a:cxnLst/>
              <a:rect l="l" t="t" r="r" b="b"/>
              <a:pathLst>
                <a:path w="1470659" h="1009014">
                  <a:moveTo>
                    <a:pt x="1470037" y="0"/>
                  </a:moveTo>
                  <a:lnTo>
                    <a:pt x="0" y="1008583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503918" y="3682695"/>
              <a:ext cx="84455" cy="74930"/>
            </a:xfrm>
            <a:custGeom>
              <a:avLst/>
              <a:gdLst/>
              <a:ahLst/>
              <a:cxnLst/>
              <a:rect l="l" t="t" r="r" b="b"/>
              <a:pathLst>
                <a:path w="84454" h="74929">
                  <a:moveTo>
                    <a:pt x="41275" y="0"/>
                  </a:moveTo>
                  <a:lnTo>
                    <a:pt x="0" y="74523"/>
                  </a:lnTo>
                  <a:lnTo>
                    <a:pt x="84391" y="62826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148822" y="2712720"/>
              <a:ext cx="586740" cy="668020"/>
            </a:xfrm>
            <a:custGeom>
              <a:avLst/>
              <a:gdLst/>
              <a:ahLst/>
              <a:cxnLst/>
              <a:rect l="l" t="t" r="r" b="b"/>
              <a:pathLst>
                <a:path w="586740" h="668020">
                  <a:moveTo>
                    <a:pt x="586740" y="0"/>
                  </a:moveTo>
                  <a:lnTo>
                    <a:pt x="0" y="667918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106908" y="3345952"/>
              <a:ext cx="79375" cy="82550"/>
            </a:xfrm>
            <a:custGeom>
              <a:avLst/>
              <a:gdLst/>
              <a:ahLst/>
              <a:cxnLst/>
              <a:rect l="l" t="t" r="r" b="b"/>
              <a:pathLst>
                <a:path w="79375" h="82550">
                  <a:moveTo>
                    <a:pt x="21666" y="0"/>
                  </a:moveTo>
                  <a:lnTo>
                    <a:pt x="0" y="82397"/>
                  </a:lnTo>
                  <a:lnTo>
                    <a:pt x="78917" y="50292"/>
                  </a:lnTo>
                  <a:lnTo>
                    <a:pt x="216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6157" y="4610480"/>
              <a:ext cx="1475993" cy="35013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53872" y="4646548"/>
            <a:ext cx="1250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Banners</a:t>
            </a:r>
            <a:r>
              <a:rPr kumimoji="0" sz="12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/</a:t>
            </a:r>
            <a:r>
              <a:rPr kumimoji="0" sz="1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Signage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sto MT"/>
              <a:cs typeface="Calisto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72504" y="4135367"/>
            <a:ext cx="473709" cy="495300"/>
            <a:chOff x="5572504" y="4135367"/>
            <a:chExt cx="473709" cy="495300"/>
          </a:xfrm>
        </p:grpSpPr>
        <p:sp>
          <p:nvSpPr>
            <p:cNvPr id="11" name="object 11"/>
            <p:cNvSpPr/>
            <p:nvPr/>
          </p:nvSpPr>
          <p:spPr>
            <a:xfrm>
              <a:off x="5616350" y="4181304"/>
              <a:ext cx="420370" cy="440055"/>
            </a:xfrm>
            <a:custGeom>
              <a:avLst/>
              <a:gdLst/>
              <a:ahLst/>
              <a:cxnLst/>
              <a:rect l="l" t="t" r="r" b="b"/>
              <a:pathLst>
                <a:path w="420370" h="440054">
                  <a:moveTo>
                    <a:pt x="419811" y="439737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572504" y="4135367"/>
              <a:ext cx="80645" cy="81915"/>
            </a:xfrm>
            <a:custGeom>
              <a:avLst/>
              <a:gdLst/>
              <a:ahLst/>
              <a:cxnLst/>
              <a:rect l="l" t="t" r="r" b="b"/>
              <a:pathLst>
                <a:path w="80645" h="81914">
                  <a:moveTo>
                    <a:pt x="0" y="0"/>
                  </a:moveTo>
                  <a:lnTo>
                    <a:pt x="25057" y="81432"/>
                  </a:lnTo>
                  <a:lnTo>
                    <a:pt x="80175" y="28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5032" y="237743"/>
            <a:ext cx="4776215" cy="78943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814571" y="304800"/>
            <a:ext cx="4563110" cy="523240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9"/>
              </a:spcBef>
            </a:pPr>
            <a:r>
              <a:rPr sz="2800" dirty="0"/>
              <a:t>3800</a:t>
            </a:r>
            <a:r>
              <a:rPr sz="2800" spc="-80" dirty="0"/>
              <a:t> </a:t>
            </a:r>
            <a:r>
              <a:rPr sz="2800" dirty="0"/>
              <a:t>Ruth</a:t>
            </a:r>
            <a:r>
              <a:rPr sz="2800" spc="-55" dirty="0"/>
              <a:t> </a:t>
            </a:r>
            <a:r>
              <a:rPr sz="2800" dirty="0"/>
              <a:t>At</a:t>
            </a:r>
            <a:r>
              <a:rPr sz="2800" spc="-65" dirty="0"/>
              <a:t> </a:t>
            </a:r>
            <a:r>
              <a:rPr sz="2800" dirty="0"/>
              <a:t>3900</a:t>
            </a:r>
            <a:r>
              <a:rPr sz="2800" spc="-80" dirty="0"/>
              <a:t> </a:t>
            </a:r>
            <a:r>
              <a:rPr sz="2800" dirty="0"/>
              <a:t>Scott</a:t>
            </a:r>
            <a:r>
              <a:rPr sz="2800" spc="-50" dirty="0"/>
              <a:t> </a:t>
            </a:r>
            <a:r>
              <a:rPr sz="2800" spc="-25" dirty="0"/>
              <a:t>St.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6111" y="1482852"/>
            <a:ext cx="10400030" cy="4398645"/>
            <a:chOff x="896111" y="1482852"/>
            <a:chExt cx="10400030" cy="43986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111" y="1482852"/>
              <a:ext cx="10399775" cy="43982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1900" y="3331464"/>
              <a:ext cx="1542287" cy="7010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1722" y="3293889"/>
              <a:ext cx="886396" cy="4115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76588" y="3538727"/>
              <a:ext cx="620267" cy="3169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6291" y="3698558"/>
              <a:ext cx="629742" cy="35595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558159" y="472058"/>
            <a:ext cx="4804410" cy="811530"/>
            <a:chOff x="3558159" y="472058"/>
            <a:chExt cx="4804410" cy="81153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7683" y="481583"/>
              <a:ext cx="4785359" cy="7924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62921" y="476821"/>
              <a:ext cx="4794885" cy="802005"/>
            </a:xfrm>
            <a:custGeom>
              <a:avLst/>
              <a:gdLst/>
              <a:ahLst/>
              <a:cxnLst/>
              <a:rect l="l" t="t" r="r" b="b"/>
              <a:pathLst>
                <a:path w="4794884" h="802005">
                  <a:moveTo>
                    <a:pt x="0" y="0"/>
                  </a:moveTo>
                  <a:lnTo>
                    <a:pt x="4794885" y="0"/>
                  </a:lnTo>
                  <a:lnTo>
                    <a:pt x="4794885" y="802004"/>
                  </a:lnTo>
                  <a:lnTo>
                    <a:pt x="0" y="80200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Traffic</a:t>
            </a:r>
            <a:r>
              <a:rPr spc="-35" dirty="0"/>
              <a:t> </a:t>
            </a:r>
            <a:r>
              <a:rPr dirty="0"/>
              <a:t>will</a:t>
            </a:r>
            <a:r>
              <a:rPr spc="-40" dirty="0"/>
              <a:t> </a:t>
            </a:r>
            <a:r>
              <a:rPr dirty="0"/>
              <a:t>pass</a:t>
            </a:r>
            <a:r>
              <a:rPr spc="-50" dirty="0"/>
              <a:t> </a:t>
            </a:r>
            <a:r>
              <a:rPr spc="-10" dirty="0"/>
              <a:t>first entrance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14893" y="3284099"/>
            <a:ext cx="2990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Traffic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will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be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directed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to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enter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second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entrance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sto MT"/>
              <a:cs typeface="Calisto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39384" y="1071372"/>
            <a:ext cx="5744210" cy="1231900"/>
            <a:chOff x="5739384" y="1071372"/>
            <a:chExt cx="5744210" cy="1231900"/>
          </a:xfrm>
        </p:grpSpPr>
        <p:sp>
          <p:nvSpPr>
            <p:cNvPr id="5" name="object 5"/>
            <p:cNvSpPr/>
            <p:nvPr/>
          </p:nvSpPr>
          <p:spPr>
            <a:xfrm>
              <a:off x="5993892" y="1203960"/>
              <a:ext cx="5485130" cy="769620"/>
            </a:xfrm>
            <a:custGeom>
              <a:avLst/>
              <a:gdLst/>
              <a:ahLst/>
              <a:cxnLst/>
              <a:rect l="l" t="t" r="r" b="b"/>
              <a:pathLst>
                <a:path w="5485130" h="769619">
                  <a:moveTo>
                    <a:pt x="0" y="0"/>
                  </a:moveTo>
                  <a:lnTo>
                    <a:pt x="5484875" y="0"/>
                  </a:lnTo>
                  <a:lnTo>
                    <a:pt x="5484875" y="769620"/>
                  </a:lnTo>
                  <a:lnTo>
                    <a:pt x="0" y="76962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9384" y="1071372"/>
              <a:ext cx="5740907" cy="123139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072652" y="1215971"/>
            <a:ext cx="50380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cs typeface="Calisto MT"/>
              </a:rPr>
              <a:t>Traffic</a:t>
            </a:r>
            <a:r>
              <a:rPr kumimoji="0" sz="4400" b="1" i="0" u="none" strike="noStrike" kern="0" cap="none" spc="-20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cs typeface="Calisto MT"/>
              </a:rPr>
              <a:t>Flow</a:t>
            </a:r>
            <a:r>
              <a:rPr kumimoji="0" sz="4400" b="1" i="0" u="none" strike="noStrike" kern="0" cap="none" spc="-1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4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cs typeface="Calisto MT"/>
              </a:rPr>
              <a:t>Pattern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556" y="694944"/>
            <a:ext cx="11435080" cy="5957570"/>
            <a:chOff x="257556" y="694944"/>
            <a:chExt cx="11435080" cy="5957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6" y="694944"/>
              <a:ext cx="11434570" cy="59573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10106" y="1639061"/>
              <a:ext cx="969010" cy="323215"/>
            </a:xfrm>
            <a:custGeom>
              <a:avLst/>
              <a:gdLst/>
              <a:ahLst/>
              <a:cxnLst/>
              <a:rect l="l" t="t" r="r" b="b"/>
              <a:pathLst>
                <a:path w="969010" h="323214">
                  <a:moveTo>
                    <a:pt x="0" y="0"/>
                  </a:moveTo>
                  <a:lnTo>
                    <a:pt x="968463" y="322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54465" y="1921718"/>
              <a:ext cx="84455" cy="72390"/>
            </a:xfrm>
            <a:custGeom>
              <a:avLst/>
              <a:gdLst/>
              <a:ahLst/>
              <a:cxnLst/>
              <a:rect l="l" t="t" r="r" b="b"/>
              <a:pathLst>
                <a:path w="84455" h="72389">
                  <a:moveTo>
                    <a:pt x="24104" y="0"/>
                  </a:moveTo>
                  <a:lnTo>
                    <a:pt x="0" y="72288"/>
                  </a:lnTo>
                  <a:lnTo>
                    <a:pt x="84340" y="60248"/>
                  </a:lnTo>
                  <a:lnTo>
                    <a:pt x="241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373373" y="2230374"/>
              <a:ext cx="2169160" cy="741680"/>
            </a:xfrm>
            <a:custGeom>
              <a:avLst/>
              <a:gdLst/>
              <a:ahLst/>
              <a:cxnLst/>
              <a:rect l="l" t="t" r="r" b="b"/>
              <a:pathLst>
                <a:path w="2169160" h="741680">
                  <a:moveTo>
                    <a:pt x="0" y="0"/>
                  </a:moveTo>
                  <a:lnTo>
                    <a:pt x="2168766" y="7414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517798" y="2931669"/>
              <a:ext cx="84455" cy="72390"/>
            </a:xfrm>
            <a:custGeom>
              <a:avLst/>
              <a:gdLst/>
              <a:ahLst/>
              <a:cxnLst/>
              <a:rect l="l" t="t" r="r" b="b"/>
              <a:pathLst>
                <a:path w="84454" h="72389">
                  <a:moveTo>
                    <a:pt x="24650" y="0"/>
                  </a:moveTo>
                  <a:lnTo>
                    <a:pt x="0" y="72097"/>
                  </a:lnTo>
                  <a:lnTo>
                    <a:pt x="84429" y="60706"/>
                  </a:lnTo>
                  <a:lnTo>
                    <a:pt x="246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858762" y="3429761"/>
              <a:ext cx="626110" cy="223520"/>
            </a:xfrm>
            <a:custGeom>
              <a:avLst/>
              <a:gdLst/>
              <a:ahLst/>
              <a:cxnLst/>
              <a:rect l="l" t="t" r="r" b="b"/>
              <a:pathLst>
                <a:path w="626109" h="223520">
                  <a:moveTo>
                    <a:pt x="0" y="0"/>
                  </a:moveTo>
                  <a:lnTo>
                    <a:pt x="625995" y="2235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459983" y="3613110"/>
              <a:ext cx="85090" cy="72390"/>
            </a:xfrm>
            <a:custGeom>
              <a:avLst/>
              <a:gdLst/>
              <a:ahLst/>
              <a:cxnLst/>
              <a:rect l="l" t="t" r="r" b="b"/>
              <a:pathLst>
                <a:path w="85090" h="72389">
                  <a:moveTo>
                    <a:pt x="25628" y="0"/>
                  </a:moveTo>
                  <a:lnTo>
                    <a:pt x="0" y="71767"/>
                  </a:lnTo>
                  <a:lnTo>
                    <a:pt x="84582" y="61506"/>
                  </a:lnTo>
                  <a:lnTo>
                    <a:pt x="256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678937" y="3839717"/>
              <a:ext cx="151765" cy="454659"/>
            </a:xfrm>
            <a:custGeom>
              <a:avLst/>
              <a:gdLst/>
              <a:ahLst/>
              <a:cxnLst/>
              <a:rect l="l" t="t" r="r" b="b"/>
              <a:pathLst>
                <a:path w="151765" h="454660">
                  <a:moveTo>
                    <a:pt x="151371" y="0"/>
                  </a:moveTo>
                  <a:lnTo>
                    <a:pt x="0" y="4541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646809" y="4269731"/>
              <a:ext cx="72390" cy="84455"/>
            </a:xfrm>
            <a:custGeom>
              <a:avLst/>
              <a:gdLst/>
              <a:ahLst/>
              <a:cxnLst/>
              <a:rect l="l" t="t" r="r" b="b"/>
              <a:pathLst>
                <a:path w="72390" h="84454">
                  <a:moveTo>
                    <a:pt x="0" y="0"/>
                  </a:moveTo>
                  <a:lnTo>
                    <a:pt x="12052" y="84340"/>
                  </a:lnTo>
                  <a:lnTo>
                    <a:pt x="72288" y="24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119268" y="4897324"/>
              <a:ext cx="2063114" cy="675640"/>
            </a:xfrm>
            <a:custGeom>
              <a:avLst/>
              <a:gdLst/>
              <a:ahLst/>
              <a:cxnLst/>
              <a:rect l="l" t="t" r="r" b="b"/>
              <a:pathLst>
                <a:path w="2063115" h="675639">
                  <a:moveTo>
                    <a:pt x="2063102" y="675563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058921" y="4865070"/>
              <a:ext cx="84455" cy="73025"/>
            </a:xfrm>
            <a:custGeom>
              <a:avLst/>
              <a:gdLst/>
              <a:ahLst/>
              <a:cxnLst/>
              <a:rect l="l" t="t" r="r" b="b"/>
              <a:pathLst>
                <a:path w="84454" h="73025">
                  <a:moveTo>
                    <a:pt x="84264" y="0"/>
                  </a:moveTo>
                  <a:lnTo>
                    <a:pt x="0" y="12496"/>
                  </a:lnTo>
                  <a:lnTo>
                    <a:pt x="60553" y="72415"/>
                  </a:lnTo>
                  <a:lnTo>
                    <a:pt x="842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288794" y="4967478"/>
              <a:ext cx="151765" cy="454659"/>
            </a:xfrm>
            <a:custGeom>
              <a:avLst/>
              <a:gdLst/>
              <a:ahLst/>
              <a:cxnLst/>
              <a:rect l="l" t="t" r="r" b="b"/>
              <a:pathLst>
                <a:path w="151765" h="454660">
                  <a:moveTo>
                    <a:pt x="151371" y="0"/>
                  </a:moveTo>
                  <a:lnTo>
                    <a:pt x="0" y="4541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256666" y="5397491"/>
              <a:ext cx="72390" cy="84455"/>
            </a:xfrm>
            <a:custGeom>
              <a:avLst/>
              <a:gdLst/>
              <a:ahLst/>
              <a:cxnLst/>
              <a:rect l="l" t="t" r="r" b="b"/>
              <a:pathLst>
                <a:path w="72390" h="84454">
                  <a:moveTo>
                    <a:pt x="0" y="0"/>
                  </a:moveTo>
                  <a:lnTo>
                    <a:pt x="12052" y="84340"/>
                  </a:lnTo>
                  <a:lnTo>
                    <a:pt x="72288" y="24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622714" y="4298299"/>
              <a:ext cx="854710" cy="302895"/>
            </a:xfrm>
            <a:custGeom>
              <a:avLst/>
              <a:gdLst/>
              <a:ahLst/>
              <a:cxnLst/>
              <a:rect l="l" t="t" r="r" b="b"/>
              <a:pathLst>
                <a:path w="854710" h="302895">
                  <a:moveTo>
                    <a:pt x="854544" y="302653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562861" y="4266631"/>
              <a:ext cx="85090" cy="72390"/>
            </a:xfrm>
            <a:custGeom>
              <a:avLst/>
              <a:gdLst/>
              <a:ahLst/>
              <a:cxnLst/>
              <a:rect l="l" t="t" r="r" b="b"/>
              <a:pathLst>
                <a:path w="85089" h="72389">
                  <a:moveTo>
                    <a:pt x="84543" y="0"/>
                  </a:moveTo>
                  <a:lnTo>
                    <a:pt x="0" y="10477"/>
                  </a:lnTo>
                  <a:lnTo>
                    <a:pt x="59105" y="71831"/>
                  </a:lnTo>
                  <a:lnTo>
                    <a:pt x="845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708193" y="4810505"/>
              <a:ext cx="93345" cy="264160"/>
            </a:xfrm>
            <a:custGeom>
              <a:avLst/>
              <a:gdLst/>
              <a:ahLst/>
              <a:cxnLst/>
              <a:rect l="l" t="t" r="r" b="b"/>
              <a:pathLst>
                <a:path w="93345" h="264160">
                  <a:moveTo>
                    <a:pt x="93167" y="0"/>
                  </a:moveTo>
                  <a:lnTo>
                    <a:pt x="0" y="263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676490" y="5049819"/>
              <a:ext cx="72390" cy="85090"/>
            </a:xfrm>
            <a:custGeom>
              <a:avLst/>
              <a:gdLst/>
              <a:ahLst/>
              <a:cxnLst/>
              <a:rect l="l" t="t" r="r" b="b"/>
              <a:pathLst>
                <a:path w="72389" h="85089">
                  <a:moveTo>
                    <a:pt x="0" y="0"/>
                  </a:moveTo>
                  <a:lnTo>
                    <a:pt x="10566" y="84531"/>
                  </a:lnTo>
                  <a:lnTo>
                    <a:pt x="71856" y="25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795746" y="4714099"/>
              <a:ext cx="1739900" cy="511175"/>
            </a:xfrm>
            <a:custGeom>
              <a:avLst/>
              <a:gdLst/>
              <a:ahLst/>
              <a:cxnLst/>
              <a:rect l="l" t="t" r="r" b="b"/>
              <a:pathLst>
                <a:path w="1739900" h="511175">
                  <a:moveTo>
                    <a:pt x="1739290" y="510743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734823" y="4681120"/>
              <a:ext cx="84455" cy="73660"/>
            </a:xfrm>
            <a:custGeom>
              <a:avLst/>
              <a:gdLst/>
              <a:ahLst/>
              <a:cxnLst/>
              <a:rect l="l" t="t" r="r" b="b"/>
              <a:pathLst>
                <a:path w="84455" h="73660">
                  <a:moveTo>
                    <a:pt x="83845" y="0"/>
                  </a:moveTo>
                  <a:lnTo>
                    <a:pt x="0" y="15087"/>
                  </a:lnTo>
                  <a:lnTo>
                    <a:pt x="62369" y="73113"/>
                  </a:lnTo>
                  <a:lnTo>
                    <a:pt x="838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8101" y="3429000"/>
              <a:ext cx="623046" cy="54863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281415" y="3302507"/>
              <a:ext cx="1615440" cy="401320"/>
            </a:xfrm>
            <a:custGeom>
              <a:avLst/>
              <a:gdLst/>
              <a:ahLst/>
              <a:cxnLst/>
              <a:rect l="l" t="t" r="r" b="b"/>
              <a:pathLst>
                <a:path w="1615440" h="401320">
                  <a:moveTo>
                    <a:pt x="16154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615440" y="400812"/>
                  </a:lnTo>
                  <a:lnTo>
                    <a:pt x="161544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281415" y="3302507"/>
              <a:ext cx="1615440" cy="401320"/>
            </a:xfrm>
            <a:custGeom>
              <a:avLst/>
              <a:gdLst/>
              <a:ahLst/>
              <a:cxnLst/>
              <a:rect l="l" t="t" r="r" b="b"/>
              <a:pathLst>
                <a:path w="1615440" h="401320">
                  <a:moveTo>
                    <a:pt x="0" y="0"/>
                  </a:moveTo>
                  <a:lnTo>
                    <a:pt x="1615440" y="0"/>
                  </a:lnTo>
                  <a:lnTo>
                    <a:pt x="1615440" y="400812"/>
                  </a:lnTo>
                  <a:lnTo>
                    <a:pt x="0" y="4008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0560" y="3305555"/>
              <a:ext cx="1510283" cy="2910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90560" y="3457955"/>
              <a:ext cx="1036319" cy="291083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8359892" y="3331657"/>
            <a:ext cx="13569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Mobility</a:t>
            </a:r>
            <a:r>
              <a:rPr kumimoji="0" sz="100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Response</a:t>
            </a:r>
            <a:r>
              <a:rPr kumimoji="0" sz="10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0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Unit </a:t>
            </a:r>
            <a:r>
              <a:rPr kumimoji="0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Traffic</a:t>
            </a:r>
            <a:r>
              <a:rPr kumimoji="0" sz="10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Control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sto MT"/>
              <a:cs typeface="Calisto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486275" y="789431"/>
            <a:ext cx="7251700" cy="4968875"/>
            <a:chOff x="4486275" y="789431"/>
            <a:chExt cx="7251700" cy="4968875"/>
          </a:xfrm>
        </p:grpSpPr>
        <p:sp>
          <p:nvSpPr>
            <p:cNvPr id="29" name="object 29"/>
            <p:cNvSpPr/>
            <p:nvPr/>
          </p:nvSpPr>
          <p:spPr>
            <a:xfrm>
              <a:off x="7393541" y="4509297"/>
              <a:ext cx="264795" cy="373380"/>
            </a:xfrm>
            <a:custGeom>
              <a:avLst/>
              <a:gdLst/>
              <a:ahLst/>
              <a:cxnLst/>
              <a:rect l="l" t="t" r="r" b="b"/>
              <a:pathLst>
                <a:path w="264795" h="373379">
                  <a:moveTo>
                    <a:pt x="94488" y="0"/>
                  </a:moveTo>
                  <a:lnTo>
                    <a:pt x="0" y="323354"/>
                  </a:lnTo>
                  <a:lnTo>
                    <a:pt x="170078" y="373062"/>
                  </a:lnTo>
                  <a:lnTo>
                    <a:pt x="264566" y="49695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393541" y="4509297"/>
              <a:ext cx="264795" cy="373380"/>
            </a:xfrm>
            <a:custGeom>
              <a:avLst/>
              <a:gdLst/>
              <a:ahLst/>
              <a:cxnLst/>
              <a:rect l="l" t="t" r="r" b="b"/>
              <a:pathLst>
                <a:path w="264795" h="373379">
                  <a:moveTo>
                    <a:pt x="94488" y="0"/>
                  </a:moveTo>
                  <a:lnTo>
                    <a:pt x="264566" y="49695"/>
                  </a:lnTo>
                  <a:lnTo>
                    <a:pt x="170078" y="373062"/>
                  </a:lnTo>
                  <a:lnTo>
                    <a:pt x="0" y="323354"/>
                  </a:lnTo>
                  <a:lnTo>
                    <a:pt x="94488" y="0"/>
                  </a:lnTo>
                  <a:close/>
                </a:path>
              </a:pathLst>
            </a:custGeom>
            <a:ln w="1587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8632" y="4625412"/>
              <a:ext cx="96799" cy="16148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480310" y="5411733"/>
              <a:ext cx="490855" cy="338455"/>
            </a:xfrm>
            <a:custGeom>
              <a:avLst/>
              <a:gdLst/>
              <a:ahLst/>
              <a:cxnLst/>
              <a:rect l="l" t="t" r="r" b="b"/>
              <a:pathLst>
                <a:path w="490854" h="338454">
                  <a:moveTo>
                    <a:pt x="64655" y="0"/>
                  </a:moveTo>
                  <a:lnTo>
                    <a:pt x="0" y="201409"/>
                  </a:lnTo>
                  <a:lnTo>
                    <a:pt x="425856" y="338099"/>
                  </a:lnTo>
                  <a:lnTo>
                    <a:pt x="490499" y="136690"/>
                  </a:lnTo>
                  <a:lnTo>
                    <a:pt x="6465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480310" y="5411733"/>
              <a:ext cx="490855" cy="338455"/>
            </a:xfrm>
            <a:custGeom>
              <a:avLst/>
              <a:gdLst/>
              <a:ahLst/>
              <a:cxnLst/>
              <a:rect l="l" t="t" r="r" b="b"/>
              <a:pathLst>
                <a:path w="490854" h="338454">
                  <a:moveTo>
                    <a:pt x="64655" y="0"/>
                  </a:moveTo>
                  <a:lnTo>
                    <a:pt x="490499" y="136690"/>
                  </a:lnTo>
                  <a:lnTo>
                    <a:pt x="425856" y="338099"/>
                  </a:lnTo>
                  <a:lnTo>
                    <a:pt x="0" y="201409"/>
                  </a:lnTo>
                  <a:lnTo>
                    <a:pt x="64655" y="0"/>
                  </a:lnTo>
                  <a:close/>
                </a:path>
              </a:pathLst>
            </a:custGeom>
            <a:ln w="1587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6382" y="5504049"/>
              <a:ext cx="133586" cy="16722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067449" y="4971407"/>
              <a:ext cx="514350" cy="330200"/>
            </a:xfrm>
            <a:custGeom>
              <a:avLst/>
              <a:gdLst/>
              <a:ahLst/>
              <a:cxnLst/>
              <a:rect l="l" t="t" r="r" b="b"/>
              <a:pathLst>
                <a:path w="514350" h="330200">
                  <a:moveTo>
                    <a:pt x="58229" y="0"/>
                  </a:moveTo>
                  <a:lnTo>
                    <a:pt x="0" y="190182"/>
                  </a:lnTo>
                  <a:lnTo>
                    <a:pt x="455828" y="329742"/>
                  </a:lnTo>
                  <a:lnTo>
                    <a:pt x="514057" y="139560"/>
                  </a:lnTo>
                  <a:lnTo>
                    <a:pt x="5822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067449" y="4971407"/>
              <a:ext cx="514350" cy="330200"/>
            </a:xfrm>
            <a:custGeom>
              <a:avLst/>
              <a:gdLst/>
              <a:ahLst/>
              <a:cxnLst/>
              <a:rect l="l" t="t" r="r" b="b"/>
              <a:pathLst>
                <a:path w="514350" h="330200">
                  <a:moveTo>
                    <a:pt x="58229" y="0"/>
                  </a:moveTo>
                  <a:lnTo>
                    <a:pt x="514057" y="139560"/>
                  </a:lnTo>
                  <a:lnTo>
                    <a:pt x="455828" y="329742"/>
                  </a:lnTo>
                  <a:lnTo>
                    <a:pt x="0" y="190182"/>
                  </a:lnTo>
                  <a:lnTo>
                    <a:pt x="58229" y="0"/>
                  </a:lnTo>
                  <a:close/>
                </a:path>
              </a:pathLst>
            </a:custGeom>
            <a:ln w="1587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50252" y="5059088"/>
              <a:ext cx="123053" cy="15669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9969" y="2992170"/>
              <a:ext cx="311315" cy="22332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86301" y="4509300"/>
              <a:ext cx="311323" cy="22332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86275" y="4509300"/>
              <a:ext cx="218617" cy="31051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543800" y="876300"/>
              <a:ext cx="4148454" cy="1350645"/>
            </a:xfrm>
            <a:custGeom>
              <a:avLst/>
              <a:gdLst/>
              <a:ahLst/>
              <a:cxnLst/>
              <a:rect l="l" t="t" r="r" b="b"/>
              <a:pathLst>
                <a:path w="4148454" h="1350645">
                  <a:moveTo>
                    <a:pt x="4148328" y="0"/>
                  </a:moveTo>
                  <a:lnTo>
                    <a:pt x="0" y="0"/>
                  </a:lnTo>
                  <a:lnTo>
                    <a:pt x="0" y="1350264"/>
                  </a:lnTo>
                  <a:lnTo>
                    <a:pt x="4148328" y="1350264"/>
                  </a:lnTo>
                  <a:lnTo>
                    <a:pt x="414832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7543800" y="876300"/>
              <a:ext cx="4148454" cy="1350645"/>
            </a:xfrm>
            <a:custGeom>
              <a:avLst/>
              <a:gdLst/>
              <a:ahLst/>
              <a:cxnLst/>
              <a:rect l="l" t="t" r="r" b="b"/>
              <a:pathLst>
                <a:path w="4148454" h="1350645">
                  <a:moveTo>
                    <a:pt x="0" y="0"/>
                  </a:moveTo>
                  <a:lnTo>
                    <a:pt x="4148328" y="0"/>
                  </a:lnTo>
                  <a:lnTo>
                    <a:pt x="4148328" y="1350264"/>
                  </a:lnTo>
                  <a:lnTo>
                    <a:pt x="0" y="1350264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882F1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01128" y="809244"/>
              <a:ext cx="393191" cy="47853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78496" y="789431"/>
              <a:ext cx="3680459" cy="5135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01128" y="1083564"/>
              <a:ext cx="393191" cy="47853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78496" y="1063752"/>
              <a:ext cx="3529582" cy="5135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01128" y="1357883"/>
              <a:ext cx="393191" cy="47853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78496" y="1338072"/>
              <a:ext cx="3691126" cy="5135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01128" y="1632204"/>
              <a:ext cx="490727" cy="47853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78496" y="1612392"/>
              <a:ext cx="2683763" cy="5135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54411" y="1612392"/>
              <a:ext cx="422147" cy="5135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28147" y="1612392"/>
              <a:ext cx="1409699" cy="5135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78496" y="1886712"/>
              <a:ext cx="2744722" cy="513587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7622540" y="843447"/>
            <a:ext cx="390461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99085" algn="l"/>
                <a:tab pos="299720" algn="l"/>
              </a:tabLst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Station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#1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Greet</a:t>
            </a:r>
            <a:r>
              <a:rPr kumimoji="0" sz="1800" b="1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and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Instructions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sto MT"/>
              <a:cs typeface="Calisto MT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99085" algn="l"/>
                <a:tab pos="299720" algn="l"/>
              </a:tabLst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Station</a:t>
            </a:r>
            <a:r>
              <a:rPr kumimoji="0" sz="180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#2</a:t>
            </a:r>
            <a:r>
              <a:rPr kumimoji="0" sz="180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Firearms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Instructors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sto MT"/>
              <a:cs typeface="Calisto MT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99085" algn="l"/>
                <a:tab pos="299720" algn="l"/>
              </a:tabLst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Station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#3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Gift Card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Distribution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sto MT"/>
              <a:cs typeface="Calisto MT"/>
            </a:endParaRPr>
          </a:p>
          <a:p>
            <a:pPr marL="299085" marR="508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720" algn="l"/>
              </a:tabLst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6</a:t>
            </a:r>
            <a:r>
              <a:rPr kumimoji="0" sz="1800" b="1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Canopy</a:t>
            </a:r>
            <a:r>
              <a:rPr kumimoji="0" sz="1800" b="1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Tents needed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–</a:t>
            </a:r>
            <a:r>
              <a:rPr kumimoji="0" sz="18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MRTs</a:t>
            </a: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and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Stations</a:t>
            </a:r>
            <a:r>
              <a:rPr kumimoji="0" sz="18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(water</a:t>
            </a:r>
            <a:r>
              <a:rPr kumimoji="0" sz="18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stations)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sto MT"/>
              <a:cs typeface="Calisto MT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987361" y="34861"/>
            <a:ext cx="2651125" cy="593725"/>
            <a:chOff x="987361" y="34861"/>
            <a:chExt cx="2651125" cy="593725"/>
          </a:xfrm>
        </p:grpSpPr>
        <p:sp>
          <p:nvSpPr>
            <p:cNvPr id="56" name="object 56"/>
            <p:cNvSpPr/>
            <p:nvPr/>
          </p:nvSpPr>
          <p:spPr>
            <a:xfrm>
              <a:off x="992124" y="39623"/>
              <a:ext cx="2641600" cy="584200"/>
            </a:xfrm>
            <a:custGeom>
              <a:avLst/>
              <a:gdLst/>
              <a:ahLst/>
              <a:cxnLst/>
              <a:rect l="l" t="t" r="r" b="b"/>
              <a:pathLst>
                <a:path w="2641600" h="584200">
                  <a:moveTo>
                    <a:pt x="0" y="0"/>
                  </a:moveTo>
                  <a:lnTo>
                    <a:pt x="2641092" y="0"/>
                  </a:lnTo>
                  <a:lnTo>
                    <a:pt x="2641092" y="583691"/>
                  </a:lnTo>
                  <a:lnTo>
                    <a:pt x="0" y="5836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80516" y="173736"/>
              <a:ext cx="2410967" cy="35204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88288" y="182100"/>
              <a:ext cx="2365425" cy="305981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734568" y="1206451"/>
            <a:ext cx="4975860" cy="3527425"/>
            <a:chOff x="734568" y="1206451"/>
            <a:chExt cx="4975860" cy="3527425"/>
          </a:xfrm>
        </p:grpSpPr>
        <p:pic>
          <p:nvPicPr>
            <p:cNvPr id="60" name="object 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81390" y="4321698"/>
              <a:ext cx="628472" cy="41198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39240" y="1728216"/>
              <a:ext cx="480059" cy="33985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755" y="3621647"/>
              <a:ext cx="623046" cy="54862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4568" y="4169663"/>
              <a:ext cx="627887" cy="55473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74101" y="1206451"/>
              <a:ext cx="490409" cy="4318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F4ABE2-381B-4B67-9C0F-27FFD64F7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AA509EC-4C56-4A74-A517-3ECD04C3F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2355786"/>
            <a:ext cx="734166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40F0D-CADC-4561-83E1-85EF8377A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0689" y="2520377"/>
            <a:ext cx="5822343" cy="2439683"/>
          </a:xfrm>
        </p:spPr>
        <p:txBody>
          <a:bodyPr>
            <a:normAutofit/>
          </a:bodyPr>
          <a:lstStyle/>
          <a:p>
            <a:pPr algn="l"/>
            <a:r>
              <a:rPr lang="en-US" sz="5400">
                <a:solidFill>
                  <a:srgbClr val="FFFFFF"/>
                </a:solidFill>
              </a:rPr>
              <a:t>Houston Police / ATF Partnership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6FBC94C7-2F0E-4FBA-B442-0E0296AAA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6CF43A2F-2E6F-44F4-A006-A10CF1DC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F83DA5F0-0D4C-4E74-8A5C-F6CBD391F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798713-AB3F-41E3-8CE3-1C1FBCF7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28" y="1120021"/>
            <a:ext cx="3268481" cy="3509529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16BC1-595B-473B-B44F-3D74232C2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95" y="1432877"/>
            <a:ext cx="2961361" cy="293342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88D0538-50D9-41CB-9D4A-0F0C63A14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-473076" y="6906011"/>
            <a:ext cx="9144000" cy="98975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1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2DFE-FF4C-43D4-9EE6-1425DCD1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E4499-E882-4062-99D7-90B6B22C7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172" y="849086"/>
            <a:ext cx="7950200" cy="49432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6600" dirty="0"/>
              <a:t>E-Trace</a:t>
            </a:r>
          </a:p>
          <a:p>
            <a:pPr algn="just">
              <a:lnSpc>
                <a:spcPct val="150000"/>
              </a:lnSpc>
            </a:pPr>
            <a:r>
              <a:rPr lang="en-US" sz="6600" dirty="0"/>
              <a:t>NIBIN</a:t>
            </a:r>
          </a:p>
          <a:p>
            <a:pPr algn="just">
              <a:lnSpc>
                <a:spcPct val="150000"/>
              </a:lnSpc>
            </a:pPr>
            <a:r>
              <a:rPr lang="en-US" sz="6600" dirty="0"/>
              <a:t>TFO Program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322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188A-DED4-4D58-85FE-5812A6D0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Gun Crime Intelligence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0D4CC-7F3B-4821-849E-B9414EF26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487"/>
            <a:ext cx="10515600" cy="4159476"/>
          </a:xfrm>
        </p:spPr>
        <p:txBody>
          <a:bodyPr/>
          <a:lstStyle/>
          <a:p>
            <a:r>
              <a:rPr lang="en-US" sz="3600" dirty="0"/>
              <a:t>Analysts from ATF, HPD, HCSO, and other agencies.</a:t>
            </a:r>
          </a:p>
          <a:p>
            <a:r>
              <a:rPr lang="en-US" sz="3600" dirty="0"/>
              <a:t>Clearinghouse for all Gun Crime Intelligence across the Greater Houston Area.</a:t>
            </a:r>
          </a:p>
          <a:p>
            <a:r>
              <a:rPr lang="en-US" sz="3600" dirty="0"/>
              <a:t>Linking of all sources of Gun Intelligence to better address violent crime involving firearms. (E-Trace, NIBIN, RMS reports and data, ShotSpotter, etc.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32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7192-884A-4D9F-84D1-85184677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3119C-05EB-420E-8B10-56875368C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9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72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B2E22DB-BBE9-4F7E-BE6F-5A2430DC3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US" sz="4000" b="1" dirty="0"/>
              <a:t>PUBLIC SPEAKERS</a:t>
            </a:r>
          </a:p>
        </p:txBody>
      </p:sp>
      <p:sp>
        <p:nvSpPr>
          <p:cNvPr id="2057" name="Content Placeholder 2053">
            <a:extLst>
              <a:ext uri="{FF2B5EF4-FFF2-40B4-BE49-F238E27FC236}">
                <a16:creationId xmlns:a16="http://schemas.microsoft.com/office/drawing/2014/main" id="{AA52F872-8CE0-B632-6055-7DA807696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Next Meeting: Joint TTI/PSHS</a:t>
            </a:r>
          </a:p>
          <a:p>
            <a:pPr marL="0" indent="0">
              <a:buNone/>
            </a:pPr>
            <a:r>
              <a:rPr lang="en-US" sz="2000" dirty="0"/>
              <a:t>	August 4</a:t>
            </a:r>
            <a:r>
              <a:rPr lang="en-US" sz="2000" baseline="30000" dirty="0"/>
              <a:t>th</a:t>
            </a:r>
            <a:r>
              <a:rPr lang="en-US" sz="2000" dirty="0"/>
              <a:t> 10am  </a:t>
            </a:r>
          </a:p>
        </p:txBody>
      </p:sp>
      <p:pic>
        <p:nvPicPr>
          <p:cNvPr id="2050" name="Picture 2" descr="Seal of Houston - Wikipedia">
            <a:extLst>
              <a:ext uri="{FF2B5EF4-FFF2-40B4-BE49-F238E27FC236}">
                <a16:creationId xmlns:a16="http://schemas.microsoft.com/office/drawing/2014/main" id="{A9EA56B1-E0F0-4CB3-BC60-612BFDBE3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" b="2924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56E7-CC37-4EE6-AAC8-99C29FCE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0102" y="6356350"/>
            <a:ext cx="115369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75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Gun Buyback Explainer | Houston Police">
            <a:hlinkClick r:id="" action="ppaction://media"/>
            <a:extLst>
              <a:ext uri="{FF2B5EF4-FFF2-40B4-BE49-F238E27FC236}">
                <a16:creationId xmlns:a16="http://schemas.microsoft.com/office/drawing/2014/main" id="{FDC03BF6-C0DF-4B1E-A634-4087E5598AB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39977" y="0"/>
            <a:ext cx="12431977" cy="688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1440" y="6564976"/>
            <a:ext cx="4389293" cy="8659"/>
          </a:xfrm>
          <a:custGeom>
            <a:avLst/>
            <a:gdLst/>
            <a:ahLst/>
            <a:cxnLst/>
            <a:rect l="l" t="t" r="r" b="b"/>
            <a:pathLst>
              <a:path w="6437630" h="12700">
                <a:moveTo>
                  <a:pt x="6437375" y="12191"/>
                </a:moveTo>
                <a:lnTo>
                  <a:pt x="0" y="12191"/>
                </a:lnTo>
                <a:lnTo>
                  <a:pt x="0" y="0"/>
                </a:lnTo>
                <a:lnTo>
                  <a:pt x="6437375" y="0"/>
                </a:lnTo>
                <a:lnTo>
                  <a:pt x="6437375" y="12191"/>
                </a:lnTo>
                <a:close/>
              </a:path>
            </a:pathLst>
          </a:custGeom>
          <a:solidFill>
            <a:srgbClr val="EFCDA1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72075" y="463116"/>
            <a:ext cx="3631190" cy="19757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1227" b="1" kern="0" spc="99" dirty="0">
                <a:solidFill>
                  <a:srgbClr val="2F2F2F"/>
                </a:solidFill>
                <a:latin typeface="Trebuchet MS"/>
                <a:cs typeface="Trebuchet MS"/>
              </a:rPr>
              <a:t>CITY</a:t>
            </a:r>
            <a:r>
              <a:rPr sz="1227" b="1" kern="0" spc="-95" dirty="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sz="1227" b="1" kern="0" spc="92" dirty="0">
                <a:solidFill>
                  <a:srgbClr val="2F2F2F"/>
                </a:solidFill>
                <a:latin typeface="Trebuchet MS"/>
                <a:cs typeface="Trebuchet MS"/>
              </a:rPr>
              <a:t>OF</a:t>
            </a:r>
            <a:r>
              <a:rPr sz="1227" b="1" kern="0" spc="-92" dirty="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sz="1227" b="1" kern="0" spc="133" dirty="0">
                <a:solidFill>
                  <a:srgbClr val="2F2F2F"/>
                </a:solidFill>
                <a:latin typeface="Trebuchet MS"/>
                <a:cs typeface="Trebuchet MS"/>
              </a:rPr>
              <a:t>HOUSTON</a:t>
            </a:r>
            <a:r>
              <a:rPr sz="1227" b="1" kern="0" spc="-99" dirty="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sz="1227" b="1" kern="0" spc="160" dirty="0">
                <a:solidFill>
                  <a:srgbClr val="2F2F2F"/>
                </a:solidFill>
                <a:latin typeface="Trebuchet MS"/>
                <a:cs typeface="Trebuchet MS"/>
              </a:rPr>
              <a:t>GUN</a:t>
            </a:r>
            <a:r>
              <a:rPr sz="1227" b="1" kern="0" spc="-92" dirty="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sz="1227" b="1" kern="0" spc="106" dirty="0">
                <a:solidFill>
                  <a:srgbClr val="2F2F2F"/>
                </a:solidFill>
                <a:latin typeface="Trebuchet MS"/>
                <a:cs typeface="Trebuchet MS"/>
              </a:rPr>
              <a:t>BUY</a:t>
            </a:r>
            <a:r>
              <a:rPr sz="1227" b="1" kern="0" spc="-109" dirty="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sz="1227" b="1" kern="0" spc="119" dirty="0">
                <a:solidFill>
                  <a:srgbClr val="2F2F2F"/>
                </a:solidFill>
                <a:latin typeface="Trebuchet MS"/>
                <a:cs typeface="Trebuchet MS"/>
              </a:rPr>
              <a:t>BACK</a:t>
            </a:r>
            <a:r>
              <a:rPr sz="1227" b="1" kern="0" spc="-92" dirty="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sz="1227" b="1" kern="0" spc="92" dirty="0">
                <a:solidFill>
                  <a:srgbClr val="2F2F2F"/>
                </a:solidFill>
                <a:latin typeface="Trebuchet MS"/>
                <a:cs typeface="Trebuchet MS"/>
              </a:rPr>
              <a:t>PROGRAM</a:t>
            </a:r>
            <a:endParaRPr sz="1227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82045" y="706581"/>
            <a:ext cx="3177886" cy="60614"/>
          </a:xfrm>
          <a:custGeom>
            <a:avLst/>
            <a:gdLst/>
            <a:ahLst/>
            <a:cxnLst/>
            <a:rect l="l" t="t" r="r" b="b"/>
            <a:pathLst>
              <a:path w="4660900" h="88900">
                <a:moveTo>
                  <a:pt x="4660391" y="88391"/>
                </a:moveTo>
                <a:lnTo>
                  <a:pt x="0" y="88391"/>
                </a:lnTo>
                <a:lnTo>
                  <a:pt x="0" y="0"/>
                </a:lnTo>
                <a:lnTo>
                  <a:pt x="4660391" y="0"/>
                </a:lnTo>
                <a:lnTo>
                  <a:pt x="4660391" y="88391"/>
                </a:lnTo>
                <a:close/>
              </a:path>
            </a:pathLst>
          </a:custGeom>
          <a:solidFill>
            <a:srgbClr val="EFCDA1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4945" y="803068"/>
            <a:ext cx="913101" cy="134175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defTabSz="623438">
              <a:spcBef>
                <a:spcPts val="65"/>
              </a:spcBef>
            </a:pPr>
            <a:r>
              <a:rPr sz="818" i="1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Program</a:t>
            </a:r>
            <a:r>
              <a:rPr sz="818" i="1" kern="0" spc="10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818" i="1" kern="0" spc="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Overview</a:t>
            </a:r>
            <a:endParaRPr sz="818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01440" y="1295746"/>
            <a:ext cx="4389293" cy="25977"/>
          </a:xfrm>
          <a:custGeom>
            <a:avLst/>
            <a:gdLst/>
            <a:ahLst/>
            <a:cxnLst/>
            <a:rect l="l" t="t" r="r" b="b"/>
            <a:pathLst>
              <a:path w="6437630" h="38100">
                <a:moveTo>
                  <a:pt x="6437375" y="38100"/>
                </a:moveTo>
                <a:lnTo>
                  <a:pt x="0" y="38100"/>
                </a:lnTo>
                <a:lnTo>
                  <a:pt x="0" y="0"/>
                </a:lnTo>
                <a:lnTo>
                  <a:pt x="6437375" y="0"/>
                </a:lnTo>
                <a:lnTo>
                  <a:pt x="6437375" y="38100"/>
                </a:lnTo>
                <a:close/>
              </a:path>
            </a:pathLst>
          </a:custGeom>
          <a:solidFill>
            <a:srgbClr val="EFCDA1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01440" y="5306637"/>
            <a:ext cx="4389293" cy="25977"/>
          </a:xfrm>
          <a:custGeom>
            <a:avLst/>
            <a:gdLst/>
            <a:ahLst/>
            <a:cxnLst/>
            <a:rect l="l" t="t" r="r" b="b"/>
            <a:pathLst>
              <a:path w="6437630" h="38100">
                <a:moveTo>
                  <a:pt x="6437375" y="38100"/>
                </a:moveTo>
                <a:lnTo>
                  <a:pt x="0" y="38100"/>
                </a:lnTo>
                <a:lnTo>
                  <a:pt x="0" y="0"/>
                </a:lnTo>
                <a:lnTo>
                  <a:pt x="6437375" y="0"/>
                </a:lnTo>
                <a:lnTo>
                  <a:pt x="6437375" y="38100"/>
                </a:lnTo>
                <a:close/>
              </a:path>
            </a:pathLst>
          </a:custGeom>
          <a:solidFill>
            <a:srgbClr val="EFCDA1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5250" y="1077421"/>
            <a:ext cx="4381933" cy="489546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955" b="1" kern="0" spc="-7" dirty="0">
                <a:solidFill>
                  <a:srgbClr val="0F7082"/>
                </a:solidFill>
                <a:latin typeface="Times New Roman"/>
                <a:cs typeface="Times New Roman"/>
              </a:rPr>
              <a:t>About/Objective</a:t>
            </a:r>
            <a:endParaRPr sz="955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23438"/>
            <a:endParaRPr sz="818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marR="8226" algn="just" defTabSz="623438">
              <a:lnSpc>
                <a:spcPct val="114500"/>
              </a:lnSpc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On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February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2,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2022,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Mayor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Sylvester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Turner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released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One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Safe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Houston: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Mayor’s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Public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Safety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Initiative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combat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violent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crime,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which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focuses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on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four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key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areas: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42025" indent="-156292" defTabSz="623438">
              <a:spcBef>
                <a:spcPts val="597"/>
              </a:spcBef>
              <a:buFont typeface="Symbol"/>
              <a:buChar char=""/>
              <a:tabLst>
                <a:tab pos="342025" algn="l"/>
                <a:tab pos="342457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Violence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Reduction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Crime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Prevention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42025" indent="-156292" defTabSz="623438">
              <a:spcBef>
                <a:spcPts val="191"/>
              </a:spcBef>
              <a:buFont typeface="Symbol"/>
              <a:buChar char=""/>
              <a:tabLst>
                <a:tab pos="342025" algn="l"/>
                <a:tab pos="342457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Crisis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Intervention,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Response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Recovery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42025" indent="-156292" defTabSz="623438">
              <a:spcBef>
                <a:spcPts val="187"/>
              </a:spcBef>
              <a:buFont typeface="Symbol"/>
              <a:buChar char=""/>
              <a:tabLst>
                <a:tab pos="342025" algn="l"/>
                <a:tab pos="342457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Youth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Outreach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Opportunities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42025" indent="-156292" defTabSz="623438">
              <a:spcBef>
                <a:spcPts val="187"/>
              </a:spcBef>
              <a:buFont typeface="Symbol"/>
              <a:buChar char=""/>
              <a:tabLst>
                <a:tab pos="342025" algn="l"/>
                <a:tab pos="342457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Key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Community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Partnerships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marR="5628" algn="just" defTabSz="623438">
              <a:lnSpc>
                <a:spcPct val="115199"/>
              </a:lnSpc>
              <a:spcBef>
                <a:spcPts val="412"/>
              </a:spcBef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robust</a:t>
            </a:r>
            <a:r>
              <a:rPr sz="750" kern="0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gun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buyback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initiative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is</a:t>
            </a:r>
            <a:r>
              <a:rPr sz="750" kern="0" spc="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part</a:t>
            </a:r>
            <a:r>
              <a:rPr sz="750" kern="0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Violence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Reduction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Crime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Prevention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section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Houston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Police</a:t>
            </a:r>
            <a:r>
              <a:rPr sz="750" kern="0" spc="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Department.</a:t>
            </a:r>
            <a:r>
              <a:rPr sz="750" kern="0" spc="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effort</a:t>
            </a:r>
            <a:r>
              <a:rPr sz="750" kern="0" spc="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reduce</a:t>
            </a:r>
            <a:r>
              <a:rPr sz="750" kern="0" spc="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violence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prevent</a:t>
            </a:r>
            <a:r>
              <a:rPr sz="750" kern="0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crime</a:t>
            </a:r>
            <a:r>
              <a:rPr sz="750" kern="0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City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Houston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committed</a:t>
            </a:r>
            <a:r>
              <a:rPr sz="750" kern="0" spc="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invest</a:t>
            </a:r>
            <a:r>
              <a:rPr sz="750" kern="0" spc="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$1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million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</a:t>
            </a:r>
            <a:r>
              <a:rPr sz="750" kern="0" spc="4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robust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gun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buyback</a:t>
            </a:r>
            <a:r>
              <a:rPr sz="750" kern="0" spc="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initiative.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goal</a:t>
            </a:r>
            <a:r>
              <a:rPr sz="750" kern="0" spc="4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is</a:t>
            </a:r>
            <a:r>
              <a:rPr sz="750" kern="0" spc="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remove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illegal</a:t>
            </a:r>
            <a:r>
              <a:rPr sz="750" kern="0" spc="4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or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unwanted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</a:t>
            </a:r>
            <a:r>
              <a:rPr sz="750" kern="0" spc="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from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street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reduce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violence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prevent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crime.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algn="just" defTabSz="623438">
              <a:spcBef>
                <a:spcPts val="539"/>
              </a:spcBef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Primary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Partnerships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&amp;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Department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Involvement: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indent="-155859" defTabSz="623438">
              <a:spcBef>
                <a:spcPts val="597"/>
              </a:spcBef>
              <a:buFont typeface="Symbol"/>
              <a:buChar char=""/>
              <a:tabLst>
                <a:tab pos="319945" algn="l"/>
                <a:tab pos="320378" algn="l"/>
              </a:tabLst>
            </a:pP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White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House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(pending)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indent="-155859" defTabSz="623438">
              <a:spcBef>
                <a:spcPts val="187"/>
              </a:spcBef>
              <a:buFont typeface="Symbol"/>
              <a:buChar char=""/>
              <a:tabLst>
                <a:tab pos="319945" algn="l"/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Host: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Mayor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Sylvester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Turner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indent="-155859" defTabSz="623438">
              <a:spcBef>
                <a:spcPts val="191"/>
              </a:spcBef>
              <a:buFont typeface="Symbol"/>
              <a:buChar char=""/>
              <a:tabLst>
                <a:tab pos="319945" algn="l"/>
                <a:tab pos="320378" algn="l"/>
              </a:tabLst>
            </a:pP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Co-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host: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Commissioner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Rodney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Ellis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(Harris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County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Precinct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One)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indent="-155859" defTabSz="623438">
              <a:spcBef>
                <a:spcPts val="187"/>
              </a:spcBef>
              <a:buFont typeface="Symbol"/>
              <a:buChar char=""/>
              <a:tabLst>
                <a:tab pos="319945" algn="l"/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Houston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Police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Department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Divisions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632097" lvl="1" indent="-155859" defTabSz="623438">
              <a:spcBef>
                <a:spcPts val="139"/>
              </a:spcBef>
              <a:buFont typeface="Courier New"/>
              <a:buChar char="o"/>
              <a:tabLst>
                <a:tab pos="631664" algn="l"/>
                <a:tab pos="632097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Office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Community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Affairs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632097" lvl="1" indent="-155859" defTabSz="623438">
              <a:spcBef>
                <a:spcPts val="130"/>
              </a:spcBef>
              <a:buFont typeface="Courier New"/>
              <a:buChar char="o"/>
              <a:tabLst>
                <a:tab pos="631664" algn="l"/>
                <a:tab pos="632097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Houston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Police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Academy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–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Training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Instructors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632097" lvl="1" indent="-155859" defTabSz="623438">
              <a:spcBef>
                <a:spcPts val="139"/>
              </a:spcBef>
              <a:buFont typeface="Courier New"/>
              <a:buChar char="o"/>
              <a:tabLst>
                <a:tab pos="631664" algn="l"/>
                <a:tab pos="632097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Tactical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Operations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Division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–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Bomb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Squad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Technicians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&amp;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SWAT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632097" lvl="1" indent="-155859" defTabSz="623438">
              <a:spcBef>
                <a:spcPts val="130"/>
              </a:spcBef>
              <a:buFont typeface="Courier New"/>
              <a:buChar char="o"/>
              <a:tabLst>
                <a:tab pos="631664" algn="l"/>
                <a:tab pos="632097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Traffic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Enforcement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Division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–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Mobility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Units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632097" lvl="1" indent="-155859" defTabSz="623438">
              <a:spcBef>
                <a:spcPts val="139"/>
              </a:spcBef>
              <a:buFont typeface="Courier New"/>
              <a:buChar char="o"/>
              <a:tabLst>
                <a:tab pos="631664" algn="l"/>
                <a:tab pos="632097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Property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Room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Division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632097" lvl="1" indent="-155859" defTabSz="623438">
              <a:spcBef>
                <a:spcPts val="130"/>
              </a:spcBef>
              <a:buFont typeface="Courier New"/>
              <a:buChar char="o"/>
              <a:tabLst>
                <a:tab pos="631664" algn="l"/>
                <a:tab pos="632097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Patrol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Division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Personnel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indent="-155859" defTabSz="623438">
              <a:spcBef>
                <a:spcPts val="191"/>
              </a:spcBef>
              <a:buFont typeface="Symbol"/>
              <a:buChar char=""/>
              <a:tabLst>
                <a:tab pos="319945" algn="l"/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Office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Policing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Reform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&amp;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Accountability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(OPRA)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indent="-155859" defTabSz="623438">
              <a:spcBef>
                <a:spcPts val="187"/>
              </a:spcBef>
              <a:buFont typeface="Symbol"/>
              <a:buChar char=""/>
              <a:tabLst>
                <a:tab pos="319945" algn="l"/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Houston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Forensic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Science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Center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indent="-155859" defTabSz="623438">
              <a:spcBef>
                <a:spcPts val="187"/>
              </a:spcBef>
              <a:buFont typeface="Symbol"/>
              <a:buChar char=""/>
              <a:tabLst>
                <a:tab pos="319945" algn="l"/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Mayor’s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Office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Governmental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Affairs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indent="-155859" defTabSz="623438">
              <a:spcBef>
                <a:spcPts val="187"/>
              </a:spcBef>
              <a:buFont typeface="Symbol"/>
              <a:buChar char=""/>
              <a:tabLst>
                <a:tab pos="319945" algn="l"/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Mayor’s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Office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Communications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23438">
              <a:spcBef>
                <a:spcPts val="17"/>
              </a:spcBef>
            </a:pPr>
            <a:endParaRPr sz="1159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defTabSz="623438"/>
            <a:r>
              <a:rPr sz="955" b="1" kern="0" spc="-7" dirty="0">
                <a:solidFill>
                  <a:srgbClr val="0F7082"/>
                </a:solidFill>
                <a:latin typeface="Times New Roman"/>
                <a:cs typeface="Times New Roman"/>
              </a:rPr>
              <a:t>Purpose</a:t>
            </a:r>
            <a:endParaRPr sz="955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23438">
              <a:spcBef>
                <a:spcPts val="31"/>
              </a:spcBef>
            </a:pPr>
            <a:endParaRPr sz="784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marR="6494" algn="just" defTabSz="623438">
              <a:lnSpc>
                <a:spcPct val="115500"/>
              </a:lnSpc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Solidifying</a:t>
            </a:r>
            <a:r>
              <a:rPr sz="750" kern="0" spc="11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1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Gun</a:t>
            </a:r>
            <a:r>
              <a:rPr sz="750" kern="0" spc="126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Buy</a:t>
            </a:r>
            <a:r>
              <a:rPr sz="750" kern="0" spc="1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Back</a:t>
            </a:r>
            <a:r>
              <a:rPr sz="750" kern="0" spc="1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</a:t>
            </a:r>
            <a:r>
              <a:rPr sz="750" kern="0" spc="126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location</a:t>
            </a:r>
            <a:r>
              <a:rPr sz="750" kern="0" spc="136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11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ensure</a:t>
            </a:r>
            <a:r>
              <a:rPr sz="750" kern="0" spc="126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12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safety</a:t>
            </a:r>
            <a:r>
              <a:rPr sz="750" kern="0" spc="13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136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participating</a:t>
            </a:r>
            <a:r>
              <a:rPr sz="750" kern="0" spc="126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residents</a:t>
            </a:r>
            <a:r>
              <a:rPr sz="750" kern="0" spc="136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12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surrounding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community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members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that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is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accommodating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 space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needs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carrying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out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successful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event(s).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marR="3464" algn="just" defTabSz="623438">
              <a:lnSpc>
                <a:spcPct val="115500"/>
              </a:lnSpc>
              <a:spcBef>
                <a:spcPts val="402"/>
              </a:spcBef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Mayor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Turner will be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hosting Gun Buy Back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events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throughout the city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over the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next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three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years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accommodate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residents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across</a:t>
            </a:r>
            <a:r>
              <a:rPr sz="750" kern="0" spc="-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Greater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rgbClr val="1F2123"/>
                </a:solidFill>
                <a:latin typeface="Times New Roman"/>
                <a:cs typeface="Times New Roman"/>
              </a:rPr>
              <a:t>Houston–The</a:t>
            </a:r>
            <a:r>
              <a:rPr sz="750" kern="0" spc="-37" dirty="0">
                <a:solidFill>
                  <a:srgbClr val="1F2123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rgbClr val="1F2123"/>
                </a:solidFill>
                <a:latin typeface="Times New Roman"/>
                <a:cs typeface="Times New Roman"/>
              </a:rPr>
              <a:t>Woodlands–Sugar</a:t>
            </a:r>
            <a:r>
              <a:rPr sz="750" kern="0" spc="-17" dirty="0">
                <a:solidFill>
                  <a:srgbClr val="1F2123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rgbClr val="1F2123"/>
                </a:solidFill>
                <a:latin typeface="Times New Roman"/>
                <a:cs typeface="Times New Roman"/>
              </a:rPr>
              <a:t>Land</a:t>
            </a:r>
            <a:r>
              <a:rPr sz="750" kern="0" spc="-34" dirty="0">
                <a:solidFill>
                  <a:srgbClr val="1F2123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rgbClr val="1F2123"/>
                </a:solidFill>
                <a:latin typeface="Times New Roman"/>
                <a:cs typeface="Times New Roman"/>
              </a:rPr>
              <a:t>area</a:t>
            </a:r>
            <a:r>
              <a:rPr sz="750" kern="0" spc="-17" dirty="0">
                <a:solidFill>
                  <a:srgbClr val="1F2123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increasing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visibility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resident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turnout.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defTabSz="623438"/>
            <a:r>
              <a:rPr kern="0" dirty="0"/>
              <a:t>June</a:t>
            </a:r>
            <a:r>
              <a:rPr kern="0" spc="-10" dirty="0"/>
              <a:t> </a:t>
            </a:r>
            <a:r>
              <a:rPr kern="0" dirty="0"/>
              <a:t>6,</a:t>
            </a:r>
            <a:r>
              <a:rPr kern="0" spc="-10" dirty="0"/>
              <a:t> </a:t>
            </a:r>
            <a:r>
              <a:rPr kern="0" spc="-14" dirty="0"/>
              <a:t>2022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4363236" y="4483134"/>
            <a:ext cx="162995" cy="95388"/>
          </a:xfrm>
          <a:prstGeom prst="rect">
            <a:avLst/>
          </a:prstGeom>
        </p:spPr>
        <p:txBody>
          <a:bodyPr vert="horz" wrap="square" lIns="0" tIns="866" rIns="0" bIns="0" rtlCol="0">
            <a:spAutoFit/>
          </a:bodyPr>
          <a:lstStyle/>
          <a:p>
            <a:pPr marL="25977" defTabSz="623438">
              <a:spcBef>
                <a:spcPts val="7"/>
              </a:spcBef>
            </a:pPr>
            <a:fld id="{81D60167-4931-47E6-BA6A-407CBD079E47}" type="slidenum">
              <a:rPr kern="0" spc="-3" dirty="0"/>
              <a:pPr marL="25977" defTabSz="623438">
                <a:spcBef>
                  <a:spcPts val="7"/>
                </a:spcBef>
              </a:pPr>
              <a:t>3</a:t>
            </a:fld>
            <a:endParaRPr kern="0" spc="-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1440" y="6564976"/>
            <a:ext cx="4389293" cy="8659"/>
          </a:xfrm>
          <a:custGeom>
            <a:avLst/>
            <a:gdLst/>
            <a:ahLst/>
            <a:cxnLst/>
            <a:rect l="l" t="t" r="r" b="b"/>
            <a:pathLst>
              <a:path w="6437630" h="12700">
                <a:moveTo>
                  <a:pt x="6437375" y="12191"/>
                </a:moveTo>
                <a:lnTo>
                  <a:pt x="0" y="12191"/>
                </a:lnTo>
                <a:lnTo>
                  <a:pt x="0" y="0"/>
                </a:lnTo>
                <a:lnTo>
                  <a:pt x="6437375" y="0"/>
                </a:lnTo>
                <a:lnTo>
                  <a:pt x="6437375" y="12191"/>
                </a:lnTo>
                <a:close/>
              </a:path>
            </a:pathLst>
          </a:custGeom>
          <a:solidFill>
            <a:srgbClr val="EFCDA1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01440" y="1054677"/>
            <a:ext cx="4389293" cy="25977"/>
          </a:xfrm>
          <a:custGeom>
            <a:avLst/>
            <a:gdLst/>
            <a:ahLst/>
            <a:cxnLst/>
            <a:rect l="l" t="t" r="r" b="b"/>
            <a:pathLst>
              <a:path w="6437630" h="38100">
                <a:moveTo>
                  <a:pt x="6437375" y="38099"/>
                </a:moveTo>
                <a:lnTo>
                  <a:pt x="0" y="38099"/>
                </a:lnTo>
                <a:lnTo>
                  <a:pt x="0" y="0"/>
                </a:lnTo>
                <a:lnTo>
                  <a:pt x="6437375" y="0"/>
                </a:lnTo>
                <a:lnTo>
                  <a:pt x="6437375" y="38099"/>
                </a:lnTo>
                <a:close/>
              </a:path>
            </a:pathLst>
          </a:custGeom>
          <a:solidFill>
            <a:srgbClr val="EFCDA1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01440" y="1896341"/>
            <a:ext cx="4389293" cy="25977"/>
          </a:xfrm>
          <a:custGeom>
            <a:avLst/>
            <a:gdLst/>
            <a:ahLst/>
            <a:cxnLst/>
            <a:rect l="l" t="t" r="r" b="b"/>
            <a:pathLst>
              <a:path w="6437630" h="38100">
                <a:moveTo>
                  <a:pt x="6437375" y="38100"/>
                </a:moveTo>
                <a:lnTo>
                  <a:pt x="0" y="38100"/>
                </a:lnTo>
                <a:lnTo>
                  <a:pt x="0" y="0"/>
                </a:lnTo>
                <a:lnTo>
                  <a:pt x="6437375" y="0"/>
                </a:lnTo>
                <a:lnTo>
                  <a:pt x="6437375" y="38100"/>
                </a:lnTo>
                <a:close/>
              </a:path>
            </a:pathLst>
          </a:custGeom>
          <a:solidFill>
            <a:srgbClr val="EFCDA1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1440" y="3698124"/>
            <a:ext cx="4389293" cy="25977"/>
          </a:xfrm>
          <a:custGeom>
            <a:avLst/>
            <a:gdLst/>
            <a:ahLst/>
            <a:cxnLst/>
            <a:rect l="l" t="t" r="r" b="b"/>
            <a:pathLst>
              <a:path w="6437630" h="38100">
                <a:moveTo>
                  <a:pt x="6437375" y="38100"/>
                </a:moveTo>
                <a:lnTo>
                  <a:pt x="0" y="38100"/>
                </a:lnTo>
                <a:lnTo>
                  <a:pt x="0" y="0"/>
                </a:lnTo>
                <a:lnTo>
                  <a:pt x="6437375" y="0"/>
                </a:lnTo>
                <a:lnTo>
                  <a:pt x="6437375" y="38100"/>
                </a:lnTo>
                <a:close/>
              </a:path>
            </a:pathLst>
          </a:custGeom>
          <a:solidFill>
            <a:srgbClr val="EFCDA1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5250" y="233798"/>
            <a:ext cx="4379768" cy="6331231"/>
          </a:xfrm>
          <a:prstGeom prst="rect">
            <a:avLst/>
          </a:prstGeom>
        </p:spPr>
        <p:txBody>
          <a:bodyPr vert="horz" wrap="square" lIns="0" tIns="37666" rIns="0" bIns="0" rtlCol="0">
            <a:spAutoFit/>
          </a:bodyPr>
          <a:lstStyle/>
          <a:p>
            <a:pPr marL="8659" defTabSz="623438">
              <a:spcBef>
                <a:spcPts val="296"/>
              </a:spcBef>
            </a:pPr>
            <a:r>
              <a:rPr sz="955" b="1" kern="0" spc="95" dirty="0">
                <a:solidFill>
                  <a:srgbClr val="0F7082"/>
                </a:solidFill>
                <a:latin typeface="Trebuchet MS"/>
                <a:cs typeface="Trebuchet MS"/>
              </a:rPr>
              <a:t>CITY</a:t>
            </a:r>
            <a:r>
              <a:rPr sz="955" b="1" kern="0" spc="-20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85" dirty="0">
                <a:solidFill>
                  <a:srgbClr val="0F7082"/>
                </a:solidFill>
                <a:latin typeface="Trebuchet MS"/>
                <a:cs typeface="Trebuchet MS"/>
              </a:rPr>
              <a:t>OF</a:t>
            </a:r>
            <a:r>
              <a:rPr sz="955" b="1" kern="0" spc="-24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130" dirty="0">
                <a:solidFill>
                  <a:srgbClr val="0F7082"/>
                </a:solidFill>
                <a:latin typeface="Trebuchet MS"/>
                <a:cs typeface="Trebuchet MS"/>
              </a:rPr>
              <a:t>HOUSTON</a:t>
            </a:r>
            <a:r>
              <a:rPr sz="955" b="1" kern="0" spc="-7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139" dirty="0">
                <a:solidFill>
                  <a:srgbClr val="0F7082"/>
                </a:solidFill>
                <a:latin typeface="Trebuchet MS"/>
                <a:cs typeface="Trebuchet MS"/>
              </a:rPr>
              <a:t>GUN</a:t>
            </a:r>
            <a:r>
              <a:rPr sz="955" b="1" kern="0" spc="-24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109" dirty="0">
                <a:solidFill>
                  <a:srgbClr val="0F7082"/>
                </a:solidFill>
                <a:latin typeface="Trebuchet MS"/>
                <a:cs typeface="Trebuchet MS"/>
              </a:rPr>
              <a:t>BUY</a:t>
            </a:r>
            <a:r>
              <a:rPr sz="955" b="1" kern="0" spc="-24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116" dirty="0">
                <a:solidFill>
                  <a:srgbClr val="0F7082"/>
                </a:solidFill>
                <a:latin typeface="Trebuchet MS"/>
                <a:cs typeface="Trebuchet MS"/>
              </a:rPr>
              <a:t>BACK</a:t>
            </a:r>
            <a:r>
              <a:rPr sz="955" b="1" kern="0" spc="-17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95" dirty="0">
                <a:solidFill>
                  <a:srgbClr val="0F7082"/>
                </a:solidFill>
                <a:latin typeface="Trebuchet MS"/>
                <a:cs typeface="Trebuchet MS"/>
              </a:rPr>
              <a:t>PROGRAM</a:t>
            </a:r>
            <a:endParaRPr sz="955" kern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8659" defTabSz="623438">
              <a:spcBef>
                <a:spcPts val="194"/>
              </a:spcBef>
            </a:pPr>
            <a:r>
              <a:rPr sz="818" i="1" kern="0" dirty="0">
                <a:solidFill>
                  <a:srgbClr val="331C01"/>
                </a:solidFill>
                <a:latin typeface="Times New Roman"/>
                <a:cs typeface="Times New Roman"/>
              </a:rPr>
              <a:t>Program</a:t>
            </a:r>
            <a:r>
              <a:rPr sz="818" i="1" kern="0" spc="-34" dirty="0">
                <a:solidFill>
                  <a:srgbClr val="331C01"/>
                </a:solidFill>
                <a:latin typeface="Times New Roman"/>
                <a:cs typeface="Times New Roman"/>
              </a:rPr>
              <a:t> </a:t>
            </a:r>
            <a:r>
              <a:rPr sz="818" i="1" kern="0" spc="-7" dirty="0">
                <a:solidFill>
                  <a:srgbClr val="331C01"/>
                </a:solidFill>
                <a:latin typeface="Times New Roman"/>
                <a:cs typeface="Times New Roman"/>
              </a:rPr>
              <a:t>Overview</a:t>
            </a:r>
            <a:endParaRPr sz="818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23438"/>
            <a:endParaRPr sz="886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23438">
              <a:spcBef>
                <a:spcPts val="31"/>
              </a:spcBef>
            </a:pPr>
            <a:endParaRPr sz="989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defTabSz="623438"/>
            <a:r>
              <a:rPr sz="955" b="1" kern="0" spc="-7" dirty="0">
                <a:solidFill>
                  <a:srgbClr val="0F7082"/>
                </a:solidFill>
                <a:latin typeface="Times New Roman"/>
                <a:cs typeface="Times New Roman"/>
              </a:rPr>
              <a:t>Mission</a:t>
            </a:r>
            <a:endParaRPr sz="955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23438">
              <a:spcBef>
                <a:spcPts val="3"/>
              </a:spcBef>
            </a:pPr>
            <a:endParaRPr sz="818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marR="87887" algn="just" defTabSz="623438">
              <a:lnSpc>
                <a:spcPct val="114799"/>
              </a:lnSpc>
              <a:spcBef>
                <a:spcPts val="3"/>
              </a:spcBef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mission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is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assign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Houston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Police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Department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officers</a:t>
            </a:r>
            <a:r>
              <a:rPr sz="750" kern="0" spc="17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collect/manage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any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turned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by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members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public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by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ensuring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safe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operation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program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administrative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processing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all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relinquished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according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Houston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Police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Department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policy</a:t>
            </a:r>
            <a:r>
              <a:rPr sz="818" kern="0" spc="-7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818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623438">
              <a:spcBef>
                <a:spcPts val="27"/>
              </a:spcBef>
            </a:pPr>
            <a:endParaRPr sz="1159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8659" defTabSz="623438"/>
            <a:r>
              <a:rPr sz="955" b="1" kern="0" dirty="0">
                <a:solidFill>
                  <a:srgbClr val="0F7082"/>
                </a:solidFill>
                <a:latin typeface="Times New Roman"/>
                <a:cs typeface="Times New Roman"/>
              </a:rPr>
              <a:t>Event</a:t>
            </a:r>
            <a:r>
              <a:rPr sz="955" b="1" kern="0" spc="-7" dirty="0">
                <a:solidFill>
                  <a:srgbClr val="0F7082"/>
                </a:solidFill>
                <a:latin typeface="Times New Roman"/>
                <a:cs typeface="Times New Roman"/>
              </a:rPr>
              <a:t> Procedures</a:t>
            </a:r>
            <a:endParaRPr sz="955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23438">
              <a:spcBef>
                <a:spcPts val="34"/>
              </a:spcBef>
            </a:pPr>
            <a:endParaRPr sz="784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marR="3464" algn="just" defTabSz="623438">
              <a:lnSpc>
                <a:spcPct val="114900"/>
              </a:lnSpc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Gun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Buyback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is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completely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anonymous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public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deferring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our</a:t>
            </a:r>
            <a:r>
              <a:rPr sz="750" kern="0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goal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retrieving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as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many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</a:t>
            </a:r>
            <a:r>
              <a:rPr sz="750" kern="0" spc="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as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possible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from</a:t>
            </a:r>
            <a:r>
              <a:rPr sz="750" kern="0" spc="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Greater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Houston</a:t>
            </a:r>
            <a:r>
              <a:rPr sz="750" kern="0" spc="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residents.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HPD</a:t>
            </a:r>
            <a:r>
              <a:rPr sz="750" kern="0" spc="4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officers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not</a:t>
            </a:r>
            <a:r>
              <a:rPr sz="750" kern="0" spc="4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transcribe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any</a:t>
            </a:r>
            <a:r>
              <a:rPr sz="750" kern="0" spc="4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personal</a:t>
            </a:r>
            <a:r>
              <a:rPr sz="750" kern="0" spc="4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information</a:t>
            </a:r>
            <a:r>
              <a:rPr sz="750" kern="0" spc="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provided</a:t>
            </a:r>
            <a:r>
              <a:rPr sz="750" kern="0" spc="4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residents,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nor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run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warrant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or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record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checks.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Maintaining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public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trust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is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critical.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checked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thru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TCIC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NICIC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possible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stolen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weapons.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Any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weapons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discovered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stolen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issued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report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or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supplement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made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returned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respective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law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enforcement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agency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clear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stolen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hit.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All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weapons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have</a:t>
            </a:r>
            <a:r>
              <a:rPr sz="750" kern="0" spc="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chain</a:t>
            </a:r>
            <a:r>
              <a:rPr sz="750" kern="0" spc="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7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custody,</a:t>
            </a:r>
            <a:r>
              <a:rPr sz="750" kern="0" spc="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reports,</a:t>
            </a:r>
            <a:r>
              <a:rPr sz="750" kern="0" spc="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supplements,</a:t>
            </a:r>
            <a:r>
              <a:rPr sz="750" kern="0" spc="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evidence</a:t>
            </a:r>
            <a:r>
              <a:rPr sz="750" kern="0" spc="72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tagged,</a:t>
            </a:r>
            <a:r>
              <a:rPr sz="750" kern="0" spc="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NBIN</a:t>
            </a:r>
            <a:r>
              <a:rPr sz="750" kern="0" spc="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tested</a:t>
            </a:r>
            <a:r>
              <a:rPr sz="750" kern="0" spc="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by</a:t>
            </a:r>
            <a:r>
              <a:rPr sz="750" kern="0" spc="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7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Houston</a:t>
            </a:r>
            <a:r>
              <a:rPr sz="750" kern="0" spc="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Forensic</a:t>
            </a:r>
            <a:r>
              <a:rPr sz="750" kern="0" spc="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Science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Center,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secured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property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room,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disposed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after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90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days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according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Code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Criminal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Procedure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Chapter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18,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Article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18.17.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Disposition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abandoned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or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unclaimed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property,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Section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C.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marR="3896" algn="just" defTabSz="623438">
              <a:lnSpc>
                <a:spcPct val="114500"/>
              </a:lnSpc>
              <a:spcBef>
                <a:spcPts val="419"/>
              </a:spcBef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If</a:t>
            </a:r>
            <a:r>
              <a:rPr sz="750" kern="0" spc="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applicable,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respective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outside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law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enforcement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agency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provided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report</a:t>
            </a:r>
            <a:r>
              <a:rPr sz="750" kern="0" spc="4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information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successfully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clear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stolen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firearm(s)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from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any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database.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23438">
              <a:spcBef>
                <a:spcPts val="17"/>
              </a:spcBef>
            </a:pPr>
            <a:endParaRPr sz="1159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defTabSz="623438"/>
            <a:r>
              <a:rPr sz="955" b="1" kern="0" dirty="0">
                <a:solidFill>
                  <a:srgbClr val="0F7082"/>
                </a:solidFill>
                <a:latin typeface="Times New Roman"/>
                <a:cs typeface="Times New Roman"/>
              </a:rPr>
              <a:t>Key</a:t>
            </a:r>
            <a:r>
              <a:rPr sz="955" b="1" kern="0" spc="-10" dirty="0">
                <a:solidFill>
                  <a:srgbClr val="0F7082"/>
                </a:solidFill>
                <a:latin typeface="Times New Roman"/>
                <a:cs typeface="Times New Roman"/>
              </a:rPr>
              <a:t> </a:t>
            </a:r>
            <a:r>
              <a:rPr sz="955" b="1" kern="0" dirty="0">
                <a:solidFill>
                  <a:srgbClr val="0F7082"/>
                </a:solidFill>
                <a:latin typeface="Times New Roman"/>
                <a:cs typeface="Times New Roman"/>
              </a:rPr>
              <a:t>Task</a:t>
            </a:r>
            <a:r>
              <a:rPr sz="955" b="1" kern="0" spc="-17" dirty="0">
                <a:solidFill>
                  <a:srgbClr val="0F7082"/>
                </a:solidFill>
                <a:latin typeface="Times New Roman"/>
                <a:cs typeface="Times New Roman"/>
              </a:rPr>
              <a:t> </a:t>
            </a:r>
            <a:r>
              <a:rPr sz="955" b="1" kern="0" dirty="0">
                <a:solidFill>
                  <a:srgbClr val="0F7082"/>
                </a:solidFill>
                <a:latin typeface="Times New Roman"/>
                <a:cs typeface="Times New Roman"/>
              </a:rPr>
              <a:t>of</a:t>
            </a:r>
            <a:r>
              <a:rPr sz="955" b="1" kern="0" spc="-10" dirty="0">
                <a:solidFill>
                  <a:srgbClr val="0F7082"/>
                </a:solidFill>
                <a:latin typeface="Times New Roman"/>
                <a:cs typeface="Times New Roman"/>
              </a:rPr>
              <a:t> </a:t>
            </a:r>
            <a:r>
              <a:rPr sz="955" b="1" kern="0" dirty="0">
                <a:solidFill>
                  <a:srgbClr val="0F7082"/>
                </a:solidFill>
                <a:latin typeface="Times New Roman"/>
                <a:cs typeface="Times New Roman"/>
              </a:rPr>
              <a:t>Departments</a:t>
            </a:r>
            <a:r>
              <a:rPr sz="955" b="1" kern="0" spc="-7" dirty="0">
                <a:solidFill>
                  <a:srgbClr val="0F7082"/>
                </a:solidFill>
                <a:latin typeface="Times New Roman"/>
                <a:cs typeface="Times New Roman"/>
              </a:rPr>
              <a:t> </a:t>
            </a:r>
            <a:r>
              <a:rPr sz="955" b="1" kern="0" dirty="0">
                <a:solidFill>
                  <a:srgbClr val="0F7082"/>
                </a:solidFill>
                <a:latin typeface="Times New Roman"/>
                <a:cs typeface="Times New Roman"/>
              </a:rPr>
              <a:t>&amp;</a:t>
            </a:r>
            <a:r>
              <a:rPr sz="955" b="1" kern="0" spc="7" dirty="0">
                <a:solidFill>
                  <a:srgbClr val="0F7082"/>
                </a:solidFill>
                <a:latin typeface="Times New Roman"/>
                <a:cs typeface="Times New Roman"/>
              </a:rPr>
              <a:t> </a:t>
            </a:r>
            <a:r>
              <a:rPr sz="955" b="1" kern="0" dirty="0">
                <a:solidFill>
                  <a:srgbClr val="0F7082"/>
                </a:solidFill>
                <a:latin typeface="Times New Roman"/>
                <a:cs typeface="Times New Roman"/>
              </a:rPr>
              <a:t>Police</a:t>
            </a:r>
            <a:r>
              <a:rPr sz="955" b="1" kern="0" spc="-7" dirty="0">
                <a:solidFill>
                  <a:srgbClr val="0F7082"/>
                </a:solidFill>
                <a:latin typeface="Times New Roman"/>
                <a:cs typeface="Times New Roman"/>
              </a:rPr>
              <a:t> Personnel</a:t>
            </a:r>
            <a:endParaRPr sz="955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23438">
              <a:spcBef>
                <a:spcPts val="14"/>
              </a:spcBef>
            </a:pPr>
            <a:endParaRPr sz="92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defTabSz="623438"/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Office</a:t>
            </a:r>
            <a:r>
              <a:rPr sz="750" b="1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b="1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Policing</a:t>
            </a:r>
            <a:r>
              <a:rPr sz="750" b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Reform</a:t>
            </a:r>
            <a:r>
              <a:rPr sz="750" b="1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b="1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Accountability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marR="1820092" indent="155859" defTabSz="623438">
              <a:lnSpc>
                <a:spcPct val="160900"/>
              </a:lnSpc>
              <a:spcBef>
                <a:spcPts val="48"/>
              </a:spcBef>
              <a:buFont typeface="Symbol"/>
              <a:buChar char=""/>
              <a:tabLst>
                <a:tab pos="319945" algn="l"/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lead in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facilitating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successful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organized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event.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Office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Commissioner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Rodney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Ellis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(Pct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1)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indent="-155859" defTabSz="623438">
              <a:spcBef>
                <a:spcPts val="590"/>
              </a:spcBef>
              <a:buFont typeface="Symbol"/>
              <a:buChar char=""/>
              <a:tabLst>
                <a:tab pos="319945" algn="l"/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Co-host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partner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defTabSz="623438">
              <a:spcBef>
                <a:spcPts val="549"/>
              </a:spcBef>
            </a:pP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City</a:t>
            </a:r>
            <a:r>
              <a:rPr sz="750" b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b="1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Houston</a:t>
            </a:r>
            <a:r>
              <a:rPr sz="750" b="1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Office</a:t>
            </a:r>
            <a:r>
              <a:rPr sz="750" b="1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b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Community</a:t>
            </a:r>
            <a:r>
              <a:rPr sz="750" b="1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Affairs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marR="4762" indent="-155859" algn="just" defTabSz="623438">
              <a:lnSpc>
                <a:spcPct val="115500"/>
              </a:lnSpc>
              <a:spcBef>
                <a:spcPts val="457"/>
              </a:spcBef>
              <a:buFont typeface="Symbol"/>
              <a:buChar char=""/>
              <a:tabLst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Provide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messaging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community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regarding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public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safety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Gun Buy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Back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including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details and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procedures.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defTabSz="623438">
              <a:spcBef>
                <a:spcPts val="542"/>
              </a:spcBef>
            </a:pP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Mayor’s</a:t>
            </a:r>
            <a:r>
              <a:rPr sz="750" b="1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Office of</a:t>
            </a:r>
            <a:r>
              <a:rPr sz="750" b="1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Communications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marR="3896" indent="-155859" algn="just" defTabSz="623438">
              <a:lnSpc>
                <a:spcPct val="115500"/>
              </a:lnSpc>
              <a:spcBef>
                <a:spcPts val="457"/>
              </a:spcBef>
              <a:buFont typeface="Symbol"/>
              <a:buChar char=""/>
              <a:tabLst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Provide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messaging</a:t>
            </a:r>
            <a:r>
              <a:rPr sz="750" kern="0" spc="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community</a:t>
            </a:r>
            <a:r>
              <a:rPr sz="750" kern="0" spc="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Gun</a:t>
            </a:r>
            <a:r>
              <a:rPr sz="750" kern="0" spc="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Buy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Back</a:t>
            </a:r>
            <a:r>
              <a:rPr sz="750" kern="0" spc="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</a:t>
            </a:r>
            <a:r>
              <a:rPr sz="750" kern="0" spc="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including</a:t>
            </a:r>
            <a:r>
              <a:rPr sz="750" kern="0" spc="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</a:t>
            </a:r>
            <a:r>
              <a:rPr sz="750" kern="0" spc="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details</a:t>
            </a:r>
            <a:r>
              <a:rPr sz="750" kern="0" spc="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procedures.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They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working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collaboration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with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HPD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Office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Community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Affairs.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algn="just" defTabSz="623438">
              <a:spcBef>
                <a:spcPts val="539"/>
              </a:spcBef>
            </a:pP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Houston</a:t>
            </a:r>
            <a:r>
              <a:rPr sz="750" b="1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Police</a:t>
            </a:r>
            <a:r>
              <a:rPr sz="75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Department:</a:t>
            </a:r>
            <a:r>
              <a:rPr sz="75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Special</a:t>
            </a:r>
            <a:r>
              <a:rPr sz="75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Events</a:t>
            </a:r>
            <a:r>
              <a:rPr sz="75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Unit</a:t>
            </a:r>
            <a:r>
              <a:rPr sz="750" b="1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&amp;</a:t>
            </a:r>
            <a:r>
              <a:rPr sz="750" b="1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Traffic</a:t>
            </a:r>
            <a:r>
              <a:rPr sz="75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Enforcement</a:t>
            </a:r>
            <a:r>
              <a:rPr sz="750" b="1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Mobility</a:t>
            </a:r>
            <a:r>
              <a:rPr sz="75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Units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marR="3464" indent="-155859" algn="just" defTabSz="623438">
              <a:lnSpc>
                <a:spcPct val="115100"/>
              </a:lnSpc>
              <a:spcBef>
                <a:spcPts val="464"/>
              </a:spcBef>
              <a:buFont typeface="Symbol"/>
              <a:buChar char=""/>
              <a:tabLst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This unit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along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with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on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scene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classified personnel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able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set-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up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staging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area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include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setting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up</a:t>
            </a:r>
            <a:r>
              <a:rPr sz="750" kern="0" spc="5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cones</a:t>
            </a:r>
            <a:r>
              <a:rPr sz="750" kern="0" spc="5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hours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before,</a:t>
            </a:r>
            <a:r>
              <a:rPr sz="750" kern="0" spc="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ensuring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parking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lot</a:t>
            </a:r>
            <a:r>
              <a:rPr sz="750" kern="0" spc="5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are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vacant</a:t>
            </a:r>
            <a:r>
              <a:rPr sz="750" kern="0" spc="5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prior</a:t>
            </a:r>
            <a:r>
              <a:rPr sz="750" kern="0" spc="5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</a:t>
            </a:r>
            <a:r>
              <a:rPr sz="750" kern="0" spc="5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as</a:t>
            </a:r>
            <a:r>
              <a:rPr sz="750" kern="0" spc="6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well</a:t>
            </a:r>
            <a:r>
              <a:rPr sz="750" kern="0" spc="5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as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assist</a:t>
            </a:r>
            <a:r>
              <a:rPr sz="750" kern="0" spc="5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with</a:t>
            </a:r>
            <a:r>
              <a:rPr sz="750" kern="0" spc="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mobility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issues</a:t>
            </a:r>
            <a:r>
              <a:rPr sz="750" kern="0" spc="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drive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thru</a:t>
            </a:r>
            <a:r>
              <a:rPr sz="750" kern="0" spc="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event.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Due</a:t>
            </a:r>
            <a:r>
              <a:rPr sz="750" kern="0" spc="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</a:t>
            </a:r>
            <a:r>
              <a:rPr sz="750" kern="0" spc="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being</a:t>
            </a:r>
            <a:r>
              <a:rPr sz="750" kern="0" spc="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involved,</a:t>
            </a:r>
            <a:r>
              <a:rPr sz="750" kern="0" spc="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members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SWAT,</a:t>
            </a:r>
            <a:r>
              <a:rPr sz="750" kern="0" spc="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4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strategically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placed</a:t>
            </a:r>
            <a:r>
              <a:rPr sz="750" kern="0" spc="-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monitor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vehicles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participating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program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covertly</a:t>
            </a:r>
            <a:r>
              <a:rPr sz="750" kern="0" spc="-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ensure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public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is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not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overwhelmed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with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police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presence.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addition, officers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monitoring the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exterior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coned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area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identify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any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walk-up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citizen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trying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participate.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defTabSz="623438"/>
            <a:r>
              <a:rPr kern="0" dirty="0"/>
              <a:t>June</a:t>
            </a:r>
            <a:r>
              <a:rPr kern="0" spc="-10" dirty="0"/>
              <a:t> </a:t>
            </a:r>
            <a:r>
              <a:rPr kern="0" dirty="0"/>
              <a:t>6,</a:t>
            </a:r>
            <a:r>
              <a:rPr kern="0" spc="-10" dirty="0"/>
              <a:t> </a:t>
            </a:r>
            <a:r>
              <a:rPr kern="0" spc="-14" dirty="0"/>
              <a:t>2022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4363236" y="4483134"/>
            <a:ext cx="162995" cy="95388"/>
          </a:xfrm>
          <a:prstGeom prst="rect">
            <a:avLst/>
          </a:prstGeom>
        </p:spPr>
        <p:txBody>
          <a:bodyPr vert="horz" wrap="square" lIns="0" tIns="866" rIns="0" bIns="0" rtlCol="0">
            <a:spAutoFit/>
          </a:bodyPr>
          <a:lstStyle/>
          <a:p>
            <a:pPr marL="25977" defTabSz="623438">
              <a:spcBef>
                <a:spcPts val="7"/>
              </a:spcBef>
            </a:pPr>
            <a:fld id="{81D60167-4931-47E6-BA6A-407CBD079E47}" type="slidenum">
              <a:rPr kern="0" spc="-3" dirty="0"/>
              <a:pPr marL="25977" defTabSz="623438">
                <a:spcBef>
                  <a:spcPts val="7"/>
                </a:spcBef>
              </a:pPr>
              <a:t>4</a:t>
            </a:fld>
            <a:endParaRPr kern="0" spc="-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5251" y="233799"/>
            <a:ext cx="2959244" cy="336513"/>
          </a:xfrm>
          <a:prstGeom prst="rect">
            <a:avLst/>
          </a:prstGeom>
        </p:spPr>
        <p:txBody>
          <a:bodyPr vert="horz" wrap="square" lIns="0" tIns="37666" rIns="0" bIns="0" rtlCol="0">
            <a:spAutoFit/>
          </a:bodyPr>
          <a:lstStyle/>
          <a:p>
            <a:pPr marL="8659" defTabSz="623438">
              <a:spcBef>
                <a:spcPts val="296"/>
              </a:spcBef>
            </a:pPr>
            <a:r>
              <a:rPr sz="955" b="1" kern="0" spc="95" dirty="0">
                <a:solidFill>
                  <a:srgbClr val="0F7082"/>
                </a:solidFill>
                <a:latin typeface="Trebuchet MS"/>
                <a:cs typeface="Trebuchet MS"/>
              </a:rPr>
              <a:t>CITY</a:t>
            </a:r>
            <a:r>
              <a:rPr sz="955" b="1" kern="0" spc="-20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85" dirty="0">
                <a:solidFill>
                  <a:srgbClr val="0F7082"/>
                </a:solidFill>
                <a:latin typeface="Trebuchet MS"/>
                <a:cs typeface="Trebuchet MS"/>
              </a:rPr>
              <a:t>OF</a:t>
            </a:r>
            <a:r>
              <a:rPr sz="955" b="1" kern="0" spc="-24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130" dirty="0">
                <a:solidFill>
                  <a:srgbClr val="0F7082"/>
                </a:solidFill>
                <a:latin typeface="Trebuchet MS"/>
                <a:cs typeface="Trebuchet MS"/>
              </a:rPr>
              <a:t>HOUSTON</a:t>
            </a:r>
            <a:r>
              <a:rPr sz="955" b="1" kern="0" spc="-7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139" dirty="0">
                <a:solidFill>
                  <a:srgbClr val="0F7082"/>
                </a:solidFill>
                <a:latin typeface="Trebuchet MS"/>
                <a:cs typeface="Trebuchet MS"/>
              </a:rPr>
              <a:t>GUN</a:t>
            </a:r>
            <a:r>
              <a:rPr sz="955" b="1" kern="0" spc="-24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109" dirty="0">
                <a:solidFill>
                  <a:srgbClr val="0F7082"/>
                </a:solidFill>
                <a:latin typeface="Trebuchet MS"/>
                <a:cs typeface="Trebuchet MS"/>
              </a:rPr>
              <a:t>BUY</a:t>
            </a:r>
            <a:r>
              <a:rPr sz="955" b="1" kern="0" spc="-24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116" dirty="0">
                <a:solidFill>
                  <a:srgbClr val="0F7082"/>
                </a:solidFill>
                <a:latin typeface="Trebuchet MS"/>
                <a:cs typeface="Trebuchet MS"/>
              </a:rPr>
              <a:t>BACK</a:t>
            </a:r>
            <a:r>
              <a:rPr sz="955" b="1" kern="0" spc="-17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95" dirty="0">
                <a:solidFill>
                  <a:srgbClr val="0F7082"/>
                </a:solidFill>
                <a:latin typeface="Trebuchet MS"/>
                <a:cs typeface="Trebuchet MS"/>
              </a:rPr>
              <a:t>PROGRAM</a:t>
            </a:r>
            <a:endParaRPr sz="955" kern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8659" defTabSz="623438">
              <a:spcBef>
                <a:spcPts val="194"/>
              </a:spcBef>
            </a:pPr>
            <a:r>
              <a:rPr sz="818" i="1" kern="0" dirty="0">
                <a:solidFill>
                  <a:srgbClr val="331C01"/>
                </a:solidFill>
                <a:latin typeface="Times New Roman"/>
                <a:cs typeface="Times New Roman"/>
              </a:rPr>
              <a:t>Program</a:t>
            </a:r>
            <a:r>
              <a:rPr sz="818" i="1" kern="0" spc="-34" dirty="0">
                <a:solidFill>
                  <a:srgbClr val="331C01"/>
                </a:solidFill>
                <a:latin typeface="Times New Roman"/>
                <a:cs typeface="Times New Roman"/>
              </a:rPr>
              <a:t> </a:t>
            </a:r>
            <a:r>
              <a:rPr sz="818" i="1" kern="0" spc="-7" dirty="0">
                <a:solidFill>
                  <a:srgbClr val="331C01"/>
                </a:solidFill>
                <a:latin typeface="Times New Roman"/>
                <a:cs typeface="Times New Roman"/>
              </a:rPr>
              <a:t>Overview</a:t>
            </a:r>
            <a:endParaRPr sz="818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01440" y="6564976"/>
            <a:ext cx="4389293" cy="8659"/>
          </a:xfrm>
          <a:custGeom>
            <a:avLst/>
            <a:gdLst/>
            <a:ahLst/>
            <a:cxnLst/>
            <a:rect l="l" t="t" r="r" b="b"/>
            <a:pathLst>
              <a:path w="6437630" h="12700">
                <a:moveTo>
                  <a:pt x="6437375" y="12191"/>
                </a:moveTo>
                <a:lnTo>
                  <a:pt x="0" y="12191"/>
                </a:lnTo>
                <a:lnTo>
                  <a:pt x="0" y="0"/>
                </a:lnTo>
                <a:lnTo>
                  <a:pt x="6437375" y="0"/>
                </a:lnTo>
                <a:lnTo>
                  <a:pt x="6437375" y="12191"/>
                </a:lnTo>
                <a:close/>
              </a:path>
            </a:pathLst>
          </a:custGeom>
          <a:solidFill>
            <a:srgbClr val="EFCDA1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01440" y="3652405"/>
            <a:ext cx="4389293" cy="25977"/>
          </a:xfrm>
          <a:custGeom>
            <a:avLst/>
            <a:gdLst/>
            <a:ahLst/>
            <a:cxnLst/>
            <a:rect l="l" t="t" r="r" b="b"/>
            <a:pathLst>
              <a:path w="6437630" h="38100">
                <a:moveTo>
                  <a:pt x="6437375" y="38100"/>
                </a:moveTo>
                <a:lnTo>
                  <a:pt x="0" y="38100"/>
                </a:lnTo>
                <a:lnTo>
                  <a:pt x="0" y="0"/>
                </a:lnTo>
                <a:lnTo>
                  <a:pt x="6437375" y="0"/>
                </a:lnTo>
                <a:lnTo>
                  <a:pt x="6437375" y="38100"/>
                </a:lnTo>
                <a:close/>
              </a:path>
            </a:pathLst>
          </a:custGeom>
          <a:solidFill>
            <a:srgbClr val="EFCDA1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5250" y="1021262"/>
            <a:ext cx="4379335" cy="3240847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algn="just" defTabSz="623438">
              <a:spcBef>
                <a:spcPts val="68"/>
              </a:spcBef>
            </a:pP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</a:t>
            </a:r>
            <a:r>
              <a:rPr sz="750" b="1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Training</a:t>
            </a:r>
            <a:r>
              <a:rPr sz="750" b="1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Instructors</a:t>
            </a:r>
            <a:r>
              <a:rPr sz="750" b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&amp;</a:t>
            </a:r>
            <a:r>
              <a:rPr sz="750" b="1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Bomb</a:t>
            </a:r>
            <a:r>
              <a:rPr sz="750" b="1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Squad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marR="3464" indent="-155859" algn="just" defTabSz="623438">
              <a:lnSpc>
                <a:spcPct val="115199"/>
              </a:lnSpc>
              <a:spcBef>
                <a:spcPts val="453"/>
              </a:spcBef>
              <a:buFont typeface="Symbol"/>
              <a:buChar char=""/>
              <a:tabLst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Any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turned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unloaded</a:t>
            </a:r>
            <a:r>
              <a:rPr sz="750" kern="0" spc="-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secured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only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by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member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range</a:t>
            </a:r>
            <a:r>
              <a:rPr sz="750" kern="0" spc="-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staff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personnel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(they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red</a:t>
            </a:r>
            <a:r>
              <a:rPr sz="750" kern="0" spc="-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shirt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uniform)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trained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proper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handling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firearms.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Bomb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squad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technicians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 onsite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any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weapons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(50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caliber)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that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may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contain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gunpowder.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Bomb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squad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collect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dispose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any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ammunition that</a:t>
            </a:r>
            <a:r>
              <a:rPr sz="750" kern="0" spc="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is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turned in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by the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public.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This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allow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only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</a:t>
            </a:r>
            <a:r>
              <a:rPr sz="750" kern="0" spc="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Personnel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(they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red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academy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shirts) to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access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their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guns.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algn="just" defTabSz="623438">
              <a:spcBef>
                <a:spcPts val="539"/>
              </a:spcBef>
            </a:pP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Special</a:t>
            </a:r>
            <a:r>
              <a:rPr sz="750" b="1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Weapons</a:t>
            </a:r>
            <a:r>
              <a:rPr sz="750" b="1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&amp;</a:t>
            </a:r>
            <a:r>
              <a:rPr sz="750" b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Tactics</a:t>
            </a:r>
            <a:r>
              <a:rPr sz="750" b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Officers</a:t>
            </a:r>
            <a:r>
              <a:rPr sz="75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b="1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Safety</a:t>
            </a:r>
            <a:r>
              <a:rPr sz="750" b="1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Measures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marR="5628" indent="-155859" algn="just" defTabSz="623438">
              <a:lnSpc>
                <a:spcPct val="115500"/>
              </a:lnSpc>
              <a:spcBef>
                <a:spcPts val="457"/>
              </a:spcBef>
              <a:buFont typeface="Symbol"/>
              <a:buChar char=""/>
              <a:tabLst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SWAT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officers will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 strategically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positioned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assigned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covert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capacity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throughout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area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ensure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public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safety.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algn="just" defTabSz="623438">
              <a:spcBef>
                <a:spcPts val="542"/>
              </a:spcBef>
            </a:pP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Houston</a:t>
            </a:r>
            <a:r>
              <a:rPr sz="750" b="1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Forensic</a:t>
            </a:r>
            <a:r>
              <a:rPr sz="750" b="1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Science</a:t>
            </a:r>
            <a:r>
              <a:rPr sz="750" b="1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Center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marR="3464" indent="-155859" algn="just" defTabSz="623438">
              <a:lnSpc>
                <a:spcPct val="114999"/>
              </a:lnSpc>
              <a:spcBef>
                <a:spcPts val="460"/>
              </a:spcBef>
              <a:buFont typeface="Symbol"/>
              <a:buChar char=""/>
              <a:tabLst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19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Houston</a:t>
            </a:r>
            <a:r>
              <a:rPr sz="750" kern="0" spc="20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Forensic</a:t>
            </a:r>
            <a:r>
              <a:rPr sz="750" kern="0" spc="19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Science</a:t>
            </a:r>
            <a:r>
              <a:rPr sz="750" kern="0" spc="19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Center</a:t>
            </a:r>
            <a:r>
              <a:rPr sz="750" kern="0" spc="19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(HFSC)</a:t>
            </a:r>
            <a:r>
              <a:rPr sz="750" kern="0" spc="20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maintains</a:t>
            </a:r>
            <a:r>
              <a:rPr sz="750" kern="0" spc="19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19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reference</a:t>
            </a:r>
            <a:r>
              <a:rPr sz="750" kern="0" spc="19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collection</a:t>
            </a:r>
            <a:r>
              <a:rPr sz="750" kern="0" spc="19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20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firearms.</a:t>
            </a:r>
            <a:r>
              <a:rPr sz="750" kern="0" spc="19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HFSC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maintains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this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reference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collection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training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new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analyst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as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well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as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use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replacement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parts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when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we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receive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crime firearms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that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are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not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functional.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marR="4762" indent="-155859" algn="just" defTabSz="623438">
              <a:lnSpc>
                <a:spcPct val="115500"/>
              </a:lnSpc>
              <a:spcBef>
                <a:spcPts val="51"/>
              </a:spcBef>
              <a:buFont typeface="Symbol"/>
              <a:buChar char=""/>
              <a:tabLst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Houston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Forensic Science Center will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test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all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qualified weapons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through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NIBN.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HFSC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already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has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agreement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with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HPD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submitting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several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qualified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weapons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per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day.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23438">
              <a:spcBef>
                <a:spcPts val="7"/>
              </a:spcBef>
            </a:pPr>
            <a:endParaRPr sz="1159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algn="just" defTabSz="623438"/>
            <a:r>
              <a:rPr sz="955" b="1" kern="0" dirty="0">
                <a:solidFill>
                  <a:srgbClr val="0F7082"/>
                </a:solidFill>
                <a:latin typeface="Times New Roman"/>
                <a:cs typeface="Times New Roman"/>
              </a:rPr>
              <a:t>Event</a:t>
            </a:r>
            <a:r>
              <a:rPr sz="955" b="1" kern="0" spc="3" dirty="0">
                <a:solidFill>
                  <a:srgbClr val="0F7082"/>
                </a:solidFill>
                <a:latin typeface="Times New Roman"/>
                <a:cs typeface="Times New Roman"/>
              </a:rPr>
              <a:t> </a:t>
            </a:r>
            <a:r>
              <a:rPr sz="955" b="1" kern="0" spc="-7" dirty="0">
                <a:solidFill>
                  <a:srgbClr val="0F7082"/>
                </a:solidFill>
                <a:latin typeface="Times New Roman"/>
                <a:cs typeface="Times New Roman"/>
              </a:rPr>
              <a:t>Timeline</a:t>
            </a:r>
            <a:endParaRPr sz="955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23438">
              <a:spcBef>
                <a:spcPts val="10"/>
              </a:spcBef>
            </a:pPr>
            <a:endParaRPr sz="852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marR="3464" algn="just" defTabSz="623438">
              <a:lnSpc>
                <a:spcPct val="110000"/>
              </a:lnSpc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Each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require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approximately,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at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minimum,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four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(4)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weeks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properly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plan,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advertise,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host.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Following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event,</a:t>
            </a:r>
            <a:r>
              <a:rPr sz="750" kern="0" spc="8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82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</a:t>
            </a:r>
            <a:r>
              <a:rPr sz="750" kern="0" spc="7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collected</a:t>
            </a:r>
            <a:r>
              <a:rPr sz="750" kern="0" spc="7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8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processed</a:t>
            </a:r>
            <a:r>
              <a:rPr sz="750" kern="0" spc="7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7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destroyed</a:t>
            </a:r>
            <a:r>
              <a:rPr sz="750" kern="0" spc="7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according</a:t>
            </a:r>
            <a:r>
              <a:rPr sz="750" kern="0" spc="7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7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department</a:t>
            </a:r>
            <a:r>
              <a:rPr sz="750" kern="0" spc="8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policy.</a:t>
            </a:r>
            <a:r>
              <a:rPr sz="750" kern="0" spc="7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</a:t>
            </a:r>
            <a:r>
              <a:rPr sz="750" kern="0" spc="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determined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stolen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or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reported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lost,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personnel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attempt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contact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their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owner,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who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given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option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surrender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them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or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have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them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returned.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01440" y="5229745"/>
            <a:ext cx="4389293" cy="25977"/>
          </a:xfrm>
          <a:custGeom>
            <a:avLst/>
            <a:gdLst/>
            <a:ahLst/>
            <a:cxnLst/>
            <a:rect l="l" t="t" r="r" b="b"/>
            <a:pathLst>
              <a:path w="6437630" h="38100">
                <a:moveTo>
                  <a:pt x="6437375" y="38100"/>
                </a:moveTo>
                <a:lnTo>
                  <a:pt x="0" y="38100"/>
                </a:lnTo>
                <a:lnTo>
                  <a:pt x="0" y="0"/>
                </a:lnTo>
                <a:lnTo>
                  <a:pt x="6437375" y="0"/>
                </a:lnTo>
                <a:lnTo>
                  <a:pt x="6437375" y="38100"/>
                </a:lnTo>
                <a:close/>
              </a:path>
            </a:pathLst>
          </a:custGeom>
          <a:solidFill>
            <a:srgbClr val="EFCDA1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5250" y="5011419"/>
            <a:ext cx="4380634" cy="139271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algn="just" defTabSz="623438">
              <a:spcBef>
                <a:spcPts val="68"/>
              </a:spcBef>
            </a:pPr>
            <a:r>
              <a:rPr sz="955" b="1" kern="0" dirty="0">
                <a:solidFill>
                  <a:srgbClr val="0F7082"/>
                </a:solidFill>
                <a:latin typeface="Times New Roman"/>
                <a:cs typeface="Times New Roman"/>
              </a:rPr>
              <a:t>Event</a:t>
            </a:r>
            <a:r>
              <a:rPr sz="955" b="1" kern="0" spc="3" dirty="0">
                <a:solidFill>
                  <a:srgbClr val="0F7082"/>
                </a:solidFill>
                <a:latin typeface="Times New Roman"/>
                <a:cs typeface="Times New Roman"/>
              </a:rPr>
              <a:t> </a:t>
            </a:r>
            <a:r>
              <a:rPr sz="955" b="1" kern="0" spc="-7" dirty="0">
                <a:solidFill>
                  <a:srgbClr val="0F7082"/>
                </a:solidFill>
                <a:latin typeface="Times New Roman"/>
                <a:cs typeface="Times New Roman"/>
              </a:rPr>
              <a:t>Logistics</a:t>
            </a:r>
            <a:endParaRPr sz="955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23438">
              <a:spcBef>
                <a:spcPts val="34"/>
              </a:spcBef>
            </a:pPr>
            <a:endParaRPr sz="784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marR="3464" algn="just" defTabSz="623438">
              <a:lnSpc>
                <a:spcPct val="114999"/>
              </a:lnSpc>
            </a:pP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Objective:</a:t>
            </a:r>
            <a:r>
              <a:rPr sz="750" b="1" kern="0" spc="4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</a:t>
            </a:r>
            <a:r>
              <a:rPr sz="750" kern="0" spc="4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held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via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vehicle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drive</a:t>
            </a:r>
            <a:r>
              <a:rPr sz="750" kern="0" spc="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thru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set-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up</a:t>
            </a:r>
            <a:r>
              <a:rPr sz="750" kern="0" spc="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HPD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4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facilitate</a:t>
            </a:r>
            <a:r>
              <a:rPr sz="750" kern="0" spc="4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check</a:t>
            </a:r>
            <a:r>
              <a:rPr sz="750" kern="0" spc="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points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establishing</a:t>
            </a:r>
            <a:r>
              <a:rPr sz="750" kern="0" spc="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smooth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transition of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submitted firearms and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gift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card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transaction.</a:t>
            </a:r>
            <a:r>
              <a:rPr sz="750" kern="0" spc="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highly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secured throughout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it’s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entirety.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defTabSz="623438">
              <a:spcBef>
                <a:spcPts val="542"/>
              </a:spcBef>
            </a:pP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Location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Wheeler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Avenue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Baptist Church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Parking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Lot,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3826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Wheeler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Ave,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Houston,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TV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77004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defTabSz="623438">
              <a:spcBef>
                <a:spcPts val="545"/>
              </a:spcBef>
            </a:pP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</a:t>
            </a:r>
            <a:r>
              <a:rPr sz="750" b="1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Time: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8:00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a.m.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–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12:00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p.m.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|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10:00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a.m.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Media Coverage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(Elected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Officials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arrive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onsite)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defTabSz="623438">
              <a:spcBef>
                <a:spcPts val="542"/>
              </a:spcBef>
            </a:pP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</a:t>
            </a:r>
            <a:r>
              <a:rPr sz="75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Set-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up: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(est.)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6:00/6:30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a.m.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–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3:00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p.m.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defTabSz="623438">
              <a:spcBef>
                <a:spcPts val="539"/>
              </a:spcBef>
            </a:pP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Date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July 30,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2022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1830" y="4266508"/>
            <a:ext cx="4355869" cy="37407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defTabSz="623438"/>
            <a:r>
              <a:rPr kern="0" dirty="0"/>
              <a:t>June</a:t>
            </a:r>
            <a:r>
              <a:rPr kern="0" spc="-10" dirty="0"/>
              <a:t> </a:t>
            </a:r>
            <a:r>
              <a:rPr kern="0" dirty="0"/>
              <a:t>6,</a:t>
            </a:r>
            <a:r>
              <a:rPr kern="0" spc="-10" dirty="0"/>
              <a:t> </a:t>
            </a:r>
            <a:r>
              <a:rPr kern="0" spc="-14" dirty="0"/>
              <a:t>2022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4363236" y="4483134"/>
            <a:ext cx="162995" cy="95388"/>
          </a:xfrm>
          <a:prstGeom prst="rect">
            <a:avLst/>
          </a:prstGeom>
        </p:spPr>
        <p:txBody>
          <a:bodyPr vert="horz" wrap="square" lIns="0" tIns="866" rIns="0" bIns="0" rtlCol="0">
            <a:spAutoFit/>
          </a:bodyPr>
          <a:lstStyle/>
          <a:p>
            <a:pPr marL="25977" defTabSz="623438">
              <a:spcBef>
                <a:spcPts val="7"/>
              </a:spcBef>
            </a:pPr>
            <a:fld id="{81D60167-4931-47E6-BA6A-407CBD079E47}" type="slidenum">
              <a:rPr kern="0" spc="-3" dirty="0"/>
              <a:pPr marL="25977" defTabSz="623438">
                <a:spcBef>
                  <a:spcPts val="7"/>
                </a:spcBef>
              </a:pPr>
              <a:t>5</a:t>
            </a:fld>
            <a:endParaRPr kern="0" spc="-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5251" y="233799"/>
            <a:ext cx="2959244" cy="336513"/>
          </a:xfrm>
          <a:prstGeom prst="rect">
            <a:avLst/>
          </a:prstGeom>
        </p:spPr>
        <p:txBody>
          <a:bodyPr vert="horz" wrap="square" lIns="0" tIns="37666" rIns="0" bIns="0" rtlCol="0">
            <a:spAutoFit/>
          </a:bodyPr>
          <a:lstStyle/>
          <a:p>
            <a:pPr marL="8659" defTabSz="623438">
              <a:spcBef>
                <a:spcPts val="296"/>
              </a:spcBef>
            </a:pPr>
            <a:r>
              <a:rPr sz="955" b="1" kern="0" spc="95" dirty="0">
                <a:solidFill>
                  <a:srgbClr val="0F7082"/>
                </a:solidFill>
                <a:latin typeface="Trebuchet MS"/>
                <a:cs typeface="Trebuchet MS"/>
              </a:rPr>
              <a:t>CITY</a:t>
            </a:r>
            <a:r>
              <a:rPr sz="955" b="1" kern="0" spc="-20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85" dirty="0">
                <a:solidFill>
                  <a:srgbClr val="0F7082"/>
                </a:solidFill>
                <a:latin typeface="Trebuchet MS"/>
                <a:cs typeface="Trebuchet MS"/>
              </a:rPr>
              <a:t>OF</a:t>
            </a:r>
            <a:r>
              <a:rPr sz="955" b="1" kern="0" spc="-24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130" dirty="0">
                <a:solidFill>
                  <a:srgbClr val="0F7082"/>
                </a:solidFill>
                <a:latin typeface="Trebuchet MS"/>
                <a:cs typeface="Trebuchet MS"/>
              </a:rPr>
              <a:t>HOUSTON</a:t>
            </a:r>
            <a:r>
              <a:rPr sz="955" b="1" kern="0" spc="-7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139" dirty="0">
                <a:solidFill>
                  <a:srgbClr val="0F7082"/>
                </a:solidFill>
                <a:latin typeface="Trebuchet MS"/>
                <a:cs typeface="Trebuchet MS"/>
              </a:rPr>
              <a:t>GUN</a:t>
            </a:r>
            <a:r>
              <a:rPr sz="955" b="1" kern="0" spc="-24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109" dirty="0">
                <a:solidFill>
                  <a:srgbClr val="0F7082"/>
                </a:solidFill>
                <a:latin typeface="Trebuchet MS"/>
                <a:cs typeface="Trebuchet MS"/>
              </a:rPr>
              <a:t>BUY</a:t>
            </a:r>
            <a:r>
              <a:rPr sz="955" b="1" kern="0" spc="-24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116" dirty="0">
                <a:solidFill>
                  <a:srgbClr val="0F7082"/>
                </a:solidFill>
                <a:latin typeface="Trebuchet MS"/>
                <a:cs typeface="Trebuchet MS"/>
              </a:rPr>
              <a:t>BACK</a:t>
            </a:r>
            <a:r>
              <a:rPr sz="955" b="1" kern="0" spc="-17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95" dirty="0">
                <a:solidFill>
                  <a:srgbClr val="0F7082"/>
                </a:solidFill>
                <a:latin typeface="Trebuchet MS"/>
                <a:cs typeface="Trebuchet MS"/>
              </a:rPr>
              <a:t>PROGRAM</a:t>
            </a:r>
            <a:endParaRPr sz="955" kern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8659" defTabSz="623438">
              <a:spcBef>
                <a:spcPts val="194"/>
              </a:spcBef>
            </a:pPr>
            <a:r>
              <a:rPr sz="818" i="1" kern="0" dirty="0">
                <a:solidFill>
                  <a:srgbClr val="331C01"/>
                </a:solidFill>
                <a:latin typeface="Times New Roman"/>
                <a:cs typeface="Times New Roman"/>
              </a:rPr>
              <a:t>Program</a:t>
            </a:r>
            <a:r>
              <a:rPr sz="818" i="1" kern="0" spc="-34" dirty="0">
                <a:solidFill>
                  <a:srgbClr val="331C01"/>
                </a:solidFill>
                <a:latin typeface="Times New Roman"/>
                <a:cs typeface="Times New Roman"/>
              </a:rPr>
              <a:t> </a:t>
            </a:r>
            <a:r>
              <a:rPr sz="818" i="1" kern="0" spc="-7" dirty="0">
                <a:solidFill>
                  <a:srgbClr val="331C01"/>
                </a:solidFill>
                <a:latin typeface="Times New Roman"/>
                <a:cs typeface="Times New Roman"/>
              </a:rPr>
              <a:t>Overview</a:t>
            </a:r>
            <a:endParaRPr sz="818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01440" y="6564976"/>
            <a:ext cx="4389293" cy="8659"/>
          </a:xfrm>
          <a:custGeom>
            <a:avLst/>
            <a:gdLst/>
            <a:ahLst/>
            <a:cxnLst/>
            <a:rect l="l" t="t" r="r" b="b"/>
            <a:pathLst>
              <a:path w="6437630" h="12700">
                <a:moveTo>
                  <a:pt x="6437375" y="12191"/>
                </a:moveTo>
                <a:lnTo>
                  <a:pt x="0" y="12191"/>
                </a:lnTo>
                <a:lnTo>
                  <a:pt x="0" y="0"/>
                </a:lnTo>
                <a:lnTo>
                  <a:pt x="6437375" y="0"/>
                </a:lnTo>
                <a:lnTo>
                  <a:pt x="6437375" y="12191"/>
                </a:lnTo>
                <a:close/>
              </a:path>
            </a:pathLst>
          </a:custGeom>
          <a:solidFill>
            <a:srgbClr val="EFCDA1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5250" y="1021261"/>
            <a:ext cx="4380634" cy="509487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algn="just" defTabSz="623438">
              <a:spcBef>
                <a:spcPts val="68"/>
              </a:spcBef>
            </a:pP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Transitional</a:t>
            </a:r>
            <a:r>
              <a:rPr sz="750" b="1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Overview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algn="just" defTabSz="623438">
              <a:spcBef>
                <a:spcPts val="539"/>
              </a:spcBef>
            </a:pP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Checkpoint</a:t>
            </a:r>
            <a:r>
              <a:rPr sz="750" i="1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One: </a:t>
            </a:r>
            <a:r>
              <a:rPr sz="750" i="1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Entry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marR="5195" indent="-155859" algn="just" defTabSz="623438">
              <a:lnSpc>
                <a:spcPct val="115500"/>
              </a:lnSpc>
              <a:spcBef>
                <a:spcPts val="460"/>
              </a:spcBef>
              <a:buFont typeface="Symbol"/>
              <a:buChar char=""/>
              <a:tabLst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Initial drive up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through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parking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lot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exiting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that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does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not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cross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with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entry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point.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We defer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University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Houston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Central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Campus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special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events,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parking,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governmental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affairs.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marR="4762" indent="-155859" algn="just" defTabSz="623438">
              <a:lnSpc>
                <a:spcPct val="115500"/>
              </a:lnSpc>
              <a:spcBef>
                <a:spcPts val="41"/>
              </a:spcBef>
              <a:buFont typeface="Symbol"/>
              <a:buChar char=""/>
              <a:tabLst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Academy</a:t>
            </a:r>
            <a:r>
              <a:rPr sz="750" kern="0" spc="112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</a:t>
            </a:r>
            <a:r>
              <a:rPr sz="750" kern="0" spc="116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Range</a:t>
            </a:r>
            <a:r>
              <a:rPr sz="750" kern="0" spc="10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personnel</a:t>
            </a:r>
            <a:r>
              <a:rPr sz="750" kern="0" spc="116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11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remove</a:t>
            </a:r>
            <a:r>
              <a:rPr sz="750" kern="0" spc="106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firearm(s)</a:t>
            </a:r>
            <a:r>
              <a:rPr sz="750" kern="0" spc="116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106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ammunition</a:t>
            </a:r>
            <a:r>
              <a:rPr sz="750" kern="0" spc="112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from</a:t>
            </a:r>
            <a:r>
              <a:rPr sz="750" kern="0" spc="11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vehicle;</a:t>
            </a:r>
            <a:r>
              <a:rPr sz="750" kern="0" spc="112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render</a:t>
            </a:r>
            <a:r>
              <a:rPr sz="750" kern="0" spc="116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firearm(s)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safe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via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bullet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trap.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Instructions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 pass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firearm(s),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ammo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personnel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working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station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2.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algn="just" defTabSz="623438">
              <a:spcBef>
                <a:spcPts val="539"/>
              </a:spcBef>
            </a:pP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Checkpoint</a:t>
            </a:r>
            <a:r>
              <a:rPr sz="750" i="1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Two:</a:t>
            </a:r>
            <a:r>
              <a:rPr sz="750" i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Docking</a:t>
            </a:r>
            <a:r>
              <a:rPr sz="750" i="1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Area</a:t>
            </a:r>
            <a:r>
              <a:rPr sz="750" i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(Outside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Closed</a:t>
            </a:r>
            <a:r>
              <a:rPr sz="750" i="1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Tent/Van)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algn="just" defTabSz="623438">
              <a:spcBef>
                <a:spcPts val="549"/>
              </a:spcBef>
            </a:pP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**This</a:t>
            </a:r>
            <a:r>
              <a:rPr sz="750" i="1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area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i="1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i="1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highly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secured</a:t>
            </a:r>
            <a:r>
              <a:rPr sz="750" i="1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not open</a:t>
            </a:r>
            <a:r>
              <a:rPr sz="750" i="1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i="1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public and</a:t>
            </a:r>
            <a:r>
              <a:rPr sz="750" i="1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unauthorized</a:t>
            </a:r>
            <a:r>
              <a:rPr sz="750" i="1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personnel**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indent="-155859" defTabSz="623438">
              <a:spcBef>
                <a:spcPts val="590"/>
              </a:spcBef>
              <a:buFont typeface="Symbol"/>
              <a:buChar char=""/>
              <a:tabLst>
                <a:tab pos="319945" algn="l"/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Receiving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area/processing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area.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marR="3896" indent="-155859" defTabSz="623438">
              <a:lnSpc>
                <a:spcPct val="116399"/>
              </a:lnSpc>
              <a:spcBef>
                <a:spcPts val="41"/>
              </a:spcBef>
              <a:buFont typeface="Symbol"/>
              <a:buChar char=""/>
              <a:tabLst>
                <a:tab pos="319945" algn="l"/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personnel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from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HPD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received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firearm(s)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ammo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determine the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value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fill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out a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receipt to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resident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redeem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gift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card(s)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 Checkpoint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3.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marR="311719" defTabSz="623438">
              <a:lnSpc>
                <a:spcPct val="115500"/>
              </a:lnSpc>
              <a:spcBef>
                <a:spcPts val="399"/>
              </a:spcBef>
            </a:pP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*Receipts</a:t>
            </a:r>
            <a:r>
              <a:rPr sz="750" i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list</a:t>
            </a:r>
            <a:r>
              <a:rPr sz="750" i="1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i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make,</a:t>
            </a:r>
            <a:r>
              <a:rPr sz="750" i="1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model,</a:t>
            </a:r>
            <a:r>
              <a:rPr sz="750" i="1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caliber,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i="1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serial</a:t>
            </a:r>
            <a:r>
              <a:rPr sz="750" i="1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number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firearm(s).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This</a:t>
            </a:r>
            <a:r>
              <a:rPr sz="750" i="1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information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 be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used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gun/article</a:t>
            </a:r>
            <a:r>
              <a:rPr sz="750" i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screen</a:t>
            </a:r>
            <a:r>
              <a:rPr sz="750" i="1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</a:t>
            </a:r>
            <a:r>
              <a:rPr sz="750" i="1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mater</a:t>
            </a:r>
            <a:r>
              <a:rPr sz="750" i="1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report</a:t>
            </a:r>
            <a:r>
              <a:rPr sz="750" i="1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through</a:t>
            </a:r>
            <a:r>
              <a:rPr sz="750" i="1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MDT.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marR="4762" indent="-155859" defTabSz="623438">
              <a:lnSpc>
                <a:spcPct val="115500"/>
              </a:lnSpc>
              <a:spcBef>
                <a:spcPts val="450"/>
              </a:spcBef>
              <a:buFont typeface="Symbol"/>
              <a:buChar char=""/>
              <a:tabLst>
                <a:tab pos="319945" algn="l"/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When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officer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inventorying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firearm(s)</a:t>
            </a:r>
            <a:r>
              <a:rPr sz="750" kern="0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completes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his/her</a:t>
            </a:r>
            <a:r>
              <a:rPr sz="750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entry</a:t>
            </a:r>
            <a:r>
              <a:rPr sz="750" kern="0" spc="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firearm(s)</a:t>
            </a:r>
            <a:r>
              <a:rPr sz="750" kern="0" spc="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it</a:t>
            </a:r>
            <a:r>
              <a:rPr sz="750" kern="0" spc="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given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one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(6)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evidence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technicians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working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checkpoint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3.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algn="just" defTabSz="623438">
              <a:spcBef>
                <a:spcPts val="549"/>
              </a:spcBef>
            </a:pP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Checkpoint</a:t>
            </a:r>
            <a:r>
              <a:rPr sz="750" i="1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Two: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Docking</a:t>
            </a:r>
            <a:r>
              <a:rPr sz="750" i="1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Area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(Inside</a:t>
            </a:r>
            <a:r>
              <a:rPr sz="750" i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Closed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Tent/Van)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indent="-155859" algn="just" defTabSz="623438">
              <a:spcBef>
                <a:spcPts val="590"/>
              </a:spcBef>
              <a:buFont typeface="Symbol"/>
              <a:buChar char=""/>
              <a:tabLst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Tagging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area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632097" marR="3464" lvl="1" indent="-155859" algn="just" defTabSz="623438">
              <a:lnSpc>
                <a:spcPct val="114999"/>
              </a:lnSpc>
              <a:spcBef>
                <a:spcPts val="3"/>
              </a:spcBef>
              <a:buFont typeface="Courier New"/>
              <a:buChar char="o"/>
              <a:tabLst>
                <a:tab pos="632097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HPD</a:t>
            </a:r>
            <a:r>
              <a:rPr sz="750" kern="0" spc="-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-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tag</a:t>
            </a:r>
            <a:r>
              <a:rPr sz="750" kern="0" spc="-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all</a:t>
            </a:r>
            <a:r>
              <a:rPr sz="750" kern="0" spc="-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</a:t>
            </a:r>
            <a:r>
              <a:rPr sz="750" kern="0" spc="-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accordance</a:t>
            </a:r>
            <a:r>
              <a:rPr sz="750" kern="0" spc="-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with</a:t>
            </a:r>
            <a:r>
              <a:rPr sz="750" kern="0" spc="-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normal</a:t>
            </a:r>
            <a:r>
              <a:rPr sz="750" kern="0" spc="-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procedures,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such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as</a:t>
            </a:r>
            <a:r>
              <a:rPr sz="750" kern="0" spc="-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rendering</a:t>
            </a:r>
            <a:r>
              <a:rPr sz="750" kern="0" spc="-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weapon</a:t>
            </a:r>
            <a:r>
              <a:rPr sz="75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safe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112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printing</a:t>
            </a:r>
            <a:r>
              <a:rPr sz="750" kern="0" spc="106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labels</a:t>
            </a:r>
            <a:r>
              <a:rPr sz="750" kern="0" spc="112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</a:t>
            </a:r>
            <a:r>
              <a:rPr sz="750" kern="0" spc="112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</a:t>
            </a:r>
            <a:r>
              <a:rPr sz="750" kern="0" spc="11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inside</a:t>
            </a:r>
            <a:r>
              <a:rPr sz="750" kern="0" spc="112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116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protected</a:t>
            </a:r>
            <a:r>
              <a:rPr sz="750" kern="0" spc="112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container/barrel</a:t>
            </a:r>
            <a:r>
              <a:rPr sz="750" kern="0" spc="10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that</a:t>
            </a:r>
            <a:r>
              <a:rPr sz="750" kern="0" spc="11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12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10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monitored</a:t>
            </a:r>
            <a:r>
              <a:rPr sz="750" kern="0" spc="116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secured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during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entirety</a:t>
            </a:r>
            <a:r>
              <a:rPr sz="750" kern="0" spc="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event.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All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received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from</a:t>
            </a:r>
            <a:r>
              <a:rPr sz="750" kern="0" spc="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4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handled</a:t>
            </a:r>
            <a:r>
              <a:rPr sz="750" kern="0" spc="4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accordance</a:t>
            </a:r>
            <a:r>
              <a:rPr sz="750" kern="0" spc="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with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normal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operating</a:t>
            </a:r>
            <a:r>
              <a:rPr sz="750" kern="0" spc="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procedures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stored</a:t>
            </a:r>
            <a:r>
              <a:rPr sz="750" kern="0" spc="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</a:t>
            </a:r>
            <a:r>
              <a:rPr sz="750" kern="0" spc="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appropriate</a:t>
            </a:r>
            <a:r>
              <a:rPr sz="750" kern="0" spc="2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secured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location.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firearms</a:t>
            </a:r>
            <a:r>
              <a:rPr sz="750" kern="0" spc="3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transitioned</a:t>
            </a:r>
            <a:r>
              <a:rPr sz="750" kern="0" spc="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from</a:t>
            </a:r>
            <a:r>
              <a:rPr sz="750" kern="0" spc="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</a:t>
            </a:r>
            <a:r>
              <a:rPr sz="750" kern="0" spc="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alongside</a:t>
            </a:r>
            <a:r>
              <a:rPr sz="750" kern="0" spc="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with</a:t>
            </a:r>
            <a:r>
              <a:rPr sz="750" kern="0" spc="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secure</a:t>
            </a:r>
            <a:r>
              <a:rPr sz="750" kern="0" spc="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patrol</a:t>
            </a:r>
            <a:r>
              <a:rPr sz="750" kern="0" spc="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vehicles</a:t>
            </a:r>
            <a:r>
              <a:rPr sz="750" kern="0" spc="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away</a:t>
            </a:r>
            <a:r>
              <a:rPr sz="750" kern="0" spc="3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from</a:t>
            </a:r>
            <a:r>
              <a:rPr sz="750" kern="0" spc="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</a:t>
            </a:r>
            <a:r>
              <a:rPr sz="750" kern="0" spc="1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site</a:t>
            </a:r>
            <a:r>
              <a:rPr sz="750" kern="0" spc="17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on</a:t>
            </a:r>
            <a:r>
              <a:rPr sz="750" kern="0" spc="17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17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continuous</a:t>
            </a:r>
            <a:r>
              <a:rPr sz="750" kern="0" spc="17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basics.</a:t>
            </a:r>
            <a:r>
              <a:rPr sz="750" kern="0" spc="1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(This</a:t>
            </a:r>
            <a:r>
              <a:rPr sz="750" kern="0" spc="18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transition</a:t>
            </a:r>
            <a:r>
              <a:rPr sz="750" kern="0" spc="16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18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need</a:t>
            </a:r>
            <a:r>
              <a:rPr sz="750" kern="0" spc="17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access</a:t>
            </a:r>
            <a:r>
              <a:rPr sz="750" kern="0" spc="1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1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17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from</a:t>
            </a:r>
            <a:r>
              <a:rPr sz="750" kern="0" spc="18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17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separate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entrance/exit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event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site).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algn="just" defTabSz="623438">
              <a:spcBef>
                <a:spcPts val="549"/>
              </a:spcBef>
            </a:pP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Checkpoint</a:t>
            </a:r>
            <a:r>
              <a:rPr sz="750" i="1" kern="0" spc="-2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Three: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Gift </a:t>
            </a:r>
            <a:r>
              <a:rPr sz="750" i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cards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marR="6061" indent="-155859" algn="just" defTabSz="623438">
              <a:lnSpc>
                <a:spcPct val="115500"/>
              </a:lnSpc>
              <a:spcBef>
                <a:spcPts val="447"/>
              </a:spcBef>
              <a:buFont typeface="Symbol"/>
              <a:buChar char=""/>
              <a:tabLst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personnel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direct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vehicle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station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3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exchange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receipt for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gift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card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along with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“Thank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You”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letter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 citizens.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classified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civilian staff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maintain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log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with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receipts.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When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transaction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is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completed,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citizen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directed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safety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exit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onto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street.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indent="-155859" algn="just" defTabSz="623438">
              <a:spcBef>
                <a:spcPts val="181"/>
              </a:spcBef>
              <a:buFont typeface="Symbol"/>
              <a:buChar char=""/>
              <a:tabLst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proposed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program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would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provide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different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amount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gift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cards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different</a:t>
            </a:r>
            <a:r>
              <a:rPr sz="75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types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weapons.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632097" lvl="1" indent="-155859" defTabSz="623438">
              <a:spcBef>
                <a:spcPts val="139"/>
              </a:spcBef>
              <a:buFont typeface="Courier New"/>
              <a:buChar char="o"/>
              <a:tabLst>
                <a:tab pos="631664" algn="l"/>
                <a:tab pos="632097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$50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gift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card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 be exchanged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 a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non-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functioning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firearm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632097" lvl="1" indent="-155859" defTabSz="623438">
              <a:spcBef>
                <a:spcPts val="139"/>
              </a:spcBef>
              <a:buFont typeface="Courier New"/>
              <a:buChar char="o"/>
              <a:tabLst>
                <a:tab pos="631664" algn="l"/>
                <a:tab pos="632097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$100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gift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card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 be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exchanged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rifles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or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shotguns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632097" lvl="1" indent="-155859" defTabSz="623438">
              <a:spcBef>
                <a:spcPts val="130"/>
              </a:spcBef>
              <a:buFont typeface="Courier New"/>
              <a:buChar char="o"/>
              <a:tabLst>
                <a:tab pos="631664" algn="l"/>
                <a:tab pos="632097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$150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gift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card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 be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exchanged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handgun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632097" lvl="1" indent="-155859" defTabSz="623438">
              <a:spcBef>
                <a:spcPts val="139"/>
              </a:spcBef>
              <a:buFont typeface="Courier New"/>
              <a:buChar char="o"/>
              <a:tabLst>
                <a:tab pos="631664" algn="l"/>
                <a:tab pos="632097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$200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gift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card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will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exchanged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for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fully</a:t>
            </a:r>
            <a:r>
              <a:rPr sz="75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automatic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rifle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defTabSz="623438"/>
            <a:r>
              <a:rPr kern="0" dirty="0"/>
              <a:t>June</a:t>
            </a:r>
            <a:r>
              <a:rPr kern="0" spc="-10" dirty="0"/>
              <a:t> </a:t>
            </a:r>
            <a:r>
              <a:rPr kern="0" dirty="0"/>
              <a:t>6,</a:t>
            </a:r>
            <a:r>
              <a:rPr kern="0" spc="-10" dirty="0"/>
              <a:t> </a:t>
            </a:r>
            <a:r>
              <a:rPr kern="0" spc="-14" dirty="0"/>
              <a:t>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4363236" y="4483134"/>
            <a:ext cx="162995" cy="95388"/>
          </a:xfrm>
          <a:prstGeom prst="rect">
            <a:avLst/>
          </a:prstGeom>
        </p:spPr>
        <p:txBody>
          <a:bodyPr vert="horz" wrap="square" lIns="0" tIns="866" rIns="0" bIns="0" rtlCol="0">
            <a:spAutoFit/>
          </a:bodyPr>
          <a:lstStyle/>
          <a:p>
            <a:pPr marL="25977" defTabSz="623438">
              <a:spcBef>
                <a:spcPts val="7"/>
              </a:spcBef>
            </a:pPr>
            <a:fld id="{81D60167-4931-47E6-BA6A-407CBD079E47}" type="slidenum">
              <a:rPr kern="0" spc="-3" dirty="0"/>
              <a:pPr marL="25977" defTabSz="623438">
                <a:spcBef>
                  <a:spcPts val="7"/>
                </a:spcBef>
              </a:pPr>
              <a:t>6</a:t>
            </a:fld>
            <a:endParaRPr kern="0" spc="-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5250" y="233799"/>
            <a:ext cx="4378902" cy="1334351"/>
          </a:xfrm>
          <a:prstGeom prst="rect">
            <a:avLst/>
          </a:prstGeom>
        </p:spPr>
        <p:txBody>
          <a:bodyPr vert="horz" wrap="square" lIns="0" tIns="37666" rIns="0" bIns="0" rtlCol="0">
            <a:spAutoFit/>
          </a:bodyPr>
          <a:lstStyle/>
          <a:p>
            <a:pPr marL="8659" defTabSz="623438">
              <a:spcBef>
                <a:spcPts val="296"/>
              </a:spcBef>
            </a:pPr>
            <a:r>
              <a:rPr sz="955" b="1" kern="0" spc="95" dirty="0">
                <a:solidFill>
                  <a:srgbClr val="0F7082"/>
                </a:solidFill>
                <a:latin typeface="Trebuchet MS"/>
                <a:cs typeface="Trebuchet MS"/>
              </a:rPr>
              <a:t>CITY</a:t>
            </a:r>
            <a:r>
              <a:rPr sz="955" b="1" kern="0" spc="-20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85" dirty="0">
                <a:solidFill>
                  <a:srgbClr val="0F7082"/>
                </a:solidFill>
                <a:latin typeface="Trebuchet MS"/>
                <a:cs typeface="Trebuchet MS"/>
              </a:rPr>
              <a:t>OF</a:t>
            </a:r>
            <a:r>
              <a:rPr sz="955" b="1" kern="0" spc="-24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130" dirty="0">
                <a:solidFill>
                  <a:srgbClr val="0F7082"/>
                </a:solidFill>
                <a:latin typeface="Trebuchet MS"/>
                <a:cs typeface="Trebuchet MS"/>
              </a:rPr>
              <a:t>HOUSTON</a:t>
            </a:r>
            <a:r>
              <a:rPr sz="955" b="1" kern="0" spc="-7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139" dirty="0">
                <a:solidFill>
                  <a:srgbClr val="0F7082"/>
                </a:solidFill>
                <a:latin typeface="Trebuchet MS"/>
                <a:cs typeface="Trebuchet MS"/>
              </a:rPr>
              <a:t>GUN</a:t>
            </a:r>
            <a:r>
              <a:rPr sz="955" b="1" kern="0" spc="-24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109" dirty="0">
                <a:solidFill>
                  <a:srgbClr val="0F7082"/>
                </a:solidFill>
                <a:latin typeface="Trebuchet MS"/>
                <a:cs typeface="Trebuchet MS"/>
              </a:rPr>
              <a:t>BUY</a:t>
            </a:r>
            <a:r>
              <a:rPr sz="955" b="1" kern="0" spc="-24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116" dirty="0">
                <a:solidFill>
                  <a:srgbClr val="0F7082"/>
                </a:solidFill>
                <a:latin typeface="Trebuchet MS"/>
                <a:cs typeface="Trebuchet MS"/>
              </a:rPr>
              <a:t>BACK</a:t>
            </a:r>
            <a:r>
              <a:rPr sz="955" b="1" kern="0" spc="-17" dirty="0">
                <a:solidFill>
                  <a:srgbClr val="0F7082"/>
                </a:solidFill>
                <a:latin typeface="Trebuchet MS"/>
                <a:cs typeface="Trebuchet MS"/>
              </a:rPr>
              <a:t> </a:t>
            </a:r>
            <a:r>
              <a:rPr sz="955" b="1" kern="0" spc="95" dirty="0">
                <a:solidFill>
                  <a:srgbClr val="0F7082"/>
                </a:solidFill>
                <a:latin typeface="Trebuchet MS"/>
                <a:cs typeface="Trebuchet MS"/>
              </a:rPr>
              <a:t>PROGRAM</a:t>
            </a:r>
            <a:endParaRPr sz="955" kern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8659" defTabSz="623438">
              <a:spcBef>
                <a:spcPts val="194"/>
              </a:spcBef>
            </a:pPr>
            <a:r>
              <a:rPr sz="818" i="1" kern="0" dirty="0">
                <a:solidFill>
                  <a:srgbClr val="331C01"/>
                </a:solidFill>
                <a:latin typeface="Times New Roman"/>
                <a:cs typeface="Times New Roman"/>
              </a:rPr>
              <a:t>Program</a:t>
            </a:r>
            <a:r>
              <a:rPr sz="818" i="1" kern="0" spc="-34" dirty="0">
                <a:solidFill>
                  <a:srgbClr val="331C01"/>
                </a:solidFill>
                <a:latin typeface="Times New Roman"/>
                <a:cs typeface="Times New Roman"/>
              </a:rPr>
              <a:t> </a:t>
            </a:r>
            <a:r>
              <a:rPr sz="818" i="1" kern="0" spc="-7" dirty="0">
                <a:solidFill>
                  <a:srgbClr val="331C01"/>
                </a:solidFill>
                <a:latin typeface="Times New Roman"/>
                <a:cs typeface="Times New Roman"/>
              </a:rPr>
              <a:t>Overview</a:t>
            </a:r>
            <a:endParaRPr sz="818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23438"/>
            <a:endParaRPr sz="886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defTabSz="623438">
              <a:spcBef>
                <a:spcPts val="7"/>
              </a:spcBef>
            </a:pPr>
            <a:endParaRPr sz="1023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8659" defTabSz="623438"/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Staff</a:t>
            </a:r>
            <a:r>
              <a:rPr sz="750" b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Point</a:t>
            </a:r>
            <a:r>
              <a:rPr sz="750" b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b="1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b="1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Contacts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marR="4329" indent="-155859" defTabSz="623438">
              <a:lnSpc>
                <a:spcPct val="115500"/>
              </a:lnSpc>
              <a:spcBef>
                <a:spcPts val="457"/>
              </a:spcBef>
              <a:buFont typeface="Symbol"/>
              <a:buChar char=""/>
              <a:tabLst>
                <a:tab pos="319945" algn="l"/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Crystal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Okorafor,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Deputy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Inspector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General,</a:t>
            </a:r>
            <a:r>
              <a:rPr sz="750" kern="0" spc="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Office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Policing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Reform &amp;</a:t>
            </a:r>
            <a:r>
              <a:rPr sz="750" kern="0" spc="-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Accountability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(832)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712-</a:t>
            </a:r>
            <a:r>
              <a:rPr sz="750" kern="0" spc="-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2235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or</a:t>
            </a:r>
            <a:r>
              <a:rPr sz="750" kern="0" spc="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u="sng" kern="0" spc="-7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crystal.okorafor@houstontx.gov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378" marR="3464" indent="-155859" defTabSz="623438">
              <a:lnSpc>
                <a:spcPct val="115500"/>
              </a:lnSpc>
              <a:spcBef>
                <a:spcPts val="41"/>
              </a:spcBef>
              <a:buFont typeface="Symbol"/>
              <a:buChar char=""/>
              <a:tabLst>
                <a:tab pos="319945" algn="l"/>
                <a:tab pos="320378" algn="l"/>
              </a:tabLst>
            </a:pP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Ashley</a:t>
            </a:r>
            <a:r>
              <a:rPr sz="750" kern="0" spc="4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Campbell,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Senior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Staff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Analyst,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Office</a:t>
            </a:r>
            <a:r>
              <a:rPr sz="750" kern="0" spc="4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</a:t>
            </a:r>
            <a:r>
              <a:rPr sz="750" kern="0" spc="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Policing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Reform</a:t>
            </a:r>
            <a:r>
              <a:rPr sz="750" kern="0" spc="4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&amp;</a:t>
            </a:r>
            <a:r>
              <a:rPr sz="750" kern="0" spc="6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Accountability</a:t>
            </a:r>
            <a:r>
              <a:rPr sz="750" kern="0" spc="5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(281)</a:t>
            </a:r>
            <a:r>
              <a:rPr sz="750" kern="0" spc="5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840-</a:t>
            </a:r>
            <a:r>
              <a:rPr sz="75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9582</a:t>
            </a:r>
            <a:r>
              <a:rPr sz="750" kern="0" spc="5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750" kern="0" spc="-17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or </a:t>
            </a:r>
            <a:r>
              <a:rPr sz="750" u="sng" kern="0" spc="-7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Ashley.campbell@houstontx.gov</a:t>
            </a:r>
            <a:endParaRPr sz="75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01440" y="6564976"/>
            <a:ext cx="4389293" cy="8659"/>
          </a:xfrm>
          <a:custGeom>
            <a:avLst/>
            <a:gdLst/>
            <a:ahLst/>
            <a:cxnLst/>
            <a:rect l="l" t="t" r="r" b="b"/>
            <a:pathLst>
              <a:path w="6437630" h="12700">
                <a:moveTo>
                  <a:pt x="6437375" y="12191"/>
                </a:moveTo>
                <a:lnTo>
                  <a:pt x="0" y="12191"/>
                </a:lnTo>
                <a:lnTo>
                  <a:pt x="0" y="0"/>
                </a:lnTo>
                <a:lnTo>
                  <a:pt x="6437375" y="0"/>
                </a:lnTo>
                <a:lnTo>
                  <a:pt x="6437375" y="12191"/>
                </a:lnTo>
                <a:close/>
              </a:path>
            </a:pathLst>
          </a:custGeom>
          <a:solidFill>
            <a:srgbClr val="EFCDA1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defTabSz="623438"/>
            <a:r>
              <a:rPr kern="0" dirty="0"/>
              <a:t>June</a:t>
            </a:r>
            <a:r>
              <a:rPr kern="0" spc="-10" dirty="0"/>
              <a:t> </a:t>
            </a:r>
            <a:r>
              <a:rPr kern="0" dirty="0"/>
              <a:t>6,</a:t>
            </a:r>
            <a:r>
              <a:rPr kern="0" spc="-10" dirty="0"/>
              <a:t> </a:t>
            </a:r>
            <a:r>
              <a:rPr kern="0" spc="-14" dirty="0"/>
              <a:t>2022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363236" y="4483134"/>
            <a:ext cx="162995" cy="95388"/>
          </a:xfrm>
          <a:prstGeom prst="rect">
            <a:avLst/>
          </a:prstGeom>
        </p:spPr>
        <p:txBody>
          <a:bodyPr vert="horz" wrap="square" lIns="0" tIns="866" rIns="0" bIns="0" rtlCol="0">
            <a:spAutoFit/>
          </a:bodyPr>
          <a:lstStyle/>
          <a:p>
            <a:pPr marL="25977" defTabSz="623438">
              <a:spcBef>
                <a:spcPts val="7"/>
              </a:spcBef>
            </a:pPr>
            <a:fld id="{81D60167-4931-47E6-BA6A-407CBD079E47}" type="slidenum">
              <a:rPr kern="0" spc="-3" dirty="0"/>
              <a:pPr marL="25977" defTabSz="623438">
                <a:spcBef>
                  <a:spcPts val="7"/>
                </a:spcBef>
              </a:pPr>
              <a:t>7</a:t>
            </a:fld>
            <a:endParaRPr kern="0" spc="-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588" y="2331720"/>
            <a:ext cx="10154399" cy="436168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939795" y="547115"/>
            <a:ext cx="7620000" cy="1560830"/>
            <a:chOff x="2939795" y="547115"/>
            <a:chExt cx="7620000" cy="15608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9795" y="547115"/>
              <a:ext cx="7619999" cy="10119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2655" y="1095755"/>
              <a:ext cx="1533143" cy="10119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5344" y="1095755"/>
              <a:ext cx="761999" cy="10119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6888" y="1095755"/>
              <a:ext cx="6480047" cy="101193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11606" y="664292"/>
            <a:ext cx="70446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marR="5080" indent="-2286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Gun</a:t>
            </a:r>
            <a:r>
              <a:rPr sz="3600" spc="5" dirty="0"/>
              <a:t> </a:t>
            </a:r>
            <a:r>
              <a:rPr sz="3600" dirty="0"/>
              <a:t>Buy</a:t>
            </a:r>
            <a:r>
              <a:rPr sz="3600" spc="5" dirty="0"/>
              <a:t> </a:t>
            </a:r>
            <a:r>
              <a:rPr sz="3600" dirty="0"/>
              <a:t>Back</a:t>
            </a:r>
            <a:r>
              <a:rPr sz="3600" spc="20" dirty="0"/>
              <a:t> </a:t>
            </a:r>
            <a:r>
              <a:rPr sz="3600" dirty="0"/>
              <a:t>Program</a:t>
            </a:r>
            <a:r>
              <a:rPr sz="3600" spc="15" dirty="0"/>
              <a:t> </a:t>
            </a:r>
            <a:r>
              <a:rPr sz="3600" spc="-10" dirty="0"/>
              <a:t>7/30/2022 3826-</a:t>
            </a:r>
            <a:r>
              <a:rPr sz="3600" dirty="0"/>
              <a:t>Wheeler</a:t>
            </a:r>
            <a:r>
              <a:rPr sz="3600" spc="-70" dirty="0"/>
              <a:t> </a:t>
            </a:r>
            <a:r>
              <a:rPr sz="3600" spc="-80" dirty="0"/>
              <a:t>Ave.</a:t>
            </a:r>
            <a:r>
              <a:rPr sz="3600" spc="-30" dirty="0"/>
              <a:t> </a:t>
            </a:r>
            <a:r>
              <a:rPr sz="3600" dirty="0"/>
              <a:t>Baptist</a:t>
            </a:r>
            <a:r>
              <a:rPr sz="3600" spc="-40" dirty="0"/>
              <a:t> </a:t>
            </a:r>
            <a:r>
              <a:rPr sz="3600" spc="-10" dirty="0"/>
              <a:t>Church</a:t>
            </a:r>
            <a:endParaRPr sz="3600"/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511" y="257556"/>
            <a:ext cx="2447543" cy="31821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2855" y="762000"/>
            <a:ext cx="10691495" cy="5334000"/>
            <a:chOff x="752855" y="762000"/>
            <a:chExt cx="10691495" cy="533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855" y="762000"/>
              <a:ext cx="10686275" cy="5333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0875" y="2855976"/>
              <a:ext cx="199643" cy="1844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456420" y="1427987"/>
              <a:ext cx="1983105" cy="462280"/>
            </a:xfrm>
            <a:custGeom>
              <a:avLst/>
              <a:gdLst/>
              <a:ahLst/>
              <a:cxnLst/>
              <a:rect l="l" t="t" r="r" b="b"/>
              <a:pathLst>
                <a:path w="1983104" h="462280">
                  <a:moveTo>
                    <a:pt x="0" y="0"/>
                  </a:moveTo>
                  <a:lnTo>
                    <a:pt x="1982724" y="0"/>
                  </a:lnTo>
                  <a:lnTo>
                    <a:pt x="1982724" y="461772"/>
                  </a:lnTo>
                  <a:lnTo>
                    <a:pt x="0" y="4617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20202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0323" y="1421891"/>
              <a:ext cx="1807463" cy="3474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50324" y="1604772"/>
              <a:ext cx="1232915" cy="34747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  <a:tabLst>
                <a:tab pos="6358255" algn="l"/>
              </a:tabLst>
            </a:pPr>
            <a:r>
              <a:rPr dirty="0"/>
              <a:t>Community</a:t>
            </a:r>
            <a:r>
              <a:rPr spc="-35" dirty="0"/>
              <a:t> </a:t>
            </a:r>
            <a:r>
              <a:rPr dirty="0"/>
              <a:t>Affairs</a:t>
            </a:r>
            <a:r>
              <a:rPr spc="10" dirty="0"/>
              <a:t> </a:t>
            </a:r>
            <a:r>
              <a:rPr dirty="0"/>
              <a:t>Marked</a:t>
            </a:r>
            <a:r>
              <a:rPr spc="10" dirty="0"/>
              <a:t> </a:t>
            </a:r>
            <a:r>
              <a:rPr dirty="0"/>
              <a:t>Unit</a:t>
            </a:r>
            <a:r>
              <a:rPr spc="-30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spc="-10" dirty="0"/>
              <a:t>Strobes</a:t>
            </a:r>
            <a:r>
              <a:rPr dirty="0"/>
              <a:t>	(signage</a:t>
            </a:r>
            <a:r>
              <a:rPr spc="-20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cones)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35559" y="1454670"/>
            <a:ext cx="1622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Mobility</a:t>
            </a:r>
            <a:r>
              <a:rPr kumimoji="0" sz="12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Response</a:t>
            </a:r>
            <a:r>
              <a:rPr kumimoji="0" sz="12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 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Unit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  <a:cs typeface="Calisto MT"/>
              </a:rPr>
              <a:t>Traffic Control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sto MT"/>
              <a:cs typeface="Calisto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440606" y="1881822"/>
            <a:ext cx="542290" cy="595630"/>
            <a:chOff x="10440606" y="1881822"/>
            <a:chExt cx="542290" cy="595630"/>
          </a:xfrm>
        </p:grpSpPr>
        <p:sp>
          <p:nvSpPr>
            <p:cNvPr id="11" name="object 11"/>
            <p:cNvSpPr/>
            <p:nvPr/>
          </p:nvSpPr>
          <p:spPr>
            <a:xfrm>
              <a:off x="10448543" y="1889760"/>
              <a:ext cx="491490" cy="540385"/>
            </a:xfrm>
            <a:custGeom>
              <a:avLst/>
              <a:gdLst/>
              <a:ahLst/>
              <a:cxnLst/>
              <a:rect l="l" t="t" r="r" b="b"/>
              <a:pathLst>
                <a:path w="491490" h="540385">
                  <a:moveTo>
                    <a:pt x="0" y="0"/>
                  </a:moveTo>
                  <a:lnTo>
                    <a:pt x="491413" y="540118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903237" y="2394844"/>
              <a:ext cx="80010" cy="82550"/>
            </a:xfrm>
            <a:custGeom>
              <a:avLst/>
              <a:gdLst/>
              <a:ahLst/>
              <a:cxnLst/>
              <a:rect l="l" t="t" r="r" b="b"/>
              <a:pathLst>
                <a:path w="80009" h="82550">
                  <a:moveTo>
                    <a:pt x="56362" y="0"/>
                  </a:moveTo>
                  <a:lnTo>
                    <a:pt x="0" y="51282"/>
                  </a:lnTo>
                  <a:lnTo>
                    <a:pt x="79463" y="82003"/>
                  </a:lnTo>
                  <a:lnTo>
                    <a:pt x="563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1878</Words>
  <Application>Microsoft Office PowerPoint</Application>
  <PresentationFormat>Widescreen</PresentationFormat>
  <Paragraphs>141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Calibri Light</vt:lpstr>
      <vt:lpstr>Calisto MT</vt:lpstr>
      <vt:lpstr>Courier New</vt:lpstr>
      <vt:lpstr>Symbol</vt:lpstr>
      <vt:lpstr>Times New Roman</vt:lpstr>
      <vt:lpstr>Trebuchet MS</vt:lpstr>
      <vt:lpstr>Wingdings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Gun Buy Back Program 7/30/2022 3826-Wheeler Ave. Baptist Church</vt:lpstr>
      <vt:lpstr>Community Affairs Marked Unit with Strobes (signage and cones)</vt:lpstr>
      <vt:lpstr>3800 Ruth At 3900 Scott St.</vt:lpstr>
      <vt:lpstr>PowerPoint Presentation</vt:lpstr>
      <vt:lpstr>Traffic will pass first entrance</vt:lpstr>
      <vt:lpstr>PowerPoint Presentation</vt:lpstr>
      <vt:lpstr>Houston Police / ATF Partnership</vt:lpstr>
      <vt:lpstr>PowerPoint Presentation</vt:lpstr>
      <vt:lpstr>Gun Crime Intelligence Center</vt:lpstr>
      <vt:lpstr>Questions?</vt:lpstr>
      <vt:lpstr>PUBLIC SPEAKERS</vt:lpstr>
    </vt:vector>
  </TitlesOfParts>
  <Company>City of Houston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Gilliam, Lance - CNL</dc:creator>
  <cp:lastModifiedBy>Gilliam, Lance - CNL</cp:lastModifiedBy>
  <cp:revision>1</cp:revision>
  <dcterms:created xsi:type="dcterms:W3CDTF">2022-07-21T17:24:55Z</dcterms:created>
  <dcterms:modified xsi:type="dcterms:W3CDTF">2022-07-21T18:09:44Z</dcterms:modified>
</cp:coreProperties>
</file>