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64" r:id="rId4"/>
    <p:sldId id="257" r:id="rId5"/>
    <p:sldId id="261" r:id="rId6"/>
    <p:sldId id="263" r:id="rId7"/>
    <p:sldId id="260" r:id="rId8"/>
    <p:sldId id="266" r:id="rId9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7AD328-D030-495E-9924-FA895E66B6DC}" type="datetimeFigureOut">
              <a:rPr lang="en-US" smtClean="0"/>
              <a:t>9/6/2019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0FDA92-C4D0-42FE-BB14-D72343E4B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87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72E8BF6-02CB-434F-8529-C9FB832F7FD1}" type="datetime1">
              <a:rPr lang="en-US" smtClean="0"/>
              <a:t>9/6/2019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0055913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19B6-2B4E-4D60-9918-FB0F483C5B0B}" type="datetime1">
              <a:rPr lang="en-US" smtClean="0"/>
              <a:t>9/6/2019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21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C45E-0F91-4EF0-97F1-8F25672E969D}" type="datetime1">
              <a:rPr lang="en-US" smtClean="0"/>
              <a:t>9/6/2019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79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C3DE-B285-439B-ABD6-0D5D5E37A922}" type="datetime1">
              <a:rPr lang="en-US" smtClean="0"/>
              <a:t>9/6/2019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787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4F3FA91-A9FF-4027-8A54-4B32E9B90001}" type="datetime1">
              <a:rPr lang="en-US" smtClean="0"/>
              <a:t>9/6/2019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3148427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F3A0-3CB3-4BC0-8F9C-384A66171618}" type="datetime1">
              <a:rPr lang="en-US" smtClean="0"/>
              <a:t>9/6/2019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020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C9035-3EFA-46B0-A840-5B04C7A3CDB3}" type="datetime1">
              <a:rPr lang="en-US" smtClean="0"/>
              <a:t>9/6/2019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064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4C720-634E-4227-A448-D3FD96578EFD}" type="datetime1">
              <a:rPr lang="en-US" smtClean="0"/>
              <a:t>9/6/2019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150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FC33-68AB-4411-A9FC-6B33584EED32}" type="datetime1">
              <a:rPr lang="en-US" smtClean="0"/>
              <a:t>9/6/2019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65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106B14-ADBA-44C0-A39E-50F1E2D38E1E}" type="datetime1">
              <a:rPr lang="en-US" smtClean="0"/>
              <a:t>9/6/2019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74205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06E119-B284-4357-8CB4-15507A53780A}" type="datetime1">
              <a:rPr lang="en-US" smtClean="0"/>
              <a:t>9/6/2019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72429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0C0">
            <a:alpha val="4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6E783C47-59FF-4288-9E32-58BE466508C6}" type="datetime1">
              <a:rPr lang="en-US" smtClean="0"/>
              <a:t>9/6/2019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131D7EB-6890-4AA0-A2E8-9C9A1788A71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4589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houstontx.gov/police/pdfs/Circular-No-16-0324-069-and-GO-400-28-Creation-of-General-Order-400-28-Body-Worn-Cameras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5288" y="1811780"/>
            <a:ext cx="7274011" cy="2135976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/>
              <a:t>Body Worn Cameras</a:t>
            </a:r>
            <a:br>
              <a:rPr lang="en-US" sz="5400" b="1" dirty="0" smtClean="0"/>
            </a:br>
            <a:r>
              <a:rPr lang="en-US" sz="5400" b="1" dirty="0" smtClean="0"/>
              <a:t>Chief of Police</a:t>
            </a:r>
            <a:br>
              <a:rPr lang="en-US" sz="5400" b="1" dirty="0" smtClean="0"/>
            </a:br>
            <a:r>
              <a:rPr lang="en-US" sz="5400" b="1" dirty="0" smtClean="0"/>
              <a:t>Art Acevedo</a:t>
            </a:r>
            <a:endParaRPr lang="en-US" sz="5400" b="1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349" y="1501651"/>
            <a:ext cx="2698870" cy="275623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988909" y="4051458"/>
            <a:ext cx="2866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Information Presented by:</a:t>
            </a:r>
            <a:endParaRPr lang="en-US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5747951" y="4420790"/>
            <a:ext cx="3348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Assistant Chief James Jones</a:t>
            </a:r>
          </a:p>
          <a:p>
            <a:r>
              <a:rPr lang="en-US" dirty="0" smtClean="0"/>
              <a:t>Special Investigations Command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47951" y="5067121"/>
            <a:ext cx="32209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Deputy Director Mike Bell</a:t>
            </a:r>
          </a:p>
          <a:p>
            <a:r>
              <a:rPr lang="en-US" dirty="0" smtClean="0"/>
              <a:t>Office of Technology Services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1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785257" y="5856514"/>
            <a:ext cx="2221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September 10, 2019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05853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549537" cy="57540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Description of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9073"/>
            <a:ext cx="10515600" cy="5162299"/>
          </a:xfrm>
        </p:spPr>
        <p:txBody>
          <a:bodyPr>
            <a:noAutofit/>
          </a:bodyPr>
          <a:lstStyle/>
          <a:p>
            <a:r>
              <a:rPr lang="en-US" sz="2600" dirty="0" smtClean="0"/>
              <a:t>BWC pilot program was initiated to evaluate use of BWC for front line officers</a:t>
            </a:r>
          </a:p>
          <a:p>
            <a:r>
              <a:rPr lang="en-US" sz="2600" dirty="0" smtClean="0"/>
              <a:t>Existing BWC research indicates that use of BWC increases accountability, reduces complaints, </a:t>
            </a:r>
            <a:r>
              <a:rPr lang="en-US" sz="2600" dirty="0"/>
              <a:t>provides additional evidence </a:t>
            </a:r>
            <a:r>
              <a:rPr lang="en-US" sz="2600" dirty="0" smtClean="0"/>
              <a:t>and </a:t>
            </a:r>
            <a:r>
              <a:rPr lang="en-US" sz="2600" dirty="0"/>
              <a:t>training </a:t>
            </a:r>
            <a:r>
              <a:rPr lang="en-US" sz="2600" dirty="0" smtClean="0"/>
              <a:t>opportunities</a:t>
            </a:r>
          </a:p>
          <a:p>
            <a:r>
              <a:rPr lang="en-US" sz="2600" dirty="0" smtClean="0"/>
              <a:t>Initial roll-out included all patrol and supervisory first responders, and crime reduction unit officers.</a:t>
            </a:r>
          </a:p>
          <a:p>
            <a:r>
              <a:rPr lang="en-US" sz="2600" dirty="0" smtClean="0"/>
              <a:t>Initially was to include all officers working uniformed extra employment</a:t>
            </a:r>
          </a:p>
          <a:p>
            <a:r>
              <a:rPr lang="en-US" sz="2600" dirty="0" smtClean="0"/>
              <a:t>Approximately 2,900 BWCs purchased, original intention was to purchase 4,500 BWCs</a:t>
            </a:r>
          </a:p>
          <a:p>
            <a:r>
              <a:rPr lang="en-US" sz="2600" dirty="0" smtClean="0"/>
              <a:t>Over </a:t>
            </a:r>
            <a:r>
              <a:rPr lang="en-US" sz="2600" dirty="0" smtClean="0">
                <a:solidFill>
                  <a:schemeClr val="tx1"/>
                </a:solidFill>
              </a:rPr>
              <a:t>5.6 million</a:t>
            </a:r>
            <a:r>
              <a:rPr lang="en-US" sz="2600" dirty="0" smtClean="0"/>
              <a:t> BWC events have been recorded</a:t>
            </a:r>
          </a:p>
          <a:p>
            <a:r>
              <a:rPr lang="en-US" sz="2600" dirty="0" smtClean="0"/>
              <a:t>Currently have approximately 3.4 million video events stored</a:t>
            </a:r>
            <a:endParaRPr lang="en-US" sz="26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6938" y="5503830"/>
            <a:ext cx="1273723" cy="120589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624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549537" cy="57540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Description of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6163"/>
            <a:ext cx="10515600" cy="5411200"/>
          </a:xfrm>
        </p:spPr>
        <p:txBody>
          <a:bodyPr>
            <a:normAutofit lnSpcReduction="10000"/>
          </a:bodyPr>
          <a:lstStyle/>
          <a:p>
            <a:r>
              <a:rPr lang="en-US" sz="2600" dirty="0" smtClean="0"/>
              <a:t>WatchGuard</a:t>
            </a:r>
            <a:r>
              <a:rPr lang="en-US" sz="2600" b="1" dirty="0" smtClean="0"/>
              <a:t> </a:t>
            </a:r>
            <a:r>
              <a:rPr lang="en-US" sz="2600" dirty="0" smtClean="0"/>
              <a:t>was</a:t>
            </a:r>
            <a:r>
              <a:rPr lang="en-US" sz="2600" b="1" dirty="0" smtClean="0"/>
              <a:t> </a:t>
            </a:r>
            <a:r>
              <a:rPr lang="en-US" sz="2600" dirty="0" smtClean="0"/>
              <a:t>recently purchased by Motorola</a:t>
            </a:r>
          </a:p>
          <a:p>
            <a:r>
              <a:rPr lang="en-US" sz="2600" dirty="0" smtClean="0"/>
              <a:t>Currently 300 TB of data in the cloud, with any video older than 500 days automatically going to cloud storage</a:t>
            </a:r>
          </a:p>
          <a:p>
            <a:r>
              <a:rPr lang="en-US" sz="2600" dirty="0" smtClean="0"/>
              <a:t>Eventually, any video older than 180 days will be in cloud storage</a:t>
            </a:r>
          </a:p>
          <a:p>
            <a:r>
              <a:rPr lang="en-US" sz="2600" dirty="0" smtClean="0"/>
              <a:t>No person currently has the ability or the authority to delete video. It is an automated process that eliminates certain videos following established retention policies</a:t>
            </a:r>
          </a:p>
          <a:p>
            <a:r>
              <a:rPr lang="en-US" sz="2600" dirty="0" smtClean="0"/>
              <a:t>Tactical Operations and Narcotics Divisions recently received BWCs for warrant service, which will be expanded to include other investigative divisions in the near future</a:t>
            </a:r>
          </a:p>
          <a:p>
            <a:r>
              <a:rPr lang="en-US" sz="2600" dirty="0" smtClean="0"/>
              <a:t>HPD BWC Policy: </a:t>
            </a:r>
            <a:r>
              <a:rPr lang="en-US" sz="2600" b="1" u="sng" dirty="0">
                <a:hlinkClick r:id="rId2"/>
              </a:rPr>
              <a:t>http://</a:t>
            </a:r>
            <a:r>
              <a:rPr lang="en-US" sz="2600" b="1" u="sng" dirty="0" smtClean="0">
                <a:hlinkClick r:id="rId2"/>
              </a:rPr>
              <a:t>www.houstontx.gov/police/pdfs/Circular-No-16-0324-069-and-GO-400-28-Creation-of-General-Order-400-28-Body-Worn-Cameras.pdf</a:t>
            </a:r>
            <a:endParaRPr lang="en-US" sz="2600" dirty="0"/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8277" y="5652110"/>
            <a:ext cx="1273723" cy="120589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190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7991"/>
            <a:ext cx="1892643" cy="49702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5840"/>
            <a:ext cx="10515600" cy="5629738"/>
          </a:xfrm>
        </p:spPr>
        <p:txBody>
          <a:bodyPr>
            <a:noAutofit/>
          </a:bodyPr>
          <a:lstStyle/>
          <a:p>
            <a:r>
              <a:rPr lang="en-US" sz="2500" u="sng" dirty="0" smtClean="0"/>
              <a:t>August 2012</a:t>
            </a:r>
            <a:r>
              <a:rPr lang="en-US" sz="2500" dirty="0" smtClean="0"/>
              <a:t>: HPD decided to proceed with a pilot program of 100 BWCs</a:t>
            </a:r>
          </a:p>
          <a:p>
            <a:r>
              <a:rPr lang="en-US" sz="2500" u="sng" dirty="0" smtClean="0"/>
              <a:t>Early 2014</a:t>
            </a:r>
            <a:r>
              <a:rPr lang="en-US" sz="2500" dirty="0" smtClean="0"/>
              <a:t>: First evaluation of initial 100 BWCs conducted</a:t>
            </a:r>
          </a:p>
          <a:p>
            <a:r>
              <a:rPr lang="en-US" sz="2500" u="sng" dirty="0" smtClean="0"/>
              <a:t>December 2014</a:t>
            </a:r>
            <a:r>
              <a:rPr lang="en-US" sz="2500" dirty="0" smtClean="0"/>
              <a:t>: Funding identified from various sources: Asset Forfeiture from HPD/DAO/State Grants</a:t>
            </a:r>
          </a:p>
          <a:p>
            <a:r>
              <a:rPr lang="en-US" sz="2500" u="sng" dirty="0" smtClean="0"/>
              <a:t>January 2015</a:t>
            </a:r>
            <a:r>
              <a:rPr lang="en-US" sz="2500" dirty="0" smtClean="0"/>
              <a:t>: RFP for BWC</a:t>
            </a:r>
          </a:p>
          <a:p>
            <a:r>
              <a:rPr lang="en-US" sz="2500" u="sng" dirty="0" smtClean="0"/>
              <a:t>November 2015</a:t>
            </a:r>
            <a:r>
              <a:rPr lang="en-US" sz="2500" dirty="0" smtClean="0"/>
              <a:t>: City Council approved contract for WatchGuard for the purchase of approximately 4500 BWCs</a:t>
            </a:r>
          </a:p>
          <a:p>
            <a:r>
              <a:rPr lang="en-US" sz="2500" u="sng" dirty="0" smtClean="0"/>
              <a:t>April 2016</a:t>
            </a:r>
            <a:r>
              <a:rPr lang="en-US" sz="2500" dirty="0" smtClean="0"/>
              <a:t>: HPD deployed first WatchGuard BWCs to Central Division &amp; Crime Reduction Unit (approximately </a:t>
            </a:r>
            <a:r>
              <a:rPr lang="en-US" sz="2500" dirty="0" smtClean="0">
                <a:solidFill>
                  <a:schemeClr val="tx1"/>
                </a:solidFill>
              </a:rPr>
              <a:t>300</a:t>
            </a:r>
            <a:r>
              <a:rPr lang="en-US" sz="2500" dirty="0" smtClean="0"/>
              <a:t>)</a:t>
            </a:r>
          </a:p>
          <a:p>
            <a:r>
              <a:rPr lang="en-US" sz="2500" u="sng" dirty="0" smtClean="0"/>
              <a:t>January 2018</a:t>
            </a:r>
            <a:r>
              <a:rPr lang="en-US" sz="2500" dirty="0" smtClean="0"/>
              <a:t>: Deployed BWC to newly formed North Belt Division, completing BWC deployment to all patrol stations</a:t>
            </a:r>
            <a:endParaRPr lang="en-US" sz="25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6938" y="5503830"/>
            <a:ext cx="1273723" cy="120589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093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5062"/>
            <a:ext cx="2688771" cy="49702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1700"/>
            <a:ext cx="10515600" cy="5629738"/>
          </a:xfrm>
        </p:spPr>
        <p:txBody>
          <a:bodyPr>
            <a:noAutofit/>
          </a:bodyPr>
          <a:lstStyle/>
          <a:p>
            <a:r>
              <a:rPr lang="en-US" sz="2500" u="sng" dirty="0"/>
              <a:t>April 2017</a:t>
            </a:r>
            <a:r>
              <a:rPr lang="en-US" sz="2500" dirty="0"/>
              <a:t>: HPD deployed BWC to Eastside/Clear Lake Divisions using a trial kiosk check-out system with the next generation Vista-</a:t>
            </a:r>
            <a:r>
              <a:rPr lang="en-US" sz="2500" dirty="0" err="1"/>
              <a:t>Wifi</a:t>
            </a:r>
            <a:r>
              <a:rPr lang="en-US" sz="2500" dirty="0"/>
              <a:t> model </a:t>
            </a:r>
            <a:r>
              <a:rPr lang="en-US" sz="2500" dirty="0" smtClean="0"/>
              <a:t>BWCs</a:t>
            </a:r>
          </a:p>
          <a:p>
            <a:r>
              <a:rPr lang="en-US" sz="2500" u="sng" dirty="0" smtClean="0"/>
              <a:t>July 2018</a:t>
            </a:r>
            <a:r>
              <a:rPr lang="en-US" sz="2500" dirty="0" smtClean="0"/>
              <a:t>: Completed conversions of all stations to BWC kiosk check-out</a:t>
            </a:r>
          </a:p>
          <a:p>
            <a:r>
              <a:rPr lang="en-US" sz="2500" u="sng" dirty="0" smtClean="0"/>
              <a:t>February 2019</a:t>
            </a:r>
            <a:r>
              <a:rPr lang="en-US" sz="2500" dirty="0" smtClean="0"/>
              <a:t>: Implemented mandatory use of BWCs by all classified personnel at all Alcoholic Beverage Establishments for extra employment</a:t>
            </a:r>
          </a:p>
          <a:p>
            <a:r>
              <a:rPr lang="en-US" sz="2500" dirty="0"/>
              <a:t>BWC project has a budget </a:t>
            </a:r>
            <a:r>
              <a:rPr lang="en-US" sz="2500" dirty="0" smtClean="0"/>
              <a:t>of $7,963,360</a:t>
            </a:r>
            <a:endParaRPr lang="en-US" sz="2500" dirty="0"/>
          </a:p>
          <a:p>
            <a:r>
              <a:rPr lang="en-US" sz="2500" dirty="0"/>
              <a:t>BWC spending </a:t>
            </a:r>
            <a:r>
              <a:rPr lang="en-US" sz="2500" dirty="0" smtClean="0"/>
              <a:t>total is $6,758,064</a:t>
            </a:r>
            <a:endParaRPr lang="en-US" sz="2500" dirty="0"/>
          </a:p>
          <a:p>
            <a:r>
              <a:rPr lang="en-US" sz="2500" dirty="0"/>
              <a:t>BWC balance of approximately $1.2 million</a:t>
            </a:r>
          </a:p>
          <a:p>
            <a:r>
              <a:rPr lang="en-US" sz="2500" dirty="0"/>
              <a:t>BWC contract with WatchGuard had initial 3 year term, beginning December 2015, with 2 1-year extension options</a:t>
            </a:r>
          </a:p>
          <a:p>
            <a:r>
              <a:rPr lang="en-US" sz="2500" dirty="0"/>
              <a:t>Final 1 year extension starting December </a:t>
            </a:r>
            <a:r>
              <a:rPr lang="en-US" sz="2500" dirty="0" smtClean="0"/>
              <a:t>2019</a:t>
            </a:r>
            <a:endParaRPr lang="en-US" sz="25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6938" y="5503830"/>
            <a:ext cx="1273723" cy="120589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74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9775"/>
            <a:ext cx="2942968" cy="497024"/>
          </a:xfrm>
        </p:spPr>
        <p:txBody>
          <a:bodyPr>
            <a:noAutofit/>
          </a:bodyPr>
          <a:lstStyle/>
          <a:p>
            <a:r>
              <a:rPr lang="en-US" sz="3600" dirty="0" smtClean="0"/>
              <a:t>Accountability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51054"/>
            <a:ext cx="3412524" cy="1506465"/>
          </a:xfrm>
        </p:spPr>
        <p:txBody>
          <a:bodyPr>
            <a:noAutofit/>
          </a:bodyPr>
          <a:lstStyle/>
          <a:p>
            <a:r>
              <a:rPr lang="en-US" dirty="0" smtClean="0"/>
              <a:t>BWC Audits being conducted by Risk Management Division, Supervisors and IPOB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8" t="5074" r="3086" b="7095"/>
          <a:stretch/>
        </p:blipFill>
        <p:spPr>
          <a:xfrm>
            <a:off x="3781168" y="86496"/>
            <a:ext cx="8254313" cy="6450227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6759501" y="6536724"/>
            <a:ext cx="34277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i="1" dirty="0"/>
              <a:t>http://www.houstontx.gov/police/body_cameras/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654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5603"/>
            <a:ext cx="6091881" cy="75994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Next Generation of BWCs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39109"/>
            <a:ext cx="9601200" cy="5955959"/>
          </a:xfrm>
        </p:spPr>
        <p:txBody>
          <a:bodyPr>
            <a:noAutofit/>
          </a:bodyPr>
          <a:lstStyle/>
          <a:p>
            <a:r>
              <a:rPr lang="en-US" sz="2100" dirty="0" smtClean="0"/>
              <a:t>Battery: longer charge of 12-14 hours, replaceable/rechargeable by end-user, and low battery alerts</a:t>
            </a:r>
            <a:endParaRPr lang="en-US" sz="2100" dirty="0"/>
          </a:p>
          <a:p>
            <a:r>
              <a:rPr lang="en-US" sz="2100" dirty="0" smtClean="0"/>
              <a:t>CAD or other automated trigger mechanism, along </a:t>
            </a:r>
            <a:r>
              <a:rPr lang="en-US" sz="2100" dirty="0"/>
              <a:t>with CAD/RMS integration</a:t>
            </a:r>
          </a:p>
          <a:p>
            <a:r>
              <a:rPr lang="en-US" sz="2100" dirty="0" smtClean="0"/>
              <a:t>Automated classification of BWC videos to simplify case development</a:t>
            </a:r>
          </a:p>
          <a:p>
            <a:r>
              <a:rPr lang="en-US" sz="2100" dirty="0" smtClean="0"/>
              <a:t>Regular hardware refreshes</a:t>
            </a:r>
          </a:p>
          <a:p>
            <a:r>
              <a:rPr lang="en-US" sz="2100" dirty="0" smtClean="0"/>
              <a:t>Real-time video streaming</a:t>
            </a:r>
          </a:p>
          <a:p>
            <a:r>
              <a:rPr lang="en-US" sz="2100" dirty="0" smtClean="0"/>
              <a:t>Automatic video, facial, and tracked object redaction, built into </a:t>
            </a:r>
            <a:r>
              <a:rPr lang="en-US" sz="2100" dirty="0"/>
              <a:t>system or option for third-party </a:t>
            </a:r>
            <a:r>
              <a:rPr lang="en-US" sz="2100" dirty="0" smtClean="0"/>
              <a:t>integration, and bulk redaction</a:t>
            </a:r>
            <a:endParaRPr lang="en-US" sz="2100" dirty="0"/>
          </a:p>
          <a:p>
            <a:r>
              <a:rPr lang="en-US" sz="2100" dirty="0" smtClean="0"/>
              <a:t>Video </a:t>
            </a:r>
            <a:r>
              <a:rPr lang="en-US" sz="2100" dirty="0"/>
              <a:t>analytics – </a:t>
            </a:r>
            <a:r>
              <a:rPr lang="en-US" sz="2100" dirty="0" smtClean="0"/>
              <a:t>license plate, vehicle, and descriptor recognition</a:t>
            </a:r>
            <a:endParaRPr lang="en-US" sz="2100" dirty="0"/>
          </a:p>
          <a:p>
            <a:r>
              <a:rPr lang="en-US" sz="2100" dirty="0" smtClean="0"/>
              <a:t>BWC </a:t>
            </a:r>
            <a:r>
              <a:rPr lang="en-US" sz="2100" dirty="0"/>
              <a:t>video upload over wireless connection</a:t>
            </a:r>
          </a:p>
          <a:p>
            <a:r>
              <a:rPr lang="en-US" sz="2100" dirty="0"/>
              <a:t>New standard of video compression </a:t>
            </a:r>
            <a:r>
              <a:rPr lang="en-US" sz="2100" dirty="0" smtClean="0"/>
              <a:t>to </a:t>
            </a:r>
            <a:r>
              <a:rPr lang="en-US" sz="2100" dirty="0"/>
              <a:t>save storage and transmission size limits</a:t>
            </a:r>
          </a:p>
          <a:p>
            <a:r>
              <a:rPr lang="en-US" sz="2100" dirty="0" smtClean="0"/>
              <a:t>Business </a:t>
            </a:r>
            <a:r>
              <a:rPr lang="en-US" sz="2100" dirty="0"/>
              <a:t>continuity/disaster recovery </a:t>
            </a:r>
            <a:r>
              <a:rPr lang="en-US" sz="2100" dirty="0" smtClean="0"/>
              <a:t>capabilities, encompassing off-site storage (the cloud) </a:t>
            </a:r>
            <a:endParaRPr lang="en-US" sz="21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6938" y="5503830"/>
            <a:ext cx="1273723" cy="120589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00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329" y="129746"/>
            <a:ext cx="6697363" cy="67344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Challenges in Moving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7329" y="1099751"/>
            <a:ext cx="9601200" cy="4806779"/>
          </a:xfrm>
        </p:spPr>
        <p:txBody>
          <a:bodyPr>
            <a:noAutofit/>
          </a:bodyPr>
          <a:lstStyle/>
          <a:p>
            <a:r>
              <a:rPr lang="en-US" sz="2500" dirty="0" smtClean="0"/>
              <a:t>Battery </a:t>
            </a:r>
            <a:r>
              <a:rPr lang="en-US" sz="2500" dirty="0"/>
              <a:t>Life </a:t>
            </a:r>
          </a:p>
          <a:p>
            <a:r>
              <a:rPr lang="en-US" sz="2500" dirty="0"/>
              <a:t>Automatic Triggers</a:t>
            </a:r>
          </a:p>
          <a:p>
            <a:r>
              <a:rPr lang="en-US" sz="2500" dirty="0"/>
              <a:t>Providing videos to DA/open records/law enforcement agencies in timely fashion</a:t>
            </a:r>
          </a:p>
          <a:p>
            <a:r>
              <a:rPr lang="en-US" sz="2500" dirty="0"/>
              <a:t>Linking BWC videos to specific incidents across </a:t>
            </a:r>
            <a:r>
              <a:rPr lang="en-US" sz="2500" dirty="0" smtClean="0"/>
              <a:t>time gaps and multiple divisions </a:t>
            </a:r>
            <a:endParaRPr lang="en-US" sz="2500" dirty="0"/>
          </a:p>
          <a:p>
            <a:r>
              <a:rPr lang="en-US" sz="2500" dirty="0" smtClean="0"/>
              <a:t>Securing </a:t>
            </a:r>
            <a:r>
              <a:rPr lang="en-US" sz="2500" dirty="0"/>
              <a:t>necessary funds for RFP</a:t>
            </a:r>
          </a:p>
          <a:p>
            <a:r>
              <a:rPr lang="en-US" sz="2500" dirty="0"/>
              <a:t>Leasing versus Purchasing </a:t>
            </a:r>
            <a:r>
              <a:rPr lang="en-US" sz="2500" dirty="0" smtClean="0"/>
              <a:t>BWCs</a:t>
            </a:r>
            <a:endParaRPr lang="en-US" sz="2500" dirty="0"/>
          </a:p>
          <a:p>
            <a:r>
              <a:rPr lang="en-US" sz="2500" dirty="0"/>
              <a:t>Approximately $3 </a:t>
            </a:r>
            <a:r>
              <a:rPr lang="en-US" sz="2500" dirty="0" smtClean="0"/>
              <a:t>million in </a:t>
            </a:r>
            <a:r>
              <a:rPr lang="en-US" sz="2500" dirty="0"/>
              <a:t>funding available at this time through a donation, with a $3 million grant application </a:t>
            </a:r>
            <a:r>
              <a:rPr lang="en-US" sz="2500" dirty="0" smtClean="0"/>
              <a:t>pending</a:t>
            </a: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6938" y="5503830"/>
            <a:ext cx="1273723" cy="120589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1D7EB-6890-4AA0-A2E8-9C9A1788A71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178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648</TotalTime>
  <Words>615</Words>
  <Application>Microsoft Office PowerPoint</Application>
  <PresentationFormat>Widescreen</PresentationFormat>
  <Paragraphs>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Calibri</vt:lpstr>
      <vt:lpstr>Franklin Gothic Book</vt:lpstr>
      <vt:lpstr>Crop</vt:lpstr>
      <vt:lpstr>Body Worn Cameras Chief of Police Art Acevedo</vt:lpstr>
      <vt:lpstr>Description of Project</vt:lpstr>
      <vt:lpstr>Description of Project</vt:lpstr>
      <vt:lpstr>History</vt:lpstr>
      <vt:lpstr>History</vt:lpstr>
      <vt:lpstr>Accountability</vt:lpstr>
      <vt:lpstr>Next Generation of BWCs</vt:lpstr>
      <vt:lpstr>Challenges in Moving Forward</vt:lpstr>
    </vt:vector>
  </TitlesOfParts>
  <Company>Houston Police Department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Body Worn Cameras Assistant Chief James Jones</dc:title>
  <dc:creator>Harris, Barry</dc:creator>
  <cp:lastModifiedBy>Otero, Sonja D.</cp:lastModifiedBy>
  <cp:revision>45</cp:revision>
  <cp:lastPrinted>2019-09-05T15:14:15Z</cp:lastPrinted>
  <dcterms:created xsi:type="dcterms:W3CDTF">2019-08-30T18:54:02Z</dcterms:created>
  <dcterms:modified xsi:type="dcterms:W3CDTF">2019-09-06T14:54:39Z</dcterms:modified>
</cp:coreProperties>
</file>