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1"/>
  </p:notesMasterIdLst>
  <p:sldIdLst>
    <p:sldId id="256" r:id="rId2"/>
    <p:sldId id="267" r:id="rId3"/>
    <p:sldId id="257" r:id="rId4"/>
    <p:sldId id="264" r:id="rId5"/>
    <p:sldId id="261" r:id="rId6"/>
    <p:sldId id="263" r:id="rId7"/>
    <p:sldId id="265" r:id="rId8"/>
    <p:sldId id="266"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10" autoAdjust="0"/>
    <p:restoredTop sz="94660"/>
  </p:normalViewPr>
  <p:slideViewPr>
    <p:cSldViewPr>
      <p:cViewPr varScale="1">
        <p:scale>
          <a:sx n="100" d="100"/>
          <a:sy n="100" d="100"/>
        </p:scale>
        <p:origin x="121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940CA-5583-4230-B356-4FE1C32C9EAB}" type="datetimeFigureOut">
              <a:rPr lang="en-US" smtClean="0"/>
              <a:t>8/8/2019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D6CCB-D2FE-4406-B96F-8C9561CC08B1}" type="slidenum">
              <a:rPr lang="en-US" smtClean="0"/>
              <a:t>‹#›</a:t>
            </a:fld>
            <a:endParaRPr lang="en-US"/>
          </a:p>
        </p:txBody>
      </p:sp>
    </p:spTree>
    <p:extLst>
      <p:ext uri="{BB962C8B-B14F-4D97-AF65-F5344CB8AC3E}">
        <p14:creationId xmlns:p14="http://schemas.microsoft.com/office/powerpoint/2010/main" val="81126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19C87545-65F2-4046-8589-EC1F3B9AE51B}" type="datetime1">
              <a:rPr lang="en-US" smtClean="0"/>
              <a:t>8/8/2019</a:t>
            </a:fld>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11365357-A790-4D38-9B34-7CE6CA183102}"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7AE1C415-4FAE-444D-B6A4-3910301FC4A3}" type="datetime1">
              <a:rPr lang="en-US" smtClean="0"/>
              <a:t>8/8/2019</a:t>
            </a:fld>
            <a:endParaRPr lang="en-US"/>
          </a:p>
        </p:txBody>
      </p:sp>
      <p:sp>
        <p:nvSpPr>
          <p:cNvPr id="23" name="Slide Number Placeholder 22"/>
          <p:cNvSpPr>
            <a:spLocks noGrp="1"/>
          </p:cNvSpPr>
          <p:nvPr>
            <p:ph type="sldNum" sz="quarter" idx="11"/>
          </p:nvPr>
        </p:nvSpPr>
        <p:spPr/>
        <p:txBody>
          <a:bodyPr/>
          <a:lstStyle/>
          <a:p>
            <a:fld id="{11365357-A790-4D38-9B34-7CE6CA183102}"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5399B23F-E317-4E3E-A266-C949499CF7D2}" type="datetime1">
              <a:rPr lang="en-US" smtClean="0"/>
              <a:t>8/8/2019</a:t>
            </a:fld>
            <a:endParaRPr lang="en-US"/>
          </a:p>
        </p:txBody>
      </p:sp>
      <p:sp>
        <p:nvSpPr>
          <p:cNvPr id="23" name="Slide Number Placeholder 22"/>
          <p:cNvSpPr>
            <a:spLocks noGrp="1"/>
          </p:cNvSpPr>
          <p:nvPr>
            <p:ph type="sldNum" sz="quarter" idx="11"/>
          </p:nvPr>
        </p:nvSpPr>
        <p:spPr/>
        <p:txBody>
          <a:bodyPr/>
          <a:lstStyle/>
          <a:p>
            <a:fld id="{11365357-A790-4D38-9B34-7CE6CA183102}"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3FE15B8D-670B-4ACB-8E82-0CAFCB8D2756}" type="datetime1">
              <a:rPr lang="en-US" smtClean="0"/>
              <a:t>8/8/2019</a:t>
            </a:fld>
            <a:endParaRPr lang="en-US"/>
          </a:p>
        </p:txBody>
      </p:sp>
      <p:sp>
        <p:nvSpPr>
          <p:cNvPr id="18" name="Slide Number Placeholder 17"/>
          <p:cNvSpPr>
            <a:spLocks noGrp="1"/>
          </p:cNvSpPr>
          <p:nvPr>
            <p:ph type="sldNum" sz="quarter" idx="11"/>
          </p:nvPr>
        </p:nvSpPr>
        <p:spPr/>
        <p:txBody>
          <a:bodyPr/>
          <a:lstStyle/>
          <a:p>
            <a:fld id="{11365357-A790-4D38-9B34-7CE6CA183102}"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F2E02C66-BE0F-4D69-8BB8-82F12480A7E4}" type="datetime1">
              <a:rPr lang="en-US" smtClean="0"/>
              <a:t>8/8/2019</a:t>
            </a:fld>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11365357-A790-4D38-9B34-7CE6CA183102}"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8A6B62A8-EC69-43B8-A058-577291173104}" type="datetime1">
              <a:rPr lang="en-US" smtClean="0"/>
              <a:t>8/8/2019</a:t>
            </a:fld>
            <a:endParaRPr lang="en-US"/>
          </a:p>
        </p:txBody>
      </p:sp>
      <p:sp>
        <p:nvSpPr>
          <p:cNvPr id="21" name="Slide Number Placeholder 20"/>
          <p:cNvSpPr>
            <a:spLocks noGrp="1"/>
          </p:cNvSpPr>
          <p:nvPr>
            <p:ph type="sldNum" sz="quarter" idx="16"/>
          </p:nvPr>
        </p:nvSpPr>
        <p:spPr/>
        <p:txBody>
          <a:bodyPr/>
          <a:lstStyle/>
          <a:p>
            <a:fld id="{11365357-A790-4D38-9B34-7CE6CA183102}"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E46D8FC6-3AFC-4419-A7A1-2C59B2DF85BE}" type="datetime1">
              <a:rPr lang="en-US" smtClean="0"/>
              <a:t>8/8/2019</a:t>
            </a:fld>
            <a:endParaRPr lang="en-US"/>
          </a:p>
        </p:txBody>
      </p:sp>
      <p:sp>
        <p:nvSpPr>
          <p:cNvPr id="24" name="Slide Number Placeholder 23"/>
          <p:cNvSpPr>
            <a:spLocks noGrp="1"/>
          </p:cNvSpPr>
          <p:nvPr>
            <p:ph type="sldNum" sz="quarter" idx="17"/>
          </p:nvPr>
        </p:nvSpPr>
        <p:spPr/>
        <p:txBody>
          <a:bodyPr/>
          <a:lstStyle/>
          <a:p>
            <a:fld id="{11365357-A790-4D38-9B34-7CE6CA183102}" type="slidenum">
              <a:rPr lang="en-US" smtClean="0"/>
              <a:t>‹#›</a:t>
            </a:fld>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A738F772-8B93-45AC-B989-E1ED6FF36539}" type="datetime1">
              <a:rPr lang="en-US" smtClean="0"/>
              <a:t>8/8/2019</a:t>
            </a:fld>
            <a:endParaRPr lang="en-US"/>
          </a:p>
        </p:txBody>
      </p:sp>
      <p:sp>
        <p:nvSpPr>
          <p:cNvPr id="17" name="Slide Number Placeholder 16"/>
          <p:cNvSpPr>
            <a:spLocks noGrp="1"/>
          </p:cNvSpPr>
          <p:nvPr>
            <p:ph type="sldNum" sz="quarter" idx="11"/>
          </p:nvPr>
        </p:nvSpPr>
        <p:spPr/>
        <p:txBody>
          <a:bodyPr/>
          <a:lstStyle/>
          <a:p>
            <a:fld id="{11365357-A790-4D38-9B34-7CE6CA183102}"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A4872643-EF83-4766-B280-47E327C91AE2}" type="datetime1">
              <a:rPr lang="en-US" smtClean="0"/>
              <a:t>8/8/2019</a:t>
            </a:fld>
            <a:endParaRPr lang="en-US"/>
          </a:p>
        </p:txBody>
      </p:sp>
      <p:sp>
        <p:nvSpPr>
          <p:cNvPr id="14" name="Slide Number Placeholder 13"/>
          <p:cNvSpPr>
            <a:spLocks noGrp="1"/>
          </p:cNvSpPr>
          <p:nvPr>
            <p:ph type="sldNum" sz="quarter" idx="11"/>
          </p:nvPr>
        </p:nvSpPr>
        <p:spPr/>
        <p:txBody>
          <a:bodyPr/>
          <a:lstStyle/>
          <a:p>
            <a:fld id="{11365357-A790-4D38-9B34-7CE6CA183102}" type="slidenum">
              <a:rPr lang="en-US" smtClean="0"/>
              <a:t>‹#›</a:t>
            </a:fld>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A4995E46-D133-497B-AC0B-4C9B0DCCC9AF}" type="datetime1">
              <a:rPr lang="en-US" smtClean="0"/>
              <a:t>8/8/2019</a:t>
            </a:fld>
            <a:endParaRPr lang="en-US"/>
          </a:p>
        </p:txBody>
      </p:sp>
      <p:sp>
        <p:nvSpPr>
          <p:cNvPr id="21" name="Slide Number Placeholder 20"/>
          <p:cNvSpPr>
            <a:spLocks noGrp="1"/>
          </p:cNvSpPr>
          <p:nvPr>
            <p:ph type="sldNum" sz="quarter" idx="16"/>
          </p:nvPr>
        </p:nvSpPr>
        <p:spPr/>
        <p:txBody>
          <a:bodyPr/>
          <a:lstStyle/>
          <a:p>
            <a:fld id="{11365357-A790-4D38-9B34-7CE6CA183102}"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1BE97-C448-4660-9E71-A51753E9CAB4}" type="datetime1">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65357-A790-4D38-9B34-7CE6CA183102}"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52D016AC-7C0C-4E98-A93B-48B70FDF5D05}" type="datetime1">
              <a:rPr lang="en-US" smtClean="0"/>
              <a:t>8/8/2019</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11365357-A790-4D38-9B34-7CE6CA1831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2871" y="52520"/>
            <a:ext cx="2560086"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2520"/>
            <a:ext cx="2806700" cy="207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043" t="19816" r="9857" b="-13985"/>
          <a:stretch/>
        </p:blipFill>
        <p:spPr bwMode="auto">
          <a:xfrm>
            <a:off x="4724400" y="4648200"/>
            <a:ext cx="2926080" cy="230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724400"/>
            <a:ext cx="33528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722777"/>
            <a:ext cx="3014662" cy="308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286" y="2716687"/>
            <a:ext cx="1447801" cy="1097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787675"/>
            <a:ext cx="1226820" cy="95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71800" y="395995"/>
            <a:ext cx="2133600" cy="1200329"/>
          </a:xfrm>
          <a:prstGeom prst="rect">
            <a:avLst/>
          </a:prstGeom>
          <a:noFill/>
          <a:ln>
            <a:solidFill>
              <a:schemeClr val="tx1"/>
            </a:solidFill>
          </a:ln>
        </p:spPr>
        <p:txBody>
          <a:bodyPr wrap="square" rtlCol="0">
            <a:spAutoFit/>
          </a:bodyPr>
          <a:lstStyle/>
          <a:p>
            <a:pPr algn="ctr"/>
            <a:r>
              <a:rPr lang="en-US" b="1" dirty="0" smtClean="0"/>
              <a:t>2019 SOLO STIPEND PROPOSAL</a:t>
            </a:r>
          </a:p>
          <a:p>
            <a:pPr algn="ctr"/>
            <a:endParaRPr lang="en-US" b="1" dirty="0"/>
          </a:p>
          <a:p>
            <a:pPr algn="ctr"/>
            <a:r>
              <a:rPr lang="en-US" b="1" smtClean="0"/>
              <a:t>August 13, 2019</a:t>
            </a:r>
            <a:endParaRPr lang="en-US" b="1" dirty="0"/>
          </a:p>
        </p:txBody>
      </p:sp>
    </p:spTree>
    <p:extLst>
      <p:ext uri="{BB962C8B-B14F-4D97-AF65-F5344CB8AC3E}">
        <p14:creationId xmlns:p14="http://schemas.microsoft.com/office/powerpoint/2010/main" val="450231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533400"/>
          </a:xfrm>
        </p:spPr>
        <p:txBody>
          <a:bodyPr>
            <a:noAutofit/>
          </a:bodyPr>
          <a:lstStyle/>
          <a:p>
            <a:pPr algn="ctr"/>
            <a:r>
              <a:rPr lang="en-US" sz="2800" b="1" u="sng" dirty="0" smtClean="0">
                <a:ln>
                  <a:solidFill>
                    <a:schemeClr val="bg1">
                      <a:alpha val="68000"/>
                    </a:schemeClr>
                  </a:solidFill>
                </a:ln>
                <a:solidFill>
                  <a:schemeClr val="tx1"/>
                </a:solidFill>
                <a:effectLst>
                  <a:outerShdw dist="50800" dir="960000" algn="tl">
                    <a:srgbClr val="000000"/>
                  </a:outerShdw>
                </a:effectLst>
              </a:rPr>
              <a:t>HOUSTON POLICE DEPARTMENT SOLO MOTORCYCLE DETAIL</a:t>
            </a:r>
            <a:endParaRPr lang="en-US" sz="2800" b="1" u="sng" dirty="0">
              <a:ln>
                <a:solidFill>
                  <a:schemeClr val="bg1">
                    <a:alpha val="68000"/>
                  </a:schemeClr>
                </a:solidFill>
              </a:ln>
              <a:solidFill>
                <a:schemeClr val="tx1"/>
              </a:solidFill>
              <a:effectLst>
                <a:outerShdw dist="50800" dir="960000" algn="tl">
                  <a:srgbClr val="000000"/>
                </a:outerShdw>
              </a:effectLst>
            </a:endParaRPr>
          </a:p>
        </p:txBody>
      </p:sp>
      <p:sp>
        <p:nvSpPr>
          <p:cNvPr id="3" name="Content Placeholder 2"/>
          <p:cNvSpPr>
            <a:spLocks noGrp="1"/>
          </p:cNvSpPr>
          <p:nvPr>
            <p:ph idx="1"/>
          </p:nvPr>
        </p:nvSpPr>
        <p:spPr>
          <a:xfrm>
            <a:off x="152400" y="1066800"/>
            <a:ext cx="8229600" cy="3581400"/>
          </a:xfrm>
        </p:spPr>
        <p:txBody>
          <a:bodyPr>
            <a:normAutofit fontScale="77500" lnSpcReduction="20000"/>
          </a:bodyPr>
          <a:lstStyle/>
          <a:p>
            <a:pPr marL="0" indent="0">
              <a:buNone/>
            </a:pPr>
            <a:r>
              <a:rPr lang="en-US" sz="2100" b="1" dirty="0" smtClean="0">
                <a:solidFill>
                  <a:schemeClr val="tx1"/>
                </a:solidFill>
                <a:effectLst>
                  <a:outerShdw dir="2400000" sx="1000" sy="1000" algn="ctr" rotWithShape="0">
                    <a:srgbClr val="000000"/>
                  </a:outerShdw>
                  <a:reflection endPos="0" dist="50800" dir="5400000" sy="-100000" algn="bl" rotWithShape="0"/>
                </a:effectLst>
              </a:rPr>
              <a:t>The unit </a:t>
            </a:r>
            <a:r>
              <a:rPr lang="en-US" sz="2100" b="1" dirty="0">
                <a:solidFill>
                  <a:schemeClr val="tx1"/>
                </a:solidFill>
                <a:effectLst>
                  <a:outerShdw dir="2400000" sx="1000" sy="1000" algn="ctr" rotWithShape="0">
                    <a:srgbClr val="000000"/>
                  </a:outerShdw>
                  <a:reflection endPos="0" dist="50800" dir="5400000" sy="-100000" algn="bl" rotWithShape="0"/>
                </a:effectLst>
              </a:rPr>
              <a:t>c</a:t>
            </a:r>
            <a:r>
              <a:rPr lang="en-US" sz="2100" b="1" dirty="0" smtClean="0">
                <a:solidFill>
                  <a:schemeClr val="tx1"/>
                </a:solidFill>
                <a:effectLst>
                  <a:outerShdw dir="2400000" sx="1000" sy="1000" algn="ctr" rotWithShape="0">
                    <a:srgbClr val="000000"/>
                  </a:outerShdw>
                  <a:reflection endPos="0" dist="50800" dir="5400000" sy="-100000" algn="bl" rotWithShape="0"/>
                </a:effectLst>
              </a:rPr>
              <a:t>onsists of 40 full </a:t>
            </a:r>
            <a:r>
              <a:rPr lang="en-US" sz="2100" b="1" dirty="0">
                <a:solidFill>
                  <a:schemeClr val="tx1"/>
                </a:solidFill>
                <a:effectLst>
                  <a:outerShdw dir="2400000" sx="1000" sy="1000" algn="ctr" rotWithShape="0">
                    <a:srgbClr val="000000"/>
                  </a:outerShdw>
                  <a:reflection endPos="0" dist="50800" dir="5400000" sy="-100000" algn="bl" rotWithShape="0"/>
                </a:effectLst>
              </a:rPr>
              <a:t>t</a:t>
            </a:r>
            <a:r>
              <a:rPr lang="en-US" sz="2100" b="1" dirty="0" smtClean="0">
                <a:solidFill>
                  <a:schemeClr val="tx1"/>
                </a:solidFill>
                <a:effectLst>
                  <a:outerShdw dir="2400000" sx="1000" sy="1000" algn="ctr" rotWithShape="0">
                    <a:srgbClr val="000000"/>
                  </a:outerShdw>
                  <a:reflection endPos="0" dist="50800" dir="5400000" sy="-100000" algn="bl" rotWithShape="0"/>
                </a:effectLst>
              </a:rPr>
              <a:t>ime </a:t>
            </a:r>
            <a:r>
              <a:rPr lang="en-US" sz="2100" b="1" dirty="0">
                <a:solidFill>
                  <a:schemeClr val="tx1"/>
                </a:solidFill>
                <a:effectLst>
                  <a:outerShdw dir="2400000" sx="1000" sy="1000" algn="ctr" rotWithShape="0">
                    <a:srgbClr val="000000"/>
                  </a:outerShdw>
                  <a:reflection endPos="0" dist="50800" dir="5400000" sy="-100000" algn="bl" rotWithShape="0"/>
                </a:effectLst>
              </a:rPr>
              <a:t>s</a:t>
            </a:r>
            <a:r>
              <a:rPr lang="en-US" sz="2100" b="1" dirty="0" smtClean="0">
                <a:solidFill>
                  <a:schemeClr val="tx1"/>
                </a:solidFill>
                <a:effectLst>
                  <a:outerShdw dir="2400000" sx="1000" sy="1000" algn="ctr" rotWithShape="0">
                    <a:srgbClr val="000000"/>
                  </a:outerShdw>
                  <a:reflection endPos="0" dist="50800" dir="5400000" sy="-100000" algn="bl" rotWithShape="0"/>
                </a:effectLst>
              </a:rPr>
              <a:t>worn </a:t>
            </a:r>
            <a:r>
              <a:rPr lang="en-US" sz="2100" b="1" dirty="0">
                <a:solidFill>
                  <a:schemeClr val="tx1"/>
                </a:solidFill>
                <a:effectLst>
                  <a:outerShdw dir="2400000" sx="1000" sy="1000" algn="ctr" rotWithShape="0">
                    <a:srgbClr val="000000"/>
                  </a:outerShdw>
                  <a:reflection endPos="0" dist="50800" dir="5400000" sy="-100000" algn="bl" rotWithShape="0"/>
                </a:effectLst>
              </a:rPr>
              <a:t>p</a:t>
            </a:r>
            <a:r>
              <a:rPr lang="en-US" sz="2100" b="1" dirty="0" smtClean="0">
                <a:solidFill>
                  <a:schemeClr val="tx1"/>
                </a:solidFill>
                <a:effectLst>
                  <a:outerShdw dir="2400000" sx="1000" sy="1000" algn="ctr" rotWithShape="0">
                    <a:srgbClr val="000000"/>
                  </a:outerShdw>
                  <a:reflection endPos="0" dist="50800" dir="5400000" sy="-100000" algn="bl" rotWithShape="0"/>
                </a:effectLst>
              </a:rPr>
              <a:t>eace officers. All members of this unit ride and operate motorcycles  as their primary duty on a daily basis.</a:t>
            </a:r>
          </a:p>
          <a:p>
            <a:pPr>
              <a:buFont typeface="Wingdings" panose="05000000000000000000" pitchFamily="2" charset="2"/>
              <a:buChar char="q"/>
            </a:pPr>
            <a:r>
              <a:rPr lang="en-US" sz="1800" b="1" dirty="0" smtClean="0">
                <a:solidFill>
                  <a:schemeClr val="tx1"/>
                </a:solidFill>
                <a:effectLst>
                  <a:outerShdw dir="2400000" sx="1000" sy="1000" algn="ctr" rotWithShape="0">
                    <a:srgbClr val="000000"/>
                  </a:outerShdw>
                  <a:reflection endPos="0" dist="50800" dir="5400000" sy="-100000" algn="bl" rotWithShape="0"/>
                </a:effectLst>
              </a:rPr>
              <a:t>1 Lieutenant	   5 Sergeants	</a:t>
            </a:r>
            <a:r>
              <a:rPr lang="en-US" sz="1800" b="1" dirty="0">
                <a:solidFill>
                  <a:schemeClr val="tx1"/>
                </a:solidFill>
                <a:effectLst>
                  <a:outerShdw dir="2400000" sx="1000" sy="1000" algn="ctr" rotWithShape="0">
                    <a:srgbClr val="000000"/>
                  </a:outerShdw>
                  <a:reflection endPos="0" dist="50800" dir="5400000" sy="-100000" algn="bl" rotWithShape="0"/>
                </a:effectLst>
              </a:rPr>
              <a:t>34 </a:t>
            </a:r>
            <a:r>
              <a:rPr lang="en-US" sz="1800" b="1" dirty="0" smtClean="0">
                <a:solidFill>
                  <a:schemeClr val="tx1"/>
                </a:solidFill>
                <a:effectLst>
                  <a:outerShdw dir="2400000" sx="1000" sy="1000" algn="ctr" rotWithShape="0">
                    <a:srgbClr val="000000"/>
                  </a:outerShdw>
                  <a:reflection endPos="0" dist="50800" dir="5400000" sy="-100000" algn="bl" rotWithShape="0"/>
                </a:effectLst>
              </a:rPr>
              <a:t>Officers</a:t>
            </a:r>
          </a:p>
          <a:p>
            <a:pPr>
              <a:buFont typeface="Wingdings" panose="05000000000000000000" pitchFamily="2" charset="2"/>
              <a:buChar char="q"/>
            </a:pPr>
            <a:r>
              <a:rPr lang="en-US" sz="1800" b="1" u="sng" dirty="0" smtClean="0">
                <a:solidFill>
                  <a:schemeClr val="tx1"/>
                </a:solidFill>
                <a:effectLst>
                  <a:outerShdw dir="2400000" sx="1000" sy="1000" algn="ctr" rotWithShape="0">
                    <a:srgbClr val="000000"/>
                  </a:outerShdw>
                  <a:reflection endPos="0" dist="50800" dir="5400000" sy="-100000" algn="bl" rotWithShape="0"/>
                </a:effectLst>
              </a:rPr>
              <a:t>SOLO Unit Responsibilities:</a:t>
            </a:r>
          </a:p>
          <a:p>
            <a:r>
              <a:rPr lang="en-US" sz="1500" b="1" dirty="0" smtClean="0">
                <a:solidFill>
                  <a:schemeClr val="tx1"/>
                </a:solidFill>
                <a:effectLst>
                  <a:outerShdw dir="2400000" sx="1000" sy="1000" algn="ctr" rotWithShape="0">
                    <a:srgbClr val="000000"/>
                  </a:outerShdw>
                  <a:reflection endPos="0" dist="50800" dir="5400000" sy="-100000" algn="bl" rotWithShape="0"/>
                </a:effectLst>
              </a:rPr>
              <a:t>Traffic Enforcement</a:t>
            </a:r>
          </a:p>
          <a:p>
            <a:r>
              <a:rPr lang="en-US" sz="1500" b="1" dirty="0" smtClean="0">
                <a:solidFill>
                  <a:schemeClr val="tx1"/>
                </a:solidFill>
                <a:effectLst>
                  <a:outerShdw dir="2400000" sx="1000" sy="1000" algn="ctr" rotWithShape="0">
                    <a:srgbClr val="000000"/>
                  </a:outerShdw>
                  <a:reflection endPos="0" dist="50800" dir="5400000" sy="-100000" algn="bl" rotWithShape="0"/>
                </a:effectLst>
              </a:rPr>
              <a:t>Vehicular </a:t>
            </a:r>
            <a:r>
              <a:rPr lang="en-US" sz="1500" b="1" dirty="0">
                <a:solidFill>
                  <a:schemeClr val="tx1"/>
                </a:solidFill>
                <a:effectLst>
                  <a:outerShdw dir="2400000" sx="1000" sy="1000" algn="ctr" rotWithShape="0">
                    <a:srgbClr val="000000"/>
                  </a:outerShdw>
                  <a:reflection endPos="0" dist="50800" dir="5400000" sy="-100000" algn="bl" rotWithShape="0"/>
                </a:effectLst>
              </a:rPr>
              <a:t>C</a:t>
            </a:r>
            <a:r>
              <a:rPr lang="en-US" sz="1500" b="1" dirty="0" smtClean="0">
                <a:solidFill>
                  <a:schemeClr val="tx1"/>
                </a:solidFill>
                <a:effectLst>
                  <a:outerShdw dir="2400000" sx="1000" sy="1000" algn="ctr" rotWithShape="0">
                    <a:srgbClr val="000000"/>
                  </a:outerShdw>
                  <a:reflection endPos="0" dist="50800" dir="5400000" sy="-100000" algn="bl" rotWithShape="0"/>
                </a:effectLst>
              </a:rPr>
              <a:t>rashes</a:t>
            </a:r>
          </a:p>
          <a:p>
            <a:r>
              <a:rPr lang="en-US" sz="1500" b="1" dirty="0" smtClean="0">
                <a:solidFill>
                  <a:schemeClr val="tx1"/>
                </a:solidFill>
                <a:effectLst>
                  <a:outerShdw dir="2400000" sx="1000" sy="1000" algn="ctr" rotWithShape="0">
                    <a:srgbClr val="000000"/>
                  </a:outerShdw>
                  <a:reflection endPos="0" dist="50800" dir="5400000" sy="-100000" algn="bl" rotWithShape="0"/>
                </a:effectLst>
              </a:rPr>
              <a:t>Dignitary Escorts </a:t>
            </a:r>
          </a:p>
          <a:p>
            <a:r>
              <a:rPr lang="en-US" sz="1500" b="1" dirty="0" smtClean="0">
                <a:solidFill>
                  <a:schemeClr val="tx1"/>
                </a:solidFill>
                <a:effectLst>
                  <a:outerShdw dir="2400000" sx="1000" sy="1000" algn="ctr" rotWithShape="0">
                    <a:srgbClr val="000000"/>
                  </a:outerShdw>
                  <a:reflection endPos="0" dist="50800" dir="5400000" sy="-100000" algn="bl" rotWithShape="0"/>
                </a:effectLst>
              </a:rPr>
              <a:t>Funeral Escorts</a:t>
            </a:r>
          </a:p>
          <a:p>
            <a:r>
              <a:rPr lang="en-US" sz="1500" b="1" dirty="0" smtClean="0">
                <a:solidFill>
                  <a:schemeClr val="tx1"/>
                </a:solidFill>
                <a:effectLst>
                  <a:outerShdw dir="2400000" sx="1000" sy="1000" algn="ctr" rotWithShape="0">
                    <a:srgbClr val="000000"/>
                  </a:outerShdw>
                  <a:reflection endPos="0" dist="50800" dir="5400000" sy="-100000" algn="bl" rotWithShape="0"/>
                </a:effectLst>
              </a:rPr>
              <a:t>Community Events</a:t>
            </a:r>
          </a:p>
          <a:p>
            <a:r>
              <a:rPr lang="en-US" sz="1500" b="1" dirty="0" smtClean="0">
                <a:solidFill>
                  <a:schemeClr val="tx1"/>
                </a:solidFill>
                <a:effectLst>
                  <a:outerShdw dir="2400000" sx="1000" sy="1000" algn="ctr" rotWithShape="0">
                    <a:srgbClr val="000000"/>
                  </a:outerShdw>
                  <a:reflection endPos="0" dist="50800" dir="5400000" sy="-100000" algn="bl" rotWithShape="0"/>
                </a:effectLst>
              </a:rPr>
              <a:t>Parades</a:t>
            </a:r>
          </a:p>
          <a:p>
            <a:r>
              <a:rPr lang="en-US" sz="1500" b="1" dirty="0" smtClean="0">
                <a:solidFill>
                  <a:schemeClr val="tx1"/>
                </a:solidFill>
                <a:effectLst>
                  <a:outerShdw dir="2400000" sx="1000" sy="1000" algn="ctr" rotWithShape="0">
                    <a:srgbClr val="000000"/>
                  </a:outerShdw>
                  <a:reflection endPos="0" dist="50800" dir="5400000" sy="-100000" algn="bl" rotWithShape="0"/>
                </a:effectLst>
              </a:rPr>
              <a:t>Traffic Mobility</a:t>
            </a:r>
          </a:p>
          <a:p>
            <a:r>
              <a:rPr lang="en-US" sz="1500" b="1" dirty="0" smtClean="0">
                <a:solidFill>
                  <a:schemeClr val="tx1"/>
                </a:solidFill>
                <a:effectLst>
                  <a:outerShdw dir="2400000" sx="1000" sy="1000" algn="ctr" rotWithShape="0">
                    <a:srgbClr val="000000"/>
                  </a:outerShdw>
                  <a:reflection endPos="0" dist="50800" dir="5400000" sy="-100000" algn="bl" rotWithShape="0"/>
                </a:effectLst>
              </a:rPr>
              <a:t>School Safety</a:t>
            </a:r>
          </a:p>
          <a:p>
            <a:r>
              <a:rPr lang="en-US" sz="1500" b="1" dirty="0" smtClean="0">
                <a:solidFill>
                  <a:schemeClr val="tx1"/>
                </a:solidFill>
                <a:effectLst>
                  <a:outerShdw dir="2400000" sx="1000" sy="1000" algn="ctr" rotWithShape="0">
                    <a:srgbClr val="000000"/>
                  </a:outerShdw>
                  <a:reflection endPos="0" dist="50800" dir="5400000" sy="-100000" algn="bl" rotWithShape="0"/>
                </a:effectLst>
              </a:rPr>
              <a:t>Sporting Events</a:t>
            </a:r>
          </a:p>
          <a:p>
            <a:endParaRPr lang="en-US" sz="1500" b="1" dirty="0" smtClean="0">
              <a:solidFill>
                <a:schemeClr val="tx1"/>
              </a:solidFill>
              <a:effectLst>
                <a:outerShdw dir="2400000" sx="1000" sy="1000" algn="ctr" rotWithShape="0">
                  <a:srgbClr val="000000"/>
                </a:outerShdw>
                <a:reflection endPos="0" dist="50800" dir="5400000" sy="-100000" algn="bl" rotWithShape="0"/>
              </a:effectLst>
            </a:endParaRPr>
          </a:p>
          <a:p>
            <a:endParaRPr lang="en-US" sz="1400" b="1" dirty="0" smtClean="0">
              <a:ln>
                <a:solidFill>
                  <a:schemeClr val="bg1"/>
                </a:solidFill>
              </a:ln>
              <a:solidFill>
                <a:schemeClr val="tx1"/>
              </a:solidFill>
              <a:effectLst>
                <a:outerShdw dir="2400000" sx="1000" sy="1000" algn="ctr" rotWithShape="0">
                  <a:srgbClr val="000000"/>
                </a:outerShdw>
                <a:reflection endPos="0" dist="50800" dir="5400000" sy="-100000" algn="bl" rotWithShape="0"/>
              </a:effectLst>
            </a:endParaRPr>
          </a:p>
          <a:p>
            <a:pPr marL="0" indent="0">
              <a:buNone/>
            </a:pPr>
            <a:endParaRPr lang="en-US" sz="1400" b="1" dirty="0" smtClean="0">
              <a:ln>
                <a:solidFill>
                  <a:schemeClr val="bg1"/>
                </a:solidFill>
              </a:ln>
              <a:solidFill>
                <a:schemeClr val="tx1"/>
              </a:solidFill>
              <a:effectLst>
                <a:outerShdw dir="2400000" sx="1000" sy="1000" algn="ctr" rotWithShape="0">
                  <a:srgbClr val="000000"/>
                </a:outerShdw>
                <a:reflection endPos="0" dist="50800" dir="5400000" sy="-100000" algn="bl" rotWithShape="0"/>
              </a:effectLst>
            </a:endParaRPr>
          </a:p>
          <a:p>
            <a:pPr marL="0" indent="0">
              <a:buNone/>
            </a:pPr>
            <a:endParaRPr lang="en-US" sz="1200" b="1" dirty="0">
              <a:ln>
                <a:solidFill>
                  <a:schemeClr val="bg1"/>
                </a:solidFill>
              </a:ln>
              <a:solidFill>
                <a:schemeClr val="tx1"/>
              </a:solidFill>
              <a:effectLst>
                <a:outerShdw dir="2400000" sx="1000" sy="1000" algn="ctr" rotWithShape="0">
                  <a:srgbClr val="000000"/>
                </a:outerShdw>
                <a:reflection endPos="0" dist="50800" dir="5400000" sy="-100000" algn="bl" rotWithShape="0"/>
              </a:effectLst>
            </a:endParaRPr>
          </a:p>
          <a:p>
            <a:pPr>
              <a:buFont typeface="Wingdings" panose="05000000000000000000" pitchFamily="2" charset="2"/>
              <a:buChar char="q"/>
            </a:pPr>
            <a:endParaRPr lang="en-US" sz="1600" b="1" dirty="0" smtClean="0">
              <a:ln>
                <a:solidFill>
                  <a:schemeClr val="bg1"/>
                </a:solidFill>
              </a:ln>
              <a:solidFill>
                <a:schemeClr val="tx1"/>
              </a:solidFill>
              <a:effectLst>
                <a:outerShdw dir="2400000" sx="1000" sy="1000" algn="ctr" rotWithShape="0">
                  <a:srgbClr val="000000"/>
                </a:outerShdw>
                <a:reflection endPos="0" dist="50800" dir="5400000" sy="-100000" algn="bl" rotWithShape="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481" y="2667000"/>
            <a:ext cx="6934200" cy="3672410"/>
          </a:xfrm>
          <a:prstGeom prst="rect">
            <a:avLst/>
          </a:prstGeom>
          <a:ln w="88900" cap="sq" cmpd="thickThin">
            <a:solidFill>
              <a:srgbClr val="000000"/>
            </a:solidFill>
            <a:prstDash val="solid"/>
            <a:miter lim="800000"/>
          </a:ln>
          <a:effectLst>
            <a:innerShdw blurRad="76200">
              <a:srgbClr val="000000"/>
            </a:innerShdw>
          </a:effectLst>
        </p:spPr>
      </p:pic>
      <p:sp>
        <p:nvSpPr>
          <p:cNvPr id="6" name="Slide Number Placeholder 5"/>
          <p:cNvSpPr>
            <a:spLocks noGrp="1"/>
          </p:cNvSpPr>
          <p:nvPr>
            <p:ph type="sldNum" sz="quarter" idx="11"/>
          </p:nvPr>
        </p:nvSpPr>
        <p:spPr/>
        <p:txBody>
          <a:bodyPr/>
          <a:lstStyle/>
          <a:p>
            <a:fld id="{11365357-A790-4D38-9B34-7CE6CA183102}" type="slidenum">
              <a:rPr lang="en-US" smtClean="0"/>
              <a:t>2</a:t>
            </a:fld>
            <a:endParaRPr lang="en-US"/>
          </a:p>
        </p:txBody>
      </p:sp>
    </p:spTree>
    <p:extLst>
      <p:ext uri="{BB962C8B-B14F-4D97-AF65-F5344CB8AC3E}">
        <p14:creationId xmlns:p14="http://schemas.microsoft.com/office/powerpoint/2010/main" val="305177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8489" y="381375"/>
            <a:ext cx="1165512" cy="114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504" y="5089047"/>
            <a:ext cx="1265849" cy="16904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120416"/>
            <a:ext cx="2209800" cy="16047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902094" y="508337"/>
            <a:ext cx="6401597" cy="1015663"/>
          </a:xfrm>
          <a:prstGeom prst="rect">
            <a:avLst/>
          </a:prstGeom>
          <a:solidFill>
            <a:srgbClr val="FFC000"/>
          </a:solidFill>
          <a:ln>
            <a:solidFill>
              <a:schemeClr val="tx1"/>
            </a:solidFill>
          </a:ln>
        </p:spPr>
        <p:txBody>
          <a:bodyPr wrap="square" rtlCol="0">
            <a:spAutoFit/>
          </a:bodyPr>
          <a:lstStyle/>
          <a:p>
            <a:pPr algn="ctr"/>
            <a:r>
              <a:rPr lang="en-US" sz="2800" b="1" dirty="0" smtClean="0"/>
              <a:t>TODAYS CURRENT MOTORCYCLE STIPEND </a:t>
            </a:r>
            <a:r>
              <a:rPr lang="en-US" sz="2800" b="1" u="sng" dirty="0" smtClean="0"/>
              <a:t> </a:t>
            </a:r>
          </a:p>
          <a:p>
            <a:pPr algn="ctr"/>
            <a:r>
              <a:rPr lang="en-US" sz="3200" b="1" u="sng" dirty="0" smtClean="0"/>
              <a:t>$425.00</a:t>
            </a:r>
            <a:r>
              <a:rPr lang="en-US" sz="3200" b="1" dirty="0" smtClean="0"/>
              <a:t>  </a:t>
            </a:r>
            <a:r>
              <a:rPr lang="en-US" sz="2800" b="1" dirty="0" smtClean="0"/>
              <a:t>ESTABLISHED IN 1987 </a:t>
            </a:r>
            <a:endParaRPr lang="en-US" sz="2400" b="1" dirty="0"/>
          </a:p>
        </p:txBody>
      </p:sp>
      <p:sp>
        <p:nvSpPr>
          <p:cNvPr id="9" name="TextBox 8"/>
          <p:cNvSpPr txBox="1"/>
          <p:nvPr/>
        </p:nvSpPr>
        <p:spPr>
          <a:xfrm>
            <a:off x="152400" y="3102820"/>
            <a:ext cx="4953000" cy="1877437"/>
          </a:xfrm>
          <a:prstGeom prst="rect">
            <a:avLst/>
          </a:prstGeom>
          <a:solidFill>
            <a:srgbClr val="00B0F0"/>
          </a:solidFill>
          <a:ln>
            <a:solidFill>
              <a:schemeClr val="tx1"/>
            </a:solidFill>
          </a:ln>
        </p:spPr>
        <p:txBody>
          <a:bodyPr wrap="square" rtlCol="0">
            <a:spAutoFit/>
          </a:bodyPr>
          <a:lstStyle/>
          <a:p>
            <a:r>
              <a:rPr lang="en-US" sz="2000" b="1" i="1" dirty="0" smtClean="0"/>
              <a:t>Average Police Motorcycle Cost From Dealer </a:t>
            </a:r>
          </a:p>
          <a:p>
            <a:pPr marL="285750" indent="-285750">
              <a:buFont typeface="Wingdings" panose="05000000000000000000" pitchFamily="2" charset="2"/>
              <a:buChar char="v"/>
            </a:pPr>
            <a:r>
              <a:rPr lang="en-US" sz="1600" b="1" i="1" dirty="0" smtClean="0"/>
              <a:t>Not including all Police Equipment</a:t>
            </a:r>
          </a:p>
          <a:p>
            <a:pPr marL="285750" indent="-285750">
              <a:buFont typeface="Wingdings" panose="05000000000000000000" pitchFamily="2" charset="2"/>
              <a:buChar char="q"/>
            </a:pPr>
            <a:r>
              <a:rPr lang="en-US" sz="2000" dirty="0" smtClean="0"/>
              <a:t>1983 -  $6000		</a:t>
            </a:r>
          </a:p>
          <a:p>
            <a:pPr marL="285750" indent="-285750">
              <a:buFont typeface="Wingdings" panose="05000000000000000000" pitchFamily="2" charset="2"/>
              <a:buChar char="q"/>
            </a:pPr>
            <a:r>
              <a:rPr lang="en-US" sz="2000" dirty="0" smtClean="0"/>
              <a:t>1988 </a:t>
            </a:r>
            <a:r>
              <a:rPr lang="en-US" sz="2000" dirty="0"/>
              <a:t>- $</a:t>
            </a:r>
            <a:r>
              <a:rPr lang="en-US" sz="2000" dirty="0" smtClean="0"/>
              <a:t>7300.00</a:t>
            </a:r>
          </a:p>
          <a:p>
            <a:pPr marL="285750" indent="-285750">
              <a:buFont typeface="Wingdings" panose="05000000000000000000" pitchFamily="2" charset="2"/>
              <a:buChar char="q"/>
            </a:pPr>
            <a:r>
              <a:rPr lang="en-US" sz="2000" dirty="0" smtClean="0"/>
              <a:t>1996 - $11,312.05</a:t>
            </a:r>
          </a:p>
          <a:p>
            <a:pPr marL="285750" indent="-285750">
              <a:buFont typeface="Wingdings" panose="05000000000000000000" pitchFamily="2" charset="2"/>
              <a:buChar char="q"/>
            </a:pPr>
            <a:r>
              <a:rPr lang="en-US" sz="2000" dirty="0" smtClean="0"/>
              <a:t>2018 - $18,876.41</a:t>
            </a:r>
            <a:endParaRPr lang="en-US" sz="2000" dirty="0"/>
          </a:p>
        </p:txBody>
      </p:sp>
      <p:sp>
        <p:nvSpPr>
          <p:cNvPr id="4" name="TextBox 3"/>
          <p:cNvSpPr txBox="1"/>
          <p:nvPr/>
        </p:nvSpPr>
        <p:spPr>
          <a:xfrm>
            <a:off x="5257800" y="3098109"/>
            <a:ext cx="3643801" cy="1877437"/>
          </a:xfrm>
          <a:prstGeom prst="rect">
            <a:avLst/>
          </a:prstGeom>
          <a:solidFill>
            <a:srgbClr val="00B0F0"/>
          </a:solidFill>
          <a:ln>
            <a:solidFill>
              <a:schemeClr val="tx1"/>
            </a:solidFill>
          </a:ln>
        </p:spPr>
        <p:txBody>
          <a:bodyPr wrap="square" rtlCol="0">
            <a:spAutoFit/>
          </a:bodyPr>
          <a:lstStyle/>
          <a:p>
            <a:r>
              <a:rPr lang="en-US" sz="2000" b="1" dirty="0" smtClean="0"/>
              <a:t>Percentage Increase</a:t>
            </a:r>
          </a:p>
          <a:p>
            <a:r>
              <a:rPr lang="en-US" sz="2000" b="1" dirty="0" smtClean="0"/>
              <a:t> </a:t>
            </a:r>
            <a:r>
              <a:rPr lang="en-US" sz="2000" b="1" dirty="0"/>
              <a:t>I</a:t>
            </a:r>
            <a:r>
              <a:rPr lang="en-US" sz="2000" b="1" dirty="0" smtClean="0"/>
              <a:t>n </a:t>
            </a:r>
            <a:r>
              <a:rPr lang="en-US" sz="2000" b="1" dirty="0"/>
              <a:t>C</a:t>
            </a:r>
            <a:r>
              <a:rPr lang="en-US" sz="2000" b="1" dirty="0" smtClean="0"/>
              <a:t>ost of Motorcycle</a:t>
            </a:r>
          </a:p>
          <a:p>
            <a:endParaRPr lang="en-US" sz="1600" b="1" dirty="0" smtClean="0"/>
          </a:p>
          <a:p>
            <a:pPr marL="342900" indent="-342900">
              <a:buFont typeface="Wingdings" panose="05000000000000000000" pitchFamily="2" charset="2"/>
              <a:buChar char="q"/>
            </a:pPr>
            <a:r>
              <a:rPr lang="en-US" sz="2000" b="1" dirty="0" smtClean="0"/>
              <a:t>1983 – 2018	314.61%</a:t>
            </a:r>
          </a:p>
          <a:p>
            <a:pPr marL="342900" indent="-342900">
              <a:buFont typeface="Wingdings" panose="05000000000000000000" pitchFamily="2" charset="2"/>
              <a:buChar char="q"/>
            </a:pPr>
            <a:r>
              <a:rPr lang="en-US" sz="2000" b="1" dirty="0" smtClean="0"/>
              <a:t>1988 – 2018	258.58%</a:t>
            </a:r>
          </a:p>
          <a:p>
            <a:pPr marL="342900" indent="-342900">
              <a:buFont typeface="Wingdings" panose="05000000000000000000" pitchFamily="2" charset="2"/>
              <a:buChar char="q"/>
            </a:pPr>
            <a:r>
              <a:rPr lang="en-US" sz="2000" b="1" dirty="0" smtClean="0"/>
              <a:t>1996 – 2018	66.87%</a:t>
            </a:r>
          </a:p>
        </p:txBody>
      </p:sp>
      <p:sp>
        <p:nvSpPr>
          <p:cNvPr id="10" name="TextBox 9"/>
          <p:cNvSpPr txBox="1"/>
          <p:nvPr/>
        </p:nvSpPr>
        <p:spPr>
          <a:xfrm>
            <a:off x="345281" y="1600199"/>
            <a:ext cx="8446296" cy="1415772"/>
          </a:xfrm>
          <a:prstGeom prst="rect">
            <a:avLst/>
          </a:prstGeom>
          <a:solidFill>
            <a:srgbClr val="00B0F0"/>
          </a:solidFill>
          <a:ln>
            <a:solidFill>
              <a:schemeClr val="tx1"/>
            </a:solidFill>
          </a:ln>
        </p:spPr>
        <p:txBody>
          <a:bodyPr wrap="square" rtlCol="0">
            <a:spAutoFit/>
          </a:bodyPr>
          <a:lstStyle/>
          <a:p>
            <a:pPr algn="ctr"/>
            <a:r>
              <a:rPr lang="en-US" sz="2800" b="1" dirty="0" smtClean="0"/>
              <a:t>Motorcycle Allowance/Stipend History and Origination</a:t>
            </a:r>
          </a:p>
          <a:p>
            <a:pPr algn="ctr"/>
            <a:endParaRPr lang="en-US" b="1" dirty="0" smtClean="0"/>
          </a:p>
          <a:p>
            <a:pPr marL="285750" indent="-285750">
              <a:buFont typeface="Wingdings" panose="05000000000000000000" pitchFamily="2" charset="2"/>
              <a:buChar char="q"/>
            </a:pPr>
            <a:r>
              <a:rPr lang="en-US" sz="2000" b="1" dirty="0" smtClean="0"/>
              <a:t>City of Houston Ordinance No. 83-1324 Sec. 2 – $175.00 effective 8-23-1983</a:t>
            </a:r>
          </a:p>
          <a:p>
            <a:pPr marL="285750" indent="-285750">
              <a:buFont typeface="Wingdings" panose="05000000000000000000" pitchFamily="2" charset="2"/>
              <a:buChar char="q"/>
            </a:pPr>
            <a:r>
              <a:rPr lang="en-US" sz="2000" b="1" dirty="0" smtClean="0"/>
              <a:t>City </a:t>
            </a:r>
            <a:r>
              <a:rPr lang="en-US" sz="2000" b="1" dirty="0"/>
              <a:t>of Houston Ordinance No. 83-1324 Sec. 2 – </a:t>
            </a:r>
            <a:r>
              <a:rPr lang="en-US" sz="2000" b="1" dirty="0" smtClean="0"/>
              <a:t>$425.00 effective 9-9-1987</a:t>
            </a:r>
          </a:p>
        </p:txBody>
      </p:sp>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5143289"/>
            <a:ext cx="2514600" cy="1581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6"/>
          </p:nvPr>
        </p:nvSpPr>
        <p:spPr/>
        <p:txBody>
          <a:bodyPr/>
          <a:lstStyle/>
          <a:p>
            <a:fld id="{11365357-A790-4D38-9B34-7CE6CA183102}" type="slidenum">
              <a:rPr lang="en-US" smtClean="0"/>
              <a:t>3</a:t>
            </a:fld>
            <a:endParaRPr lang="en-US"/>
          </a:p>
        </p:txBody>
      </p:sp>
    </p:spTree>
    <p:extLst>
      <p:ext uri="{BB962C8B-B14F-4D97-AF65-F5344CB8AC3E}">
        <p14:creationId xmlns:p14="http://schemas.microsoft.com/office/powerpoint/2010/main" val="1165345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932442" cy="44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237639232"/>
              </p:ext>
            </p:extLst>
          </p:nvPr>
        </p:nvGraphicFramePr>
        <p:xfrm>
          <a:off x="838200" y="533400"/>
          <a:ext cx="7391400" cy="2147526"/>
        </p:xfrm>
        <a:graphic>
          <a:graphicData uri="http://schemas.openxmlformats.org/drawingml/2006/table">
            <a:tbl>
              <a:tblPr firstRow="1" bandRow="1">
                <a:tableStyleId>{5C22544A-7EE6-4342-B048-85BDC9FD1C3A}</a:tableStyleId>
              </a:tblPr>
              <a:tblGrid>
                <a:gridCol w="1193462">
                  <a:extLst>
                    <a:ext uri="{9D8B030D-6E8A-4147-A177-3AD203B41FA5}">
                      <a16:colId xmlns:a16="http://schemas.microsoft.com/office/drawing/2014/main" val="3758487140"/>
                    </a:ext>
                  </a:extLst>
                </a:gridCol>
                <a:gridCol w="624652">
                  <a:extLst>
                    <a:ext uri="{9D8B030D-6E8A-4147-A177-3AD203B41FA5}">
                      <a16:colId xmlns:a16="http://schemas.microsoft.com/office/drawing/2014/main" val="603257994"/>
                    </a:ext>
                  </a:extLst>
                </a:gridCol>
                <a:gridCol w="2753886">
                  <a:extLst>
                    <a:ext uri="{9D8B030D-6E8A-4147-A177-3AD203B41FA5}">
                      <a16:colId xmlns:a16="http://schemas.microsoft.com/office/drawing/2014/main" val="1183143151"/>
                    </a:ext>
                  </a:extLst>
                </a:gridCol>
                <a:gridCol w="2819400">
                  <a:extLst>
                    <a:ext uri="{9D8B030D-6E8A-4147-A177-3AD203B41FA5}">
                      <a16:colId xmlns:a16="http://schemas.microsoft.com/office/drawing/2014/main" val="3995175580"/>
                    </a:ext>
                  </a:extLst>
                </a:gridCol>
              </a:tblGrid>
              <a:tr h="344810">
                <a:tc gridSpan="4">
                  <a:txBody>
                    <a:bodyPr/>
                    <a:lstStyle/>
                    <a:p>
                      <a:pPr algn="ctr"/>
                      <a:r>
                        <a:rPr lang="en-US" dirty="0" smtClean="0">
                          <a:solidFill>
                            <a:schemeClr val="tx1"/>
                          </a:solidFill>
                        </a:rPr>
                        <a:t>Total Monthly Cost for Motorcycle Ownership</a:t>
                      </a:r>
                      <a:endParaRPr lang="en-US" dirty="0">
                        <a:solidFill>
                          <a:schemeClr val="tx1"/>
                        </a:solidFill>
                      </a:endParaRPr>
                    </a:p>
                  </a:txBody>
                  <a:tcPr marL="0" marR="0" marT="0" marB="0" anchor="ctr">
                    <a:solidFill>
                      <a:srgbClr val="FFC000"/>
                    </a:solidFill>
                  </a:tcPr>
                </a:tc>
                <a:tc hMerge="1">
                  <a:txBody>
                    <a:bodyPr/>
                    <a:lstStyle/>
                    <a:p>
                      <a:endParaRPr lang="en-US"/>
                    </a:p>
                  </a:txBody>
                  <a:tcPr/>
                </a:tc>
                <a:tc hMerge="1">
                  <a:txBody>
                    <a:bodyPr/>
                    <a:lstStyle/>
                    <a:p>
                      <a:endParaRPr lang="en-US" dirty="0"/>
                    </a:p>
                  </a:txBody>
                  <a:tcPr/>
                </a:tc>
                <a:tc hMerge="1">
                  <a:txBody>
                    <a:bodyPr/>
                    <a:lstStyle/>
                    <a:p>
                      <a:pPr algn="ctr"/>
                      <a:endParaRPr lang="en-US" dirty="0">
                        <a:solidFill>
                          <a:schemeClr val="tx1"/>
                        </a:solidFill>
                      </a:endParaRPr>
                    </a:p>
                  </a:txBody>
                  <a:tcPr marL="0" marR="0" marT="0" marB="0" anchor="ctr">
                    <a:solidFill>
                      <a:srgbClr val="FFC000"/>
                    </a:solidFill>
                  </a:tcPr>
                </a:tc>
                <a:extLst>
                  <a:ext uri="{0D108BD9-81ED-4DB2-BD59-A6C34878D82A}">
                    <a16:rowId xmlns:a16="http://schemas.microsoft.com/office/drawing/2014/main" val="1413099633"/>
                  </a:ext>
                </a:extLst>
              </a:tr>
              <a:tr h="370840">
                <a:tc>
                  <a:txBody>
                    <a:bodyPr/>
                    <a:lstStyle/>
                    <a:p>
                      <a:pPr algn="ctr"/>
                      <a:r>
                        <a:rPr lang="en-US" sz="1400" dirty="0" smtClean="0"/>
                        <a:t>Officer</a:t>
                      </a:r>
                      <a:endParaRPr lang="en-US" sz="1400" dirty="0"/>
                    </a:p>
                  </a:txBody>
                  <a:tcPr marL="0" marR="0" marT="0" marB="0" anchor="ctr">
                    <a:solidFill>
                      <a:schemeClr val="accent4">
                        <a:lumMod val="40000"/>
                        <a:lumOff val="60000"/>
                      </a:schemeClr>
                    </a:solidFill>
                  </a:tcPr>
                </a:tc>
                <a:tc>
                  <a:txBody>
                    <a:bodyPr/>
                    <a:lstStyle/>
                    <a:p>
                      <a:pPr algn="ctr"/>
                      <a:r>
                        <a:rPr lang="en-US" sz="1400" dirty="0" smtClean="0"/>
                        <a:t>Year</a:t>
                      </a:r>
                      <a:endParaRPr lang="en-US" sz="1400" dirty="0"/>
                    </a:p>
                  </a:txBody>
                  <a:tcPr marL="0" marR="0" marT="0" marB="0" anchor="ctr">
                    <a:solidFill>
                      <a:schemeClr val="accent4">
                        <a:lumMod val="40000"/>
                        <a:lumOff val="60000"/>
                      </a:schemeClr>
                    </a:solidFill>
                  </a:tcPr>
                </a:tc>
                <a:tc>
                  <a:txBody>
                    <a:bodyPr/>
                    <a:lstStyle/>
                    <a:p>
                      <a:pPr algn="ctr"/>
                      <a:r>
                        <a:rPr lang="en-US" sz="1400" b="1" dirty="0" smtClean="0"/>
                        <a:t>Total Monthly Operating</a:t>
                      </a:r>
                      <a:r>
                        <a:rPr lang="en-US" sz="1400" b="1" baseline="0" dirty="0" smtClean="0"/>
                        <a:t> Cost (Owner Performed Maintenance)</a:t>
                      </a:r>
                      <a:endParaRPr lang="en-US" sz="1400" b="1" dirty="0"/>
                    </a:p>
                  </a:txBody>
                  <a:tcPr marL="0" marR="0" marT="0" marB="0"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t>Total Monthly Operating</a:t>
                      </a:r>
                      <a:r>
                        <a:rPr lang="en-US" sz="1400" b="1" baseline="0" dirty="0" smtClean="0"/>
                        <a:t> Cost (Dealer Performed Maintenance)</a:t>
                      </a:r>
                      <a:endParaRPr lang="en-US" sz="1400" b="1" dirty="0" smtClean="0"/>
                    </a:p>
                  </a:txBody>
                  <a:tcPr marL="0" marR="0" marT="0" marB="0" anchor="ctr">
                    <a:solidFill>
                      <a:schemeClr val="accent4">
                        <a:lumMod val="40000"/>
                        <a:lumOff val="60000"/>
                      </a:schemeClr>
                    </a:solidFill>
                  </a:tcPr>
                </a:tc>
                <a:extLst>
                  <a:ext uri="{0D108BD9-81ED-4DB2-BD59-A6C34878D82A}">
                    <a16:rowId xmlns:a16="http://schemas.microsoft.com/office/drawing/2014/main" val="1766267219"/>
                  </a:ext>
                </a:extLst>
              </a:tr>
              <a:tr h="232996">
                <a:tc>
                  <a:txBody>
                    <a:bodyPr/>
                    <a:lstStyle/>
                    <a:p>
                      <a:pPr algn="ctr"/>
                      <a:r>
                        <a:rPr lang="en-US" sz="1200" dirty="0" smtClean="0"/>
                        <a:t>New</a:t>
                      </a:r>
                    </a:p>
                  </a:txBody>
                  <a:tcPr marL="0" marR="0" marT="0" marB="0" anchor="ctr">
                    <a:solidFill>
                      <a:schemeClr val="accent4">
                        <a:lumMod val="40000"/>
                        <a:lumOff val="60000"/>
                      </a:schemeClr>
                    </a:solidFill>
                  </a:tcPr>
                </a:tc>
                <a:tc>
                  <a:txBody>
                    <a:bodyPr/>
                    <a:lstStyle/>
                    <a:p>
                      <a:pPr algn="ctr"/>
                      <a:r>
                        <a:rPr lang="en-US" sz="1200" dirty="0" smtClean="0"/>
                        <a:t>2018</a:t>
                      </a:r>
                      <a:endParaRPr lang="en-US" sz="1200" dirty="0"/>
                    </a:p>
                  </a:txBody>
                  <a:tcPr marL="0" marR="0" marT="0" marB="0" anchor="ctr">
                    <a:solidFill>
                      <a:schemeClr val="accent4">
                        <a:lumMod val="40000"/>
                        <a:lumOff val="60000"/>
                      </a:schemeClr>
                    </a:solidFill>
                  </a:tcPr>
                </a:tc>
                <a:tc>
                  <a:txBody>
                    <a:bodyPr/>
                    <a:lstStyle/>
                    <a:p>
                      <a:pPr algn="ctr"/>
                      <a:r>
                        <a:rPr lang="en-US" sz="1200" b="1" dirty="0" smtClean="0"/>
                        <a:t>$981.74</a:t>
                      </a:r>
                      <a:endParaRPr lang="en-US" sz="1200" b="1" dirty="0"/>
                    </a:p>
                  </a:txBody>
                  <a:tcPr marL="0" marR="0" marT="0" marB="0" anchor="ctr">
                    <a:solidFill>
                      <a:schemeClr val="accent4">
                        <a:lumMod val="40000"/>
                        <a:lumOff val="60000"/>
                      </a:schemeClr>
                    </a:solidFill>
                  </a:tcPr>
                </a:tc>
                <a:tc>
                  <a:txBody>
                    <a:bodyPr/>
                    <a:lstStyle/>
                    <a:p>
                      <a:pPr algn="ctr"/>
                      <a:r>
                        <a:rPr lang="en-US" sz="1200" b="1" dirty="0" smtClean="0"/>
                        <a:t>$1,059.63</a:t>
                      </a:r>
                      <a:endParaRPr lang="en-US" sz="1200" b="1" dirty="0"/>
                    </a:p>
                  </a:txBody>
                  <a:tcPr marL="0" marR="0" marT="0" marB="0" anchor="ctr">
                    <a:solidFill>
                      <a:schemeClr val="accent4">
                        <a:lumMod val="40000"/>
                        <a:lumOff val="60000"/>
                      </a:schemeClr>
                    </a:solidFill>
                  </a:tcPr>
                </a:tc>
                <a:extLst>
                  <a:ext uri="{0D108BD9-81ED-4DB2-BD59-A6C34878D82A}">
                    <a16:rowId xmlns:a16="http://schemas.microsoft.com/office/drawing/2014/main" val="2591504171"/>
                  </a:ext>
                </a:extLst>
              </a:tr>
              <a:tr h="228600">
                <a:tc>
                  <a:txBody>
                    <a:bodyPr/>
                    <a:lstStyle/>
                    <a:p>
                      <a:pPr algn="ctr"/>
                      <a:r>
                        <a:rPr lang="en-US" sz="1200" dirty="0" smtClean="0"/>
                        <a:t>Current</a:t>
                      </a:r>
                      <a:endParaRPr lang="en-US" sz="1200" dirty="0"/>
                    </a:p>
                  </a:txBody>
                  <a:tcPr marL="0" marR="0" marT="0" marB="0" anchor="ctr">
                    <a:solidFill>
                      <a:schemeClr val="accent4">
                        <a:lumMod val="40000"/>
                        <a:lumOff val="60000"/>
                      </a:schemeClr>
                    </a:solidFill>
                  </a:tcPr>
                </a:tc>
                <a:tc>
                  <a:txBody>
                    <a:bodyPr/>
                    <a:lstStyle/>
                    <a:p>
                      <a:pPr algn="ctr"/>
                      <a:r>
                        <a:rPr lang="en-US" sz="1200" dirty="0" smtClean="0"/>
                        <a:t>2018</a:t>
                      </a:r>
                      <a:endParaRPr lang="en-US" sz="1200" dirty="0"/>
                    </a:p>
                  </a:txBody>
                  <a:tcPr marL="0" marR="0" marT="0" marB="0" anchor="ctr">
                    <a:solidFill>
                      <a:schemeClr val="accent4">
                        <a:lumMod val="40000"/>
                        <a:lumOff val="60000"/>
                      </a:schemeClr>
                    </a:solidFill>
                  </a:tcPr>
                </a:tc>
                <a:tc>
                  <a:txBody>
                    <a:bodyPr/>
                    <a:lstStyle/>
                    <a:p>
                      <a:pPr algn="ctr"/>
                      <a:r>
                        <a:rPr lang="en-US" sz="1200" b="1" dirty="0" smtClean="0"/>
                        <a:t>$804.74</a:t>
                      </a:r>
                      <a:endParaRPr lang="en-US" sz="1200" b="1" dirty="0"/>
                    </a:p>
                  </a:txBody>
                  <a:tcPr marL="0" marR="0" marT="0" marB="0" anchor="ctr">
                    <a:solidFill>
                      <a:schemeClr val="accent4">
                        <a:lumMod val="40000"/>
                        <a:lumOff val="60000"/>
                      </a:schemeClr>
                    </a:solidFill>
                  </a:tcPr>
                </a:tc>
                <a:tc>
                  <a:txBody>
                    <a:bodyPr/>
                    <a:lstStyle/>
                    <a:p>
                      <a:pPr algn="ctr"/>
                      <a:r>
                        <a:rPr lang="en-US" sz="1200" b="1" dirty="0" smtClean="0"/>
                        <a:t>$882.63</a:t>
                      </a:r>
                      <a:endParaRPr lang="en-US" sz="1200" b="1" dirty="0"/>
                    </a:p>
                  </a:txBody>
                  <a:tcPr marL="0" marR="0" marT="0" marB="0" anchor="ctr">
                    <a:solidFill>
                      <a:schemeClr val="accent4">
                        <a:lumMod val="40000"/>
                        <a:lumOff val="60000"/>
                      </a:schemeClr>
                    </a:solidFill>
                  </a:tcPr>
                </a:tc>
                <a:extLst>
                  <a:ext uri="{0D108BD9-81ED-4DB2-BD59-A6C34878D82A}">
                    <a16:rowId xmlns:a16="http://schemas.microsoft.com/office/drawing/2014/main" val="3937620589"/>
                  </a:ext>
                </a:extLst>
              </a:tr>
              <a:tr h="228600">
                <a:tc>
                  <a:txBody>
                    <a:bodyPr/>
                    <a:lstStyle/>
                    <a:p>
                      <a:pPr algn="ctr"/>
                      <a:r>
                        <a:rPr lang="en-US" sz="1200" dirty="0" smtClean="0"/>
                        <a:t>New</a:t>
                      </a:r>
                      <a:endParaRPr lang="en-US" sz="1200" dirty="0"/>
                    </a:p>
                  </a:txBody>
                  <a:tcPr marL="0" marR="0" marT="0" marB="0" anchor="ctr">
                    <a:solidFill>
                      <a:schemeClr val="accent4">
                        <a:lumMod val="40000"/>
                        <a:lumOff val="60000"/>
                      </a:schemeClr>
                    </a:solidFill>
                  </a:tcPr>
                </a:tc>
                <a:tc>
                  <a:txBody>
                    <a:bodyPr/>
                    <a:lstStyle/>
                    <a:p>
                      <a:pPr algn="ctr"/>
                      <a:r>
                        <a:rPr lang="en-US" sz="1200" dirty="0" smtClean="0"/>
                        <a:t>2017</a:t>
                      </a:r>
                      <a:endParaRPr lang="en-US" sz="1200" dirty="0"/>
                    </a:p>
                  </a:txBody>
                  <a:tcPr marL="0" marR="0" marT="0" marB="0" anchor="ctr">
                    <a:solidFill>
                      <a:schemeClr val="accent4">
                        <a:lumMod val="40000"/>
                        <a:lumOff val="60000"/>
                      </a:schemeClr>
                    </a:solidFill>
                  </a:tcPr>
                </a:tc>
                <a:tc>
                  <a:txBody>
                    <a:bodyPr/>
                    <a:lstStyle/>
                    <a:p>
                      <a:pPr algn="ctr"/>
                      <a:r>
                        <a:rPr lang="en-US" sz="1200" b="1" dirty="0" smtClean="0"/>
                        <a:t>$964.80</a:t>
                      </a:r>
                      <a:endParaRPr lang="en-US" sz="1200" b="1" dirty="0"/>
                    </a:p>
                  </a:txBody>
                  <a:tcPr marL="0" marR="0" marT="0" marB="0" anchor="ctr">
                    <a:solidFill>
                      <a:schemeClr val="accent4">
                        <a:lumMod val="40000"/>
                        <a:lumOff val="60000"/>
                      </a:schemeClr>
                    </a:solidFill>
                  </a:tcPr>
                </a:tc>
                <a:tc>
                  <a:txBody>
                    <a:bodyPr/>
                    <a:lstStyle/>
                    <a:p>
                      <a:pPr algn="ctr"/>
                      <a:r>
                        <a:rPr lang="en-US" sz="1200" b="1" dirty="0" smtClean="0"/>
                        <a:t>$1,042.69</a:t>
                      </a:r>
                      <a:endParaRPr lang="en-US" sz="1200" b="1" dirty="0"/>
                    </a:p>
                  </a:txBody>
                  <a:tcPr marL="0" marR="0" marT="0" marB="0" anchor="ctr">
                    <a:solidFill>
                      <a:schemeClr val="accent4">
                        <a:lumMod val="40000"/>
                        <a:lumOff val="60000"/>
                      </a:schemeClr>
                    </a:solidFill>
                  </a:tcPr>
                </a:tc>
                <a:extLst>
                  <a:ext uri="{0D108BD9-81ED-4DB2-BD59-A6C34878D82A}">
                    <a16:rowId xmlns:a16="http://schemas.microsoft.com/office/drawing/2014/main" val="149190801"/>
                  </a:ext>
                </a:extLst>
              </a:tr>
              <a:tr h="228600">
                <a:tc>
                  <a:txBody>
                    <a:bodyPr/>
                    <a:lstStyle/>
                    <a:p>
                      <a:pPr algn="ctr"/>
                      <a:r>
                        <a:rPr lang="en-US" sz="1200" dirty="0" smtClean="0"/>
                        <a:t>Current</a:t>
                      </a:r>
                      <a:endParaRPr lang="en-US" sz="1200" dirty="0"/>
                    </a:p>
                  </a:txBody>
                  <a:tcPr marL="0" marR="0" marT="0" marB="0" anchor="ctr">
                    <a:solidFill>
                      <a:schemeClr val="accent4">
                        <a:lumMod val="40000"/>
                        <a:lumOff val="60000"/>
                      </a:schemeClr>
                    </a:solidFill>
                  </a:tcPr>
                </a:tc>
                <a:tc>
                  <a:txBody>
                    <a:bodyPr/>
                    <a:lstStyle/>
                    <a:p>
                      <a:pPr algn="ctr"/>
                      <a:r>
                        <a:rPr lang="en-US" sz="1200" dirty="0" smtClean="0"/>
                        <a:t>2017</a:t>
                      </a:r>
                      <a:endParaRPr lang="en-US" sz="1200" dirty="0"/>
                    </a:p>
                  </a:txBody>
                  <a:tcPr marL="0" marR="0" marT="0" marB="0" anchor="ctr">
                    <a:solidFill>
                      <a:schemeClr val="accent4">
                        <a:lumMod val="40000"/>
                        <a:lumOff val="60000"/>
                      </a:schemeClr>
                    </a:solidFill>
                  </a:tcPr>
                </a:tc>
                <a:tc>
                  <a:txBody>
                    <a:bodyPr/>
                    <a:lstStyle/>
                    <a:p>
                      <a:pPr algn="ctr"/>
                      <a:r>
                        <a:rPr lang="en-US" sz="1200" b="1" dirty="0" smtClean="0"/>
                        <a:t>$787.78</a:t>
                      </a:r>
                      <a:endParaRPr lang="en-US" sz="1200" b="1" dirty="0"/>
                    </a:p>
                  </a:txBody>
                  <a:tcPr marL="0" marR="0" marT="0" marB="0" anchor="ctr">
                    <a:solidFill>
                      <a:schemeClr val="accent4">
                        <a:lumMod val="40000"/>
                        <a:lumOff val="60000"/>
                      </a:schemeClr>
                    </a:solidFill>
                  </a:tcPr>
                </a:tc>
                <a:tc>
                  <a:txBody>
                    <a:bodyPr/>
                    <a:lstStyle/>
                    <a:p>
                      <a:pPr algn="ctr"/>
                      <a:r>
                        <a:rPr lang="en-US" sz="1200" b="1" dirty="0" smtClean="0"/>
                        <a:t>$865.67</a:t>
                      </a:r>
                      <a:endParaRPr lang="en-US" sz="1200" b="1" dirty="0"/>
                    </a:p>
                  </a:txBody>
                  <a:tcPr marL="0" marR="0" marT="0" marB="0" anchor="ctr">
                    <a:solidFill>
                      <a:schemeClr val="accent4">
                        <a:lumMod val="40000"/>
                        <a:lumOff val="60000"/>
                      </a:schemeClr>
                    </a:solidFill>
                  </a:tcPr>
                </a:tc>
                <a:extLst>
                  <a:ext uri="{0D108BD9-81ED-4DB2-BD59-A6C34878D82A}">
                    <a16:rowId xmlns:a16="http://schemas.microsoft.com/office/drawing/2014/main" val="4001995171"/>
                  </a:ext>
                </a:extLst>
              </a:tr>
              <a:tr h="228600">
                <a:tc>
                  <a:txBody>
                    <a:bodyPr/>
                    <a:lstStyle/>
                    <a:p>
                      <a:pPr algn="ctr"/>
                      <a:r>
                        <a:rPr lang="en-US" sz="1200" dirty="0" smtClean="0"/>
                        <a:t>New</a:t>
                      </a:r>
                      <a:endParaRPr lang="en-US" sz="1200" dirty="0"/>
                    </a:p>
                  </a:txBody>
                  <a:tcPr marL="0" marR="0" marT="0" marB="0" anchor="ctr">
                    <a:solidFill>
                      <a:schemeClr val="accent4">
                        <a:lumMod val="40000"/>
                        <a:lumOff val="60000"/>
                      </a:schemeClr>
                    </a:solidFill>
                  </a:tcPr>
                </a:tc>
                <a:tc>
                  <a:txBody>
                    <a:bodyPr/>
                    <a:lstStyle/>
                    <a:p>
                      <a:pPr algn="ctr"/>
                      <a:r>
                        <a:rPr lang="en-US" sz="1200" dirty="0" smtClean="0"/>
                        <a:t>2016</a:t>
                      </a:r>
                      <a:endParaRPr lang="en-US" sz="1200" dirty="0"/>
                    </a:p>
                  </a:txBody>
                  <a:tcPr marL="0" marR="0" marT="0" marB="0" anchor="ctr">
                    <a:solidFill>
                      <a:schemeClr val="accent4">
                        <a:lumMod val="40000"/>
                        <a:lumOff val="60000"/>
                      </a:schemeClr>
                    </a:solidFill>
                  </a:tcPr>
                </a:tc>
                <a:tc>
                  <a:txBody>
                    <a:bodyPr/>
                    <a:lstStyle/>
                    <a:p>
                      <a:pPr algn="ctr"/>
                      <a:r>
                        <a:rPr lang="en-US" sz="1200" b="1" dirty="0" smtClean="0"/>
                        <a:t>$943.38</a:t>
                      </a:r>
                      <a:endParaRPr lang="en-US" sz="1200" b="1" dirty="0"/>
                    </a:p>
                  </a:txBody>
                  <a:tcPr marL="0" marR="0" marT="0" marB="0" anchor="ctr">
                    <a:solidFill>
                      <a:schemeClr val="accent4">
                        <a:lumMod val="40000"/>
                        <a:lumOff val="60000"/>
                      </a:schemeClr>
                    </a:solidFill>
                  </a:tcPr>
                </a:tc>
                <a:tc>
                  <a:txBody>
                    <a:bodyPr/>
                    <a:lstStyle/>
                    <a:p>
                      <a:pPr algn="ctr"/>
                      <a:r>
                        <a:rPr lang="en-US" sz="1200" b="1" dirty="0" smtClean="0"/>
                        <a:t>$1,021.27</a:t>
                      </a:r>
                      <a:endParaRPr lang="en-US" sz="1200" b="1" dirty="0"/>
                    </a:p>
                  </a:txBody>
                  <a:tcPr marL="0" marR="0" marT="0" marB="0" anchor="ctr">
                    <a:solidFill>
                      <a:schemeClr val="accent4">
                        <a:lumMod val="40000"/>
                        <a:lumOff val="60000"/>
                      </a:schemeClr>
                    </a:solidFill>
                  </a:tcPr>
                </a:tc>
                <a:extLst>
                  <a:ext uri="{0D108BD9-81ED-4DB2-BD59-A6C34878D82A}">
                    <a16:rowId xmlns:a16="http://schemas.microsoft.com/office/drawing/2014/main" val="3443339122"/>
                  </a:ext>
                </a:extLst>
              </a:tr>
              <a:tr h="228600">
                <a:tc>
                  <a:txBody>
                    <a:bodyPr/>
                    <a:lstStyle/>
                    <a:p>
                      <a:pPr algn="ctr"/>
                      <a:r>
                        <a:rPr lang="en-US" sz="1200" dirty="0" smtClean="0"/>
                        <a:t>Current</a:t>
                      </a:r>
                      <a:endParaRPr lang="en-US" sz="1200" dirty="0"/>
                    </a:p>
                  </a:txBody>
                  <a:tcPr marL="0" marR="0" marT="0" marB="0" anchor="ctr">
                    <a:solidFill>
                      <a:schemeClr val="accent4">
                        <a:lumMod val="40000"/>
                        <a:lumOff val="60000"/>
                      </a:schemeClr>
                    </a:solidFill>
                  </a:tcPr>
                </a:tc>
                <a:tc>
                  <a:txBody>
                    <a:bodyPr/>
                    <a:lstStyle/>
                    <a:p>
                      <a:pPr algn="ctr"/>
                      <a:r>
                        <a:rPr lang="en-US" sz="1200" dirty="0" smtClean="0"/>
                        <a:t>2016</a:t>
                      </a:r>
                      <a:endParaRPr lang="en-US" sz="1200" dirty="0"/>
                    </a:p>
                  </a:txBody>
                  <a:tcPr marL="0" marR="0" marT="0" marB="0" anchor="ctr">
                    <a:solidFill>
                      <a:schemeClr val="accent4">
                        <a:lumMod val="40000"/>
                        <a:lumOff val="60000"/>
                      </a:schemeClr>
                    </a:solidFill>
                  </a:tcPr>
                </a:tc>
                <a:tc>
                  <a:txBody>
                    <a:bodyPr/>
                    <a:lstStyle/>
                    <a:p>
                      <a:pPr algn="ctr"/>
                      <a:r>
                        <a:rPr lang="en-US" sz="1200" b="1" dirty="0" smtClean="0"/>
                        <a:t>$766.38</a:t>
                      </a:r>
                      <a:endParaRPr lang="en-US" sz="1200" b="1" dirty="0"/>
                    </a:p>
                  </a:txBody>
                  <a:tcPr marL="0" marR="0" marT="0" marB="0" anchor="ctr">
                    <a:solidFill>
                      <a:schemeClr val="accent4">
                        <a:lumMod val="40000"/>
                        <a:lumOff val="60000"/>
                      </a:schemeClr>
                    </a:solidFill>
                  </a:tcPr>
                </a:tc>
                <a:tc>
                  <a:txBody>
                    <a:bodyPr/>
                    <a:lstStyle/>
                    <a:p>
                      <a:pPr algn="ctr"/>
                      <a:r>
                        <a:rPr lang="en-US" sz="1200" b="1" dirty="0" smtClean="0"/>
                        <a:t>$844.27</a:t>
                      </a:r>
                      <a:endParaRPr lang="en-US" sz="1200" b="1" dirty="0"/>
                    </a:p>
                  </a:txBody>
                  <a:tcPr marL="0" marR="0" marT="0" marB="0" anchor="ctr">
                    <a:solidFill>
                      <a:schemeClr val="accent4">
                        <a:lumMod val="40000"/>
                        <a:lumOff val="60000"/>
                      </a:schemeClr>
                    </a:solidFill>
                  </a:tcPr>
                </a:tc>
                <a:extLst>
                  <a:ext uri="{0D108BD9-81ED-4DB2-BD59-A6C34878D82A}">
                    <a16:rowId xmlns:a16="http://schemas.microsoft.com/office/drawing/2014/main" val="372940452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62540527"/>
              </p:ext>
            </p:extLst>
          </p:nvPr>
        </p:nvGraphicFramePr>
        <p:xfrm>
          <a:off x="124358" y="2740476"/>
          <a:ext cx="8946833" cy="2187682"/>
        </p:xfrm>
        <a:graphic>
          <a:graphicData uri="http://schemas.openxmlformats.org/drawingml/2006/table">
            <a:tbl>
              <a:tblPr firstRow="1" bandRow="1">
                <a:tableStyleId>{5C22544A-7EE6-4342-B048-85BDC9FD1C3A}</a:tableStyleId>
              </a:tblPr>
              <a:tblGrid>
                <a:gridCol w="622389">
                  <a:extLst>
                    <a:ext uri="{9D8B030D-6E8A-4147-A177-3AD203B41FA5}">
                      <a16:colId xmlns:a16="http://schemas.microsoft.com/office/drawing/2014/main" val="3830772633"/>
                    </a:ext>
                  </a:extLst>
                </a:gridCol>
                <a:gridCol w="466791">
                  <a:extLst>
                    <a:ext uri="{9D8B030D-6E8A-4147-A177-3AD203B41FA5}">
                      <a16:colId xmlns:a16="http://schemas.microsoft.com/office/drawing/2014/main" val="3758487140"/>
                    </a:ext>
                  </a:extLst>
                </a:gridCol>
                <a:gridCol w="855784">
                  <a:extLst>
                    <a:ext uri="{9D8B030D-6E8A-4147-A177-3AD203B41FA5}">
                      <a16:colId xmlns:a16="http://schemas.microsoft.com/office/drawing/2014/main" val="603257994"/>
                    </a:ext>
                  </a:extLst>
                </a:gridCol>
                <a:gridCol w="1011381">
                  <a:extLst>
                    <a:ext uri="{9D8B030D-6E8A-4147-A177-3AD203B41FA5}">
                      <a16:colId xmlns:a16="http://schemas.microsoft.com/office/drawing/2014/main" val="3247636234"/>
                    </a:ext>
                  </a:extLst>
                </a:gridCol>
                <a:gridCol w="700186">
                  <a:extLst>
                    <a:ext uri="{9D8B030D-6E8A-4147-A177-3AD203B41FA5}">
                      <a16:colId xmlns:a16="http://schemas.microsoft.com/office/drawing/2014/main" val="1183143151"/>
                    </a:ext>
                  </a:extLst>
                </a:gridCol>
                <a:gridCol w="777985">
                  <a:extLst>
                    <a:ext uri="{9D8B030D-6E8A-4147-A177-3AD203B41FA5}">
                      <a16:colId xmlns:a16="http://schemas.microsoft.com/office/drawing/2014/main" val="2410399386"/>
                    </a:ext>
                  </a:extLst>
                </a:gridCol>
                <a:gridCol w="622389">
                  <a:extLst>
                    <a:ext uri="{9D8B030D-6E8A-4147-A177-3AD203B41FA5}">
                      <a16:colId xmlns:a16="http://schemas.microsoft.com/office/drawing/2014/main" val="2280866579"/>
                    </a:ext>
                  </a:extLst>
                </a:gridCol>
                <a:gridCol w="388994">
                  <a:extLst>
                    <a:ext uri="{9D8B030D-6E8A-4147-A177-3AD203B41FA5}">
                      <a16:colId xmlns:a16="http://schemas.microsoft.com/office/drawing/2014/main" val="3799066732"/>
                    </a:ext>
                  </a:extLst>
                </a:gridCol>
                <a:gridCol w="700186">
                  <a:extLst>
                    <a:ext uri="{9D8B030D-6E8A-4147-A177-3AD203B41FA5}">
                      <a16:colId xmlns:a16="http://schemas.microsoft.com/office/drawing/2014/main" val="2688129996"/>
                    </a:ext>
                  </a:extLst>
                </a:gridCol>
                <a:gridCol w="622389">
                  <a:extLst>
                    <a:ext uri="{9D8B030D-6E8A-4147-A177-3AD203B41FA5}">
                      <a16:colId xmlns:a16="http://schemas.microsoft.com/office/drawing/2014/main" val="3591391967"/>
                    </a:ext>
                  </a:extLst>
                </a:gridCol>
                <a:gridCol w="622389">
                  <a:extLst>
                    <a:ext uri="{9D8B030D-6E8A-4147-A177-3AD203B41FA5}">
                      <a16:colId xmlns:a16="http://schemas.microsoft.com/office/drawing/2014/main" val="4177464006"/>
                    </a:ext>
                  </a:extLst>
                </a:gridCol>
                <a:gridCol w="777985">
                  <a:extLst>
                    <a:ext uri="{9D8B030D-6E8A-4147-A177-3AD203B41FA5}">
                      <a16:colId xmlns:a16="http://schemas.microsoft.com/office/drawing/2014/main" val="961383771"/>
                    </a:ext>
                  </a:extLst>
                </a:gridCol>
                <a:gridCol w="777985">
                  <a:extLst>
                    <a:ext uri="{9D8B030D-6E8A-4147-A177-3AD203B41FA5}">
                      <a16:colId xmlns:a16="http://schemas.microsoft.com/office/drawing/2014/main" val="732765853"/>
                    </a:ext>
                  </a:extLst>
                </a:gridCol>
              </a:tblGrid>
              <a:tr h="304190">
                <a:tc gridSpan="13">
                  <a:txBody>
                    <a:bodyPr/>
                    <a:lstStyle/>
                    <a:p>
                      <a:pPr algn="ctr"/>
                      <a:r>
                        <a:rPr lang="en-US" dirty="0" smtClean="0">
                          <a:solidFill>
                            <a:schemeClr val="tx1"/>
                          </a:solidFill>
                        </a:rPr>
                        <a:t>Breakdown</a:t>
                      </a:r>
                      <a:r>
                        <a:rPr lang="en-US" baseline="0" dirty="0" smtClean="0">
                          <a:solidFill>
                            <a:schemeClr val="tx1"/>
                          </a:solidFill>
                        </a:rPr>
                        <a:t> of</a:t>
                      </a:r>
                      <a:r>
                        <a:rPr lang="en-US" dirty="0" smtClean="0">
                          <a:solidFill>
                            <a:schemeClr val="tx1"/>
                          </a:solidFill>
                        </a:rPr>
                        <a:t> Monthly Cost for Motorcycle Ownership</a:t>
                      </a:r>
                      <a:endParaRPr lang="en-US" dirty="0">
                        <a:solidFill>
                          <a:schemeClr val="tx1"/>
                        </a:solidFill>
                      </a:endParaRPr>
                    </a:p>
                  </a:txBody>
                  <a:tcPr marL="0" marR="0" marT="0" marB="0">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marL="0" marR="0" marT="0" marB="0">
                    <a:solidFill>
                      <a:srgbClr val="FFC000"/>
                    </a:solidFill>
                  </a:tcPr>
                </a:tc>
                <a:extLst>
                  <a:ext uri="{0D108BD9-81ED-4DB2-BD59-A6C34878D82A}">
                    <a16:rowId xmlns:a16="http://schemas.microsoft.com/office/drawing/2014/main" val="1413099633"/>
                  </a:ext>
                </a:extLst>
              </a:tr>
              <a:tr h="370840">
                <a:tc>
                  <a:txBody>
                    <a:bodyPr/>
                    <a:lstStyle/>
                    <a:p>
                      <a:pPr algn="ctr"/>
                      <a:r>
                        <a:rPr lang="en-US" sz="1100" b="1" dirty="0" smtClean="0"/>
                        <a:t>Officer</a:t>
                      </a:r>
                      <a:endParaRPr lang="en-US" sz="1100" b="1" dirty="0"/>
                    </a:p>
                  </a:txBody>
                  <a:tcPr marL="0" marR="0" marT="0" marB="0" anchor="ctr">
                    <a:solidFill>
                      <a:schemeClr val="accent4">
                        <a:lumMod val="40000"/>
                        <a:lumOff val="60000"/>
                      </a:schemeClr>
                    </a:solidFill>
                  </a:tcPr>
                </a:tc>
                <a:tc>
                  <a:txBody>
                    <a:bodyPr/>
                    <a:lstStyle/>
                    <a:p>
                      <a:pPr algn="ctr"/>
                      <a:r>
                        <a:rPr lang="en-US" sz="1100" b="1" dirty="0" smtClean="0"/>
                        <a:t>Year</a:t>
                      </a:r>
                      <a:endParaRPr lang="en-US" sz="1100" b="1" dirty="0"/>
                    </a:p>
                  </a:txBody>
                  <a:tcPr marL="0" marR="0" marT="0" marB="0" anchor="ctr">
                    <a:solidFill>
                      <a:schemeClr val="accent4">
                        <a:lumMod val="40000"/>
                        <a:lumOff val="60000"/>
                      </a:schemeClr>
                    </a:solidFill>
                  </a:tcPr>
                </a:tc>
                <a:tc>
                  <a:txBody>
                    <a:bodyPr/>
                    <a:lstStyle/>
                    <a:p>
                      <a:pPr algn="ctr"/>
                      <a:r>
                        <a:rPr lang="en-US" sz="1100" b="1" dirty="0" smtClean="0"/>
                        <a:t>Price</a:t>
                      </a:r>
                      <a:r>
                        <a:rPr lang="en-US" sz="1100" b="1" baseline="0" dirty="0" smtClean="0"/>
                        <a:t> (TTL)</a:t>
                      </a:r>
                      <a:endParaRPr lang="en-US" sz="1100" b="1" dirty="0"/>
                    </a:p>
                  </a:txBody>
                  <a:tcPr marL="0" marR="0" marT="0" marB="0" anchor="ctr">
                    <a:solidFill>
                      <a:schemeClr val="accent4">
                        <a:lumMod val="40000"/>
                        <a:lumOff val="60000"/>
                      </a:schemeClr>
                    </a:solidFill>
                  </a:tcPr>
                </a:tc>
                <a:tc>
                  <a:txBody>
                    <a:bodyPr/>
                    <a:lstStyle/>
                    <a:p>
                      <a:pPr algn="ctr"/>
                      <a:r>
                        <a:rPr lang="en-US" sz="1100" b="1" dirty="0" smtClean="0"/>
                        <a:t>Rollover owed</a:t>
                      </a:r>
                      <a:r>
                        <a:rPr lang="en-US" sz="1100" b="1" baseline="0" dirty="0" smtClean="0"/>
                        <a:t> on Previous Motorcycle</a:t>
                      </a:r>
                      <a:endParaRPr lang="en-US" sz="1100" b="1" dirty="0"/>
                    </a:p>
                  </a:txBody>
                  <a:tcPr marL="0" marR="0" marT="0" marB="0" anchor="ctr">
                    <a:solidFill>
                      <a:schemeClr val="accent4">
                        <a:lumMod val="40000"/>
                        <a:lumOff val="60000"/>
                      </a:schemeClr>
                    </a:solidFill>
                  </a:tcPr>
                </a:tc>
                <a:tc>
                  <a:txBody>
                    <a:bodyPr/>
                    <a:lstStyle/>
                    <a:p>
                      <a:pPr algn="ctr"/>
                      <a:r>
                        <a:rPr lang="en-US" sz="1100" b="1" dirty="0" smtClean="0"/>
                        <a:t>Trade-In Value</a:t>
                      </a:r>
                      <a:endParaRPr lang="en-US" sz="1100" b="1" dirty="0"/>
                    </a:p>
                  </a:txBody>
                  <a:tcPr marL="0" marR="0" marT="0" marB="0" anchor="ctr">
                    <a:solidFill>
                      <a:schemeClr val="accent4">
                        <a:lumMod val="40000"/>
                        <a:lumOff val="60000"/>
                      </a:schemeClr>
                    </a:solidFill>
                  </a:tcPr>
                </a:tc>
                <a:tc>
                  <a:txBody>
                    <a:bodyPr/>
                    <a:lstStyle/>
                    <a:p>
                      <a:pPr algn="ctr"/>
                      <a:r>
                        <a:rPr lang="en-US" sz="1100" b="1" dirty="0" smtClean="0"/>
                        <a:t>Financed Amount</a:t>
                      </a:r>
                      <a:endParaRPr lang="en-US" sz="1100" b="1" dirty="0"/>
                    </a:p>
                  </a:txBody>
                  <a:tcPr marL="0" marR="0" marT="0" marB="0" anchor="ctr">
                    <a:solidFill>
                      <a:schemeClr val="accent4">
                        <a:lumMod val="40000"/>
                        <a:lumOff val="60000"/>
                      </a:schemeClr>
                    </a:solidFill>
                  </a:tcPr>
                </a:tc>
                <a:tc>
                  <a:txBody>
                    <a:bodyPr/>
                    <a:lstStyle/>
                    <a:p>
                      <a:pPr algn="ctr"/>
                      <a:r>
                        <a:rPr lang="en-US" sz="1100" b="1" dirty="0" smtClean="0"/>
                        <a:t>Months Financed</a:t>
                      </a:r>
                      <a:endParaRPr lang="en-US" sz="1100" b="1" dirty="0"/>
                    </a:p>
                  </a:txBody>
                  <a:tcPr marL="0" marR="0" marT="0" marB="0" anchor="ctr">
                    <a:solidFill>
                      <a:schemeClr val="accent4">
                        <a:lumMod val="40000"/>
                        <a:lumOff val="60000"/>
                      </a:schemeClr>
                    </a:solidFill>
                  </a:tcPr>
                </a:tc>
                <a:tc>
                  <a:txBody>
                    <a:bodyPr/>
                    <a:lstStyle/>
                    <a:p>
                      <a:pPr algn="ctr"/>
                      <a:r>
                        <a:rPr lang="en-US" sz="1100" b="1" dirty="0" smtClean="0"/>
                        <a:t>APR</a:t>
                      </a:r>
                      <a:endParaRPr lang="en-US" sz="1100" b="1" dirty="0"/>
                    </a:p>
                  </a:txBody>
                  <a:tcPr marL="0" marR="0" marT="0" marB="0" anchor="ctr">
                    <a:solidFill>
                      <a:schemeClr val="accent4">
                        <a:lumMod val="40000"/>
                        <a:lumOff val="60000"/>
                      </a:schemeClr>
                    </a:solidFill>
                  </a:tcPr>
                </a:tc>
                <a:tc>
                  <a:txBody>
                    <a:bodyPr/>
                    <a:lstStyle/>
                    <a:p>
                      <a:pPr algn="ctr"/>
                      <a:r>
                        <a:rPr lang="en-US" sz="1100" b="1" dirty="0" smtClean="0"/>
                        <a:t>Monthly Payment</a:t>
                      </a:r>
                      <a:endParaRPr lang="en-US" sz="1100" b="1" dirty="0"/>
                    </a:p>
                  </a:txBody>
                  <a:tcPr marL="0" marR="0" marT="0" marB="0" anchor="ctr">
                    <a:solidFill>
                      <a:schemeClr val="accent4">
                        <a:lumMod val="40000"/>
                        <a:lumOff val="60000"/>
                      </a:schemeClr>
                    </a:solidFill>
                  </a:tcPr>
                </a:tc>
                <a:tc>
                  <a:txBody>
                    <a:bodyPr/>
                    <a:lstStyle/>
                    <a:p>
                      <a:pPr algn="ctr"/>
                      <a:r>
                        <a:rPr lang="en-US" sz="1100" b="1" dirty="0" smtClean="0"/>
                        <a:t>Mthly Insurance</a:t>
                      </a:r>
                      <a:endParaRPr lang="en-US" sz="1100" b="1" dirty="0"/>
                    </a:p>
                  </a:txBody>
                  <a:tcPr marL="0" marR="0" marT="0" marB="0" anchor="ctr">
                    <a:solidFill>
                      <a:schemeClr val="accent4">
                        <a:lumMod val="40000"/>
                        <a:lumOff val="60000"/>
                      </a:schemeClr>
                    </a:solidFill>
                  </a:tcPr>
                </a:tc>
                <a:tc>
                  <a:txBody>
                    <a:bodyPr/>
                    <a:lstStyle/>
                    <a:p>
                      <a:pPr algn="ctr"/>
                      <a:r>
                        <a:rPr lang="en-US" sz="1100" b="1" dirty="0" smtClean="0"/>
                        <a:t>Extended Warranty (3 Years)</a:t>
                      </a:r>
                      <a:endParaRPr lang="en-US" sz="1100" b="1" dirty="0"/>
                    </a:p>
                  </a:txBody>
                  <a:tcPr marL="0" marR="0" marT="0" marB="0" anchor="ctr">
                    <a:solidFill>
                      <a:schemeClr val="accent4">
                        <a:lumMod val="40000"/>
                        <a:lumOff val="60000"/>
                      </a:schemeClr>
                    </a:solidFill>
                  </a:tcPr>
                </a:tc>
                <a:tc>
                  <a:txBody>
                    <a:bodyPr/>
                    <a:lstStyle/>
                    <a:p>
                      <a:pPr algn="ctr"/>
                      <a:r>
                        <a:rPr lang="en-US" sz="1100" b="1" dirty="0" smtClean="0"/>
                        <a:t>Emergency Equipment</a:t>
                      </a:r>
                      <a:endParaRPr lang="en-US" sz="1100" b="1" dirty="0"/>
                    </a:p>
                  </a:txBody>
                  <a:tcPr marL="0" marR="0" marT="0" marB="0" anchor="ctr">
                    <a:solidFill>
                      <a:schemeClr val="accent4">
                        <a:lumMod val="40000"/>
                        <a:lumOff val="60000"/>
                      </a:schemeClr>
                    </a:solidFill>
                  </a:tcPr>
                </a:tc>
                <a:tc>
                  <a:txBody>
                    <a:bodyPr/>
                    <a:lstStyle/>
                    <a:p>
                      <a:pPr algn="ctr"/>
                      <a:r>
                        <a:rPr lang="en-US" sz="1100" b="1" dirty="0" smtClean="0"/>
                        <a:t>Mthly Cost</a:t>
                      </a:r>
                    </a:p>
                    <a:p>
                      <a:pPr algn="ctr"/>
                      <a:r>
                        <a:rPr lang="en-US" sz="1100" b="1" dirty="0" smtClean="0"/>
                        <a:t>(Excl.</a:t>
                      </a:r>
                      <a:r>
                        <a:rPr lang="en-US" sz="1100" b="1" baseline="0" dirty="0" smtClean="0"/>
                        <a:t> Maint.)</a:t>
                      </a:r>
                      <a:endParaRPr lang="en-US" sz="1100" b="1" dirty="0"/>
                    </a:p>
                  </a:txBody>
                  <a:tcPr marL="0" marR="0" marT="0" marB="0" anchor="ctr">
                    <a:solidFill>
                      <a:schemeClr val="accent4">
                        <a:lumMod val="40000"/>
                        <a:lumOff val="60000"/>
                      </a:schemeClr>
                    </a:solidFill>
                  </a:tcPr>
                </a:tc>
                <a:extLst>
                  <a:ext uri="{0D108BD9-81ED-4DB2-BD59-A6C34878D82A}">
                    <a16:rowId xmlns:a16="http://schemas.microsoft.com/office/drawing/2014/main" val="1766267219"/>
                  </a:ext>
                </a:extLst>
              </a:tr>
              <a:tr h="237572">
                <a:tc>
                  <a:txBody>
                    <a:bodyPr/>
                    <a:lstStyle/>
                    <a:p>
                      <a:pPr algn="ctr"/>
                      <a:r>
                        <a:rPr lang="en-US" sz="1100" dirty="0" smtClean="0"/>
                        <a:t>New</a:t>
                      </a:r>
                    </a:p>
                  </a:txBody>
                  <a:tcPr marL="0" marR="0" marT="0" marB="0" anchor="ctr">
                    <a:solidFill>
                      <a:schemeClr val="accent4">
                        <a:lumMod val="40000"/>
                        <a:lumOff val="60000"/>
                      </a:schemeClr>
                    </a:solidFill>
                  </a:tcPr>
                </a:tc>
                <a:tc>
                  <a:txBody>
                    <a:bodyPr/>
                    <a:lstStyle/>
                    <a:p>
                      <a:pPr algn="ctr"/>
                      <a:r>
                        <a:rPr lang="en-US" sz="1100" dirty="0" smtClean="0"/>
                        <a:t>2018</a:t>
                      </a:r>
                    </a:p>
                  </a:txBody>
                  <a:tcPr marL="0" marR="0" marT="0" marB="0" anchor="ctr">
                    <a:solidFill>
                      <a:schemeClr val="accent4">
                        <a:lumMod val="40000"/>
                        <a:lumOff val="60000"/>
                      </a:schemeClr>
                    </a:solidFill>
                  </a:tcPr>
                </a:tc>
                <a:tc>
                  <a:txBody>
                    <a:bodyPr/>
                    <a:lstStyle/>
                    <a:p>
                      <a:pPr algn="ctr"/>
                      <a:r>
                        <a:rPr lang="en-US" sz="1100" dirty="0" smtClean="0"/>
                        <a:t>$18,876.41</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$5,798.33</a:t>
                      </a:r>
                      <a:endParaRPr lang="en-US" sz="1100" dirty="0"/>
                    </a:p>
                  </a:txBody>
                  <a:tcPr marL="0" marR="0" marT="0" marB="0" anchor="ctr">
                    <a:solidFill>
                      <a:schemeClr val="accent4">
                        <a:lumMod val="40000"/>
                        <a:lumOff val="60000"/>
                      </a:schemeClr>
                    </a:solidFill>
                  </a:tcPr>
                </a:tc>
                <a:tc>
                  <a:txBody>
                    <a:bodyPr/>
                    <a:lstStyle/>
                    <a:p>
                      <a:pPr algn="ctr"/>
                      <a:r>
                        <a:rPr lang="en-US" sz="1100" b="0" dirty="0" smtClean="0"/>
                        <a:t>$0.00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$18,876.41</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72</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2.00%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$556.86</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$115.38</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$23.33</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$46.67</a:t>
                      </a:r>
                      <a:endParaRPr lang="en-US" sz="1100" b="0" dirty="0"/>
                    </a:p>
                  </a:txBody>
                  <a:tcPr marL="0" marR="0" marT="0" marB="0" anchor="ctr">
                    <a:solidFill>
                      <a:schemeClr val="accent4">
                        <a:lumMod val="40000"/>
                        <a:lumOff val="60000"/>
                      </a:schemeClr>
                    </a:solidFill>
                  </a:tcPr>
                </a:tc>
                <a:tc>
                  <a:txBody>
                    <a:bodyPr/>
                    <a:lstStyle/>
                    <a:p>
                      <a:pPr algn="ctr"/>
                      <a:r>
                        <a:rPr lang="en-US" sz="1100" dirty="0" smtClean="0"/>
                        <a:t>$742.24</a:t>
                      </a:r>
                      <a:endParaRPr lang="en-US" sz="1100" dirty="0"/>
                    </a:p>
                  </a:txBody>
                  <a:tcPr marL="0" marR="0" marT="0" marB="0" anchor="ctr">
                    <a:solidFill>
                      <a:schemeClr val="accent4">
                        <a:lumMod val="40000"/>
                        <a:lumOff val="60000"/>
                      </a:schemeClr>
                    </a:solidFill>
                  </a:tcPr>
                </a:tc>
                <a:extLst>
                  <a:ext uri="{0D108BD9-81ED-4DB2-BD59-A6C34878D82A}">
                    <a16:rowId xmlns:a16="http://schemas.microsoft.com/office/drawing/2014/main" val="2591504171"/>
                  </a:ext>
                </a:extLst>
              </a:tr>
              <a:tr h="228600">
                <a:tc>
                  <a:txBody>
                    <a:bodyPr/>
                    <a:lstStyle/>
                    <a:p>
                      <a:pPr algn="ctr"/>
                      <a:r>
                        <a:rPr lang="en-US" sz="1100" dirty="0" smtClean="0"/>
                        <a:t>Current</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2018</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$18,876.41</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$9,641.81</a:t>
                      </a:r>
                      <a:endParaRPr lang="en-US" sz="1100" dirty="0"/>
                    </a:p>
                  </a:txBody>
                  <a:tcPr marL="0" marR="0" marT="0" marB="0" anchor="ctr">
                    <a:solidFill>
                      <a:schemeClr val="accent4">
                        <a:lumMod val="40000"/>
                        <a:lumOff val="60000"/>
                      </a:schemeClr>
                    </a:solidFill>
                  </a:tcPr>
                </a:tc>
                <a:tc>
                  <a:txBody>
                    <a:bodyPr/>
                    <a:lstStyle/>
                    <a:p>
                      <a:pPr algn="ctr"/>
                      <a:r>
                        <a:rPr lang="en-US" sz="1100" b="0" dirty="0" smtClean="0"/>
                        <a:t>$6,000.00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$12,876.41</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72</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2.00%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$379.86</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$115.38</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$23.33</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$46.67</a:t>
                      </a:r>
                      <a:endParaRPr lang="en-US" sz="1100" b="0" dirty="0"/>
                    </a:p>
                  </a:txBody>
                  <a:tcPr marL="0" marR="0" marT="0" marB="0" anchor="ctr">
                    <a:solidFill>
                      <a:schemeClr val="accent4">
                        <a:lumMod val="40000"/>
                        <a:lumOff val="60000"/>
                      </a:schemeClr>
                    </a:solidFill>
                  </a:tcPr>
                </a:tc>
                <a:tc>
                  <a:txBody>
                    <a:bodyPr/>
                    <a:lstStyle/>
                    <a:p>
                      <a:pPr algn="ctr"/>
                      <a:r>
                        <a:rPr lang="en-US" sz="1100" dirty="0" smtClean="0"/>
                        <a:t>$565.24</a:t>
                      </a:r>
                      <a:endParaRPr lang="en-US" sz="1100" dirty="0"/>
                    </a:p>
                  </a:txBody>
                  <a:tcPr marL="0" marR="0" marT="0" marB="0" anchor="ctr">
                    <a:solidFill>
                      <a:schemeClr val="accent4">
                        <a:lumMod val="40000"/>
                        <a:lumOff val="60000"/>
                      </a:schemeClr>
                    </a:solidFill>
                  </a:tcPr>
                </a:tc>
                <a:extLst>
                  <a:ext uri="{0D108BD9-81ED-4DB2-BD59-A6C34878D82A}">
                    <a16:rowId xmlns:a16="http://schemas.microsoft.com/office/drawing/2014/main" val="3937620589"/>
                  </a:ext>
                </a:extLst>
              </a:tr>
              <a:tr h="228600">
                <a:tc>
                  <a:txBody>
                    <a:bodyPr/>
                    <a:lstStyle/>
                    <a:p>
                      <a:pPr algn="ctr"/>
                      <a:r>
                        <a:rPr lang="en-US" sz="1100" dirty="0" smtClean="0"/>
                        <a:t>New </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2017</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$18,471.41</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$5,231.08</a:t>
                      </a:r>
                      <a:endParaRPr lang="en-US" sz="1100" dirty="0"/>
                    </a:p>
                  </a:txBody>
                  <a:tcPr marL="0" marR="0" marT="0" marB="0" anchor="ctr">
                    <a:solidFill>
                      <a:schemeClr val="accent4">
                        <a:lumMod val="40000"/>
                        <a:lumOff val="60000"/>
                      </a:schemeClr>
                    </a:solidFill>
                  </a:tcPr>
                </a:tc>
                <a:tc>
                  <a:txBody>
                    <a:bodyPr/>
                    <a:lstStyle/>
                    <a:p>
                      <a:pPr algn="ctr"/>
                      <a:r>
                        <a:rPr lang="en-US" sz="1100" b="0" dirty="0" smtClean="0"/>
                        <a:t>$0.00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$18,471.41</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72</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2.00%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$544.92</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$110.38</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$23.33</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$46.67</a:t>
                      </a:r>
                      <a:endParaRPr lang="en-US" sz="1100" b="0" dirty="0"/>
                    </a:p>
                  </a:txBody>
                  <a:tcPr marL="0" marR="0" marT="0" marB="0" anchor="ctr">
                    <a:solidFill>
                      <a:schemeClr val="accent4">
                        <a:lumMod val="40000"/>
                        <a:lumOff val="60000"/>
                      </a:schemeClr>
                    </a:solidFill>
                  </a:tcPr>
                </a:tc>
                <a:tc>
                  <a:txBody>
                    <a:bodyPr/>
                    <a:lstStyle/>
                    <a:p>
                      <a:pPr algn="ctr"/>
                      <a:r>
                        <a:rPr lang="en-US" sz="1100" dirty="0" smtClean="0"/>
                        <a:t>$725.30</a:t>
                      </a:r>
                      <a:endParaRPr lang="en-US" sz="1100" dirty="0"/>
                    </a:p>
                  </a:txBody>
                  <a:tcPr marL="0" marR="0" marT="0" marB="0" anchor="ctr">
                    <a:solidFill>
                      <a:schemeClr val="accent4">
                        <a:lumMod val="40000"/>
                        <a:lumOff val="60000"/>
                      </a:schemeClr>
                    </a:solidFill>
                  </a:tcPr>
                </a:tc>
                <a:extLst>
                  <a:ext uri="{0D108BD9-81ED-4DB2-BD59-A6C34878D82A}">
                    <a16:rowId xmlns:a16="http://schemas.microsoft.com/office/drawing/2014/main" val="149190801"/>
                  </a:ext>
                </a:extLst>
              </a:tr>
              <a:tr h="228600">
                <a:tc>
                  <a:txBody>
                    <a:bodyPr/>
                    <a:lstStyle/>
                    <a:p>
                      <a:pPr algn="ctr"/>
                      <a:r>
                        <a:rPr lang="en-US" sz="1100" dirty="0" smtClean="0"/>
                        <a:t>Current</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2017</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$18,471.41</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$9,479.08</a:t>
                      </a:r>
                      <a:endParaRPr lang="en-US" sz="1100" dirty="0"/>
                    </a:p>
                  </a:txBody>
                  <a:tcPr marL="0" marR="0" marT="0" marB="0" anchor="ctr">
                    <a:solidFill>
                      <a:schemeClr val="accent4">
                        <a:lumMod val="40000"/>
                        <a:lumOff val="60000"/>
                      </a:schemeClr>
                    </a:solidFill>
                  </a:tcPr>
                </a:tc>
                <a:tc>
                  <a:txBody>
                    <a:bodyPr/>
                    <a:lstStyle/>
                    <a:p>
                      <a:pPr algn="ctr"/>
                      <a:r>
                        <a:rPr lang="en-US" sz="1100" b="0" dirty="0" smtClean="0"/>
                        <a:t>$6,000.00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$12,471.41</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72</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2.00%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$367.90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$110.38</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$23.33</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$46.67</a:t>
                      </a:r>
                      <a:endParaRPr lang="en-US" sz="1100" b="0" dirty="0"/>
                    </a:p>
                  </a:txBody>
                  <a:tcPr marL="0" marR="0" marT="0" marB="0" anchor="ctr">
                    <a:solidFill>
                      <a:schemeClr val="accent4">
                        <a:lumMod val="40000"/>
                        <a:lumOff val="60000"/>
                      </a:schemeClr>
                    </a:solidFill>
                  </a:tcPr>
                </a:tc>
                <a:tc>
                  <a:txBody>
                    <a:bodyPr/>
                    <a:lstStyle/>
                    <a:p>
                      <a:pPr algn="ctr"/>
                      <a:r>
                        <a:rPr lang="en-US" sz="1100" dirty="0" smtClean="0"/>
                        <a:t>$548.28</a:t>
                      </a:r>
                      <a:endParaRPr lang="en-US" sz="1100" dirty="0"/>
                    </a:p>
                  </a:txBody>
                  <a:tcPr marL="0" marR="0" marT="0" marB="0" anchor="ctr">
                    <a:solidFill>
                      <a:schemeClr val="accent4">
                        <a:lumMod val="40000"/>
                        <a:lumOff val="60000"/>
                      </a:schemeClr>
                    </a:solidFill>
                  </a:tcPr>
                </a:tc>
                <a:extLst>
                  <a:ext uri="{0D108BD9-81ED-4DB2-BD59-A6C34878D82A}">
                    <a16:rowId xmlns:a16="http://schemas.microsoft.com/office/drawing/2014/main" val="1720814744"/>
                  </a:ext>
                </a:extLst>
              </a:tr>
              <a:tr h="228600">
                <a:tc>
                  <a:txBody>
                    <a:bodyPr/>
                    <a:lstStyle/>
                    <a:p>
                      <a:pPr algn="ctr"/>
                      <a:r>
                        <a:rPr lang="en-US" sz="1100" dirty="0" smtClean="0"/>
                        <a:t>New</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2016</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$17,915.08</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$5,124.24</a:t>
                      </a:r>
                      <a:endParaRPr lang="en-US" sz="1100" dirty="0"/>
                    </a:p>
                  </a:txBody>
                  <a:tcPr marL="0" marR="0" marT="0" marB="0" anchor="ctr">
                    <a:solidFill>
                      <a:schemeClr val="accent4">
                        <a:lumMod val="40000"/>
                        <a:lumOff val="60000"/>
                      </a:schemeClr>
                    </a:solidFill>
                  </a:tcPr>
                </a:tc>
                <a:tc>
                  <a:txBody>
                    <a:bodyPr/>
                    <a:lstStyle/>
                    <a:p>
                      <a:pPr algn="ctr"/>
                      <a:r>
                        <a:rPr lang="en-US" sz="1100" b="0" dirty="0" smtClean="0"/>
                        <a:t>$0.00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$17,915.08</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72</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2.00%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$528.50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$105.38</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$23.33</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$46.67</a:t>
                      </a:r>
                      <a:endParaRPr lang="en-US" sz="1100" b="0" dirty="0"/>
                    </a:p>
                  </a:txBody>
                  <a:tcPr marL="0" marR="0" marT="0" marB="0" anchor="ctr">
                    <a:solidFill>
                      <a:schemeClr val="accent4">
                        <a:lumMod val="40000"/>
                        <a:lumOff val="60000"/>
                      </a:schemeClr>
                    </a:solidFill>
                  </a:tcPr>
                </a:tc>
                <a:tc>
                  <a:txBody>
                    <a:bodyPr/>
                    <a:lstStyle/>
                    <a:p>
                      <a:pPr algn="ctr"/>
                      <a:r>
                        <a:rPr lang="en-US" sz="1100" dirty="0" smtClean="0"/>
                        <a:t>$703.88</a:t>
                      </a:r>
                      <a:endParaRPr lang="en-US" sz="1100" dirty="0"/>
                    </a:p>
                  </a:txBody>
                  <a:tcPr marL="0" marR="0" marT="0" marB="0" anchor="ctr">
                    <a:solidFill>
                      <a:schemeClr val="accent4">
                        <a:lumMod val="40000"/>
                        <a:lumOff val="60000"/>
                      </a:schemeClr>
                    </a:solidFill>
                  </a:tcPr>
                </a:tc>
                <a:extLst>
                  <a:ext uri="{0D108BD9-81ED-4DB2-BD59-A6C34878D82A}">
                    <a16:rowId xmlns:a16="http://schemas.microsoft.com/office/drawing/2014/main" val="2844122697"/>
                  </a:ext>
                </a:extLst>
              </a:tr>
              <a:tr h="228600">
                <a:tc>
                  <a:txBody>
                    <a:bodyPr/>
                    <a:lstStyle/>
                    <a:p>
                      <a:pPr algn="ctr"/>
                      <a:r>
                        <a:rPr lang="en-US" sz="1100" dirty="0" smtClean="0"/>
                        <a:t>Current</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2016</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$17,915.08</a:t>
                      </a:r>
                      <a:endParaRPr lang="en-US" sz="1100" dirty="0"/>
                    </a:p>
                  </a:txBody>
                  <a:tcPr marL="0" marR="0" marT="0" marB="0" anchor="ctr">
                    <a:solidFill>
                      <a:schemeClr val="accent4">
                        <a:lumMod val="40000"/>
                        <a:lumOff val="60000"/>
                      </a:schemeClr>
                    </a:solidFill>
                  </a:tcPr>
                </a:tc>
                <a:tc>
                  <a:txBody>
                    <a:bodyPr/>
                    <a:lstStyle/>
                    <a:p>
                      <a:pPr algn="ctr"/>
                      <a:r>
                        <a:rPr lang="en-US" sz="1100" dirty="0" smtClean="0"/>
                        <a:t>$9,372.24</a:t>
                      </a:r>
                      <a:endParaRPr lang="en-US" sz="1100" dirty="0"/>
                    </a:p>
                  </a:txBody>
                  <a:tcPr marL="0" marR="0" marT="0" marB="0" anchor="ctr">
                    <a:solidFill>
                      <a:schemeClr val="accent4">
                        <a:lumMod val="40000"/>
                        <a:lumOff val="60000"/>
                      </a:schemeClr>
                    </a:solidFill>
                  </a:tcPr>
                </a:tc>
                <a:tc>
                  <a:txBody>
                    <a:bodyPr/>
                    <a:lstStyle/>
                    <a:p>
                      <a:pPr algn="ctr"/>
                      <a:r>
                        <a:rPr lang="en-US" sz="1100" b="0" dirty="0" smtClean="0"/>
                        <a:t>$6,000.00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$11,915.08</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72</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2.00%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$351.50</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$105.38</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$23.33</a:t>
                      </a:r>
                      <a:endParaRPr lang="en-US" sz="1100" b="0" dirty="0"/>
                    </a:p>
                  </a:txBody>
                  <a:tcPr marL="0" marR="0" marT="0" marB="0" anchor="ctr">
                    <a:solidFill>
                      <a:schemeClr val="accent4">
                        <a:lumMod val="40000"/>
                        <a:lumOff val="60000"/>
                      </a:schemeClr>
                    </a:solidFill>
                  </a:tcPr>
                </a:tc>
                <a:tc>
                  <a:txBody>
                    <a:bodyPr/>
                    <a:lstStyle/>
                    <a:p>
                      <a:pPr algn="ctr"/>
                      <a:r>
                        <a:rPr lang="en-US" sz="1100" b="0" dirty="0" smtClean="0"/>
                        <a:t>$46.67</a:t>
                      </a:r>
                      <a:endParaRPr lang="en-US" sz="1100" b="0" dirty="0"/>
                    </a:p>
                  </a:txBody>
                  <a:tcPr marL="0" marR="0" marT="0" marB="0" anchor="ctr">
                    <a:solidFill>
                      <a:schemeClr val="accent4">
                        <a:lumMod val="40000"/>
                        <a:lumOff val="60000"/>
                      </a:schemeClr>
                    </a:solidFill>
                  </a:tcPr>
                </a:tc>
                <a:tc>
                  <a:txBody>
                    <a:bodyPr/>
                    <a:lstStyle/>
                    <a:p>
                      <a:pPr algn="ctr"/>
                      <a:r>
                        <a:rPr lang="en-US" sz="1100" dirty="0" smtClean="0"/>
                        <a:t>$526.88</a:t>
                      </a:r>
                      <a:endParaRPr lang="en-US" sz="1100" dirty="0"/>
                    </a:p>
                  </a:txBody>
                  <a:tcPr marL="0" marR="0" marT="0" marB="0" anchor="ctr">
                    <a:solidFill>
                      <a:schemeClr val="accent4">
                        <a:lumMod val="40000"/>
                        <a:lumOff val="60000"/>
                      </a:schemeClr>
                    </a:solidFill>
                  </a:tcPr>
                </a:tc>
                <a:extLst>
                  <a:ext uri="{0D108BD9-81ED-4DB2-BD59-A6C34878D82A}">
                    <a16:rowId xmlns:a16="http://schemas.microsoft.com/office/drawing/2014/main" val="181289007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1338866"/>
              </p:ext>
            </p:extLst>
          </p:nvPr>
        </p:nvGraphicFramePr>
        <p:xfrm>
          <a:off x="152401" y="5029200"/>
          <a:ext cx="6705599" cy="970280"/>
        </p:xfrm>
        <a:graphic>
          <a:graphicData uri="http://schemas.openxmlformats.org/drawingml/2006/table">
            <a:tbl>
              <a:tblPr firstRow="1" bandRow="1">
                <a:tableStyleId>{5C22544A-7EE6-4342-B048-85BDC9FD1C3A}</a:tableStyleId>
              </a:tblPr>
              <a:tblGrid>
                <a:gridCol w="1019089">
                  <a:extLst>
                    <a:ext uri="{9D8B030D-6E8A-4147-A177-3AD203B41FA5}">
                      <a16:colId xmlns:a16="http://schemas.microsoft.com/office/drawing/2014/main" val="603257994"/>
                    </a:ext>
                  </a:extLst>
                </a:gridCol>
                <a:gridCol w="716477">
                  <a:extLst>
                    <a:ext uri="{9D8B030D-6E8A-4147-A177-3AD203B41FA5}">
                      <a16:colId xmlns:a16="http://schemas.microsoft.com/office/drawing/2014/main" val="3247636234"/>
                    </a:ext>
                  </a:extLst>
                </a:gridCol>
                <a:gridCol w="867782">
                  <a:extLst>
                    <a:ext uri="{9D8B030D-6E8A-4147-A177-3AD203B41FA5}">
                      <a16:colId xmlns:a16="http://schemas.microsoft.com/office/drawing/2014/main" val="1183143151"/>
                    </a:ext>
                  </a:extLst>
                </a:gridCol>
                <a:gridCol w="946673">
                  <a:extLst>
                    <a:ext uri="{9D8B030D-6E8A-4147-A177-3AD203B41FA5}">
                      <a16:colId xmlns:a16="http://schemas.microsoft.com/office/drawing/2014/main" val="2410399386"/>
                    </a:ext>
                  </a:extLst>
                </a:gridCol>
                <a:gridCol w="946673">
                  <a:extLst>
                    <a:ext uri="{9D8B030D-6E8A-4147-A177-3AD203B41FA5}">
                      <a16:colId xmlns:a16="http://schemas.microsoft.com/office/drawing/2014/main" val="2280866579"/>
                    </a:ext>
                  </a:extLst>
                </a:gridCol>
                <a:gridCol w="788895">
                  <a:extLst>
                    <a:ext uri="{9D8B030D-6E8A-4147-A177-3AD203B41FA5}">
                      <a16:colId xmlns:a16="http://schemas.microsoft.com/office/drawing/2014/main" val="3799066732"/>
                    </a:ext>
                  </a:extLst>
                </a:gridCol>
                <a:gridCol w="710005">
                  <a:extLst>
                    <a:ext uri="{9D8B030D-6E8A-4147-A177-3AD203B41FA5}">
                      <a16:colId xmlns:a16="http://schemas.microsoft.com/office/drawing/2014/main" val="2688129996"/>
                    </a:ext>
                  </a:extLst>
                </a:gridCol>
                <a:gridCol w="710005">
                  <a:extLst>
                    <a:ext uri="{9D8B030D-6E8A-4147-A177-3AD203B41FA5}">
                      <a16:colId xmlns:a16="http://schemas.microsoft.com/office/drawing/2014/main" val="4156484844"/>
                    </a:ext>
                  </a:extLst>
                </a:gridCol>
              </a:tblGrid>
              <a:tr h="136756">
                <a:tc gridSpan="8">
                  <a:txBody>
                    <a:bodyPr/>
                    <a:lstStyle/>
                    <a:p>
                      <a:pPr algn="ctr"/>
                      <a:r>
                        <a:rPr lang="en-US" dirty="0" smtClean="0">
                          <a:solidFill>
                            <a:schemeClr val="tx1"/>
                          </a:solidFill>
                        </a:rPr>
                        <a:t>Avg. Total Monthly Maintenance</a:t>
                      </a:r>
                      <a:r>
                        <a:rPr lang="en-US" baseline="0" dirty="0" smtClean="0">
                          <a:solidFill>
                            <a:schemeClr val="tx1"/>
                          </a:solidFill>
                        </a:rPr>
                        <a:t> Cost Performed by Owner</a:t>
                      </a:r>
                      <a:endParaRPr lang="en-US" dirty="0">
                        <a:solidFill>
                          <a:schemeClr val="tx1"/>
                        </a:solidFill>
                      </a:endParaRPr>
                    </a:p>
                  </a:txBody>
                  <a:tcPr marL="0" marR="0" marT="0" marB="0">
                    <a:solidFill>
                      <a:srgbClr val="FFC000"/>
                    </a:solidFill>
                  </a:tcPr>
                </a:tc>
                <a:tc hMerge="1">
                  <a:txBody>
                    <a:bodyPr/>
                    <a:lstStyle/>
                    <a:p>
                      <a:endParaRPr lang="en-US"/>
                    </a:p>
                  </a:txBody>
                  <a:tcPr/>
                </a:tc>
                <a:tc hMerge="1">
                  <a:txBody>
                    <a:bodyPr/>
                    <a:lstStyle/>
                    <a:p>
                      <a:endParaRPr lang="en-US" dirty="0"/>
                    </a:p>
                  </a:txBody>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marL="0" marR="0" marT="0" marB="0">
                    <a:solidFill>
                      <a:srgbClr val="FFC000"/>
                    </a:solidFill>
                  </a:tcPr>
                </a:tc>
                <a:extLst>
                  <a:ext uri="{0D108BD9-81ED-4DB2-BD59-A6C34878D82A}">
                    <a16:rowId xmlns:a16="http://schemas.microsoft.com/office/drawing/2014/main" val="1413099633"/>
                  </a:ext>
                </a:extLst>
              </a:tr>
              <a:tr h="262198">
                <a:tc>
                  <a:txBody>
                    <a:bodyPr/>
                    <a:lstStyle/>
                    <a:p>
                      <a:pPr algn="ctr"/>
                      <a:r>
                        <a:rPr lang="en-US" sz="1400" dirty="0" smtClean="0"/>
                        <a:t>Fluid Change</a:t>
                      </a:r>
                      <a:endParaRPr lang="en-US" sz="1400" dirty="0"/>
                    </a:p>
                  </a:txBody>
                  <a:tcPr marL="0" marR="0" marT="0" marB="0" anchor="ctr">
                    <a:solidFill>
                      <a:schemeClr val="accent4">
                        <a:lumMod val="40000"/>
                        <a:lumOff val="60000"/>
                      </a:schemeClr>
                    </a:solidFill>
                  </a:tcPr>
                </a:tc>
                <a:tc>
                  <a:txBody>
                    <a:bodyPr/>
                    <a:lstStyle/>
                    <a:p>
                      <a:pPr algn="ctr"/>
                      <a:r>
                        <a:rPr lang="en-US" sz="1400" dirty="0" smtClean="0"/>
                        <a:t>Front</a:t>
                      </a:r>
                      <a:r>
                        <a:rPr lang="en-US" sz="1400" baseline="0" dirty="0" smtClean="0"/>
                        <a:t> Tire</a:t>
                      </a:r>
                      <a:endParaRPr lang="en-US" sz="1400" dirty="0"/>
                    </a:p>
                  </a:txBody>
                  <a:tcPr marL="0" marR="0" marT="0" marB="0" anchor="ctr">
                    <a:solidFill>
                      <a:schemeClr val="accent4">
                        <a:lumMod val="40000"/>
                        <a:lumOff val="60000"/>
                      </a:schemeClr>
                    </a:solidFill>
                  </a:tcPr>
                </a:tc>
                <a:tc>
                  <a:txBody>
                    <a:bodyPr/>
                    <a:lstStyle/>
                    <a:p>
                      <a:pPr algn="ctr"/>
                      <a:r>
                        <a:rPr lang="en-US" sz="1400" b="0" dirty="0" smtClean="0"/>
                        <a:t>Rear Tire</a:t>
                      </a:r>
                      <a:endParaRPr lang="en-US" sz="1400" b="0" dirty="0"/>
                    </a:p>
                  </a:txBody>
                  <a:tcPr marL="0" marR="0" marT="0" marB="0" anchor="ctr">
                    <a:solidFill>
                      <a:schemeClr val="accent4">
                        <a:lumMod val="40000"/>
                        <a:lumOff val="60000"/>
                      </a:schemeClr>
                    </a:solidFill>
                  </a:tcPr>
                </a:tc>
                <a:tc>
                  <a:txBody>
                    <a:bodyPr/>
                    <a:lstStyle/>
                    <a:p>
                      <a:pPr algn="ctr"/>
                      <a:r>
                        <a:rPr lang="en-US" sz="1400" b="0" dirty="0" smtClean="0"/>
                        <a:t>Front Pads</a:t>
                      </a:r>
                      <a:endParaRPr lang="en-US" sz="1400" b="0" dirty="0"/>
                    </a:p>
                  </a:txBody>
                  <a:tcPr marL="0" marR="0" marT="0" marB="0" anchor="ctr">
                    <a:solidFill>
                      <a:schemeClr val="accent4">
                        <a:lumMod val="40000"/>
                        <a:lumOff val="60000"/>
                      </a:schemeClr>
                    </a:solidFill>
                  </a:tcPr>
                </a:tc>
                <a:tc>
                  <a:txBody>
                    <a:bodyPr/>
                    <a:lstStyle/>
                    <a:p>
                      <a:pPr algn="ctr"/>
                      <a:r>
                        <a:rPr lang="en-US" sz="1400" b="0" dirty="0" smtClean="0"/>
                        <a:t>Rear</a:t>
                      </a:r>
                      <a:r>
                        <a:rPr lang="en-US" sz="1400" b="0" baseline="0" dirty="0" smtClean="0"/>
                        <a:t> Pads</a:t>
                      </a:r>
                      <a:endParaRPr lang="en-US" sz="1400" b="0" dirty="0"/>
                    </a:p>
                  </a:txBody>
                  <a:tcPr marL="0" marR="0" marT="0" marB="0" anchor="ctr">
                    <a:solidFill>
                      <a:schemeClr val="accent4">
                        <a:lumMod val="40000"/>
                        <a:lumOff val="60000"/>
                      </a:schemeClr>
                    </a:solidFill>
                  </a:tcPr>
                </a:tc>
                <a:tc>
                  <a:txBody>
                    <a:bodyPr/>
                    <a:lstStyle/>
                    <a:p>
                      <a:pPr algn="ctr"/>
                      <a:r>
                        <a:rPr lang="en-US" sz="1400" b="0" dirty="0" smtClean="0"/>
                        <a:t>Air Filters</a:t>
                      </a:r>
                      <a:endParaRPr lang="en-US" sz="1400" b="0" dirty="0"/>
                    </a:p>
                  </a:txBody>
                  <a:tcPr marL="0" marR="0" marT="0" marB="0" anchor="ctr">
                    <a:solidFill>
                      <a:schemeClr val="accent4">
                        <a:lumMod val="40000"/>
                        <a:lumOff val="60000"/>
                      </a:schemeClr>
                    </a:solidFill>
                  </a:tcPr>
                </a:tc>
                <a:tc>
                  <a:txBody>
                    <a:bodyPr/>
                    <a:lstStyle/>
                    <a:p>
                      <a:pPr algn="ctr"/>
                      <a:r>
                        <a:rPr lang="en-US" sz="1400" b="0" dirty="0" smtClean="0"/>
                        <a:t>Total Monthly </a:t>
                      </a:r>
                      <a:endParaRPr lang="en-US" sz="1400" b="0" dirty="0"/>
                    </a:p>
                  </a:txBody>
                  <a:tcPr marL="0" marR="0" marT="0" marB="0" anchor="ctr">
                    <a:solidFill>
                      <a:schemeClr val="accent4">
                        <a:lumMod val="40000"/>
                        <a:lumOff val="60000"/>
                      </a:schemeClr>
                    </a:solidFill>
                  </a:tcPr>
                </a:tc>
                <a:tc>
                  <a:txBody>
                    <a:bodyPr/>
                    <a:lstStyle/>
                    <a:p>
                      <a:pPr algn="ctr"/>
                      <a:r>
                        <a:rPr lang="en-US" sz="1400" b="0" dirty="0" smtClean="0"/>
                        <a:t>Total Annually</a:t>
                      </a:r>
                      <a:endParaRPr lang="en-US" sz="1400" b="0" dirty="0"/>
                    </a:p>
                  </a:txBody>
                  <a:tcPr marL="0" marR="0" marT="0" marB="0" anchor="ctr">
                    <a:solidFill>
                      <a:schemeClr val="accent4">
                        <a:lumMod val="40000"/>
                        <a:lumOff val="60000"/>
                      </a:schemeClr>
                    </a:solidFill>
                  </a:tcPr>
                </a:tc>
                <a:extLst>
                  <a:ext uri="{0D108BD9-81ED-4DB2-BD59-A6C34878D82A}">
                    <a16:rowId xmlns:a16="http://schemas.microsoft.com/office/drawing/2014/main" val="1766267219"/>
                  </a:ext>
                </a:extLst>
              </a:tr>
              <a:tr h="269240">
                <a:tc>
                  <a:txBody>
                    <a:bodyPr/>
                    <a:lstStyle/>
                    <a:p>
                      <a:pPr algn="ctr"/>
                      <a:r>
                        <a:rPr lang="en-US" sz="1200" dirty="0" smtClean="0"/>
                        <a:t>$62.50</a:t>
                      </a:r>
                      <a:endParaRPr lang="en-US" sz="1200" dirty="0"/>
                    </a:p>
                  </a:txBody>
                  <a:tcPr marL="0" marR="0" marT="0" marB="0" anchor="ctr">
                    <a:solidFill>
                      <a:schemeClr val="accent4">
                        <a:lumMod val="40000"/>
                        <a:lumOff val="60000"/>
                      </a:schemeClr>
                    </a:solidFill>
                  </a:tcPr>
                </a:tc>
                <a:tc>
                  <a:txBody>
                    <a:bodyPr/>
                    <a:lstStyle/>
                    <a:p>
                      <a:pPr algn="ctr"/>
                      <a:r>
                        <a:rPr lang="en-US" sz="1200" dirty="0" smtClean="0"/>
                        <a:t>$45.00</a:t>
                      </a:r>
                      <a:endParaRPr lang="en-US" sz="1200" dirty="0"/>
                    </a:p>
                  </a:txBody>
                  <a:tcPr marL="0" marR="0" marT="0" marB="0" anchor="ctr">
                    <a:solidFill>
                      <a:schemeClr val="accent4">
                        <a:lumMod val="40000"/>
                        <a:lumOff val="60000"/>
                      </a:schemeClr>
                    </a:solidFill>
                  </a:tcPr>
                </a:tc>
                <a:tc>
                  <a:txBody>
                    <a:bodyPr/>
                    <a:lstStyle/>
                    <a:p>
                      <a:pPr algn="ctr"/>
                      <a:r>
                        <a:rPr lang="en-US" sz="1200" b="0" dirty="0" smtClean="0"/>
                        <a:t>$87.50</a:t>
                      </a:r>
                      <a:endParaRPr lang="en-US" sz="1200" b="0" dirty="0"/>
                    </a:p>
                  </a:txBody>
                  <a:tcPr marL="0" marR="0" marT="0" marB="0" anchor="ctr">
                    <a:solidFill>
                      <a:schemeClr val="accent4">
                        <a:lumMod val="40000"/>
                        <a:lumOff val="60000"/>
                      </a:schemeClr>
                    </a:solidFill>
                  </a:tcPr>
                </a:tc>
                <a:tc>
                  <a:txBody>
                    <a:bodyPr/>
                    <a:lstStyle/>
                    <a:p>
                      <a:pPr algn="ctr"/>
                      <a:r>
                        <a:rPr lang="en-US" sz="1200" b="0" dirty="0" smtClean="0"/>
                        <a:t>$27.50</a:t>
                      </a:r>
                      <a:endParaRPr lang="en-US" sz="1200" b="0" dirty="0"/>
                    </a:p>
                  </a:txBody>
                  <a:tcPr marL="0" marR="0" marT="0" marB="0" anchor="ctr">
                    <a:solidFill>
                      <a:schemeClr val="accent4">
                        <a:lumMod val="40000"/>
                        <a:lumOff val="60000"/>
                      </a:schemeClr>
                    </a:solidFill>
                  </a:tcPr>
                </a:tc>
                <a:tc>
                  <a:txBody>
                    <a:bodyPr/>
                    <a:lstStyle/>
                    <a:p>
                      <a:pPr algn="ctr"/>
                      <a:r>
                        <a:rPr lang="en-US" sz="1200" b="0" dirty="0" smtClean="0"/>
                        <a:t>$13.00</a:t>
                      </a:r>
                      <a:endParaRPr lang="en-US" sz="1200" b="0" dirty="0"/>
                    </a:p>
                  </a:txBody>
                  <a:tcPr marL="0" marR="0" marT="0" marB="0" anchor="ctr">
                    <a:solidFill>
                      <a:schemeClr val="accent4">
                        <a:lumMod val="40000"/>
                        <a:lumOff val="60000"/>
                      </a:schemeClr>
                    </a:solidFill>
                  </a:tcPr>
                </a:tc>
                <a:tc>
                  <a:txBody>
                    <a:bodyPr/>
                    <a:lstStyle/>
                    <a:p>
                      <a:pPr algn="ctr"/>
                      <a:r>
                        <a:rPr lang="en-US" sz="1200" b="0" dirty="0" smtClean="0"/>
                        <a:t>$4.00</a:t>
                      </a:r>
                      <a:endParaRPr lang="en-US" sz="1200" b="0" dirty="0"/>
                    </a:p>
                  </a:txBody>
                  <a:tcPr marL="0" marR="0" marT="0" marB="0" anchor="ctr">
                    <a:solidFill>
                      <a:schemeClr val="accent4">
                        <a:lumMod val="40000"/>
                        <a:lumOff val="60000"/>
                      </a:schemeClr>
                    </a:solidFill>
                  </a:tcPr>
                </a:tc>
                <a:tc>
                  <a:txBody>
                    <a:bodyPr/>
                    <a:lstStyle/>
                    <a:p>
                      <a:pPr algn="ctr"/>
                      <a:r>
                        <a:rPr lang="en-US" sz="1200" b="0" dirty="0" smtClean="0"/>
                        <a:t>$239.50</a:t>
                      </a:r>
                      <a:endParaRPr lang="en-US" sz="1200" b="0" dirty="0"/>
                    </a:p>
                  </a:txBody>
                  <a:tcPr marL="0" marR="0" marT="0" marB="0" anchor="ctr">
                    <a:solidFill>
                      <a:schemeClr val="accent4">
                        <a:lumMod val="40000"/>
                        <a:lumOff val="60000"/>
                      </a:schemeClr>
                    </a:solidFill>
                  </a:tcPr>
                </a:tc>
                <a:tc>
                  <a:txBody>
                    <a:bodyPr/>
                    <a:lstStyle/>
                    <a:p>
                      <a:pPr algn="ctr"/>
                      <a:r>
                        <a:rPr lang="en-US" sz="1200" b="0" dirty="0" smtClean="0"/>
                        <a:t>$2,874.00</a:t>
                      </a:r>
                      <a:endParaRPr lang="en-US" sz="1200" b="0" dirty="0"/>
                    </a:p>
                  </a:txBody>
                  <a:tcPr marL="0" marR="0" marT="0" marB="0" anchor="ctr">
                    <a:solidFill>
                      <a:schemeClr val="accent4">
                        <a:lumMod val="40000"/>
                        <a:lumOff val="60000"/>
                      </a:schemeClr>
                    </a:solidFill>
                  </a:tcPr>
                </a:tc>
                <a:extLst>
                  <a:ext uri="{0D108BD9-81ED-4DB2-BD59-A6C34878D82A}">
                    <a16:rowId xmlns:a16="http://schemas.microsoft.com/office/drawing/2014/main" val="259150417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39448055"/>
              </p:ext>
            </p:extLst>
          </p:nvPr>
        </p:nvGraphicFramePr>
        <p:xfrm>
          <a:off x="152398" y="5999480"/>
          <a:ext cx="6705601" cy="762652"/>
        </p:xfrm>
        <a:graphic>
          <a:graphicData uri="http://schemas.openxmlformats.org/drawingml/2006/table">
            <a:tbl>
              <a:tblPr firstRow="1" bandRow="1">
                <a:tableStyleId>{5C22544A-7EE6-4342-B048-85BDC9FD1C3A}</a:tableStyleId>
              </a:tblPr>
              <a:tblGrid>
                <a:gridCol w="1016098">
                  <a:extLst>
                    <a:ext uri="{9D8B030D-6E8A-4147-A177-3AD203B41FA5}">
                      <a16:colId xmlns:a16="http://schemas.microsoft.com/office/drawing/2014/main" val="603257994"/>
                    </a:ext>
                  </a:extLst>
                </a:gridCol>
                <a:gridCol w="714015">
                  <a:extLst>
                    <a:ext uri="{9D8B030D-6E8A-4147-A177-3AD203B41FA5}">
                      <a16:colId xmlns:a16="http://schemas.microsoft.com/office/drawing/2014/main" val="3247636234"/>
                    </a:ext>
                  </a:extLst>
                </a:gridCol>
                <a:gridCol w="868736">
                  <a:extLst>
                    <a:ext uri="{9D8B030D-6E8A-4147-A177-3AD203B41FA5}">
                      <a16:colId xmlns:a16="http://schemas.microsoft.com/office/drawing/2014/main" val="1183143151"/>
                    </a:ext>
                  </a:extLst>
                </a:gridCol>
                <a:gridCol w="947712">
                  <a:extLst>
                    <a:ext uri="{9D8B030D-6E8A-4147-A177-3AD203B41FA5}">
                      <a16:colId xmlns:a16="http://schemas.microsoft.com/office/drawing/2014/main" val="2410399386"/>
                    </a:ext>
                  </a:extLst>
                </a:gridCol>
                <a:gridCol w="947712">
                  <a:extLst>
                    <a:ext uri="{9D8B030D-6E8A-4147-A177-3AD203B41FA5}">
                      <a16:colId xmlns:a16="http://schemas.microsoft.com/office/drawing/2014/main" val="2280866579"/>
                    </a:ext>
                  </a:extLst>
                </a:gridCol>
                <a:gridCol w="789760">
                  <a:extLst>
                    <a:ext uri="{9D8B030D-6E8A-4147-A177-3AD203B41FA5}">
                      <a16:colId xmlns:a16="http://schemas.microsoft.com/office/drawing/2014/main" val="3799066732"/>
                    </a:ext>
                  </a:extLst>
                </a:gridCol>
                <a:gridCol w="710784">
                  <a:extLst>
                    <a:ext uri="{9D8B030D-6E8A-4147-A177-3AD203B41FA5}">
                      <a16:colId xmlns:a16="http://schemas.microsoft.com/office/drawing/2014/main" val="2688129996"/>
                    </a:ext>
                  </a:extLst>
                </a:gridCol>
                <a:gridCol w="710784">
                  <a:extLst>
                    <a:ext uri="{9D8B030D-6E8A-4147-A177-3AD203B41FA5}">
                      <a16:colId xmlns:a16="http://schemas.microsoft.com/office/drawing/2014/main" val="1267039231"/>
                    </a:ext>
                  </a:extLst>
                </a:gridCol>
              </a:tblGrid>
              <a:tr h="136756">
                <a:tc gridSpan="8">
                  <a:txBody>
                    <a:bodyPr/>
                    <a:lstStyle/>
                    <a:p>
                      <a:pPr algn="ctr"/>
                      <a:r>
                        <a:rPr lang="en-US" dirty="0" smtClean="0">
                          <a:solidFill>
                            <a:schemeClr val="tx1"/>
                          </a:solidFill>
                        </a:rPr>
                        <a:t>Avg. Total Monthly Maintenance</a:t>
                      </a:r>
                      <a:r>
                        <a:rPr lang="en-US" baseline="0" dirty="0" smtClean="0">
                          <a:solidFill>
                            <a:schemeClr val="tx1"/>
                          </a:solidFill>
                        </a:rPr>
                        <a:t> Cost Performed by Dealer</a:t>
                      </a:r>
                      <a:endParaRPr lang="en-US" dirty="0">
                        <a:solidFill>
                          <a:schemeClr val="tx1"/>
                        </a:solidFill>
                      </a:endParaRPr>
                    </a:p>
                  </a:txBody>
                  <a:tcPr marL="0" marR="0" marT="0" marB="0">
                    <a:solidFill>
                      <a:srgbClr val="FFC000"/>
                    </a:solidFill>
                  </a:tcPr>
                </a:tc>
                <a:tc hMerge="1">
                  <a:txBody>
                    <a:bodyPr/>
                    <a:lstStyle/>
                    <a:p>
                      <a:endParaRPr lang="en-US"/>
                    </a:p>
                  </a:txBody>
                  <a:tcPr/>
                </a:tc>
                <a:tc hMerge="1">
                  <a:txBody>
                    <a:bodyPr/>
                    <a:lstStyle/>
                    <a:p>
                      <a:endParaRPr lang="en-US" dirty="0"/>
                    </a:p>
                  </a:txBody>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a:solidFill>
                      <a:srgbClr val="FFC000"/>
                    </a:solidFill>
                  </a:tcPr>
                </a:tc>
                <a:tc hMerge="1">
                  <a:txBody>
                    <a:bodyPr/>
                    <a:lstStyle/>
                    <a:p>
                      <a:pPr algn="ctr"/>
                      <a:endParaRPr lang="en-US" dirty="0">
                        <a:solidFill>
                          <a:schemeClr val="tx1"/>
                        </a:solidFill>
                      </a:endParaRPr>
                    </a:p>
                  </a:txBody>
                  <a:tcPr marL="0" marR="0" marT="0" marB="0">
                    <a:solidFill>
                      <a:srgbClr val="FFC000"/>
                    </a:solidFill>
                  </a:tcPr>
                </a:tc>
                <a:extLst>
                  <a:ext uri="{0D108BD9-81ED-4DB2-BD59-A6C34878D82A}">
                    <a16:rowId xmlns:a16="http://schemas.microsoft.com/office/drawing/2014/main" val="1413099633"/>
                  </a:ext>
                </a:extLst>
              </a:tr>
              <a:tr h="269240">
                <a:tc>
                  <a:txBody>
                    <a:bodyPr/>
                    <a:lstStyle/>
                    <a:p>
                      <a:pPr algn="ctr"/>
                      <a:r>
                        <a:rPr lang="en-US" sz="1200" dirty="0" smtClean="0"/>
                        <a:t>$87.50</a:t>
                      </a:r>
                      <a:endParaRPr lang="en-US" sz="1200" dirty="0"/>
                    </a:p>
                  </a:txBody>
                  <a:tcPr marL="0" marR="0" marT="0" marB="0" anchor="ctr">
                    <a:solidFill>
                      <a:schemeClr val="accent4">
                        <a:lumMod val="40000"/>
                        <a:lumOff val="60000"/>
                      </a:schemeClr>
                    </a:solidFill>
                  </a:tcPr>
                </a:tc>
                <a:tc>
                  <a:txBody>
                    <a:bodyPr/>
                    <a:lstStyle/>
                    <a:p>
                      <a:pPr algn="ctr"/>
                      <a:r>
                        <a:rPr lang="en-US" sz="1200" dirty="0" smtClean="0"/>
                        <a:t>$57.5</a:t>
                      </a:r>
                      <a:endParaRPr lang="en-US" sz="1200" dirty="0"/>
                    </a:p>
                  </a:txBody>
                  <a:tcPr marL="0" marR="0" marT="0" marB="0" anchor="ctr">
                    <a:solidFill>
                      <a:schemeClr val="accent4">
                        <a:lumMod val="40000"/>
                        <a:lumOff val="60000"/>
                      </a:schemeClr>
                    </a:solidFill>
                  </a:tcPr>
                </a:tc>
                <a:tc>
                  <a:txBody>
                    <a:bodyPr/>
                    <a:lstStyle/>
                    <a:p>
                      <a:pPr algn="ctr"/>
                      <a:r>
                        <a:rPr lang="en-US" sz="1200" b="0" dirty="0" smtClean="0"/>
                        <a:t>$103.00</a:t>
                      </a:r>
                      <a:endParaRPr lang="en-US" sz="1200" b="0" dirty="0"/>
                    </a:p>
                  </a:txBody>
                  <a:tcPr marL="0" marR="0" marT="0" marB="0" anchor="ctr">
                    <a:solidFill>
                      <a:schemeClr val="accent4">
                        <a:lumMod val="40000"/>
                        <a:lumOff val="60000"/>
                      </a:schemeClr>
                    </a:solidFill>
                  </a:tcPr>
                </a:tc>
                <a:tc>
                  <a:txBody>
                    <a:bodyPr/>
                    <a:lstStyle/>
                    <a:p>
                      <a:pPr algn="ctr"/>
                      <a:r>
                        <a:rPr lang="en-US" sz="1200" b="0" dirty="0" smtClean="0"/>
                        <a:t>$34.80</a:t>
                      </a:r>
                      <a:endParaRPr lang="en-US" sz="1200" b="0" dirty="0"/>
                    </a:p>
                  </a:txBody>
                  <a:tcPr marL="0" marR="0" marT="0" marB="0" anchor="ctr">
                    <a:solidFill>
                      <a:schemeClr val="accent4">
                        <a:lumMod val="40000"/>
                        <a:lumOff val="60000"/>
                      </a:schemeClr>
                    </a:solidFill>
                  </a:tcPr>
                </a:tc>
                <a:tc>
                  <a:txBody>
                    <a:bodyPr/>
                    <a:lstStyle/>
                    <a:p>
                      <a:pPr algn="ctr"/>
                      <a:r>
                        <a:rPr lang="en-US" sz="1200" b="0" dirty="0" smtClean="0"/>
                        <a:t>$21.30</a:t>
                      </a:r>
                      <a:endParaRPr lang="en-US" sz="1200" b="0" dirty="0"/>
                    </a:p>
                  </a:txBody>
                  <a:tcPr marL="0" marR="0" marT="0" marB="0" anchor="ctr">
                    <a:solidFill>
                      <a:schemeClr val="accent4">
                        <a:lumMod val="40000"/>
                        <a:lumOff val="60000"/>
                      </a:schemeClr>
                    </a:solidFill>
                  </a:tcPr>
                </a:tc>
                <a:tc>
                  <a:txBody>
                    <a:bodyPr/>
                    <a:lstStyle/>
                    <a:p>
                      <a:pPr algn="ctr"/>
                      <a:r>
                        <a:rPr lang="en-US" sz="1200" b="0" dirty="0" smtClean="0"/>
                        <a:t>$13.29</a:t>
                      </a:r>
                      <a:endParaRPr lang="en-US" sz="1200" b="0" dirty="0"/>
                    </a:p>
                  </a:txBody>
                  <a:tcPr marL="0" marR="0" marT="0" marB="0" anchor="ctr">
                    <a:solidFill>
                      <a:schemeClr val="accent4">
                        <a:lumMod val="40000"/>
                        <a:lumOff val="60000"/>
                      </a:schemeClr>
                    </a:solidFill>
                  </a:tcPr>
                </a:tc>
                <a:tc>
                  <a:txBody>
                    <a:bodyPr/>
                    <a:lstStyle/>
                    <a:p>
                      <a:pPr algn="ctr"/>
                      <a:r>
                        <a:rPr lang="en-US" sz="1200" b="0" dirty="0" smtClean="0"/>
                        <a:t>$317.39</a:t>
                      </a:r>
                      <a:endParaRPr lang="en-US" sz="1200" b="0" dirty="0"/>
                    </a:p>
                  </a:txBody>
                  <a:tcPr marL="0" marR="0" marT="0" marB="0" anchor="ctr">
                    <a:solidFill>
                      <a:schemeClr val="accent4">
                        <a:lumMod val="40000"/>
                        <a:lumOff val="60000"/>
                      </a:schemeClr>
                    </a:solidFill>
                  </a:tcPr>
                </a:tc>
                <a:tc>
                  <a:txBody>
                    <a:bodyPr/>
                    <a:lstStyle/>
                    <a:p>
                      <a:pPr algn="ctr"/>
                      <a:r>
                        <a:rPr lang="en-US" sz="1200" b="0" dirty="0" smtClean="0"/>
                        <a:t>$3,808.68</a:t>
                      </a:r>
                      <a:endParaRPr lang="en-US" sz="1200" b="0" dirty="0"/>
                    </a:p>
                  </a:txBody>
                  <a:tcPr marL="0" marR="0" marT="0" marB="0" anchor="ctr">
                    <a:solidFill>
                      <a:schemeClr val="accent4">
                        <a:lumMod val="40000"/>
                        <a:lumOff val="60000"/>
                      </a:schemeClr>
                    </a:solidFill>
                  </a:tcPr>
                </a:tc>
                <a:extLst>
                  <a:ext uri="{0D108BD9-81ED-4DB2-BD59-A6C34878D82A}">
                    <a16:rowId xmlns:a16="http://schemas.microsoft.com/office/drawing/2014/main" val="2591504171"/>
                  </a:ext>
                </a:extLst>
              </a:tr>
              <a:tr h="219092">
                <a:tc>
                  <a:txBody>
                    <a:bodyPr/>
                    <a:lstStyle/>
                    <a:p>
                      <a:pPr algn="ctr"/>
                      <a:r>
                        <a:rPr lang="en-US" sz="1200" dirty="0" smtClean="0"/>
                        <a:t>5x</a:t>
                      </a:r>
                      <a:r>
                        <a:rPr lang="en-US" sz="1200" baseline="0" dirty="0" smtClean="0"/>
                        <a:t> Per Year</a:t>
                      </a:r>
                      <a:endParaRPr lang="en-US" sz="1200" dirty="0"/>
                    </a:p>
                  </a:txBody>
                  <a:tcPr marL="0" marR="0" marT="0" marB="0" anchor="ctr">
                    <a:solidFill>
                      <a:srgbClr val="FFC000"/>
                    </a:solidFill>
                  </a:tcPr>
                </a:tc>
                <a:tc>
                  <a:txBody>
                    <a:bodyPr/>
                    <a:lstStyle/>
                    <a:p>
                      <a:pPr algn="ctr"/>
                      <a:r>
                        <a:rPr lang="en-US" sz="1200" dirty="0" smtClean="0"/>
                        <a:t>2x</a:t>
                      </a:r>
                      <a:r>
                        <a:rPr lang="en-US" sz="1200" baseline="0" dirty="0" smtClean="0"/>
                        <a:t> Per Year</a:t>
                      </a:r>
                      <a:endParaRPr lang="en-US" sz="1200" dirty="0"/>
                    </a:p>
                  </a:txBody>
                  <a:tcPr marL="0" marR="0" marT="0" marB="0" anchor="ctr">
                    <a:solidFill>
                      <a:srgbClr val="FFC000"/>
                    </a:solidFill>
                  </a:tcPr>
                </a:tc>
                <a:tc>
                  <a:txBody>
                    <a:bodyPr/>
                    <a:lstStyle/>
                    <a:p>
                      <a:pPr algn="ctr"/>
                      <a:r>
                        <a:rPr lang="en-US" sz="1200" b="0" dirty="0" smtClean="0"/>
                        <a:t>3x Per Year</a:t>
                      </a:r>
                      <a:endParaRPr lang="en-US" sz="1200" b="0" dirty="0"/>
                    </a:p>
                  </a:txBody>
                  <a:tcPr marL="0" marR="0" marT="0" marB="0" anchor="ctr">
                    <a:solidFill>
                      <a:srgbClr val="FFC000"/>
                    </a:solidFill>
                  </a:tcPr>
                </a:tc>
                <a:tc>
                  <a:txBody>
                    <a:bodyPr/>
                    <a:lstStyle/>
                    <a:p>
                      <a:pPr algn="ctr"/>
                      <a:r>
                        <a:rPr lang="en-US" sz="1200" b="0" dirty="0" smtClean="0"/>
                        <a:t>3x</a:t>
                      </a:r>
                      <a:r>
                        <a:rPr lang="en-US" sz="1200" b="0" baseline="0" dirty="0" smtClean="0"/>
                        <a:t> Per Year</a:t>
                      </a:r>
                      <a:endParaRPr lang="en-US" sz="1200" b="0" dirty="0"/>
                    </a:p>
                  </a:txBody>
                  <a:tcPr marL="0" marR="0" marT="0" marB="0" anchor="ctr">
                    <a:solidFill>
                      <a:srgbClr val="FFC000"/>
                    </a:solidFill>
                  </a:tcPr>
                </a:tc>
                <a:tc>
                  <a:txBody>
                    <a:bodyPr/>
                    <a:lstStyle/>
                    <a:p>
                      <a:pPr algn="ctr"/>
                      <a:r>
                        <a:rPr lang="en-US" sz="1200" b="0" dirty="0" smtClean="0"/>
                        <a:t>3x Per Year</a:t>
                      </a:r>
                      <a:endParaRPr lang="en-US" sz="1200" b="0" dirty="0"/>
                    </a:p>
                  </a:txBody>
                  <a:tcPr marL="0" marR="0" marT="0" marB="0" anchor="ctr">
                    <a:solidFill>
                      <a:srgbClr val="FFC000"/>
                    </a:solidFill>
                  </a:tcPr>
                </a:tc>
                <a:tc>
                  <a:txBody>
                    <a:bodyPr/>
                    <a:lstStyle/>
                    <a:p>
                      <a:pPr algn="ctr"/>
                      <a:r>
                        <a:rPr lang="en-US" sz="1200" b="0" dirty="0" smtClean="0"/>
                        <a:t>3x Per Year</a:t>
                      </a:r>
                      <a:endParaRPr lang="en-US" sz="1200" b="0" dirty="0"/>
                    </a:p>
                  </a:txBody>
                  <a:tcPr marL="0" marR="0" marT="0" marB="0" anchor="ctr">
                    <a:solidFill>
                      <a:srgbClr val="FFC000"/>
                    </a:solidFill>
                  </a:tcPr>
                </a:tc>
                <a:tc>
                  <a:txBody>
                    <a:bodyPr/>
                    <a:lstStyle/>
                    <a:p>
                      <a:pPr algn="ctr"/>
                      <a:r>
                        <a:rPr lang="en-US" sz="1200" b="0" dirty="0" smtClean="0"/>
                        <a:t> </a:t>
                      </a:r>
                      <a:endParaRPr lang="en-US" sz="1200" b="0" dirty="0"/>
                    </a:p>
                  </a:txBody>
                  <a:tcPr marL="0" marR="0" marT="0" marB="0" anchor="ctr">
                    <a:solidFill>
                      <a:srgbClr val="FFC000"/>
                    </a:solidFill>
                  </a:tcPr>
                </a:tc>
                <a:tc>
                  <a:txBody>
                    <a:bodyPr/>
                    <a:lstStyle/>
                    <a:p>
                      <a:pPr algn="ctr"/>
                      <a:endParaRPr lang="en-US" sz="1200" b="0" dirty="0"/>
                    </a:p>
                  </a:txBody>
                  <a:tcPr marL="0" marR="0" marT="0" marB="0" anchor="ctr">
                    <a:solidFill>
                      <a:srgbClr val="FFC000"/>
                    </a:solidFill>
                  </a:tcPr>
                </a:tc>
                <a:extLst>
                  <a:ext uri="{0D108BD9-81ED-4DB2-BD59-A6C34878D82A}">
                    <a16:rowId xmlns:a16="http://schemas.microsoft.com/office/drawing/2014/main" val="1622408062"/>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5105400"/>
            <a:ext cx="1371600" cy="1371600"/>
          </a:xfrm>
          <a:prstGeom prst="rect">
            <a:avLst/>
          </a:prstGeom>
        </p:spPr>
      </p:pic>
      <p:sp>
        <p:nvSpPr>
          <p:cNvPr id="5" name="Slide Number Placeholder 4"/>
          <p:cNvSpPr>
            <a:spLocks noGrp="1"/>
          </p:cNvSpPr>
          <p:nvPr>
            <p:ph type="sldNum" sz="quarter" idx="11"/>
          </p:nvPr>
        </p:nvSpPr>
        <p:spPr/>
        <p:txBody>
          <a:bodyPr/>
          <a:lstStyle/>
          <a:p>
            <a:fld id="{11365357-A790-4D38-9B34-7CE6CA183102}" type="slidenum">
              <a:rPr lang="en-US" smtClean="0"/>
              <a:t>4</a:t>
            </a:fld>
            <a:endParaRPr lang="en-US"/>
          </a:p>
        </p:txBody>
      </p:sp>
    </p:spTree>
    <p:extLst>
      <p:ext uri="{BB962C8B-B14F-4D97-AF65-F5344CB8AC3E}">
        <p14:creationId xmlns:p14="http://schemas.microsoft.com/office/powerpoint/2010/main" val="3229283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7315199"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38299" y="76200"/>
            <a:ext cx="7391400" cy="338554"/>
          </a:xfrm>
          <a:prstGeom prst="rect">
            <a:avLst/>
          </a:prstGeom>
          <a:noFill/>
        </p:spPr>
        <p:txBody>
          <a:bodyPr wrap="square" rtlCol="0">
            <a:spAutoFit/>
          </a:bodyPr>
          <a:lstStyle/>
          <a:p>
            <a:r>
              <a:rPr lang="en-US" sz="1600" b="1" dirty="0" smtClean="0">
                <a:effectLst>
                  <a:outerShdw blurRad="50800" dist="50800" dir="5400000" sx="1000" sy="1000" algn="ctr" rotWithShape="0">
                    <a:srgbClr val="000000"/>
                  </a:outerShdw>
                  <a:reflection endPos="0" dist="50800" dir="5400000" sy="-100000" algn="bl" rotWithShape="0"/>
                </a:effectLst>
              </a:rPr>
              <a:t>Bill of Sale - 2016 – Illustrates Trade in Value W/No Emergency Equipment Build Out</a:t>
            </a:r>
            <a:endParaRPr lang="en-US" sz="1600" b="1" dirty="0">
              <a:effectLst>
                <a:outerShdw blurRad="50800" dist="50800" dir="5400000" sx="1000" sy="1000" algn="ctr" rotWithShape="0">
                  <a:srgbClr val="000000"/>
                </a:outerShdw>
                <a:reflection endPos="0" dist="50800" dir="5400000" sy="-100000" algn="bl" rotWithShape="0"/>
              </a:effectLst>
            </a:endParaRPr>
          </a:p>
        </p:txBody>
      </p:sp>
      <p:sp>
        <p:nvSpPr>
          <p:cNvPr id="4" name="Slide Number Placeholder 3"/>
          <p:cNvSpPr>
            <a:spLocks noGrp="1"/>
          </p:cNvSpPr>
          <p:nvPr>
            <p:ph type="sldNum" sz="quarter" idx="11"/>
          </p:nvPr>
        </p:nvSpPr>
        <p:spPr/>
        <p:txBody>
          <a:bodyPr/>
          <a:lstStyle/>
          <a:p>
            <a:fld id="{11365357-A790-4D38-9B34-7CE6CA183102}" type="slidenum">
              <a:rPr lang="en-US" smtClean="0"/>
              <a:t>5</a:t>
            </a:fld>
            <a:endParaRPr lang="en-US"/>
          </a:p>
        </p:txBody>
      </p:sp>
    </p:spTree>
    <p:extLst>
      <p:ext uri="{BB962C8B-B14F-4D97-AF65-F5344CB8AC3E}">
        <p14:creationId xmlns:p14="http://schemas.microsoft.com/office/powerpoint/2010/main" val="3069659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356" y="381000"/>
            <a:ext cx="1396644" cy="136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457200"/>
            <a:ext cx="7747356" cy="5614870"/>
          </a:xfrm>
          <a:prstGeom prst="rect">
            <a:avLst/>
          </a:prstGeom>
          <a:solidFill>
            <a:srgbClr val="00B0F0"/>
          </a:solidFill>
        </p:spPr>
        <p:txBody>
          <a:bodyPr wrap="square" rtlCol="0">
            <a:spAutoFit/>
          </a:bodyPr>
          <a:lstStyle/>
          <a:p>
            <a:endParaRPr lang="en-US" b="1" dirty="0"/>
          </a:p>
          <a:p>
            <a:r>
              <a:rPr lang="en-US" sz="2400" b="1" u="sng" dirty="0" smtClean="0">
                <a:effectLst>
                  <a:outerShdw blurRad="38100" dist="38100" dir="2700000" algn="tl">
                    <a:srgbClr val="000000">
                      <a:alpha val="43137"/>
                    </a:srgbClr>
                  </a:outerShdw>
                </a:effectLst>
              </a:rPr>
              <a:t>Local Legislation Requiring Law Enforcement Escorts</a:t>
            </a:r>
          </a:p>
          <a:p>
            <a:pPr marL="742950" marR="0" lvl="1" indent="-285750">
              <a:lnSpc>
                <a:spcPct val="115000"/>
              </a:lnSpc>
              <a:spcBef>
                <a:spcPts val="1000"/>
              </a:spcBef>
              <a:spcAft>
                <a:spcPts val="0"/>
              </a:spcAft>
              <a:buSzPts val="1200"/>
              <a:buFont typeface="Times New Roman"/>
              <a:buAutoNum type="alphaUcPeriod"/>
            </a:pPr>
            <a:r>
              <a:rPr lang="en-US" sz="1600" b="1" dirty="0">
                <a:solidFill>
                  <a:srgbClr val="000000"/>
                </a:solidFill>
              </a:rPr>
              <a:t>Municipal Ordinances</a:t>
            </a:r>
          </a:p>
          <a:p>
            <a:pPr marL="1143000" marR="0" lvl="2" indent="-228600">
              <a:lnSpc>
                <a:spcPct val="115000"/>
              </a:lnSpc>
              <a:spcBef>
                <a:spcPts val="1000"/>
              </a:spcBef>
              <a:spcAft>
                <a:spcPts val="0"/>
              </a:spcAft>
              <a:buFont typeface="+mj-lt"/>
              <a:buAutoNum type="arabicPeriod"/>
            </a:pPr>
            <a:r>
              <a:rPr lang="en-US" sz="1600" b="1" dirty="0">
                <a:solidFill>
                  <a:srgbClr val="000000"/>
                </a:solidFill>
              </a:rPr>
              <a:t>Chapter 45 – Traffic / Article IX – Parades and Processions / Division 2 – Funeral Processions</a:t>
            </a:r>
          </a:p>
          <a:p>
            <a:pPr marL="1600200" marR="0" lvl="3" indent="-228600">
              <a:lnSpc>
                <a:spcPct val="115000"/>
              </a:lnSpc>
              <a:spcBef>
                <a:spcPts val="1000"/>
              </a:spcBef>
              <a:spcAft>
                <a:spcPts val="0"/>
              </a:spcAft>
              <a:buClr>
                <a:srgbClr val="000000"/>
              </a:buClr>
              <a:buFont typeface="+mj-lt"/>
              <a:buAutoNum type="alphaLcParenR"/>
            </a:pPr>
            <a:r>
              <a:rPr lang="en-US" sz="1600" b="1" dirty="0">
                <a:solidFill>
                  <a:srgbClr val="000000"/>
                </a:solidFill>
              </a:rPr>
              <a:t>Sec. 45-253. – Police escort.</a:t>
            </a:r>
          </a:p>
          <a:p>
            <a:pPr marL="1828800" marR="0" indent="0">
              <a:lnSpc>
                <a:spcPct val="115000"/>
              </a:lnSpc>
              <a:spcBef>
                <a:spcPts val="1000"/>
              </a:spcBef>
              <a:spcAft>
                <a:spcPts val="0"/>
              </a:spcAft>
            </a:pPr>
            <a:r>
              <a:rPr lang="en-US" sz="1600" b="1" dirty="0">
                <a:solidFill>
                  <a:srgbClr val="000000"/>
                </a:solidFill>
              </a:rPr>
              <a:t>Each funeral procession shall be accompanied by a police motorcycle escort which shall be a part of the funeral procession and the police officer’s motorcycle shall constitute an emergency vehicle when the siren and red lights are in operation. There shall be not less than one police motorcycle escort when the vehicles in the funeral procession, including the mortuary vehicles, do not exceed ten and there shall be not less than two police motorcycle escorts when such vehicles exceed ten</a:t>
            </a:r>
            <a:r>
              <a:rPr lang="en-US" sz="1600" b="1" dirty="0" smtClean="0">
                <a:solidFill>
                  <a:srgbClr val="000000"/>
                </a:solidFill>
              </a:rPr>
              <a:t>.</a:t>
            </a:r>
          </a:p>
          <a:p>
            <a:pPr marL="1828800" marR="0" indent="0">
              <a:lnSpc>
                <a:spcPct val="115000"/>
              </a:lnSpc>
              <a:spcBef>
                <a:spcPts val="1000"/>
              </a:spcBef>
              <a:spcAft>
                <a:spcPts val="0"/>
              </a:spcAft>
            </a:pPr>
            <a:endParaRPr lang="en-US" sz="1600" b="1" dirty="0" smtClean="0">
              <a:solidFill>
                <a:srgbClr val="000000"/>
              </a:solidFill>
            </a:endParaRPr>
          </a:p>
          <a:p>
            <a:endParaRPr lang="en-US" dirty="0"/>
          </a:p>
          <a:p>
            <a:endParaRPr lang="en-US" dirty="0" smtClean="0"/>
          </a:p>
        </p:txBody>
      </p:sp>
      <p:sp>
        <p:nvSpPr>
          <p:cNvPr id="3" name="Slide Number Placeholder 2"/>
          <p:cNvSpPr>
            <a:spLocks noGrp="1"/>
          </p:cNvSpPr>
          <p:nvPr>
            <p:ph type="sldNum" sz="quarter" idx="16"/>
          </p:nvPr>
        </p:nvSpPr>
        <p:spPr/>
        <p:txBody>
          <a:bodyPr/>
          <a:lstStyle/>
          <a:p>
            <a:fld id="{11365357-A790-4D38-9B34-7CE6CA183102}" type="slidenum">
              <a:rPr lang="en-US" smtClean="0"/>
              <a:t>6</a:t>
            </a:fld>
            <a:endParaRPr lang="en-US"/>
          </a:p>
        </p:txBody>
      </p:sp>
    </p:spTree>
    <p:extLst>
      <p:ext uri="{BB962C8B-B14F-4D97-AF65-F5344CB8AC3E}">
        <p14:creationId xmlns:p14="http://schemas.microsoft.com/office/powerpoint/2010/main" val="1091302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8106" y="381000"/>
            <a:ext cx="116589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319" y="457200"/>
            <a:ext cx="7924800" cy="5856475"/>
          </a:xfrm>
          <a:prstGeom prst="rect">
            <a:avLst/>
          </a:prstGeom>
          <a:solidFill>
            <a:srgbClr val="00B0F0"/>
          </a:solidFill>
        </p:spPr>
        <p:txBody>
          <a:bodyPr wrap="square" rtlCol="0">
            <a:spAutoFit/>
          </a:bodyPr>
          <a:lstStyle/>
          <a:p>
            <a:pPr marR="0" lvl="1">
              <a:lnSpc>
                <a:spcPct val="115000"/>
              </a:lnSpc>
              <a:spcBef>
                <a:spcPts val="1000"/>
              </a:spcBef>
              <a:spcAft>
                <a:spcPts val="0"/>
              </a:spcAft>
              <a:buSzPts val="1200"/>
            </a:pPr>
            <a:r>
              <a:rPr lang="en-US" b="1" u="sng" dirty="0" err="1" smtClean="0">
                <a:solidFill>
                  <a:srgbClr val="000000"/>
                </a:solidFill>
                <a:effectLst>
                  <a:outerShdw blurRad="38100" dist="38100" dir="2700000" algn="tl">
                    <a:srgbClr val="000000">
                      <a:alpha val="43137"/>
                    </a:srgbClr>
                  </a:outerShdw>
                </a:effectLst>
                <a:latin typeface="Times New Roman"/>
              </a:rPr>
              <a:t>Tx</a:t>
            </a:r>
            <a:r>
              <a:rPr lang="en-US" b="1" u="sng" dirty="0" smtClean="0">
                <a:solidFill>
                  <a:srgbClr val="000000"/>
                </a:solidFill>
                <a:effectLst>
                  <a:outerShdw blurRad="38100" dist="38100" dir="2700000" algn="tl">
                    <a:srgbClr val="000000">
                      <a:alpha val="43137"/>
                    </a:srgbClr>
                  </a:outerShdw>
                </a:effectLst>
                <a:latin typeface="Times New Roman"/>
              </a:rPr>
              <a:t>. DMV </a:t>
            </a:r>
            <a:r>
              <a:rPr lang="en-US" b="1" u="sng" dirty="0">
                <a:solidFill>
                  <a:srgbClr val="000000"/>
                </a:solidFill>
                <a:effectLst>
                  <a:outerShdw blurRad="38100" dist="38100" dir="2700000" algn="tl">
                    <a:srgbClr val="000000">
                      <a:alpha val="43137"/>
                    </a:srgbClr>
                  </a:outerShdw>
                </a:effectLst>
                <a:latin typeface="Times New Roman"/>
              </a:rPr>
              <a:t>Regulations – Oversize and Weight Permits</a:t>
            </a:r>
          </a:p>
          <a:p>
            <a:pPr marL="1143000" marR="0" lvl="2" indent="-228600">
              <a:lnSpc>
                <a:spcPct val="115000"/>
              </a:lnSpc>
              <a:spcBef>
                <a:spcPts val="1000"/>
              </a:spcBef>
              <a:spcAft>
                <a:spcPts val="0"/>
              </a:spcAft>
              <a:buFont typeface="+mj-lt"/>
              <a:buAutoNum type="arabicPeriod"/>
            </a:pPr>
            <a:r>
              <a:rPr lang="en-US" sz="1200" b="1" dirty="0">
                <a:solidFill>
                  <a:srgbClr val="000000"/>
                </a:solidFill>
                <a:latin typeface="Times New Roman"/>
              </a:rPr>
              <a:t>Escort and Equipment Requirements</a:t>
            </a:r>
          </a:p>
          <a:p>
            <a:pPr marL="1600200" marR="0" lvl="3" indent="-228600">
              <a:lnSpc>
                <a:spcPct val="115000"/>
              </a:lnSpc>
              <a:spcBef>
                <a:spcPts val="1000"/>
              </a:spcBef>
              <a:spcAft>
                <a:spcPts val="0"/>
              </a:spcAft>
              <a:buClr>
                <a:srgbClr val="000000"/>
              </a:buClr>
              <a:buFont typeface="+mj-lt"/>
              <a:buAutoNum type="alphaLcParenR"/>
            </a:pPr>
            <a:r>
              <a:rPr lang="en-US" sz="1200" b="1" dirty="0">
                <a:solidFill>
                  <a:srgbClr val="000000"/>
                </a:solidFill>
                <a:latin typeface="Times New Roman"/>
              </a:rPr>
              <a:t>Escort vehicles are required to ensure the safety of the traveling public and the safe movement of the permitted vehicle.</a:t>
            </a:r>
          </a:p>
          <a:p>
            <a:pPr marL="1600200" marR="0" lvl="3" indent="-228600">
              <a:lnSpc>
                <a:spcPct val="115000"/>
              </a:lnSpc>
              <a:spcBef>
                <a:spcPts val="1000"/>
              </a:spcBef>
              <a:spcAft>
                <a:spcPts val="0"/>
              </a:spcAft>
              <a:buClr>
                <a:srgbClr val="000000"/>
              </a:buClr>
              <a:buFont typeface="+mj-lt"/>
              <a:buAutoNum type="alphaLcParenR"/>
            </a:pPr>
            <a:r>
              <a:rPr lang="en-US" sz="1200" b="1" dirty="0" err="1">
                <a:solidFill>
                  <a:srgbClr val="000000"/>
                </a:solidFill>
                <a:latin typeface="Times New Roman"/>
              </a:rPr>
              <a:t>TxDMV</a:t>
            </a:r>
            <a:r>
              <a:rPr lang="en-US" sz="1200" b="1" dirty="0">
                <a:solidFill>
                  <a:srgbClr val="000000"/>
                </a:solidFill>
                <a:latin typeface="Times New Roman"/>
              </a:rPr>
              <a:t> may require obtaining law enforcement escorts for permitted vehicle.</a:t>
            </a:r>
          </a:p>
          <a:p>
            <a:pPr marL="1600200" marR="0" lvl="3" indent="-228600">
              <a:lnSpc>
                <a:spcPct val="115000"/>
              </a:lnSpc>
              <a:spcBef>
                <a:spcPts val="1000"/>
              </a:spcBef>
              <a:spcAft>
                <a:spcPts val="0"/>
              </a:spcAft>
              <a:buClr>
                <a:srgbClr val="000000"/>
              </a:buClr>
              <a:buFont typeface="+mj-lt"/>
              <a:buAutoNum type="alphaLcParenR"/>
            </a:pPr>
            <a:r>
              <a:rPr lang="en-US" sz="1200" b="1" dirty="0">
                <a:solidFill>
                  <a:srgbClr val="000000"/>
                </a:solidFill>
                <a:latin typeface="Times New Roman"/>
              </a:rPr>
              <a:t>Escort vehicles are required to be a single unit with a gross weight of not less than 1,000 pounds and not more than 10,000 pounds.</a:t>
            </a:r>
          </a:p>
          <a:p>
            <a:pPr marL="1600200" marR="0" lvl="3" indent="-228600">
              <a:lnSpc>
                <a:spcPct val="115000"/>
              </a:lnSpc>
              <a:spcBef>
                <a:spcPts val="1000"/>
              </a:spcBef>
              <a:spcAft>
                <a:spcPts val="0"/>
              </a:spcAft>
              <a:buClr>
                <a:srgbClr val="000000"/>
              </a:buClr>
              <a:buFont typeface="+mj-lt"/>
              <a:buAutoNum type="alphaLcParenR"/>
            </a:pPr>
            <a:r>
              <a:rPr lang="en-US" sz="1200" b="1" dirty="0">
                <a:solidFill>
                  <a:srgbClr val="000000"/>
                </a:solidFill>
                <a:latin typeface="Times New Roman"/>
              </a:rPr>
              <a:t>An official law enforcement motorcycle may be used as a primary escort vehicle for a permitted vehicle traveling within the limits of an incorporated city if a highway patrol officer, sheriff, duly authorized deputy or municipal police officer operates the motorcycle.</a:t>
            </a:r>
          </a:p>
          <a:p>
            <a:pPr marL="1600200" marR="0" lvl="3" indent="-228600">
              <a:lnSpc>
                <a:spcPct val="115000"/>
              </a:lnSpc>
              <a:spcBef>
                <a:spcPts val="1000"/>
              </a:spcBef>
              <a:spcAft>
                <a:spcPts val="0"/>
              </a:spcAft>
              <a:buClr>
                <a:srgbClr val="000000"/>
              </a:buClr>
              <a:buFont typeface="+mj-lt"/>
              <a:buAutoNum type="alphaLcParenR"/>
            </a:pPr>
            <a:r>
              <a:rPr lang="en-US" sz="1200" b="1" dirty="0">
                <a:solidFill>
                  <a:srgbClr val="000000"/>
                </a:solidFill>
                <a:latin typeface="Times New Roman"/>
              </a:rPr>
              <a:t>An escort motorcycle must maintain two-way radio communications with the permitted vehicle and other escort vehicles involved with the movement of the permitted vehicle.</a:t>
            </a:r>
          </a:p>
          <a:p>
            <a:pPr marL="1600200" marR="0" lvl="3" indent="-228600">
              <a:lnSpc>
                <a:spcPct val="115000"/>
              </a:lnSpc>
              <a:spcBef>
                <a:spcPts val="1000"/>
              </a:spcBef>
              <a:spcAft>
                <a:spcPts val="0"/>
              </a:spcAft>
              <a:buClr>
                <a:srgbClr val="000000"/>
              </a:buClr>
              <a:buFont typeface="+mj-lt"/>
              <a:buAutoNum type="alphaLcParenR"/>
            </a:pPr>
            <a:r>
              <a:rPr lang="en-US" sz="1200" b="1" dirty="0">
                <a:solidFill>
                  <a:srgbClr val="000000"/>
                </a:solidFill>
                <a:latin typeface="Times New Roman"/>
              </a:rPr>
              <a:t>The escort vehicle operator must warn the traveling public when any of the following conditions exists</a:t>
            </a:r>
          </a:p>
          <a:p>
            <a:pPr marL="2057400" marR="0" lvl="4" indent="-228600">
              <a:lnSpc>
                <a:spcPct val="115000"/>
              </a:lnSpc>
              <a:spcBef>
                <a:spcPts val="1000"/>
              </a:spcBef>
              <a:spcAft>
                <a:spcPts val="0"/>
              </a:spcAft>
              <a:buFont typeface="+mj-lt"/>
              <a:buAutoNum type="arabicParenBoth"/>
            </a:pPr>
            <a:r>
              <a:rPr lang="en-US" sz="1200" b="1" dirty="0">
                <a:solidFill>
                  <a:srgbClr val="000000"/>
                </a:solidFill>
                <a:latin typeface="Times New Roman"/>
              </a:rPr>
              <a:t>A permitted vehicle must travel over the center line of a narrow bridge or roadway.</a:t>
            </a:r>
          </a:p>
          <a:p>
            <a:pPr marL="2057400" marR="0" lvl="4" indent="-228600">
              <a:lnSpc>
                <a:spcPct val="115000"/>
              </a:lnSpc>
              <a:spcBef>
                <a:spcPts val="1000"/>
              </a:spcBef>
              <a:spcAft>
                <a:spcPts val="0"/>
              </a:spcAft>
              <a:buFont typeface="+mj-lt"/>
              <a:buAutoNum type="arabicParenBoth"/>
            </a:pPr>
            <a:r>
              <a:rPr lang="en-US" sz="1200" b="1" dirty="0">
                <a:solidFill>
                  <a:srgbClr val="000000"/>
                </a:solidFill>
                <a:latin typeface="Times New Roman"/>
              </a:rPr>
              <a:t>A permitted vehicle makes any turning movements that will require the permitted vehicle to travel in the opposing traffic lanes.</a:t>
            </a:r>
          </a:p>
          <a:p>
            <a:pPr marL="2057400" marR="0" lvl="4" indent="-228600">
              <a:lnSpc>
                <a:spcPct val="115000"/>
              </a:lnSpc>
              <a:spcBef>
                <a:spcPts val="1000"/>
              </a:spcBef>
              <a:spcAft>
                <a:spcPts val="0"/>
              </a:spcAft>
              <a:buFont typeface="+mj-lt"/>
              <a:buAutoNum type="arabicParenBoth"/>
            </a:pPr>
            <a:r>
              <a:rPr lang="en-US" sz="1200" b="1" dirty="0">
                <a:solidFill>
                  <a:srgbClr val="000000"/>
                </a:solidFill>
                <a:latin typeface="Times New Roman"/>
              </a:rPr>
              <a:t>A permitted vehicle reduces speed to cross under a low overhead obstruction or over a bridge.</a:t>
            </a:r>
          </a:p>
          <a:p>
            <a:pPr marL="2057400" marR="0" lvl="4" indent="-228600">
              <a:lnSpc>
                <a:spcPct val="115000"/>
              </a:lnSpc>
              <a:spcBef>
                <a:spcPts val="1000"/>
              </a:spcBef>
              <a:spcAft>
                <a:spcPts val="0"/>
              </a:spcAft>
              <a:buFont typeface="+mj-lt"/>
              <a:buAutoNum type="arabicParenBoth"/>
            </a:pPr>
            <a:r>
              <a:rPr lang="en-US" sz="1200" b="1" dirty="0">
                <a:solidFill>
                  <a:srgbClr val="000000"/>
                </a:solidFill>
                <a:latin typeface="Times New Roman"/>
              </a:rPr>
              <a:t>A permitted vehicle creates an abnormal and unusual traffic flow pattern</a:t>
            </a:r>
            <a:r>
              <a:rPr lang="en-US" sz="1200" b="1" dirty="0" smtClean="0">
                <a:solidFill>
                  <a:srgbClr val="000000"/>
                </a:solidFill>
                <a:latin typeface="Times New Roman"/>
              </a:rPr>
              <a:t>.</a:t>
            </a:r>
            <a:endParaRPr lang="en-US" sz="1200" b="1" dirty="0">
              <a:solidFill>
                <a:srgbClr val="000000"/>
              </a:solidFill>
              <a:latin typeface="Times New Roman"/>
            </a:endParaRPr>
          </a:p>
        </p:txBody>
      </p:sp>
      <p:sp>
        <p:nvSpPr>
          <p:cNvPr id="3" name="Slide Number Placeholder 2"/>
          <p:cNvSpPr>
            <a:spLocks noGrp="1"/>
          </p:cNvSpPr>
          <p:nvPr>
            <p:ph type="sldNum" sz="quarter" idx="16"/>
          </p:nvPr>
        </p:nvSpPr>
        <p:spPr/>
        <p:txBody>
          <a:bodyPr/>
          <a:lstStyle/>
          <a:p>
            <a:fld id="{11365357-A790-4D38-9B34-7CE6CA183102}" type="slidenum">
              <a:rPr lang="en-US" smtClean="0"/>
              <a:t>7</a:t>
            </a:fld>
            <a:endParaRPr lang="en-US"/>
          </a:p>
        </p:txBody>
      </p:sp>
    </p:spTree>
    <p:extLst>
      <p:ext uri="{BB962C8B-B14F-4D97-AF65-F5344CB8AC3E}">
        <p14:creationId xmlns:p14="http://schemas.microsoft.com/office/powerpoint/2010/main" val="1316045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895600"/>
            <a:ext cx="2875295" cy="38355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309937"/>
            <a:ext cx="5486400" cy="3142985"/>
          </a:xfrm>
          <a:prstGeom prst="rect">
            <a:avLst/>
          </a:prstGeom>
          <a:ln>
            <a:solidFill>
              <a:schemeClr val="tx1"/>
            </a:solidFill>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8106" y="381000"/>
            <a:ext cx="116589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319" y="457200"/>
            <a:ext cx="7924800" cy="2702278"/>
          </a:xfrm>
          <a:prstGeom prst="rect">
            <a:avLst/>
          </a:prstGeom>
          <a:solidFill>
            <a:srgbClr val="00B0F0"/>
          </a:solidFill>
          <a:ln>
            <a:solidFill>
              <a:schemeClr val="tx1"/>
            </a:solidFill>
          </a:ln>
        </p:spPr>
        <p:txBody>
          <a:bodyPr wrap="square" rtlCol="0">
            <a:spAutoFit/>
          </a:bodyPr>
          <a:lstStyle/>
          <a:p>
            <a:pPr marR="0" lvl="1">
              <a:lnSpc>
                <a:spcPct val="115000"/>
              </a:lnSpc>
              <a:spcBef>
                <a:spcPts val="1000"/>
              </a:spcBef>
              <a:spcAft>
                <a:spcPts val="0"/>
              </a:spcAft>
              <a:buSzPts val="1200"/>
            </a:pPr>
            <a:r>
              <a:rPr lang="en-US" b="1" u="sng" dirty="0" err="1" smtClean="0">
                <a:solidFill>
                  <a:srgbClr val="000000"/>
                </a:solidFill>
                <a:effectLst>
                  <a:outerShdw blurRad="38100" dist="38100" dir="2700000" algn="tl">
                    <a:srgbClr val="000000">
                      <a:alpha val="43137"/>
                    </a:srgbClr>
                  </a:outerShdw>
                </a:effectLst>
                <a:latin typeface="Times New Roman"/>
              </a:rPr>
              <a:t>Tx</a:t>
            </a:r>
            <a:r>
              <a:rPr lang="en-US" b="1" u="sng" dirty="0" smtClean="0">
                <a:solidFill>
                  <a:srgbClr val="000000"/>
                </a:solidFill>
                <a:effectLst>
                  <a:outerShdw blurRad="38100" dist="38100" dir="2700000" algn="tl">
                    <a:srgbClr val="000000">
                      <a:alpha val="43137"/>
                    </a:srgbClr>
                  </a:outerShdw>
                </a:effectLst>
                <a:latin typeface="Times New Roman"/>
              </a:rPr>
              <a:t>. DMV </a:t>
            </a:r>
            <a:r>
              <a:rPr lang="en-US" b="1" u="sng" dirty="0">
                <a:solidFill>
                  <a:srgbClr val="000000"/>
                </a:solidFill>
                <a:effectLst>
                  <a:outerShdw blurRad="38100" dist="38100" dir="2700000" algn="tl">
                    <a:srgbClr val="000000">
                      <a:alpha val="43137"/>
                    </a:srgbClr>
                  </a:outerShdw>
                </a:effectLst>
                <a:latin typeface="Times New Roman"/>
              </a:rPr>
              <a:t>Regulations – Oversize and Weight </a:t>
            </a:r>
            <a:r>
              <a:rPr lang="en-US" b="1" u="sng" dirty="0" smtClean="0">
                <a:solidFill>
                  <a:srgbClr val="000000"/>
                </a:solidFill>
                <a:effectLst>
                  <a:outerShdw blurRad="38100" dist="38100" dir="2700000" algn="tl">
                    <a:srgbClr val="000000">
                      <a:alpha val="43137"/>
                    </a:srgbClr>
                  </a:outerShdw>
                </a:effectLst>
                <a:latin typeface="Times New Roman"/>
              </a:rPr>
              <a:t>Permits Continued...</a:t>
            </a:r>
          </a:p>
          <a:p>
            <a:pPr marL="1143000" marR="0" lvl="2" indent="-228600">
              <a:lnSpc>
                <a:spcPct val="115000"/>
              </a:lnSpc>
              <a:spcBef>
                <a:spcPts val="1000"/>
              </a:spcBef>
              <a:spcAft>
                <a:spcPts val="0"/>
              </a:spcAft>
              <a:buFont typeface="+mj-lt"/>
              <a:buAutoNum type="arabicPeriod"/>
            </a:pPr>
            <a:r>
              <a:rPr lang="en-US" sz="1400" b="1" dirty="0">
                <a:solidFill>
                  <a:srgbClr val="000000"/>
                </a:solidFill>
                <a:latin typeface="Times New Roman"/>
              </a:rPr>
              <a:t>Houston District Permit Restrictions</a:t>
            </a:r>
          </a:p>
          <a:p>
            <a:pPr marL="1600200" marR="0" lvl="3" indent="-228600">
              <a:lnSpc>
                <a:spcPct val="115000"/>
              </a:lnSpc>
              <a:spcBef>
                <a:spcPts val="1000"/>
              </a:spcBef>
              <a:spcAft>
                <a:spcPts val="0"/>
              </a:spcAft>
              <a:buClr>
                <a:srgbClr val="000000"/>
              </a:buClr>
              <a:buFont typeface="+mj-lt"/>
              <a:buAutoNum type="alphaLcParenR"/>
            </a:pPr>
            <a:r>
              <a:rPr lang="en-US" sz="1400" b="1" dirty="0">
                <a:solidFill>
                  <a:srgbClr val="000000"/>
                </a:solidFill>
                <a:latin typeface="Times New Roman"/>
              </a:rPr>
              <a:t>Houston District, All Counties, All Highways  12-26-12</a:t>
            </a:r>
          </a:p>
          <a:p>
            <a:pPr marL="2057400" marR="0" lvl="4" indent="-228600">
              <a:lnSpc>
                <a:spcPct val="115000"/>
              </a:lnSpc>
              <a:spcBef>
                <a:spcPts val="1000"/>
              </a:spcBef>
              <a:spcAft>
                <a:spcPts val="0"/>
              </a:spcAft>
              <a:buFont typeface="+mj-lt"/>
              <a:buAutoNum type="arabicParenBoth"/>
            </a:pPr>
            <a:r>
              <a:rPr lang="en-US" sz="1400" b="1" dirty="0" smtClean="0">
                <a:solidFill>
                  <a:srgbClr val="000000"/>
                </a:solidFill>
                <a:latin typeface="Times New Roman"/>
              </a:rPr>
              <a:t> Over </a:t>
            </a:r>
            <a:r>
              <a:rPr lang="en-US" sz="1400" b="1" dirty="0">
                <a:solidFill>
                  <a:srgbClr val="000000"/>
                </a:solidFill>
                <a:latin typeface="Times New Roman"/>
              </a:rPr>
              <a:t>20’ wide</a:t>
            </a:r>
          </a:p>
          <a:p>
            <a:pPr marL="2286000" marR="0" indent="0">
              <a:lnSpc>
                <a:spcPct val="115000"/>
              </a:lnSpc>
              <a:spcBef>
                <a:spcPts val="1000"/>
              </a:spcBef>
              <a:spcAft>
                <a:spcPts val="0"/>
              </a:spcAft>
            </a:pPr>
            <a:r>
              <a:rPr lang="en-US" sz="1400" b="1" dirty="0">
                <a:solidFill>
                  <a:srgbClr val="000000"/>
                </a:solidFill>
                <a:latin typeface="Times New Roman"/>
              </a:rPr>
              <a:t>Front and rear law enforcement escorts are required.</a:t>
            </a:r>
          </a:p>
          <a:p>
            <a:pPr marL="2286000" marR="0" indent="0">
              <a:lnSpc>
                <a:spcPct val="115000"/>
              </a:lnSpc>
              <a:spcBef>
                <a:spcPts val="1000"/>
              </a:spcBef>
              <a:spcAft>
                <a:spcPts val="0"/>
              </a:spcAft>
            </a:pPr>
            <a:r>
              <a:rPr lang="en-US" sz="1400" b="1" dirty="0">
                <a:solidFill>
                  <a:srgbClr val="000000"/>
                </a:solidFill>
                <a:latin typeface="Times New Roman"/>
              </a:rPr>
              <a:t>The load must move only during the hours of 09:00 PM – 04:30 AM.</a:t>
            </a:r>
          </a:p>
          <a:p>
            <a:pPr marL="2286000" marR="0" indent="0">
              <a:lnSpc>
                <a:spcPct val="115000"/>
              </a:lnSpc>
              <a:spcBef>
                <a:spcPts val="1000"/>
              </a:spcBef>
              <a:spcAft>
                <a:spcPts val="0"/>
              </a:spcAft>
            </a:pPr>
            <a:r>
              <a:rPr lang="en-US" sz="1400" b="1" dirty="0">
                <a:solidFill>
                  <a:srgbClr val="000000"/>
                </a:solidFill>
                <a:latin typeface="Times New Roman"/>
              </a:rPr>
              <a:t>The load must not move during Friday evening and Saturday</a:t>
            </a:r>
            <a:r>
              <a:rPr lang="en-US" sz="1600" b="1" dirty="0" smtClean="0">
                <a:solidFill>
                  <a:srgbClr val="000000"/>
                </a:solidFill>
                <a:latin typeface="Times New Roman"/>
              </a:rPr>
              <a:t>.</a:t>
            </a:r>
            <a:endParaRPr lang="en-US" sz="1600" b="1" dirty="0">
              <a:solidFill>
                <a:srgbClr val="000000"/>
              </a:solidFill>
              <a:latin typeface="Times New Roman"/>
            </a:endParaRPr>
          </a:p>
        </p:txBody>
      </p:sp>
      <p:sp>
        <p:nvSpPr>
          <p:cNvPr id="3" name="Slide Number Placeholder 2"/>
          <p:cNvSpPr>
            <a:spLocks noGrp="1"/>
          </p:cNvSpPr>
          <p:nvPr>
            <p:ph type="sldNum" sz="quarter" idx="16"/>
          </p:nvPr>
        </p:nvSpPr>
        <p:spPr/>
        <p:txBody>
          <a:bodyPr/>
          <a:lstStyle/>
          <a:p>
            <a:fld id="{11365357-A790-4D38-9B34-7CE6CA183102}" type="slidenum">
              <a:rPr lang="en-US" smtClean="0"/>
              <a:t>8</a:t>
            </a:fld>
            <a:endParaRPr lang="en-US"/>
          </a:p>
        </p:txBody>
      </p:sp>
    </p:spTree>
    <p:extLst>
      <p:ext uri="{BB962C8B-B14F-4D97-AF65-F5344CB8AC3E}">
        <p14:creationId xmlns:p14="http://schemas.microsoft.com/office/powerpoint/2010/main" val="676090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620000" cy="609600"/>
          </a:xfrm>
        </p:spPr>
        <p:txBody>
          <a:bodyPr/>
          <a:lstStyle/>
          <a:p>
            <a:r>
              <a:rPr lang="en-US" sz="3600" i="1" u="sng" dirty="0" smtClean="0">
                <a:solidFill>
                  <a:schemeClr val="tx1"/>
                </a:solidFill>
                <a:effectLst>
                  <a:outerShdw blurRad="38100" dist="38100" dir="2700000" algn="tl">
                    <a:srgbClr val="000000">
                      <a:alpha val="43137"/>
                    </a:srgbClr>
                  </a:outerShdw>
                </a:effectLst>
              </a:rPr>
              <a:t>Future Considerations </a:t>
            </a:r>
            <a:endParaRPr lang="en-US" sz="3600" i="1" u="sng" dirty="0">
              <a:solidFill>
                <a:schemeClr val="tx1"/>
              </a:solidFill>
              <a:effectLst>
                <a:outerShdw blurRad="38100" dist="38100" dir="2700000" algn="tl">
                  <a:srgbClr val="000000">
                    <a:alpha val="43137"/>
                  </a:srgbClr>
                </a:outerShdw>
              </a:effectLst>
            </a:endParaRPr>
          </a:p>
        </p:txBody>
      </p:sp>
      <p:sp>
        <p:nvSpPr>
          <p:cNvPr id="4" name="Text Placeholder 3"/>
          <p:cNvSpPr>
            <a:spLocks noGrp="1"/>
          </p:cNvSpPr>
          <p:nvPr>
            <p:ph type="body" idx="2"/>
          </p:nvPr>
        </p:nvSpPr>
        <p:spPr>
          <a:xfrm>
            <a:off x="152400" y="990600"/>
            <a:ext cx="8763000" cy="3429000"/>
          </a:xfrm>
        </p:spPr>
        <p:txBody>
          <a:bodyPr>
            <a:normAutofit fontScale="70000" lnSpcReduction="20000"/>
          </a:bodyPr>
          <a:lstStyle/>
          <a:p>
            <a:pPr marL="285750" indent="-285750">
              <a:buFont typeface="Wingdings" panose="05000000000000000000" pitchFamily="2" charset="2"/>
              <a:buChar char="q"/>
            </a:pPr>
            <a:r>
              <a:rPr lang="en-US" sz="1900" dirty="0" smtClean="0">
                <a:solidFill>
                  <a:schemeClr val="tx1"/>
                </a:solidFill>
              </a:rPr>
              <a:t>Motorcycle costs extend well beyond the actual initial purchase.  </a:t>
            </a:r>
          </a:p>
          <a:p>
            <a:pPr marL="285750" indent="-285750">
              <a:buFont typeface="Wingdings" panose="05000000000000000000" pitchFamily="2" charset="2"/>
              <a:buChar char="q"/>
            </a:pPr>
            <a:r>
              <a:rPr lang="en-US" sz="1900" dirty="0" smtClean="0">
                <a:solidFill>
                  <a:schemeClr val="tx1"/>
                </a:solidFill>
              </a:rPr>
              <a:t>The amount of miles driven on SOLO Motorcycles and wear and tear on internal parts shortens the life span of the motorcycle, creating </a:t>
            </a:r>
            <a:r>
              <a:rPr lang="en-US" sz="1900" dirty="0">
                <a:solidFill>
                  <a:schemeClr val="tx1"/>
                </a:solidFill>
              </a:rPr>
              <a:t> </a:t>
            </a:r>
            <a:r>
              <a:rPr lang="en-US" sz="1900" dirty="0" smtClean="0">
                <a:solidFill>
                  <a:schemeClr val="tx1"/>
                </a:solidFill>
              </a:rPr>
              <a:t>the demand for motorcycle replacement every 2-3 years.  </a:t>
            </a:r>
          </a:p>
          <a:p>
            <a:pPr marL="285750" indent="-285750">
              <a:buFont typeface="Wingdings" panose="05000000000000000000" pitchFamily="2" charset="2"/>
              <a:buChar char="q"/>
            </a:pPr>
            <a:r>
              <a:rPr lang="en-US" sz="1900" dirty="0" smtClean="0">
                <a:solidFill>
                  <a:schemeClr val="tx1"/>
                </a:solidFill>
              </a:rPr>
              <a:t>Mechanical issues and time frames for extended out of service repair as motorcycles age, becomes a significant reality within the 2-3 year time period.  Safety is paramount in such circumstances.</a:t>
            </a:r>
          </a:p>
          <a:p>
            <a:pPr marL="285750" indent="-285750">
              <a:buFont typeface="Wingdings" panose="05000000000000000000" pitchFamily="2" charset="2"/>
              <a:buChar char="q"/>
            </a:pPr>
            <a:r>
              <a:rPr lang="en-US" sz="1900" dirty="0" smtClean="0">
                <a:solidFill>
                  <a:schemeClr val="tx1"/>
                </a:solidFill>
              </a:rPr>
              <a:t>Maintenance, extended warranties, and insurance are significant factors in the overall operating costs.</a:t>
            </a:r>
          </a:p>
          <a:p>
            <a:pPr marL="285750" indent="-285750">
              <a:buFont typeface="Wingdings" panose="05000000000000000000" pitchFamily="2" charset="2"/>
              <a:buChar char="q"/>
            </a:pPr>
            <a:r>
              <a:rPr lang="en-US" sz="1900" dirty="0" smtClean="0">
                <a:solidFill>
                  <a:schemeClr val="tx1"/>
                </a:solidFill>
              </a:rPr>
              <a:t>Certified Harley and Honda motorcycle mechanics are required for many of the in-depth repairs. </a:t>
            </a:r>
          </a:p>
          <a:p>
            <a:pPr marL="285750" indent="-285750">
              <a:buFont typeface="Wingdings" panose="05000000000000000000" pitchFamily="2" charset="2"/>
              <a:buChar char="q"/>
            </a:pPr>
            <a:r>
              <a:rPr lang="en-US" sz="1900" dirty="0" smtClean="0">
                <a:solidFill>
                  <a:schemeClr val="tx1"/>
                </a:solidFill>
              </a:rPr>
              <a:t>The above factors all contribute to the overall operating costs of police motorcycles.  During this current budget climate it is more advantageous to work with a stipend/increase than for the city to take on the overall costs of providing and servicing an entire fleet.</a:t>
            </a:r>
          </a:p>
          <a:p>
            <a:endParaRPr lang="en-US" sz="2200" dirty="0" smtClean="0"/>
          </a:p>
          <a:p>
            <a:pPr marL="342900" indent="-342900">
              <a:buFont typeface="Wingdings" panose="05000000000000000000" pitchFamily="2" charset="2"/>
              <a:buChar char="v"/>
            </a:pPr>
            <a:endParaRPr lang="en-US" sz="2200" dirty="0"/>
          </a:p>
        </p:txBody>
      </p:sp>
      <p:sp>
        <p:nvSpPr>
          <p:cNvPr id="5" name="TextBox 4"/>
          <p:cNvSpPr txBox="1"/>
          <p:nvPr/>
        </p:nvSpPr>
        <p:spPr>
          <a:xfrm>
            <a:off x="83344" y="3962400"/>
            <a:ext cx="8839199" cy="2616101"/>
          </a:xfrm>
          <a:prstGeom prst="rect">
            <a:avLst/>
          </a:prstGeom>
          <a:noFill/>
        </p:spPr>
        <p:txBody>
          <a:bodyPr wrap="square" rtlCol="0">
            <a:spAutoFit/>
          </a:bodyPr>
          <a:lstStyle/>
          <a:p>
            <a:r>
              <a:rPr lang="en-US" sz="3600" b="1" i="1" u="sng" dirty="0" smtClean="0">
                <a:effectLst>
                  <a:outerShdw blurRad="38100" dist="38100" dir="2700000" algn="tl">
                    <a:srgbClr val="000000">
                      <a:alpha val="43137"/>
                    </a:srgbClr>
                  </a:outerShdw>
                </a:effectLst>
              </a:rPr>
              <a:t>Conclusion</a:t>
            </a:r>
          </a:p>
          <a:p>
            <a:endParaRPr lang="en-US" sz="1600" dirty="0"/>
          </a:p>
          <a:p>
            <a:pPr marL="285750" indent="-285750" algn="just">
              <a:buFont typeface="Wingdings" panose="05000000000000000000" pitchFamily="2" charset="2"/>
              <a:buChar char="v"/>
            </a:pPr>
            <a:r>
              <a:rPr lang="en-US" sz="1600" dirty="0" smtClean="0"/>
              <a:t>A SOLO stipend </a:t>
            </a:r>
            <a:r>
              <a:rPr lang="en-US" sz="1600" dirty="0"/>
              <a:t>increase is </a:t>
            </a:r>
            <a:r>
              <a:rPr lang="en-US" sz="1600" dirty="0" smtClean="0"/>
              <a:t>needed </a:t>
            </a:r>
            <a:r>
              <a:rPr lang="en-US" sz="1600" dirty="0"/>
              <a:t>in order to sustain the continued staffing of motorcycle services within the Houston Police Department.  Additionally, such essential services are necessary as they are mandated by city ordinance and state regulations for the safe movement of vehicles within our city</a:t>
            </a:r>
            <a:r>
              <a:rPr lang="en-US" sz="1600" dirty="0" smtClean="0"/>
              <a:t>.  Accordingly, Houston Police Department Chief Acevedo will discuss this matter further with Mayor Turner regarding amending the existing SOLO stipend ordinance to address this issue.  </a:t>
            </a:r>
            <a:r>
              <a:rPr lang="en-US" sz="1600" dirty="0"/>
              <a:t>The amount of the increase will depend on factors such as the amount of identified funding, the department’s ability to absorb the funding, and the budget climate of the city.  </a:t>
            </a:r>
          </a:p>
        </p:txBody>
      </p:sp>
      <p:sp>
        <p:nvSpPr>
          <p:cNvPr id="6" name="Slide Number Placeholder 5"/>
          <p:cNvSpPr>
            <a:spLocks noGrp="1"/>
          </p:cNvSpPr>
          <p:nvPr>
            <p:ph type="sldNum" sz="quarter" idx="16"/>
          </p:nvPr>
        </p:nvSpPr>
        <p:spPr/>
        <p:txBody>
          <a:bodyPr/>
          <a:lstStyle/>
          <a:p>
            <a:fld id="{11365357-A790-4D38-9B34-7CE6CA183102}" type="slidenum">
              <a:rPr lang="en-US" smtClean="0"/>
              <a:t>9</a:t>
            </a:fld>
            <a:endParaRPr lang="en-US"/>
          </a:p>
        </p:txBody>
      </p:sp>
    </p:spTree>
    <p:extLst>
      <p:ext uri="{BB962C8B-B14F-4D97-AF65-F5344CB8AC3E}">
        <p14:creationId xmlns:p14="http://schemas.microsoft.com/office/powerpoint/2010/main" val="1367695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emplate>
  <TotalTime>10700</TotalTime>
  <Words>1134</Words>
  <Application>Microsoft Office PowerPoint</Application>
  <PresentationFormat>On-screen Show (4:3)</PresentationFormat>
  <Paragraphs>237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Times New Roman</vt:lpstr>
      <vt:lpstr>Wingdings</vt:lpstr>
      <vt:lpstr>Macro</vt:lpstr>
      <vt:lpstr>PowerPoint Presentation</vt:lpstr>
      <vt:lpstr>HOUSTON POLICE DEPARTMENT SOLO MOTORCYCLE DETAIL</vt:lpstr>
      <vt:lpstr>PowerPoint Presentation</vt:lpstr>
      <vt:lpstr>PowerPoint Presentation</vt:lpstr>
      <vt:lpstr>PowerPoint Presentation</vt:lpstr>
      <vt:lpstr>PowerPoint Presentation</vt:lpstr>
      <vt:lpstr>PowerPoint Presentation</vt:lpstr>
      <vt:lpstr>PowerPoint Presentation</vt:lpstr>
      <vt:lpstr>Future Considerations </vt:lpstr>
    </vt:vector>
  </TitlesOfParts>
  <Company>Houston Police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Kenneth</dc:creator>
  <cp:lastModifiedBy>Journet, Clifton</cp:lastModifiedBy>
  <cp:revision>69</cp:revision>
  <dcterms:created xsi:type="dcterms:W3CDTF">2018-04-13T13:58:31Z</dcterms:created>
  <dcterms:modified xsi:type="dcterms:W3CDTF">2019-08-08T22:02:36Z</dcterms:modified>
</cp:coreProperties>
</file>