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00" r:id="rId2"/>
  </p:sldMasterIdLst>
  <p:notesMasterIdLst>
    <p:notesMasterId r:id="rId17"/>
  </p:notesMasterIdLst>
  <p:handoutMasterIdLst>
    <p:handoutMasterId r:id="rId18"/>
  </p:handoutMasterIdLst>
  <p:sldIdLst>
    <p:sldId id="665" r:id="rId3"/>
    <p:sldId id="635" r:id="rId4"/>
    <p:sldId id="699" r:id="rId5"/>
    <p:sldId id="697" r:id="rId6"/>
    <p:sldId id="696" r:id="rId7"/>
    <p:sldId id="692" r:id="rId8"/>
    <p:sldId id="694" r:id="rId9"/>
    <p:sldId id="703" r:id="rId10"/>
    <p:sldId id="704" r:id="rId11"/>
    <p:sldId id="707" r:id="rId12"/>
    <p:sldId id="705" r:id="rId13"/>
    <p:sldId id="706" r:id="rId14"/>
    <p:sldId id="702" r:id="rId15"/>
    <p:sldId id="691" r:id="rId16"/>
  </p:sldIdLst>
  <p:sldSz cx="9144000" cy="6858000" type="screen4x3"/>
  <p:notesSz cx="6881813" cy="92964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4" userDrawn="1">
          <p15:clr>
            <a:srgbClr val="A4A3A4"/>
          </p15:clr>
        </p15:guide>
        <p15:guide id="2" pos="2160" userDrawn="1">
          <p15:clr>
            <a:srgbClr val="A4A3A4"/>
          </p15:clr>
        </p15:guide>
        <p15:guide id="3" orient="horz" pos="2928" userDrawn="1">
          <p15:clr>
            <a:srgbClr val="A4A3A4"/>
          </p15:clr>
        </p15:guide>
        <p15:guide id="4" pos="216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EDF6"/>
    <a:srgbClr val="001746"/>
    <a:srgbClr val="CF1F62"/>
    <a:srgbClr val="C22CA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388" autoAdjust="0"/>
    <p:restoredTop sz="89303" autoAdjust="0"/>
  </p:normalViewPr>
  <p:slideViewPr>
    <p:cSldViewPr>
      <p:cViewPr varScale="1">
        <p:scale>
          <a:sx n="58" d="100"/>
          <a:sy n="58" d="100"/>
        </p:scale>
        <p:origin x="1066" y="62"/>
      </p:cViewPr>
      <p:guideLst>
        <p:guide orient="horz" pos="2160"/>
        <p:guide pos="2880"/>
      </p:guideLst>
    </p:cSldViewPr>
  </p:slideViewPr>
  <p:outlineViewPr>
    <p:cViewPr>
      <p:scale>
        <a:sx n="33" d="100"/>
        <a:sy n="33" d="100"/>
      </p:scale>
      <p:origin x="0" y="3822"/>
    </p:cViewPr>
  </p:outlineViewPr>
  <p:notesTextViewPr>
    <p:cViewPr>
      <p:scale>
        <a:sx n="1" d="1"/>
        <a:sy n="1" d="1"/>
      </p:scale>
      <p:origin x="0" y="0"/>
    </p:cViewPr>
  </p:notesTextViewPr>
  <p:sorterViewPr>
    <p:cViewPr>
      <p:scale>
        <a:sx n="100" d="100"/>
        <a:sy n="100" d="100"/>
      </p:scale>
      <p:origin x="0" y="0"/>
    </p:cViewPr>
  </p:sorterViewPr>
  <p:notesViewPr>
    <p:cSldViewPr>
      <p:cViewPr>
        <p:scale>
          <a:sx n="100" d="100"/>
          <a:sy n="100" d="100"/>
        </p:scale>
        <p:origin x="-2700" y="588"/>
      </p:cViewPr>
      <p:guideLst>
        <p:guide orient="horz" pos="2924"/>
        <p:guide pos="2160"/>
        <p:guide orient="horz" pos="2928"/>
        <p:guide pos="216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6" y="3"/>
            <a:ext cx="2982742" cy="464981"/>
          </a:xfrm>
          <a:prstGeom prst="rect">
            <a:avLst/>
          </a:prstGeom>
        </p:spPr>
        <p:txBody>
          <a:bodyPr vert="horz" wrap="square" lIns="91609" tIns="45804" rIns="91609" bIns="45804" numCol="1" anchor="t" anchorCtr="0" compatLnSpc="1">
            <a:prstTxWarp prst="textNoShape">
              <a:avLst/>
            </a:prstTxWarp>
          </a:bodyPr>
          <a:lstStyle>
            <a:lvl1pPr>
              <a:defRPr sz="1200"/>
            </a:lvl1pPr>
          </a:lstStyle>
          <a:p>
            <a:endParaRPr lang="en-US" altLang="en-US"/>
          </a:p>
        </p:txBody>
      </p:sp>
      <p:sp>
        <p:nvSpPr>
          <p:cNvPr id="3" name="Date Placeholder 2"/>
          <p:cNvSpPr>
            <a:spLocks noGrp="1"/>
          </p:cNvSpPr>
          <p:nvPr>
            <p:ph type="dt" sz="quarter" idx="1"/>
          </p:nvPr>
        </p:nvSpPr>
        <p:spPr>
          <a:xfrm>
            <a:off x="3897517" y="3"/>
            <a:ext cx="2982742" cy="464981"/>
          </a:xfrm>
          <a:prstGeom prst="rect">
            <a:avLst/>
          </a:prstGeom>
        </p:spPr>
        <p:txBody>
          <a:bodyPr vert="horz" wrap="square" lIns="91609" tIns="45804" rIns="91609" bIns="45804" numCol="1" anchor="t" anchorCtr="0" compatLnSpc="1">
            <a:prstTxWarp prst="textNoShape">
              <a:avLst/>
            </a:prstTxWarp>
          </a:bodyPr>
          <a:lstStyle>
            <a:lvl1pPr algn="r">
              <a:defRPr sz="1200"/>
            </a:lvl1pPr>
          </a:lstStyle>
          <a:p>
            <a:fld id="{67B79682-6D08-430A-8397-1F136B912076}" type="datetimeFigureOut">
              <a:rPr lang="en-US" altLang="en-US"/>
              <a:pPr/>
              <a:t>4/15/2019</a:t>
            </a:fld>
            <a:endParaRPr lang="en-US" altLang="en-US"/>
          </a:p>
        </p:txBody>
      </p:sp>
      <p:sp>
        <p:nvSpPr>
          <p:cNvPr id="4" name="Footer Placeholder 3"/>
          <p:cNvSpPr>
            <a:spLocks noGrp="1"/>
          </p:cNvSpPr>
          <p:nvPr>
            <p:ph type="ftr" sz="quarter" idx="2"/>
          </p:nvPr>
        </p:nvSpPr>
        <p:spPr>
          <a:xfrm>
            <a:off x="6" y="8829825"/>
            <a:ext cx="2982742" cy="464981"/>
          </a:xfrm>
          <a:prstGeom prst="rect">
            <a:avLst/>
          </a:prstGeom>
        </p:spPr>
        <p:txBody>
          <a:bodyPr vert="horz" wrap="square" lIns="91609" tIns="45804" rIns="91609" bIns="45804" numCol="1" anchor="b" anchorCtr="0" compatLnSpc="1">
            <a:prstTxWarp prst="textNoShape">
              <a:avLst/>
            </a:prstTxWarp>
          </a:bodyPr>
          <a:lstStyle>
            <a:lvl1pPr>
              <a:defRPr sz="1200"/>
            </a:lvl1pPr>
          </a:lstStyle>
          <a:p>
            <a:endParaRPr lang="en-US" altLang="en-US"/>
          </a:p>
        </p:txBody>
      </p:sp>
      <p:sp>
        <p:nvSpPr>
          <p:cNvPr id="5" name="Slide Number Placeholder 4"/>
          <p:cNvSpPr>
            <a:spLocks noGrp="1"/>
          </p:cNvSpPr>
          <p:nvPr>
            <p:ph type="sldNum" sz="quarter" idx="3"/>
          </p:nvPr>
        </p:nvSpPr>
        <p:spPr>
          <a:xfrm>
            <a:off x="3897517" y="8829825"/>
            <a:ext cx="2982742" cy="464981"/>
          </a:xfrm>
          <a:prstGeom prst="rect">
            <a:avLst/>
          </a:prstGeom>
        </p:spPr>
        <p:txBody>
          <a:bodyPr vert="horz" wrap="square" lIns="91609" tIns="45804" rIns="91609" bIns="45804" numCol="1" anchor="b" anchorCtr="0" compatLnSpc="1">
            <a:prstTxWarp prst="textNoShape">
              <a:avLst/>
            </a:prstTxWarp>
          </a:bodyPr>
          <a:lstStyle>
            <a:lvl1pPr algn="r">
              <a:defRPr sz="1200"/>
            </a:lvl1pPr>
          </a:lstStyle>
          <a:p>
            <a:fld id="{2E2FBC40-79EB-4C03-A20C-B6CD7AA15EEA}" type="slidenum">
              <a:rPr lang="en-US" altLang="en-US"/>
              <a:pPr/>
              <a:t>‹#›</a:t>
            </a:fld>
            <a:endParaRPr lang="en-US" altLang="en-US"/>
          </a:p>
        </p:txBody>
      </p:sp>
    </p:spTree>
    <p:extLst>
      <p:ext uri="{BB962C8B-B14F-4D97-AF65-F5344CB8AC3E}">
        <p14:creationId xmlns:p14="http://schemas.microsoft.com/office/powerpoint/2010/main" val="284353354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6" y="3"/>
            <a:ext cx="2982742" cy="464981"/>
          </a:xfrm>
          <a:prstGeom prst="rect">
            <a:avLst/>
          </a:prstGeom>
        </p:spPr>
        <p:txBody>
          <a:bodyPr vert="horz" wrap="square" lIns="93001" tIns="46500" rIns="93001" bIns="46500" numCol="1" anchor="t" anchorCtr="0" compatLnSpc="1">
            <a:prstTxWarp prst="textNoShape">
              <a:avLst/>
            </a:prstTxWarp>
          </a:bodyPr>
          <a:lstStyle>
            <a:lvl1pPr>
              <a:defRPr sz="1200"/>
            </a:lvl1pPr>
          </a:lstStyle>
          <a:p>
            <a:endParaRPr lang="en-US" altLang="en-US"/>
          </a:p>
        </p:txBody>
      </p:sp>
      <p:sp>
        <p:nvSpPr>
          <p:cNvPr id="3" name="Date Placeholder 2"/>
          <p:cNvSpPr>
            <a:spLocks noGrp="1"/>
          </p:cNvSpPr>
          <p:nvPr>
            <p:ph type="dt" idx="1"/>
          </p:nvPr>
        </p:nvSpPr>
        <p:spPr>
          <a:xfrm>
            <a:off x="3897517" y="3"/>
            <a:ext cx="2982742" cy="464981"/>
          </a:xfrm>
          <a:prstGeom prst="rect">
            <a:avLst/>
          </a:prstGeom>
        </p:spPr>
        <p:txBody>
          <a:bodyPr vert="horz" wrap="square" lIns="93001" tIns="46500" rIns="93001" bIns="46500" numCol="1" anchor="t" anchorCtr="0" compatLnSpc="1">
            <a:prstTxWarp prst="textNoShape">
              <a:avLst/>
            </a:prstTxWarp>
          </a:bodyPr>
          <a:lstStyle>
            <a:lvl1pPr algn="r">
              <a:defRPr sz="1200"/>
            </a:lvl1pPr>
          </a:lstStyle>
          <a:p>
            <a:fld id="{0F68B561-1841-494E-81F9-23724D81CD2D}" type="datetimeFigureOut">
              <a:rPr lang="en-US" altLang="en-US"/>
              <a:pPr/>
              <a:t>4/15/2019</a:t>
            </a:fld>
            <a:endParaRPr lang="en-US" altLang="en-US"/>
          </a:p>
        </p:txBody>
      </p:sp>
      <p:sp>
        <p:nvSpPr>
          <p:cNvPr id="4" name="Slide Image Placeholder 3"/>
          <p:cNvSpPr>
            <a:spLocks noGrp="1" noRot="1" noChangeAspect="1"/>
          </p:cNvSpPr>
          <p:nvPr>
            <p:ph type="sldImg" idx="2"/>
          </p:nvPr>
        </p:nvSpPr>
        <p:spPr>
          <a:xfrm>
            <a:off x="1116013" y="693738"/>
            <a:ext cx="4649787" cy="3487737"/>
          </a:xfrm>
          <a:prstGeom prst="rect">
            <a:avLst/>
          </a:prstGeom>
          <a:noFill/>
          <a:ln w="12700">
            <a:solidFill>
              <a:prstClr val="black"/>
            </a:solidFill>
          </a:ln>
        </p:spPr>
        <p:txBody>
          <a:bodyPr vert="horz" lIns="93001" tIns="46500" rIns="93001" bIns="46500" rtlCol="0" anchor="ctr"/>
          <a:lstStyle/>
          <a:p>
            <a:pPr lvl="0"/>
            <a:endParaRPr lang="en-US" noProof="0"/>
          </a:p>
        </p:txBody>
      </p:sp>
      <p:sp>
        <p:nvSpPr>
          <p:cNvPr id="5" name="Notes Placeholder 4"/>
          <p:cNvSpPr>
            <a:spLocks noGrp="1"/>
          </p:cNvSpPr>
          <p:nvPr>
            <p:ph type="body" sz="quarter" idx="3"/>
          </p:nvPr>
        </p:nvSpPr>
        <p:spPr>
          <a:xfrm>
            <a:off x="688805" y="4416515"/>
            <a:ext cx="5504204" cy="4183220"/>
          </a:xfrm>
          <a:prstGeom prst="rect">
            <a:avLst/>
          </a:prstGeom>
        </p:spPr>
        <p:txBody>
          <a:bodyPr vert="horz" lIns="93001" tIns="46500" rIns="93001" bIns="4650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6" y="8829825"/>
            <a:ext cx="2982742" cy="464981"/>
          </a:xfrm>
          <a:prstGeom prst="rect">
            <a:avLst/>
          </a:prstGeom>
        </p:spPr>
        <p:txBody>
          <a:bodyPr vert="horz" wrap="square" lIns="93001" tIns="46500" rIns="93001" bIns="46500" numCol="1" anchor="b" anchorCtr="0" compatLnSpc="1">
            <a:prstTxWarp prst="textNoShape">
              <a:avLst/>
            </a:prstTxWarp>
          </a:bodyPr>
          <a:lstStyle>
            <a:lvl1pPr>
              <a:defRPr sz="1200"/>
            </a:lvl1pPr>
          </a:lstStyle>
          <a:p>
            <a:endParaRPr lang="en-US" altLang="en-US"/>
          </a:p>
        </p:txBody>
      </p:sp>
      <p:sp>
        <p:nvSpPr>
          <p:cNvPr id="7" name="Slide Number Placeholder 6"/>
          <p:cNvSpPr>
            <a:spLocks noGrp="1"/>
          </p:cNvSpPr>
          <p:nvPr>
            <p:ph type="sldNum" sz="quarter" idx="5"/>
          </p:nvPr>
        </p:nvSpPr>
        <p:spPr>
          <a:xfrm>
            <a:off x="3897517" y="8829825"/>
            <a:ext cx="2982742" cy="464981"/>
          </a:xfrm>
          <a:prstGeom prst="rect">
            <a:avLst/>
          </a:prstGeom>
        </p:spPr>
        <p:txBody>
          <a:bodyPr vert="horz" wrap="square" lIns="93001" tIns="46500" rIns="93001" bIns="46500" numCol="1" anchor="b" anchorCtr="0" compatLnSpc="1">
            <a:prstTxWarp prst="textNoShape">
              <a:avLst/>
            </a:prstTxWarp>
          </a:bodyPr>
          <a:lstStyle>
            <a:lvl1pPr algn="r">
              <a:defRPr sz="1200"/>
            </a:lvl1pPr>
          </a:lstStyle>
          <a:p>
            <a:fld id="{18586329-D906-4814-A94D-8478C86AFAF8}" type="slidenum">
              <a:rPr lang="en-US" altLang="en-US"/>
              <a:pPr/>
              <a:t>‹#›</a:t>
            </a:fld>
            <a:endParaRPr lang="en-US" altLang="en-US"/>
          </a:p>
        </p:txBody>
      </p:sp>
    </p:spTree>
    <p:extLst>
      <p:ext uri="{BB962C8B-B14F-4D97-AF65-F5344CB8AC3E}">
        <p14:creationId xmlns:p14="http://schemas.microsoft.com/office/powerpoint/2010/main" val="1359284231"/>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CAF6483-8743-41C2-846C-DF8FE3810E0C}"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6692571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18586329-D906-4814-A94D-8478C86AFAF8}" type="slidenum">
              <a:rPr lang="en-US" altLang="en-US" smtClean="0"/>
              <a:pPr/>
              <a:t>10</a:t>
            </a:fld>
            <a:endParaRPr lang="en-US" altLang="en-US"/>
          </a:p>
        </p:txBody>
      </p:sp>
    </p:spTree>
    <p:extLst>
      <p:ext uri="{BB962C8B-B14F-4D97-AF65-F5344CB8AC3E}">
        <p14:creationId xmlns:p14="http://schemas.microsoft.com/office/powerpoint/2010/main" val="18707500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18586329-D906-4814-A94D-8478C86AFAF8}" type="slidenum">
              <a:rPr lang="en-US" altLang="en-US" smtClean="0"/>
              <a:pPr/>
              <a:t>11</a:t>
            </a:fld>
            <a:endParaRPr lang="en-US" altLang="en-US"/>
          </a:p>
        </p:txBody>
      </p:sp>
    </p:spTree>
    <p:extLst>
      <p:ext uri="{BB962C8B-B14F-4D97-AF65-F5344CB8AC3E}">
        <p14:creationId xmlns:p14="http://schemas.microsoft.com/office/powerpoint/2010/main" val="24514269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18586329-D906-4814-A94D-8478C86AFAF8}" type="slidenum">
              <a:rPr lang="en-US" altLang="en-US" smtClean="0"/>
              <a:pPr/>
              <a:t>12</a:t>
            </a:fld>
            <a:endParaRPr lang="en-US" altLang="en-US"/>
          </a:p>
        </p:txBody>
      </p:sp>
    </p:spTree>
    <p:extLst>
      <p:ext uri="{BB962C8B-B14F-4D97-AF65-F5344CB8AC3E}">
        <p14:creationId xmlns:p14="http://schemas.microsoft.com/office/powerpoint/2010/main" val="40997367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18586329-D906-4814-A94D-8478C86AFAF8}" type="slidenum">
              <a:rPr lang="en-US" altLang="en-US" smtClean="0"/>
              <a:pPr/>
              <a:t>13</a:t>
            </a:fld>
            <a:endParaRPr lang="en-US" altLang="en-US"/>
          </a:p>
        </p:txBody>
      </p:sp>
    </p:spTree>
    <p:extLst>
      <p:ext uri="{BB962C8B-B14F-4D97-AF65-F5344CB8AC3E}">
        <p14:creationId xmlns:p14="http://schemas.microsoft.com/office/powerpoint/2010/main" val="33510541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18586329-D906-4814-A94D-8478C86AFAF8}" type="slidenum">
              <a:rPr lang="en-US" altLang="en-US" smtClean="0"/>
              <a:pPr/>
              <a:t>14</a:t>
            </a:fld>
            <a:endParaRPr lang="en-US" altLang="en-US"/>
          </a:p>
        </p:txBody>
      </p:sp>
    </p:spTree>
    <p:extLst>
      <p:ext uri="{BB962C8B-B14F-4D97-AF65-F5344CB8AC3E}">
        <p14:creationId xmlns:p14="http://schemas.microsoft.com/office/powerpoint/2010/main" val="23221438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18586329-D906-4814-A94D-8478C86AFAF8}" type="slidenum">
              <a:rPr lang="en-US" altLang="en-US" smtClean="0"/>
              <a:pPr/>
              <a:t>2</a:t>
            </a:fld>
            <a:endParaRPr lang="en-US" altLang="en-US"/>
          </a:p>
        </p:txBody>
      </p:sp>
    </p:spTree>
    <p:extLst>
      <p:ext uri="{BB962C8B-B14F-4D97-AF65-F5344CB8AC3E}">
        <p14:creationId xmlns:p14="http://schemas.microsoft.com/office/powerpoint/2010/main" val="35727707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18586329-D906-4814-A94D-8478C86AFAF8}" type="slidenum">
              <a:rPr lang="en-US" altLang="en-US" smtClean="0"/>
              <a:pPr/>
              <a:t>3</a:t>
            </a:fld>
            <a:endParaRPr lang="en-US" altLang="en-US"/>
          </a:p>
        </p:txBody>
      </p:sp>
    </p:spTree>
    <p:extLst>
      <p:ext uri="{BB962C8B-B14F-4D97-AF65-F5344CB8AC3E}">
        <p14:creationId xmlns:p14="http://schemas.microsoft.com/office/powerpoint/2010/main" val="1547894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18586329-D906-4814-A94D-8478C86AFAF8}" type="slidenum">
              <a:rPr lang="en-US" altLang="en-US" smtClean="0"/>
              <a:pPr/>
              <a:t>4</a:t>
            </a:fld>
            <a:endParaRPr lang="en-US" altLang="en-US"/>
          </a:p>
        </p:txBody>
      </p:sp>
    </p:spTree>
    <p:extLst>
      <p:ext uri="{BB962C8B-B14F-4D97-AF65-F5344CB8AC3E}">
        <p14:creationId xmlns:p14="http://schemas.microsoft.com/office/powerpoint/2010/main" val="20915042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18586329-D906-4814-A94D-8478C86AFAF8}" type="slidenum">
              <a:rPr lang="en-US" altLang="en-US" smtClean="0"/>
              <a:pPr/>
              <a:t>5</a:t>
            </a:fld>
            <a:endParaRPr lang="en-US" altLang="en-US"/>
          </a:p>
        </p:txBody>
      </p:sp>
    </p:spTree>
    <p:extLst>
      <p:ext uri="{BB962C8B-B14F-4D97-AF65-F5344CB8AC3E}">
        <p14:creationId xmlns:p14="http://schemas.microsoft.com/office/powerpoint/2010/main" val="17873209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18586329-D906-4814-A94D-8478C86AFAF8}" type="slidenum">
              <a:rPr lang="en-US" altLang="en-US" smtClean="0"/>
              <a:pPr/>
              <a:t>6</a:t>
            </a:fld>
            <a:endParaRPr lang="en-US" altLang="en-US"/>
          </a:p>
        </p:txBody>
      </p:sp>
    </p:spTree>
    <p:extLst>
      <p:ext uri="{BB962C8B-B14F-4D97-AF65-F5344CB8AC3E}">
        <p14:creationId xmlns:p14="http://schemas.microsoft.com/office/powerpoint/2010/main" val="22079726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18586329-D906-4814-A94D-8478C86AFAF8}" type="slidenum">
              <a:rPr lang="en-US" altLang="en-US" smtClean="0"/>
              <a:pPr/>
              <a:t>7</a:t>
            </a:fld>
            <a:endParaRPr lang="en-US" altLang="en-US"/>
          </a:p>
        </p:txBody>
      </p:sp>
    </p:spTree>
    <p:extLst>
      <p:ext uri="{BB962C8B-B14F-4D97-AF65-F5344CB8AC3E}">
        <p14:creationId xmlns:p14="http://schemas.microsoft.com/office/powerpoint/2010/main" val="7680894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18586329-D906-4814-A94D-8478C86AFAF8}" type="slidenum">
              <a:rPr lang="en-US" altLang="en-US" smtClean="0"/>
              <a:pPr/>
              <a:t>8</a:t>
            </a:fld>
            <a:endParaRPr lang="en-US" altLang="en-US"/>
          </a:p>
        </p:txBody>
      </p:sp>
    </p:spTree>
    <p:extLst>
      <p:ext uri="{BB962C8B-B14F-4D97-AF65-F5344CB8AC3E}">
        <p14:creationId xmlns:p14="http://schemas.microsoft.com/office/powerpoint/2010/main" val="28267109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18586329-D906-4814-A94D-8478C86AFAF8}" type="slidenum">
              <a:rPr lang="en-US" altLang="en-US" smtClean="0"/>
              <a:pPr/>
              <a:t>9</a:t>
            </a:fld>
            <a:endParaRPr lang="en-US" altLang="en-US"/>
          </a:p>
        </p:txBody>
      </p:sp>
    </p:spTree>
    <p:extLst>
      <p:ext uri="{BB962C8B-B14F-4D97-AF65-F5344CB8AC3E}">
        <p14:creationId xmlns:p14="http://schemas.microsoft.com/office/powerpoint/2010/main" val="404030007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fld id="{6BC5FEB4-C737-4C5F-AD2A-A9B943A3168E}" type="datetime1">
              <a:rPr lang="en-US" altLang="en-US" smtClean="0"/>
              <a:t>4/15/2019</a:t>
            </a:fld>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179CCB6C-A308-4A81-BABE-7F2CC4E6E0C5}" type="slidenum">
              <a:rPr lang="en-US" altLang="en-US"/>
              <a:pPr/>
              <a:t>‹#›</a:t>
            </a:fld>
            <a:endParaRPr lang="en-US" altLang="en-US" dirty="0"/>
          </a:p>
        </p:txBody>
      </p:sp>
      <p:pic>
        <p:nvPicPr>
          <p:cNvPr id="8" name="Picture 3" descr="houstonseal-colorsmall"/>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19381" y="200025"/>
            <a:ext cx="99441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064930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97A9DA16-CA6F-4609-B5C0-54A4BADEF268}" type="datetime1">
              <a:rPr lang="en-US" altLang="en-US" smtClean="0"/>
              <a:t>4/15/2019</a:t>
            </a:fld>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6800232D-0215-45DA-806D-5E167A097844}" type="slidenum">
              <a:rPr lang="en-US" altLang="en-US"/>
              <a:pPr/>
              <a:t>‹#›</a:t>
            </a:fld>
            <a:endParaRPr lang="en-US" altLang="en-US"/>
          </a:p>
        </p:txBody>
      </p:sp>
    </p:spTree>
    <p:extLst>
      <p:ext uri="{BB962C8B-B14F-4D97-AF65-F5344CB8AC3E}">
        <p14:creationId xmlns:p14="http://schemas.microsoft.com/office/powerpoint/2010/main" val="33982017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DBF2108A-EDC5-42CB-802C-592710767A95}" type="datetime1">
              <a:rPr lang="en-US" altLang="en-US" smtClean="0"/>
              <a:t>4/15/2019</a:t>
            </a:fld>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521E7301-E363-4C2E-9305-B01996BBEF5C}" type="slidenum">
              <a:rPr lang="en-US" altLang="en-US"/>
              <a:pPr/>
              <a:t>‹#›</a:t>
            </a:fld>
            <a:endParaRPr lang="en-US" altLang="en-US"/>
          </a:p>
        </p:txBody>
      </p:sp>
    </p:spTree>
    <p:extLst>
      <p:ext uri="{BB962C8B-B14F-4D97-AF65-F5344CB8AC3E}">
        <p14:creationId xmlns:p14="http://schemas.microsoft.com/office/powerpoint/2010/main" val="31644559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0" y="5257800"/>
            <a:ext cx="9144000" cy="16002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white"/>
              </a:solidFill>
            </a:endParaRPr>
          </a:p>
        </p:txBody>
      </p:sp>
      <p:sp>
        <p:nvSpPr>
          <p:cNvPr id="2" name="Title 1"/>
          <p:cNvSpPr>
            <a:spLocks noGrp="1"/>
          </p:cNvSpPr>
          <p:nvPr>
            <p:ph type="ctrTitle"/>
          </p:nvPr>
        </p:nvSpPr>
        <p:spPr>
          <a:xfrm>
            <a:off x="457200" y="2732881"/>
            <a:ext cx="8166100" cy="2387600"/>
          </a:xfrm>
        </p:spPr>
        <p:txBody>
          <a:bodyPr anchor="t" anchorCtr="0">
            <a:normAutofit/>
          </a:bodyPr>
          <a:lstStyle>
            <a:lvl1pPr algn="l">
              <a:defRPr sz="4200">
                <a:solidFill>
                  <a:srgbClr val="63666A"/>
                </a:solidFill>
              </a:defRPr>
            </a:lvl1pPr>
          </a:lstStyle>
          <a:p>
            <a:r>
              <a:rPr lang="en-US" dirty="0"/>
              <a:t>Click to edit Master title style</a:t>
            </a:r>
          </a:p>
        </p:txBody>
      </p:sp>
      <p:sp>
        <p:nvSpPr>
          <p:cNvPr id="3" name="Subtitle 2"/>
          <p:cNvSpPr>
            <a:spLocks noGrp="1"/>
          </p:cNvSpPr>
          <p:nvPr>
            <p:ph type="subTitle" idx="1"/>
          </p:nvPr>
        </p:nvSpPr>
        <p:spPr>
          <a:xfrm>
            <a:off x="457200" y="5532438"/>
            <a:ext cx="8166100" cy="1185862"/>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cxnSp>
        <p:nvCxnSpPr>
          <p:cNvPr id="6" name="Straight Connector 5"/>
          <p:cNvCxnSpPr/>
          <p:nvPr userDrawn="1"/>
        </p:nvCxnSpPr>
        <p:spPr>
          <a:xfrm>
            <a:off x="0" y="5257800"/>
            <a:ext cx="9144000" cy="0"/>
          </a:xfrm>
          <a:prstGeom prst="line">
            <a:avLst/>
          </a:prstGeom>
          <a:ln/>
        </p:spPr>
        <p:style>
          <a:lnRef idx="3">
            <a:schemeClr val="accent4"/>
          </a:lnRef>
          <a:fillRef idx="0">
            <a:schemeClr val="accent4"/>
          </a:fillRef>
          <a:effectRef idx="2">
            <a:schemeClr val="accent4"/>
          </a:effectRef>
          <a:fontRef idx="minor">
            <a:schemeClr val="tx1"/>
          </a:fontRef>
        </p:style>
      </p:cxnSp>
      <p:pic>
        <p:nvPicPr>
          <p:cNvPr id="8" name="Picture 7"/>
          <p:cNvPicPr>
            <a:picLocks noChangeAspect="1"/>
          </p:cNvPicPr>
          <p:nvPr userDrawn="1"/>
        </p:nvPicPr>
        <p:blipFill>
          <a:blip r:embed="rId2"/>
          <a:stretch>
            <a:fillRect/>
          </a:stretch>
        </p:blipFill>
        <p:spPr>
          <a:xfrm>
            <a:off x="6781800" y="294884"/>
            <a:ext cx="2001490" cy="2001490"/>
          </a:xfrm>
          <a:prstGeom prst="rect">
            <a:avLst/>
          </a:prstGeom>
        </p:spPr>
      </p:pic>
    </p:spTree>
    <p:extLst>
      <p:ext uri="{BB962C8B-B14F-4D97-AF65-F5344CB8AC3E}">
        <p14:creationId xmlns:p14="http://schemas.microsoft.com/office/powerpoint/2010/main" val="8405420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03139"/>
            <a:ext cx="6273800" cy="839862"/>
          </a:xfrm>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8" name="Straight Connector 7"/>
          <p:cNvCxnSpPr>
            <a:cxnSpLocks noChangeShapeType="1"/>
          </p:cNvCxnSpPr>
          <p:nvPr userDrawn="1"/>
        </p:nvCxnSpPr>
        <p:spPr bwMode="auto">
          <a:xfrm>
            <a:off x="457200" y="1143000"/>
            <a:ext cx="8229600" cy="7937"/>
          </a:xfrm>
          <a:prstGeom prst="line">
            <a:avLst/>
          </a:prstGeom>
          <a:noFill/>
          <a:ln w="38100">
            <a:solidFill>
              <a:schemeClr val="accent5">
                <a:lumMod val="50000"/>
              </a:schemeClr>
            </a:solidFill>
            <a:round/>
            <a:headEnd/>
            <a:tailEnd/>
          </a:ln>
          <a:effectLst>
            <a:outerShdw blurRad="63500" dist="20000" dir="5400000" rotWithShape="0">
              <a:srgbClr val="000000">
                <a:alpha val="37999"/>
              </a:srgbClr>
            </a:outerShdw>
          </a:effectLst>
          <a:extLst>
            <a:ext uri="{909E8E84-426E-40DD-AFC4-6F175D3DCCD1}">
              <a14:hiddenFill xmlns:a14="http://schemas.microsoft.com/office/drawing/2010/main">
                <a:noFill/>
              </a14:hiddenFill>
            </a:ext>
          </a:extLst>
        </p:spPr>
      </p:cxn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lgn="r">
              <a:defRPr sz="1200">
                <a:latin typeface="+mn-lt"/>
              </a:defRPr>
            </a:lvl1pPr>
          </a:lstStyle>
          <a:p>
            <a:pPr defTabSz="457200"/>
            <a:fld id="{A710AD54-EC96-413B-BCC1-1B4F19878F2E}" type="slidenum">
              <a:rPr lang="en-US" smtClean="0">
                <a:solidFill>
                  <a:prstClr val="black"/>
                </a:solidFill>
                <a:ea typeface="ＭＳ Ｐゴシック" charset="0"/>
                <a:cs typeface="+mn-cs"/>
              </a:rPr>
              <a:pPr defTabSz="457200"/>
              <a:t>‹#›</a:t>
            </a:fld>
            <a:endParaRPr lang="en-US" dirty="0">
              <a:solidFill>
                <a:prstClr val="black"/>
              </a:solidFill>
              <a:ea typeface="ＭＳ Ｐゴシック" charset="0"/>
              <a:cs typeface="+mn-cs"/>
            </a:endParaRPr>
          </a:p>
        </p:txBody>
      </p:sp>
      <p:pic>
        <p:nvPicPr>
          <p:cNvPr id="7" name="Picture 6"/>
          <p:cNvPicPr>
            <a:picLocks noChangeAspect="1"/>
          </p:cNvPicPr>
          <p:nvPr userDrawn="1"/>
        </p:nvPicPr>
        <p:blipFill>
          <a:blip r:embed="rId2"/>
          <a:stretch>
            <a:fillRect/>
          </a:stretch>
        </p:blipFill>
        <p:spPr>
          <a:xfrm>
            <a:off x="7201945" y="75306"/>
            <a:ext cx="1013909" cy="1013909"/>
          </a:xfrm>
          <a:prstGeom prst="rect">
            <a:avLst/>
          </a:prstGeom>
        </p:spPr>
      </p:pic>
    </p:spTree>
    <p:extLst>
      <p:ext uri="{BB962C8B-B14F-4D97-AF65-F5344CB8AC3E}">
        <p14:creationId xmlns:p14="http://schemas.microsoft.com/office/powerpoint/2010/main" val="34362545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03139"/>
            <a:ext cx="6272784" cy="839862"/>
          </a:xfrm>
        </p:spPr>
        <p:txBody>
          <a:bodyPr/>
          <a:lstStyle/>
          <a:p>
            <a:r>
              <a:rPr lang="en-US" dirty="0"/>
              <a:t>Click to edit Master title style</a:t>
            </a:r>
          </a:p>
        </p:txBody>
      </p:sp>
      <p:sp>
        <p:nvSpPr>
          <p:cNvPr id="3" name="Content Placeholder 2"/>
          <p:cNvSpPr>
            <a:spLocks noGrp="1"/>
          </p:cNvSpPr>
          <p:nvPr>
            <p:ph sz="half" idx="1"/>
          </p:nvPr>
        </p:nvSpPr>
        <p:spPr>
          <a:xfrm>
            <a:off x="457200" y="1490472"/>
            <a:ext cx="3867150" cy="4351338"/>
          </a:xfrm>
        </p:spPr>
        <p:txBody>
          <a:bodyPr/>
          <a:lstStyle>
            <a:lvl1pPr marL="0" inden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819650" y="1490472"/>
            <a:ext cx="3867150" cy="4351338"/>
          </a:xfrm>
        </p:spPr>
        <p:txBody>
          <a:bodyPr/>
          <a:lstStyle>
            <a:lvl1pPr marL="0" inden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0" name="Straight Connector 9"/>
          <p:cNvCxnSpPr>
            <a:cxnSpLocks noChangeShapeType="1"/>
          </p:cNvCxnSpPr>
          <p:nvPr userDrawn="1"/>
        </p:nvCxnSpPr>
        <p:spPr bwMode="auto">
          <a:xfrm>
            <a:off x="457200" y="1143000"/>
            <a:ext cx="8229600" cy="7937"/>
          </a:xfrm>
          <a:prstGeom prst="line">
            <a:avLst/>
          </a:prstGeom>
          <a:noFill/>
          <a:ln w="38100">
            <a:solidFill>
              <a:srgbClr val="002060"/>
            </a:solidFill>
            <a:round/>
            <a:headEnd/>
            <a:tailEnd/>
          </a:ln>
          <a:effectLst>
            <a:outerShdw blurRad="63500" dist="20000" dir="5400000" rotWithShape="0">
              <a:srgbClr val="000000">
                <a:alpha val="37999"/>
              </a:srgbClr>
            </a:outerShdw>
          </a:effectLst>
          <a:extLst>
            <a:ext uri="{909E8E84-426E-40DD-AFC4-6F175D3DCCD1}">
              <a14:hiddenFill xmlns:a14="http://schemas.microsoft.com/office/drawing/2010/main">
                <a:noFill/>
              </a14:hiddenFill>
            </a:ext>
          </a:extLst>
        </p:spPr>
      </p:cxn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lgn="r">
              <a:defRPr sz="1200">
                <a:latin typeface="+mn-lt"/>
              </a:defRPr>
            </a:lvl1pPr>
          </a:lstStyle>
          <a:p>
            <a:pPr defTabSz="457200"/>
            <a:fld id="{A710AD54-EC96-413B-BCC1-1B4F19878F2E}" type="slidenum">
              <a:rPr lang="en-US" smtClean="0">
                <a:solidFill>
                  <a:prstClr val="black"/>
                </a:solidFill>
                <a:ea typeface="ＭＳ Ｐゴシック" charset="0"/>
                <a:cs typeface="+mn-cs"/>
              </a:rPr>
              <a:pPr defTabSz="457200"/>
              <a:t>‹#›</a:t>
            </a:fld>
            <a:endParaRPr lang="en-US" dirty="0">
              <a:solidFill>
                <a:prstClr val="black"/>
              </a:solidFill>
              <a:ea typeface="ＭＳ Ｐゴシック" charset="0"/>
              <a:cs typeface="+mn-cs"/>
            </a:endParaRPr>
          </a:p>
        </p:txBody>
      </p:sp>
      <p:pic>
        <p:nvPicPr>
          <p:cNvPr id="8" name="Picture 7"/>
          <p:cNvPicPr>
            <a:picLocks noChangeAspect="1"/>
          </p:cNvPicPr>
          <p:nvPr userDrawn="1"/>
        </p:nvPicPr>
        <p:blipFill>
          <a:blip r:embed="rId2"/>
          <a:stretch>
            <a:fillRect/>
          </a:stretch>
        </p:blipFill>
        <p:spPr>
          <a:xfrm>
            <a:off x="7201945" y="75306"/>
            <a:ext cx="1013909" cy="1013909"/>
          </a:xfrm>
          <a:prstGeom prst="rect">
            <a:avLst/>
          </a:prstGeom>
        </p:spPr>
      </p:pic>
    </p:spTree>
    <p:extLst>
      <p:ext uri="{BB962C8B-B14F-4D97-AF65-F5344CB8AC3E}">
        <p14:creationId xmlns:p14="http://schemas.microsoft.com/office/powerpoint/2010/main" val="23860506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260364"/>
            <a:ext cx="3008313" cy="1162050"/>
          </a:xfrm>
        </p:spPr>
        <p:txBody>
          <a:bodyPr anchor="b"/>
          <a:lstStyle>
            <a:lvl1pPr algn="l">
              <a:defRPr sz="2000" b="1">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a:xfrm>
            <a:off x="3575050" y="1242459"/>
            <a:ext cx="5111750" cy="4988479"/>
          </a:xfrm>
        </p:spPr>
        <p:txBody>
          <a:bodyPr/>
          <a:lstStyle>
            <a:lvl1pPr>
              <a:defRPr sz="2400">
                <a:latin typeface="Arial" panose="020B0604020202020204" pitchFamily="34" charset="0"/>
                <a:cs typeface="Arial" panose="020B0604020202020204" pitchFamily="34" charset="0"/>
              </a:defRPr>
            </a:lvl1pPr>
            <a:lvl2pPr>
              <a:defRPr sz="22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2481898"/>
            <a:ext cx="3008313" cy="3749040"/>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cxnSp>
        <p:nvCxnSpPr>
          <p:cNvPr id="11" name="Straight Connector 10"/>
          <p:cNvCxnSpPr>
            <a:cxnSpLocks noChangeShapeType="1"/>
          </p:cNvCxnSpPr>
          <p:nvPr userDrawn="1"/>
        </p:nvCxnSpPr>
        <p:spPr bwMode="auto">
          <a:xfrm>
            <a:off x="463550" y="1128713"/>
            <a:ext cx="8229600" cy="7937"/>
          </a:xfrm>
          <a:prstGeom prst="line">
            <a:avLst/>
          </a:prstGeom>
          <a:noFill/>
          <a:ln w="25400">
            <a:solidFill>
              <a:srgbClr val="002060"/>
            </a:solidFill>
            <a:round/>
            <a:headEnd/>
            <a:tailEnd/>
          </a:ln>
          <a:effectLst>
            <a:outerShdw blurRad="63500" dist="20000" dir="5400000" rotWithShape="0">
              <a:srgbClr val="000000">
                <a:alpha val="37999"/>
              </a:srgbClr>
            </a:outerShdw>
          </a:effectLst>
          <a:extLst>
            <a:ext uri="{909E8E84-426E-40DD-AFC4-6F175D3DCCD1}">
              <a14:hiddenFill xmlns:a14="http://schemas.microsoft.com/office/drawing/2010/main">
                <a:noFill/>
              </a14:hiddenFill>
            </a:ext>
          </a:extLst>
        </p:spPr>
      </p:cxnSp>
      <p:sp>
        <p:nvSpPr>
          <p:cNvPr id="8" name="Title 1"/>
          <p:cNvSpPr txBox="1">
            <a:spLocks/>
          </p:cNvSpPr>
          <p:nvPr userDrawn="1"/>
        </p:nvSpPr>
        <p:spPr>
          <a:xfrm>
            <a:off x="457200" y="303139"/>
            <a:ext cx="6273800" cy="839862"/>
          </a:xfrm>
          <a:prstGeom prst="rect">
            <a:avLst/>
          </a:prstGeom>
        </p:spPr>
        <p:txBody>
          <a:bodyPr vert="horz" lIns="0" tIns="0" rIns="0" bIns="0" rtlCol="0" anchor="ctr" anchorCtr="0">
            <a:normAutofit/>
          </a:bodyPr>
          <a:lstStyle>
            <a:lvl1pPr algn="l" defTabSz="914400" rtl="0" eaLnBrk="1" latinLnBrk="0" hangingPunct="1">
              <a:lnSpc>
                <a:spcPct val="90000"/>
              </a:lnSpc>
              <a:spcBef>
                <a:spcPct val="0"/>
              </a:spcBef>
              <a:buNone/>
              <a:defRPr sz="2800" kern="1200">
                <a:solidFill>
                  <a:schemeClr val="tx1"/>
                </a:solidFill>
                <a:latin typeface="Arial" panose="020B0604020202020204" pitchFamily="34" charset="0"/>
                <a:ea typeface="+mj-ea"/>
                <a:cs typeface="Arial" panose="020B0604020202020204" pitchFamily="34" charset="0"/>
              </a:defRPr>
            </a:lvl1pPr>
          </a:lstStyle>
          <a:p>
            <a:pPr fontAlgn="auto">
              <a:spcAft>
                <a:spcPts val="0"/>
              </a:spcAft>
            </a:pPr>
            <a:r>
              <a:rPr lang="en-US" dirty="0">
                <a:solidFill>
                  <a:prstClr val="black"/>
                </a:solidFill>
              </a:rPr>
              <a:t>Click to edit Master title style</a:t>
            </a:r>
          </a:p>
        </p:txBody>
      </p:sp>
      <p:sp>
        <p:nvSpPr>
          <p:cNvPr id="9" name="Slide Number Placeholder 5"/>
          <p:cNvSpPr>
            <a:spLocks noGrp="1"/>
          </p:cNvSpPr>
          <p:nvPr>
            <p:ph type="sldNum" sz="quarter" idx="12"/>
          </p:nvPr>
        </p:nvSpPr>
        <p:spPr>
          <a:xfrm>
            <a:off x="6553200" y="6356350"/>
            <a:ext cx="2133600" cy="365125"/>
          </a:xfrm>
          <a:prstGeom prst="rect">
            <a:avLst/>
          </a:prstGeom>
        </p:spPr>
        <p:txBody>
          <a:bodyPr/>
          <a:lstStyle>
            <a:lvl1pPr algn="r">
              <a:defRPr sz="1200">
                <a:latin typeface="+mn-lt"/>
              </a:defRPr>
            </a:lvl1pPr>
          </a:lstStyle>
          <a:p>
            <a:pPr defTabSz="457200"/>
            <a:fld id="{A710AD54-EC96-413B-BCC1-1B4F19878F2E}" type="slidenum">
              <a:rPr lang="en-US" smtClean="0">
                <a:solidFill>
                  <a:prstClr val="black"/>
                </a:solidFill>
                <a:ea typeface="ＭＳ Ｐゴシック" charset="0"/>
                <a:cs typeface="+mn-cs"/>
              </a:rPr>
              <a:pPr defTabSz="457200"/>
              <a:t>‹#›</a:t>
            </a:fld>
            <a:endParaRPr lang="en-US" dirty="0">
              <a:solidFill>
                <a:prstClr val="black"/>
              </a:solidFill>
              <a:ea typeface="ＭＳ Ｐゴシック" charset="0"/>
              <a:cs typeface="+mn-cs"/>
            </a:endParaRPr>
          </a:p>
        </p:txBody>
      </p:sp>
      <p:pic>
        <p:nvPicPr>
          <p:cNvPr id="10" name="Picture 9"/>
          <p:cNvPicPr>
            <a:picLocks noChangeAspect="1"/>
          </p:cNvPicPr>
          <p:nvPr userDrawn="1"/>
        </p:nvPicPr>
        <p:blipFill>
          <a:blip r:embed="rId2"/>
          <a:stretch>
            <a:fillRect/>
          </a:stretch>
        </p:blipFill>
        <p:spPr>
          <a:xfrm>
            <a:off x="7201945" y="75306"/>
            <a:ext cx="1013909" cy="1013909"/>
          </a:xfrm>
          <a:prstGeom prst="rect">
            <a:avLst/>
          </a:prstGeom>
        </p:spPr>
      </p:pic>
    </p:spTree>
    <p:extLst>
      <p:ext uri="{BB962C8B-B14F-4D97-AF65-F5344CB8AC3E}">
        <p14:creationId xmlns:p14="http://schemas.microsoft.com/office/powerpoint/2010/main" val="5282256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914900"/>
            <a:ext cx="5486400" cy="566738"/>
          </a:xfrm>
        </p:spPr>
        <p:txBody>
          <a:bodyPr anchor="b"/>
          <a:lstStyle>
            <a:lvl1pPr algn="l">
              <a:defRPr sz="2000" b="1"/>
            </a:lvl1pPr>
          </a:lstStyle>
          <a:p>
            <a:r>
              <a:rPr lang="en-US" dirty="0"/>
              <a:t>Click to edit Master title style</a:t>
            </a:r>
          </a:p>
        </p:txBody>
      </p:sp>
      <p:sp>
        <p:nvSpPr>
          <p:cNvPr id="3" name="Picture Placeholder 2"/>
          <p:cNvSpPr>
            <a:spLocks noGrp="1"/>
          </p:cNvSpPr>
          <p:nvPr>
            <p:ph type="pic" idx="1"/>
          </p:nvPr>
        </p:nvSpPr>
        <p:spPr>
          <a:xfrm>
            <a:off x="1792288" y="1251983"/>
            <a:ext cx="5486400" cy="358989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4816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cxnSp>
        <p:nvCxnSpPr>
          <p:cNvPr id="11" name="Straight Connector 10"/>
          <p:cNvCxnSpPr>
            <a:cxnSpLocks noChangeShapeType="1"/>
          </p:cNvCxnSpPr>
          <p:nvPr userDrawn="1"/>
        </p:nvCxnSpPr>
        <p:spPr bwMode="auto">
          <a:xfrm>
            <a:off x="463550" y="1128713"/>
            <a:ext cx="8229600" cy="7937"/>
          </a:xfrm>
          <a:prstGeom prst="line">
            <a:avLst/>
          </a:prstGeom>
          <a:noFill/>
          <a:ln w="25400">
            <a:solidFill>
              <a:srgbClr val="002060"/>
            </a:solidFill>
            <a:round/>
            <a:headEnd/>
            <a:tailEnd/>
          </a:ln>
          <a:effectLst>
            <a:outerShdw blurRad="63500" dist="20000" dir="5400000" rotWithShape="0">
              <a:srgbClr val="000000">
                <a:alpha val="37999"/>
              </a:srgbClr>
            </a:outerShdw>
          </a:effectLst>
          <a:extLst>
            <a:ext uri="{909E8E84-426E-40DD-AFC4-6F175D3DCCD1}">
              <a14:hiddenFill xmlns:a14="http://schemas.microsoft.com/office/drawing/2010/main">
                <a:noFill/>
              </a14:hiddenFill>
            </a:ext>
          </a:extLst>
        </p:spPr>
      </p:cxnSp>
      <p:sp>
        <p:nvSpPr>
          <p:cNvPr id="8" name="Title 1"/>
          <p:cNvSpPr txBox="1">
            <a:spLocks/>
          </p:cNvSpPr>
          <p:nvPr userDrawn="1"/>
        </p:nvSpPr>
        <p:spPr>
          <a:xfrm>
            <a:off x="457200" y="303139"/>
            <a:ext cx="6731000" cy="839862"/>
          </a:xfrm>
          <a:prstGeom prst="rect">
            <a:avLst/>
          </a:prstGeom>
        </p:spPr>
        <p:txBody>
          <a:bodyPr vert="horz" lIns="0" tIns="0" rIns="0" bIns="0" rtlCol="0" anchor="ctr" anchorCtr="0">
            <a:normAutofit/>
          </a:bodyPr>
          <a:lstStyle>
            <a:lvl1pPr algn="l" defTabSz="914400" rtl="0" eaLnBrk="1" latinLnBrk="0" hangingPunct="1">
              <a:lnSpc>
                <a:spcPct val="90000"/>
              </a:lnSpc>
              <a:spcBef>
                <a:spcPct val="0"/>
              </a:spcBef>
              <a:buNone/>
              <a:defRPr sz="2800" kern="1200">
                <a:solidFill>
                  <a:schemeClr val="tx1"/>
                </a:solidFill>
                <a:latin typeface="Arial" panose="020B0604020202020204" pitchFamily="34" charset="0"/>
                <a:ea typeface="+mj-ea"/>
                <a:cs typeface="Arial" panose="020B0604020202020204" pitchFamily="34" charset="0"/>
              </a:defRPr>
            </a:lvl1pPr>
          </a:lstStyle>
          <a:p>
            <a:pPr fontAlgn="auto">
              <a:spcAft>
                <a:spcPts val="0"/>
              </a:spcAft>
            </a:pPr>
            <a:r>
              <a:rPr lang="en-US" dirty="0">
                <a:solidFill>
                  <a:prstClr val="black"/>
                </a:solidFill>
              </a:rPr>
              <a:t>Click to edit Master title style</a:t>
            </a:r>
          </a:p>
        </p:txBody>
      </p:sp>
      <p:sp>
        <p:nvSpPr>
          <p:cNvPr id="9" name="Slide Number Placeholder 5"/>
          <p:cNvSpPr>
            <a:spLocks noGrp="1"/>
          </p:cNvSpPr>
          <p:nvPr>
            <p:ph type="sldNum" sz="quarter" idx="12"/>
          </p:nvPr>
        </p:nvSpPr>
        <p:spPr>
          <a:xfrm>
            <a:off x="6553200" y="6356350"/>
            <a:ext cx="2133600" cy="365125"/>
          </a:xfrm>
          <a:prstGeom prst="rect">
            <a:avLst/>
          </a:prstGeom>
        </p:spPr>
        <p:txBody>
          <a:bodyPr/>
          <a:lstStyle>
            <a:lvl1pPr algn="r">
              <a:defRPr sz="1200">
                <a:latin typeface="+mn-lt"/>
              </a:defRPr>
            </a:lvl1pPr>
          </a:lstStyle>
          <a:p>
            <a:pPr defTabSz="457200"/>
            <a:fld id="{A710AD54-EC96-413B-BCC1-1B4F19878F2E}" type="slidenum">
              <a:rPr lang="en-US" smtClean="0">
                <a:solidFill>
                  <a:prstClr val="black"/>
                </a:solidFill>
                <a:ea typeface="ＭＳ Ｐゴシック" charset="0"/>
                <a:cs typeface="+mn-cs"/>
              </a:rPr>
              <a:pPr defTabSz="457200"/>
              <a:t>‹#›</a:t>
            </a:fld>
            <a:endParaRPr lang="en-US" dirty="0">
              <a:solidFill>
                <a:prstClr val="black"/>
              </a:solidFill>
              <a:ea typeface="ＭＳ Ｐゴシック" charset="0"/>
              <a:cs typeface="+mn-cs"/>
            </a:endParaRPr>
          </a:p>
        </p:txBody>
      </p:sp>
      <p:pic>
        <p:nvPicPr>
          <p:cNvPr id="10" name="Picture 9"/>
          <p:cNvPicPr>
            <a:picLocks noChangeAspect="1"/>
          </p:cNvPicPr>
          <p:nvPr userDrawn="1"/>
        </p:nvPicPr>
        <p:blipFill>
          <a:blip r:embed="rId2"/>
          <a:stretch>
            <a:fillRect/>
          </a:stretch>
        </p:blipFill>
        <p:spPr>
          <a:xfrm>
            <a:off x="7201945" y="75306"/>
            <a:ext cx="1013909" cy="1013909"/>
          </a:xfrm>
          <a:prstGeom prst="rect">
            <a:avLst/>
          </a:prstGeom>
        </p:spPr>
      </p:pic>
    </p:spTree>
    <p:extLst>
      <p:ext uri="{BB962C8B-B14F-4D97-AF65-F5344CB8AC3E}">
        <p14:creationId xmlns:p14="http://schemas.microsoft.com/office/powerpoint/2010/main" val="30020317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7" name="Straight Connector 6"/>
          <p:cNvCxnSpPr>
            <a:cxnSpLocks noChangeShapeType="1"/>
          </p:cNvCxnSpPr>
          <p:nvPr userDrawn="1"/>
        </p:nvCxnSpPr>
        <p:spPr bwMode="auto">
          <a:xfrm>
            <a:off x="463550" y="1138238"/>
            <a:ext cx="8229600" cy="7937"/>
          </a:xfrm>
          <a:prstGeom prst="line">
            <a:avLst/>
          </a:prstGeom>
          <a:noFill/>
          <a:ln w="25400">
            <a:solidFill>
              <a:srgbClr val="002060"/>
            </a:solidFill>
            <a:round/>
            <a:headEnd/>
            <a:tailEnd/>
          </a:ln>
          <a:effectLst>
            <a:outerShdw blurRad="63500" dist="20000" dir="5400000" rotWithShape="0">
              <a:srgbClr val="000000">
                <a:alpha val="37999"/>
              </a:srgbClr>
            </a:outerShdw>
          </a:effectLst>
          <a:extLst>
            <a:ext uri="{909E8E84-426E-40DD-AFC4-6F175D3DCCD1}">
              <a14:hiddenFill xmlns:a14="http://schemas.microsoft.com/office/drawing/2010/main">
                <a:noFill/>
              </a14:hiddenFill>
            </a:ext>
          </a:extLst>
        </p:spPr>
      </p:cxnSp>
      <p:sp>
        <p:nvSpPr>
          <p:cNvPr id="9" name="Slide Number Placeholder 5"/>
          <p:cNvSpPr>
            <a:spLocks noGrp="1"/>
          </p:cNvSpPr>
          <p:nvPr>
            <p:ph type="sldNum" sz="quarter" idx="12"/>
          </p:nvPr>
        </p:nvSpPr>
        <p:spPr>
          <a:xfrm>
            <a:off x="6553200" y="6356350"/>
            <a:ext cx="2133600" cy="365125"/>
          </a:xfrm>
          <a:prstGeom prst="rect">
            <a:avLst/>
          </a:prstGeom>
        </p:spPr>
        <p:txBody>
          <a:bodyPr/>
          <a:lstStyle>
            <a:lvl1pPr algn="r">
              <a:defRPr sz="1200">
                <a:latin typeface="+mn-lt"/>
              </a:defRPr>
            </a:lvl1pPr>
          </a:lstStyle>
          <a:p>
            <a:pPr defTabSz="457200"/>
            <a:fld id="{A710AD54-EC96-413B-BCC1-1B4F19878F2E}" type="slidenum">
              <a:rPr lang="en-US" smtClean="0">
                <a:solidFill>
                  <a:prstClr val="black"/>
                </a:solidFill>
                <a:ea typeface="ＭＳ Ｐゴシック" charset="0"/>
                <a:cs typeface="+mn-cs"/>
              </a:rPr>
              <a:pPr defTabSz="457200"/>
              <a:t>‹#›</a:t>
            </a:fld>
            <a:endParaRPr lang="en-US" dirty="0">
              <a:solidFill>
                <a:prstClr val="black"/>
              </a:solidFill>
              <a:ea typeface="ＭＳ Ｐゴシック" charset="0"/>
              <a:cs typeface="+mn-cs"/>
            </a:endParaRPr>
          </a:p>
        </p:txBody>
      </p:sp>
      <p:pic>
        <p:nvPicPr>
          <p:cNvPr id="10" name="Picture 9"/>
          <p:cNvPicPr>
            <a:picLocks noChangeAspect="1"/>
          </p:cNvPicPr>
          <p:nvPr userDrawn="1"/>
        </p:nvPicPr>
        <p:blipFill>
          <a:blip r:embed="rId2"/>
          <a:stretch>
            <a:fillRect/>
          </a:stretch>
        </p:blipFill>
        <p:spPr>
          <a:xfrm>
            <a:off x="7201945" y="75306"/>
            <a:ext cx="1013909" cy="1013909"/>
          </a:xfrm>
          <a:prstGeom prst="rect">
            <a:avLst/>
          </a:prstGeom>
        </p:spPr>
      </p:pic>
    </p:spTree>
    <p:extLst>
      <p:ext uri="{BB962C8B-B14F-4D97-AF65-F5344CB8AC3E}">
        <p14:creationId xmlns:p14="http://schemas.microsoft.com/office/powerpoint/2010/main" val="275616781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61509"/>
            <a:ext cx="2057400" cy="4988479"/>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457200" y="1261509"/>
            <a:ext cx="6019800" cy="4988479"/>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7" name="Straight Connector 6"/>
          <p:cNvCxnSpPr>
            <a:cxnSpLocks noChangeShapeType="1"/>
          </p:cNvCxnSpPr>
          <p:nvPr userDrawn="1"/>
        </p:nvCxnSpPr>
        <p:spPr bwMode="auto">
          <a:xfrm>
            <a:off x="454025" y="1138238"/>
            <a:ext cx="8229600" cy="7937"/>
          </a:xfrm>
          <a:prstGeom prst="line">
            <a:avLst/>
          </a:prstGeom>
          <a:noFill/>
          <a:ln w="25400">
            <a:solidFill>
              <a:srgbClr val="002060"/>
            </a:solidFill>
            <a:round/>
            <a:headEnd/>
            <a:tailEnd/>
          </a:ln>
          <a:effectLst>
            <a:outerShdw blurRad="63500" dist="20000" dir="5400000" rotWithShape="0">
              <a:srgbClr val="000000">
                <a:alpha val="37999"/>
              </a:srgbClr>
            </a:outerShdw>
          </a:effectLst>
          <a:extLst>
            <a:ext uri="{909E8E84-426E-40DD-AFC4-6F175D3DCCD1}">
              <a14:hiddenFill xmlns:a14="http://schemas.microsoft.com/office/drawing/2010/main">
                <a:noFill/>
              </a14:hiddenFill>
            </a:ext>
          </a:extLst>
        </p:spPr>
      </p:cxnSp>
      <p:sp>
        <p:nvSpPr>
          <p:cNvPr id="9" name="Title 1"/>
          <p:cNvSpPr txBox="1">
            <a:spLocks/>
          </p:cNvSpPr>
          <p:nvPr userDrawn="1"/>
        </p:nvSpPr>
        <p:spPr>
          <a:xfrm>
            <a:off x="457200" y="303139"/>
            <a:ext cx="6731000" cy="839862"/>
          </a:xfrm>
          <a:prstGeom prst="rect">
            <a:avLst/>
          </a:prstGeom>
        </p:spPr>
        <p:txBody>
          <a:bodyPr vert="horz" lIns="0" tIns="0" rIns="0" bIns="0" rtlCol="0" anchor="ctr" anchorCtr="0">
            <a:normAutofit/>
          </a:bodyPr>
          <a:lstStyle>
            <a:lvl1pPr algn="l" defTabSz="914400" rtl="0" eaLnBrk="1" latinLnBrk="0" hangingPunct="1">
              <a:lnSpc>
                <a:spcPct val="90000"/>
              </a:lnSpc>
              <a:spcBef>
                <a:spcPct val="0"/>
              </a:spcBef>
              <a:buNone/>
              <a:defRPr sz="2800" kern="1200">
                <a:solidFill>
                  <a:schemeClr val="tx1"/>
                </a:solidFill>
                <a:latin typeface="Arial" panose="020B0604020202020204" pitchFamily="34" charset="0"/>
                <a:ea typeface="+mj-ea"/>
                <a:cs typeface="Arial" panose="020B0604020202020204" pitchFamily="34" charset="0"/>
              </a:defRPr>
            </a:lvl1pPr>
          </a:lstStyle>
          <a:p>
            <a:pPr fontAlgn="auto">
              <a:spcAft>
                <a:spcPts val="0"/>
              </a:spcAft>
            </a:pPr>
            <a:r>
              <a:rPr lang="en-US" dirty="0">
                <a:solidFill>
                  <a:prstClr val="black"/>
                </a:solidFill>
              </a:rPr>
              <a:t>Click to edit Master title style</a:t>
            </a:r>
          </a:p>
        </p:txBody>
      </p:sp>
      <p:sp>
        <p:nvSpPr>
          <p:cNvPr id="10" name="Slide Number Placeholder 5"/>
          <p:cNvSpPr>
            <a:spLocks noGrp="1"/>
          </p:cNvSpPr>
          <p:nvPr>
            <p:ph type="sldNum" sz="quarter" idx="12"/>
          </p:nvPr>
        </p:nvSpPr>
        <p:spPr>
          <a:xfrm>
            <a:off x="6553200" y="6356350"/>
            <a:ext cx="2133600" cy="365125"/>
          </a:xfrm>
          <a:prstGeom prst="rect">
            <a:avLst/>
          </a:prstGeom>
        </p:spPr>
        <p:txBody>
          <a:bodyPr/>
          <a:lstStyle>
            <a:lvl1pPr algn="r">
              <a:defRPr sz="1200">
                <a:latin typeface="+mn-lt"/>
              </a:defRPr>
            </a:lvl1pPr>
          </a:lstStyle>
          <a:p>
            <a:pPr defTabSz="457200"/>
            <a:fld id="{A710AD54-EC96-413B-BCC1-1B4F19878F2E}" type="slidenum">
              <a:rPr lang="en-US" smtClean="0">
                <a:solidFill>
                  <a:prstClr val="black"/>
                </a:solidFill>
                <a:ea typeface="ＭＳ Ｐゴシック" charset="0"/>
                <a:cs typeface="+mn-cs"/>
              </a:rPr>
              <a:pPr defTabSz="457200"/>
              <a:t>‹#›</a:t>
            </a:fld>
            <a:endParaRPr lang="en-US" dirty="0">
              <a:solidFill>
                <a:prstClr val="black"/>
              </a:solidFill>
              <a:ea typeface="ＭＳ Ｐゴシック" charset="0"/>
              <a:cs typeface="+mn-cs"/>
            </a:endParaRPr>
          </a:p>
        </p:txBody>
      </p:sp>
      <p:pic>
        <p:nvPicPr>
          <p:cNvPr id="11" name="Picture 10"/>
          <p:cNvPicPr>
            <a:picLocks noChangeAspect="1"/>
          </p:cNvPicPr>
          <p:nvPr userDrawn="1"/>
        </p:nvPicPr>
        <p:blipFill>
          <a:blip r:embed="rId2"/>
          <a:stretch>
            <a:fillRect/>
          </a:stretch>
        </p:blipFill>
        <p:spPr>
          <a:xfrm>
            <a:off x="7201945" y="75306"/>
            <a:ext cx="1013909" cy="1013909"/>
          </a:xfrm>
          <a:prstGeom prst="rect">
            <a:avLst/>
          </a:prstGeom>
        </p:spPr>
      </p:pic>
    </p:spTree>
    <p:extLst>
      <p:ext uri="{BB962C8B-B14F-4D97-AF65-F5344CB8AC3E}">
        <p14:creationId xmlns:p14="http://schemas.microsoft.com/office/powerpoint/2010/main" val="351462536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_Safal basic">
    <p:spTree>
      <p:nvGrpSpPr>
        <p:cNvPr id="1" name=""/>
        <p:cNvGrpSpPr/>
        <p:nvPr/>
      </p:nvGrpSpPr>
      <p:grpSpPr>
        <a:xfrm>
          <a:off x="0" y="0"/>
          <a:ext cx="0" cy="0"/>
          <a:chOff x="0" y="0"/>
          <a:chExt cx="0" cy="0"/>
        </a:xfrm>
      </p:grpSpPr>
      <p:pic>
        <p:nvPicPr>
          <p:cNvPr id="15" name="Picture 14" descr="bar.png"/>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490" y="6736090"/>
            <a:ext cx="9143391" cy="121910"/>
          </a:xfrm>
          <a:prstGeom prst="rect">
            <a:avLst/>
          </a:prstGeom>
        </p:spPr>
      </p:pic>
      <p:sp>
        <p:nvSpPr>
          <p:cNvPr id="16" name="Text Placeholder 15"/>
          <p:cNvSpPr>
            <a:spLocks noGrp="1"/>
          </p:cNvSpPr>
          <p:nvPr>
            <p:ph type="body" sz="quarter" idx="11"/>
          </p:nvPr>
        </p:nvSpPr>
        <p:spPr>
          <a:xfrm>
            <a:off x="365760" y="990600"/>
            <a:ext cx="8412480" cy="4419600"/>
          </a:xfrm>
          <a:prstGeom prst="rect">
            <a:avLst/>
          </a:prstGeom>
        </p:spPr>
        <p:txBody>
          <a:bodyPr/>
          <a:lstStyle>
            <a:lvl1pPr marL="225425" indent="-225425">
              <a:defRPr sz="1800">
                <a:latin typeface="Arial" pitchFamily="34" charset="0"/>
                <a:cs typeface="Arial" pitchFamily="34" charset="0"/>
              </a:defRPr>
            </a:lvl1pPr>
            <a:lvl2pPr marL="688975" indent="-231775">
              <a:defRPr sz="1800">
                <a:latin typeface="Arial" pitchFamily="34" charset="0"/>
                <a:cs typeface="Arial" pitchFamily="34" charset="0"/>
              </a:defRPr>
            </a:lvl2pPr>
            <a:lvl3pPr>
              <a:defRPr sz="1800">
                <a:latin typeface="Arial" pitchFamily="34" charset="0"/>
                <a:cs typeface="Arial" pitchFamily="34" charset="0"/>
              </a:defRPr>
            </a:lvl3pPr>
            <a:lvl4pPr>
              <a:defRPr sz="1800">
                <a:latin typeface="Arial" pitchFamily="34" charset="0"/>
                <a:cs typeface="Arial" pitchFamily="34" charset="0"/>
              </a:defRPr>
            </a:lvl4pPr>
            <a:lvl5pPr>
              <a:defRPr sz="1800">
                <a:latin typeface="Arial" pitchFamily="34" charset="0"/>
                <a:cs typeface="Arial" pitchFamily="34" charset="0"/>
              </a:defRPr>
            </a:lvl5pPr>
          </a:lstStyle>
          <a:p>
            <a:pPr lvl="0"/>
            <a:r>
              <a:rPr lang="en-US"/>
              <a:t>Click to edit Master text styles</a:t>
            </a:r>
          </a:p>
          <a:p>
            <a:pPr lvl="1"/>
            <a:r>
              <a:rPr lang="en-US"/>
              <a:t>Second level</a:t>
            </a:r>
          </a:p>
          <a:p>
            <a:pPr lvl="2"/>
            <a:r>
              <a:rPr lang="en-US"/>
              <a:t>Third level</a:t>
            </a:r>
          </a:p>
        </p:txBody>
      </p:sp>
      <p:pic>
        <p:nvPicPr>
          <p:cNvPr id="10" name="Picture 9" descr="bar.png"/>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610" y="-3043"/>
            <a:ext cx="9143391" cy="79243"/>
          </a:xfrm>
          <a:prstGeom prst="rect">
            <a:avLst/>
          </a:prstGeom>
        </p:spPr>
      </p:pic>
      <p:sp>
        <p:nvSpPr>
          <p:cNvPr id="11" name="Title 14"/>
          <p:cNvSpPr txBox="1">
            <a:spLocks/>
          </p:cNvSpPr>
          <p:nvPr userDrawn="1"/>
        </p:nvSpPr>
        <p:spPr>
          <a:xfrm>
            <a:off x="457200" y="274638"/>
            <a:ext cx="8229600" cy="563562"/>
          </a:xfrm>
          <a:prstGeom prst="rect">
            <a:avLst/>
          </a:prstGeom>
        </p:spPr>
        <p:txBody>
          <a:bodyPr/>
          <a:lstStyle>
            <a:lvl1pPr>
              <a:defRPr sz="2000" b="1"/>
            </a:lvl1pPr>
          </a:lstStyle>
          <a:p>
            <a:pPr algn="ctr" fontAlgn="auto">
              <a:spcBef>
                <a:spcPts val="0"/>
              </a:spcBef>
              <a:spcAft>
                <a:spcPts val="0"/>
              </a:spcAft>
              <a:defRPr/>
            </a:pPr>
            <a:endParaRPr lang="en-US" dirty="0">
              <a:solidFill>
                <a:prstClr val="black"/>
              </a:solidFill>
              <a:latin typeface="Calibri"/>
              <a:cs typeface="+mn-cs"/>
            </a:endParaRPr>
          </a:p>
        </p:txBody>
      </p:sp>
      <p:sp>
        <p:nvSpPr>
          <p:cNvPr id="17" name="Text Placeholder 2"/>
          <p:cNvSpPr>
            <a:spLocks noGrp="1"/>
          </p:cNvSpPr>
          <p:nvPr>
            <p:ph type="body" sz="quarter" idx="13" hasCustomPrompt="1"/>
          </p:nvPr>
        </p:nvSpPr>
        <p:spPr>
          <a:xfrm>
            <a:off x="436245" y="6019800"/>
            <a:ext cx="8412480" cy="369332"/>
          </a:xfrm>
          <a:prstGeom prst="rect">
            <a:avLst/>
          </a:prstGeom>
        </p:spPr>
        <p:txBody>
          <a:bodyPr anchor="b">
            <a:spAutoFit/>
          </a:bodyPr>
          <a:lstStyle>
            <a:lvl1pPr marL="0" indent="0" algn="ctr">
              <a:buNone/>
              <a:defRPr sz="1800" b="1" i="1"/>
            </a:lvl1pPr>
            <a:lvl2pPr>
              <a:defRPr sz="1800" b="1" i="1"/>
            </a:lvl2pPr>
            <a:lvl3pPr>
              <a:defRPr sz="1800" b="1" i="1"/>
            </a:lvl3pPr>
            <a:lvl4pPr>
              <a:defRPr sz="1800" b="1" i="1"/>
            </a:lvl4pPr>
            <a:lvl5pPr>
              <a:defRPr sz="1800" b="1" i="1"/>
            </a:lvl5pPr>
          </a:lstStyle>
          <a:p>
            <a:pPr lvl="0"/>
            <a:r>
              <a:rPr lang="en-US" dirty="0"/>
              <a:t>Click to edit takeaway</a:t>
            </a:r>
          </a:p>
        </p:txBody>
      </p:sp>
      <p:sp>
        <p:nvSpPr>
          <p:cNvPr id="12" name="Rectangle 11"/>
          <p:cNvSpPr>
            <a:spLocks noChangeArrowheads="1"/>
          </p:cNvSpPr>
          <p:nvPr userDrawn="1"/>
        </p:nvSpPr>
        <p:spPr bwMode="auto">
          <a:xfrm>
            <a:off x="-490" y="6674616"/>
            <a:ext cx="9001055" cy="366767"/>
          </a:xfrm>
          <a:prstGeom prst="rect">
            <a:avLst/>
          </a:prstGeom>
          <a:noFill/>
          <a:ln>
            <a:noFill/>
          </a:ln>
          <a:extLst/>
        </p:spPr>
        <p:txBody>
          <a:bodyPr wrap="square" lIns="90488" tIns="44450" rIns="90488" bIns="44450" anchor="ctr">
            <a:spAutoFit/>
          </a:bodyPr>
          <a:lstStyle/>
          <a:p>
            <a:pPr fontAlgn="auto">
              <a:spcBef>
                <a:spcPts val="0"/>
              </a:spcBef>
              <a:spcAft>
                <a:spcPts val="0"/>
              </a:spcAft>
            </a:pPr>
            <a:r>
              <a:rPr lang="en-US" sz="900" i="1" dirty="0">
                <a:solidFill>
                  <a:prstClr val="black"/>
                </a:solidFill>
                <a:latin typeface="Calibri" panose="020F0502020204030204"/>
                <a:cs typeface="+mn-cs"/>
              </a:rPr>
              <a:t>The content of this presentation is proprietary and confidential information of ©2017 Safal Partners</a:t>
            </a:r>
            <a:endParaRPr lang="en-US" i="1" dirty="0">
              <a:solidFill>
                <a:prstClr val="black"/>
              </a:solidFill>
              <a:latin typeface="Calibri" panose="020F0502020204030204"/>
              <a:cs typeface="+mn-cs"/>
            </a:endParaRPr>
          </a:p>
          <a:p>
            <a:pPr algn="r" defTabSz="457200" eaLnBrk="0" fontAlgn="auto" hangingPunct="0">
              <a:spcBef>
                <a:spcPts val="0"/>
              </a:spcBef>
              <a:spcAft>
                <a:spcPts val="0"/>
              </a:spcAft>
              <a:defRPr/>
            </a:pPr>
            <a:endParaRPr lang="en-US" sz="900" dirty="0">
              <a:solidFill>
                <a:prstClr val="black"/>
              </a:solidFill>
              <a:latin typeface="Calibri"/>
              <a:cs typeface="+mn-cs"/>
            </a:endParaRPr>
          </a:p>
        </p:txBody>
      </p:sp>
      <p:sp>
        <p:nvSpPr>
          <p:cNvPr id="13" name="Rectangle 12"/>
          <p:cNvSpPr>
            <a:spLocks noChangeArrowheads="1"/>
          </p:cNvSpPr>
          <p:nvPr userDrawn="1"/>
        </p:nvSpPr>
        <p:spPr bwMode="auto">
          <a:xfrm>
            <a:off x="8393906" y="6666384"/>
            <a:ext cx="433387" cy="230832"/>
          </a:xfrm>
          <a:prstGeom prst="rect">
            <a:avLst/>
          </a:prstGeom>
          <a:noFill/>
          <a:ln>
            <a:noFill/>
          </a:ln>
          <a:extLst/>
        </p:spPr>
        <p:txBody>
          <a:bodyPr lIns="90488" rIns="90488" anchor="ctr">
            <a:spAutoFit/>
          </a:bodyPr>
          <a:lstStyle/>
          <a:p>
            <a:pPr algn="ctr" defTabSz="457200" eaLnBrk="0" fontAlgn="auto" hangingPunct="0">
              <a:spcBef>
                <a:spcPts val="0"/>
              </a:spcBef>
              <a:spcAft>
                <a:spcPts val="0"/>
              </a:spcAft>
              <a:defRPr/>
            </a:pPr>
            <a:fld id="{2BF07DEB-607E-47B5-8250-1D8372858C64}" type="slidenum">
              <a:rPr lang="en-US" sz="900" smtClean="0">
                <a:solidFill>
                  <a:prstClr val="black"/>
                </a:solidFill>
                <a:latin typeface="Calibri"/>
                <a:cs typeface="+mn-cs"/>
              </a:rPr>
              <a:pPr algn="ctr" defTabSz="457200" eaLnBrk="0" fontAlgn="auto" hangingPunct="0">
                <a:spcBef>
                  <a:spcPts val="0"/>
                </a:spcBef>
                <a:spcAft>
                  <a:spcPts val="0"/>
                </a:spcAft>
                <a:defRPr/>
              </a:pPr>
              <a:t>‹#›</a:t>
            </a:fld>
            <a:endParaRPr lang="en-US" sz="900" dirty="0">
              <a:solidFill>
                <a:prstClr val="black"/>
              </a:solidFill>
              <a:latin typeface="Calibri"/>
              <a:cs typeface="+mn-cs"/>
            </a:endParaRPr>
          </a:p>
        </p:txBody>
      </p:sp>
      <p:sp>
        <p:nvSpPr>
          <p:cNvPr id="14" name="Title 14"/>
          <p:cNvSpPr>
            <a:spLocks noGrp="1"/>
          </p:cNvSpPr>
          <p:nvPr>
            <p:ph type="title"/>
          </p:nvPr>
        </p:nvSpPr>
        <p:spPr>
          <a:xfrm>
            <a:off x="381000" y="274638"/>
            <a:ext cx="8229600" cy="563562"/>
          </a:xfrm>
          <a:prstGeom prst="rect">
            <a:avLst/>
          </a:prstGeom>
        </p:spPr>
        <p:txBody>
          <a:bodyPr/>
          <a:lstStyle>
            <a:lvl1pPr>
              <a:defRPr sz="2000" b="1"/>
            </a:lvl1pPr>
          </a:lstStyle>
          <a:p>
            <a:r>
              <a:rPr lang="en-US"/>
              <a:t>Click to edit Master title style</a:t>
            </a:r>
            <a:endParaRPr lang="en-US" dirty="0"/>
          </a:p>
        </p:txBody>
      </p:sp>
    </p:spTree>
    <p:extLst>
      <p:ext uri="{BB962C8B-B14F-4D97-AF65-F5344CB8AC3E}">
        <p14:creationId xmlns:p14="http://schemas.microsoft.com/office/powerpoint/2010/main" val="1728327852"/>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2A87A603-AED2-41FC-937D-6B1E0F82F89C}" type="datetime1">
              <a:rPr lang="en-US" altLang="en-US" smtClean="0"/>
              <a:t>4/15/2019</a:t>
            </a:fld>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18F75754-69F6-4B31-AC61-8B4BDD11B2C4}" type="slidenum">
              <a:rPr lang="en-US" altLang="en-US"/>
              <a:pPr/>
              <a:t>‹#›</a:t>
            </a:fld>
            <a:endParaRPr lang="en-US" altLang="en-US"/>
          </a:p>
        </p:txBody>
      </p:sp>
    </p:spTree>
    <p:extLst>
      <p:ext uri="{BB962C8B-B14F-4D97-AF65-F5344CB8AC3E}">
        <p14:creationId xmlns:p14="http://schemas.microsoft.com/office/powerpoint/2010/main" val="14136309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91477771-6082-4945-B5B9-E09B73408BFF}" type="datetime1">
              <a:rPr lang="en-US" altLang="en-US" smtClean="0"/>
              <a:t>4/15/2019</a:t>
            </a:fld>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16DE3025-4903-450C-AA42-482790229FCE}" type="slidenum">
              <a:rPr lang="en-US" altLang="en-US"/>
              <a:pPr/>
              <a:t>‹#›</a:t>
            </a:fld>
            <a:endParaRPr lang="en-US" altLang="en-US"/>
          </a:p>
        </p:txBody>
      </p:sp>
    </p:spTree>
    <p:extLst>
      <p:ext uri="{BB962C8B-B14F-4D97-AF65-F5344CB8AC3E}">
        <p14:creationId xmlns:p14="http://schemas.microsoft.com/office/powerpoint/2010/main" val="1645286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fld id="{CE48D019-8D4D-46DC-B2F3-9B7EA9185E77}" type="datetime1">
              <a:rPr lang="en-US" altLang="en-US" smtClean="0"/>
              <a:t>4/15/2019</a:t>
            </a:fld>
            <a:endParaRPr lang="en-US" altLang="en-US"/>
          </a:p>
        </p:txBody>
      </p:sp>
      <p:sp>
        <p:nvSpPr>
          <p:cNvPr id="6" name="Footer Placeholder 4"/>
          <p:cNvSpPr>
            <a:spLocks noGrp="1"/>
          </p:cNvSpPr>
          <p:nvPr>
            <p:ph type="ftr" sz="quarter" idx="11"/>
          </p:nvPr>
        </p:nvSpPr>
        <p:spPr/>
        <p:txBody>
          <a:bodyPr/>
          <a:lstStyle>
            <a:lvl1pPr>
              <a:defRPr/>
            </a:lvl1pPr>
          </a:lstStyle>
          <a:p>
            <a:endParaRPr lang="en-US" altLang="en-US"/>
          </a:p>
        </p:txBody>
      </p:sp>
      <p:sp>
        <p:nvSpPr>
          <p:cNvPr id="7" name="Slide Number Placeholder 5"/>
          <p:cNvSpPr>
            <a:spLocks noGrp="1"/>
          </p:cNvSpPr>
          <p:nvPr>
            <p:ph type="sldNum" sz="quarter" idx="12"/>
          </p:nvPr>
        </p:nvSpPr>
        <p:spPr/>
        <p:txBody>
          <a:bodyPr/>
          <a:lstStyle>
            <a:lvl1pPr>
              <a:defRPr/>
            </a:lvl1pPr>
          </a:lstStyle>
          <a:p>
            <a:fld id="{576D37DD-3FCD-42F2-B41A-E1C872D1245A}" type="slidenum">
              <a:rPr lang="en-US" altLang="en-US"/>
              <a:pPr/>
              <a:t>‹#›</a:t>
            </a:fld>
            <a:endParaRPr lang="en-US" altLang="en-US"/>
          </a:p>
        </p:txBody>
      </p:sp>
    </p:spTree>
    <p:extLst>
      <p:ext uri="{BB962C8B-B14F-4D97-AF65-F5344CB8AC3E}">
        <p14:creationId xmlns:p14="http://schemas.microsoft.com/office/powerpoint/2010/main" val="2607146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fld id="{680FF887-6845-4DFD-97AE-FE8F0A591305}" type="datetime1">
              <a:rPr lang="en-US" altLang="en-US" smtClean="0"/>
              <a:t>4/15/2019</a:t>
            </a:fld>
            <a:endParaRPr lang="en-US" altLang="en-US"/>
          </a:p>
        </p:txBody>
      </p:sp>
      <p:sp>
        <p:nvSpPr>
          <p:cNvPr id="8" name="Footer Placeholder 4"/>
          <p:cNvSpPr>
            <a:spLocks noGrp="1"/>
          </p:cNvSpPr>
          <p:nvPr>
            <p:ph type="ftr" sz="quarter" idx="11"/>
          </p:nvPr>
        </p:nvSpPr>
        <p:spPr/>
        <p:txBody>
          <a:bodyPr/>
          <a:lstStyle>
            <a:lvl1pPr>
              <a:defRPr/>
            </a:lvl1pPr>
          </a:lstStyle>
          <a:p>
            <a:endParaRPr lang="en-US" altLang="en-US"/>
          </a:p>
        </p:txBody>
      </p:sp>
      <p:sp>
        <p:nvSpPr>
          <p:cNvPr id="9" name="Slide Number Placeholder 5"/>
          <p:cNvSpPr>
            <a:spLocks noGrp="1"/>
          </p:cNvSpPr>
          <p:nvPr>
            <p:ph type="sldNum" sz="quarter" idx="12"/>
          </p:nvPr>
        </p:nvSpPr>
        <p:spPr/>
        <p:txBody>
          <a:bodyPr/>
          <a:lstStyle>
            <a:lvl1pPr>
              <a:defRPr/>
            </a:lvl1pPr>
          </a:lstStyle>
          <a:p>
            <a:fld id="{92BBFF68-66B7-4C64-92A9-AE64FC3D2BF2}" type="slidenum">
              <a:rPr lang="en-US" altLang="en-US"/>
              <a:pPr/>
              <a:t>‹#›</a:t>
            </a:fld>
            <a:endParaRPr lang="en-US" altLang="en-US"/>
          </a:p>
        </p:txBody>
      </p:sp>
    </p:spTree>
    <p:extLst>
      <p:ext uri="{BB962C8B-B14F-4D97-AF65-F5344CB8AC3E}">
        <p14:creationId xmlns:p14="http://schemas.microsoft.com/office/powerpoint/2010/main" val="18913408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fld id="{C48E0266-5E7F-496C-8658-170039DAEB8B}" type="datetime1">
              <a:rPr lang="en-US" altLang="en-US" smtClean="0"/>
              <a:t>4/15/2019</a:t>
            </a:fld>
            <a:endParaRPr lang="en-US" altLang="en-US"/>
          </a:p>
        </p:txBody>
      </p:sp>
      <p:sp>
        <p:nvSpPr>
          <p:cNvPr id="4" name="Footer Placeholder 4"/>
          <p:cNvSpPr>
            <a:spLocks noGrp="1"/>
          </p:cNvSpPr>
          <p:nvPr>
            <p:ph type="ftr" sz="quarter" idx="11"/>
          </p:nvPr>
        </p:nvSpPr>
        <p:spPr/>
        <p:txBody>
          <a:bodyPr/>
          <a:lstStyle>
            <a:lvl1pPr>
              <a:defRPr/>
            </a:lvl1pPr>
          </a:lstStyle>
          <a:p>
            <a:endParaRPr lang="en-US" altLang="en-US"/>
          </a:p>
        </p:txBody>
      </p:sp>
      <p:sp>
        <p:nvSpPr>
          <p:cNvPr id="5" name="Slide Number Placeholder 5"/>
          <p:cNvSpPr>
            <a:spLocks noGrp="1"/>
          </p:cNvSpPr>
          <p:nvPr>
            <p:ph type="sldNum" sz="quarter" idx="12"/>
          </p:nvPr>
        </p:nvSpPr>
        <p:spPr/>
        <p:txBody>
          <a:bodyPr/>
          <a:lstStyle>
            <a:lvl1pPr>
              <a:defRPr/>
            </a:lvl1pPr>
          </a:lstStyle>
          <a:p>
            <a:fld id="{42E8BFA2-0817-42D2-86B2-5A76BA60594F}" type="slidenum">
              <a:rPr lang="en-US" altLang="en-US"/>
              <a:pPr/>
              <a:t>‹#›</a:t>
            </a:fld>
            <a:endParaRPr lang="en-US" altLang="en-US"/>
          </a:p>
        </p:txBody>
      </p:sp>
    </p:spTree>
    <p:extLst>
      <p:ext uri="{BB962C8B-B14F-4D97-AF65-F5344CB8AC3E}">
        <p14:creationId xmlns:p14="http://schemas.microsoft.com/office/powerpoint/2010/main" val="17538286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B87A01D1-8A2B-4C1F-A0E7-27F9D41B47CD}" type="datetime1">
              <a:rPr lang="en-US" altLang="en-US" smtClean="0"/>
              <a:t>4/15/2019</a:t>
            </a:fld>
            <a:endParaRPr lang="en-US" altLang="en-US"/>
          </a:p>
        </p:txBody>
      </p:sp>
      <p:sp>
        <p:nvSpPr>
          <p:cNvPr id="3" name="Footer Placeholder 4"/>
          <p:cNvSpPr>
            <a:spLocks noGrp="1"/>
          </p:cNvSpPr>
          <p:nvPr>
            <p:ph type="ftr" sz="quarter" idx="11"/>
          </p:nvPr>
        </p:nvSpPr>
        <p:spPr/>
        <p:txBody>
          <a:bodyPr/>
          <a:lstStyle>
            <a:lvl1pPr>
              <a:defRPr/>
            </a:lvl1pPr>
          </a:lstStyle>
          <a:p>
            <a:endParaRPr lang="en-US" altLang="en-US"/>
          </a:p>
        </p:txBody>
      </p:sp>
      <p:sp>
        <p:nvSpPr>
          <p:cNvPr id="4" name="Slide Number Placeholder 5"/>
          <p:cNvSpPr>
            <a:spLocks noGrp="1"/>
          </p:cNvSpPr>
          <p:nvPr>
            <p:ph type="sldNum" sz="quarter" idx="12"/>
          </p:nvPr>
        </p:nvSpPr>
        <p:spPr/>
        <p:txBody>
          <a:bodyPr/>
          <a:lstStyle>
            <a:lvl1pPr>
              <a:defRPr/>
            </a:lvl1pPr>
          </a:lstStyle>
          <a:p>
            <a:fld id="{E5B29210-B43C-46AA-B9D2-2832F4B209F8}" type="slidenum">
              <a:rPr lang="en-US" altLang="en-US"/>
              <a:pPr/>
              <a:t>‹#›</a:t>
            </a:fld>
            <a:endParaRPr lang="en-US" altLang="en-US"/>
          </a:p>
        </p:txBody>
      </p:sp>
    </p:spTree>
    <p:extLst>
      <p:ext uri="{BB962C8B-B14F-4D97-AF65-F5344CB8AC3E}">
        <p14:creationId xmlns:p14="http://schemas.microsoft.com/office/powerpoint/2010/main" val="37763699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fld id="{70F66F20-C9AE-4942-98AB-4EDD4C981AD4}" type="datetime1">
              <a:rPr lang="en-US" altLang="en-US" smtClean="0"/>
              <a:t>4/15/2019</a:t>
            </a:fld>
            <a:endParaRPr lang="en-US" altLang="en-US"/>
          </a:p>
        </p:txBody>
      </p:sp>
      <p:sp>
        <p:nvSpPr>
          <p:cNvPr id="6" name="Footer Placeholder 4"/>
          <p:cNvSpPr>
            <a:spLocks noGrp="1"/>
          </p:cNvSpPr>
          <p:nvPr>
            <p:ph type="ftr" sz="quarter" idx="11"/>
          </p:nvPr>
        </p:nvSpPr>
        <p:spPr/>
        <p:txBody>
          <a:bodyPr/>
          <a:lstStyle>
            <a:lvl1pPr>
              <a:defRPr/>
            </a:lvl1pPr>
          </a:lstStyle>
          <a:p>
            <a:endParaRPr lang="en-US" altLang="en-US"/>
          </a:p>
        </p:txBody>
      </p:sp>
      <p:sp>
        <p:nvSpPr>
          <p:cNvPr id="7" name="Slide Number Placeholder 5"/>
          <p:cNvSpPr>
            <a:spLocks noGrp="1"/>
          </p:cNvSpPr>
          <p:nvPr>
            <p:ph type="sldNum" sz="quarter" idx="12"/>
          </p:nvPr>
        </p:nvSpPr>
        <p:spPr/>
        <p:txBody>
          <a:bodyPr/>
          <a:lstStyle>
            <a:lvl1pPr>
              <a:defRPr/>
            </a:lvl1pPr>
          </a:lstStyle>
          <a:p>
            <a:fld id="{67DFCFF3-4076-407F-BF68-3A6DC5016C3E}" type="slidenum">
              <a:rPr lang="en-US" altLang="en-US"/>
              <a:pPr/>
              <a:t>‹#›</a:t>
            </a:fld>
            <a:endParaRPr lang="en-US" altLang="en-US"/>
          </a:p>
        </p:txBody>
      </p:sp>
    </p:spTree>
    <p:extLst>
      <p:ext uri="{BB962C8B-B14F-4D97-AF65-F5344CB8AC3E}">
        <p14:creationId xmlns:p14="http://schemas.microsoft.com/office/powerpoint/2010/main" val="364169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fld id="{B507EDAA-78F9-4BF3-94E3-0FC54AFEEABC}" type="datetime1">
              <a:rPr lang="en-US" altLang="en-US" smtClean="0"/>
              <a:t>4/15/2019</a:t>
            </a:fld>
            <a:endParaRPr lang="en-US" altLang="en-US"/>
          </a:p>
        </p:txBody>
      </p:sp>
      <p:sp>
        <p:nvSpPr>
          <p:cNvPr id="6" name="Footer Placeholder 4"/>
          <p:cNvSpPr>
            <a:spLocks noGrp="1"/>
          </p:cNvSpPr>
          <p:nvPr>
            <p:ph type="ftr" sz="quarter" idx="11"/>
          </p:nvPr>
        </p:nvSpPr>
        <p:spPr/>
        <p:txBody>
          <a:bodyPr/>
          <a:lstStyle>
            <a:lvl1pPr>
              <a:defRPr/>
            </a:lvl1pPr>
          </a:lstStyle>
          <a:p>
            <a:endParaRPr lang="en-US" altLang="en-US"/>
          </a:p>
        </p:txBody>
      </p:sp>
      <p:sp>
        <p:nvSpPr>
          <p:cNvPr id="7" name="Slide Number Placeholder 5"/>
          <p:cNvSpPr>
            <a:spLocks noGrp="1"/>
          </p:cNvSpPr>
          <p:nvPr>
            <p:ph type="sldNum" sz="quarter" idx="12"/>
          </p:nvPr>
        </p:nvSpPr>
        <p:spPr/>
        <p:txBody>
          <a:bodyPr/>
          <a:lstStyle>
            <a:lvl1pPr>
              <a:defRPr/>
            </a:lvl1pPr>
          </a:lstStyle>
          <a:p>
            <a:fld id="{BDCD987C-5BDA-4626-A02A-65004798B8A4}" type="slidenum">
              <a:rPr lang="en-US" altLang="en-US"/>
              <a:pPr/>
              <a:t>‹#›</a:t>
            </a:fld>
            <a:endParaRPr lang="en-US" altLang="en-US"/>
          </a:p>
        </p:txBody>
      </p:sp>
    </p:spTree>
    <p:extLst>
      <p:ext uri="{BB962C8B-B14F-4D97-AF65-F5344CB8AC3E}">
        <p14:creationId xmlns:p14="http://schemas.microsoft.com/office/powerpoint/2010/main" val="7981231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defRPr>
            </a:lvl1pPr>
          </a:lstStyle>
          <a:p>
            <a:fld id="{2BF2AEE7-209C-42D7-BC1A-5E370A30C5E9}" type="datetime1">
              <a:rPr lang="en-US" altLang="en-US" smtClean="0"/>
              <a:t>4/15/2019</a:t>
            </a:fld>
            <a:endParaRPr lang="en-US" alt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defRPr>
            </a:lvl1pPr>
          </a:lstStyle>
          <a:p>
            <a:endParaRPr lang="en-US" alt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3CB367EC-0906-46AC-8A3A-8FA558DC26FB}"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03139"/>
            <a:ext cx="6731000" cy="839862"/>
          </a:xfrm>
          <a:prstGeom prst="rect">
            <a:avLst/>
          </a:prstGeom>
        </p:spPr>
        <p:txBody>
          <a:bodyPr vert="horz" lIns="0" tIns="0" rIns="0" bIns="0" rtlCol="0" anchor="ctr" anchorCtr="0">
            <a:normAutofit/>
          </a:bodyPr>
          <a:lstStyle/>
          <a:p>
            <a:r>
              <a:rPr lang="en-US" dirty="0"/>
              <a:t>Click to edit Master title style</a:t>
            </a:r>
          </a:p>
        </p:txBody>
      </p:sp>
      <p:sp>
        <p:nvSpPr>
          <p:cNvPr id="3" name="Text Placeholder 2"/>
          <p:cNvSpPr>
            <a:spLocks noGrp="1"/>
          </p:cNvSpPr>
          <p:nvPr>
            <p:ph type="body" idx="1"/>
          </p:nvPr>
        </p:nvSpPr>
        <p:spPr>
          <a:xfrm>
            <a:off x="457200" y="1490472"/>
            <a:ext cx="8229600" cy="4351338"/>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813983576"/>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Lst>
  <p:hf hdr="0" ftr="0" dt="0"/>
  <p:txStyles>
    <p:titleStyle>
      <a:lvl1pPr algn="l" defTabSz="914400" rtl="0" eaLnBrk="1" latinLnBrk="0" hangingPunct="1">
        <a:lnSpc>
          <a:spcPct val="90000"/>
        </a:lnSpc>
        <a:spcBef>
          <a:spcPct val="0"/>
        </a:spcBef>
        <a:buNone/>
        <a:defRPr sz="2800" kern="1200">
          <a:solidFill>
            <a:schemeClr val="tx1"/>
          </a:solidFill>
          <a:latin typeface="Arial" panose="020B0604020202020204" pitchFamily="34" charset="0"/>
          <a:ea typeface="+mj-ea"/>
          <a:cs typeface="Arial" panose="020B0604020202020204" pitchFamily="34" charset="0"/>
        </a:defRPr>
      </a:lvl1pPr>
    </p:titleStyle>
    <p:bodyStyle>
      <a:lvl1pPr marL="347472" indent="-347472" algn="l" defTabSz="914400" rtl="0" eaLnBrk="1" latinLnBrk="0" hangingPunct="1">
        <a:lnSpc>
          <a:spcPct val="90000"/>
        </a:lnSpc>
        <a:spcBef>
          <a:spcPts val="1000"/>
        </a:spcBef>
        <a:spcAft>
          <a:spcPts val="120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804672" indent="-347472" algn="l" defTabSz="914400" rtl="0" eaLnBrk="1" latinLnBrk="0" hangingPunct="1">
        <a:lnSpc>
          <a:spcPct val="90000"/>
        </a:lnSpc>
        <a:spcBef>
          <a:spcPts val="500"/>
        </a:spcBef>
        <a:spcAft>
          <a:spcPts val="1200"/>
        </a:spcAft>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2pPr>
      <a:lvl3pPr marL="1261872" indent="-347472" algn="l" defTabSz="914400" rtl="0" eaLnBrk="1" latinLnBrk="0" hangingPunct="1">
        <a:lnSpc>
          <a:spcPct val="90000"/>
        </a:lnSpc>
        <a:spcBef>
          <a:spcPts val="500"/>
        </a:spcBef>
        <a:spcAft>
          <a:spcPts val="1200"/>
        </a:spcAft>
        <a:buFont typeface="Courier New" panose="02070309020205020404" pitchFamily="49" charset="0"/>
        <a:buChar char="o"/>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spcAft>
          <a:spcPts val="12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176272" indent="-347472" algn="l" defTabSz="914400" rtl="0" eaLnBrk="1" latinLnBrk="0" hangingPunct="1">
        <a:lnSpc>
          <a:spcPct val="90000"/>
        </a:lnSpc>
        <a:spcBef>
          <a:spcPts val="500"/>
        </a:spcBef>
        <a:spcAft>
          <a:spcPts val="1200"/>
        </a:spcAft>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houstontx.gov/legal/deed.html" TargetMode="External"/><Relationship Id="rId7" Type="http://schemas.openxmlformats.org/officeDocument/2006/relationships/image" Target="../media/image4.jpe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hyperlink" Target="mailto:houstonpermithelp@houstontx.gov" TargetMode="External"/><Relationship Id="rId5" Type="http://schemas.openxmlformats.org/officeDocument/2006/relationships/hyperlink" Target="mailto:residential.facilities@houstontx.gov" TargetMode="External"/><Relationship Id="rId4" Type="http://schemas.openxmlformats.org/officeDocument/2006/relationships/hyperlink" Target="https://www.houstonpermittingcenter.org/residentialfacilities"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houstonpermittingcenter.org/residentialfacilities"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6652" y="2722606"/>
            <a:ext cx="8166100" cy="2387600"/>
          </a:xfrm>
        </p:spPr>
        <p:txBody>
          <a:bodyPr>
            <a:normAutofit fontScale="90000"/>
          </a:bodyPr>
          <a:lstStyle/>
          <a:p>
            <a:pPr>
              <a:lnSpc>
                <a:spcPct val="100000"/>
              </a:lnSpc>
            </a:pPr>
            <a:r>
              <a:rPr lang="en-US" sz="3000" b="1" dirty="0">
                <a:solidFill>
                  <a:srgbClr val="001746"/>
                </a:solidFill>
                <a:latin typeface="Times New Roman" panose="02020603050405020304" pitchFamily="18" charset="0"/>
                <a:cs typeface="Times New Roman" panose="02020603050405020304" pitchFamily="18" charset="0"/>
              </a:rPr>
              <a:t>First Annual Update: </a:t>
            </a:r>
            <a:br>
              <a:rPr lang="en-US" sz="3000" b="1" dirty="0">
                <a:solidFill>
                  <a:srgbClr val="001746"/>
                </a:solidFill>
                <a:latin typeface="Times New Roman" panose="02020603050405020304" pitchFamily="18" charset="0"/>
                <a:cs typeface="Times New Roman" panose="02020603050405020304" pitchFamily="18" charset="0"/>
              </a:rPr>
            </a:br>
            <a:r>
              <a:rPr lang="en-US" sz="3000" b="1" dirty="0">
                <a:solidFill>
                  <a:srgbClr val="001746"/>
                </a:solidFill>
                <a:latin typeface="Times New Roman" panose="02020603050405020304" pitchFamily="18" charset="0"/>
                <a:cs typeface="Times New Roman" panose="02020603050405020304" pitchFamily="18" charset="0"/>
              </a:rPr>
              <a:t>Boarding Homes/Lodging Facilities/Correctional Facilities/Alternate Housing Facilities</a:t>
            </a:r>
            <a:br>
              <a:rPr lang="en-US" dirty="0">
                <a:solidFill>
                  <a:schemeClr val="tx1"/>
                </a:solidFill>
                <a:latin typeface="Times New Roman" panose="02020603050405020304" pitchFamily="18" charset="0"/>
                <a:cs typeface="Times New Roman" panose="02020603050405020304" pitchFamily="18" charset="0"/>
              </a:rPr>
            </a:br>
            <a:br>
              <a:rPr lang="en-US" sz="2800" dirty="0">
                <a:solidFill>
                  <a:schemeClr val="tx1"/>
                </a:solidFill>
                <a:latin typeface="Times New Roman" panose="02020603050405020304" pitchFamily="18" charset="0"/>
                <a:cs typeface="Times New Roman" panose="02020603050405020304" pitchFamily="18" charset="0"/>
              </a:rPr>
            </a:br>
            <a:br>
              <a:rPr lang="en-US" sz="2800" dirty="0">
                <a:solidFill>
                  <a:schemeClr val="tx1"/>
                </a:solidFill>
                <a:latin typeface="Times New Roman" panose="02020603050405020304" pitchFamily="18" charset="0"/>
                <a:cs typeface="Times New Roman" panose="02020603050405020304" pitchFamily="18" charset="0"/>
              </a:rPr>
            </a:br>
            <a:endParaRPr lang="en-US" sz="2800"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p:txBody>
          <a:bodyPr/>
          <a:lstStyle/>
          <a:p>
            <a:r>
              <a:rPr lang="en-US" dirty="0">
                <a:latin typeface="Times New Roman" panose="02020603050405020304" pitchFamily="18" charset="0"/>
                <a:cs typeface="Times New Roman" panose="02020603050405020304" pitchFamily="18" charset="0"/>
              </a:rPr>
              <a:t>April 18, 2019</a:t>
            </a:r>
          </a:p>
        </p:txBody>
      </p:sp>
    </p:spTree>
    <p:extLst>
      <p:ext uri="{BB962C8B-B14F-4D97-AF65-F5344CB8AC3E}">
        <p14:creationId xmlns:p14="http://schemas.microsoft.com/office/powerpoint/2010/main" val="3174276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8F75754-69F6-4B31-AC61-8B4BDD11B2C4}" type="slidenum">
              <a:rPr lang="en-US" altLang="en-US" smtClean="0"/>
              <a:pPr/>
              <a:t>10</a:t>
            </a:fld>
            <a:endParaRPr lang="en-US" altLang="en-US"/>
          </a:p>
        </p:txBody>
      </p:sp>
      <p:sp>
        <p:nvSpPr>
          <p:cNvPr id="5" name="Title 1"/>
          <p:cNvSpPr>
            <a:spLocks noGrp="1"/>
          </p:cNvSpPr>
          <p:nvPr>
            <p:ph type="title"/>
          </p:nvPr>
        </p:nvSpPr>
        <p:spPr>
          <a:xfrm>
            <a:off x="914400" y="247650"/>
            <a:ext cx="7467600" cy="1143000"/>
          </a:xfrm>
        </p:spPr>
        <p:txBody>
          <a:bodyPr>
            <a:normAutofit/>
          </a:bodyPr>
          <a:lstStyle/>
          <a:p>
            <a:r>
              <a:rPr lang="en-US" sz="2800" b="1" dirty="0">
                <a:solidFill>
                  <a:srgbClr val="002060"/>
                </a:solidFill>
                <a:latin typeface="Times New Roman" panose="02020603050405020304" pitchFamily="18" charset="0"/>
                <a:ea typeface="Verdana" pitchFamily="34" charset="0"/>
                <a:cs typeface="Times New Roman" panose="02020603050405020304" pitchFamily="18" charset="0"/>
              </a:rPr>
              <a:t>Where are we now?</a:t>
            </a:r>
            <a:br>
              <a:rPr lang="en-US" sz="2800" b="1" dirty="0">
                <a:solidFill>
                  <a:srgbClr val="002060"/>
                </a:solidFill>
                <a:latin typeface="Times New Roman" panose="02020603050405020304" pitchFamily="18" charset="0"/>
                <a:ea typeface="Verdana" pitchFamily="34" charset="0"/>
                <a:cs typeface="Times New Roman" panose="02020603050405020304" pitchFamily="18" charset="0"/>
              </a:rPr>
            </a:br>
            <a:endParaRPr lang="en-US" sz="2200" b="1" dirty="0">
              <a:solidFill>
                <a:srgbClr val="002060"/>
              </a:solidFill>
              <a:latin typeface="Times New Roman" panose="02020603050405020304" pitchFamily="18" charset="0"/>
              <a:ea typeface="Verdana" pitchFamily="34" charset="0"/>
              <a:cs typeface="Times New Roman" panose="02020603050405020304" pitchFamily="18" charset="0"/>
            </a:endParaRPr>
          </a:p>
        </p:txBody>
      </p:sp>
      <p:sp>
        <p:nvSpPr>
          <p:cNvPr id="6" name="TextBox 5"/>
          <p:cNvSpPr txBox="1"/>
          <p:nvPr/>
        </p:nvSpPr>
        <p:spPr>
          <a:xfrm>
            <a:off x="762000" y="1581338"/>
            <a:ext cx="7343775" cy="4247317"/>
          </a:xfrm>
          <a:prstGeom prst="rect">
            <a:avLst/>
          </a:prstGeom>
          <a:noFill/>
        </p:spPr>
        <p:txBody>
          <a:bodyPr wrap="square" rtlCol="0" anchor="t">
            <a:spAutoFit/>
          </a:bodyPr>
          <a:lstStyle/>
          <a:p>
            <a:pPr marL="742950" lvl="1" indent="-285750" algn="just">
              <a:buFont typeface="Wingdings" panose="05000000000000000000" pitchFamily="2" charset="2"/>
              <a:buChar char="q"/>
            </a:pP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As of April 1, 2019, 13 Boarding Home and 6 Lodging Facility permits pending.</a:t>
            </a:r>
          </a:p>
          <a:p>
            <a:pPr marL="742950" lvl="1" indent="-285750" algn="just">
              <a:buFont typeface="Wingdings" panose="05000000000000000000" pitchFamily="2" charset="2"/>
              <a:buChar char="q"/>
            </a:pP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HPW worked with ARA in creation of a Residential Facilities Brochure that is handed out by inspection teams and HPD.</a:t>
            </a:r>
          </a:p>
          <a:p>
            <a:pPr marL="742950" lvl="1" indent="-285750" algn="just">
              <a:buFont typeface="Wingdings" panose="05000000000000000000" pitchFamily="2" charset="2"/>
              <a:buChar char="q"/>
            </a:pP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HPW was able to bring the required Fire Inspector on board in August of 2018. </a:t>
            </a:r>
          </a:p>
          <a:p>
            <a:pPr marL="742950" lvl="1" indent="-285750" algn="just">
              <a:buFont typeface="Wingdings" panose="05000000000000000000" pitchFamily="2" charset="2"/>
              <a:buChar char="q"/>
            </a:pP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HPW worked with HPD visiting previously registered locations for Boarding Homes in education of the new ordinance. </a:t>
            </a:r>
          </a:p>
          <a:p>
            <a:pPr marL="742950" lvl="1" indent="-285750" algn="just">
              <a:buFont typeface="Wingdings" panose="05000000000000000000" pitchFamily="2" charset="2"/>
              <a:buChar char="q"/>
            </a:pP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HPW, HPD and ARA </a:t>
            </a:r>
            <a:r>
              <a:rPr lang="en-US">
                <a:solidFill>
                  <a:srgbClr val="002060"/>
                </a:solidFill>
                <a:latin typeface="Times New Roman" panose="02020603050405020304" pitchFamily="18" charset="0"/>
                <a:ea typeface="Verdana" panose="020B0604030504040204" pitchFamily="34" charset="0"/>
                <a:cs typeface="Times New Roman" panose="02020603050405020304" pitchFamily="18" charset="0"/>
              </a:rPr>
              <a:t>have met </a:t>
            </a: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with the legal department, specifically the prosecutors office to free flow information and prepare the teams on evidence that should be gathered in support of any citations that are issued. </a:t>
            </a:r>
          </a:p>
          <a:p>
            <a:pPr marL="742950" lvl="1" indent="-285750">
              <a:buFont typeface="Wingdings" panose="05000000000000000000" pitchFamily="2" charset="2"/>
              <a:buChar char="q"/>
            </a:pPr>
            <a:endPar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endParaRPr>
          </a:p>
          <a:p>
            <a:pPr marL="742950" lvl="1" indent="-285750">
              <a:buFont typeface="Wingdings" panose="05000000000000000000" pitchFamily="2" charset="2"/>
              <a:buChar char="q"/>
            </a:pPr>
            <a:endPar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endParaRPr>
          </a:p>
          <a:p>
            <a:pPr lvl="2"/>
            <a:endPar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endParaRPr>
          </a:p>
        </p:txBody>
      </p:sp>
      <p:cxnSp>
        <p:nvCxnSpPr>
          <p:cNvPr id="7" name="Straight Connector 6"/>
          <p:cNvCxnSpPr/>
          <p:nvPr/>
        </p:nvCxnSpPr>
        <p:spPr>
          <a:xfrm>
            <a:off x="762000" y="1295400"/>
            <a:ext cx="7729220" cy="0"/>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762000" y="1371600"/>
            <a:ext cx="7467600" cy="0"/>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762000" y="1447800"/>
            <a:ext cx="7162800" cy="0"/>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pic>
        <p:nvPicPr>
          <p:cNvPr id="10" name="Picture 9" descr="houstonseal-colorsmall"/>
          <p:cNvPicPr/>
          <p:nvPr/>
        </p:nvPicPr>
        <p:blipFill>
          <a:blip r:embed="rId3" cstate="print"/>
          <a:srcRect/>
          <a:stretch>
            <a:fillRect/>
          </a:stretch>
        </p:blipFill>
        <p:spPr bwMode="auto">
          <a:xfrm>
            <a:off x="152400" y="228600"/>
            <a:ext cx="980440" cy="914400"/>
          </a:xfrm>
          <a:prstGeom prst="rect">
            <a:avLst/>
          </a:prstGeom>
          <a:noFill/>
          <a:ln w="9525">
            <a:noFill/>
            <a:miter lim="800000"/>
            <a:headEnd/>
            <a:tailEnd/>
          </a:ln>
        </p:spPr>
      </p:pic>
    </p:spTree>
    <p:extLst>
      <p:ext uri="{BB962C8B-B14F-4D97-AF65-F5344CB8AC3E}">
        <p14:creationId xmlns:p14="http://schemas.microsoft.com/office/powerpoint/2010/main" val="4194405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8F75754-69F6-4B31-AC61-8B4BDD11B2C4}" type="slidenum">
              <a:rPr lang="en-US" altLang="en-US" smtClean="0"/>
              <a:pPr/>
              <a:t>11</a:t>
            </a:fld>
            <a:endParaRPr lang="en-US" altLang="en-US"/>
          </a:p>
        </p:txBody>
      </p:sp>
      <p:sp>
        <p:nvSpPr>
          <p:cNvPr id="5" name="Title 1"/>
          <p:cNvSpPr>
            <a:spLocks noGrp="1"/>
          </p:cNvSpPr>
          <p:nvPr>
            <p:ph type="title"/>
          </p:nvPr>
        </p:nvSpPr>
        <p:spPr>
          <a:xfrm>
            <a:off x="914400" y="247650"/>
            <a:ext cx="7467600" cy="1143000"/>
          </a:xfrm>
        </p:spPr>
        <p:txBody>
          <a:bodyPr>
            <a:normAutofit/>
          </a:bodyPr>
          <a:lstStyle/>
          <a:p>
            <a:r>
              <a:rPr lang="en-US" sz="2800" b="1" dirty="0">
                <a:solidFill>
                  <a:srgbClr val="002060"/>
                </a:solidFill>
                <a:latin typeface="Times New Roman" panose="02020603050405020304" pitchFamily="18" charset="0"/>
                <a:ea typeface="Verdana" pitchFamily="34" charset="0"/>
                <a:cs typeface="Times New Roman" panose="02020603050405020304" pitchFamily="18" charset="0"/>
              </a:rPr>
              <a:t>Where are we now?</a:t>
            </a:r>
            <a:br>
              <a:rPr lang="en-US" sz="2800" b="1" dirty="0">
                <a:solidFill>
                  <a:srgbClr val="002060"/>
                </a:solidFill>
                <a:latin typeface="Times New Roman" panose="02020603050405020304" pitchFamily="18" charset="0"/>
                <a:ea typeface="Verdana" pitchFamily="34" charset="0"/>
                <a:cs typeface="Times New Roman" panose="02020603050405020304" pitchFamily="18" charset="0"/>
              </a:rPr>
            </a:br>
            <a:endParaRPr lang="en-US" sz="2200" b="1" dirty="0">
              <a:solidFill>
                <a:srgbClr val="002060"/>
              </a:solidFill>
              <a:latin typeface="Times New Roman" panose="02020603050405020304" pitchFamily="18" charset="0"/>
              <a:ea typeface="Verdana" pitchFamily="34" charset="0"/>
              <a:cs typeface="Times New Roman" panose="02020603050405020304" pitchFamily="18" charset="0"/>
            </a:endParaRPr>
          </a:p>
        </p:txBody>
      </p:sp>
      <p:sp>
        <p:nvSpPr>
          <p:cNvPr id="6" name="TextBox 5"/>
          <p:cNvSpPr txBox="1"/>
          <p:nvPr/>
        </p:nvSpPr>
        <p:spPr>
          <a:xfrm>
            <a:off x="762000" y="1581338"/>
            <a:ext cx="7343775" cy="5601533"/>
          </a:xfrm>
          <a:prstGeom prst="rect">
            <a:avLst/>
          </a:prstGeom>
          <a:noFill/>
        </p:spPr>
        <p:txBody>
          <a:bodyPr wrap="square" rtlCol="0" anchor="t">
            <a:spAutoFit/>
          </a:bodyPr>
          <a:lstStyle/>
          <a:p>
            <a:pPr marL="742950" lvl="1" indent="-285750" algn="just">
              <a:buFont typeface="Wingdings" panose="05000000000000000000" pitchFamily="2" charset="2"/>
              <a:buChar char="q"/>
            </a:pP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ARA has issued 3 Correctional Facility Permits and 10 Alternate Housing Facility Permits.  </a:t>
            </a:r>
          </a:p>
          <a:p>
            <a:pPr marL="742950" lvl="1" indent="-285750" algn="just">
              <a:buFont typeface="Wingdings" panose="05000000000000000000" pitchFamily="2" charset="2"/>
              <a:buChar char="q"/>
            </a:pP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As of April 1, 2019, 5 Alternate Housing Facility Permits are pending </a:t>
            </a:r>
          </a:p>
          <a:p>
            <a:pPr marL="742950" lvl="1" indent="-285750" algn="just">
              <a:buFont typeface="Wingdings" panose="05000000000000000000" pitchFamily="2" charset="2"/>
              <a:buChar char="q"/>
            </a:pP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ARA conducted 3 mailouts to the “Grandfathered” TDCJ approved facilities on March 21, 2018 (date of ordinance passage).  Those mailouts were conducted in April 2018, June 2018 and September 2018. </a:t>
            </a:r>
          </a:p>
          <a:p>
            <a:pPr marL="742950" lvl="1" indent="-285750" algn="just">
              <a:buFont typeface="Wingdings" panose="05000000000000000000" pitchFamily="2" charset="2"/>
              <a:buChar char="q"/>
            </a:pP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ARA’s Sr. Regulatory Investigator  assigned to Alternate Housing and Correctional Facilities was hired in September 2018.  He conducted location visits to all “Grandfathered” facilities in October 2018.  </a:t>
            </a:r>
          </a:p>
          <a:p>
            <a:pPr marL="742950" lvl="1" indent="-285750" algn="just">
              <a:buFont typeface="Wingdings" panose="05000000000000000000" pitchFamily="2" charset="2"/>
              <a:buChar char="q"/>
            </a:pP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ARA has requested 4 additional Public Information Request for updated listings of Alternate Housing Facilities from TDCJ: June 2018, August 2018, September 2018, and December 2018.</a:t>
            </a:r>
          </a:p>
          <a:p>
            <a:pPr marL="742950" lvl="1" indent="-285750" algn="just">
              <a:buFont typeface="Wingdings" panose="05000000000000000000" pitchFamily="2" charset="2"/>
              <a:buChar char="q"/>
            </a:pP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Additionally, ARA has worked with the City’s legislative team on a bill that, if passed, would require TDCJ to provide this data on a monthly basis without a Public Information Request being filed. The bill was filed by Rep. Dutton (HB 1956). A similar bill was filed by Sen. Miles (SB 1848).</a:t>
            </a:r>
            <a:endParaRPr lang="en-US" dirty="0">
              <a:solidFill>
                <a:srgbClr val="FF0000"/>
              </a:solidFill>
              <a:latin typeface="Times New Roman" panose="02020603050405020304" pitchFamily="18" charset="0"/>
              <a:ea typeface="Verdana" panose="020B0604030504040204" pitchFamily="34" charset="0"/>
              <a:cs typeface="Times New Roman" panose="02020603050405020304" pitchFamily="18" charset="0"/>
            </a:endParaRPr>
          </a:p>
          <a:p>
            <a:pPr lvl="1" algn="just"/>
            <a:endParaRPr lang="en-US" dirty="0">
              <a:solidFill>
                <a:srgbClr val="002060"/>
              </a:solidFill>
              <a:ea typeface="Verdana" panose="020B0604030504040204" pitchFamily="34" charset="0"/>
              <a:cs typeface="Verdana" panose="020B0604030504040204" pitchFamily="34" charset="0"/>
            </a:endParaRPr>
          </a:p>
          <a:p>
            <a:pPr lvl="1" algn="just"/>
            <a:r>
              <a:rPr lang="en-US" sz="16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 </a:t>
            </a:r>
            <a:endParaRPr lang="en-US" sz="1600" b="1" dirty="0">
              <a:solidFill>
                <a:srgbClr val="002060"/>
              </a:solidFill>
              <a:latin typeface="Times New Roman" panose="02020603050405020304" pitchFamily="18" charset="0"/>
              <a:ea typeface="Verdana" panose="020B0604030504040204" pitchFamily="34" charset="0"/>
              <a:cs typeface="Times New Roman" panose="02020603050405020304" pitchFamily="18" charset="0"/>
            </a:endParaRPr>
          </a:p>
        </p:txBody>
      </p:sp>
      <p:cxnSp>
        <p:nvCxnSpPr>
          <p:cNvPr id="7" name="Straight Connector 6"/>
          <p:cNvCxnSpPr/>
          <p:nvPr/>
        </p:nvCxnSpPr>
        <p:spPr>
          <a:xfrm>
            <a:off x="762000" y="1295400"/>
            <a:ext cx="7729220" cy="0"/>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762000" y="1371600"/>
            <a:ext cx="7467600" cy="0"/>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762000" y="1447800"/>
            <a:ext cx="7162800" cy="0"/>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pic>
        <p:nvPicPr>
          <p:cNvPr id="10" name="Picture 9" descr="houstonseal-colorsmall"/>
          <p:cNvPicPr/>
          <p:nvPr/>
        </p:nvPicPr>
        <p:blipFill>
          <a:blip r:embed="rId3" cstate="print"/>
          <a:srcRect/>
          <a:stretch>
            <a:fillRect/>
          </a:stretch>
        </p:blipFill>
        <p:spPr bwMode="auto">
          <a:xfrm>
            <a:off x="152400" y="228600"/>
            <a:ext cx="980440" cy="914400"/>
          </a:xfrm>
          <a:prstGeom prst="rect">
            <a:avLst/>
          </a:prstGeom>
          <a:noFill/>
          <a:ln w="9525">
            <a:noFill/>
            <a:miter lim="800000"/>
            <a:headEnd/>
            <a:tailEnd/>
          </a:ln>
        </p:spPr>
      </p:pic>
    </p:spTree>
    <p:extLst>
      <p:ext uri="{BB962C8B-B14F-4D97-AF65-F5344CB8AC3E}">
        <p14:creationId xmlns:p14="http://schemas.microsoft.com/office/powerpoint/2010/main" val="39416476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8F75754-69F6-4B31-AC61-8B4BDD11B2C4}" type="slidenum">
              <a:rPr lang="en-US" altLang="en-US" smtClean="0"/>
              <a:pPr/>
              <a:t>12</a:t>
            </a:fld>
            <a:endParaRPr lang="en-US" altLang="en-US"/>
          </a:p>
        </p:txBody>
      </p:sp>
      <p:sp>
        <p:nvSpPr>
          <p:cNvPr id="5" name="Title 1"/>
          <p:cNvSpPr>
            <a:spLocks noGrp="1"/>
          </p:cNvSpPr>
          <p:nvPr>
            <p:ph type="title"/>
          </p:nvPr>
        </p:nvSpPr>
        <p:spPr>
          <a:xfrm>
            <a:off x="914400" y="247650"/>
            <a:ext cx="7467600" cy="1143000"/>
          </a:xfrm>
        </p:spPr>
        <p:txBody>
          <a:bodyPr>
            <a:normAutofit/>
          </a:bodyPr>
          <a:lstStyle/>
          <a:p>
            <a:r>
              <a:rPr lang="en-US" sz="2800" b="1" dirty="0">
                <a:solidFill>
                  <a:srgbClr val="002060"/>
                </a:solidFill>
                <a:latin typeface="Times New Roman" panose="02020603050405020304" pitchFamily="18" charset="0"/>
                <a:ea typeface="Verdana" pitchFamily="34" charset="0"/>
                <a:cs typeface="Times New Roman" panose="02020603050405020304" pitchFamily="18" charset="0"/>
              </a:rPr>
              <a:t>Where are we headed?</a:t>
            </a:r>
            <a:br>
              <a:rPr lang="en-US" sz="2800" b="1" dirty="0">
                <a:solidFill>
                  <a:srgbClr val="002060"/>
                </a:solidFill>
                <a:latin typeface="Times New Roman" panose="02020603050405020304" pitchFamily="18" charset="0"/>
                <a:ea typeface="Verdana" pitchFamily="34" charset="0"/>
                <a:cs typeface="Times New Roman" panose="02020603050405020304" pitchFamily="18" charset="0"/>
              </a:rPr>
            </a:br>
            <a:endParaRPr lang="en-US" sz="2200" b="1" dirty="0">
              <a:solidFill>
                <a:srgbClr val="002060"/>
              </a:solidFill>
              <a:latin typeface="Times New Roman" panose="02020603050405020304" pitchFamily="18" charset="0"/>
              <a:ea typeface="Verdana" pitchFamily="34" charset="0"/>
              <a:cs typeface="Times New Roman" panose="02020603050405020304" pitchFamily="18" charset="0"/>
            </a:endParaRPr>
          </a:p>
        </p:txBody>
      </p:sp>
      <p:sp>
        <p:nvSpPr>
          <p:cNvPr id="6" name="TextBox 5"/>
          <p:cNvSpPr txBox="1"/>
          <p:nvPr/>
        </p:nvSpPr>
        <p:spPr>
          <a:xfrm>
            <a:off x="762000" y="1581338"/>
            <a:ext cx="7343775" cy="3385542"/>
          </a:xfrm>
          <a:prstGeom prst="rect">
            <a:avLst/>
          </a:prstGeom>
          <a:noFill/>
        </p:spPr>
        <p:txBody>
          <a:bodyPr wrap="square" rtlCol="0" anchor="t">
            <a:spAutoFit/>
          </a:bodyPr>
          <a:lstStyle/>
          <a:p>
            <a:pPr marL="742950" lvl="1" indent="-285750" algn="just">
              <a:buFont typeface="Wingdings" panose="05000000000000000000" pitchFamily="2" charset="2"/>
              <a:buChar char="q"/>
            </a:pP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HPW and ARA continue to make contact with known facilities to educate and provide information on ordinance requirements.</a:t>
            </a:r>
          </a:p>
          <a:p>
            <a:pPr marL="1200150" lvl="2" indent="-285750" algn="just">
              <a:buFont typeface="Wingdings" panose="05000000000000000000" pitchFamily="2" charset="2"/>
              <a:buChar char="q"/>
            </a:pP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This includes additional mailouts, site visits and phone calls. </a:t>
            </a:r>
          </a:p>
          <a:p>
            <a:pPr marL="742950" lvl="1" indent="-285750" algn="just">
              <a:buFont typeface="Wingdings" panose="05000000000000000000" pitchFamily="2" charset="2"/>
              <a:buChar char="q"/>
            </a:pPr>
            <a:endParaRPr lang="en-US" dirty="0">
              <a:solidFill>
                <a:srgbClr val="002060"/>
              </a:solidFill>
              <a:highlight>
                <a:srgbClr val="FFFF00"/>
              </a:highlight>
              <a:latin typeface="Times New Roman" panose="02020603050405020304" pitchFamily="18" charset="0"/>
              <a:ea typeface="Verdana" panose="020B0604030504040204" pitchFamily="34" charset="0"/>
              <a:cs typeface="Times New Roman" panose="02020603050405020304" pitchFamily="18" charset="0"/>
            </a:endParaRPr>
          </a:p>
          <a:p>
            <a:pPr marL="742950" lvl="1" indent="-285750" algn="just">
              <a:buFont typeface="Wingdings" panose="05000000000000000000" pitchFamily="2" charset="2"/>
              <a:buChar char="q"/>
            </a:pP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HPD continues to visit and check status’ on boarding home locations.</a:t>
            </a:r>
          </a:p>
          <a:p>
            <a:pPr lvl="1" algn="just"/>
            <a:endPar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endParaRPr>
          </a:p>
          <a:p>
            <a:pPr lvl="1" algn="just"/>
            <a:endPar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endParaRPr>
          </a:p>
          <a:p>
            <a:pPr marL="742950" lvl="1" indent="-285750" algn="just">
              <a:buFont typeface="Wingdings" panose="05000000000000000000" pitchFamily="2" charset="2"/>
              <a:buChar char="q"/>
            </a:pPr>
            <a:endPar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endParaRPr>
          </a:p>
          <a:p>
            <a:pPr marL="742950" lvl="1" indent="-285750" algn="just">
              <a:buFont typeface="Wingdings" panose="05000000000000000000" pitchFamily="2" charset="2"/>
              <a:buChar char="q"/>
            </a:pPr>
            <a:endParaRPr lang="en-US" dirty="0">
              <a:solidFill>
                <a:srgbClr val="002060"/>
              </a:solidFill>
              <a:highlight>
                <a:srgbClr val="FFFF00"/>
              </a:highlight>
              <a:latin typeface="Times New Roman" panose="02020603050405020304" pitchFamily="18" charset="0"/>
              <a:ea typeface="Verdana" panose="020B0604030504040204" pitchFamily="34" charset="0"/>
              <a:cs typeface="Times New Roman" panose="02020603050405020304" pitchFamily="18" charset="0"/>
            </a:endParaRPr>
          </a:p>
          <a:p>
            <a:pPr marL="742950" lvl="1" indent="-285750" algn="just">
              <a:buFont typeface="Wingdings" panose="05000000000000000000" pitchFamily="2" charset="2"/>
              <a:buChar char="q"/>
            </a:pPr>
            <a:endParaRPr lang="en-US" dirty="0">
              <a:solidFill>
                <a:srgbClr val="002060"/>
              </a:solidFill>
              <a:highlight>
                <a:srgbClr val="FFFF00"/>
              </a:highlight>
              <a:latin typeface="Times New Roman" panose="02020603050405020304" pitchFamily="18" charset="0"/>
              <a:ea typeface="Verdana" panose="020B0604030504040204" pitchFamily="34" charset="0"/>
              <a:cs typeface="Times New Roman" panose="02020603050405020304" pitchFamily="18" charset="0"/>
            </a:endParaRPr>
          </a:p>
          <a:p>
            <a:pPr lvl="1" algn="just"/>
            <a:endParaRPr lang="en-US" dirty="0">
              <a:solidFill>
                <a:srgbClr val="002060"/>
              </a:solidFill>
              <a:ea typeface="Verdana" panose="020B0604030504040204" pitchFamily="34" charset="0"/>
              <a:cs typeface="Verdana" panose="020B0604030504040204" pitchFamily="34" charset="0"/>
            </a:endParaRPr>
          </a:p>
          <a:p>
            <a:pPr lvl="1" algn="just"/>
            <a:r>
              <a:rPr lang="en-US" sz="16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 </a:t>
            </a:r>
            <a:endParaRPr lang="en-US" sz="1600" b="1" dirty="0">
              <a:solidFill>
                <a:srgbClr val="002060"/>
              </a:solidFill>
              <a:latin typeface="Times New Roman" panose="02020603050405020304" pitchFamily="18" charset="0"/>
              <a:ea typeface="Verdana" panose="020B0604030504040204" pitchFamily="34" charset="0"/>
              <a:cs typeface="Times New Roman" panose="02020603050405020304" pitchFamily="18" charset="0"/>
            </a:endParaRPr>
          </a:p>
        </p:txBody>
      </p:sp>
      <p:cxnSp>
        <p:nvCxnSpPr>
          <p:cNvPr id="7" name="Straight Connector 6"/>
          <p:cNvCxnSpPr/>
          <p:nvPr/>
        </p:nvCxnSpPr>
        <p:spPr>
          <a:xfrm>
            <a:off x="762000" y="1295400"/>
            <a:ext cx="7729220" cy="0"/>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762000" y="1371600"/>
            <a:ext cx="7467600" cy="0"/>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762000" y="1447800"/>
            <a:ext cx="7162800" cy="0"/>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pic>
        <p:nvPicPr>
          <p:cNvPr id="10" name="Picture 9" descr="houstonseal-colorsmall"/>
          <p:cNvPicPr/>
          <p:nvPr/>
        </p:nvPicPr>
        <p:blipFill>
          <a:blip r:embed="rId3" cstate="print"/>
          <a:srcRect/>
          <a:stretch>
            <a:fillRect/>
          </a:stretch>
        </p:blipFill>
        <p:spPr bwMode="auto">
          <a:xfrm>
            <a:off x="152400" y="228600"/>
            <a:ext cx="980440" cy="914400"/>
          </a:xfrm>
          <a:prstGeom prst="rect">
            <a:avLst/>
          </a:prstGeom>
          <a:noFill/>
          <a:ln w="9525">
            <a:noFill/>
            <a:miter lim="800000"/>
            <a:headEnd/>
            <a:tailEnd/>
          </a:ln>
        </p:spPr>
      </p:pic>
    </p:spTree>
    <p:extLst>
      <p:ext uri="{BB962C8B-B14F-4D97-AF65-F5344CB8AC3E}">
        <p14:creationId xmlns:p14="http://schemas.microsoft.com/office/powerpoint/2010/main" val="22226719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8F75754-69F6-4B31-AC61-8B4BDD11B2C4}" type="slidenum">
              <a:rPr lang="en-US" altLang="en-US" smtClean="0"/>
              <a:pPr/>
              <a:t>13</a:t>
            </a:fld>
            <a:endParaRPr lang="en-US" altLang="en-US"/>
          </a:p>
        </p:txBody>
      </p:sp>
      <p:sp>
        <p:nvSpPr>
          <p:cNvPr id="5" name="Title 1"/>
          <p:cNvSpPr>
            <a:spLocks noGrp="1"/>
          </p:cNvSpPr>
          <p:nvPr>
            <p:ph type="title"/>
          </p:nvPr>
        </p:nvSpPr>
        <p:spPr>
          <a:xfrm>
            <a:off x="914400" y="247650"/>
            <a:ext cx="7467600" cy="1143000"/>
          </a:xfrm>
        </p:spPr>
        <p:txBody>
          <a:bodyPr>
            <a:normAutofit/>
          </a:bodyPr>
          <a:lstStyle/>
          <a:p>
            <a:r>
              <a:rPr lang="en-US" sz="2800" b="1" dirty="0">
                <a:solidFill>
                  <a:srgbClr val="002060"/>
                </a:solidFill>
                <a:latin typeface="Times New Roman" panose="02020603050405020304" pitchFamily="18" charset="0"/>
                <a:ea typeface="Verdana" pitchFamily="34" charset="0"/>
                <a:cs typeface="Times New Roman" panose="02020603050405020304" pitchFamily="18" charset="0"/>
              </a:rPr>
              <a:t>Important Contact Information </a:t>
            </a:r>
            <a:br>
              <a:rPr lang="en-US" sz="2800" b="1" dirty="0">
                <a:solidFill>
                  <a:srgbClr val="002060"/>
                </a:solidFill>
                <a:latin typeface="Times New Roman" panose="02020603050405020304" pitchFamily="18" charset="0"/>
                <a:ea typeface="Verdana" pitchFamily="34" charset="0"/>
                <a:cs typeface="Times New Roman" panose="02020603050405020304" pitchFamily="18" charset="0"/>
              </a:rPr>
            </a:br>
            <a:endParaRPr lang="en-US" sz="2200" b="1" dirty="0">
              <a:solidFill>
                <a:srgbClr val="002060"/>
              </a:solidFill>
              <a:latin typeface="Times New Roman" panose="02020603050405020304" pitchFamily="18" charset="0"/>
              <a:ea typeface="Verdana" pitchFamily="34" charset="0"/>
              <a:cs typeface="Times New Roman" panose="02020603050405020304" pitchFamily="18" charset="0"/>
            </a:endParaRPr>
          </a:p>
        </p:txBody>
      </p:sp>
      <p:sp>
        <p:nvSpPr>
          <p:cNvPr id="6" name="TextBox 5"/>
          <p:cNvSpPr txBox="1"/>
          <p:nvPr/>
        </p:nvSpPr>
        <p:spPr>
          <a:xfrm>
            <a:off x="762000" y="1581338"/>
            <a:ext cx="7343775" cy="5078313"/>
          </a:xfrm>
          <a:prstGeom prst="rect">
            <a:avLst/>
          </a:prstGeom>
          <a:noFill/>
        </p:spPr>
        <p:txBody>
          <a:bodyPr wrap="square" rtlCol="0" anchor="t">
            <a:spAutoFit/>
          </a:bodyPr>
          <a:lstStyle/>
          <a:p>
            <a:pPr marL="742950" lvl="1" indent="-285750" algn="just">
              <a:buFont typeface="Wingdings" panose="05000000000000000000" pitchFamily="2" charset="2"/>
              <a:buChar char="q"/>
            </a:pP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Call 3-1-1 when you have any concerns regarding a location that may fall into one of the four permit categories.  It will be labeled either an “unregulated boarding home” or “unregulated residential facility”. This routes the complaint to either HPD or HPW for investigation.</a:t>
            </a:r>
          </a:p>
          <a:p>
            <a:pPr lvl="1" algn="just"/>
            <a:endPar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endParaRPr>
          </a:p>
          <a:p>
            <a:pPr marL="742950" lvl="1" indent="-285750" algn="just">
              <a:buFont typeface="Wingdings" panose="05000000000000000000" pitchFamily="2" charset="2"/>
              <a:buChar char="q"/>
            </a:pP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Deed Restriction Hotline: 832-393-6333</a:t>
            </a:r>
          </a:p>
          <a:p>
            <a:pPr marL="1200150" lvl="2" indent="-285750" algn="just">
              <a:buFont typeface="Wingdings" panose="05000000000000000000" pitchFamily="2" charset="2"/>
              <a:buChar char="q"/>
            </a:pP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If you wish to lodge a complaint about a violation in your neighborhood, call the hotline.  </a:t>
            </a:r>
          </a:p>
          <a:p>
            <a:pPr marL="1200150" lvl="2" indent="-285750" algn="just">
              <a:buFont typeface="Wingdings" panose="05000000000000000000" pitchFamily="2" charset="2"/>
              <a:buChar char="q"/>
            </a:pP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For more information you can log onto: </a:t>
            </a: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hlinkClick r:id="rId3"/>
              </a:rPr>
              <a:t>www.houstontx.gov/legal/deed.html</a:t>
            </a:r>
            <a:endPar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endParaRPr>
          </a:p>
          <a:p>
            <a:pPr lvl="2" algn="just"/>
            <a:endPar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endParaRPr>
          </a:p>
          <a:p>
            <a:pPr marL="742950" lvl="1" indent="-285750" algn="just">
              <a:buFont typeface="Wingdings" panose="05000000000000000000" pitchFamily="2" charset="2"/>
              <a:buChar char="q"/>
            </a:pP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All permit applications received and permits issued are posted online and are updated every Friday or as permits are issued:</a:t>
            </a:r>
          </a:p>
          <a:p>
            <a:pPr marL="1200150" lvl="2" indent="-285750" algn="just">
              <a:buFont typeface="Wingdings" panose="05000000000000000000" pitchFamily="2" charset="2"/>
              <a:buChar char="q"/>
            </a:pP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hlinkClick r:id="rId4"/>
              </a:rPr>
              <a:t>https://www.houstonpermittingcenter.org/residentialfacilities</a:t>
            </a:r>
            <a:endPar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endParaRPr>
          </a:p>
          <a:p>
            <a:pPr lvl="2" algn="just"/>
            <a:endPar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endParaRPr>
          </a:p>
          <a:p>
            <a:pPr marL="742950" lvl="1" indent="-285750" algn="just">
              <a:buFont typeface="Wingdings" panose="05000000000000000000" pitchFamily="2" charset="2"/>
              <a:buChar char="q"/>
            </a:pP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Questions: </a:t>
            </a: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hlinkClick r:id="rId5"/>
              </a:rPr>
              <a:t>residential.facilities@houstontx.gov</a:t>
            </a: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 or 				</a:t>
            </a: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hlinkClick r:id="rId6"/>
              </a:rPr>
              <a:t>houstonpermithelp@houstontx.gov</a:t>
            </a:r>
            <a:endPar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endParaRPr>
          </a:p>
          <a:p>
            <a:pPr lvl="1" algn="just"/>
            <a:endParaRPr lang="en-US" dirty="0">
              <a:solidFill>
                <a:srgbClr val="002060"/>
              </a:solidFill>
              <a:ea typeface="Verdana" panose="020B0604030504040204" pitchFamily="34" charset="0"/>
              <a:cs typeface="Verdana" panose="020B0604030504040204" pitchFamily="34" charset="0"/>
            </a:endParaRPr>
          </a:p>
        </p:txBody>
      </p:sp>
      <p:cxnSp>
        <p:nvCxnSpPr>
          <p:cNvPr id="7" name="Straight Connector 6"/>
          <p:cNvCxnSpPr/>
          <p:nvPr/>
        </p:nvCxnSpPr>
        <p:spPr>
          <a:xfrm>
            <a:off x="762000" y="1295400"/>
            <a:ext cx="7729220" cy="0"/>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762000" y="1371600"/>
            <a:ext cx="7467600" cy="0"/>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762000" y="1447800"/>
            <a:ext cx="7162800" cy="0"/>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pic>
        <p:nvPicPr>
          <p:cNvPr id="10" name="Picture 9" descr="houstonseal-colorsmall"/>
          <p:cNvPicPr/>
          <p:nvPr/>
        </p:nvPicPr>
        <p:blipFill>
          <a:blip r:embed="rId7" cstate="print"/>
          <a:srcRect/>
          <a:stretch>
            <a:fillRect/>
          </a:stretch>
        </p:blipFill>
        <p:spPr bwMode="auto">
          <a:xfrm>
            <a:off x="152400" y="228600"/>
            <a:ext cx="980440" cy="914400"/>
          </a:xfrm>
          <a:prstGeom prst="rect">
            <a:avLst/>
          </a:prstGeom>
          <a:noFill/>
          <a:ln w="9525">
            <a:noFill/>
            <a:miter lim="800000"/>
            <a:headEnd/>
            <a:tailEnd/>
          </a:ln>
        </p:spPr>
      </p:pic>
    </p:spTree>
    <p:extLst>
      <p:ext uri="{BB962C8B-B14F-4D97-AF65-F5344CB8AC3E}">
        <p14:creationId xmlns:p14="http://schemas.microsoft.com/office/powerpoint/2010/main" val="38667139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8F75754-69F6-4B31-AC61-8B4BDD11B2C4}" type="slidenum">
              <a:rPr lang="en-US" altLang="en-US" smtClean="0"/>
              <a:pPr/>
              <a:t>14</a:t>
            </a:fld>
            <a:endParaRPr lang="en-US" altLang="en-US"/>
          </a:p>
        </p:txBody>
      </p:sp>
      <p:sp>
        <p:nvSpPr>
          <p:cNvPr id="5" name="Title 1"/>
          <p:cNvSpPr>
            <a:spLocks noGrp="1"/>
          </p:cNvSpPr>
          <p:nvPr>
            <p:ph type="title"/>
          </p:nvPr>
        </p:nvSpPr>
        <p:spPr>
          <a:xfrm>
            <a:off x="914400" y="247650"/>
            <a:ext cx="7467600" cy="1143000"/>
          </a:xfrm>
        </p:spPr>
        <p:txBody>
          <a:bodyPr>
            <a:normAutofit/>
          </a:bodyPr>
          <a:lstStyle/>
          <a:p>
            <a:br>
              <a:rPr lang="en-US" sz="2800" b="1" dirty="0">
                <a:solidFill>
                  <a:srgbClr val="002060"/>
                </a:solidFill>
                <a:latin typeface="Verdana" pitchFamily="34" charset="0"/>
                <a:ea typeface="Verdana" pitchFamily="34" charset="0"/>
                <a:cs typeface="Verdana" pitchFamily="34" charset="0"/>
              </a:rPr>
            </a:br>
            <a:endParaRPr lang="en-US" sz="2200" b="1" dirty="0">
              <a:solidFill>
                <a:srgbClr val="002060"/>
              </a:solidFill>
              <a:latin typeface="Verdana" pitchFamily="34" charset="0"/>
              <a:ea typeface="Verdana" pitchFamily="34" charset="0"/>
              <a:cs typeface="Verdana" pitchFamily="34" charset="0"/>
            </a:endParaRPr>
          </a:p>
        </p:txBody>
      </p:sp>
      <p:sp>
        <p:nvSpPr>
          <p:cNvPr id="6" name="TextBox 5"/>
          <p:cNvSpPr txBox="1"/>
          <p:nvPr/>
        </p:nvSpPr>
        <p:spPr>
          <a:xfrm>
            <a:off x="762000" y="1581338"/>
            <a:ext cx="7343775" cy="5078313"/>
          </a:xfrm>
          <a:prstGeom prst="rect">
            <a:avLst/>
          </a:prstGeom>
          <a:noFill/>
        </p:spPr>
        <p:txBody>
          <a:bodyPr wrap="square" rtlCol="0" anchor="t">
            <a:spAutoFit/>
          </a:bodyPr>
          <a:lstStyle/>
          <a:p>
            <a:pPr algn="ctr"/>
            <a:endParaRPr lang="en-US" sz="3600" dirty="0">
              <a:solidFill>
                <a:srgbClr val="002060"/>
              </a:solidFill>
              <a:ea typeface="Verdana" panose="020B0604030504040204" pitchFamily="34" charset="0"/>
              <a:cs typeface="Verdana" panose="020B0604030504040204" pitchFamily="34" charset="0"/>
            </a:endParaRPr>
          </a:p>
          <a:p>
            <a:pPr algn="ctr"/>
            <a:endParaRPr lang="en-US" sz="36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endParaRPr>
          </a:p>
          <a:p>
            <a:pPr algn="ctr"/>
            <a:endParaRPr lang="en-US" sz="36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endParaRPr>
          </a:p>
          <a:p>
            <a:pPr algn="ctr"/>
            <a:r>
              <a:rPr lang="en-US" sz="36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Questions?</a:t>
            </a:r>
          </a:p>
          <a:p>
            <a:pPr algn="ctr"/>
            <a:endParaRPr lang="en-US" sz="36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endParaRPr>
          </a:p>
          <a:p>
            <a:pPr algn="ctr"/>
            <a:endParaRPr lang="en-US" sz="36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endParaRPr>
          </a:p>
          <a:p>
            <a:pPr algn="ctr"/>
            <a:endParaRPr lang="en-US" sz="3600" dirty="0">
              <a:solidFill>
                <a:srgbClr val="002060"/>
              </a:solidFill>
              <a:ea typeface="Verdana" panose="020B0604030504040204" pitchFamily="34" charset="0"/>
              <a:cs typeface="Verdana" panose="020B0604030504040204" pitchFamily="34" charset="0"/>
            </a:endParaRPr>
          </a:p>
          <a:p>
            <a:pPr algn="ctr"/>
            <a:endParaRPr lang="en-US" sz="3600" dirty="0">
              <a:solidFill>
                <a:srgbClr val="002060"/>
              </a:solidFill>
              <a:ea typeface="Verdana" panose="020B0604030504040204" pitchFamily="34" charset="0"/>
              <a:cs typeface="Verdana" panose="020B0604030504040204" pitchFamily="34" charset="0"/>
            </a:endParaRPr>
          </a:p>
          <a:p>
            <a:pPr algn="ctr"/>
            <a:r>
              <a:rPr lang="en-US" sz="3600" dirty="0">
                <a:solidFill>
                  <a:srgbClr val="002060"/>
                </a:solidFill>
                <a:ea typeface="Verdana" panose="020B0604030504040204" pitchFamily="34" charset="0"/>
                <a:cs typeface="Verdana" panose="020B0604030504040204" pitchFamily="34" charset="0"/>
              </a:rPr>
              <a:t> </a:t>
            </a:r>
          </a:p>
        </p:txBody>
      </p:sp>
      <p:cxnSp>
        <p:nvCxnSpPr>
          <p:cNvPr id="7" name="Straight Connector 6"/>
          <p:cNvCxnSpPr/>
          <p:nvPr/>
        </p:nvCxnSpPr>
        <p:spPr>
          <a:xfrm>
            <a:off x="762000" y="1295400"/>
            <a:ext cx="7729220" cy="0"/>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762000" y="1371600"/>
            <a:ext cx="7467600" cy="0"/>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762000" y="1447800"/>
            <a:ext cx="7162800" cy="0"/>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pic>
        <p:nvPicPr>
          <p:cNvPr id="10" name="Picture 9" descr="houstonseal-colorsmall"/>
          <p:cNvPicPr/>
          <p:nvPr/>
        </p:nvPicPr>
        <p:blipFill>
          <a:blip r:embed="rId3" cstate="print"/>
          <a:srcRect/>
          <a:stretch>
            <a:fillRect/>
          </a:stretch>
        </p:blipFill>
        <p:spPr bwMode="auto">
          <a:xfrm>
            <a:off x="152400" y="228600"/>
            <a:ext cx="980440" cy="914400"/>
          </a:xfrm>
          <a:prstGeom prst="rect">
            <a:avLst/>
          </a:prstGeom>
          <a:noFill/>
          <a:ln w="9525">
            <a:noFill/>
            <a:miter lim="800000"/>
            <a:headEnd/>
            <a:tailEnd/>
          </a:ln>
        </p:spPr>
      </p:pic>
    </p:spTree>
    <p:extLst>
      <p:ext uri="{BB962C8B-B14F-4D97-AF65-F5344CB8AC3E}">
        <p14:creationId xmlns:p14="http://schemas.microsoft.com/office/powerpoint/2010/main" val="16214991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8F75754-69F6-4B31-AC61-8B4BDD11B2C4}" type="slidenum">
              <a:rPr lang="en-US" altLang="en-US" smtClean="0"/>
              <a:pPr/>
              <a:t>2</a:t>
            </a:fld>
            <a:endParaRPr lang="en-US" altLang="en-US"/>
          </a:p>
        </p:txBody>
      </p:sp>
      <p:sp>
        <p:nvSpPr>
          <p:cNvPr id="5" name="Title 1"/>
          <p:cNvSpPr>
            <a:spLocks noGrp="1"/>
          </p:cNvSpPr>
          <p:nvPr>
            <p:ph type="title"/>
          </p:nvPr>
        </p:nvSpPr>
        <p:spPr>
          <a:xfrm>
            <a:off x="914400" y="247650"/>
            <a:ext cx="7467600" cy="1143000"/>
          </a:xfrm>
        </p:spPr>
        <p:txBody>
          <a:bodyPr>
            <a:normAutofit/>
          </a:bodyPr>
          <a:lstStyle/>
          <a:p>
            <a:r>
              <a:rPr lang="en-US" sz="2800" b="1" dirty="0">
                <a:solidFill>
                  <a:srgbClr val="002060"/>
                </a:solidFill>
                <a:latin typeface="Times New Roman" panose="02020603050405020304" pitchFamily="18" charset="0"/>
                <a:ea typeface="Verdana" pitchFamily="34" charset="0"/>
                <a:cs typeface="Times New Roman" panose="02020603050405020304" pitchFamily="18" charset="0"/>
              </a:rPr>
              <a:t>Background</a:t>
            </a:r>
            <a:br>
              <a:rPr lang="en-US" sz="2800" b="1" dirty="0">
                <a:solidFill>
                  <a:srgbClr val="002060"/>
                </a:solidFill>
                <a:latin typeface="Times New Roman" panose="02020603050405020304" pitchFamily="18" charset="0"/>
                <a:ea typeface="Verdana" pitchFamily="34" charset="0"/>
                <a:cs typeface="Times New Roman" panose="02020603050405020304" pitchFamily="18" charset="0"/>
              </a:rPr>
            </a:br>
            <a:endParaRPr lang="en-US" sz="2200" b="1" dirty="0">
              <a:solidFill>
                <a:srgbClr val="002060"/>
              </a:solidFill>
              <a:latin typeface="Times New Roman" panose="02020603050405020304" pitchFamily="18" charset="0"/>
              <a:ea typeface="Verdana" pitchFamily="34" charset="0"/>
              <a:cs typeface="Times New Roman" panose="02020603050405020304" pitchFamily="18" charset="0"/>
            </a:endParaRPr>
          </a:p>
        </p:txBody>
      </p:sp>
      <p:sp>
        <p:nvSpPr>
          <p:cNvPr id="6" name="TextBox 5"/>
          <p:cNvSpPr txBox="1"/>
          <p:nvPr/>
        </p:nvSpPr>
        <p:spPr>
          <a:xfrm>
            <a:off x="762000" y="1581338"/>
            <a:ext cx="7343775" cy="5432256"/>
          </a:xfrm>
          <a:prstGeom prst="rect">
            <a:avLst/>
          </a:prstGeom>
          <a:noFill/>
        </p:spPr>
        <p:txBody>
          <a:bodyPr wrap="square" rtlCol="0" anchor="t">
            <a:spAutoFit/>
          </a:bodyPr>
          <a:lstStyle/>
          <a:p>
            <a:pPr algn="just"/>
            <a:endParaRPr lang="en-US" sz="16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endParaRPr>
          </a:p>
          <a:p>
            <a:pPr marL="742950" lvl="1" indent="-285750" algn="just">
              <a:buFont typeface="Wingdings" panose="05000000000000000000" pitchFamily="2" charset="2"/>
              <a:buChar char="q"/>
            </a:pPr>
            <a:r>
              <a:rPr lang="en-US" sz="20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March 2016: fire in a boarding home and fire in an unlicensed lodging facility resulted in three deaths and the emergency evacuation of 29 elderly and disabled residents.</a:t>
            </a:r>
          </a:p>
          <a:p>
            <a:pPr marL="742950" lvl="1" indent="-285750" algn="just">
              <a:buFont typeface="Wingdings" panose="05000000000000000000" pitchFamily="2" charset="2"/>
              <a:buChar char="q"/>
            </a:pPr>
            <a:endParaRPr lang="en-US" sz="20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endParaRPr>
          </a:p>
          <a:p>
            <a:pPr marL="742950" lvl="1" indent="-285750" algn="just">
              <a:buFont typeface="Wingdings" panose="05000000000000000000" pitchFamily="2" charset="2"/>
              <a:buChar char="q"/>
            </a:pPr>
            <a:r>
              <a:rPr lang="en-US" sz="20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In response, Mayor Turner formed an internal working group comprised of City departments to review and revise relevant ordinances: </a:t>
            </a:r>
          </a:p>
          <a:p>
            <a:pPr marL="1200150" lvl="2" indent="-285750" algn="just">
              <a:buFont typeface="Wingdings" panose="05000000000000000000" pitchFamily="2" charset="2"/>
              <a:buChar char="q"/>
            </a:pP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Administration &amp; Regulatory Affairs Department</a:t>
            </a:r>
          </a:p>
          <a:p>
            <a:pPr marL="1200150" lvl="2" indent="-285750" algn="just">
              <a:buFont typeface="Wingdings" panose="05000000000000000000" pitchFamily="2" charset="2"/>
              <a:buChar char="q"/>
            </a:pP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Houston Fire Department</a:t>
            </a:r>
          </a:p>
          <a:p>
            <a:pPr marL="1200150" lvl="2" indent="-285750" algn="just">
              <a:buFont typeface="Wingdings" panose="05000000000000000000" pitchFamily="2" charset="2"/>
              <a:buChar char="q"/>
            </a:pP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Houston Police Department</a:t>
            </a:r>
          </a:p>
          <a:p>
            <a:pPr marL="1200150" lvl="2" indent="-285750" algn="just">
              <a:buFont typeface="Wingdings" panose="05000000000000000000" pitchFamily="2" charset="2"/>
              <a:buChar char="q"/>
            </a:pP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Houston Public Works</a:t>
            </a:r>
          </a:p>
          <a:p>
            <a:pPr marL="1200150" lvl="2" indent="-285750" algn="just">
              <a:buFont typeface="Wingdings" panose="05000000000000000000" pitchFamily="2" charset="2"/>
              <a:buChar char="q"/>
            </a:pP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Department of Neighborhoods</a:t>
            </a:r>
          </a:p>
          <a:p>
            <a:pPr marL="1200150" lvl="2" indent="-285750" algn="just">
              <a:buFont typeface="Wingdings" panose="05000000000000000000" pitchFamily="2" charset="2"/>
              <a:buChar char="q"/>
            </a:pP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Planning Department</a:t>
            </a:r>
          </a:p>
          <a:p>
            <a:pPr marL="1200150" lvl="2" indent="-285750" algn="just">
              <a:buFont typeface="Wingdings" panose="05000000000000000000" pitchFamily="2" charset="2"/>
              <a:buChar char="q"/>
            </a:pP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Legal Department </a:t>
            </a:r>
          </a:p>
          <a:p>
            <a:pPr marL="1200150" lvl="2" indent="-285750" algn="just">
              <a:buFont typeface="Wingdings" panose="05000000000000000000" pitchFamily="2" charset="2"/>
              <a:buChar char="q"/>
            </a:pP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Mayor’s Office of People With Disabilities </a:t>
            </a:r>
          </a:p>
          <a:p>
            <a:pPr marL="1200150" lvl="2" indent="-285750" algn="just">
              <a:buFont typeface="Wingdings" panose="05000000000000000000" pitchFamily="2" charset="2"/>
              <a:buChar char="q"/>
            </a:pP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Mayor’s Office of Homeless Initiatives</a:t>
            </a:r>
          </a:p>
          <a:p>
            <a:pPr lvl="1" algn="just"/>
            <a:endParaRPr lang="en-US" sz="16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endParaRPr>
          </a:p>
          <a:p>
            <a:pPr marL="285750" indent="-285750" algn="just">
              <a:buFont typeface="Wingdings" panose="05000000000000000000" pitchFamily="2" charset="2"/>
              <a:buChar char="q"/>
            </a:pPr>
            <a:endParaRPr lang="en-US" sz="1300" dirty="0">
              <a:latin typeface="Times New Roman" panose="02020603050405020304" pitchFamily="18" charset="0"/>
              <a:ea typeface="Verdana" panose="020B0604030504040204" pitchFamily="34" charset="0"/>
              <a:cs typeface="Times New Roman" panose="02020603050405020304" pitchFamily="18" charset="0"/>
            </a:endParaRPr>
          </a:p>
        </p:txBody>
      </p:sp>
      <p:cxnSp>
        <p:nvCxnSpPr>
          <p:cNvPr id="7" name="Straight Connector 6"/>
          <p:cNvCxnSpPr/>
          <p:nvPr/>
        </p:nvCxnSpPr>
        <p:spPr>
          <a:xfrm>
            <a:off x="762000" y="1295400"/>
            <a:ext cx="7729220" cy="0"/>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762000" y="1371600"/>
            <a:ext cx="7467600" cy="0"/>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762000" y="1447800"/>
            <a:ext cx="7162800" cy="0"/>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pic>
        <p:nvPicPr>
          <p:cNvPr id="10" name="Picture 9" descr="houstonseal-colorsmall"/>
          <p:cNvPicPr/>
          <p:nvPr/>
        </p:nvPicPr>
        <p:blipFill>
          <a:blip r:embed="rId3" cstate="print"/>
          <a:srcRect/>
          <a:stretch>
            <a:fillRect/>
          </a:stretch>
        </p:blipFill>
        <p:spPr bwMode="auto">
          <a:xfrm>
            <a:off x="152400" y="228600"/>
            <a:ext cx="980440" cy="914400"/>
          </a:xfrm>
          <a:prstGeom prst="rect">
            <a:avLst/>
          </a:prstGeom>
          <a:noFill/>
          <a:ln w="9525">
            <a:noFill/>
            <a:miter lim="800000"/>
            <a:headEnd/>
            <a:tailEnd/>
          </a:ln>
        </p:spPr>
      </p:pic>
    </p:spTree>
    <p:extLst>
      <p:ext uri="{BB962C8B-B14F-4D97-AF65-F5344CB8AC3E}">
        <p14:creationId xmlns:p14="http://schemas.microsoft.com/office/powerpoint/2010/main" val="13726885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8F75754-69F6-4B31-AC61-8B4BDD11B2C4}" type="slidenum">
              <a:rPr lang="en-US" altLang="en-US" smtClean="0"/>
              <a:pPr/>
              <a:t>3</a:t>
            </a:fld>
            <a:endParaRPr lang="en-US" altLang="en-US"/>
          </a:p>
        </p:txBody>
      </p:sp>
      <p:sp>
        <p:nvSpPr>
          <p:cNvPr id="5" name="Title 1"/>
          <p:cNvSpPr>
            <a:spLocks noGrp="1"/>
          </p:cNvSpPr>
          <p:nvPr>
            <p:ph type="title"/>
          </p:nvPr>
        </p:nvSpPr>
        <p:spPr>
          <a:xfrm>
            <a:off x="914400" y="247650"/>
            <a:ext cx="7467600" cy="1143000"/>
          </a:xfrm>
        </p:spPr>
        <p:txBody>
          <a:bodyPr>
            <a:normAutofit/>
          </a:bodyPr>
          <a:lstStyle/>
          <a:p>
            <a:r>
              <a:rPr lang="en-US" sz="2800" b="1" dirty="0">
                <a:solidFill>
                  <a:srgbClr val="002060"/>
                </a:solidFill>
                <a:latin typeface="Times New Roman" panose="02020603050405020304" pitchFamily="18" charset="0"/>
                <a:ea typeface="Verdana" pitchFamily="34" charset="0"/>
                <a:cs typeface="Times New Roman" panose="02020603050405020304" pitchFamily="18" charset="0"/>
              </a:rPr>
              <a:t>Background - continued</a:t>
            </a:r>
            <a:br>
              <a:rPr lang="en-US" sz="2800" b="1" dirty="0">
                <a:solidFill>
                  <a:srgbClr val="002060"/>
                </a:solidFill>
                <a:latin typeface="Times New Roman" panose="02020603050405020304" pitchFamily="18" charset="0"/>
                <a:ea typeface="Verdana" pitchFamily="34" charset="0"/>
                <a:cs typeface="Times New Roman" panose="02020603050405020304" pitchFamily="18" charset="0"/>
              </a:rPr>
            </a:br>
            <a:endParaRPr lang="en-US" sz="2200" b="1" dirty="0">
              <a:solidFill>
                <a:srgbClr val="002060"/>
              </a:solidFill>
              <a:latin typeface="Times New Roman" panose="02020603050405020304" pitchFamily="18" charset="0"/>
              <a:ea typeface="Verdana" pitchFamily="34" charset="0"/>
              <a:cs typeface="Times New Roman" panose="02020603050405020304" pitchFamily="18" charset="0"/>
            </a:endParaRPr>
          </a:p>
        </p:txBody>
      </p:sp>
      <p:sp>
        <p:nvSpPr>
          <p:cNvPr id="6" name="TextBox 5"/>
          <p:cNvSpPr txBox="1"/>
          <p:nvPr/>
        </p:nvSpPr>
        <p:spPr>
          <a:xfrm>
            <a:off x="762000" y="1581338"/>
            <a:ext cx="7343775" cy="4785926"/>
          </a:xfrm>
          <a:prstGeom prst="rect">
            <a:avLst/>
          </a:prstGeom>
          <a:noFill/>
        </p:spPr>
        <p:txBody>
          <a:bodyPr wrap="square" rtlCol="0" anchor="t">
            <a:spAutoFit/>
          </a:bodyPr>
          <a:lstStyle/>
          <a:p>
            <a:pPr algn="just"/>
            <a:endParaRPr lang="en-US" sz="16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endParaRPr>
          </a:p>
          <a:p>
            <a:pPr marL="285750" indent="-285750" algn="just">
              <a:buFont typeface="Wingdings" panose="05000000000000000000" pitchFamily="2" charset="2"/>
              <a:buChar char="q"/>
            </a:pPr>
            <a:r>
              <a:rPr lang="en-US" sz="20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Stakeholder Meetings</a:t>
            </a:r>
          </a:p>
          <a:p>
            <a:pPr marL="742950" lvl="1" indent="-285750" algn="just">
              <a:buFont typeface="Wingdings" panose="05000000000000000000" pitchFamily="2" charset="2"/>
              <a:buChar char="q"/>
            </a:pPr>
            <a:r>
              <a:rPr lang="en-US" sz="20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Industry stakeholder meetings</a:t>
            </a:r>
          </a:p>
          <a:p>
            <a:pPr marL="1200150" lvl="2" indent="-285750" algn="just">
              <a:buFont typeface="Wingdings" panose="05000000000000000000" pitchFamily="2" charset="2"/>
              <a:buChar char="q"/>
            </a:pPr>
            <a:r>
              <a:rPr lang="en-US" sz="20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November 6, 2017 – Boarding Homes Operators</a:t>
            </a:r>
          </a:p>
          <a:p>
            <a:pPr marL="1200150" lvl="2" indent="-285750" algn="just">
              <a:buFont typeface="Wingdings" panose="05000000000000000000" pitchFamily="2" charset="2"/>
              <a:buChar char="q"/>
            </a:pPr>
            <a:r>
              <a:rPr lang="en-US" sz="20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November 6, 2017 – Lodging Facility Operators</a:t>
            </a:r>
          </a:p>
          <a:p>
            <a:pPr marL="1200150" lvl="2" indent="-285750" algn="just">
              <a:buFont typeface="Wingdings" panose="05000000000000000000" pitchFamily="2" charset="2"/>
              <a:buChar char="q"/>
            </a:pPr>
            <a:r>
              <a:rPr lang="en-US" sz="20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December 8, 2017 – Alternative Housing Facilities</a:t>
            </a:r>
          </a:p>
          <a:p>
            <a:pPr marL="742950" lvl="1" indent="-285750" algn="just">
              <a:buFont typeface="Wingdings" panose="05000000000000000000" pitchFamily="2" charset="2"/>
              <a:buChar char="q"/>
            </a:pPr>
            <a:r>
              <a:rPr lang="en-US" sz="20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Community stakeholder meetings</a:t>
            </a:r>
          </a:p>
          <a:p>
            <a:pPr marL="1200150" lvl="2" indent="-285750" algn="just">
              <a:buFont typeface="Wingdings" panose="05000000000000000000" pitchFamily="2" charset="2"/>
              <a:buChar char="q"/>
            </a:pPr>
            <a:r>
              <a:rPr lang="en-US" sz="20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January 3, 2018 –  Third Ward Multi-Service Center</a:t>
            </a:r>
          </a:p>
          <a:p>
            <a:pPr marL="1200150" lvl="2" indent="-285750" algn="just">
              <a:buFont typeface="Wingdings" panose="05000000000000000000" pitchFamily="2" charset="2"/>
              <a:buChar char="q"/>
            </a:pPr>
            <a:r>
              <a:rPr lang="en-US" sz="20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January 4, 2018 –  Southwest Multi-Service Center</a:t>
            </a:r>
          </a:p>
          <a:p>
            <a:pPr marL="1200150" lvl="2" indent="-285750" algn="just">
              <a:buFont typeface="Wingdings" panose="05000000000000000000" pitchFamily="2" charset="2"/>
              <a:buChar char="q"/>
            </a:pPr>
            <a:r>
              <a:rPr lang="en-US" sz="20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January 8, 2018 –  Acres Home Multi-Service Center</a:t>
            </a:r>
          </a:p>
          <a:p>
            <a:pPr marL="1200150" lvl="2" indent="-285750" algn="just">
              <a:buFont typeface="Wingdings" panose="05000000000000000000" pitchFamily="2" charset="2"/>
              <a:buChar char="q"/>
            </a:pPr>
            <a:r>
              <a:rPr lang="en-US" sz="20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January 10, 2018 – Marshall Middle School</a:t>
            </a:r>
          </a:p>
          <a:p>
            <a:pPr marL="1200150" lvl="2" indent="-285750" algn="just">
              <a:buFont typeface="Wingdings" panose="05000000000000000000" pitchFamily="2" charset="2"/>
              <a:buChar char="q"/>
            </a:pPr>
            <a:r>
              <a:rPr lang="en-US" sz="20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January 11, 2018 -  Mayor’s Commission on Disabilities</a:t>
            </a:r>
          </a:p>
          <a:p>
            <a:pPr marL="1200150" lvl="2" indent="-285750" algn="just">
              <a:buFont typeface="Wingdings" panose="05000000000000000000" pitchFamily="2" charset="2"/>
              <a:buChar char="q"/>
            </a:pPr>
            <a:r>
              <a:rPr lang="en-US" sz="20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January 11, 2018 – </a:t>
            </a:r>
            <a:r>
              <a:rPr lang="en-US" sz="2000" dirty="0" err="1">
                <a:solidFill>
                  <a:srgbClr val="002060"/>
                </a:solidFill>
                <a:latin typeface="Times New Roman" panose="02020603050405020304" pitchFamily="18" charset="0"/>
                <a:ea typeface="Verdana" panose="020B0604030504040204" pitchFamily="34" charset="0"/>
                <a:cs typeface="Times New Roman" panose="02020603050405020304" pitchFamily="18" charset="0"/>
              </a:rPr>
              <a:t>Kashmere</a:t>
            </a:r>
            <a:r>
              <a:rPr lang="en-US" sz="20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 Multi-Service Center</a:t>
            </a:r>
          </a:p>
          <a:p>
            <a:pPr marL="1200150" lvl="2" indent="-285750" algn="just">
              <a:buFont typeface="Wingdings" panose="05000000000000000000" pitchFamily="2" charset="2"/>
              <a:buChar char="q"/>
            </a:pPr>
            <a:r>
              <a:rPr lang="en-US" sz="20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January 30, 2018 – St. Christopher’s Episcopal Church</a:t>
            </a:r>
          </a:p>
          <a:p>
            <a:pPr marL="742950" lvl="1" indent="-285750" algn="just">
              <a:buFont typeface="Wingdings" panose="05000000000000000000" pitchFamily="2" charset="2"/>
              <a:buChar char="q"/>
            </a:pPr>
            <a:endParaRPr lang="en-US" sz="16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endParaRPr>
          </a:p>
          <a:p>
            <a:pPr marL="285750" indent="-285750" algn="just">
              <a:buFont typeface="Wingdings" panose="05000000000000000000" pitchFamily="2" charset="2"/>
              <a:buChar char="q"/>
            </a:pPr>
            <a:endParaRPr lang="en-US" sz="1300" dirty="0">
              <a:latin typeface="Times New Roman" panose="02020603050405020304" pitchFamily="18" charset="0"/>
              <a:ea typeface="Verdana" panose="020B0604030504040204" pitchFamily="34" charset="0"/>
              <a:cs typeface="Times New Roman" panose="02020603050405020304" pitchFamily="18" charset="0"/>
            </a:endParaRPr>
          </a:p>
        </p:txBody>
      </p:sp>
      <p:cxnSp>
        <p:nvCxnSpPr>
          <p:cNvPr id="7" name="Straight Connector 6"/>
          <p:cNvCxnSpPr/>
          <p:nvPr/>
        </p:nvCxnSpPr>
        <p:spPr>
          <a:xfrm>
            <a:off x="762000" y="1295400"/>
            <a:ext cx="7729220" cy="0"/>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762000" y="1371600"/>
            <a:ext cx="7467600" cy="0"/>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762000" y="1447800"/>
            <a:ext cx="7162800" cy="0"/>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pic>
        <p:nvPicPr>
          <p:cNvPr id="10" name="Picture 9" descr="houstonseal-colorsmall"/>
          <p:cNvPicPr/>
          <p:nvPr/>
        </p:nvPicPr>
        <p:blipFill>
          <a:blip r:embed="rId3" cstate="print"/>
          <a:srcRect/>
          <a:stretch>
            <a:fillRect/>
          </a:stretch>
        </p:blipFill>
        <p:spPr bwMode="auto">
          <a:xfrm>
            <a:off x="152400" y="228600"/>
            <a:ext cx="980440" cy="914400"/>
          </a:xfrm>
          <a:prstGeom prst="rect">
            <a:avLst/>
          </a:prstGeom>
          <a:noFill/>
          <a:ln w="9525">
            <a:noFill/>
            <a:miter lim="800000"/>
            <a:headEnd/>
            <a:tailEnd/>
          </a:ln>
        </p:spPr>
      </p:pic>
    </p:spTree>
    <p:extLst>
      <p:ext uri="{BB962C8B-B14F-4D97-AF65-F5344CB8AC3E}">
        <p14:creationId xmlns:p14="http://schemas.microsoft.com/office/powerpoint/2010/main" val="21100588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8F75754-69F6-4B31-AC61-8B4BDD11B2C4}" type="slidenum">
              <a:rPr lang="en-US" altLang="en-US" smtClean="0"/>
              <a:pPr/>
              <a:t>4</a:t>
            </a:fld>
            <a:endParaRPr lang="en-US" altLang="en-US"/>
          </a:p>
        </p:txBody>
      </p:sp>
      <p:sp>
        <p:nvSpPr>
          <p:cNvPr id="5" name="Title 1"/>
          <p:cNvSpPr>
            <a:spLocks noGrp="1"/>
          </p:cNvSpPr>
          <p:nvPr>
            <p:ph type="title"/>
          </p:nvPr>
        </p:nvSpPr>
        <p:spPr>
          <a:xfrm>
            <a:off x="914400" y="247650"/>
            <a:ext cx="7467600" cy="1143000"/>
          </a:xfrm>
        </p:spPr>
        <p:txBody>
          <a:bodyPr>
            <a:normAutofit/>
          </a:bodyPr>
          <a:lstStyle/>
          <a:p>
            <a:r>
              <a:rPr lang="en-US" sz="2800" b="1" dirty="0">
                <a:solidFill>
                  <a:srgbClr val="002060"/>
                </a:solidFill>
                <a:latin typeface="Times New Roman" panose="02020603050405020304" pitchFamily="18" charset="0"/>
                <a:ea typeface="Verdana" pitchFamily="34" charset="0"/>
                <a:cs typeface="Times New Roman" panose="02020603050405020304" pitchFamily="18" charset="0"/>
              </a:rPr>
              <a:t>Approved Regulatory Framework</a:t>
            </a:r>
            <a:br>
              <a:rPr lang="en-US" sz="2800" b="1" dirty="0">
                <a:solidFill>
                  <a:srgbClr val="002060"/>
                </a:solidFill>
                <a:latin typeface="Times New Roman" panose="02020603050405020304" pitchFamily="18" charset="0"/>
                <a:ea typeface="Verdana" pitchFamily="34" charset="0"/>
                <a:cs typeface="Times New Roman" panose="02020603050405020304" pitchFamily="18" charset="0"/>
              </a:rPr>
            </a:br>
            <a:endParaRPr lang="en-US" sz="2200" b="1" dirty="0">
              <a:solidFill>
                <a:srgbClr val="002060"/>
              </a:solidFill>
              <a:latin typeface="Times New Roman" panose="02020603050405020304" pitchFamily="18" charset="0"/>
              <a:ea typeface="Verdana" pitchFamily="34" charset="0"/>
              <a:cs typeface="Times New Roman" panose="02020603050405020304" pitchFamily="18" charset="0"/>
            </a:endParaRPr>
          </a:p>
        </p:txBody>
      </p:sp>
      <p:sp>
        <p:nvSpPr>
          <p:cNvPr id="6" name="TextBox 5"/>
          <p:cNvSpPr txBox="1"/>
          <p:nvPr/>
        </p:nvSpPr>
        <p:spPr>
          <a:xfrm>
            <a:off x="762000" y="1638687"/>
            <a:ext cx="7343775" cy="3862596"/>
          </a:xfrm>
          <a:prstGeom prst="rect">
            <a:avLst/>
          </a:prstGeom>
          <a:noFill/>
        </p:spPr>
        <p:txBody>
          <a:bodyPr wrap="square" rtlCol="0" anchor="t">
            <a:spAutoFit/>
          </a:bodyPr>
          <a:lstStyle/>
          <a:p>
            <a:pPr algn="just"/>
            <a:endParaRPr lang="en-US" sz="16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endParaRPr>
          </a:p>
          <a:p>
            <a:pPr marL="285750" indent="-285750" algn="just">
              <a:buFont typeface="Wingdings" panose="05000000000000000000" pitchFamily="2" charset="2"/>
              <a:buChar char="q"/>
            </a:pPr>
            <a:r>
              <a:rPr lang="en-US" sz="20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Four types of permits:</a:t>
            </a:r>
          </a:p>
          <a:p>
            <a:pPr marL="285750" indent="-285750" algn="just">
              <a:buFont typeface="Wingdings" panose="05000000000000000000" pitchFamily="2" charset="2"/>
              <a:buChar char="q"/>
            </a:pPr>
            <a:endParaRPr lang="en-US" sz="20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endParaRPr>
          </a:p>
          <a:p>
            <a:pPr marL="742950" lvl="1" indent="-285750" algn="just">
              <a:buFont typeface="Wingdings" panose="05000000000000000000" pitchFamily="2" charset="2"/>
              <a:buChar char="q"/>
            </a:pPr>
            <a:r>
              <a:rPr lang="en-US" sz="20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Permits issued by HPW</a:t>
            </a:r>
          </a:p>
          <a:p>
            <a:pPr marL="1200150" lvl="2" indent="-285750" algn="just">
              <a:buFont typeface="Wingdings" panose="05000000000000000000" pitchFamily="2" charset="2"/>
              <a:buChar char="q"/>
            </a:pPr>
            <a:r>
              <a:rPr lang="en-US" sz="20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Boarding Home</a:t>
            </a:r>
          </a:p>
          <a:p>
            <a:pPr marL="1200150" lvl="2" indent="-285750" algn="just">
              <a:buFont typeface="Wingdings" panose="05000000000000000000" pitchFamily="2" charset="2"/>
              <a:buChar char="q"/>
            </a:pPr>
            <a:r>
              <a:rPr lang="en-US" sz="20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Lodging Facility</a:t>
            </a:r>
          </a:p>
          <a:p>
            <a:pPr marL="1200150" lvl="2" indent="-285750" algn="just">
              <a:buFont typeface="Wingdings" panose="05000000000000000000" pitchFamily="2" charset="2"/>
              <a:buChar char="q"/>
            </a:pPr>
            <a:endParaRPr lang="en-US" sz="20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endParaRPr>
          </a:p>
          <a:p>
            <a:pPr marL="742950" lvl="1" indent="-285750" algn="just">
              <a:buFont typeface="Wingdings" panose="05000000000000000000" pitchFamily="2" charset="2"/>
              <a:buChar char="q"/>
            </a:pPr>
            <a:r>
              <a:rPr lang="en-US" sz="20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Permits issued by ARA </a:t>
            </a:r>
          </a:p>
          <a:p>
            <a:pPr marL="1200150" lvl="2" indent="-285750" algn="just">
              <a:buFont typeface="Wingdings" panose="05000000000000000000" pitchFamily="2" charset="2"/>
              <a:buChar char="q"/>
            </a:pPr>
            <a:r>
              <a:rPr lang="en-US" sz="20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Correctional Facility (Currently in Chapter 28, permitting was transferred from Planning Department to ARA).</a:t>
            </a:r>
          </a:p>
          <a:p>
            <a:pPr marL="1200150" lvl="2" indent="-285750" algn="just">
              <a:buFont typeface="Wingdings" panose="05000000000000000000" pitchFamily="2" charset="2"/>
              <a:buChar char="q"/>
            </a:pPr>
            <a:r>
              <a:rPr lang="en-US" sz="20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Alternate Housing Facility</a:t>
            </a:r>
          </a:p>
          <a:p>
            <a:pPr lvl="1" algn="just"/>
            <a:endParaRPr lang="en-US" sz="16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endParaRPr>
          </a:p>
          <a:p>
            <a:pPr marL="285750" indent="-285750" algn="just">
              <a:buFont typeface="Wingdings" panose="05000000000000000000" pitchFamily="2" charset="2"/>
              <a:buChar char="q"/>
            </a:pPr>
            <a:endParaRPr lang="en-US" sz="1300" dirty="0">
              <a:latin typeface="Times New Roman" panose="02020603050405020304" pitchFamily="18" charset="0"/>
              <a:ea typeface="Verdana" panose="020B0604030504040204" pitchFamily="34" charset="0"/>
              <a:cs typeface="Times New Roman" panose="02020603050405020304" pitchFamily="18" charset="0"/>
            </a:endParaRPr>
          </a:p>
        </p:txBody>
      </p:sp>
      <p:cxnSp>
        <p:nvCxnSpPr>
          <p:cNvPr id="7" name="Straight Connector 6"/>
          <p:cNvCxnSpPr/>
          <p:nvPr/>
        </p:nvCxnSpPr>
        <p:spPr>
          <a:xfrm>
            <a:off x="762000" y="1295400"/>
            <a:ext cx="7729220" cy="0"/>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762000" y="1371600"/>
            <a:ext cx="7467600" cy="0"/>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762000" y="1447800"/>
            <a:ext cx="7162800" cy="0"/>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pic>
        <p:nvPicPr>
          <p:cNvPr id="10" name="Picture 9" descr="houstonseal-colorsmall"/>
          <p:cNvPicPr/>
          <p:nvPr/>
        </p:nvPicPr>
        <p:blipFill>
          <a:blip r:embed="rId3" cstate="print"/>
          <a:srcRect/>
          <a:stretch>
            <a:fillRect/>
          </a:stretch>
        </p:blipFill>
        <p:spPr bwMode="auto">
          <a:xfrm>
            <a:off x="152400" y="228600"/>
            <a:ext cx="980440" cy="914400"/>
          </a:xfrm>
          <a:prstGeom prst="rect">
            <a:avLst/>
          </a:prstGeom>
          <a:noFill/>
          <a:ln w="9525">
            <a:noFill/>
            <a:miter lim="800000"/>
            <a:headEnd/>
            <a:tailEnd/>
          </a:ln>
        </p:spPr>
      </p:pic>
    </p:spTree>
    <p:extLst>
      <p:ext uri="{BB962C8B-B14F-4D97-AF65-F5344CB8AC3E}">
        <p14:creationId xmlns:p14="http://schemas.microsoft.com/office/powerpoint/2010/main" val="41857384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8F75754-69F6-4B31-AC61-8B4BDD11B2C4}" type="slidenum">
              <a:rPr lang="en-US" altLang="en-US" smtClean="0"/>
              <a:pPr/>
              <a:t>5</a:t>
            </a:fld>
            <a:endParaRPr lang="en-US" altLang="en-US"/>
          </a:p>
        </p:txBody>
      </p:sp>
      <p:sp>
        <p:nvSpPr>
          <p:cNvPr id="5" name="Title 1"/>
          <p:cNvSpPr>
            <a:spLocks noGrp="1"/>
          </p:cNvSpPr>
          <p:nvPr>
            <p:ph type="title"/>
          </p:nvPr>
        </p:nvSpPr>
        <p:spPr>
          <a:xfrm>
            <a:off x="914400" y="247650"/>
            <a:ext cx="7467600" cy="1143000"/>
          </a:xfrm>
        </p:spPr>
        <p:txBody>
          <a:bodyPr>
            <a:normAutofit fontScale="90000"/>
          </a:bodyPr>
          <a:lstStyle/>
          <a:p>
            <a:r>
              <a:rPr lang="en-US" sz="2800" b="1" dirty="0">
                <a:solidFill>
                  <a:srgbClr val="002060"/>
                </a:solidFill>
                <a:latin typeface="Times New Roman" panose="02020603050405020304" pitchFamily="18" charset="0"/>
                <a:ea typeface="Verdana" pitchFamily="34" charset="0"/>
                <a:cs typeface="Times New Roman" panose="02020603050405020304" pitchFamily="18" charset="0"/>
              </a:rPr>
              <a:t>Boarding Homes:</a:t>
            </a:r>
            <a:br>
              <a:rPr lang="en-US" sz="2800" b="1" dirty="0">
                <a:solidFill>
                  <a:srgbClr val="002060"/>
                </a:solidFill>
                <a:latin typeface="Times New Roman" panose="02020603050405020304" pitchFamily="18" charset="0"/>
                <a:ea typeface="Verdana" pitchFamily="34" charset="0"/>
                <a:cs typeface="Times New Roman" panose="02020603050405020304" pitchFamily="18" charset="0"/>
              </a:rPr>
            </a:br>
            <a:r>
              <a:rPr lang="en-US" sz="2800" b="1" dirty="0">
                <a:solidFill>
                  <a:srgbClr val="002060"/>
                </a:solidFill>
                <a:latin typeface="Times New Roman" panose="02020603050405020304" pitchFamily="18" charset="0"/>
                <a:ea typeface="Verdana" pitchFamily="34" charset="0"/>
                <a:cs typeface="Times New Roman" panose="02020603050405020304" pitchFamily="18" charset="0"/>
              </a:rPr>
              <a:t>General Information</a:t>
            </a:r>
            <a:br>
              <a:rPr lang="en-US" sz="2800" b="1" dirty="0">
                <a:solidFill>
                  <a:srgbClr val="002060"/>
                </a:solidFill>
                <a:latin typeface="Times New Roman" panose="02020603050405020304" pitchFamily="18" charset="0"/>
                <a:ea typeface="Verdana" pitchFamily="34" charset="0"/>
                <a:cs typeface="Times New Roman" panose="02020603050405020304" pitchFamily="18" charset="0"/>
              </a:rPr>
            </a:br>
            <a:endParaRPr lang="en-US" sz="2200" b="1" dirty="0">
              <a:solidFill>
                <a:srgbClr val="002060"/>
              </a:solidFill>
              <a:latin typeface="Times New Roman" panose="02020603050405020304" pitchFamily="18" charset="0"/>
              <a:ea typeface="Verdana" pitchFamily="34" charset="0"/>
              <a:cs typeface="Times New Roman" panose="02020603050405020304" pitchFamily="18" charset="0"/>
            </a:endParaRPr>
          </a:p>
        </p:txBody>
      </p:sp>
      <p:sp>
        <p:nvSpPr>
          <p:cNvPr id="6" name="TextBox 5"/>
          <p:cNvSpPr txBox="1"/>
          <p:nvPr/>
        </p:nvSpPr>
        <p:spPr>
          <a:xfrm>
            <a:off x="762000" y="1581338"/>
            <a:ext cx="7343775" cy="3862596"/>
          </a:xfrm>
          <a:prstGeom prst="rect">
            <a:avLst/>
          </a:prstGeom>
          <a:noFill/>
        </p:spPr>
        <p:txBody>
          <a:bodyPr wrap="square" rtlCol="0" anchor="t">
            <a:spAutoFit/>
          </a:bodyPr>
          <a:lstStyle/>
          <a:p>
            <a:pPr algn="just"/>
            <a:endParaRPr lang="en-US" sz="16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endParaRPr>
          </a:p>
          <a:p>
            <a:pPr marL="285750" indent="-285750" algn="just">
              <a:buFont typeface="Wingdings" panose="05000000000000000000" pitchFamily="2" charset="2"/>
              <a:buChar char="q"/>
            </a:pPr>
            <a:r>
              <a:rPr lang="en-US" sz="20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Definition: Facilities that provide lodging and personal care services to three or more persons with disabilities and/or elderly persons.</a:t>
            </a:r>
          </a:p>
          <a:p>
            <a:pPr algn="just"/>
            <a:endParaRPr lang="en-US" sz="20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endParaRPr>
          </a:p>
          <a:p>
            <a:pPr marL="285750" indent="-285750" algn="just">
              <a:buFont typeface="Wingdings" panose="05000000000000000000" pitchFamily="2" charset="2"/>
              <a:buChar char="q"/>
            </a:pPr>
            <a:r>
              <a:rPr lang="en-US" sz="20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117 facilities were previously registered.  They all have until October 1, 2019 to come into compliance with the new ordinance and obtain the new Boarding Home Permit. </a:t>
            </a:r>
          </a:p>
          <a:p>
            <a:pPr lvl="1" algn="just"/>
            <a:endParaRPr lang="en-US" sz="20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endParaRPr>
          </a:p>
          <a:p>
            <a:pPr marL="285750" indent="-285750" algn="just">
              <a:buFont typeface="Wingdings" panose="05000000000000000000" pitchFamily="2" charset="2"/>
              <a:buChar char="q"/>
            </a:pPr>
            <a:r>
              <a:rPr lang="en-US" sz="20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Authorization: State Law – Health and Safety Code, Title 4, Subtitle B, Chapter 260, Boarding Home Facilities</a:t>
            </a:r>
          </a:p>
          <a:p>
            <a:pPr lvl="1" algn="just"/>
            <a:endParaRPr lang="en-US" sz="16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endParaRPr>
          </a:p>
          <a:p>
            <a:pPr marL="285750" indent="-285750" algn="just">
              <a:buFont typeface="Wingdings" panose="05000000000000000000" pitchFamily="2" charset="2"/>
              <a:buChar char="q"/>
            </a:pPr>
            <a:endParaRPr lang="en-US" sz="1300" dirty="0">
              <a:latin typeface="Times New Roman" panose="02020603050405020304" pitchFamily="18" charset="0"/>
              <a:ea typeface="Verdana" panose="020B0604030504040204" pitchFamily="34" charset="0"/>
              <a:cs typeface="Times New Roman" panose="02020603050405020304" pitchFamily="18" charset="0"/>
            </a:endParaRPr>
          </a:p>
        </p:txBody>
      </p:sp>
      <p:cxnSp>
        <p:nvCxnSpPr>
          <p:cNvPr id="7" name="Straight Connector 6"/>
          <p:cNvCxnSpPr/>
          <p:nvPr/>
        </p:nvCxnSpPr>
        <p:spPr>
          <a:xfrm>
            <a:off x="762000" y="1295400"/>
            <a:ext cx="7729220" cy="0"/>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762000" y="1371600"/>
            <a:ext cx="7467600" cy="0"/>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762000" y="1447800"/>
            <a:ext cx="7162800" cy="0"/>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pic>
        <p:nvPicPr>
          <p:cNvPr id="10" name="Picture 9" descr="houstonseal-colorsmall"/>
          <p:cNvPicPr/>
          <p:nvPr/>
        </p:nvPicPr>
        <p:blipFill>
          <a:blip r:embed="rId3" cstate="print"/>
          <a:srcRect/>
          <a:stretch>
            <a:fillRect/>
          </a:stretch>
        </p:blipFill>
        <p:spPr bwMode="auto">
          <a:xfrm>
            <a:off x="152400" y="228600"/>
            <a:ext cx="980440" cy="914400"/>
          </a:xfrm>
          <a:prstGeom prst="rect">
            <a:avLst/>
          </a:prstGeom>
          <a:noFill/>
          <a:ln w="9525">
            <a:noFill/>
            <a:miter lim="800000"/>
            <a:headEnd/>
            <a:tailEnd/>
          </a:ln>
        </p:spPr>
      </p:pic>
    </p:spTree>
    <p:extLst>
      <p:ext uri="{BB962C8B-B14F-4D97-AF65-F5344CB8AC3E}">
        <p14:creationId xmlns:p14="http://schemas.microsoft.com/office/powerpoint/2010/main" val="16776413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8F75754-69F6-4B31-AC61-8B4BDD11B2C4}" type="slidenum">
              <a:rPr lang="en-US" altLang="en-US" smtClean="0"/>
              <a:pPr/>
              <a:t>6</a:t>
            </a:fld>
            <a:endParaRPr lang="en-US" altLang="en-US"/>
          </a:p>
        </p:txBody>
      </p:sp>
      <p:sp>
        <p:nvSpPr>
          <p:cNvPr id="5" name="Title 1"/>
          <p:cNvSpPr>
            <a:spLocks noGrp="1"/>
          </p:cNvSpPr>
          <p:nvPr>
            <p:ph type="title"/>
          </p:nvPr>
        </p:nvSpPr>
        <p:spPr>
          <a:xfrm>
            <a:off x="914400" y="247650"/>
            <a:ext cx="7467600" cy="1143000"/>
          </a:xfrm>
        </p:spPr>
        <p:txBody>
          <a:bodyPr>
            <a:normAutofit fontScale="90000"/>
          </a:bodyPr>
          <a:lstStyle/>
          <a:p>
            <a:r>
              <a:rPr lang="en-US" sz="2800" b="1" dirty="0">
                <a:solidFill>
                  <a:srgbClr val="002060"/>
                </a:solidFill>
                <a:latin typeface="Times New Roman" panose="02020603050405020304" pitchFamily="18" charset="0"/>
                <a:ea typeface="Verdana" pitchFamily="34" charset="0"/>
                <a:cs typeface="Times New Roman" panose="02020603050405020304" pitchFamily="18" charset="0"/>
              </a:rPr>
              <a:t>Lodging Facilities:</a:t>
            </a:r>
            <a:br>
              <a:rPr lang="en-US" sz="2800" b="1" dirty="0">
                <a:solidFill>
                  <a:srgbClr val="002060"/>
                </a:solidFill>
                <a:latin typeface="Times New Roman" panose="02020603050405020304" pitchFamily="18" charset="0"/>
                <a:ea typeface="Verdana" pitchFamily="34" charset="0"/>
                <a:cs typeface="Times New Roman" panose="02020603050405020304" pitchFamily="18" charset="0"/>
              </a:rPr>
            </a:br>
            <a:r>
              <a:rPr lang="en-US" sz="2800" b="1" dirty="0">
                <a:solidFill>
                  <a:srgbClr val="002060"/>
                </a:solidFill>
                <a:latin typeface="Times New Roman" panose="02020603050405020304" pitchFamily="18" charset="0"/>
                <a:ea typeface="Verdana" pitchFamily="34" charset="0"/>
                <a:cs typeface="Times New Roman" panose="02020603050405020304" pitchFamily="18" charset="0"/>
              </a:rPr>
              <a:t>General Information</a:t>
            </a:r>
            <a:br>
              <a:rPr lang="en-US" sz="2800" b="1" dirty="0">
                <a:solidFill>
                  <a:srgbClr val="002060"/>
                </a:solidFill>
                <a:latin typeface="Times New Roman" panose="02020603050405020304" pitchFamily="18" charset="0"/>
                <a:ea typeface="Verdana" pitchFamily="34" charset="0"/>
                <a:cs typeface="Times New Roman" panose="02020603050405020304" pitchFamily="18" charset="0"/>
              </a:rPr>
            </a:br>
            <a:endParaRPr lang="en-US" sz="2200" b="1" dirty="0">
              <a:solidFill>
                <a:srgbClr val="002060"/>
              </a:solidFill>
              <a:latin typeface="Times New Roman" panose="02020603050405020304" pitchFamily="18" charset="0"/>
              <a:ea typeface="Verdana" pitchFamily="34" charset="0"/>
              <a:cs typeface="Times New Roman" panose="02020603050405020304" pitchFamily="18" charset="0"/>
            </a:endParaRPr>
          </a:p>
        </p:txBody>
      </p:sp>
      <p:sp>
        <p:nvSpPr>
          <p:cNvPr id="6" name="TextBox 5"/>
          <p:cNvSpPr txBox="1"/>
          <p:nvPr/>
        </p:nvSpPr>
        <p:spPr>
          <a:xfrm>
            <a:off x="762000" y="1219200"/>
            <a:ext cx="7343775" cy="5693866"/>
          </a:xfrm>
          <a:prstGeom prst="rect">
            <a:avLst/>
          </a:prstGeom>
          <a:noFill/>
        </p:spPr>
        <p:txBody>
          <a:bodyPr wrap="square" rtlCol="0" anchor="t">
            <a:spAutoFit/>
          </a:bodyPr>
          <a:lstStyle/>
          <a:p>
            <a:pPr algn="just"/>
            <a:endParaRPr lang="en-US" sz="24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endParaRPr>
          </a:p>
          <a:p>
            <a:pPr marL="742950" lvl="1" indent="-285750" algn="just">
              <a:buFont typeface="Wingdings" panose="05000000000000000000" pitchFamily="2" charset="2"/>
              <a:buChar char="q"/>
            </a:pPr>
            <a:r>
              <a:rPr lang="en-US" sz="20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Definition: Facilities that are used and occupied, for compensation, as the sole residence for the permanent or temporary occupancy for living quarters for three or more unrelated people.</a:t>
            </a:r>
          </a:p>
          <a:p>
            <a:pPr marL="742950" lvl="1" indent="-285750" algn="just">
              <a:buFont typeface="Wingdings" panose="05000000000000000000" pitchFamily="2" charset="2"/>
              <a:buChar char="q"/>
            </a:pPr>
            <a:endParaRPr lang="en-US" sz="20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endParaRPr>
          </a:p>
          <a:p>
            <a:pPr marL="742950" lvl="1" indent="-285750" algn="just">
              <a:buFont typeface="Wingdings" panose="05000000000000000000" pitchFamily="2" charset="2"/>
              <a:buChar char="q"/>
            </a:pPr>
            <a:r>
              <a:rPr lang="en-US" sz="20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Also known as:</a:t>
            </a:r>
          </a:p>
          <a:p>
            <a:pPr marL="1200150" lvl="2" indent="-285750" algn="just">
              <a:buFont typeface="Wingdings" panose="05000000000000000000" pitchFamily="2" charset="2"/>
              <a:buChar char="q"/>
            </a:pPr>
            <a:r>
              <a:rPr lang="en-US" sz="20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Boarding houses </a:t>
            </a:r>
          </a:p>
          <a:p>
            <a:pPr marL="1200150" lvl="2" indent="-285750" algn="just">
              <a:buFont typeface="Wingdings" panose="05000000000000000000" pitchFamily="2" charset="2"/>
              <a:buChar char="q"/>
            </a:pPr>
            <a:r>
              <a:rPr lang="en-US" sz="20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Rooming houses</a:t>
            </a:r>
          </a:p>
          <a:p>
            <a:pPr marL="1200150" lvl="2" indent="-285750" algn="just">
              <a:buFont typeface="Wingdings" panose="05000000000000000000" pitchFamily="2" charset="2"/>
              <a:buChar char="q"/>
            </a:pPr>
            <a:r>
              <a:rPr lang="en-US" sz="20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Tenement houses</a:t>
            </a:r>
          </a:p>
          <a:p>
            <a:pPr marL="1200150" lvl="2" indent="-285750" algn="just">
              <a:buFont typeface="Wingdings" panose="05000000000000000000" pitchFamily="2" charset="2"/>
              <a:buChar char="q"/>
            </a:pPr>
            <a:r>
              <a:rPr lang="en-US" sz="20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Bunk houses</a:t>
            </a:r>
          </a:p>
          <a:p>
            <a:pPr marL="1200150" lvl="2" indent="-285750" algn="just">
              <a:buFont typeface="Wingdings" panose="05000000000000000000" pitchFamily="2" charset="2"/>
              <a:buChar char="q"/>
            </a:pPr>
            <a:r>
              <a:rPr lang="en-US" sz="20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Flop houses</a:t>
            </a:r>
          </a:p>
          <a:p>
            <a:pPr marL="742950" lvl="1" indent="-285750" algn="just">
              <a:buFont typeface="Wingdings" panose="05000000000000000000" pitchFamily="2" charset="2"/>
              <a:buChar char="q"/>
            </a:pPr>
            <a:endParaRPr lang="en-US" sz="20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endParaRPr>
          </a:p>
          <a:p>
            <a:pPr marL="742950" lvl="1" indent="-285750" algn="just">
              <a:buFont typeface="Wingdings" panose="05000000000000000000" pitchFamily="2" charset="2"/>
              <a:buChar char="q"/>
            </a:pPr>
            <a:r>
              <a:rPr lang="en-US" sz="20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Does not include:</a:t>
            </a:r>
          </a:p>
          <a:p>
            <a:pPr marL="1200150" lvl="2" indent="-285750" algn="just">
              <a:buFont typeface="Wingdings" panose="05000000000000000000" pitchFamily="2" charset="2"/>
              <a:buChar char="q"/>
            </a:pPr>
            <a:r>
              <a:rPr lang="en-US" sz="20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Short-term rentals</a:t>
            </a:r>
          </a:p>
          <a:p>
            <a:pPr marL="1200150" lvl="2" indent="-285750" algn="just">
              <a:buFont typeface="Wingdings" panose="05000000000000000000" pitchFamily="2" charset="2"/>
              <a:buChar char="q"/>
            </a:pPr>
            <a:r>
              <a:rPr lang="en-US" sz="20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Vacation/rental homes</a:t>
            </a:r>
          </a:p>
          <a:p>
            <a:pPr marL="1200150" lvl="2" indent="-285750" algn="just">
              <a:buFont typeface="Wingdings" panose="05000000000000000000" pitchFamily="2" charset="2"/>
              <a:buChar char="q"/>
            </a:pPr>
            <a:r>
              <a:rPr lang="en-US" sz="20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Apartments, hotels, condos</a:t>
            </a:r>
          </a:p>
          <a:p>
            <a:pPr marL="1200150" lvl="2" indent="-285750" algn="just">
              <a:buFont typeface="Wingdings" panose="05000000000000000000" pitchFamily="2" charset="2"/>
              <a:buChar char="q"/>
            </a:pPr>
            <a:endParaRPr lang="en-US" sz="20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endParaRPr>
          </a:p>
        </p:txBody>
      </p:sp>
      <p:cxnSp>
        <p:nvCxnSpPr>
          <p:cNvPr id="7" name="Straight Connector 6"/>
          <p:cNvCxnSpPr/>
          <p:nvPr/>
        </p:nvCxnSpPr>
        <p:spPr>
          <a:xfrm>
            <a:off x="762000" y="1295400"/>
            <a:ext cx="7729220" cy="0"/>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762000" y="1371600"/>
            <a:ext cx="7467600" cy="0"/>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762000" y="1447800"/>
            <a:ext cx="7162800" cy="0"/>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pic>
        <p:nvPicPr>
          <p:cNvPr id="10" name="Picture 9" descr="houstonseal-colorsmall"/>
          <p:cNvPicPr/>
          <p:nvPr/>
        </p:nvPicPr>
        <p:blipFill>
          <a:blip r:embed="rId3" cstate="print"/>
          <a:srcRect/>
          <a:stretch>
            <a:fillRect/>
          </a:stretch>
        </p:blipFill>
        <p:spPr bwMode="auto">
          <a:xfrm>
            <a:off x="152400" y="228600"/>
            <a:ext cx="980440" cy="914400"/>
          </a:xfrm>
          <a:prstGeom prst="rect">
            <a:avLst/>
          </a:prstGeom>
          <a:noFill/>
          <a:ln w="9525">
            <a:noFill/>
            <a:miter lim="800000"/>
            <a:headEnd/>
            <a:tailEnd/>
          </a:ln>
        </p:spPr>
      </p:pic>
    </p:spTree>
    <p:extLst>
      <p:ext uri="{BB962C8B-B14F-4D97-AF65-F5344CB8AC3E}">
        <p14:creationId xmlns:p14="http://schemas.microsoft.com/office/powerpoint/2010/main" val="28346438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8F75754-69F6-4B31-AC61-8B4BDD11B2C4}" type="slidenum">
              <a:rPr lang="en-US" altLang="en-US" smtClean="0"/>
              <a:pPr/>
              <a:t>7</a:t>
            </a:fld>
            <a:endParaRPr lang="en-US" altLang="en-US"/>
          </a:p>
        </p:txBody>
      </p:sp>
      <p:sp>
        <p:nvSpPr>
          <p:cNvPr id="5" name="Title 1"/>
          <p:cNvSpPr>
            <a:spLocks noGrp="1"/>
          </p:cNvSpPr>
          <p:nvPr>
            <p:ph type="title"/>
          </p:nvPr>
        </p:nvSpPr>
        <p:spPr>
          <a:xfrm>
            <a:off x="914400" y="247650"/>
            <a:ext cx="7467600" cy="1143000"/>
          </a:xfrm>
        </p:spPr>
        <p:txBody>
          <a:bodyPr>
            <a:normAutofit fontScale="90000"/>
          </a:bodyPr>
          <a:lstStyle/>
          <a:p>
            <a:r>
              <a:rPr lang="en-US" sz="2800" b="1" dirty="0">
                <a:solidFill>
                  <a:srgbClr val="002060"/>
                </a:solidFill>
                <a:latin typeface="Times New Roman" panose="02020603050405020304" pitchFamily="18" charset="0"/>
                <a:ea typeface="Verdana" pitchFamily="34" charset="0"/>
                <a:cs typeface="Times New Roman" panose="02020603050405020304" pitchFamily="18" charset="0"/>
              </a:rPr>
              <a:t>Correctional &amp; Alternate Housing Facilities:</a:t>
            </a:r>
            <a:br>
              <a:rPr lang="en-US" sz="2800" b="1" dirty="0">
                <a:solidFill>
                  <a:srgbClr val="002060"/>
                </a:solidFill>
                <a:latin typeface="Times New Roman" panose="02020603050405020304" pitchFamily="18" charset="0"/>
                <a:ea typeface="Verdana" pitchFamily="34" charset="0"/>
                <a:cs typeface="Times New Roman" panose="02020603050405020304" pitchFamily="18" charset="0"/>
              </a:rPr>
            </a:br>
            <a:r>
              <a:rPr lang="en-US" sz="2800" b="1" dirty="0">
                <a:solidFill>
                  <a:srgbClr val="002060"/>
                </a:solidFill>
                <a:latin typeface="Times New Roman" panose="02020603050405020304" pitchFamily="18" charset="0"/>
                <a:ea typeface="Verdana" pitchFamily="34" charset="0"/>
                <a:cs typeface="Times New Roman" panose="02020603050405020304" pitchFamily="18" charset="0"/>
              </a:rPr>
              <a:t>General Information</a:t>
            </a:r>
            <a:br>
              <a:rPr lang="en-US" sz="2800" b="1" dirty="0">
                <a:solidFill>
                  <a:srgbClr val="002060"/>
                </a:solidFill>
                <a:latin typeface="Times New Roman" panose="02020603050405020304" pitchFamily="18" charset="0"/>
                <a:ea typeface="Verdana" pitchFamily="34" charset="0"/>
                <a:cs typeface="Times New Roman" panose="02020603050405020304" pitchFamily="18" charset="0"/>
              </a:rPr>
            </a:br>
            <a:endParaRPr lang="en-US" sz="2200" b="1" dirty="0">
              <a:solidFill>
                <a:srgbClr val="002060"/>
              </a:solidFill>
              <a:latin typeface="Times New Roman" panose="02020603050405020304" pitchFamily="18" charset="0"/>
              <a:ea typeface="Verdana" pitchFamily="34" charset="0"/>
              <a:cs typeface="Times New Roman" panose="02020603050405020304" pitchFamily="18" charset="0"/>
            </a:endParaRPr>
          </a:p>
        </p:txBody>
      </p:sp>
      <p:sp>
        <p:nvSpPr>
          <p:cNvPr id="6" name="TextBox 5"/>
          <p:cNvSpPr txBox="1"/>
          <p:nvPr/>
        </p:nvSpPr>
        <p:spPr>
          <a:xfrm>
            <a:off x="762000" y="1581338"/>
            <a:ext cx="7343775" cy="4154984"/>
          </a:xfrm>
          <a:prstGeom prst="rect">
            <a:avLst/>
          </a:prstGeom>
          <a:noFill/>
        </p:spPr>
        <p:txBody>
          <a:bodyPr wrap="square" rtlCol="0" anchor="t">
            <a:spAutoFit/>
          </a:bodyPr>
          <a:lstStyle/>
          <a:p>
            <a:pPr marL="285750" indent="-285750" algn="just">
              <a:buFont typeface="Wingdings" panose="05000000000000000000" pitchFamily="2" charset="2"/>
              <a:buChar char="q"/>
            </a:pPr>
            <a:r>
              <a:rPr lang="en-US" sz="20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Definitions: </a:t>
            </a:r>
          </a:p>
          <a:p>
            <a:pPr algn="just"/>
            <a:endParaRPr lang="en-US" sz="20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endParaRPr>
          </a:p>
          <a:p>
            <a:pPr marL="742950" lvl="1" indent="-285750" algn="just">
              <a:buFont typeface="Wingdings" panose="05000000000000000000" pitchFamily="2" charset="2"/>
              <a:buChar char="q"/>
            </a:pPr>
            <a:r>
              <a:rPr lang="en-US" sz="20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Correctional Facility – A facility for the housing and rehabilitation or training of adults on parole, early or pre-release, or any other form of executive, judicial or administrative release from a penal institution</a:t>
            </a:r>
          </a:p>
          <a:p>
            <a:pPr lvl="1" algn="just"/>
            <a:endParaRPr lang="en-US" sz="20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endParaRPr>
          </a:p>
          <a:p>
            <a:pPr marL="742950" lvl="1" indent="-285750" algn="just">
              <a:buFont typeface="Wingdings" panose="05000000000000000000" pitchFamily="2" charset="2"/>
              <a:buChar char="q"/>
            </a:pPr>
            <a:r>
              <a:rPr lang="en-US" sz="20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Alternate Housing Facility – A residence owned by an individual, private legal entity, non-profit or faith based organization which is not owned by, operated by, established by or contracted with TDCJ where three or more unrelated parolees reside</a:t>
            </a:r>
          </a:p>
          <a:p>
            <a:pPr marL="285750" indent="-285750" algn="just">
              <a:buFont typeface="Wingdings" panose="05000000000000000000" pitchFamily="2" charset="2"/>
              <a:buChar char="q"/>
            </a:pPr>
            <a:endParaRPr lang="en-US" sz="1600" dirty="0">
              <a:solidFill>
                <a:srgbClr val="002060"/>
              </a:solidFill>
              <a:latin typeface="Times New Roman" panose="02020603050405020304" pitchFamily="18" charset="0"/>
              <a:ea typeface="Verdana" panose="020B0604030504040204" pitchFamily="34" charset="0"/>
              <a:cs typeface="Times New Roman" panose="02020603050405020304" pitchFamily="18" charset="0"/>
            </a:endParaRPr>
          </a:p>
        </p:txBody>
      </p:sp>
      <p:cxnSp>
        <p:nvCxnSpPr>
          <p:cNvPr id="7" name="Straight Connector 6"/>
          <p:cNvCxnSpPr/>
          <p:nvPr/>
        </p:nvCxnSpPr>
        <p:spPr>
          <a:xfrm>
            <a:off x="762000" y="1295400"/>
            <a:ext cx="7729220" cy="0"/>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762000" y="1371600"/>
            <a:ext cx="7467600" cy="0"/>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762000" y="1447800"/>
            <a:ext cx="7162800" cy="0"/>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pic>
        <p:nvPicPr>
          <p:cNvPr id="10" name="Picture 9" descr="houstonseal-colorsmall"/>
          <p:cNvPicPr/>
          <p:nvPr/>
        </p:nvPicPr>
        <p:blipFill>
          <a:blip r:embed="rId3" cstate="print"/>
          <a:srcRect/>
          <a:stretch>
            <a:fillRect/>
          </a:stretch>
        </p:blipFill>
        <p:spPr bwMode="auto">
          <a:xfrm>
            <a:off x="152400" y="228600"/>
            <a:ext cx="980440" cy="914400"/>
          </a:xfrm>
          <a:prstGeom prst="rect">
            <a:avLst/>
          </a:prstGeom>
          <a:noFill/>
          <a:ln w="9525">
            <a:noFill/>
            <a:miter lim="800000"/>
            <a:headEnd/>
            <a:tailEnd/>
          </a:ln>
        </p:spPr>
      </p:pic>
    </p:spTree>
    <p:extLst>
      <p:ext uri="{BB962C8B-B14F-4D97-AF65-F5344CB8AC3E}">
        <p14:creationId xmlns:p14="http://schemas.microsoft.com/office/powerpoint/2010/main" val="31107910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8F75754-69F6-4B31-AC61-8B4BDD11B2C4}" type="slidenum">
              <a:rPr lang="en-US" altLang="en-US" smtClean="0"/>
              <a:pPr/>
              <a:t>8</a:t>
            </a:fld>
            <a:endParaRPr lang="en-US" altLang="en-US"/>
          </a:p>
        </p:txBody>
      </p:sp>
      <p:sp>
        <p:nvSpPr>
          <p:cNvPr id="5" name="Title 1"/>
          <p:cNvSpPr>
            <a:spLocks noGrp="1"/>
          </p:cNvSpPr>
          <p:nvPr>
            <p:ph type="title"/>
          </p:nvPr>
        </p:nvSpPr>
        <p:spPr>
          <a:xfrm>
            <a:off x="914400" y="247650"/>
            <a:ext cx="7467600" cy="1143000"/>
          </a:xfrm>
        </p:spPr>
        <p:txBody>
          <a:bodyPr>
            <a:normAutofit/>
          </a:bodyPr>
          <a:lstStyle/>
          <a:p>
            <a:r>
              <a:rPr lang="en-US" sz="2800" b="1" dirty="0">
                <a:solidFill>
                  <a:srgbClr val="002060"/>
                </a:solidFill>
                <a:latin typeface="Times New Roman" panose="02020603050405020304" pitchFamily="18" charset="0"/>
                <a:ea typeface="Verdana" pitchFamily="34" charset="0"/>
                <a:cs typeface="Times New Roman" panose="02020603050405020304" pitchFamily="18" charset="0"/>
              </a:rPr>
              <a:t>Where are we now?</a:t>
            </a:r>
            <a:br>
              <a:rPr lang="en-US" sz="2800" b="1" dirty="0">
                <a:solidFill>
                  <a:srgbClr val="002060"/>
                </a:solidFill>
                <a:latin typeface="Times New Roman" panose="02020603050405020304" pitchFamily="18" charset="0"/>
                <a:ea typeface="Verdana" pitchFamily="34" charset="0"/>
                <a:cs typeface="Times New Roman" panose="02020603050405020304" pitchFamily="18" charset="0"/>
              </a:rPr>
            </a:br>
            <a:endParaRPr lang="en-US" sz="2200" b="1" dirty="0">
              <a:solidFill>
                <a:srgbClr val="002060"/>
              </a:solidFill>
              <a:latin typeface="Times New Roman" panose="02020603050405020304" pitchFamily="18" charset="0"/>
              <a:ea typeface="Verdana" pitchFamily="34" charset="0"/>
              <a:cs typeface="Times New Roman" panose="02020603050405020304" pitchFamily="18" charset="0"/>
            </a:endParaRPr>
          </a:p>
        </p:txBody>
      </p:sp>
      <p:sp>
        <p:nvSpPr>
          <p:cNvPr id="6" name="TextBox 5"/>
          <p:cNvSpPr txBox="1"/>
          <p:nvPr/>
        </p:nvSpPr>
        <p:spPr>
          <a:xfrm>
            <a:off x="762000" y="1581338"/>
            <a:ext cx="7343775" cy="4616648"/>
          </a:xfrm>
          <a:prstGeom prst="rect">
            <a:avLst/>
          </a:prstGeom>
          <a:noFill/>
        </p:spPr>
        <p:txBody>
          <a:bodyPr wrap="square" rtlCol="0" anchor="t">
            <a:spAutoFit/>
          </a:bodyPr>
          <a:lstStyle/>
          <a:p>
            <a:pPr marL="742950" lvl="1" indent="-285750" algn="just">
              <a:buFont typeface="Wingdings" panose="05000000000000000000" pitchFamily="2" charset="2"/>
              <a:buChar char="q"/>
            </a:pP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New website is live and being updated as permits are issued and applications received:</a:t>
            </a:r>
          </a:p>
          <a:p>
            <a:pPr marL="1200150" lvl="2" indent="-285750" algn="just">
              <a:buFont typeface="Wingdings" panose="05000000000000000000" pitchFamily="2" charset="2"/>
              <a:buChar char="q"/>
            </a:pP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hlinkClick r:id="rId3"/>
              </a:rPr>
              <a:t>https://www.houstonpermittingcenter.org/residentialfacilities</a:t>
            </a:r>
            <a:endPar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endParaRPr>
          </a:p>
          <a:p>
            <a:pPr lvl="2" algn="just"/>
            <a:endPar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endParaRPr>
          </a:p>
          <a:p>
            <a:pPr marL="742950" lvl="1" indent="-285750" algn="just">
              <a:buFont typeface="Wingdings" panose="05000000000000000000" pitchFamily="2" charset="2"/>
              <a:buChar char="q"/>
            </a:pP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There are currently 198 locations in the pipeline to obtain one or more of the designated permits</a:t>
            </a:r>
            <a:r>
              <a:rPr lang="en-US" dirty="0">
                <a:solidFill>
                  <a:srgbClr val="FF0000"/>
                </a:solidFill>
                <a:latin typeface="Times New Roman" panose="02020603050405020304" pitchFamily="18" charset="0"/>
                <a:ea typeface="Verdana" panose="020B0604030504040204" pitchFamily="34" charset="0"/>
                <a:cs typeface="Times New Roman" panose="02020603050405020304" pitchFamily="18" charset="0"/>
              </a:rPr>
              <a:t>* </a:t>
            </a: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(as of April 1, 2019):</a:t>
            </a:r>
          </a:p>
          <a:p>
            <a:pPr marL="1200150" lvl="2" indent="-285750" algn="just">
              <a:buFont typeface="Wingdings" panose="05000000000000000000" pitchFamily="2" charset="2"/>
              <a:buChar char="q"/>
            </a:pP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127 Boarding Home</a:t>
            </a:r>
          </a:p>
          <a:p>
            <a:pPr marL="1200150" lvl="2" indent="-285750" algn="just">
              <a:buFont typeface="Wingdings" panose="05000000000000000000" pitchFamily="2" charset="2"/>
              <a:buChar char="q"/>
            </a:pP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32 Lodging Facilities</a:t>
            </a:r>
          </a:p>
          <a:p>
            <a:pPr marL="1200150" lvl="2" indent="-285750" algn="just">
              <a:buFont typeface="Wingdings" panose="05000000000000000000" pitchFamily="2" charset="2"/>
              <a:buChar char="q"/>
            </a:pP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36 Alternate Housing Facilities</a:t>
            </a:r>
          </a:p>
          <a:p>
            <a:pPr marL="1200150" lvl="2" indent="-285750" algn="just">
              <a:buFont typeface="Wingdings" panose="05000000000000000000" pitchFamily="2" charset="2"/>
              <a:buChar char="q"/>
            </a:pP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3 Correctional Facilities</a:t>
            </a:r>
          </a:p>
          <a:p>
            <a:pPr lvl="2" algn="just"/>
            <a:endPar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endParaRPr>
          </a:p>
          <a:p>
            <a:pPr marL="742950" lvl="1" indent="-285750" algn="just">
              <a:buFont typeface="Wingdings" panose="05000000000000000000" pitchFamily="2" charset="2"/>
              <a:buChar char="q"/>
            </a:pP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13 various facility types are working through plan review for the Certificate of Occupancy due to renovations/construction without permits, i.e. garage conversions, building additions.</a:t>
            </a:r>
          </a:p>
          <a:p>
            <a:pPr lvl="1" algn="just"/>
            <a:endParaRPr lang="en-US" dirty="0">
              <a:solidFill>
                <a:srgbClr val="002060"/>
              </a:solidFill>
              <a:ea typeface="Verdana" panose="020B0604030504040204" pitchFamily="34" charset="0"/>
              <a:cs typeface="Verdana" panose="020B0604030504040204" pitchFamily="34" charset="0"/>
            </a:endParaRPr>
          </a:p>
          <a:p>
            <a:pPr lvl="1" algn="just"/>
            <a:r>
              <a:rPr lang="en-US" sz="1200" dirty="0">
                <a:solidFill>
                  <a:srgbClr val="FF0000"/>
                </a:solidFill>
                <a:latin typeface="Times New Roman" panose="02020603050405020304" pitchFamily="18" charset="0"/>
                <a:ea typeface="Verdana" panose="020B0604030504040204" pitchFamily="34" charset="0"/>
                <a:cs typeface="Times New Roman" panose="02020603050405020304" pitchFamily="18" charset="0"/>
              </a:rPr>
              <a:t>* Locations may be required to obtain more than one type of facility permits based on classification of residents and services provided. </a:t>
            </a:r>
            <a:endParaRPr lang="en-US" sz="1200" b="1" dirty="0">
              <a:solidFill>
                <a:srgbClr val="FF0000"/>
              </a:solidFill>
              <a:latin typeface="Times New Roman" panose="02020603050405020304" pitchFamily="18" charset="0"/>
              <a:ea typeface="Verdana" panose="020B0604030504040204" pitchFamily="34" charset="0"/>
              <a:cs typeface="Times New Roman" panose="02020603050405020304" pitchFamily="18" charset="0"/>
            </a:endParaRPr>
          </a:p>
        </p:txBody>
      </p:sp>
      <p:cxnSp>
        <p:nvCxnSpPr>
          <p:cNvPr id="7" name="Straight Connector 6"/>
          <p:cNvCxnSpPr/>
          <p:nvPr/>
        </p:nvCxnSpPr>
        <p:spPr>
          <a:xfrm>
            <a:off x="762000" y="1295400"/>
            <a:ext cx="7729220" cy="0"/>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762000" y="1371600"/>
            <a:ext cx="7467600" cy="0"/>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762000" y="1447800"/>
            <a:ext cx="7162800" cy="0"/>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pic>
        <p:nvPicPr>
          <p:cNvPr id="10" name="Picture 9" descr="houstonseal-colorsmall"/>
          <p:cNvPicPr/>
          <p:nvPr/>
        </p:nvPicPr>
        <p:blipFill>
          <a:blip r:embed="rId4" cstate="print"/>
          <a:srcRect/>
          <a:stretch>
            <a:fillRect/>
          </a:stretch>
        </p:blipFill>
        <p:spPr bwMode="auto">
          <a:xfrm>
            <a:off x="152400" y="228600"/>
            <a:ext cx="980440" cy="914400"/>
          </a:xfrm>
          <a:prstGeom prst="rect">
            <a:avLst/>
          </a:prstGeom>
          <a:noFill/>
          <a:ln w="9525">
            <a:noFill/>
            <a:miter lim="800000"/>
            <a:headEnd/>
            <a:tailEnd/>
          </a:ln>
        </p:spPr>
      </p:pic>
    </p:spTree>
    <p:extLst>
      <p:ext uri="{BB962C8B-B14F-4D97-AF65-F5344CB8AC3E}">
        <p14:creationId xmlns:p14="http://schemas.microsoft.com/office/powerpoint/2010/main" val="14382082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8F75754-69F6-4B31-AC61-8B4BDD11B2C4}" type="slidenum">
              <a:rPr lang="en-US" altLang="en-US" smtClean="0"/>
              <a:pPr/>
              <a:t>9</a:t>
            </a:fld>
            <a:endParaRPr lang="en-US" altLang="en-US"/>
          </a:p>
        </p:txBody>
      </p:sp>
      <p:sp>
        <p:nvSpPr>
          <p:cNvPr id="5" name="Title 1"/>
          <p:cNvSpPr>
            <a:spLocks noGrp="1"/>
          </p:cNvSpPr>
          <p:nvPr>
            <p:ph type="title"/>
          </p:nvPr>
        </p:nvSpPr>
        <p:spPr>
          <a:xfrm>
            <a:off x="914400" y="247650"/>
            <a:ext cx="7467600" cy="1143000"/>
          </a:xfrm>
        </p:spPr>
        <p:txBody>
          <a:bodyPr>
            <a:normAutofit/>
          </a:bodyPr>
          <a:lstStyle/>
          <a:p>
            <a:r>
              <a:rPr lang="en-US" sz="2800" b="1" dirty="0">
                <a:solidFill>
                  <a:srgbClr val="002060"/>
                </a:solidFill>
                <a:latin typeface="Times New Roman" panose="02020603050405020304" pitchFamily="18" charset="0"/>
                <a:ea typeface="Verdana" pitchFamily="34" charset="0"/>
                <a:cs typeface="Times New Roman" panose="02020603050405020304" pitchFamily="18" charset="0"/>
              </a:rPr>
              <a:t>Where are we now?</a:t>
            </a:r>
            <a:br>
              <a:rPr lang="en-US" sz="2800" b="1" dirty="0">
                <a:solidFill>
                  <a:srgbClr val="002060"/>
                </a:solidFill>
                <a:latin typeface="Times New Roman" panose="02020603050405020304" pitchFamily="18" charset="0"/>
                <a:ea typeface="Verdana" pitchFamily="34" charset="0"/>
                <a:cs typeface="Times New Roman" panose="02020603050405020304" pitchFamily="18" charset="0"/>
              </a:rPr>
            </a:br>
            <a:endParaRPr lang="en-US" sz="2200" b="1" dirty="0">
              <a:solidFill>
                <a:srgbClr val="002060"/>
              </a:solidFill>
              <a:latin typeface="Times New Roman" panose="02020603050405020304" pitchFamily="18" charset="0"/>
              <a:ea typeface="Verdana" pitchFamily="34" charset="0"/>
              <a:cs typeface="Times New Roman" panose="02020603050405020304" pitchFamily="18" charset="0"/>
            </a:endParaRPr>
          </a:p>
        </p:txBody>
      </p:sp>
      <p:sp>
        <p:nvSpPr>
          <p:cNvPr id="6" name="TextBox 5"/>
          <p:cNvSpPr txBox="1"/>
          <p:nvPr/>
        </p:nvSpPr>
        <p:spPr>
          <a:xfrm>
            <a:off x="533400" y="1600200"/>
            <a:ext cx="7957820" cy="5170646"/>
          </a:xfrm>
          <a:prstGeom prst="rect">
            <a:avLst/>
          </a:prstGeom>
          <a:noFill/>
        </p:spPr>
        <p:txBody>
          <a:bodyPr wrap="square" rtlCol="0" anchor="t">
            <a:spAutoFit/>
          </a:bodyPr>
          <a:lstStyle/>
          <a:p>
            <a:pPr marL="742950" lvl="1" indent="-285750">
              <a:buFont typeface="Wingdings" panose="05000000000000000000" pitchFamily="2" charset="2"/>
              <a:buChar char="q"/>
            </a:pP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383 – Number of 311 and Non-311 cases received in HPW/DON/HPD from January 1, 2018 to April 1, 2019</a:t>
            </a:r>
            <a:r>
              <a:rPr lang="en-US" dirty="0">
                <a:solidFill>
                  <a:srgbClr val="FF0000"/>
                </a:solidFill>
                <a:latin typeface="Times New Roman" panose="02020603050405020304" pitchFamily="18" charset="0"/>
                <a:ea typeface="Verdana" panose="020B0604030504040204" pitchFamily="34" charset="0"/>
                <a:cs typeface="Times New Roman" panose="02020603050405020304" pitchFamily="18" charset="0"/>
              </a:rPr>
              <a:t>*</a:t>
            </a:r>
          </a:p>
          <a:p>
            <a:pPr marL="742950" lvl="1" indent="-285750">
              <a:buFont typeface="Wingdings" panose="05000000000000000000" pitchFamily="2" charset="2"/>
              <a:buChar char="q"/>
            </a:pPr>
            <a:endParaRPr lang="en-US" dirty="0">
              <a:solidFill>
                <a:srgbClr val="FF0000"/>
              </a:solidFill>
              <a:latin typeface="Times New Roman" panose="02020603050405020304" pitchFamily="18" charset="0"/>
              <a:ea typeface="Verdana" panose="020B0604030504040204" pitchFamily="34" charset="0"/>
              <a:cs typeface="Times New Roman" panose="02020603050405020304" pitchFamily="18" charset="0"/>
            </a:endParaRPr>
          </a:p>
          <a:p>
            <a:pPr marL="742950" lvl="1" indent="-285750">
              <a:buFont typeface="Wingdings" panose="05000000000000000000" pitchFamily="2" charset="2"/>
              <a:buChar char="q"/>
            </a:pP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HPW current Service Level Agreement is to close all 311 cases within 7 days of receipt.  </a:t>
            </a:r>
          </a:p>
          <a:p>
            <a:pPr marL="1200150" lvl="2" indent="-285750">
              <a:buFont typeface="Wingdings" panose="05000000000000000000" pitchFamily="2" charset="2"/>
              <a:buChar char="q"/>
            </a:pP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The average days open is currently 3.45. This is 94.77% of the cases. </a:t>
            </a:r>
          </a:p>
          <a:p>
            <a:pPr marL="742950" lvl="1" indent="-285750">
              <a:buFont typeface="Wingdings" panose="05000000000000000000" pitchFamily="2" charset="2"/>
              <a:buChar char="q"/>
            </a:pP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HPD current Service Level Agreement is to close all 311 cases within 15 days of receipt.</a:t>
            </a:r>
          </a:p>
          <a:p>
            <a:pPr marL="1200150" lvl="2" indent="-285750">
              <a:buFont typeface="Wingdings" panose="05000000000000000000" pitchFamily="2" charset="2"/>
              <a:buChar char="q"/>
            </a:pP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The average days open is currently 8.99.  This is 100% of the cases.</a:t>
            </a:r>
          </a:p>
          <a:p>
            <a:pPr lvl="2"/>
            <a:endPar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endParaRPr>
          </a:p>
          <a:p>
            <a:pPr marL="742950" lvl="1" indent="-285750">
              <a:buFont typeface="Wingdings" panose="05000000000000000000" pitchFamily="2" charset="2"/>
              <a:buChar char="q"/>
            </a:pP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129 Annual Inspections have been completed by HPW.  </a:t>
            </a:r>
          </a:p>
          <a:p>
            <a:pPr lvl="1"/>
            <a:endPar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endParaRPr>
          </a:p>
          <a:p>
            <a:pPr marL="742950" lvl="1" indent="-285750">
              <a:buFont typeface="Wingdings" panose="05000000000000000000" pitchFamily="2" charset="2"/>
              <a:buChar char="q"/>
            </a:pP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54 Annual Inspections are pending with HPW.</a:t>
            </a:r>
          </a:p>
          <a:p>
            <a:pPr lvl="1"/>
            <a:endPar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endParaRPr>
          </a:p>
          <a:p>
            <a:pPr marL="742950" lvl="1" indent="-285750">
              <a:buFont typeface="Wingdings" panose="05000000000000000000" pitchFamily="2" charset="2"/>
              <a:buChar char="q"/>
            </a:pPr>
            <a:r>
              <a:rPr lang="en-US" dirty="0">
                <a:solidFill>
                  <a:srgbClr val="002060"/>
                </a:solidFill>
                <a:latin typeface="Times New Roman" panose="02020603050405020304" pitchFamily="18" charset="0"/>
                <a:ea typeface="Verdana" panose="020B0604030504040204" pitchFamily="34" charset="0"/>
                <a:cs typeface="Times New Roman" panose="02020603050405020304" pitchFamily="18" charset="0"/>
              </a:rPr>
              <a:t>These inspections are conducted regardless of any Certificate of Occupancy inspections that may be required.</a:t>
            </a:r>
          </a:p>
          <a:p>
            <a:pPr lvl="1"/>
            <a:endParaRPr lang="en-US" dirty="0">
              <a:solidFill>
                <a:srgbClr val="002060"/>
              </a:solidFill>
              <a:highlight>
                <a:srgbClr val="FFFF00"/>
              </a:highlight>
              <a:latin typeface="Times New Roman" panose="02020603050405020304" pitchFamily="18" charset="0"/>
              <a:ea typeface="Verdana" panose="020B0604030504040204" pitchFamily="34" charset="0"/>
              <a:cs typeface="Times New Roman" panose="02020603050405020304" pitchFamily="18" charset="0"/>
            </a:endParaRPr>
          </a:p>
          <a:p>
            <a:pPr lvl="1" algn="just"/>
            <a:r>
              <a:rPr lang="en-US" sz="1200" dirty="0">
                <a:solidFill>
                  <a:srgbClr val="FF0000"/>
                </a:solidFill>
                <a:ea typeface="Verdana" panose="020B0604030504040204" pitchFamily="34" charset="0"/>
                <a:cs typeface="Verdana" panose="020B0604030504040204" pitchFamily="34" charset="0"/>
              </a:rPr>
              <a:t>*Prior to March 21, 2018, all unregulated boarding home 311 calls were submitted to DON for investigation and response.</a:t>
            </a:r>
          </a:p>
        </p:txBody>
      </p:sp>
      <p:cxnSp>
        <p:nvCxnSpPr>
          <p:cNvPr id="7" name="Straight Connector 6"/>
          <p:cNvCxnSpPr/>
          <p:nvPr/>
        </p:nvCxnSpPr>
        <p:spPr>
          <a:xfrm>
            <a:off x="762000" y="1295400"/>
            <a:ext cx="7729220" cy="0"/>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762000" y="1371600"/>
            <a:ext cx="7467600" cy="0"/>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762000" y="1447800"/>
            <a:ext cx="7162800" cy="0"/>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pic>
        <p:nvPicPr>
          <p:cNvPr id="10" name="Picture 9" descr="houstonseal-colorsmall"/>
          <p:cNvPicPr/>
          <p:nvPr/>
        </p:nvPicPr>
        <p:blipFill>
          <a:blip r:embed="rId3" cstate="print"/>
          <a:srcRect/>
          <a:stretch>
            <a:fillRect/>
          </a:stretch>
        </p:blipFill>
        <p:spPr bwMode="auto">
          <a:xfrm>
            <a:off x="152400" y="228600"/>
            <a:ext cx="980440" cy="914400"/>
          </a:xfrm>
          <a:prstGeom prst="rect">
            <a:avLst/>
          </a:prstGeom>
          <a:noFill/>
          <a:ln w="9525">
            <a:noFill/>
            <a:miter lim="800000"/>
            <a:headEnd/>
            <a:tailEnd/>
          </a:ln>
        </p:spPr>
      </p:pic>
    </p:spTree>
    <p:extLst>
      <p:ext uri="{BB962C8B-B14F-4D97-AF65-F5344CB8AC3E}">
        <p14:creationId xmlns:p14="http://schemas.microsoft.com/office/powerpoint/2010/main" val="3230789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49723</TotalTime>
  <Words>1258</Words>
  <Application>Microsoft Office PowerPoint</Application>
  <PresentationFormat>On-screen Show (4:3)</PresentationFormat>
  <Paragraphs>174</Paragraphs>
  <Slides>14</Slides>
  <Notes>14</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14</vt:i4>
      </vt:variant>
    </vt:vector>
  </HeadingPairs>
  <TitlesOfParts>
    <vt:vector size="23" baseType="lpstr">
      <vt:lpstr>ＭＳ Ｐゴシック</vt:lpstr>
      <vt:lpstr>Arial</vt:lpstr>
      <vt:lpstr>Calibri</vt:lpstr>
      <vt:lpstr>Courier New</vt:lpstr>
      <vt:lpstr>Times New Roman</vt:lpstr>
      <vt:lpstr>Verdana</vt:lpstr>
      <vt:lpstr>Wingdings</vt:lpstr>
      <vt:lpstr>Office Theme</vt:lpstr>
      <vt:lpstr>Custom Design</vt:lpstr>
      <vt:lpstr>First Annual Update:  Boarding Homes/Lodging Facilities/Correctional Facilities/Alternate Housing Facilities   </vt:lpstr>
      <vt:lpstr>Background </vt:lpstr>
      <vt:lpstr>Background - continued </vt:lpstr>
      <vt:lpstr>Approved Regulatory Framework </vt:lpstr>
      <vt:lpstr>Boarding Homes: General Information </vt:lpstr>
      <vt:lpstr>Lodging Facilities: General Information </vt:lpstr>
      <vt:lpstr>Correctional &amp; Alternate Housing Facilities: General Information </vt:lpstr>
      <vt:lpstr>Where are we now? </vt:lpstr>
      <vt:lpstr>Where are we now? </vt:lpstr>
      <vt:lpstr>Where are we now? </vt:lpstr>
      <vt:lpstr>Where are we now? </vt:lpstr>
      <vt:lpstr>Where are we headed? </vt:lpstr>
      <vt:lpstr>Important Contact Information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Chiou, Chia-Hsuan - ARA</dc:creator>
  <cp:lastModifiedBy>Cooper, Nikki - HPC-ARA</cp:lastModifiedBy>
  <cp:revision>3147</cp:revision>
  <cp:lastPrinted>2019-04-04T16:25:59Z</cp:lastPrinted>
  <dcterms:created xsi:type="dcterms:W3CDTF">2013-04-03T13:25:04Z</dcterms:created>
  <dcterms:modified xsi:type="dcterms:W3CDTF">2019-04-15T19:23:45Z</dcterms:modified>
</cp:coreProperties>
</file>