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2"/>
  </p:notesMasterIdLst>
  <p:sldIdLst>
    <p:sldId id="256" r:id="rId2"/>
    <p:sldId id="257" r:id="rId3"/>
    <p:sldId id="258" r:id="rId4"/>
    <p:sldId id="259" r:id="rId5"/>
    <p:sldId id="260" r:id="rId6"/>
    <p:sldId id="266" r:id="rId7"/>
    <p:sldId id="261" r:id="rId8"/>
    <p:sldId id="262" r:id="rId9"/>
    <p:sldId id="263" r:id="rId10"/>
    <p:sldId id="265"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autoAdjust="0"/>
  </p:normalViewPr>
  <p:slideViewPr>
    <p:cSldViewPr snapToGrid="0">
      <p:cViewPr>
        <p:scale>
          <a:sx n="100" d="100"/>
          <a:sy n="100" d="100"/>
        </p:scale>
        <p:origin x="-58" y="62"/>
      </p:cViewPr>
      <p:guideLst>
        <p:guide orient="horz" pos="2160"/>
        <p:guide pos="3840"/>
      </p:guideLst>
    </p:cSldViewPr>
  </p:slideViewPr>
  <p:outlineViewPr>
    <p:cViewPr>
      <p:scale>
        <a:sx n="33" d="100"/>
        <a:sy n="33" d="100"/>
      </p:scale>
      <p:origin x="0" y="270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6928E-DB0D-4616-97F6-E5E20C3A0BFC}" type="doc">
      <dgm:prSet loTypeId="urn:microsoft.com/office/officeart/2008/layout/RadialCluster" loCatId="relationship" qsTypeId="urn:microsoft.com/office/officeart/2005/8/quickstyle/3d1" qsCatId="3D" csTypeId="urn:microsoft.com/office/officeart/2005/8/colors/accent1_2" csCatId="accent1" phldr="1"/>
      <dgm:spPr/>
      <dgm:t>
        <a:bodyPr/>
        <a:lstStyle/>
        <a:p>
          <a:endParaRPr lang="en-US"/>
        </a:p>
      </dgm:t>
    </dgm:pt>
    <dgm:pt modelId="{3230B4A1-DFB2-4954-B893-5E0CCD4FA473}">
      <dgm:prSet phldrT="[Text]" custT="1"/>
      <dgm:spPr/>
      <dgm:t>
        <a:bodyPr/>
        <a:lstStyle/>
        <a:p>
          <a:r>
            <a:rPr lang="en-US" sz="1200" b="1" dirty="0" smtClean="0"/>
            <a:t>Houston</a:t>
          </a:r>
        </a:p>
        <a:p>
          <a:r>
            <a:rPr lang="en-US" sz="1200" b="1" dirty="0" smtClean="0"/>
            <a:t>Comprehensive Opioid Program</a:t>
          </a:r>
          <a:endParaRPr lang="en-US" sz="1200" b="1" dirty="0"/>
        </a:p>
      </dgm:t>
    </dgm:pt>
    <dgm:pt modelId="{01E62EC0-A53A-430B-B17E-4F47E7CACAA2}" type="parTrans" cxnId="{50C08FDE-B222-4176-A4BE-D7AF068748A5}">
      <dgm:prSet/>
      <dgm:spPr/>
      <dgm:t>
        <a:bodyPr/>
        <a:lstStyle/>
        <a:p>
          <a:endParaRPr lang="en-US"/>
        </a:p>
      </dgm:t>
    </dgm:pt>
    <dgm:pt modelId="{3E864B92-6034-427C-B0C2-B98ADCD7742B}" type="sibTrans" cxnId="{50C08FDE-B222-4176-A4BE-D7AF068748A5}">
      <dgm:prSet/>
      <dgm:spPr/>
      <dgm:t>
        <a:bodyPr/>
        <a:lstStyle/>
        <a:p>
          <a:endParaRPr lang="en-US"/>
        </a:p>
      </dgm:t>
    </dgm:pt>
    <dgm:pt modelId="{ED16E066-6594-4B72-B24B-D287405AC306}">
      <dgm:prSet phldrT="[Text]" custT="1"/>
      <dgm:spPr/>
      <dgm:t>
        <a:bodyPr/>
        <a:lstStyle/>
        <a:p>
          <a:r>
            <a:rPr lang="en-US" sz="1200" b="1" dirty="0" smtClean="0"/>
            <a:t>Outcome Evaluation</a:t>
          </a:r>
          <a:endParaRPr lang="en-US" sz="1200" b="1" dirty="0"/>
        </a:p>
      </dgm:t>
    </dgm:pt>
    <dgm:pt modelId="{C7F11B5A-6C68-4038-A36B-63B057DEF934}" type="parTrans" cxnId="{0FDD8F2A-F556-4AE9-8B57-40B9EA4964A8}">
      <dgm:prSet/>
      <dgm:spPr/>
      <dgm:t>
        <a:bodyPr/>
        <a:lstStyle/>
        <a:p>
          <a:endParaRPr lang="en-US"/>
        </a:p>
      </dgm:t>
    </dgm:pt>
    <dgm:pt modelId="{3F961560-A6A7-407B-81D3-67E8E6662A93}" type="sibTrans" cxnId="{0FDD8F2A-F556-4AE9-8B57-40B9EA4964A8}">
      <dgm:prSet/>
      <dgm:spPr/>
      <dgm:t>
        <a:bodyPr/>
        <a:lstStyle/>
        <a:p>
          <a:endParaRPr lang="en-US"/>
        </a:p>
      </dgm:t>
    </dgm:pt>
    <dgm:pt modelId="{6A19DC5B-6EDD-4E04-B5C5-F58C8FF762E0}">
      <dgm:prSet phldrT="[Text]" custT="1"/>
      <dgm:spPr/>
      <dgm:t>
        <a:bodyPr/>
        <a:lstStyle/>
        <a:p>
          <a:r>
            <a:rPr lang="en-US" sz="1200" b="1" dirty="0" smtClean="0"/>
            <a:t>Counseling Social Work, and Peer Recovery</a:t>
          </a:r>
          <a:endParaRPr lang="en-US" sz="1200" b="1" dirty="0"/>
        </a:p>
      </dgm:t>
    </dgm:pt>
    <dgm:pt modelId="{1691A22F-D308-41BF-A1E3-3FA26129C935}" type="parTrans" cxnId="{A6ED6A43-8868-4AE0-A6AE-4B85B7F1AEAB}">
      <dgm:prSet/>
      <dgm:spPr/>
      <dgm:t>
        <a:bodyPr/>
        <a:lstStyle/>
        <a:p>
          <a:endParaRPr lang="en-US"/>
        </a:p>
      </dgm:t>
    </dgm:pt>
    <dgm:pt modelId="{E6BA8DBA-FF2B-4F85-8376-37451E99E06C}" type="sibTrans" cxnId="{A6ED6A43-8868-4AE0-A6AE-4B85B7F1AEAB}">
      <dgm:prSet/>
      <dgm:spPr/>
      <dgm:t>
        <a:bodyPr/>
        <a:lstStyle/>
        <a:p>
          <a:endParaRPr lang="en-US"/>
        </a:p>
      </dgm:t>
    </dgm:pt>
    <dgm:pt modelId="{57CF8253-B332-4ED9-8CDE-4DA5FB23EAEE}">
      <dgm:prSet phldrT="[Text]" custT="1"/>
      <dgm:spPr/>
      <dgm:t>
        <a:bodyPr/>
        <a:lstStyle/>
        <a:p>
          <a:r>
            <a:rPr lang="en-US" sz="1200" b="1" dirty="0" smtClean="0"/>
            <a:t>Victim/ Patient Follow-up</a:t>
          </a:r>
          <a:endParaRPr lang="en-US" sz="1200" b="1" dirty="0"/>
        </a:p>
      </dgm:t>
    </dgm:pt>
    <dgm:pt modelId="{5EA2A24D-A3E9-431D-AFC7-5F1E2567F599}" type="parTrans" cxnId="{8BE5CBB4-F9D3-4FC9-9419-5CFBCDE1CC1C}">
      <dgm:prSet/>
      <dgm:spPr/>
      <dgm:t>
        <a:bodyPr/>
        <a:lstStyle/>
        <a:p>
          <a:endParaRPr lang="en-US"/>
        </a:p>
      </dgm:t>
    </dgm:pt>
    <dgm:pt modelId="{F784B0F4-988F-4D60-9DF6-7E587A583A97}" type="sibTrans" cxnId="{8BE5CBB4-F9D3-4FC9-9419-5CFBCDE1CC1C}">
      <dgm:prSet/>
      <dgm:spPr/>
      <dgm:t>
        <a:bodyPr/>
        <a:lstStyle/>
        <a:p>
          <a:endParaRPr lang="en-US"/>
        </a:p>
      </dgm:t>
    </dgm:pt>
    <dgm:pt modelId="{71CC05C5-4B0D-405D-ADE1-1AFB47AFF835}">
      <dgm:prSet custT="1"/>
      <dgm:spPr/>
      <dgm:t>
        <a:bodyPr/>
        <a:lstStyle/>
        <a:p>
          <a:r>
            <a:rPr lang="en-US" sz="1200" b="1" dirty="0" smtClean="0"/>
            <a:t>Information Sharing &amp; Surveillance</a:t>
          </a:r>
          <a:endParaRPr lang="en-US" sz="1200" b="1" dirty="0"/>
        </a:p>
      </dgm:t>
    </dgm:pt>
    <dgm:pt modelId="{1A5BE5A9-9529-4027-A3D1-BE6A19C1B3A9}" type="parTrans" cxnId="{CD7DFA50-E997-404C-A2B6-8B2DD8D3A74A}">
      <dgm:prSet/>
      <dgm:spPr/>
      <dgm:t>
        <a:bodyPr/>
        <a:lstStyle/>
        <a:p>
          <a:endParaRPr lang="en-US"/>
        </a:p>
      </dgm:t>
    </dgm:pt>
    <dgm:pt modelId="{C8D4EACC-EF04-4D44-9085-B5554A447F88}" type="sibTrans" cxnId="{CD7DFA50-E997-404C-A2B6-8B2DD8D3A74A}">
      <dgm:prSet/>
      <dgm:spPr/>
      <dgm:t>
        <a:bodyPr/>
        <a:lstStyle/>
        <a:p>
          <a:endParaRPr lang="en-US"/>
        </a:p>
      </dgm:t>
    </dgm:pt>
    <dgm:pt modelId="{C429E06F-328C-4A15-A842-C25731C18611}">
      <dgm:prSet custT="1"/>
      <dgm:spPr/>
      <dgm:t>
        <a:bodyPr/>
        <a:lstStyle/>
        <a:p>
          <a:r>
            <a:rPr lang="en-US" sz="1200" b="1" dirty="0" smtClean="0"/>
            <a:t>Access to </a:t>
          </a:r>
          <a:r>
            <a:rPr lang="en-US" sz="1200" b="1" dirty="0" err="1" smtClean="0"/>
            <a:t>Narcan</a:t>
          </a:r>
          <a:endParaRPr lang="en-US" sz="1200" b="1" dirty="0"/>
        </a:p>
      </dgm:t>
    </dgm:pt>
    <dgm:pt modelId="{73D5CC91-F2B6-4092-AD45-CECCD7DBCE6E}" type="parTrans" cxnId="{E472CAE6-C4C5-40DD-9917-DED7835FC0CD}">
      <dgm:prSet/>
      <dgm:spPr/>
      <dgm:t>
        <a:bodyPr/>
        <a:lstStyle/>
        <a:p>
          <a:endParaRPr lang="en-US"/>
        </a:p>
      </dgm:t>
    </dgm:pt>
    <dgm:pt modelId="{E7A2CDEB-3950-4C6C-A022-4BDB6D323A11}" type="sibTrans" cxnId="{E472CAE6-C4C5-40DD-9917-DED7835FC0CD}">
      <dgm:prSet/>
      <dgm:spPr/>
      <dgm:t>
        <a:bodyPr/>
        <a:lstStyle/>
        <a:p>
          <a:endParaRPr lang="en-US"/>
        </a:p>
      </dgm:t>
    </dgm:pt>
    <dgm:pt modelId="{F3081C0C-DE12-46F1-8DA5-33664E4EF0C3}">
      <dgm:prSet custT="1"/>
      <dgm:spPr/>
      <dgm:t>
        <a:bodyPr/>
        <a:lstStyle/>
        <a:p>
          <a:r>
            <a:rPr lang="en-US" sz="1200" b="1" dirty="0" smtClean="0"/>
            <a:t>Outreach to Users/ Victim Services</a:t>
          </a:r>
          <a:endParaRPr lang="en-US" sz="1200" b="1" dirty="0"/>
        </a:p>
      </dgm:t>
    </dgm:pt>
    <dgm:pt modelId="{D1821DE7-7111-48EF-B4C6-CCE9D6FF8934}" type="parTrans" cxnId="{D79BC9A1-EA28-4A05-8ED7-7A13C45C4BF4}">
      <dgm:prSet/>
      <dgm:spPr/>
      <dgm:t>
        <a:bodyPr/>
        <a:lstStyle/>
        <a:p>
          <a:endParaRPr lang="en-US"/>
        </a:p>
      </dgm:t>
    </dgm:pt>
    <dgm:pt modelId="{8B8D0F92-E43F-4496-9F0A-1FB1C422D171}" type="sibTrans" cxnId="{D79BC9A1-EA28-4A05-8ED7-7A13C45C4BF4}">
      <dgm:prSet/>
      <dgm:spPr/>
      <dgm:t>
        <a:bodyPr/>
        <a:lstStyle/>
        <a:p>
          <a:endParaRPr lang="en-US"/>
        </a:p>
      </dgm:t>
    </dgm:pt>
    <dgm:pt modelId="{9C85B096-F303-489B-95FE-98AD819AFEF6}">
      <dgm:prSet custT="1"/>
      <dgm:spPr/>
      <dgm:t>
        <a:bodyPr/>
        <a:lstStyle/>
        <a:p>
          <a:r>
            <a:rPr lang="en-US" sz="1200" b="1" dirty="0" smtClean="0"/>
            <a:t>Medication- Assisted Drug Treatment</a:t>
          </a:r>
          <a:endParaRPr lang="en-US" sz="1200" b="1" dirty="0"/>
        </a:p>
      </dgm:t>
    </dgm:pt>
    <dgm:pt modelId="{59117F89-09B3-4DAD-B1E3-D725DD5018A4}" type="parTrans" cxnId="{CBE78654-725A-43D1-9104-F03BEB6C846C}">
      <dgm:prSet/>
      <dgm:spPr/>
      <dgm:t>
        <a:bodyPr/>
        <a:lstStyle/>
        <a:p>
          <a:endParaRPr lang="en-US"/>
        </a:p>
      </dgm:t>
    </dgm:pt>
    <dgm:pt modelId="{840B48EF-4C30-4DCC-B4B8-DA3264E5A6AD}" type="sibTrans" cxnId="{CBE78654-725A-43D1-9104-F03BEB6C846C}">
      <dgm:prSet/>
      <dgm:spPr/>
      <dgm:t>
        <a:bodyPr/>
        <a:lstStyle/>
        <a:p>
          <a:endParaRPr lang="en-US"/>
        </a:p>
      </dgm:t>
    </dgm:pt>
    <dgm:pt modelId="{79989360-C5EB-4F4F-B590-ADCEB74C4AAD}" type="pres">
      <dgm:prSet presAssocID="{1156928E-DB0D-4616-97F6-E5E20C3A0BFC}" presName="Name0" presStyleCnt="0">
        <dgm:presLayoutVars>
          <dgm:chMax val="1"/>
          <dgm:chPref val="1"/>
          <dgm:dir/>
          <dgm:animOne val="branch"/>
          <dgm:animLvl val="lvl"/>
        </dgm:presLayoutVars>
      </dgm:prSet>
      <dgm:spPr/>
      <dgm:t>
        <a:bodyPr/>
        <a:lstStyle/>
        <a:p>
          <a:endParaRPr lang="en-US"/>
        </a:p>
      </dgm:t>
    </dgm:pt>
    <dgm:pt modelId="{B3457CF0-B2D1-4DDE-8DBA-124E6218682A}" type="pres">
      <dgm:prSet presAssocID="{3230B4A1-DFB2-4954-B893-5E0CCD4FA473}" presName="singleCycle" presStyleCnt="0"/>
      <dgm:spPr/>
      <dgm:t>
        <a:bodyPr/>
        <a:lstStyle/>
        <a:p>
          <a:endParaRPr lang="en-US"/>
        </a:p>
      </dgm:t>
    </dgm:pt>
    <dgm:pt modelId="{41627AF2-61F0-4322-A44C-06ECBC145344}" type="pres">
      <dgm:prSet presAssocID="{3230B4A1-DFB2-4954-B893-5E0CCD4FA473}" presName="singleCenter" presStyleLbl="node1" presStyleIdx="0" presStyleCnt="8" custScaleX="103987" custScaleY="95282">
        <dgm:presLayoutVars>
          <dgm:chMax val="7"/>
          <dgm:chPref val="7"/>
        </dgm:presLayoutVars>
      </dgm:prSet>
      <dgm:spPr/>
      <dgm:t>
        <a:bodyPr/>
        <a:lstStyle/>
        <a:p>
          <a:endParaRPr lang="en-US"/>
        </a:p>
      </dgm:t>
    </dgm:pt>
    <dgm:pt modelId="{4F1AA347-D9D0-4C2E-840D-83BC32918EE9}" type="pres">
      <dgm:prSet presAssocID="{C7F11B5A-6C68-4038-A36B-63B057DEF934}" presName="Name56" presStyleLbl="parChTrans1D2" presStyleIdx="0" presStyleCnt="7"/>
      <dgm:spPr/>
      <dgm:t>
        <a:bodyPr/>
        <a:lstStyle/>
        <a:p>
          <a:endParaRPr lang="en-US"/>
        </a:p>
      </dgm:t>
    </dgm:pt>
    <dgm:pt modelId="{B3F08429-0228-45FE-A3F8-47E27F5B36C8}" type="pres">
      <dgm:prSet presAssocID="{ED16E066-6594-4B72-B24B-D287405AC306}" presName="text0" presStyleLbl="node1" presStyleIdx="1" presStyleCnt="8" custScaleX="112598" custScaleY="114468">
        <dgm:presLayoutVars>
          <dgm:bulletEnabled val="1"/>
        </dgm:presLayoutVars>
      </dgm:prSet>
      <dgm:spPr/>
      <dgm:t>
        <a:bodyPr/>
        <a:lstStyle/>
        <a:p>
          <a:endParaRPr lang="en-US"/>
        </a:p>
      </dgm:t>
    </dgm:pt>
    <dgm:pt modelId="{4B6BE2A0-9AD8-4484-AA80-4F71BD00E079}" type="pres">
      <dgm:prSet presAssocID="{1A5BE5A9-9529-4027-A3D1-BE6A19C1B3A9}" presName="Name56" presStyleLbl="parChTrans1D2" presStyleIdx="1" presStyleCnt="7"/>
      <dgm:spPr/>
      <dgm:t>
        <a:bodyPr/>
        <a:lstStyle/>
        <a:p>
          <a:endParaRPr lang="en-US"/>
        </a:p>
      </dgm:t>
    </dgm:pt>
    <dgm:pt modelId="{6B524A66-D073-46B5-A923-E5BBA96B7B28}" type="pres">
      <dgm:prSet presAssocID="{71CC05C5-4B0D-405D-ADE1-1AFB47AFF835}" presName="text0" presStyleLbl="node1" presStyleIdx="2" presStyleCnt="8" custScaleX="135221" custScaleY="112590">
        <dgm:presLayoutVars>
          <dgm:bulletEnabled val="1"/>
        </dgm:presLayoutVars>
      </dgm:prSet>
      <dgm:spPr/>
      <dgm:t>
        <a:bodyPr/>
        <a:lstStyle/>
        <a:p>
          <a:endParaRPr lang="en-US"/>
        </a:p>
      </dgm:t>
    </dgm:pt>
    <dgm:pt modelId="{4741D862-63F3-4261-A062-C7386A9C57C9}" type="pres">
      <dgm:prSet presAssocID="{73D5CC91-F2B6-4092-AD45-CECCD7DBCE6E}" presName="Name56" presStyleLbl="parChTrans1D2" presStyleIdx="2" presStyleCnt="7"/>
      <dgm:spPr/>
      <dgm:t>
        <a:bodyPr/>
        <a:lstStyle/>
        <a:p>
          <a:endParaRPr lang="en-US"/>
        </a:p>
      </dgm:t>
    </dgm:pt>
    <dgm:pt modelId="{17E27B8D-992F-490D-BA76-002F40ADF0D2}" type="pres">
      <dgm:prSet presAssocID="{C429E06F-328C-4A15-A842-C25731C18611}" presName="text0" presStyleLbl="node1" presStyleIdx="3" presStyleCnt="8" custScaleX="135483" custScaleY="120620">
        <dgm:presLayoutVars>
          <dgm:bulletEnabled val="1"/>
        </dgm:presLayoutVars>
      </dgm:prSet>
      <dgm:spPr/>
      <dgm:t>
        <a:bodyPr/>
        <a:lstStyle/>
        <a:p>
          <a:endParaRPr lang="en-US"/>
        </a:p>
      </dgm:t>
    </dgm:pt>
    <dgm:pt modelId="{0B1C5771-29B3-411E-A39C-A630875A059F}" type="pres">
      <dgm:prSet presAssocID="{D1821DE7-7111-48EF-B4C6-CCE9D6FF8934}" presName="Name56" presStyleLbl="parChTrans1D2" presStyleIdx="3" presStyleCnt="7"/>
      <dgm:spPr/>
      <dgm:t>
        <a:bodyPr/>
        <a:lstStyle/>
        <a:p>
          <a:endParaRPr lang="en-US"/>
        </a:p>
      </dgm:t>
    </dgm:pt>
    <dgm:pt modelId="{0E4298C5-DCF6-4578-8E82-B58DD6BB8213}" type="pres">
      <dgm:prSet presAssocID="{F3081C0C-DE12-46F1-8DA5-33664E4EF0C3}" presName="text0" presStyleLbl="node1" presStyleIdx="4" presStyleCnt="8" custScaleX="134923" custScaleY="113955">
        <dgm:presLayoutVars>
          <dgm:bulletEnabled val="1"/>
        </dgm:presLayoutVars>
      </dgm:prSet>
      <dgm:spPr/>
      <dgm:t>
        <a:bodyPr/>
        <a:lstStyle/>
        <a:p>
          <a:endParaRPr lang="en-US"/>
        </a:p>
      </dgm:t>
    </dgm:pt>
    <dgm:pt modelId="{AD6ABAD7-7B17-470B-9E19-C10206F26D01}" type="pres">
      <dgm:prSet presAssocID="{59117F89-09B3-4DAD-B1E3-D725DD5018A4}" presName="Name56" presStyleLbl="parChTrans1D2" presStyleIdx="4" presStyleCnt="7"/>
      <dgm:spPr/>
      <dgm:t>
        <a:bodyPr/>
        <a:lstStyle/>
        <a:p>
          <a:endParaRPr lang="en-US"/>
        </a:p>
      </dgm:t>
    </dgm:pt>
    <dgm:pt modelId="{1AB829D1-9C27-4224-974C-B25851BED575}" type="pres">
      <dgm:prSet presAssocID="{9C85B096-F303-489B-95FE-98AD819AFEF6}" presName="text0" presStyleLbl="node1" presStyleIdx="5" presStyleCnt="8" custScaleX="132027" custScaleY="124313">
        <dgm:presLayoutVars>
          <dgm:bulletEnabled val="1"/>
        </dgm:presLayoutVars>
      </dgm:prSet>
      <dgm:spPr/>
      <dgm:t>
        <a:bodyPr/>
        <a:lstStyle/>
        <a:p>
          <a:endParaRPr lang="en-US"/>
        </a:p>
      </dgm:t>
    </dgm:pt>
    <dgm:pt modelId="{813CB0D6-CCA0-4A80-83C6-3ECA1A7757C0}" type="pres">
      <dgm:prSet presAssocID="{1691A22F-D308-41BF-A1E3-3FA26129C935}" presName="Name56" presStyleLbl="parChTrans1D2" presStyleIdx="5" presStyleCnt="7"/>
      <dgm:spPr/>
      <dgm:t>
        <a:bodyPr/>
        <a:lstStyle/>
        <a:p>
          <a:endParaRPr lang="en-US"/>
        </a:p>
      </dgm:t>
    </dgm:pt>
    <dgm:pt modelId="{6F292848-5A61-4AFA-A6CC-E404050CFDAC}" type="pres">
      <dgm:prSet presAssocID="{6A19DC5B-6EDD-4E04-B5C5-F58C8FF762E0}" presName="text0" presStyleLbl="node1" presStyleIdx="6" presStyleCnt="8" custScaleX="139039" custScaleY="116882">
        <dgm:presLayoutVars>
          <dgm:bulletEnabled val="1"/>
        </dgm:presLayoutVars>
      </dgm:prSet>
      <dgm:spPr/>
      <dgm:t>
        <a:bodyPr/>
        <a:lstStyle/>
        <a:p>
          <a:endParaRPr lang="en-US"/>
        </a:p>
      </dgm:t>
    </dgm:pt>
    <dgm:pt modelId="{DB2EBDC8-AA83-4840-A18A-A91AD77E6E45}" type="pres">
      <dgm:prSet presAssocID="{5EA2A24D-A3E9-431D-AFC7-5F1E2567F599}" presName="Name56" presStyleLbl="parChTrans1D2" presStyleIdx="6" presStyleCnt="7"/>
      <dgm:spPr/>
      <dgm:t>
        <a:bodyPr/>
        <a:lstStyle/>
        <a:p>
          <a:endParaRPr lang="en-US"/>
        </a:p>
      </dgm:t>
    </dgm:pt>
    <dgm:pt modelId="{6C8EA241-1C41-4CA7-BAE1-2651420A688C}" type="pres">
      <dgm:prSet presAssocID="{57CF8253-B332-4ED9-8CDE-4DA5FB23EAEE}" presName="text0" presStyleLbl="node1" presStyleIdx="7" presStyleCnt="8" custScaleX="132151" custScaleY="121511">
        <dgm:presLayoutVars>
          <dgm:bulletEnabled val="1"/>
        </dgm:presLayoutVars>
      </dgm:prSet>
      <dgm:spPr/>
      <dgm:t>
        <a:bodyPr/>
        <a:lstStyle/>
        <a:p>
          <a:endParaRPr lang="en-US"/>
        </a:p>
      </dgm:t>
    </dgm:pt>
  </dgm:ptLst>
  <dgm:cxnLst>
    <dgm:cxn modelId="{CD7DFA50-E997-404C-A2B6-8B2DD8D3A74A}" srcId="{3230B4A1-DFB2-4954-B893-5E0CCD4FA473}" destId="{71CC05C5-4B0D-405D-ADE1-1AFB47AFF835}" srcOrd="1" destOrd="0" parTransId="{1A5BE5A9-9529-4027-A3D1-BE6A19C1B3A9}" sibTransId="{C8D4EACC-EF04-4D44-9085-B5554A447F88}"/>
    <dgm:cxn modelId="{E472CAE6-C4C5-40DD-9917-DED7835FC0CD}" srcId="{3230B4A1-DFB2-4954-B893-5E0CCD4FA473}" destId="{C429E06F-328C-4A15-A842-C25731C18611}" srcOrd="2" destOrd="0" parTransId="{73D5CC91-F2B6-4092-AD45-CECCD7DBCE6E}" sibTransId="{E7A2CDEB-3950-4C6C-A022-4BDB6D323A11}"/>
    <dgm:cxn modelId="{F452E6B4-BCAE-411A-928E-336FB49A39D1}" type="presOf" srcId="{57CF8253-B332-4ED9-8CDE-4DA5FB23EAEE}" destId="{6C8EA241-1C41-4CA7-BAE1-2651420A688C}" srcOrd="0" destOrd="0" presId="urn:microsoft.com/office/officeart/2008/layout/RadialCluster"/>
    <dgm:cxn modelId="{0FDD8F2A-F556-4AE9-8B57-40B9EA4964A8}" srcId="{3230B4A1-DFB2-4954-B893-5E0CCD4FA473}" destId="{ED16E066-6594-4B72-B24B-D287405AC306}" srcOrd="0" destOrd="0" parTransId="{C7F11B5A-6C68-4038-A36B-63B057DEF934}" sibTransId="{3F961560-A6A7-407B-81D3-67E8E6662A93}"/>
    <dgm:cxn modelId="{09AF801F-79DE-4DDC-86F0-24881120BC49}" type="presOf" srcId="{1156928E-DB0D-4616-97F6-E5E20C3A0BFC}" destId="{79989360-C5EB-4F4F-B590-ADCEB74C4AAD}" srcOrd="0" destOrd="0" presId="urn:microsoft.com/office/officeart/2008/layout/RadialCluster"/>
    <dgm:cxn modelId="{435E7C46-4ABB-42C5-88D5-58F55A7502CE}" type="presOf" srcId="{C429E06F-328C-4A15-A842-C25731C18611}" destId="{17E27B8D-992F-490D-BA76-002F40ADF0D2}" srcOrd="0" destOrd="0" presId="urn:microsoft.com/office/officeart/2008/layout/RadialCluster"/>
    <dgm:cxn modelId="{088A63BD-26FE-4D9E-A627-64FF4E90D3FF}" type="presOf" srcId="{1A5BE5A9-9529-4027-A3D1-BE6A19C1B3A9}" destId="{4B6BE2A0-9AD8-4484-AA80-4F71BD00E079}" srcOrd="0" destOrd="0" presId="urn:microsoft.com/office/officeart/2008/layout/RadialCluster"/>
    <dgm:cxn modelId="{50C08FDE-B222-4176-A4BE-D7AF068748A5}" srcId="{1156928E-DB0D-4616-97F6-E5E20C3A0BFC}" destId="{3230B4A1-DFB2-4954-B893-5E0CCD4FA473}" srcOrd="0" destOrd="0" parTransId="{01E62EC0-A53A-430B-B17E-4F47E7CACAA2}" sibTransId="{3E864B92-6034-427C-B0C2-B98ADCD7742B}"/>
    <dgm:cxn modelId="{F2C292D4-07D9-48AE-AB5E-24AC79B6E26F}" type="presOf" srcId="{3230B4A1-DFB2-4954-B893-5E0CCD4FA473}" destId="{41627AF2-61F0-4322-A44C-06ECBC145344}" srcOrd="0" destOrd="0" presId="urn:microsoft.com/office/officeart/2008/layout/RadialCluster"/>
    <dgm:cxn modelId="{CF351E86-DC19-4227-8BBE-D67A3D7361D7}" type="presOf" srcId="{73D5CC91-F2B6-4092-AD45-CECCD7DBCE6E}" destId="{4741D862-63F3-4261-A062-C7386A9C57C9}" srcOrd="0" destOrd="0" presId="urn:microsoft.com/office/officeart/2008/layout/RadialCluster"/>
    <dgm:cxn modelId="{C08677C8-1814-425E-8504-49DE399A2C87}" type="presOf" srcId="{1691A22F-D308-41BF-A1E3-3FA26129C935}" destId="{813CB0D6-CCA0-4A80-83C6-3ECA1A7757C0}" srcOrd="0" destOrd="0" presId="urn:microsoft.com/office/officeart/2008/layout/RadialCluster"/>
    <dgm:cxn modelId="{D4AC5580-959A-4F57-B0B4-CC5C915609B1}" type="presOf" srcId="{C7F11B5A-6C68-4038-A36B-63B057DEF934}" destId="{4F1AA347-D9D0-4C2E-840D-83BC32918EE9}" srcOrd="0" destOrd="0" presId="urn:microsoft.com/office/officeart/2008/layout/RadialCluster"/>
    <dgm:cxn modelId="{1BCF9A6E-1011-465F-94F4-B97ADB582F28}" type="presOf" srcId="{5EA2A24D-A3E9-431D-AFC7-5F1E2567F599}" destId="{DB2EBDC8-AA83-4840-A18A-A91AD77E6E45}" srcOrd="0" destOrd="0" presId="urn:microsoft.com/office/officeart/2008/layout/RadialCluster"/>
    <dgm:cxn modelId="{D79BC9A1-EA28-4A05-8ED7-7A13C45C4BF4}" srcId="{3230B4A1-DFB2-4954-B893-5E0CCD4FA473}" destId="{F3081C0C-DE12-46F1-8DA5-33664E4EF0C3}" srcOrd="3" destOrd="0" parTransId="{D1821DE7-7111-48EF-B4C6-CCE9D6FF8934}" sibTransId="{8B8D0F92-E43F-4496-9F0A-1FB1C422D171}"/>
    <dgm:cxn modelId="{40C3FBC5-4FD5-49BC-B036-4A2DEDBF3961}" type="presOf" srcId="{ED16E066-6594-4B72-B24B-D287405AC306}" destId="{B3F08429-0228-45FE-A3F8-47E27F5B36C8}" srcOrd="0" destOrd="0" presId="urn:microsoft.com/office/officeart/2008/layout/RadialCluster"/>
    <dgm:cxn modelId="{792513C8-B20E-40AB-A021-B4236A1A6667}" type="presOf" srcId="{6A19DC5B-6EDD-4E04-B5C5-F58C8FF762E0}" destId="{6F292848-5A61-4AFA-A6CC-E404050CFDAC}" srcOrd="0" destOrd="0" presId="urn:microsoft.com/office/officeart/2008/layout/RadialCluster"/>
    <dgm:cxn modelId="{897CEF4D-E9EB-4B86-9127-3B15818E6027}" type="presOf" srcId="{59117F89-09B3-4DAD-B1E3-D725DD5018A4}" destId="{AD6ABAD7-7B17-470B-9E19-C10206F26D01}" srcOrd="0" destOrd="0" presId="urn:microsoft.com/office/officeart/2008/layout/RadialCluster"/>
    <dgm:cxn modelId="{4629E7B8-232C-4085-9C79-42AE636B0844}" type="presOf" srcId="{F3081C0C-DE12-46F1-8DA5-33664E4EF0C3}" destId="{0E4298C5-DCF6-4578-8E82-B58DD6BB8213}" srcOrd="0" destOrd="0" presId="urn:microsoft.com/office/officeart/2008/layout/RadialCluster"/>
    <dgm:cxn modelId="{CBE78654-725A-43D1-9104-F03BEB6C846C}" srcId="{3230B4A1-DFB2-4954-B893-5E0CCD4FA473}" destId="{9C85B096-F303-489B-95FE-98AD819AFEF6}" srcOrd="4" destOrd="0" parTransId="{59117F89-09B3-4DAD-B1E3-D725DD5018A4}" sibTransId="{840B48EF-4C30-4DCC-B4B8-DA3264E5A6AD}"/>
    <dgm:cxn modelId="{8BE5CBB4-F9D3-4FC9-9419-5CFBCDE1CC1C}" srcId="{3230B4A1-DFB2-4954-B893-5E0CCD4FA473}" destId="{57CF8253-B332-4ED9-8CDE-4DA5FB23EAEE}" srcOrd="6" destOrd="0" parTransId="{5EA2A24D-A3E9-431D-AFC7-5F1E2567F599}" sibTransId="{F784B0F4-988F-4D60-9DF6-7E587A583A97}"/>
    <dgm:cxn modelId="{A6ED6A43-8868-4AE0-A6AE-4B85B7F1AEAB}" srcId="{3230B4A1-DFB2-4954-B893-5E0CCD4FA473}" destId="{6A19DC5B-6EDD-4E04-B5C5-F58C8FF762E0}" srcOrd="5" destOrd="0" parTransId="{1691A22F-D308-41BF-A1E3-3FA26129C935}" sibTransId="{E6BA8DBA-FF2B-4F85-8376-37451E99E06C}"/>
    <dgm:cxn modelId="{E2A8C684-7454-4EC3-AA60-A4ED36053618}" type="presOf" srcId="{9C85B096-F303-489B-95FE-98AD819AFEF6}" destId="{1AB829D1-9C27-4224-974C-B25851BED575}" srcOrd="0" destOrd="0" presId="urn:microsoft.com/office/officeart/2008/layout/RadialCluster"/>
    <dgm:cxn modelId="{A50281F2-8C51-4861-B2E3-02BBD6881AC2}" type="presOf" srcId="{71CC05C5-4B0D-405D-ADE1-1AFB47AFF835}" destId="{6B524A66-D073-46B5-A923-E5BBA96B7B28}" srcOrd="0" destOrd="0" presId="urn:microsoft.com/office/officeart/2008/layout/RadialCluster"/>
    <dgm:cxn modelId="{C6428AB5-8B7A-48C3-B128-ED08A9F13829}" type="presOf" srcId="{D1821DE7-7111-48EF-B4C6-CCE9D6FF8934}" destId="{0B1C5771-29B3-411E-A39C-A630875A059F}" srcOrd="0" destOrd="0" presId="urn:microsoft.com/office/officeart/2008/layout/RadialCluster"/>
    <dgm:cxn modelId="{3BF90796-7256-43F2-A442-F53C2B0E87AE}" type="presParOf" srcId="{79989360-C5EB-4F4F-B590-ADCEB74C4AAD}" destId="{B3457CF0-B2D1-4DDE-8DBA-124E6218682A}" srcOrd="0" destOrd="0" presId="urn:microsoft.com/office/officeart/2008/layout/RadialCluster"/>
    <dgm:cxn modelId="{DE8EF254-084A-4FAB-9D9C-DACED7BFD3BE}" type="presParOf" srcId="{B3457CF0-B2D1-4DDE-8DBA-124E6218682A}" destId="{41627AF2-61F0-4322-A44C-06ECBC145344}" srcOrd="0" destOrd="0" presId="urn:microsoft.com/office/officeart/2008/layout/RadialCluster"/>
    <dgm:cxn modelId="{66A25FD3-F689-463E-9CBD-B22FC8D69C57}" type="presParOf" srcId="{B3457CF0-B2D1-4DDE-8DBA-124E6218682A}" destId="{4F1AA347-D9D0-4C2E-840D-83BC32918EE9}" srcOrd="1" destOrd="0" presId="urn:microsoft.com/office/officeart/2008/layout/RadialCluster"/>
    <dgm:cxn modelId="{A9345B40-B4B6-4C28-9DAD-7CD298753AFB}" type="presParOf" srcId="{B3457CF0-B2D1-4DDE-8DBA-124E6218682A}" destId="{B3F08429-0228-45FE-A3F8-47E27F5B36C8}" srcOrd="2" destOrd="0" presId="urn:microsoft.com/office/officeart/2008/layout/RadialCluster"/>
    <dgm:cxn modelId="{E3FAD968-78B7-4E32-A1B4-A675E5324E9F}" type="presParOf" srcId="{B3457CF0-B2D1-4DDE-8DBA-124E6218682A}" destId="{4B6BE2A0-9AD8-4484-AA80-4F71BD00E079}" srcOrd="3" destOrd="0" presId="urn:microsoft.com/office/officeart/2008/layout/RadialCluster"/>
    <dgm:cxn modelId="{813BDA26-2631-41B1-858D-21CC93EAB29F}" type="presParOf" srcId="{B3457CF0-B2D1-4DDE-8DBA-124E6218682A}" destId="{6B524A66-D073-46B5-A923-E5BBA96B7B28}" srcOrd="4" destOrd="0" presId="urn:microsoft.com/office/officeart/2008/layout/RadialCluster"/>
    <dgm:cxn modelId="{E91CF572-BAB9-4B1F-B2F0-3AEB97138857}" type="presParOf" srcId="{B3457CF0-B2D1-4DDE-8DBA-124E6218682A}" destId="{4741D862-63F3-4261-A062-C7386A9C57C9}" srcOrd="5" destOrd="0" presId="urn:microsoft.com/office/officeart/2008/layout/RadialCluster"/>
    <dgm:cxn modelId="{F92E074C-3DC4-4B47-9E05-3CD941E470C7}" type="presParOf" srcId="{B3457CF0-B2D1-4DDE-8DBA-124E6218682A}" destId="{17E27B8D-992F-490D-BA76-002F40ADF0D2}" srcOrd="6" destOrd="0" presId="urn:microsoft.com/office/officeart/2008/layout/RadialCluster"/>
    <dgm:cxn modelId="{0A81AC3A-CB7A-4BB1-A57A-EE919C648ED0}" type="presParOf" srcId="{B3457CF0-B2D1-4DDE-8DBA-124E6218682A}" destId="{0B1C5771-29B3-411E-A39C-A630875A059F}" srcOrd="7" destOrd="0" presId="urn:microsoft.com/office/officeart/2008/layout/RadialCluster"/>
    <dgm:cxn modelId="{8F41C476-DD66-4E29-BAB3-70F72121F4D4}" type="presParOf" srcId="{B3457CF0-B2D1-4DDE-8DBA-124E6218682A}" destId="{0E4298C5-DCF6-4578-8E82-B58DD6BB8213}" srcOrd="8" destOrd="0" presId="urn:microsoft.com/office/officeart/2008/layout/RadialCluster"/>
    <dgm:cxn modelId="{661344E9-C718-4196-BAEC-A224E6035CD6}" type="presParOf" srcId="{B3457CF0-B2D1-4DDE-8DBA-124E6218682A}" destId="{AD6ABAD7-7B17-470B-9E19-C10206F26D01}" srcOrd="9" destOrd="0" presId="urn:microsoft.com/office/officeart/2008/layout/RadialCluster"/>
    <dgm:cxn modelId="{8C8D1AFF-91D1-4E0C-937C-B0113F4E0E7D}" type="presParOf" srcId="{B3457CF0-B2D1-4DDE-8DBA-124E6218682A}" destId="{1AB829D1-9C27-4224-974C-B25851BED575}" srcOrd="10" destOrd="0" presId="urn:microsoft.com/office/officeart/2008/layout/RadialCluster"/>
    <dgm:cxn modelId="{AEAB466B-EBAD-44D1-AFCB-8A327EDA926A}" type="presParOf" srcId="{B3457CF0-B2D1-4DDE-8DBA-124E6218682A}" destId="{813CB0D6-CCA0-4A80-83C6-3ECA1A7757C0}" srcOrd="11" destOrd="0" presId="urn:microsoft.com/office/officeart/2008/layout/RadialCluster"/>
    <dgm:cxn modelId="{01E86EAB-1795-487C-8644-2418E1DF7C3B}" type="presParOf" srcId="{B3457CF0-B2D1-4DDE-8DBA-124E6218682A}" destId="{6F292848-5A61-4AFA-A6CC-E404050CFDAC}" srcOrd="12" destOrd="0" presId="urn:microsoft.com/office/officeart/2008/layout/RadialCluster"/>
    <dgm:cxn modelId="{D0C6B2BA-F128-4982-8CFA-945D8BA81441}" type="presParOf" srcId="{B3457CF0-B2D1-4DDE-8DBA-124E6218682A}" destId="{DB2EBDC8-AA83-4840-A18A-A91AD77E6E45}" srcOrd="13" destOrd="0" presId="urn:microsoft.com/office/officeart/2008/layout/RadialCluster"/>
    <dgm:cxn modelId="{EA515EBC-C25B-4CBA-B54A-1A49EB31C290}" type="presParOf" srcId="{B3457CF0-B2D1-4DDE-8DBA-124E6218682A}" destId="{6C8EA241-1C41-4CA7-BAE1-2651420A688C}"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27AF2-61F0-4322-A44C-06ECBC145344}">
      <dsp:nvSpPr>
        <dsp:cNvPr id="0" name=""/>
        <dsp:cNvSpPr/>
      </dsp:nvSpPr>
      <dsp:spPr>
        <a:xfrm>
          <a:off x="2807139" y="1688425"/>
          <a:ext cx="1414344" cy="1295946"/>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b="1" kern="1200" dirty="0" smtClean="0"/>
            <a:t>Houston</a:t>
          </a:r>
        </a:p>
        <a:p>
          <a:pPr lvl="0" algn="ctr" defTabSz="533400">
            <a:lnSpc>
              <a:spcPct val="90000"/>
            </a:lnSpc>
            <a:spcBef>
              <a:spcPct val="0"/>
            </a:spcBef>
            <a:spcAft>
              <a:spcPct val="35000"/>
            </a:spcAft>
          </a:pPr>
          <a:r>
            <a:rPr lang="en-US" sz="1200" b="1" kern="1200" dirty="0" smtClean="0"/>
            <a:t>Comprehensive Opioid Program</a:t>
          </a:r>
          <a:endParaRPr lang="en-US" sz="1200" b="1" kern="1200" dirty="0"/>
        </a:p>
      </dsp:txBody>
      <dsp:txXfrm>
        <a:off x="2870402" y="1751688"/>
        <a:ext cx="1287818" cy="1169420"/>
      </dsp:txXfrm>
    </dsp:sp>
    <dsp:sp modelId="{4F1AA347-D9D0-4C2E-840D-83BC32918EE9}">
      <dsp:nvSpPr>
        <dsp:cNvPr id="0" name=""/>
        <dsp:cNvSpPr/>
      </dsp:nvSpPr>
      <dsp:spPr>
        <a:xfrm rot="16200000">
          <a:off x="3170417" y="1344531"/>
          <a:ext cx="687786" cy="0"/>
        </a:xfrm>
        <a:custGeom>
          <a:avLst/>
          <a:gdLst/>
          <a:ahLst/>
          <a:cxnLst/>
          <a:rect l="0" t="0" r="0" b="0"/>
          <a:pathLst>
            <a:path>
              <a:moveTo>
                <a:pt x="0" y="0"/>
              </a:moveTo>
              <a:lnTo>
                <a:pt x="687786"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F08429-0228-45FE-A3F8-47E27F5B36C8}">
      <dsp:nvSpPr>
        <dsp:cNvPr id="0" name=""/>
        <dsp:cNvSpPr/>
      </dsp:nvSpPr>
      <dsp:spPr>
        <a:xfrm>
          <a:off x="3001270" y="-42483"/>
          <a:ext cx="1026080" cy="1043121"/>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b="1" kern="1200" dirty="0" smtClean="0"/>
            <a:t>Outcome Evaluation</a:t>
          </a:r>
          <a:endParaRPr lang="en-US" sz="1200" b="1" kern="1200" dirty="0"/>
        </a:p>
      </dsp:txBody>
      <dsp:txXfrm>
        <a:off x="3051359" y="7606"/>
        <a:ext cx="925902" cy="942943"/>
      </dsp:txXfrm>
    </dsp:sp>
    <dsp:sp modelId="{4B6BE2A0-9AD8-4484-AA80-4F71BD00E079}">
      <dsp:nvSpPr>
        <dsp:cNvPr id="0" name=""/>
        <dsp:cNvSpPr/>
      </dsp:nvSpPr>
      <dsp:spPr>
        <a:xfrm rot="19285714">
          <a:off x="4203510" y="1721082"/>
          <a:ext cx="164766" cy="0"/>
        </a:xfrm>
        <a:custGeom>
          <a:avLst/>
          <a:gdLst/>
          <a:ahLst/>
          <a:cxnLst/>
          <a:rect l="0" t="0" r="0" b="0"/>
          <a:pathLst>
            <a:path>
              <a:moveTo>
                <a:pt x="0" y="0"/>
              </a:moveTo>
              <a:lnTo>
                <a:pt x="164766"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B524A66-D073-46B5-A923-E5BBA96B7B28}">
      <dsp:nvSpPr>
        <dsp:cNvPr id="0" name=""/>
        <dsp:cNvSpPr/>
      </dsp:nvSpPr>
      <dsp:spPr>
        <a:xfrm>
          <a:off x="4350303" y="665373"/>
          <a:ext cx="1232239" cy="1026008"/>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b="1" kern="1200" dirty="0" smtClean="0"/>
            <a:t>Information Sharing &amp; Surveillance</a:t>
          </a:r>
          <a:endParaRPr lang="en-US" sz="1200" b="1" kern="1200" dirty="0"/>
        </a:p>
      </dsp:txBody>
      <dsp:txXfrm>
        <a:off x="4400389" y="715459"/>
        <a:ext cx="1132067" cy="925836"/>
      </dsp:txXfrm>
    </dsp:sp>
    <dsp:sp modelId="{4741D862-63F3-4261-A062-C7386A9C57C9}">
      <dsp:nvSpPr>
        <dsp:cNvPr id="0" name=""/>
        <dsp:cNvSpPr/>
      </dsp:nvSpPr>
      <dsp:spPr>
        <a:xfrm rot="771429">
          <a:off x="4215230" y="2553299"/>
          <a:ext cx="498773" cy="0"/>
        </a:xfrm>
        <a:custGeom>
          <a:avLst/>
          <a:gdLst/>
          <a:ahLst/>
          <a:cxnLst/>
          <a:rect l="0" t="0" r="0" b="0"/>
          <a:pathLst>
            <a:path>
              <a:moveTo>
                <a:pt x="0" y="0"/>
              </a:moveTo>
              <a:lnTo>
                <a:pt x="498773"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E27B8D-992F-490D-BA76-002F40ADF0D2}">
      <dsp:nvSpPr>
        <dsp:cNvPr id="0" name=""/>
        <dsp:cNvSpPr/>
      </dsp:nvSpPr>
      <dsp:spPr>
        <a:xfrm>
          <a:off x="4707751" y="2200099"/>
          <a:ext cx="1234626" cy="1099183"/>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b="1" kern="1200" dirty="0" smtClean="0"/>
            <a:t>Access to </a:t>
          </a:r>
          <a:r>
            <a:rPr lang="en-US" sz="1200" b="1" kern="1200" dirty="0" err="1" smtClean="0"/>
            <a:t>Narcan</a:t>
          </a:r>
          <a:endParaRPr lang="en-US" sz="1200" b="1" kern="1200" dirty="0"/>
        </a:p>
      </dsp:txBody>
      <dsp:txXfrm>
        <a:off x="4761409" y="2253757"/>
        <a:ext cx="1127310" cy="991867"/>
      </dsp:txXfrm>
    </dsp:sp>
    <dsp:sp modelId="{0B1C5771-29B3-411E-A39C-A630875A059F}">
      <dsp:nvSpPr>
        <dsp:cNvPr id="0" name=""/>
        <dsp:cNvSpPr/>
      </dsp:nvSpPr>
      <dsp:spPr>
        <a:xfrm rot="3857143">
          <a:off x="3667328" y="3237467"/>
          <a:ext cx="561830" cy="0"/>
        </a:xfrm>
        <a:custGeom>
          <a:avLst/>
          <a:gdLst/>
          <a:ahLst/>
          <a:cxnLst/>
          <a:rect l="0" t="0" r="0" b="0"/>
          <a:pathLst>
            <a:path>
              <a:moveTo>
                <a:pt x="0" y="0"/>
              </a:moveTo>
              <a:lnTo>
                <a:pt x="561830"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4298C5-DCF6-4578-8E82-B58DD6BB8213}">
      <dsp:nvSpPr>
        <dsp:cNvPr id="0" name=""/>
        <dsp:cNvSpPr/>
      </dsp:nvSpPr>
      <dsp:spPr>
        <a:xfrm>
          <a:off x="3705410" y="3490563"/>
          <a:ext cx="1229523" cy="1038446"/>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b="1" kern="1200" dirty="0" smtClean="0"/>
            <a:t>Outreach to Users/ Victim Services</a:t>
          </a:r>
          <a:endParaRPr lang="en-US" sz="1200" b="1" kern="1200" dirty="0"/>
        </a:p>
      </dsp:txBody>
      <dsp:txXfrm>
        <a:off x="3756103" y="3541256"/>
        <a:ext cx="1128137" cy="937060"/>
      </dsp:txXfrm>
    </dsp:sp>
    <dsp:sp modelId="{AD6ABAD7-7B17-470B-9E19-C10206F26D01}">
      <dsp:nvSpPr>
        <dsp:cNvPr id="0" name=""/>
        <dsp:cNvSpPr/>
      </dsp:nvSpPr>
      <dsp:spPr>
        <a:xfrm rot="6942857">
          <a:off x="2837019" y="3213869"/>
          <a:ext cx="509447" cy="0"/>
        </a:xfrm>
        <a:custGeom>
          <a:avLst/>
          <a:gdLst/>
          <a:ahLst/>
          <a:cxnLst/>
          <a:rect l="0" t="0" r="0" b="0"/>
          <a:pathLst>
            <a:path>
              <a:moveTo>
                <a:pt x="0" y="0"/>
              </a:moveTo>
              <a:lnTo>
                <a:pt x="509447"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B829D1-9C27-4224-974C-B25851BED575}">
      <dsp:nvSpPr>
        <dsp:cNvPr id="0" name=""/>
        <dsp:cNvSpPr/>
      </dsp:nvSpPr>
      <dsp:spPr>
        <a:xfrm>
          <a:off x="2106883" y="3443367"/>
          <a:ext cx="1203133" cy="1132837"/>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b="1" kern="1200" dirty="0" smtClean="0"/>
            <a:t>Medication- Assisted Drug Treatment</a:t>
          </a:r>
          <a:endParaRPr lang="en-US" sz="1200" b="1" kern="1200" dirty="0"/>
        </a:p>
      </dsp:txBody>
      <dsp:txXfrm>
        <a:off x="2162184" y="3498668"/>
        <a:ext cx="1092531" cy="1022235"/>
      </dsp:txXfrm>
    </dsp:sp>
    <dsp:sp modelId="{813CB0D6-CCA0-4A80-83C6-3ECA1A7757C0}">
      <dsp:nvSpPr>
        <dsp:cNvPr id="0" name=""/>
        <dsp:cNvSpPr/>
      </dsp:nvSpPr>
      <dsp:spPr>
        <a:xfrm rot="10028571">
          <a:off x="2331029" y="2551450"/>
          <a:ext cx="482154" cy="0"/>
        </a:xfrm>
        <a:custGeom>
          <a:avLst/>
          <a:gdLst/>
          <a:ahLst/>
          <a:cxnLst/>
          <a:rect l="0" t="0" r="0" b="0"/>
          <a:pathLst>
            <a:path>
              <a:moveTo>
                <a:pt x="0" y="0"/>
              </a:moveTo>
              <a:lnTo>
                <a:pt x="482154"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292848-5A61-4AFA-A6CC-E404050CFDAC}">
      <dsp:nvSpPr>
        <dsp:cNvPr id="0" name=""/>
        <dsp:cNvSpPr/>
      </dsp:nvSpPr>
      <dsp:spPr>
        <a:xfrm>
          <a:off x="1070041" y="2217131"/>
          <a:ext cx="1267031" cy="106512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b="1" kern="1200" dirty="0" smtClean="0"/>
            <a:t>Counseling Social Work, and Peer Recovery</a:t>
          </a:r>
          <a:endParaRPr lang="en-US" sz="1200" b="1" kern="1200" dirty="0"/>
        </a:p>
      </dsp:txBody>
      <dsp:txXfrm>
        <a:off x="1122036" y="2269126"/>
        <a:ext cx="1163041" cy="961130"/>
      </dsp:txXfrm>
    </dsp:sp>
    <dsp:sp modelId="{DB2EBDC8-AA83-4840-A18A-A91AD77E6E45}">
      <dsp:nvSpPr>
        <dsp:cNvPr id="0" name=""/>
        <dsp:cNvSpPr/>
      </dsp:nvSpPr>
      <dsp:spPr>
        <a:xfrm rot="13114286">
          <a:off x="2644405" y="1715504"/>
          <a:ext cx="182658" cy="0"/>
        </a:xfrm>
        <a:custGeom>
          <a:avLst/>
          <a:gdLst/>
          <a:ahLst/>
          <a:cxnLst/>
          <a:rect l="0" t="0" r="0" b="0"/>
          <a:pathLst>
            <a:path>
              <a:moveTo>
                <a:pt x="0" y="0"/>
              </a:moveTo>
              <a:lnTo>
                <a:pt x="182658"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8EA241-1C41-4CA7-BAE1-2651420A688C}">
      <dsp:nvSpPr>
        <dsp:cNvPr id="0" name=""/>
        <dsp:cNvSpPr/>
      </dsp:nvSpPr>
      <dsp:spPr>
        <a:xfrm>
          <a:off x="1460067" y="624726"/>
          <a:ext cx="1204263" cy="1107303"/>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b="1" kern="1200" dirty="0" smtClean="0"/>
            <a:t>Victim/ Patient Follow-up</a:t>
          </a:r>
          <a:endParaRPr lang="en-US" sz="1200" b="1" kern="1200" dirty="0"/>
        </a:p>
      </dsp:txBody>
      <dsp:txXfrm>
        <a:off x="1514121" y="678780"/>
        <a:ext cx="1096155" cy="99919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E3CF8D5-6F69-4C1A-BD37-AE57706B744D}" type="datetimeFigureOut">
              <a:rPr lang="en-US" smtClean="0"/>
              <a:t>3/21/2019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963033-1548-4FFC-AA78-43F31C0FCF96}" type="slidenum">
              <a:rPr lang="en-US" smtClean="0"/>
              <a:t>‹#›</a:t>
            </a:fld>
            <a:endParaRPr lang="en-US"/>
          </a:p>
        </p:txBody>
      </p:sp>
    </p:spTree>
    <p:extLst>
      <p:ext uri="{BB962C8B-B14F-4D97-AF65-F5344CB8AC3E}">
        <p14:creationId xmlns:p14="http://schemas.microsoft.com/office/powerpoint/2010/main" val="163878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Insert generic organizational chart here with units and squads but no names or numbers.</a:t>
            </a:r>
          </a:p>
          <a:p>
            <a:endParaRPr lang="en-US" dirty="0"/>
          </a:p>
        </p:txBody>
      </p:sp>
      <p:sp>
        <p:nvSpPr>
          <p:cNvPr id="4" name="Slide Number Placeholder 3"/>
          <p:cNvSpPr>
            <a:spLocks noGrp="1"/>
          </p:cNvSpPr>
          <p:nvPr>
            <p:ph type="sldNum" sz="quarter" idx="10"/>
          </p:nvPr>
        </p:nvSpPr>
        <p:spPr/>
        <p:txBody>
          <a:bodyPr/>
          <a:lstStyle/>
          <a:p>
            <a:fld id="{47963033-1548-4FFC-AA78-43F31C0FCF96}" type="slidenum">
              <a:rPr lang="en-US" smtClean="0"/>
              <a:t>3</a:t>
            </a:fld>
            <a:endParaRPr lang="en-US"/>
          </a:p>
        </p:txBody>
      </p:sp>
    </p:spTree>
    <p:extLst>
      <p:ext uri="{BB962C8B-B14F-4D97-AF65-F5344CB8AC3E}">
        <p14:creationId xmlns:p14="http://schemas.microsoft.com/office/powerpoint/2010/main" val="293158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smtClean="0"/>
              <a:t>3/21/2019</a:t>
            </a:r>
            <a:endParaRPr lang="en-US" dirty="0"/>
          </a:p>
        </p:txBody>
      </p:sp>
      <p:sp>
        <p:nvSpPr>
          <p:cNvPr id="5" name="Footer Placeholder 4"/>
          <p:cNvSpPr>
            <a:spLocks noGrp="1"/>
          </p:cNvSpPr>
          <p:nvPr>
            <p:ph type="ftr" sz="quarter" idx="11"/>
          </p:nvPr>
        </p:nvSpPr>
        <p:spPr/>
        <p:txBody>
          <a:bodyPr/>
          <a:lstStyle/>
          <a:p>
            <a:r>
              <a:rPr lang="en-US" smtClean="0"/>
              <a:t>Page 2 of 10</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3/21/2019</a:t>
            </a:r>
            <a:endParaRPr lang="en-US" dirty="0"/>
          </a:p>
        </p:txBody>
      </p:sp>
      <p:sp>
        <p:nvSpPr>
          <p:cNvPr id="6" name="Footer Placeholder 5"/>
          <p:cNvSpPr>
            <a:spLocks noGrp="1"/>
          </p:cNvSpPr>
          <p:nvPr>
            <p:ph type="ftr" sz="quarter" idx="11"/>
          </p:nvPr>
        </p:nvSpPr>
        <p:spPr/>
        <p:txBody>
          <a:bodyPr/>
          <a:lstStyle/>
          <a:p>
            <a:r>
              <a:rPr lang="en-US" smtClean="0"/>
              <a:t>Page 2 of 10</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3/21/2019</a:t>
            </a:r>
            <a:endParaRPr lang="en-US" dirty="0"/>
          </a:p>
        </p:txBody>
      </p:sp>
      <p:sp>
        <p:nvSpPr>
          <p:cNvPr id="5" name="Footer Placeholder 4"/>
          <p:cNvSpPr>
            <a:spLocks noGrp="1"/>
          </p:cNvSpPr>
          <p:nvPr>
            <p:ph type="ftr" sz="quarter" idx="11"/>
          </p:nvPr>
        </p:nvSpPr>
        <p:spPr/>
        <p:txBody>
          <a:bodyPr/>
          <a:lstStyle/>
          <a:p>
            <a:r>
              <a:rPr lang="en-US" smtClean="0"/>
              <a:t>Page 2 of 10</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3/21/2019</a:t>
            </a:r>
            <a:endParaRPr lang="en-US" dirty="0"/>
          </a:p>
        </p:txBody>
      </p:sp>
      <p:sp>
        <p:nvSpPr>
          <p:cNvPr id="5" name="Footer Placeholder 4"/>
          <p:cNvSpPr>
            <a:spLocks noGrp="1"/>
          </p:cNvSpPr>
          <p:nvPr>
            <p:ph type="ftr" sz="quarter" idx="11"/>
          </p:nvPr>
        </p:nvSpPr>
        <p:spPr/>
        <p:txBody>
          <a:bodyPr/>
          <a:lstStyle/>
          <a:p>
            <a:r>
              <a:rPr lang="en-US" smtClean="0"/>
              <a:t>Page 2 of 10</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3/21/2019</a:t>
            </a:r>
            <a:endParaRPr lang="en-US" dirty="0"/>
          </a:p>
        </p:txBody>
      </p:sp>
      <p:sp>
        <p:nvSpPr>
          <p:cNvPr id="5" name="Footer Placeholder 4"/>
          <p:cNvSpPr>
            <a:spLocks noGrp="1"/>
          </p:cNvSpPr>
          <p:nvPr>
            <p:ph type="ftr" sz="quarter" idx="11"/>
          </p:nvPr>
        </p:nvSpPr>
        <p:spPr/>
        <p:txBody>
          <a:bodyPr/>
          <a:lstStyle/>
          <a:p>
            <a:r>
              <a:rPr lang="en-US" smtClean="0"/>
              <a:t>Page 2 of 10</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3/21/2019</a:t>
            </a:r>
            <a:endParaRPr lang="en-US" dirty="0"/>
          </a:p>
        </p:txBody>
      </p:sp>
      <p:sp>
        <p:nvSpPr>
          <p:cNvPr id="4" name="Footer Placeholder 4"/>
          <p:cNvSpPr>
            <a:spLocks noGrp="1"/>
          </p:cNvSpPr>
          <p:nvPr>
            <p:ph type="ftr" sz="quarter" idx="11"/>
          </p:nvPr>
        </p:nvSpPr>
        <p:spPr/>
        <p:txBody>
          <a:bodyPr/>
          <a:lstStyle/>
          <a:p>
            <a:r>
              <a:rPr lang="en-US" smtClean="0"/>
              <a:t>Page 2 of 10</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3/21/2019</a:t>
            </a:r>
            <a:endParaRPr lang="en-US" dirty="0"/>
          </a:p>
        </p:txBody>
      </p:sp>
      <p:sp>
        <p:nvSpPr>
          <p:cNvPr id="4" name="Footer Placeholder 4"/>
          <p:cNvSpPr>
            <a:spLocks noGrp="1"/>
          </p:cNvSpPr>
          <p:nvPr>
            <p:ph type="ftr" sz="quarter" idx="11"/>
          </p:nvPr>
        </p:nvSpPr>
        <p:spPr/>
        <p:txBody>
          <a:bodyPr/>
          <a:lstStyle/>
          <a:p>
            <a:r>
              <a:rPr lang="en-US" smtClean="0"/>
              <a:t>Page 2 of 10</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3/21/2019</a:t>
            </a:r>
            <a:endParaRPr lang="en-US" dirty="0"/>
          </a:p>
        </p:txBody>
      </p:sp>
      <p:sp>
        <p:nvSpPr>
          <p:cNvPr id="5" name="Footer Placeholder 4"/>
          <p:cNvSpPr>
            <a:spLocks noGrp="1"/>
          </p:cNvSpPr>
          <p:nvPr>
            <p:ph type="ftr" sz="quarter" idx="11"/>
          </p:nvPr>
        </p:nvSpPr>
        <p:spPr/>
        <p:txBody>
          <a:bodyPr/>
          <a:lstStyle/>
          <a:p>
            <a:r>
              <a:rPr lang="en-US" smtClean="0"/>
              <a:t>Page 2 of 10</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3/21/2019</a:t>
            </a:r>
            <a:endParaRPr lang="en-US" dirty="0"/>
          </a:p>
        </p:txBody>
      </p:sp>
      <p:sp>
        <p:nvSpPr>
          <p:cNvPr id="5" name="Footer Placeholder 4"/>
          <p:cNvSpPr>
            <a:spLocks noGrp="1"/>
          </p:cNvSpPr>
          <p:nvPr>
            <p:ph type="ftr" sz="quarter" idx="11"/>
          </p:nvPr>
        </p:nvSpPr>
        <p:spPr/>
        <p:txBody>
          <a:bodyPr/>
          <a:lstStyle/>
          <a:p>
            <a:r>
              <a:rPr lang="en-US" smtClean="0"/>
              <a:t>Page 2 of 10</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smtClean="0"/>
              <a:t>3/21/2019</a:t>
            </a:r>
            <a:endParaRPr lang="en-US" dirty="0"/>
          </a:p>
        </p:txBody>
      </p:sp>
      <p:sp>
        <p:nvSpPr>
          <p:cNvPr id="5" name="Footer Placeholder 4"/>
          <p:cNvSpPr>
            <a:spLocks noGrp="1"/>
          </p:cNvSpPr>
          <p:nvPr>
            <p:ph type="ftr" sz="quarter" idx="11"/>
          </p:nvPr>
        </p:nvSpPr>
        <p:spPr/>
        <p:txBody>
          <a:bodyPr/>
          <a:lstStyle/>
          <a:p>
            <a:r>
              <a:rPr lang="en-US" smtClean="0"/>
              <a:t>Page 2 of 10</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3/21/2019</a:t>
            </a:r>
            <a:endParaRPr lang="en-US" dirty="0"/>
          </a:p>
        </p:txBody>
      </p:sp>
      <p:sp>
        <p:nvSpPr>
          <p:cNvPr id="5" name="Footer Placeholder 4"/>
          <p:cNvSpPr>
            <a:spLocks noGrp="1"/>
          </p:cNvSpPr>
          <p:nvPr>
            <p:ph type="ftr" sz="quarter" idx="11"/>
          </p:nvPr>
        </p:nvSpPr>
        <p:spPr/>
        <p:txBody>
          <a:bodyPr/>
          <a:lstStyle/>
          <a:p>
            <a:r>
              <a:rPr lang="en-US" smtClean="0"/>
              <a:t>Page 2 of 10</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3/21/2019</a:t>
            </a:r>
            <a:endParaRPr lang="en-US" dirty="0"/>
          </a:p>
        </p:txBody>
      </p:sp>
      <p:sp>
        <p:nvSpPr>
          <p:cNvPr id="6" name="Footer Placeholder 5"/>
          <p:cNvSpPr>
            <a:spLocks noGrp="1"/>
          </p:cNvSpPr>
          <p:nvPr>
            <p:ph type="ftr" sz="quarter" idx="11"/>
          </p:nvPr>
        </p:nvSpPr>
        <p:spPr/>
        <p:txBody>
          <a:bodyPr/>
          <a:lstStyle/>
          <a:p>
            <a:r>
              <a:rPr lang="en-US" smtClean="0"/>
              <a:t>Page 2 of 10</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3/21/2019</a:t>
            </a:r>
            <a:endParaRPr lang="en-US" dirty="0"/>
          </a:p>
        </p:txBody>
      </p:sp>
      <p:sp>
        <p:nvSpPr>
          <p:cNvPr id="8" name="Footer Placeholder 7"/>
          <p:cNvSpPr>
            <a:spLocks noGrp="1"/>
          </p:cNvSpPr>
          <p:nvPr>
            <p:ph type="ftr" sz="quarter" idx="11"/>
          </p:nvPr>
        </p:nvSpPr>
        <p:spPr/>
        <p:txBody>
          <a:bodyPr/>
          <a:lstStyle/>
          <a:p>
            <a:r>
              <a:rPr lang="en-US" smtClean="0"/>
              <a:t>Page 2 of 10</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smtClean="0"/>
              <a:t>3/21/2019</a:t>
            </a:r>
            <a:endParaRPr lang="en-US" dirty="0"/>
          </a:p>
        </p:txBody>
      </p:sp>
      <p:sp>
        <p:nvSpPr>
          <p:cNvPr id="5" name="Footer Placeholder 3"/>
          <p:cNvSpPr>
            <a:spLocks noGrp="1"/>
          </p:cNvSpPr>
          <p:nvPr>
            <p:ph type="ftr" sz="quarter" idx="11"/>
          </p:nvPr>
        </p:nvSpPr>
        <p:spPr/>
        <p:txBody>
          <a:bodyPr/>
          <a:lstStyle/>
          <a:p>
            <a:r>
              <a:rPr lang="en-US" smtClean="0"/>
              <a:t>Page 2 of 10</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3/21/2019</a:t>
            </a:r>
            <a:endParaRPr lang="en-US" dirty="0"/>
          </a:p>
        </p:txBody>
      </p:sp>
      <p:sp>
        <p:nvSpPr>
          <p:cNvPr id="5" name="Footer Placeholder 2"/>
          <p:cNvSpPr>
            <a:spLocks noGrp="1"/>
          </p:cNvSpPr>
          <p:nvPr>
            <p:ph type="ftr" sz="quarter" idx="11"/>
          </p:nvPr>
        </p:nvSpPr>
        <p:spPr/>
        <p:txBody>
          <a:bodyPr/>
          <a:lstStyle/>
          <a:p>
            <a:r>
              <a:rPr lang="en-US" smtClean="0"/>
              <a:t>Page 2 of 10</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smtClean="0"/>
              <a:t>3/21/2019</a:t>
            </a:r>
            <a:endParaRPr lang="en-US" dirty="0"/>
          </a:p>
        </p:txBody>
      </p:sp>
      <p:sp>
        <p:nvSpPr>
          <p:cNvPr id="5" name="Footer Placeholder 5"/>
          <p:cNvSpPr>
            <a:spLocks noGrp="1"/>
          </p:cNvSpPr>
          <p:nvPr>
            <p:ph type="ftr" sz="quarter" idx="11"/>
          </p:nvPr>
        </p:nvSpPr>
        <p:spPr/>
        <p:txBody>
          <a:bodyPr/>
          <a:lstStyle/>
          <a:p>
            <a:r>
              <a:rPr lang="en-US" smtClean="0"/>
              <a:t>Page 2 of 10</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3/21/2019</a:t>
            </a:r>
            <a:endParaRPr lang="en-US" dirty="0"/>
          </a:p>
        </p:txBody>
      </p:sp>
      <p:sp>
        <p:nvSpPr>
          <p:cNvPr id="6" name="Footer Placeholder 5"/>
          <p:cNvSpPr>
            <a:spLocks noGrp="1"/>
          </p:cNvSpPr>
          <p:nvPr>
            <p:ph type="ftr" sz="quarter" idx="11"/>
          </p:nvPr>
        </p:nvSpPr>
        <p:spPr/>
        <p:txBody>
          <a:bodyPr/>
          <a:lstStyle/>
          <a:p>
            <a:r>
              <a:rPr lang="en-US" smtClean="0"/>
              <a:t>Page 2 of 10</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smtClean="0"/>
              <a:t>3/21/2019</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Page 2 of 10</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7.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0D0FC5-DA73-4026-834B-F48FB01DEA44}"/>
              </a:ext>
            </a:extLst>
          </p:cNvPr>
          <p:cNvSpPr>
            <a:spLocks noGrp="1"/>
          </p:cNvSpPr>
          <p:nvPr>
            <p:ph type="ctrTitle"/>
          </p:nvPr>
        </p:nvSpPr>
        <p:spPr>
          <a:xfrm>
            <a:off x="1154954" y="1249679"/>
            <a:ext cx="10015966" cy="2354581"/>
          </a:xfrm>
        </p:spPr>
        <p:txBody>
          <a:bodyPr/>
          <a:lstStyle/>
          <a:p>
            <a:r>
              <a:rPr lang="en-US" sz="6600" dirty="0" smtClean="0"/>
              <a:t>HPD </a:t>
            </a:r>
            <a:r>
              <a:rPr lang="en-US" sz="6600" dirty="0"/>
              <a:t>Narcotics Division Overview</a:t>
            </a:r>
          </a:p>
        </p:txBody>
      </p:sp>
      <p:sp>
        <p:nvSpPr>
          <p:cNvPr id="3" name="Subtitle 2">
            <a:extLst>
              <a:ext uri="{FF2B5EF4-FFF2-40B4-BE49-F238E27FC236}">
                <a16:creationId xmlns:a16="http://schemas.microsoft.com/office/drawing/2014/main" xmlns="" id="{628ACEBF-856E-4058-BC42-41D9AB0F987F}"/>
              </a:ext>
            </a:extLst>
          </p:cNvPr>
          <p:cNvSpPr>
            <a:spLocks noGrp="1"/>
          </p:cNvSpPr>
          <p:nvPr>
            <p:ph type="subTitle" idx="1"/>
          </p:nvPr>
        </p:nvSpPr>
        <p:spPr>
          <a:xfrm>
            <a:off x="1154955" y="3901080"/>
            <a:ext cx="6800325" cy="2263500"/>
          </a:xfrm>
        </p:spPr>
        <p:txBody>
          <a:bodyPr>
            <a:noAutofit/>
          </a:bodyPr>
          <a:lstStyle/>
          <a:p>
            <a:r>
              <a:rPr lang="en-US" sz="2200" dirty="0"/>
              <a:t>Chief art </a:t>
            </a:r>
            <a:r>
              <a:rPr lang="en-US" sz="2200" dirty="0" err="1"/>
              <a:t>acevedo</a:t>
            </a:r>
            <a:endParaRPr lang="en-US" sz="2200" dirty="0"/>
          </a:p>
          <a:p>
            <a:r>
              <a:rPr lang="en-US" sz="2200" dirty="0"/>
              <a:t>Executive assistant Chief matt Slinkard</a:t>
            </a:r>
          </a:p>
          <a:p>
            <a:r>
              <a:rPr lang="en-US" sz="2200" dirty="0"/>
              <a:t>Assistant chief </a:t>
            </a:r>
            <a:r>
              <a:rPr lang="en-US" sz="2200" dirty="0" err="1"/>
              <a:t>jim</a:t>
            </a:r>
            <a:r>
              <a:rPr lang="en-US" sz="2200" dirty="0"/>
              <a:t> </a:t>
            </a:r>
            <a:r>
              <a:rPr lang="en-US" sz="2200" dirty="0" smtClean="0"/>
              <a:t>jones</a:t>
            </a:r>
          </a:p>
          <a:p>
            <a:endParaRPr lang="en-US" sz="2200" dirty="0"/>
          </a:p>
          <a:p>
            <a:r>
              <a:rPr lang="en-US" sz="2200" dirty="0" smtClean="0"/>
              <a:t>March 21, 2019</a:t>
            </a:r>
            <a:endParaRPr lang="en-US" sz="2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5492" y="4045882"/>
            <a:ext cx="1707105" cy="17071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44825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1809" y="262218"/>
            <a:ext cx="8764771" cy="1400530"/>
          </a:xfrm>
        </p:spPr>
        <p:txBody>
          <a:bodyPr/>
          <a:lstStyle/>
          <a:p>
            <a:r>
              <a:rPr lang="en-US" dirty="0"/>
              <a:t>Houston Comprehensive Opioid Abuse Program (COAP) </a:t>
            </a:r>
          </a:p>
        </p:txBody>
      </p:sp>
      <p:graphicFrame>
        <p:nvGraphicFramePr>
          <p:cNvPr id="5" name="Diagram 4"/>
          <p:cNvGraphicFramePr/>
          <p:nvPr>
            <p:extLst>
              <p:ext uri="{D42A27DB-BD31-4B8C-83A1-F6EECF244321}">
                <p14:modId xmlns:p14="http://schemas.microsoft.com/office/powerpoint/2010/main" val="2255541658"/>
              </p:ext>
            </p:extLst>
          </p:nvPr>
        </p:nvGraphicFramePr>
        <p:xfrm>
          <a:off x="5958840" y="1775638"/>
          <a:ext cx="7012420" cy="4533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a:spLocks noGrp="1"/>
          </p:cNvSpPr>
          <p:nvPr>
            <p:ph idx="1"/>
          </p:nvPr>
        </p:nvSpPr>
        <p:spPr>
          <a:xfrm>
            <a:off x="93217" y="1828800"/>
            <a:ext cx="6826197" cy="4754880"/>
          </a:xfrm>
        </p:spPr>
        <p:txBody>
          <a:bodyPr>
            <a:normAutofit/>
          </a:bodyPr>
          <a:lstStyle/>
          <a:p>
            <a:pPr>
              <a:spcBef>
                <a:spcPts val="1800"/>
              </a:spcBef>
            </a:pPr>
            <a:r>
              <a:rPr lang="en-US" dirty="0" smtClean="0"/>
              <a:t>$</a:t>
            </a:r>
            <a:r>
              <a:rPr lang="en-US" dirty="0"/>
              <a:t>500,000 </a:t>
            </a:r>
            <a:r>
              <a:rPr lang="en-US" dirty="0" smtClean="0"/>
              <a:t>Grant awarded </a:t>
            </a:r>
            <a:r>
              <a:rPr lang="en-US" dirty="0"/>
              <a:t>by the </a:t>
            </a:r>
            <a:r>
              <a:rPr lang="en-US" dirty="0" smtClean="0"/>
              <a:t>BJA for a duration of Oct </a:t>
            </a:r>
            <a:r>
              <a:rPr lang="en-US" dirty="0"/>
              <a:t>1, 2018-Sept 30, </a:t>
            </a:r>
            <a:r>
              <a:rPr lang="en-US" dirty="0" smtClean="0"/>
              <a:t>2020;</a:t>
            </a:r>
          </a:p>
          <a:p>
            <a:pPr>
              <a:spcBef>
                <a:spcPts val="1800"/>
              </a:spcBef>
            </a:pPr>
            <a:r>
              <a:rPr lang="en-US" dirty="0" smtClean="0"/>
              <a:t>Narcotics officer makes contact with overdose victim within 12-48 hours;</a:t>
            </a:r>
          </a:p>
          <a:p>
            <a:pPr marL="342900" lvl="1" indent="-342900">
              <a:spcBef>
                <a:spcPts val="1800"/>
              </a:spcBef>
            </a:pPr>
            <a:r>
              <a:rPr lang="en-US" sz="2000" dirty="0"/>
              <a:t>Refer victims to appropriate COAP partners </a:t>
            </a:r>
            <a:r>
              <a:rPr lang="en-US" sz="2000" dirty="0" smtClean="0"/>
              <a:t>unconditionally;</a:t>
            </a:r>
            <a:endParaRPr lang="en-US" sz="2000" dirty="0"/>
          </a:p>
          <a:p>
            <a:pPr marL="342900" lvl="1" indent="-342900">
              <a:spcBef>
                <a:spcPts val="1800"/>
              </a:spcBef>
            </a:pPr>
            <a:r>
              <a:rPr lang="en-US" sz="2000" dirty="0" smtClean="0"/>
              <a:t>Narcotics officers also initiate </a:t>
            </a:r>
            <a:r>
              <a:rPr lang="en-US" sz="2000" dirty="0"/>
              <a:t>a </a:t>
            </a:r>
            <a:r>
              <a:rPr lang="en-US" sz="2000" dirty="0" smtClean="0"/>
              <a:t>fatal </a:t>
            </a:r>
            <a:r>
              <a:rPr lang="en-US" sz="2000" dirty="0"/>
              <a:t>o</a:t>
            </a:r>
            <a:r>
              <a:rPr lang="en-US" sz="2000" dirty="0" smtClean="0"/>
              <a:t>verdose </a:t>
            </a:r>
            <a:r>
              <a:rPr lang="en-US" sz="2000" dirty="0"/>
              <a:t>investigation for all suspected opioid </a:t>
            </a:r>
            <a:r>
              <a:rPr lang="en-US" sz="2000" dirty="0" smtClean="0"/>
              <a:t>deaths;</a:t>
            </a:r>
            <a:endParaRPr lang="en-US" sz="2000" dirty="0"/>
          </a:p>
          <a:p>
            <a:pPr marL="342900" lvl="1" indent="-342900">
              <a:spcBef>
                <a:spcPts val="1800"/>
              </a:spcBef>
            </a:pPr>
            <a:r>
              <a:rPr lang="en-US" sz="2000" dirty="0"/>
              <a:t>Conduct a criminal investigation to get to the </a:t>
            </a:r>
            <a:r>
              <a:rPr lang="en-US" sz="2000" dirty="0" smtClean="0"/>
              <a:t>SOS;</a:t>
            </a:r>
            <a:endParaRPr lang="en-US" sz="2000" dirty="0"/>
          </a:p>
          <a:p>
            <a:pPr marL="342900" lvl="1" indent="-342900">
              <a:spcBef>
                <a:spcPts val="1800"/>
              </a:spcBef>
            </a:pPr>
            <a:r>
              <a:rPr lang="en-US" sz="2000" dirty="0"/>
              <a:t>a</a:t>
            </a:r>
            <a:r>
              <a:rPr lang="en-US" sz="2000" dirty="0" smtClean="0"/>
              <a:t>nd determine </a:t>
            </a:r>
            <a:r>
              <a:rPr lang="en-US" sz="2000" dirty="0"/>
              <a:t>prosecution criteria in conjunction with the </a:t>
            </a:r>
            <a:r>
              <a:rPr lang="en-US" sz="2000" dirty="0" smtClean="0"/>
              <a:t>prosecutor.</a:t>
            </a:r>
            <a:endParaRPr lang="en-US" sz="2000" dirty="0"/>
          </a:p>
          <a:p>
            <a:pPr marL="0" indent="0" algn="just">
              <a:buNone/>
            </a:pPr>
            <a:endParaRPr lang="en-US" sz="2400" dirty="0" smtClean="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952" y="381335"/>
            <a:ext cx="1005840"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ooter Placeholder 3"/>
          <p:cNvSpPr>
            <a:spLocks noGrp="1"/>
          </p:cNvSpPr>
          <p:nvPr>
            <p:ph type="ftr" sz="quarter" idx="11"/>
          </p:nvPr>
        </p:nvSpPr>
        <p:spPr>
          <a:xfrm>
            <a:off x="10513673" y="6471417"/>
            <a:ext cx="1282087" cy="304801"/>
          </a:xfrm>
        </p:spPr>
        <p:txBody>
          <a:bodyPr/>
          <a:lstStyle/>
          <a:p>
            <a:r>
              <a:rPr lang="en-US" dirty="0" smtClean="0"/>
              <a:t>Page 10</a:t>
            </a:r>
            <a:endParaRPr lang="en-US" dirty="0"/>
          </a:p>
        </p:txBody>
      </p:sp>
    </p:spTree>
    <p:extLst>
      <p:ext uri="{BB962C8B-B14F-4D97-AF65-F5344CB8AC3E}">
        <p14:creationId xmlns:p14="http://schemas.microsoft.com/office/powerpoint/2010/main" val="3909224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FDE0D-8E4A-4014-83B4-C4E7528BEFA6}"/>
              </a:ext>
            </a:extLst>
          </p:cNvPr>
          <p:cNvSpPr>
            <a:spLocks noGrp="1"/>
          </p:cNvSpPr>
          <p:nvPr>
            <p:ph type="title"/>
          </p:nvPr>
        </p:nvSpPr>
        <p:spPr>
          <a:xfrm>
            <a:off x="1987231" y="452718"/>
            <a:ext cx="5457509" cy="855382"/>
          </a:xfrm>
        </p:spPr>
        <p:txBody>
          <a:bodyPr/>
          <a:lstStyle/>
          <a:p>
            <a:r>
              <a:rPr lang="en-US" dirty="0"/>
              <a:t>Division Overview</a:t>
            </a:r>
          </a:p>
        </p:txBody>
      </p:sp>
      <p:sp>
        <p:nvSpPr>
          <p:cNvPr id="3" name="Content Placeholder 2">
            <a:extLst>
              <a:ext uri="{FF2B5EF4-FFF2-40B4-BE49-F238E27FC236}">
                <a16:creationId xmlns:a16="http://schemas.microsoft.com/office/drawing/2014/main" xmlns="" id="{A9A86BAE-E849-4E31-A98A-0F2D1414A501}"/>
              </a:ext>
            </a:extLst>
          </p:cNvPr>
          <p:cNvSpPr>
            <a:spLocks noGrp="1"/>
          </p:cNvSpPr>
          <p:nvPr>
            <p:ph idx="1"/>
          </p:nvPr>
        </p:nvSpPr>
        <p:spPr>
          <a:xfrm>
            <a:off x="770467" y="1605280"/>
            <a:ext cx="11048153" cy="5199380"/>
          </a:xfrm>
        </p:spPr>
        <p:txBody>
          <a:bodyPr>
            <a:normAutofit fontScale="92500" lnSpcReduction="20000"/>
          </a:bodyPr>
          <a:lstStyle/>
          <a:p>
            <a:pPr algn="just" fontAlgn="base"/>
            <a:r>
              <a:rPr lang="en-US" sz="2200" dirty="0"/>
              <a:t>The Narcotics Division is charged with the suppression of illegal possession, manufacture, and distribution of controlled </a:t>
            </a:r>
            <a:r>
              <a:rPr lang="en-US" sz="2200" dirty="0" smtClean="0"/>
              <a:t>substances.</a:t>
            </a:r>
            <a:endParaRPr lang="en-US" sz="2200" dirty="0"/>
          </a:p>
          <a:p>
            <a:pPr algn="just" fontAlgn="base"/>
            <a:r>
              <a:rPr lang="en-US" sz="2200" dirty="0"/>
              <a:t>A number of </a:t>
            </a:r>
            <a:r>
              <a:rPr lang="en-US" sz="2200" dirty="0" smtClean="0"/>
              <a:t>specialized investigative squads exist to respond </a:t>
            </a:r>
            <a:r>
              <a:rPr lang="en-US" sz="2200" dirty="0"/>
              <a:t>to the complexity of tasks that narcotics officers must </a:t>
            </a:r>
            <a:r>
              <a:rPr lang="en-US" sz="2200" dirty="0" smtClean="0"/>
              <a:t>complete</a:t>
            </a:r>
            <a:r>
              <a:rPr lang="en-US" sz="2200" dirty="0"/>
              <a:t> </a:t>
            </a:r>
            <a:r>
              <a:rPr lang="en-US" sz="2200" dirty="0" smtClean="0"/>
              <a:t>often times in </a:t>
            </a:r>
            <a:r>
              <a:rPr lang="en-US" sz="2200" dirty="0"/>
              <a:t>conjunction with other agencies. </a:t>
            </a:r>
          </a:p>
          <a:p>
            <a:pPr algn="just" fontAlgn="base"/>
            <a:r>
              <a:rPr lang="en-US" sz="2200" dirty="0"/>
              <a:t>These squads </a:t>
            </a:r>
            <a:r>
              <a:rPr lang="en-US" sz="2200" dirty="0" smtClean="0"/>
              <a:t>include: </a:t>
            </a:r>
            <a:endParaRPr lang="en-US" sz="2200" dirty="0"/>
          </a:p>
          <a:p>
            <a:pPr lvl="1" algn="just" fontAlgn="base">
              <a:spcBef>
                <a:spcPts val="1200"/>
              </a:spcBef>
            </a:pPr>
            <a:r>
              <a:rPr lang="en-US" sz="1900" dirty="0"/>
              <a:t>General Narcotics </a:t>
            </a:r>
            <a:r>
              <a:rPr lang="en-US" sz="1900" dirty="0" smtClean="0"/>
              <a:t>Enforcement;</a:t>
            </a:r>
            <a:endParaRPr lang="en-US" sz="1900" dirty="0"/>
          </a:p>
          <a:p>
            <a:pPr lvl="1" algn="just" fontAlgn="base">
              <a:spcBef>
                <a:spcPts val="1200"/>
              </a:spcBef>
            </a:pPr>
            <a:r>
              <a:rPr lang="en-US" sz="1900" dirty="0"/>
              <a:t>the multi-jurisdictional Houston Intelligence Service </a:t>
            </a:r>
            <a:r>
              <a:rPr lang="en-US" sz="1900" dirty="0" smtClean="0"/>
              <a:t>Center (HISC);</a:t>
            </a:r>
            <a:endParaRPr lang="en-US" sz="1900" dirty="0"/>
          </a:p>
          <a:p>
            <a:pPr lvl="1" algn="just" fontAlgn="base">
              <a:spcBef>
                <a:spcPts val="1200"/>
              </a:spcBef>
            </a:pPr>
            <a:r>
              <a:rPr lang="en-US" sz="1900" dirty="0"/>
              <a:t>the Major Drug </a:t>
            </a:r>
            <a:r>
              <a:rPr lang="en-US" sz="1900" dirty="0" smtClean="0"/>
              <a:t>Squad (MDS); </a:t>
            </a:r>
            <a:endParaRPr lang="en-US" sz="1900" dirty="0"/>
          </a:p>
          <a:p>
            <a:pPr lvl="1" algn="just" fontAlgn="base">
              <a:spcBef>
                <a:spcPts val="1200"/>
              </a:spcBef>
            </a:pPr>
            <a:r>
              <a:rPr lang="en-US" sz="1900" dirty="0"/>
              <a:t>the Forfeiture Abatement Support </a:t>
            </a:r>
            <a:r>
              <a:rPr lang="en-US" sz="1900" dirty="0" smtClean="0"/>
              <a:t>Team (FAST); </a:t>
            </a:r>
            <a:endParaRPr lang="en-US" sz="1900" dirty="0"/>
          </a:p>
          <a:p>
            <a:pPr lvl="1" algn="just" fontAlgn="base">
              <a:spcBef>
                <a:spcPts val="1200"/>
              </a:spcBef>
            </a:pPr>
            <a:r>
              <a:rPr lang="en-US" sz="1900" dirty="0"/>
              <a:t>Targeted Narcotics Enforcement </a:t>
            </a:r>
            <a:r>
              <a:rPr lang="en-US" sz="1900" dirty="0" smtClean="0"/>
              <a:t>Team (TNET); </a:t>
            </a:r>
            <a:r>
              <a:rPr lang="en-US" sz="1900" dirty="0"/>
              <a:t>the Houston Money Laundering </a:t>
            </a:r>
            <a:r>
              <a:rPr lang="en-US" sz="1900" dirty="0" smtClean="0"/>
              <a:t>Initiative (HMLI); </a:t>
            </a:r>
            <a:r>
              <a:rPr lang="en-US" sz="1900" dirty="0"/>
              <a:t>the Truck, Air, Rail and Port Task </a:t>
            </a:r>
            <a:r>
              <a:rPr lang="en-US" sz="1900" dirty="0" smtClean="0"/>
              <a:t>Force (TARP);</a:t>
            </a:r>
            <a:endParaRPr lang="en-US" sz="1900" dirty="0"/>
          </a:p>
          <a:p>
            <a:pPr lvl="1" algn="just" fontAlgn="base">
              <a:spcBef>
                <a:spcPts val="1200"/>
              </a:spcBef>
            </a:pPr>
            <a:r>
              <a:rPr lang="en-US" sz="1900" dirty="0"/>
              <a:t>the Pharmaceutical Diversion </a:t>
            </a:r>
            <a:r>
              <a:rPr lang="en-US" sz="1900" dirty="0" smtClean="0"/>
              <a:t>Squad (PILL);</a:t>
            </a:r>
            <a:endParaRPr lang="en-US" sz="1900" dirty="0"/>
          </a:p>
          <a:p>
            <a:pPr lvl="1" algn="just" fontAlgn="base">
              <a:spcBef>
                <a:spcPts val="1200"/>
              </a:spcBef>
            </a:pPr>
            <a:r>
              <a:rPr lang="en-US" sz="1900" dirty="0"/>
              <a:t>the Narcotics Operations Control </a:t>
            </a:r>
            <a:r>
              <a:rPr lang="en-US" sz="1900" dirty="0" smtClean="0"/>
              <a:t>Center (NOCC); (now located at the JPC)</a:t>
            </a:r>
            <a:endParaRPr lang="en-US" sz="1900" dirty="0"/>
          </a:p>
          <a:p>
            <a:pPr lvl="1" algn="just" fontAlgn="base">
              <a:spcBef>
                <a:spcPts val="1200"/>
              </a:spcBef>
            </a:pPr>
            <a:r>
              <a:rPr lang="en-US" sz="1900" dirty="0"/>
              <a:t>the Heroin Squad; </a:t>
            </a:r>
            <a:r>
              <a:rPr lang="en-US" sz="1900" dirty="0" smtClean="0"/>
              <a:t>and </a:t>
            </a:r>
            <a:r>
              <a:rPr lang="en-US" sz="1900" dirty="0"/>
              <a:t>the Canine </a:t>
            </a:r>
            <a:r>
              <a:rPr lang="en-US" sz="1900" dirty="0" smtClean="0"/>
              <a:t>Detection Squad</a:t>
            </a:r>
            <a:r>
              <a:rPr lang="en-US" sz="1900" dirty="0"/>
              <a:t>.</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2" y="381335"/>
            <a:ext cx="1005840"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Footer Placeholder 3"/>
          <p:cNvSpPr>
            <a:spLocks noGrp="1"/>
          </p:cNvSpPr>
          <p:nvPr>
            <p:ph type="ftr" sz="quarter" idx="11"/>
          </p:nvPr>
        </p:nvSpPr>
        <p:spPr>
          <a:xfrm>
            <a:off x="10513673" y="6471417"/>
            <a:ext cx="1282087" cy="304801"/>
          </a:xfrm>
        </p:spPr>
        <p:txBody>
          <a:bodyPr/>
          <a:lstStyle/>
          <a:p>
            <a:r>
              <a:rPr lang="en-US" dirty="0" smtClean="0"/>
              <a:t>Page 2 </a:t>
            </a:r>
            <a:endParaRPr lang="en-US" dirty="0"/>
          </a:p>
        </p:txBody>
      </p:sp>
    </p:spTree>
    <p:extLst>
      <p:ext uri="{BB962C8B-B14F-4D97-AF65-F5344CB8AC3E}">
        <p14:creationId xmlns:p14="http://schemas.microsoft.com/office/powerpoint/2010/main" val="433528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EB6DA5-5886-4B41-B919-D80B38825062}"/>
              </a:ext>
            </a:extLst>
          </p:cNvPr>
          <p:cNvSpPr>
            <a:spLocks noGrp="1"/>
          </p:cNvSpPr>
          <p:nvPr>
            <p:ph type="title"/>
          </p:nvPr>
        </p:nvSpPr>
        <p:spPr>
          <a:xfrm>
            <a:off x="1994851" y="429858"/>
            <a:ext cx="6356669" cy="835062"/>
          </a:xfrm>
        </p:spPr>
        <p:txBody>
          <a:bodyPr/>
          <a:lstStyle/>
          <a:p>
            <a:r>
              <a:rPr lang="en-US" dirty="0"/>
              <a:t>Organizational Chart</a:t>
            </a:r>
          </a:p>
        </p:txBody>
      </p:sp>
      <p:graphicFrame>
        <p:nvGraphicFramePr>
          <p:cNvPr id="4" name="Object 3"/>
          <p:cNvGraphicFramePr>
            <a:graphicFrameLocks noChangeAspect="1"/>
          </p:cNvGraphicFramePr>
          <p:nvPr>
            <p:extLst>
              <p:ext uri="{D42A27DB-BD31-4B8C-83A1-F6EECF244321}">
                <p14:modId xmlns:p14="http://schemas.microsoft.com/office/powerpoint/2010/main" val="3706847777"/>
              </p:ext>
            </p:extLst>
          </p:nvPr>
        </p:nvGraphicFramePr>
        <p:xfrm>
          <a:off x="270933" y="1405467"/>
          <a:ext cx="11743267" cy="5334000"/>
        </p:xfrm>
        <a:graphic>
          <a:graphicData uri="http://schemas.openxmlformats.org/presentationml/2006/ole">
            <mc:AlternateContent xmlns:mc="http://schemas.openxmlformats.org/markup-compatibility/2006">
              <mc:Choice xmlns:v="urn:schemas-microsoft-com:vml" Requires="v">
                <p:oleObj spid="_x0000_s1053" name="Visio" r:id="rId4" imgW="9435419" imgH="6111132" progId="Visio.Drawing.11">
                  <p:embed/>
                </p:oleObj>
              </mc:Choice>
              <mc:Fallback>
                <p:oleObj name="Visio" r:id="rId4" imgW="9435419" imgH="6111132" progId="Visio.Drawing.11">
                  <p:embed/>
                  <p:pic>
                    <p:nvPicPr>
                      <p:cNvPr id="0" name=""/>
                      <p:cNvPicPr/>
                      <p:nvPr/>
                    </p:nvPicPr>
                    <p:blipFill>
                      <a:blip r:embed="rId5"/>
                      <a:stretch>
                        <a:fillRect/>
                      </a:stretch>
                    </p:blipFill>
                    <p:spPr>
                      <a:xfrm>
                        <a:off x="270933" y="1405467"/>
                        <a:ext cx="11743267" cy="5334000"/>
                      </a:xfrm>
                      <a:prstGeom prst="rect">
                        <a:avLst/>
                      </a:prstGeom>
                    </p:spPr>
                  </p:pic>
                </p:oleObj>
              </mc:Fallback>
            </mc:AlternateContent>
          </a:graphicData>
        </a:graphic>
      </p:graphicFrame>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952" y="381335"/>
            <a:ext cx="1005840"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ooter Placeholder 3"/>
          <p:cNvSpPr>
            <a:spLocks noGrp="1"/>
          </p:cNvSpPr>
          <p:nvPr>
            <p:ph type="ftr" sz="quarter" idx="11"/>
          </p:nvPr>
        </p:nvSpPr>
        <p:spPr>
          <a:xfrm>
            <a:off x="10513673" y="6471417"/>
            <a:ext cx="1282087" cy="304801"/>
          </a:xfrm>
        </p:spPr>
        <p:txBody>
          <a:bodyPr/>
          <a:lstStyle/>
          <a:p>
            <a:r>
              <a:rPr lang="en-US" dirty="0" smtClean="0"/>
              <a:t>Page 3 </a:t>
            </a:r>
            <a:endParaRPr lang="en-US" dirty="0"/>
          </a:p>
        </p:txBody>
      </p:sp>
    </p:spTree>
    <p:extLst>
      <p:ext uri="{BB962C8B-B14F-4D97-AF65-F5344CB8AC3E}">
        <p14:creationId xmlns:p14="http://schemas.microsoft.com/office/powerpoint/2010/main" val="3579059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5276A-406E-46DD-83DD-3B3CAB71F127}"/>
              </a:ext>
            </a:extLst>
          </p:cNvPr>
          <p:cNvSpPr>
            <a:spLocks noGrp="1"/>
          </p:cNvSpPr>
          <p:nvPr>
            <p:ph type="title"/>
          </p:nvPr>
        </p:nvSpPr>
        <p:spPr>
          <a:xfrm>
            <a:off x="1994851" y="452718"/>
            <a:ext cx="6844349" cy="941742"/>
          </a:xfrm>
        </p:spPr>
        <p:txBody>
          <a:bodyPr/>
          <a:lstStyle/>
          <a:p>
            <a:r>
              <a:rPr lang="en-US" dirty="0"/>
              <a:t>Houston HIDTA Initiative</a:t>
            </a:r>
            <a:br>
              <a:rPr lang="en-US" dirty="0"/>
            </a:br>
            <a:endParaRPr lang="en-US" dirty="0"/>
          </a:p>
        </p:txBody>
      </p:sp>
      <p:sp>
        <p:nvSpPr>
          <p:cNvPr id="3" name="Content Placeholder 2">
            <a:extLst>
              <a:ext uri="{FF2B5EF4-FFF2-40B4-BE49-F238E27FC236}">
                <a16:creationId xmlns:a16="http://schemas.microsoft.com/office/drawing/2014/main" xmlns="" id="{1C1BB40D-6550-4B2B-80D8-A9E251901AEB}"/>
              </a:ext>
            </a:extLst>
          </p:cNvPr>
          <p:cNvSpPr>
            <a:spLocks noGrp="1"/>
          </p:cNvSpPr>
          <p:nvPr>
            <p:ph idx="1"/>
          </p:nvPr>
        </p:nvSpPr>
        <p:spPr>
          <a:xfrm>
            <a:off x="687391" y="1500003"/>
            <a:ext cx="10873741" cy="4189635"/>
          </a:xfrm>
        </p:spPr>
        <p:txBody>
          <a:bodyPr>
            <a:noAutofit/>
          </a:bodyPr>
          <a:lstStyle/>
          <a:p>
            <a:pPr algn="just">
              <a:spcBef>
                <a:spcPts val="1800"/>
              </a:spcBef>
            </a:pPr>
            <a:r>
              <a:rPr lang="en-US" dirty="0" smtClean="0"/>
              <a:t>The </a:t>
            </a:r>
            <a:r>
              <a:rPr lang="en-US" dirty="0"/>
              <a:t>High Intensity Drug Trafficking Areas (HIDTA) program, created by Congress with the Anti-Drug Abuse Act of 1988, provides assistance to Federal, state, local, and tribal law enforcement agencies operating in areas determined to be critical drug-trafficking regions of the United States. </a:t>
            </a:r>
          </a:p>
          <a:p>
            <a:pPr algn="just">
              <a:spcBef>
                <a:spcPts val="1800"/>
              </a:spcBef>
            </a:pPr>
            <a:r>
              <a:rPr lang="en-US" dirty="0"/>
              <a:t>This grant program is administered by the Office of National Drug Control Policy (ONDCP). </a:t>
            </a:r>
          </a:p>
          <a:p>
            <a:pPr algn="just">
              <a:spcBef>
                <a:spcPts val="1800"/>
              </a:spcBef>
            </a:pPr>
            <a:r>
              <a:rPr lang="en-US" dirty="0"/>
              <a:t>There are currently 28 HIDTAs, which include approximately 18 percent of all counties in the United States and 66 percent of the U.S. population. </a:t>
            </a:r>
            <a:endParaRPr lang="en-US" dirty="0" smtClean="0"/>
          </a:p>
          <a:p>
            <a:pPr algn="just">
              <a:spcBef>
                <a:spcPts val="1800"/>
              </a:spcBef>
            </a:pPr>
            <a:r>
              <a:rPr lang="en-US" dirty="0" smtClean="0"/>
              <a:t>The Houston </a:t>
            </a:r>
            <a:r>
              <a:rPr lang="en-US" dirty="0"/>
              <a:t>HIDTA Counties include Harris, Montgomery, Galveston, Fort Bend, Aransas, Brooks, Hardin, Jefferson, Jim Wells, </a:t>
            </a:r>
            <a:r>
              <a:rPr lang="en-US" dirty="0" err="1"/>
              <a:t>Kenedy</a:t>
            </a:r>
            <a:r>
              <a:rPr lang="en-US" dirty="0"/>
              <a:t>, </a:t>
            </a:r>
            <a:r>
              <a:rPr lang="en-US" dirty="0" err="1"/>
              <a:t>Kleburg</a:t>
            </a:r>
            <a:r>
              <a:rPr lang="en-US" dirty="0"/>
              <a:t>, Liberty, Nueces, Orange, Refugio, San Patricio, and Victoria. </a:t>
            </a:r>
          </a:p>
          <a:p>
            <a:pPr algn="just">
              <a:spcBef>
                <a:spcPts val="1800"/>
              </a:spcBef>
            </a:pPr>
            <a:r>
              <a:rPr lang="en-US" dirty="0"/>
              <a:t>At the local level, the HIDTAs are directed and guided by Executive Boards composed of an equal number of regional Federal and non-Federal (state, local, and tribal) law enforcement leaders.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2" y="381335"/>
            <a:ext cx="1005840"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ooter Placeholder 3"/>
          <p:cNvSpPr>
            <a:spLocks noGrp="1"/>
          </p:cNvSpPr>
          <p:nvPr>
            <p:ph type="ftr" sz="quarter" idx="11"/>
          </p:nvPr>
        </p:nvSpPr>
        <p:spPr>
          <a:xfrm>
            <a:off x="10513673" y="6471417"/>
            <a:ext cx="1282087" cy="304801"/>
          </a:xfrm>
        </p:spPr>
        <p:txBody>
          <a:bodyPr/>
          <a:lstStyle/>
          <a:p>
            <a:r>
              <a:rPr lang="en-US" dirty="0" smtClean="0"/>
              <a:t>Page 4 </a:t>
            </a:r>
            <a:endParaRPr lang="en-US" dirty="0"/>
          </a:p>
        </p:txBody>
      </p:sp>
    </p:spTree>
    <p:extLst>
      <p:ext uri="{BB962C8B-B14F-4D97-AF65-F5344CB8AC3E}">
        <p14:creationId xmlns:p14="http://schemas.microsoft.com/office/powerpoint/2010/main" val="130375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A09F1-ACC8-4648-B33D-2326184B0B9F}"/>
              </a:ext>
            </a:extLst>
          </p:cNvPr>
          <p:cNvSpPr>
            <a:spLocks noGrp="1"/>
          </p:cNvSpPr>
          <p:nvPr>
            <p:ph type="title"/>
          </p:nvPr>
        </p:nvSpPr>
        <p:spPr>
          <a:xfrm>
            <a:off x="1987231" y="452718"/>
            <a:ext cx="4596449" cy="964602"/>
          </a:xfrm>
        </p:spPr>
        <p:txBody>
          <a:bodyPr/>
          <a:lstStyle/>
          <a:p>
            <a:r>
              <a:rPr lang="en-US" dirty="0"/>
              <a:t>HIDTA Goals</a:t>
            </a:r>
          </a:p>
        </p:txBody>
      </p:sp>
      <p:sp>
        <p:nvSpPr>
          <p:cNvPr id="3" name="Content Placeholder 2">
            <a:extLst>
              <a:ext uri="{FF2B5EF4-FFF2-40B4-BE49-F238E27FC236}">
                <a16:creationId xmlns:a16="http://schemas.microsoft.com/office/drawing/2014/main" xmlns="" id="{D2216109-A3A2-4351-8FC1-716C9AB5FA2C}"/>
              </a:ext>
            </a:extLst>
          </p:cNvPr>
          <p:cNvSpPr>
            <a:spLocks noGrp="1"/>
          </p:cNvSpPr>
          <p:nvPr>
            <p:ph idx="1"/>
          </p:nvPr>
        </p:nvSpPr>
        <p:spPr>
          <a:xfrm>
            <a:off x="685800" y="1615440"/>
            <a:ext cx="10904220" cy="4191000"/>
          </a:xfrm>
        </p:spPr>
        <p:txBody>
          <a:bodyPr>
            <a:normAutofit lnSpcReduction="10000"/>
          </a:bodyPr>
          <a:lstStyle/>
          <a:p>
            <a:pPr algn="just">
              <a:spcBef>
                <a:spcPts val="1800"/>
              </a:spcBef>
            </a:pPr>
            <a:r>
              <a:rPr lang="en-US" dirty="0"/>
              <a:t>The purpose of the HIDTA program is to reduce drug trafficking and production in the United States by:</a:t>
            </a:r>
          </a:p>
          <a:p>
            <a:pPr algn="just">
              <a:spcBef>
                <a:spcPts val="1800"/>
              </a:spcBef>
            </a:pPr>
            <a:r>
              <a:rPr lang="en-US" dirty="0"/>
              <a:t>Facilitating cooperation among Federal, state, local, and tribal law enforcement agencies to share information and implement coordinated enforcement activities;</a:t>
            </a:r>
          </a:p>
          <a:p>
            <a:pPr algn="just">
              <a:spcBef>
                <a:spcPts val="1800"/>
              </a:spcBef>
            </a:pPr>
            <a:r>
              <a:rPr lang="en-US" dirty="0"/>
              <a:t>Enhancing law enforcement intelligence sharing among Federal, state, local, and tribal law enforcement agencies;</a:t>
            </a:r>
          </a:p>
          <a:p>
            <a:pPr algn="just">
              <a:spcBef>
                <a:spcPts val="1800"/>
              </a:spcBef>
            </a:pPr>
            <a:r>
              <a:rPr lang="en-US" dirty="0"/>
              <a:t>Providing reliable law enforcement intelligence to law enforcement agencies to facilitate the design of effective enforcement strategies and operations; and</a:t>
            </a:r>
          </a:p>
          <a:p>
            <a:pPr algn="just">
              <a:spcBef>
                <a:spcPts val="1800"/>
              </a:spcBef>
            </a:pPr>
            <a:r>
              <a:rPr lang="en-US" dirty="0"/>
              <a:t>Supporting coordinated law enforcement strategies that make the most of available resources to reduce the supply of illegal drugs in designated areas of the United States and in the Nation as a whole.</a:t>
            </a:r>
          </a:p>
          <a:p>
            <a:pPr algn="just"/>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2" y="381335"/>
            <a:ext cx="1005840"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ooter Placeholder 3"/>
          <p:cNvSpPr>
            <a:spLocks noGrp="1"/>
          </p:cNvSpPr>
          <p:nvPr>
            <p:ph type="ftr" sz="quarter" idx="11"/>
          </p:nvPr>
        </p:nvSpPr>
        <p:spPr>
          <a:xfrm>
            <a:off x="10513673" y="6471417"/>
            <a:ext cx="1282087" cy="304801"/>
          </a:xfrm>
        </p:spPr>
        <p:txBody>
          <a:bodyPr/>
          <a:lstStyle/>
          <a:p>
            <a:r>
              <a:rPr lang="en-US" dirty="0" smtClean="0"/>
              <a:t>Page 5</a:t>
            </a:r>
            <a:endParaRPr lang="en-US" dirty="0"/>
          </a:p>
        </p:txBody>
      </p:sp>
    </p:spTree>
    <p:extLst>
      <p:ext uri="{BB962C8B-B14F-4D97-AF65-F5344CB8AC3E}">
        <p14:creationId xmlns:p14="http://schemas.microsoft.com/office/powerpoint/2010/main" val="1433389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1" y="452718"/>
            <a:ext cx="9404723" cy="1015476"/>
          </a:xfrm>
        </p:spPr>
        <p:txBody>
          <a:bodyPr/>
          <a:lstStyle/>
          <a:p>
            <a:r>
              <a:rPr lang="en-US" dirty="0" smtClean="0"/>
              <a:t>Harding Street Investigation</a:t>
            </a:r>
            <a:endParaRPr lang="en-US" dirty="0"/>
          </a:p>
        </p:txBody>
      </p:sp>
      <p:sp>
        <p:nvSpPr>
          <p:cNvPr id="3" name="Content Placeholder 2"/>
          <p:cNvSpPr>
            <a:spLocks noGrp="1"/>
          </p:cNvSpPr>
          <p:nvPr>
            <p:ph idx="1"/>
          </p:nvPr>
        </p:nvSpPr>
        <p:spPr>
          <a:xfrm>
            <a:off x="723900" y="2052919"/>
            <a:ext cx="9325953" cy="3037242"/>
          </a:xfrm>
        </p:spPr>
        <p:txBody>
          <a:bodyPr/>
          <a:lstStyle/>
          <a:p>
            <a:pPr>
              <a:spcBef>
                <a:spcPts val="1800"/>
              </a:spcBef>
            </a:pPr>
            <a:r>
              <a:rPr lang="en-US" dirty="0" smtClean="0"/>
              <a:t>HPD internal investigation is on-going.</a:t>
            </a:r>
          </a:p>
          <a:p>
            <a:pPr>
              <a:spcBef>
                <a:spcPts val="1800"/>
              </a:spcBef>
            </a:pPr>
            <a:endParaRPr lang="en-US" dirty="0"/>
          </a:p>
          <a:p>
            <a:pPr>
              <a:spcBef>
                <a:spcPts val="1800"/>
              </a:spcBef>
            </a:pPr>
            <a:r>
              <a:rPr lang="en-US" dirty="0" smtClean="0"/>
              <a:t>Other on-going investigations:</a:t>
            </a:r>
          </a:p>
          <a:p>
            <a:pPr lvl="2">
              <a:spcBef>
                <a:spcPts val="1800"/>
              </a:spcBef>
            </a:pPr>
            <a:r>
              <a:rPr lang="en-US" sz="1800" dirty="0" smtClean="0"/>
              <a:t>Harris County District Attorney’s Office</a:t>
            </a:r>
          </a:p>
          <a:p>
            <a:pPr lvl="2">
              <a:spcBef>
                <a:spcPts val="1800"/>
              </a:spcBef>
            </a:pPr>
            <a:r>
              <a:rPr lang="en-US" sz="1800" dirty="0" smtClean="0"/>
              <a:t>FBI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2" y="381335"/>
            <a:ext cx="1005840"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ooter Placeholder 3"/>
          <p:cNvSpPr>
            <a:spLocks noGrp="1"/>
          </p:cNvSpPr>
          <p:nvPr>
            <p:ph type="ftr" sz="quarter" idx="11"/>
          </p:nvPr>
        </p:nvSpPr>
        <p:spPr>
          <a:xfrm>
            <a:off x="10513673" y="6471417"/>
            <a:ext cx="1282087" cy="304801"/>
          </a:xfrm>
        </p:spPr>
        <p:txBody>
          <a:bodyPr/>
          <a:lstStyle/>
          <a:p>
            <a:r>
              <a:rPr lang="en-US" dirty="0" smtClean="0"/>
              <a:t>Page 6 </a:t>
            </a:r>
            <a:endParaRPr lang="en-US" dirty="0"/>
          </a:p>
        </p:txBody>
      </p:sp>
    </p:spTree>
    <p:extLst>
      <p:ext uri="{BB962C8B-B14F-4D97-AF65-F5344CB8AC3E}">
        <p14:creationId xmlns:p14="http://schemas.microsoft.com/office/powerpoint/2010/main" val="3137034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2052919"/>
            <a:ext cx="10850880" cy="2839122"/>
          </a:xfrm>
        </p:spPr>
        <p:txBody>
          <a:bodyPr/>
          <a:lstStyle/>
          <a:p>
            <a:pPr>
              <a:spcBef>
                <a:spcPts val="1800"/>
              </a:spcBef>
            </a:pPr>
            <a:r>
              <a:rPr lang="en-US" dirty="0" smtClean="0"/>
              <a:t>Effective February 20</a:t>
            </a:r>
            <a:r>
              <a:rPr lang="en-US" baseline="30000" dirty="0" smtClean="0"/>
              <a:t>th</a:t>
            </a:r>
            <a:r>
              <a:rPr lang="en-US" dirty="0" smtClean="0"/>
              <a:t>, 2019:</a:t>
            </a:r>
          </a:p>
          <a:p>
            <a:pPr lvl="1">
              <a:spcBef>
                <a:spcPts val="1800"/>
              </a:spcBef>
            </a:pPr>
            <a:r>
              <a:rPr lang="en-US" dirty="0" smtClean="0"/>
              <a:t>Prior to seeking judicial approval for “No Knock,” Chief of Police or Designee must review and approve the request.</a:t>
            </a:r>
          </a:p>
          <a:p>
            <a:pPr>
              <a:spcBef>
                <a:spcPts val="1800"/>
              </a:spcBef>
            </a:pPr>
            <a:r>
              <a:rPr lang="en-US" dirty="0" smtClean="0"/>
              <a:t>Warrants must be signed by District Court Judge.</a:t>
            </a:r>
          </a:p>
          <a:p>
            <a:pPr>
              <a:spcBef>
                <a:spcPts val="1800"/>
              </a:spcBef>
            </a:pPr>
            <a:r>
              <a:rPr lang="en-US" dirty="0"/>
              <a:t>Only SWAT will execute “No Knock” </a:t>
            </a:r>
            <a:r>
              <a:rPr lang="en-US" dirty="0" smtClean="0"/>
              <a:t>warrants.</a:t>
            </a:r>
            <a:endParaRPr lang="en-US" dirty="0"/>
          </a:p>
          <a:p>
            <a:endParaRPr lang="en-US" dirty="0" smtClean="0"/>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xmlns="" id="{9A65276A-406E-46DD-83DD-3B3CAB71F127}"/>
              </a:ext>
            </a:extLst>
          </p:cNvPr>
          <p:cNvSpPr>
            <a:spLocks noGrp="1"/>
          </p:cNvSpPr>
          <p:nvPr>
            <p:ph type="title"/>
          </p:nvPr>
        </p:nvSpPr>
        <p:spPr>
          <a:xfrm>
            <a:off x="2017710" y="452718"/>
            <a:ext cx="9943917" cy="1400530"/>
          </a:xfrm>
        </p:spPr>
        <p:txBody>
          <a:bodyPr/>
          <a:lstStyle/>
          <a:p>
            <a:r>
              <a:rPr lang="en-US" dirty="0" smtClean="0"/>
              <a:t>No Knock Search Warrant Restrictions</a:t>
            </a:r>
            <a:r>
              <a:rPr lang="en-US" dirty="0"/>
              <a:t/>
            </a:r>
            <a:br>
              <a:rPr lang="en-US" dirty="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2" y="381335"/>
            <a:ext cx="1005840"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ooter Placeholder 3"/>
          <p:cNvSpPr>
            <a:spLocks noGrp="1"/>
          </p:cNvSpPr>
          <p:nvPr>
            <p:ph type="ftr" sz="quarter" idx="11"/>
          </p:nvPr>
        </p:nvSpPr>
        <p:spPr>
          <a:xfrm>
            <a:off x="10513673" y="6471417"/>
            <a:ext cx="1282087" cy="304801"/>
          </a:xfrm>
        </p:spPr>
        <p:txBody>
          <a:bodyPr/>
          <a:lstStyle/>
          <a:p>
            <a:r>
              <a:rPr lang="en-US" dirty="0" smtClean="0"/>
              <a:t>Page 7</a:t>
            </a:r>
            <a:endParaRPr lang="en-US" dirty="0"/>
          </a:p>
        </p:txBody>
      </p:sp>
    </p:spTree>
    <p:extLst>
      <p:ext uri="{BB962C8B-B14F-4D97-AF65-F5344CB8AC3E}">
        <p14:creationId xmlns:p14="http://schemas.microsoft.com/office/powerpoint/2010/main" val="4218665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64371" y="452718"/>
            <a:ext cx="9404723" cy="972222"/>
          </a:xfrm>
        </p:spPr>
        <p:txBody>
          <a:bodyPr/>
          <a:lstStyle/>
          <a:p>
            <a:r>
              <a:rPr lang="en-US" dirty="0" smtClean="0"/>
              <a:t>Warrant Service Changes</a:t>
            </a:r>
            <a:endParaRPr lang="en-US" dirty="0"/>
          </a:p>
        </p:txBody>
      </p:sp>
      <p:sp>
        <p:nvSpPr>
          <p:cNvPr id="3" name="Content Placeholder 2"/>
          <p:cNvSpPr>
            <a:spLocks noGrp="1"/>
          </p:cNvSpPr>
          <p:nvPr>
            <p:ph idx="1"/>
          </p:nvPr>
        </p:nvSpPr>
        <p:spPr>
          <a:xfrm>
            <a:off x="731520" y="2052918"/>
            <a:ext cx="10782300" cy="4195481"/>
          </a:xfrm>
        </p:spPr>
        <p:txBody>
          <a:bodyPr/>
          <a:lstStyle/>
          <a:p>
            <a:pPr>
              <a:spcBef>
                <a:spcPts val="1800"/>
              </a:spcBef>
            </a:pPr>
            <a:r>
              <a:rPr lang="en-US" dirty="0" smtClean="0"/>
              <a:t>Narcotics Division will only execute “Knock and Announce” warrants.</a:t>
            </a:r>
          </a:p>
          <a:p>
            <a:pPr>
              <a:spcBef>
                <a:spcPts val="1800"/>
              </a:spcBef>
            </a:pPr>
            <a:r>
              <a:rPr lang="en-US" dirty="0" smtClean="0"/>
              <a:t>Incorporate the use of Ballistic Shields for entries.  Training will be ongoing.</a:t>
            </a:r>
          </a:p>
          <a:p>
            <a:pPr>
              <a:spcBef>
                <a:spcPts val="1800"/>
              </a:spcBef>
            </a:pPr>
            <a:r>
              <a:rPr lang="en-US" dirty="0" smtClean="0"/>
              <a:t>Narcotics Lieutenants will be present for warrant services.</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2" y="381335"/>
            <a:ext cx="1005840"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ooter Placeholder 3"/>
          <p:cNvSpPr>
            <a:spLocks noGrp="1"/>
          </p:cNvSpPr>
          <p:nvPr>
            <p:ph type="ftr" sz="quarter" idx="11"/>
          </p:nvPr>
        </p:nvSpPr>
        <p:spPr>
          <a:xfrm>
            <a:off x="10513673" y="6471417"/>
            <a:ext cx="1282087" cy="304801"/>
          </a:xfrm>
        </p:spPr>
        <p:txBody>
          <a:bodyPr/>
          <a:lstStyle/>
          <a:p>
            <a:r>
              <a:rPr lang="en-US" dirty="0" smtClean="0"/>
              <a:t>Page 8</a:t>
            </a:r>
            <a:endParaRPr lang="en-US" dirty="0"/>
          </a:p>
        </p:txBody>
      </p:sp>
    </p:spTree>
    <p:extLst>
      <p:ext uri="{BB962C8B-B14F-4D97-AF65-F5344CB8AC3E}">
        <p14:creationId xmlns:p14="http://schemas.microsoft.com/office/powerpoint/2010/main" val="2718171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58340" y="452718"/>
            <a:ext cx="8945934" cy="1139862"/>
          </a:xfrm>
        </p:spPr>
        <p:txBody>
          <a:bodyPr/>
          <a:lstStyle/>
          <a:p>
            <a:r>
              <a:rPr lang="en-US" dirty="0" smtClean="0"/>
              <a:t>Body Worn Cameras</a:t>
            </a:r>
            <a:endParaRPr lang="en-US" dirty="0"/>
          </a:p>
        </p:txBody>
      </p:sp>
      <p:sp>
        <p:nvSpPr>
          <p:cNvPr id="3" name="Content Placeholder 2"/>
          <p:cNvSpPr>
            <a:spLocks noGrp="1"/>
          </p:cNvSpPr>
          <p:nvPr>
            <p:ph idx="1"/>
          </p:nvPr>
        </p:nvSpPr>
        <p:spPr>
          <a:xfrm>
            <a:off x="731520" y="2052918"/>
            <a:ext cx="10805160" cy="4195481"/>
          </a:xfrm>
        </p:spPr>
        <p:txBody>
          <a:bodyPr/>
          <a:lstStyle/>
          <a:p>
            <a:pPr>
              <a:spcBef>
                <a:spcPts val="1800"/>
              </a:spcBef>
            </a:pPr>
            <a:r>
              <a:rPr lang="en-US" dirty="0" smtClean="0"/>
              <a:t>Narcotics Division S.O.P. is in development stage. </a:t>
            </a:r>
          </a:p>
          <a:p>
            <a:pPr>
              <a:spcBef>
                <a:spcPts val="1800"/>
              </a:spcBef>
            </a:pPr>
            <a:r>
              <a:rPr lang="en-US" dirty="0" smtClean="0"/>
              <a:t>Testing phase of different camera mounts beginning.</a:t>
            </a:r>
          </a:p>
          <a:p>
            <a:pPr>
              <a:spcBef>
                <a:spcPts val="1800"/>
              </a:spcBef>
            </a:pPr>
            <a:r>
              <a:rPr lang="en-US" dirty="0" smtClean="0"/>
              <a:t>Incorporate </a:t>
            </a:r>
            <a:r>
              <a:rPr lang="en-US" dirty="0"/>
              <a:t>use of Body Worn </a:t>
            </a:r>
            <a:r>
              <a:rPr lang="en-US" dirty="0" smtClean="0"/>
              <a:t>Cameras by any and all department units / divisions serving search warrants.</a:t>
            </a:r>
          </a:p>
          <a:p>
            <a:pPr>
              <a:spcBef>
                <a:spcPts val="1800"/>
              </a:spcBef>
            </a:pPr>
            <a:r>
              <a:rPr lang="en-US" dirty="0" smtClean="0"/>
              <a:t>Cameras  will be activated while </a:t>
            </a:r>
            <a:r>
              <a:rPr lang="en-US" dirty="0" err="1"/>
              <a:t>enroute</a:t>
            </a:r>
            <a:r>
              <a:rPr lang="en-US" dirty="0"/>
              <a:t> to </a:t>
            </a:r>
            <a:r>
              <a:rPr lang="en-US" dirty="0" smtClean="0"/>
              <a:t>warrant location </a:t>
            </a:r>
            <a:r>
              <a:rPr lang="en-US" dirty="0"/>
              <a:t>and </a:t>
            </a:r>
            <a:r>
              <a:rPr lang="en-US" dirty="0" smtClean="0"/>
              <a:t>remain </a:t>
            </a:r>
            <a:r>
              <a:rPr lang="en-US" dirty="0"/>
              <a:t>active until completion of </a:t>
            </a:r>
            <a:r>
              <a:rPr lang="en-US" dirty="0" smtClean="0"/>
              <a:t>search</a:t>
            </a:r>
            <a:r>
              <a:rPr lang="en-US" dirty="0"/>
              <a:t>. </a:t>
            </a:r>
            <a:endParaRPr lang="en-US" dirty="0" smtClean="0"/>
          </a:p>
          <a:p>
            <a:pPr>
              <a:spcBef>
                <a:spcPts val="1800"/>
              </a:spcBef>
            </a:pPr>
            <a:r>
              <a:rPr lang="en-US" dirty="0" smtClean="0"/>
              <a:t>Cameras will be downloaded at end of shift.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2" y="381335"/>
            <a:ext cx="1005840"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ooter Placeholder 3"/>
          <p:cNvSpPr>
            <a:spLocks noGrp="1"/>
          </p:cNvSpPr>
          <p:nvPr>
            <p:ph type="ftr" sz="quarter" idx="11"/>
          </p:nvPr>
        </p:nvSpPr>
        <p:spPr>
          <a:xfrm>
            <a:off x="10513673" y="6471417"/>
            <a:ext cx="1282087" cy="304801"/>
          </a:xfrm>
        </p:spPr>
        <p:txBody>
          <a:bodyPr/>
          <a:lstStyle/>
          <a:p>
            <a:r>
              <a:rPr lang="en-US" dirty="0" smtClean="0"/>
              <a:t>Page 9</a:t>
            </a:r>
            <a:endParaRPr lang="en-US" dirty="0"/>
          </a:p>
        </p:txBody>
      </p:sp>
    </p:spTree>
    <p:extLst>
      <p:ext uri="{BB962C8B-B14F-4D97-AF65-F5344CB8AC3E}">
        <p14:creationId xmlns:p14="http://schemas.microsoft.com/office/powerpoint/2010/main" val="3323321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TotalTime>
  <Words>776</Words>
  <Application>Microsoft Office PowerPoint</Application>
  <PresentationFormat>Custom</PresentationFormat>
  <Paragraphs>80</Paragraphs>
  <Slides>10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Ion</vt:lpstr>
      <vt:lpstr>Visio</vt:lpstr>
      <vt:lpstr>HPD Narcotics Division Overview</vt:lpstr>
      <vt:lpstr>Division Overview</vt:lpstr>
      <vt:lpstr>Organizational Chart</vt:lpstr>
      <vt:lpstr>Houston HIDTA Initiative </vt:lpstr>
      <vt:lpstr>HIDTA Goals</vt:lpstr>
      <vt:lpstr>Harding Street Investigation</vt:lpstr>
      <vt:lpstr>No Knock Search Warrant Restrictions </vt:lpstr>
      <vt:lpstr>Warrant Service Changes</vt:lpstr>
      <vt:lpstr>Body Worn Cameras</vt:lpstr>
      <vt:lpstr>Houston Comprehensive Opioid Abuse Program (COAP)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HPD Narcotics Division Overview</dc:title>
  <dc:creator>Slinkard Family</dc:creator>
  <cp:lastModifiedBy>HPD User</cp:lastModifiedBy>
  <cp:revision>56</cp:revision>
  <cp:lastPrinted>2019-03-21T15:00:06Z</cp:lastPrinted>
  <dcterms:created xsi:type="dcterms:W3CDTF">2019-03-17T00:39:29Z</dcterms:created>
  <dcterms:modified xsi:type="dcterms:W3CDTF">2019-03-21T15:02:01Z</dcterms:modified>
</cp:coreProperties>
</file>