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3"/>
  </p:notesMasterIdLst>
  <p:sldIdLst>
    <p:sldId id="256" r:id="rId2"/>
    <p:sldId id="274" r:id="rId3"/>
    <p:sldId id="275" r:id="rId4"/>
    <p:sldId id="263" r:id="rId5"/>
    <p:sldId id="257" r:id="rId6"/>
    <p:sldId id="282" r:id="rId7"/>
    <p:sldId id="276" r:id="rId8"/>
    <p:sldId id="265" r:id="rId9"/>
    <p:sldId id="278" r:id="rId10"/>
    <p:sldId id="277" r:id="rId11"/>
    <p:sldId id="280" r:id="rId12"/>
    <p:sldId id="281" r:id="rId13"/>
    <p:sldId id="284" r:id="rId14"/>
    <p:sldId id="285" r:id="rId15"/>
    <p:sldId id="286" r:id="rId16"/>
    <p:sldId id="283" r:id="rId17"/>
    <p:sldId id="273" r:id="rId18"/>
    <p:sldId id="269" r:id="rId19"/>
    <p:sldId id="271" r:id="rId20"/>
    <p:sldId id="260" r:id="rId21"/>
    <p:sldId id="26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13132\AppData\Local\Microsoft\Windows\Temporary%20Internet%20Files\Content.Outlook\W2P1V2Q2\Copy%20of%20FY%2018%20Water%20Training%20Schedule%20for%20Fire%20Suppression%20and%20Rescue%20Division%20-%20Final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'Evacuation Boats'!$C$2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BE-49C1-B416-BA6677CBF603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BE-49C1-B416-BA6677CBF603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BE-49C1-B416-BA6677CBF603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BE-49C1-B416-BA6677CBF603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BE-49C1-B416-BA6677CBF603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BE-49C1-B416-BA6677CBF603}"/>
              </c:ext>
            </c:extLst>
          </c:dPt>
          <c:cat>
            <c:strRef>
              <c:f>'Evacuation Boats'!$B$3:$B$8</c:f>
              <c:strCache>
                <c:ptCount val="6"/>
                <c:pt idx="0">
                  <c:v>Fire Station 102 Evacuation Boat </c:v>
                </c:pt>
                <c:pt idx="1">
                  <c:v>Fire Station 84 Evacuation Boat </c:v>
                </c:pt>
                <c:pt idx="2">
                  <c:v>Fire Station 55 Evacuation Boat </c:v>
                </c:pt>
                <c:pt idx="3">
                  <c:v>Fire Station 44 and 90 Evacuation Boat Training </c:v>
                </c:pt>
                <c:pt idx="4">
                  <c:v>New Evacuation Boat Training for 160 personnel</c:v>
                </c:pt>
                <c:pt idx="5">
                  <c:v>Annual Evacuation Boat Training for Existing Evacuation Boats for 160 personnel</c:v>
                </c:pt>
              </c:strCache>
            </c:strRef>
          </c:cat>
          <c:val>
            <c:numRef>
              <c:f>'Evacuation Boats'!$C$3:$C$8</c:f>
              <c:numCache>
                <c:formatCode>m/d/yyyy</c:formatCode>
                <c:ptCount val="6"/>
                <c:pt idx="0">
                  <c:v>43185</c:v>
                </c:pt>
                <c:pt idx="1">
                  <c:v>43201</c:v>
                </c:pt>
                <c:pt idx="2">
                  <c:v>43213</c:v>
                </c:pt>
                <c:pt idx="3">
                  <c:v>43221</c:v>
                </c:pt>
                <c:pt idx="4">
                  <c:v>43185</c:v>
                </c:pt>
                <c:pt idx="5">
                  <c:v>43252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BE-49C1-B416-BA6677CBF603}"/>
            </c:ext>
          </c:extLst>
        </c:ser>
        <c:ser>
          <c:idx val="1"/>
          <c:order val="1"/>
          <c:tx>
            <c:strRef>
              <c:f>'Evacuation Boats'!$E$2</c:f>
              <c:strCache>
                <c:ptCount val="1"/>
                <c:pt idx="0">
                  <c:v>Duration (In Days)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7B-4195-9824-FB0C2D2FC6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7B-4195-9824-FB0C2D2FC6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7B-4195-9824-FB0C2D2FC6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17B-4195-9824-FB0C2D2FC6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17B-4195-9824-FB0C2D2FC6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17B-4195-9824-FB0C2D2FC6D7}"/>
              </c:ext>
            </c:extLst>
          </c:dPt>
          <c:cat>
            <c:strRef>
              <c:f>'Evacuation Boats'!$B$3:$B$8</c:f>
              <c:strCache>
                <c:ptCount val="6"/>
                <c:pt idx="0">
                  <c:v>Fire Station 102 Evacuation Boat </c:v>
                </c:pt>
                <c:pt idx="1">
                  <c:v>Fire Station 84 Evacuation Boat </c:v>
                </c:pt>
                <c:pt idx="2">
                  <c:v>Fire Station 55 Evacuation Boat </c:v>
                </c:pt>
                <c:pt idx="3">
                  <c:v>Fire Station 44 and 90 Evacuation Boat Training </c:v>
                </c:pt>
                <c:pt idx="4">
                  <c:v>New Evacuation Boat Training for 160 personnel</c:v>
                </c:pt>
                <c:pt idx="5">
                  <c:v>Annual Evacuation Boat Training for Existing Evacuation Boats for 160 personnel</c:v>
                </c:pt>
              </c:strCache>
            </c:strRef>
          </c:cat>
          <c:val>
            <c:numRef>
              <c:f>'Evacuation Boats'!$E$3:$E$8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51</c:v>
                </c:pt>
                <c:pt idx="3">
                  <c:v>4</c:v>
                </c:pt>
                <c:pt idx="4">
                  <c:v>67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BE-49C1-B416-BA6677CB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858760"/>
        <c:axId val="493848592"/>
      </c:barChart>
      <c:catAx>
        <c:axId val="493858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848592"/>
        <c:crosses val="autoZero"/>
        <c:auto val="1"/>
        <c:lblAlgn val="ctr"/>
        <c:lblOffset val="100"/>
        <c:noMultiLvlLbl val="0"/>
      </c:catAx>
      <c:valAx>
        <c:axId val="493848592"/>
        <c:scaling>
          <c:orientation val="minMax"/>
          <c:min val="4318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85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462241508634922"/>
          <c:y val="5.0925925925925923E-2"/>
          <c:w val="0.48638096241804091"/>
          <c:h val="0.84167468649752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'[Copy of FY 18 Water Training Schedule for Fire Suppression and Rescue Division - Final (003).xlsx]Technical Rescue Team'!$C$2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'[Copy of FY 18 Water Training Schedule for Fire Suppression and Rescue Division - Final (003).xlsx]Technical Rescue Team'!$B$3:$B$7</c:f>
              <c:strCache>
                <c:ptCount val="5"/>
                <c:pt idx="0">
                  <c:v>Swift Water Technician Training for 60 member Technical Rescue Team - 100%</c:v>
                </c:pt>
                <c:pt idx="1">
                  <c:v>Selection of 80 Water Strike Team Members - 0%</c:v>
                </c:pt>
                <c:pt idx="2">
                  <c:v>After all evacuation boats have been trained we will train one additional station in each HFD District housing evacuation boats and High-Water Vehicles, this will also include 80 Water Strike Team personnel</c:v>
                </c:pt>
                <c:pt idx="3">
                  <c:v>Technical Rescue Team Bail Out Training</c:v>
                </c:pt>
                <c:pt idx="4">
                  <c:v>High Water Vehicle Operations Training for 112 personnel - 88 were stations, 32 were Rescue and VJTF staff 100%</c:v>
                </c:pt>
              </c:strCache>
            </c:strRef>
          </c:cat>
          <c:val>
            <c:numRef>
              <c:f>'[Copy of FY 18 Water Training Schedule for Fire Suppression and Rescue Division - Final (003).xlsx]Technical Rescue Team'!$C$3:$C$7</c:f>
              <c:numCache>
                <c:formatCode>m/d/yyyy</c:formatCode>
                <c:ptCount val="5"/>
                <c:pt idx="0">
                  <c:v>43193</c:v>
                </c:pt>
                <c:pt idx="1">
                  <c:v>43221</c:v>
                </c:pt>
                <c:pt idx="2">
                  <c:v>43313</c:v>
                </c:pt>
                <c:pt idx="3">
                  <c:v>43194</c:v>
                </c:pt>
                <c:pt idx="4">
                  <c:v>43109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0-4C7F-A1F1-90DE87C20781}"/>
            </c:ext>
          </c:extLst>
        </c:ser>
        <c:ser>
          <c:idx val="1"/>
          <c:order val="1"/>
          <c:tx>
            <c:strRef>
              <c:f>'[Copy of FY 18 Water Training Schedule for Fire Suppression and Rescue Division - Final (003).xlsx]Technical Rescue Team'!$E$2</c:f>
              <c:strCache>
                <c:ptCount val="1"/>
                <c:pt idx="0">
                  <c:v>Duration (In Days)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FY 18 Water Training Schedule for Fire Suppression and Rescue Division - Final (003).xlsx]Technical Rescue Team'!$B$3:$B$7</c:f>
              <c:strCache>
                <c:ptCount val="5"/>
                <c:pt idx="0">
                  <c:v>Swift Water Technician Training for 60 member Technical Rescue Team - 100%</c:v>
                </c:pt>
                <c:pt idx="1">
                  <c:v>Selection of 80 Water Strike Team Members - 0%</c:v>
                </c:pt>
                <c:pt idx="2">
                  <c:v>After all evacuation boats have been trained we will train one additional station in each HFD District housing evacuation boats and High-Water Vehicles, this will also include 80 Water Strike Team personnel</c:v>
                </c:pt>
                <c:pt idx="3">
                  <c:v>Technical Rescue Team Bail Out Training</c:v>
                </c:pt>
                <c:pt idx="4">
                  <c:v>High Water Vehicle Operations Training for 112 personnel - 88 were stations, 32 were Rescue and VJTF staff 100%</c:v>
                </c:pt>
              </c:strCache>
            </c:strRef>
          </c:cat>
          <c:val>
            <c:numRef>
              <c:f>'[Copy of FY 18 Water Training Schedule for Fire Suppression and Rescue Division - Final (003).xlsx]Technical Rescue Team'!$E$3:$E$7</c:f>
              <c:numCache>
                <c:formatCode>General</c:formatCode>
                <c:ptCount val="5"/>
                <c:pt idx="0">
                  <c:v>3</c:v>
                </c:pt>
                <c:pt idx="1">
                  <c:v>53</c:v>
                </c:pt>
                <c:pt idx="2">
                  <c:v>122</c:v>
                </c:pt>
                <c:pt idx="3">
                  <c:v>3</c:v>
                </c:pt>
                <c:pt idx="4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0-4C7F-A1F1-90DE87C20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361864"/>
        <c:axId val="378363176"/>
      </c:barChart>
      <c:catAx>
        <c:axId val="378361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63176"/>
        <c:crosses val="autoZero"/>
        <c:auto val="1"/>
        <c:lblAlgn val="ctr"/>
        <c:lblOffset val="100"/>
        <c:noMultiLvlLbl val="0"/>
      </c:catAx>
      <c:valAx>
        <c:axId val="378363176"/>
        <c:scaling>
          <c:orientation val="minMax"/>
          <c:max val="43434"/>
          <c:min val="431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6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0.67691</cdr:x>
      <cdr:y>0.10789</cdr:y>
    </cdr:from>
    <cdr:to>
      <cdr:x>0.89313</cdr:x>
      <cdr:y>0.1683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EB7196D2-3BE7-4ADB-84E7-F946E44F4A97}"/>
            </a:ext>
          </a:extLst>
        </cdr:cNvPr>
        <cdr:cNvSpPr txBox="1"/>
      </cdr:nvSpPr>
      <cdr:spPr>
        <a:xfrm xmlns:a="http://schemas.openxmlformats.org/drawingml/2006/main">
          <a:off x="5860642" y="602764"/>
          <a:ext cx="1871986" cy="3375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100% Completed</a:t>
          </a:r>
        </a:p>
      </cdr:txBody>
    </cdr:sp>
  </cdr:relSizeAnchor>
  <cdr:relSizeAnchor xmlns:cdr="http://schemas.openxmlformats.org/drawingml/2006/chartDrawing">
    <cdr:from>
      <cdr:x>0.59345</cdr:x>
      <cdr:y>0.7788</cdr:y>
    </cdr:from>
    <cdr:to>
      <cdr:x>0.80967</cdr:x>
      <cdr:y>0.83921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EB7196D2-3BE7-4ADB-84E7-F946E44F4A97}"/>
            </a:ext>
          </a:extLst>
        </cdr:cNvPr>
        <cdr:cNvSpPr txBox="1"/>
      </cdr:nvSpPr>
      <cdr:spPr>
        <a:xfrm xmlns:a="http://schemas.openxmlformats.org/drawingml/2006/main">
          <a:off x="5138066" y="4351147"/>
          <a:ext cx="1871985" cy="3375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100% Completed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4420980-6AC4-4B1C-B167-8681929BE43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00B8C5-A5E7-45FC-891F-3546D177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8E44-7D44-46E8-B34C-F86B588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34F67-A51D-4F5D-B085-E1828CDEB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03F6-688B-4EED-86EF-01037562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4B7C-BEE1-4C35-B3EC-75FAF7C34C01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BD5F-4918-4C14-A968-7FEB220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260F4-1AFE-4829-A14B-1EED4B08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1BB6-4035-403B-8AAC-4F52553F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549D6-788D-47EB-B60A-606CFD85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CCFA4-9E03-411B-B100-0660C6EF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428-D26D-45E1-AB7B-97C67F71F591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91F2-4614-4404-B345-B26A6134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6548-B5B8-4A67-989F-5D9114C5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EDD56-1C3D-49D8-B0F3-AC254FDEB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E276F-6588-4681-9666-1FC346A82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31662-15F0-42B7-9042-74F920A3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25EF-F966-45FF-ACE4-D34932461480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BE71-EDE2-46AA-BCC2-2D04613B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ED551-CFE1-4ACA-8A0A-CFA94E0D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D734-EDB3-4234-B10C-3282AD63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F1F7-EC55-4D12-90BB-C3B950D3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Ø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C2F6-5C7B-4476-9F24-5A2D7C6A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D357-3DC3-4157-97BB-EE38EFA2FAD7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B9BC-4B17-414C-AF33-1B404482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0F5A-22EC-4306-A166-D85A1FEE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A734-1BC6-4AD5-9C7E-93751D78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5226C-4673-4377-ADBF-9629941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72931-D170-4733-90DC-13F37D4E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DA70-67BF-4BBB-B13A-2354FA339ACB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4FB62-9EDC-4CE1-87D2-A37FE3CB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C5D6-543C-464D-B42A-A201CEEA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3E06-A429-4F79-8D2A-984BADBE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BC3C-2933-4B57-8A79-CD7832F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6417D-C85C-4F82-B26A-6952129D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D21F0-3CCE-47CF-88D7-0E85E0AC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682C-5B91-4611-B8F6-BB3A07EEA2C0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AF633-4829-464C-8C76-C2EDDB2D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6DF2D-2B3B-4695-884A-BE0CAD08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A983-BFFF-4622-833F-8F92CD02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6E1EC-47FD-4742-B94D-173622E0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9CA00-79DE-42B9-AE75-7A7C85584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F9621-58EE-45EC-961E-A11850E9F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40F2E-8992-42AF-8961-798FF5DD0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528FA-2502-4BDD-AB5F-A1AB8FFB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6B66-9B05-4DB4-BD34-06C770D8F076}" type="datetime1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8A691-AE7D-4B74-A3BD-F437E603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08BFE-1EF6-4EA9-9373-8E8E68F1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54E3-8E77-4277-AB95-D155B42A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563B1-2210-443D-823A-D5805930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077E-AA7E-43C6-A750-4825D65A2A27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80A8B-24B9-4A76-9E83-15B6AF89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922B7-B7E8-48FF-BC93-76AB50FF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9FCD0-409B-43C3-B81C-C2A5156A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B61-8708-4D49-8E3D-CBD8F032B180}" type="datetime1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C7969-454A-44C6-AC16-5D5D354D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4EA2E-A287-4E3F-BEDE-DFDE4C49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22ED-4E84-4518-A48A-FE24436C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3F2D-B356-456A-AE96-71700D87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04D26-D2C1-4ECA-B3C9-45CABF43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1A54-5920-453F-9F23-B28D14DC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8CF7-0D61-43B1-BAF3-3055C254B82C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89C87-8E20-4674-BB3E-C5F3C213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EF3-E46D-42C2-9D4D-966316E9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0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40EC-7507-4ECD-830C-A91A6EAD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DD91-8752-4AD7-BCBE-47BA623AB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1D78-1F04-4DFC-A2CA-45DCAD62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62240-06A9-4452-9C71-09D1BBCE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F1D-EC3D-414E-8D86-F88C00FA5C6D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E6669-144F-4241-905E-960B86BF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91A33-D4CE-4EAD-A8BA-5AC965B4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ED7AB-3A05-45D0-8314-C41FD7C9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EFABF-2F65-4359-9BE6-5DD787C3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797BB-F8F0-4E29-909D-0EF03A26E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A47A-4E54-4D06-9D7D-2963E2067AA2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5CDF-7AAD-4013-A0D4-B05570C3B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53B-2DD7-4D3E-9263-57EB870F2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CA0D-9EDB-4B39-899A-58161594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CAE41BA-785C-4A18-B1EC-41816F30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r="-4" b="12818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EF4C3-CC93-4C34-847A-70F640803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8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E9F36-7F14-4D6F-A8EF-6273CE03F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4474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F382E-655F-4C52-BEF7-4C4E8F3F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rgbClr val="FFFFFF"/>
                </a:solidFill>
              </a:rPr>
              <a:t>Houston Fire Department Marine Group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4F49A-7DF7-421C-B288-AE9394C9A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365" y="5550568"/>
            <a:ext cx="4848965" cy="60255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E7E6E6"/>
                </a:solidFill>
              </a:rPr>
              <a:t>Assistant </a:t>
            </a:r>
            <a:r>
              <a:rPr lang="en-US" sz="1200">
                <a:solidFill>
                  <a:srgbClr val="E7E6E6"/>
                </a:solidFill>
              </a:rPr>
              <a:t>Chief Isaac </a:t>
            </a:r>
            <a:r>
              <a:rPr lang="en-US" sz="1200" dirty="0">
                <a:solidFill>
                  <a:srgbClr val="E7E6E6"/>
                </a:solidFill>
              </a:rPr>
              <a:t>Garcia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rgbClr val="E7E6E6"/>
                </a:solidFill>
              </a:rPr>
              <a:t>Emergency Response Division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rgbClr val="E7E6E6"/>
                </a:solidFill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10025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BEA8-829E-43A6-8E72-A9813FA8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671F-305B-4327-8CB5-740F5CA7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5103"/>
            <a:ext cx="7886700" cy="4891860"/>
          </a:xfrm>
        </p:spPr>
        <p:txBody>
          <a:bodyPr/>
          <a:lstStyle/>
          <a:p>
            <a:r>
              <a:rPr lang="en-US" sz="2400" dirty="0"/>
              <a:t>Water Strike Team</a:t>
            </a:r>
          </a:p>
          <a:p>
            <a:pPr lvl="1"/>
            <a:r>
              <a:rPr lang="en-US" sz="2400" dirty="0"/>
              <a:t>refers to a set number of resources of the same kind and type operating under a designated leader with common communications between them.</a:t>
            </a:r>
          </a:p>
          <a:p>
            <a:pPr lvl="2"/>
            <a:r>
              <a:rPr lang="en-US" sz="2100" dirty="0"/>
              <a:t>Ensures teams with known capabilities</a:t>
            </a:r>
          </a:p>
          <a:p>
            <a:pPr lvl="2"/>
            <a:r>
              <a:rPr lang="en-US" sz="2100" dirty="0"/>
              <a:t>Highly effective management units</a:t>
            </a:r>
            <a:endParaRPr lang="en-US" sz="1800" dirty="0"/>
          </a:p>
          <a:p>
            <a:endParaRPr lang="en-US" sz="2400" dirty="0"/>
          </a:p>
          <a:p>
            <a:r>
              <a:rPr lang="en-US" sz="2400" dirty="0"/>
              <a:t>Benefits of the Water Strike Team</a:t>
            </a:r>
          </a:p>
          <a:p>
            <a:pPr lvl="1"/>
            <a:r>
              <a:rPr lang="en-US" sz="2100" dirty="0"/>
              <a:t>Assets of watercraft</a:t>
            </a:r>
          </a:p>
          <a:p>
            <a:pPr lvl="1"/>
            <a:r>
              <a:rPr lang="en-US" sz="2100" dirty="0"/>
              <a:t>High Water Vehicles </a:t>
            </a:r>
          </a:p>
          <a:p>
            <a:pPr lvl="1"/>
            <a:r>
              <a:rPr lang="en-US" sz="2100" dirty="0"/>
              <a:t>trained operators</a:t>
            </a:r>
          </a:p>
          <a:p>
            <a:pPr lvl="1"/>
            <a:r>
              <a:rPr lang="en-US" sz="2100" dirty="0"/>
              <a:t>could be deployed into disaster district with hours incident.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5F7A8-6C10-4D9E-930F-60A7816C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56A4-BE7E-4B3F-8C9A-A8B835B4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569"/>
            <a:ext cx="7886700" cy="7537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NFPA 1670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8E16-C688-4D3B-9690-71E39C0E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7331"/>
            <a:ext cx="7886700" cy="5299632"/>
          </a:xfrm>
        </p:spPr>
        <p:txBody>
          <a:bodyPr/>
          <a:lstStyle/>
          <a:p>
            <a:r>
              <a:rPr lang="en-US" sz="2400" dirty="0"/>
              <a:t>Standards for Operations and Training of Technical Search and Rescue Personnel States the following:</a:t>
            </a:r>
          </a:p>
          <a:p>
            <a:pPr marL="0" indent="0">
              <a:buNone/>
            </a:pPr>
            <a:r>
              <a:rPr lang="en-US" sz="2400" dirty="0"/>
              <a:t>“For personnel operating in the </a:t>
            </a:r>
            <a:r>
              <a:rPr lang="en-US" sz="2400" b="1" dirty="0"/>
              <a:t>hazard zone</a:t>
            </a:r>
            <a:r>
              <a:rPr lang="en-US" sz="2400" dirty="0"/>
              <a:t>, the </a:t>
            </a:r>
            <a:r>
              <a:rPr lang="en-US" sz="2400" b="1" dirty="0"/>
              <a:t>minimum </a:t>
            </a:r>
            <a:r>
              <a:rPr lang="en-US" sz="2400" dirty="0"/>
              <a:t>PPE provided shall include the following:</a:t>
            </a:r>
          </a:p>
          <a:p>
            <a:pPr marL="571500" lvl="2" indent="0">
              <a:buNone/>
            </a:pPr>
            <a:r>
              <a:rPr lang="en-US" sz="1800" dirty="0"/>
              <a:t>(1) Personal flotation device (PFD)</a:t>
            </a:r>
          </a:p>
          <a:p>
            <a:pPr marL="571500" lvl="2" indent="0">
              <a:buNone/>
            </a:pPr>
            <a:r>
              <a:rPr lang="en-US" sz="1800" dirty="0"/>
              <a:t>(2) Thermal protection</a:t>
            </a:r>
          </a:p>
          <a:p>
            <a:pPr marL="571500" lvl="2" indent="0">
              <a:buNone/>
            </a:pPr>
            <a:r>
              <a:rPr lang="en-US" sz="1800" dirty="0"/>
              <a:t>(3) Helmet appropriate for water rescue</a:t>
            </a:r>
          </a:p>
          <a:p>
            <a:pPr marL="571500" lvl="2" indent="0">
              <a:buNone/>
            </a:pPr>
            <a:r>
              <a:rPr lang="en-US" sz="1800" dirty="0"/>
              <a:t>(4) Cutting device</a:t>
            </a:r>
          </a:p>
          <a:p>
            <a:pPr marL="571500" lvl="2" indent="0">
              <a:buNone/>
            </a:pPr>
            <a:r>
              <a:rPr lang="en-US" sz="1800" dirty="0"/>
              <a:t>(5) Whistle</a:t>
            </a:r>
          </a:p>
          <a:p>
            <a:pPr marL="571500" lvl="2" indent="0">
              <a:buNone/>
            </a:pPr>
            <a:r>
              <a:rPr lang="en-US" sz="1800" dirty="0"/>
              <a:t>(6) Contamination protection (as needed)” (Association N. F., 2014)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08291-C778-40DB-BF13-C1459595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E0F4-5800-4CC5-8C8F-B09D0B1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0223"/>
          </a:xfrm>
        </p:spPr>
        <p:txBody>
          <a:bodyPr/>
          <a:lstStyle/>
          <a:p>
            <a:r>
              <a:rPr lang="en-US" dirty="0"/>
              <a:t>Current status of HFD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53B4-18F7-4BF8-87F3-CA9F68C9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8225"/>
            <a:ext cx="7886700" cy="5138738"/>
          </a:xfrm>
        </p:spPr>
        <p:txBody>
          <a:bodyPr/>
          <a:lstStyle/>
          <a:p>
            <a:pPr marL="401638" lvl="2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Current Funding will allow for the </a:t>
            </a:r>
            <a:r>
              <a:rPr lang="en-US" sz="2000" b="1" u="sng" dirty="0"/>
              <a:t>Additional</a:t>
            </a:r>
            <a:r>
              <a:rPr lang="en-US" sz="2000" b="1" dirty="0"/>
              <a:t> HFD water assets, equipment, and training</a:t>
            </a:r>
          </a:p>
          <a:p>
            <a:pPr marL="858838" lvl="3" indent="-285750">
              <a:buFont typeface="Wingdings" panose="05000000000000000000" pitchFamily="2" charset="2"/>
              <a:buChar char="§"/>
            </a:pPr>
            <a:r>
              <a:rPr lang="en-US" sz="1800" dirty="0"/>
              <a:t>10 – Evacuation Boats-5 double stacks</a:t>
            </a:r>
          </a:p>
          <a:p>
            <a:pPr marL="858838" lvl="3" indent="-285750">
              <a:buFont typeface="Wingdings" panose="05000000000000000000" pitchFamily="2" charset="2"/>
              <a:buChar char="§"/>
            </a:pPr>
            <a:r>
              <a:rPr lang="en-US" sz="1800" dirty="0"/>
              <a:t>5 – Rescue Boats-2 delivered</a:t>
            </a:r>
          </a:p>
          <a:p>
            <a:pPr marL="858838" lvl="3" indent="-285750">
              <a:buFont typeface="Wingdings" panose="05000000000000000000" pitchFamily="2" charset="2"/>
              <a:buChar char="§"/>
            </a:pPr>
            <a:r>
              <a:rPr lang="en-US" sz="1800" dirty="0"/>
              <a:t>4 - Wave Runners-0 delivered</a:t>
            </a:r>
          </a:p>
          <a:p>
            <a:pPr marL="858838" lvl="3" indent="-285750">
              <a:buFont typeface="Wingdings" panose="05000000000000000000" pitchFamily="2" charset="2"/>
              <a:buChar char="§"/>
            </a:pPr>
            <a:r>
              <a:rPr lang="en-US" sz="1800" dirty="0"/>
              <a:t>10 – Prime Movers-0 delivered</a:t>
            </a:r>
          </a:p>
          <a:p>
            <a:pPr marL="858838" lvl="3" indent="-285750">
              <a:buFont typeface="Wingdings" panose="05000000000000000000" pitchFamily="2" charset="2"/>
              <a:buChar char="§"/>
            </a:pPr>
            <a:r>
              <a:rPr lang="en-US" sz="1800" dirty="0"/>
              <a:t>8– High Water Vehicles-3 on hand, 1 delivered in June 2018</a:t>
            </a:r>
          </a:p>
          <a:p>
            <a:pPr marL="858838" lvl="3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80 – person Water Strike Team-</a:t>
            </a:r>
            <a:r>
              <a:rPr lang="en-US" sz="1800" b="1" i="1" dirty="0"/>
              <a:t>completed </a:t>
            </a:r>
            <a:r>
              <a:rPr lang="en-US" sz="1800" i="1" dirty="0"/>
              <a:t>this summer </a:t>
            </a:r>
          </a:p>
          <a:p>
            <a:pPr marL="515938" lvl="2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515938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Training and equipment for </a:t>
            </a:r>
          </a:p>
          <a:p>
            <a:pPr marL="91598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Technical Rescue Team</a:t>
            </a:r>
          </a:p>
          <a:p>
            <a:pPr marL="91598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Water Strike Team</a:t>
            </a:r>
          </a:p>
          <a:p>
            <a:pPr marL="91598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High Water Vehicle Training</a:t>
            </a:r>
          </a:p>
          <a:p>
            <a:pPr marL="91598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Evacuation Boat Training</a:t>
            </a:r>
          </a:p>
          <a:p>
            <a:pPr marL="91598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Drone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73B81-633C-40EA-9BFB-93150B96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A94E-472B-408C-AEFC-5E0562D6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9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Water Strike Team used as a Force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2CF6C-D478-49C1-BA53-E558EBEC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4900"/>
            <a:ext cx="7886700" cy="5072063"/>
          </a:xfrm>
        </p:spPr>
        <p:txBody>
          <a:bodyPr>
            <a:normAutofit/>
          </a:bodyPr>
          <a:lstStyle/>
          <a:p>
            <a:r>
              <a:rPr lang="en-US" sz="2800" dirty="0"/>
              <a:t>Purpose:</a:t>
            </a:r>
          </a:p>
          <a:p>
            <a:pPr lvl="1"/>
            <a:r>
              <a:rPr lang="en-US" sz="2100" dirty="0"/>
              <a:t>Target </a:t>
            </a:r>
            <a:r>
              <a:rPr lang="en-US" sz="2100" b="1" dirty="0"/>
              <a:t>low impact high volume </a:t>
            </a:r>
            <a:r>
              <a:rPr lang="en-US" sz="2100" dirty="0"/>
              <a:t>areas</a:t>
            </a:r>
          </a:p>
          <a:p>
            <a:pPr lvl="2"/>
            <a:r>
              <a:rPr lang="en-US" sz="1800" dirty="0"/>
              <a:t>removing large numbers or victims or evacuees</a:t>
            </a:r>
          </a:p>
          <a:p>
            <a:pPr lvl="2"/>
            <a:r>
              <a:rPr lang="en-US" sz="1800" dirty="0"/>
              <a:t>Free up Technical Swift-water flood teams to focus on critical rescue victims in the high impact areas</a:t>
            </a:r>
          </a:p>
          <a:p>
            <a:r>
              <a:rPr lang="en-US" sz="2400" dirty="0"/>
              <a:t>HFD Water Strike Team will consist of</a:t>
            </a:r>
          </a:p>
          <a:p>
            <a:pPr lvl="1"/>
            <a:r>
              <a:rPr lang="en-US" sz="2100" dirty="0"/>
              <a:t>80 member from suppression</a:t>
            </a:r>
          </a:p>
          <a:p>
            <a:pPr lvl="1"/>
            <a:r>
              <a:rPr lang="en-US" sz="2100" dirty="0"/>
              <a:t>20 per shift</a:t>
            </a:r>
          </a:p>
          <a:p>
            <a:pPr lvl="1"/>
            <a:r>
              <a:rPr lang="en-US" sz="2100" dirty="0"/>
              <a:t>from the ranks of Firefighter through Chief</a:t>
            </a:r>
          </a:p>
          <a:p>
            <a:r>
              <a:rPr lang="en-US" sz="2400" dirty="0"/>
              <a:t>Disciplines</a:t>
            </a:r>
          </a:p>
          <a:p>
            <a:pPr lvl="1"/>
            <a:r>
              <a:rPr lang="en-US" sz="2100" dirty="0"/>
              <a:t>swift water swimming rescue</a:t>
            </a:r>
          </a:p>
          <a:p>
            <a:pPr lvl="1"/>
            <a:r>
              <a:rPr lang="en-US" sz="2100" dirty="0"/>
              <a:t>advanced boat ops</a:t>
            </a:r>
          </a:p>
          <a:p>
            <a:pPr lvl="1"/>
            <a:r>
              <a:rPr lang="en-US" sz="2100" dirty="0"/>
              <a:t>Wave Runner Ops</a:t>
            </a:r>
          </a:p>
          <a:p>
            <a:pPr lvl="1"/>
            <a:r>
              <a:rPr lang="en-US" sz="2100" dirty="0"/>
              <a:t>HWEV as well as other water rescue related functions.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48A30-1A83-4BB9-AB36-1273FCD1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8A684-194D-4A7C-8F49-845F42ABC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515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50030-83F4-495B-8E8B-48263655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32638"/>
            <a:ext cx="4945641" cy="165964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Water Strike Team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and HFD Marine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B590-C35D-42B7-82C4-C82BE817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630195"/>
            <a:ext cx="3363313" cy="51398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Benefits</a:t>
            </a:r>
          </a:p>
          <a:p>
            <a:r>
              <a:rPr lang="en-US" sz="1900" dirty="0">
                <a:solidFill>
                  <a:srgbClr val="FFFFFF"/>
                </a:solidFill>
              </a:rPr>
              <a:t>Available to recall during inclement weather</a:t>
            </a:r>
          </a:p>
          <a:p>
            <a:pPr lvl="1"/>
            <a:r>
              <a:rPr lang="en-US" sz="1900" dirty="0">
                <a:solidFill>
                  <a:srgbClr val="FFFFFF"/>
                </a:solidFill>
              </a:rPr>
              <a:t>report to a staging area, for a debriefing</a:t>
            </a:r>
          </a:p>
          <a:p>
            <a:pPr lvl="1"/>
            <a:r>
              <a:rPr lang="en-US" sz="1900" dirty="0">
                <a:solidFill>
                  <a:srgbClr val="FFFFFF"/>
                </a:solidFill>
              </a:rPr>
              <a:t>staff staged equipment</a:t>
            </a:r>
          </a:p>
          <a:p>
            <a:pPr lvl="1"/>
            <a:r>
              <a:rPr lang="en-US" sz="1900" dirty="0">
                <a:solidFill>
                  <a:srgbClr val="FFFFFF"/>
                </a:solidFill>
              </a:rPr>
              <a:t>Recalled or pre-stage 12-24 hours in advance</a:t>
            </a:r>
          </a:p>
          <a:p>
            <a:r>
              <a:rPr lang="en-US" sz="1900" dirty="0">
                <a:solidFill>
                  <a:srgbClr val="FFFFFF"/>
                </a:solidFill>
              </a:rPr>
              <a:t>Deploy assets to critical areas</a:t>
            </a:r>
          </a:p>
          <a:p>
            <a:pPr lvl="1"/>
            <a:r>
              <a:rPr lang="en-US" sz="1900" dirty="0">
                <a:solidFill>
                  <a:srgbClr val="FFFFFF"/>
                </a:solidFill>
              </a:rPr>
              <a:t>high call volume of water evacuation related calls</a:t>
            </a:r>
          </a:p>
          <a:p>
            <a:pPr lvl="1"/>
            <a:r>
              <a:rPr lang="en-US" sz="1900" dirty="0">
                <a:solidFill>
                  <a:srgbClr val="FFFFFF"/>
                </a:solidFill>
              </a:rPr>
              <a:t>assist station crews on evacuation boats</a:t>
            </a:r>
          </a:p>
          <a:p>
            <a:pPr lvl="1"/>
            <a:r>
              <a:rPr lang="en-US" sz="1900" dirty="0">
                <a:solidFill>
                  <a:srgbClr val="FFFFFF"/>
                </a:solidFill>
              </a:rPr>
              <a:t>Maintain staffing fire apparatus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308E3-F7CF-4FE8-8B20-1CE479F1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FCA0D-9EDB-4B39-899A-5816159441B9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E3CC-349B-4E71-875E-3575A1DD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805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Marine Group Coordinator</a:t>
            </a:r>
            <a:br>
              <a:rPr lang="en-US" dirty="0"/>
            </a:br>
            <a:r>
              <a:rPr lang="en-US" dirty="0">
                <a:ea typeface="Calibri" panose="020F0502020204030204" pitchFamily="34" charset="0"/>
              </a:rPr>
              <a:t>Sr. Captain Vogel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5906-00FA-4197-848F-36251B05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389"/>
            <a:ext cx="7886700" cy="4916574"/>
          </a:xfrm>
        </p:spPr>
        <p:txBody>
          <a:bodyPr>
            <a:normAutofit/>
          </a:bodyPr>
          <a:lstStyle/>
          <a:p>
            <a:pPr marL="342892" algn="just">
              <a:lnSpc>
                <a:spcPct val="115000"/>
              </a:lnSpc>
            </a:pPr>
            <a:r>
              <a:rPr lang="en-US" sz="2400" b="1" dirty="0">
                <a:ea typeface="Calibri" panose="020F0502020204030204" pitchFamily="34" charset="0"/>
              </a:rPr>
              <a:t>Responsibilities:</a:t>
            </a:r>
          </a:p>
          <a:p>
            <a:pPr marL="685792" lvl="1" algn="just">
              <a:lnSpc>
                <a:spcPct val="115000"/>
              </a:lnSpc>
            </a:pPr>
            <a:r>
              <a:rPr lang="en-US" dirty="0">
                <a:ea typeface="Calibri" panose="020F0502020204030204" pitchFamily="34" charset="0"/>
              </a:rPr>
              <a:t>Coordinate and integrate with all HFD, HPD, COH, and external entities.</a:t>
            </a:r>
          </a:p>
          <a:p>
            <a:pPr marL="685792" lvl="1" algn="just">
              <a:lnSpc>
                <a:spcPct val="115000"/>
              </a:lnSpc>
            </a:pPr>
            <a:r>
              <a:rPr lang="en-US" dirty="0">
                <a:ea typeface="Calibri" panose="020F0502020204030204" pitchFamily="34" charset="0"/>
              </a:rPr>
              <a:t>Oversee acquisition, deployment, and maintenance of Marine related assets.</a:t>
            </a:r>
          </a:p>
          <a:p>
            <a:pPr marL="685792" lvl="1" algn="just">
              <a:lnSpc>
                <a:spcPct val="115000"/>
              </a:lnSpc>
            </a:pPr>
            <a:r>
              <a:rPr lang="en-US" dirty="0">
                <a:ea typeface="Calibri" panose="020F0502020204030204" pitchFamily="34" charset="0"/>
              </a:rPr>
              <a:t>Manage training, personnel, and equipment associated.</a:t>
            </a:r>
          </a:p>
          <a:p>
            <a:pPr marL="685792" lvl="1" algn="just">
              <a:lnSpc>
                <a:spcPct val="115000"/>
              </a:lnSpc>
            </a:pPr>
            <a:r>
              <a:rPr lang="en-US" dirty="0">
                <a:ea typeface="Calibri" panose="020F0502020204030204" pitchFamily="34" charset="0"/>
              </a:rPr>
              <a:t>Train HFD’s rescue and boat operators to national standards.</a:t>
            </a:r>
          </a:p>
          <a:p>
            <a:pPr marL="685792" lvl="1" algn="just">
              <a:lnSpc>
                <a:spcPct val="115000"/>
              </a:lnSpc>
            </a:pPr>
            <a:r>
              <a:rPr lang="en-US" dirty="0"/>
              <a:t>Maintain and develop new training programs exclusive to HFD based on national standards for:</a:t>
            </a:r>
          </a:p>
          <a:p>
            <a:pPr marL="942952" lvl="2" indent="-257168" algn="just">
              <a:lnSpc>
                <a:spcPct val="115000"/>
              </a:lnSpc>
              <a:buFont typeface="+mj-lt"/>
              <a:buAutoNum type="alphaLcPeriod"/>
            </a:pPr>
            <a:r>
              <a:rPr lang="en-US" sz="1600" dirty="0"/>
              <a:t>Evacuation Boat Technician</a:t>
            </a:r>
          </a:p>
          <a:p>
            <a:pPr marL="942952" lvl="2" indent="-257168" algn="just">
              <a:lnSpc>
                <a:spcPct val="115000"/>
              </a:lnSpc>
              <a:buFont typeface="+mj-lt"/>
              <a:buAutoNum type="alphaLcPeriod"/>
            </a:pPr>
            <a:r>
              <a:rPr lang="en-US" sz="1600" dirty="0"/>
              <a:t>Evacuation Boat Operator</a:t>
            </a:r>
          </a:p>
          <a:p>
            <a:pPr marL="942952" lvl="2" indent="-257168" algn="just">
              <a:lnSpc>
                <a:spcPct val="115000"/>
              </a:lnSpc>
              <a:buFont typeface="+mj-lt"/>
              <a:buAutoNum type="alphaLcPeriod"/>
            </a:pPr>
            <a:r>
              <a:rPr lang="en-US" sz="1600" dirty="0"/>
              <a:t>Swift Water Technician</a:t>
            </a:r>
          </a:p>
          <a:p>
            <a:pPr marL="942952" lvl="2" indent="-257168" algn="just">
              <a:lnSpc>
                <a:spcPct val="115000"/>
              </a:lnSpc>
              <a:buFont typeface="+mj-lt"/>
              <a:buAutoNum type="alphaLcPeriod"/>
            </a:pPr>
            <a:r>
              <a:rPr lang="en-US" sz="1600" dirty="0"/>
              <a:t>Rescue Boat Operator</a:t>
            </a:r>
          </a:p>
          <a:p>
            <a:pPr marL="942952" lvl="2" indent="-257168" algn="just">
              <a:lnSpc>
                <a:spcPct val="115000"/>
              </a:lnSpc>
              <a:buFont typeface="+mj-lt"/>
              <a:buAutoNum type="alphaLcPeriod"/>
            </a:pPr>
            <a:r>
              <a:rPr lang="en-US" sz="1600" dirty="0"/>
              <a:t>High Water Vehicle</a:t>
            </a:r>
          </a:p>
          <a:p>
            <a:pPr marL="942952" lvl="2" indent="-257168" algn="just">
              <a:lnSpc>
                <a:spcPct val="115000"/>
              </a:lnSpc>
              <a:buFont typeface="+mj-lt"/>
              <a:buAutoNum type="alphaLcPeriod"/>
            </a:pPr>
            <a:r>
              <a:rPr lang="en-US" sz="1600" dirty="0"/>
              <a:t>Unmanned Aircraft System (Drone)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3B24-50A1-44A4-A1BA-04319F1D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4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5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55E5-3694-4D31-96DA-CBA0489F3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3" r="6348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A51FF-84D9-43A2-AD20-B8C676FD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240214"/>
            <a:ext cx="4945641" cy="11520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After all assets are purchased HFD will have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BE2B-75A7-478D-A29B-B4FFCA65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66" y="917725"/>
            <a:ext cx="3104177" cy="4852362"/>
          </a:xfrm>
        </p:spPr>
        <p:txBody>
          <a:bodyPr anchor="ctr">
            <a:normAutofit/>
          </a:bodyPr>
          <a:lstStyle/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20 Evacuation Boats</a:t>
            </a:r>
          </a:p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11 – Rescue Boats</a:t>
            </a:r>
          </a:p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3 - Achilles Boats</a:t>
            </a:r>
          </a:p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9 - Wave Runners</a:t>
            </a:r>
          </a:p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25 – Prime Movers-</a:t>
            </a:r>
          </a:p>
          <a:p>
            <a:pPr marL="915988" lvl="3" indent="-342900"/>
            <a:r>
              <a:rPr lang="en-US" sz="2000" dirty="0">
                <a:solidFill>
                  <a:srgbClr val="FFFFFF"/>
                </a:solidFill>
              </a:rPr>
              <a:t>4x4 with lift kits</a:t>
            </a:r>
          </a:p>
          <a:p>
            <a:pPr marL="915988" lvl="3" indent="-342900"/>
            <a:r>
              <a:rPr lang="en-US" sz="2000" dirty="0">
                <a:solidFill>
                  <a:srgbClr val="FFFFFF"/>
                </a:solidFill>
              </a:rPr>
              <a:t>haul boats trailers</a:t>
            </a:r>
          </a:p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8 – High Water Vehicles</a:t>
            </a:r>
          </a:p>
          <a:p>
            <a:pPr marL="515938" lvl="2" indent="-285750">
              <a:buFont typeface="Wingdings" panose="05000000000000000000" pitchFamily="2" charset="2"/>
              <a:buChar char="§"/>
            </a:pPr>
            <a:r>
              <a:rPr lang="en-US" sz="2150" dirty="0">
                <a:solidFill>
                  <a:srgbClr val="FFFFFF"/>
                </a:solidFill>
              </a:rPr>
              <a:t>Arial Drones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4DE07-F73C-4FBA-9BAA-CC3D7D92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FCA0D-9EDB-4B39-899A-5816159441B9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1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E759B-6B3D-4973-AAF6-52FB254A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4565" y="6245644"/>
            <a:ext cx="512638" cy="365125"/>
          </a:xfrm>
        </p:spPr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B6320-6C49-4E3E-BD02-D518A3B6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21020" r="8928" b="17996"/>
          <a:stretch/>
        </p:blipFill>
        <p:spPr>
          <a:xfrm>
            <a:off x="564203" y="429915"/>
            <a:ext cx="7840494" cy="370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4D3BE-824E-49F6-8E5D-6FE9627F0FC1}"/>
              </a:ext>
            </a:extLst>
          </p:cNvPr>
          <p:cNvSpPr txBox="1"/>
          <p:nvPr/>
        </p:nvSpPr>
        <p:spPr>
          <a:xfrm>
            <a:off x="564203" y="4136153"/>
            <a:ext cx="7840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water evacuation vehicle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Heavy duty tactical vehicle which is capable of operating in flood waters not exceeding 30 inches in depth.  Designed to transport citizens or supplies to a collection point determined by a Commanding officer.  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HWEV Team: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comprised of a minimum of 2 certified members in the cab of vehicle and 2 members in the cargo area.  Vehicle is designed to transport an estimated 16 people safely.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9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CA427D-F059-4BB4-9E5E-A3A3CF04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2801" y="6252877"/>
            <a:ext cx="512638" cy="365125"/>
          </a:xfrm>
        </p:spPr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9" name="Rectangle 2158">
            <a:extLst>
              <a:ext uri="{FF2B5EF4-FFF2-40B4-BE49-F238E27FC236}">
                <a16:creationId xmlns:a16="http://schemas.microsoft.com/office/drawing/2014/main" id="{64F1115C-ED83-4948-B0D0-0BF5F2387BFD}"/>
              </a:ext>
            </a:extLst>
          </p:cNvPr>
          <p:cNvSpPr/>
          <p:nvPr/>
        </p:nvSpPr>
        <p:spPr>
          <a:xfrm>
            <a:off x="291830" y="377408"/>
            <a:ext cx="857006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HFD Water Strike Team – UAS Drone</a:t>
            </a:r>
          </a:p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Mapping – requires post-flight processing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Search and Rescue – operated by experienced SAR members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Live Situational Awareness – real-time stream to multiple devices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Point of Interest Survey – orbit a fixed point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Media Generation for Distribution – video/still images for internal or external 	distribution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Aircraft Capability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24-38 min Flights per battery (8 Batteries)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mi Range (Must Maintain Visual)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AGL Altitude (FAA Regulation)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knot Max Wind Resistance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IP43 rated for moderate dust and moisture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Gimbals - 2 sensors (Cameras) can mounted at one time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Payloads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Infrared/Thermal – video/still images at 640x512 30Hz 2x-8x digital zoom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– 30x optical, 6x digital (180x total) zoom 1080p with 1/2.8-inch sensor</a:t>
            </a:r>
          </a:p>
          <a:p>
            <a:endParaRPr lang="en-US" dirty="0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B6F37E5E-A68D-4F2E-A630-8706EDEC0E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4" y="2524480"/>
            <a:ext cx="3033983" cy="232004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95BADE1-E6A7-4531-A804-F251BB2707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04" y="598346"/>
            <a:ext cx="1927293" cy="170519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E1E3C3F3-FF4F-41F4-AF5A-0DE545B913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78" y="5892674"/>
            <a:ext cx="5880370" cy="9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B9F12-4205-40F6-AC07-6342DC04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2712" y="6302905"/>
            <a:ext cx="512638" cy="365125"/>
          </a:xfrm>
        </p:spPr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91BDA-EE13-4E09-BCC3-94D21CB1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12114" r="3624" b="10208"/>
          <a:stretch/>
        </p:blipFill>
        <p:spPr>
          <a:xfrm>
            <a:off x="1334529" y="3918882"/>
            <a:ext cx="6252519" cy="1981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7D6C9-13FF-4DDA-88BD-664D985C6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7314" r="11394" b="-1"/>
          <a:stretch/>
        </p:blipFill>
        <p:spPr>
          <a:xfrm>
            <a:off x="1334529" y="1067506"/>
            <a:ext cx="6252519" cy="2274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B0B4C-9A7A-43B5-B4F2-B0CA35E2B293}"/>
              </a:ext>
            </a:extLst>
          </p:cNvPr>
          <p:cNvSpPr txBox="1"/>
          <p:nvPr/>
        </p:nvSpPr>
        <p:spPr>
          <a:xfrm>
            <a:off x="674914" y="456160"/>
            <a:ext cx="784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HFD Evacuation and Rescue Boat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5F4A3-C640-4B5A-969A-51B569E91506}"/>
              </a:ext>
            </a:extLst>
          </p:cNvPr>
          <p:cNvSpPr txBox="1"/>
          <p:nvPr/>
        </p:nvSpPr>
        <p:spPr>
          <a:xfrm>
            <a:off x="772190" y="3375205"/>
            <a:ext cx="749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Evacuation Boat is designed to transport an estimated  6 people</a:t>
            </a:r>
            <a:r>
              <a:rPr lang="en-US" dirty="0">
                <a:latin typeface="Calibri" panose="020F0502020204030204" pitchFamily="34" charset="0"/>
              </a:rPr>
              <a:t>. </a:t>
            </a:r>
            <a:endParaRPr lang="en-US" b="1" u="sng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4FB98-71A6-4D51-A5DD-89795E4EE727}"/>
              </a:ext>
            </a:extLst>
          </p:cNvPr>
          <p:cNvSpPr txBox="1"/>
          <p:nvPr/>
        </p:nvSpPr>
        <p:spPr>
          <a:xfrm>
            <a:off x="772190" y="5933573"/>
            <a:ext cx="749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Boat transport capabilities are water dependent, but are capable of transporting 2 to 3 people.</a:t>
            </a:r>
          </a:p>
        </p:txBody>
      </p:sp>
    </p:spTree>
    <p:extLst>
      <p:ext uri="{BB962C8B-B14F-4D97-AF65-F5344CB8AC3E}">
        <p14:creationId xmlns:p14="http://schemas.microsoft.com/office/powerpoint/2010/main" val="41418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989A9-942F-4C63-AEF5-E7C52945A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75" r="-1" b="55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C1A7A-7C4F-444A-903F-DF81460B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598691"/>
          </a:xfrm>
        </p:spPr>
        <p:txBody>
          <a:bodyPr>
            <a:normAutofit/>
          </a:bodyPr>
          <a:lstStyle/>
          <a:p>
            <a:r>
              <a:rPr lang="en-US" sz="2400" dirty="0"/>
              <a:t>Historical Flooding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3A53-F76A-4708-8DA4-7657186B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23976"/>
            <a:ext cx="3926618" cy="4570798"/>
          </a:xfrm>
        </p:spPr>
        <p:txBody>
          <a:bodyPr>
            <a:normAutofit/>
          </a:bodyPr>
          <a:lstStyle/>
          <a:p>
            <a:r>
              <a:rPr lang="en-US" b="1" dirty="0"/>
              <a:t>Flood Events</a:t>
            </a:r>
          </a:p>
          <a:p>
            <a:pPr lvl="1"/>
            <a:r>
              <a:rPr lang="en-US" sz="2000" dirty="0"/>
              <a:t>Harvey</a:t>
            </a:r>
          </a:p>
          <a:p>
            <a:pPr lvl="1"/>
            <a:r>
              <a:rPr lang="en-US" sz="2000" dirty="0"/>
              <a:t>Tax Day</a:t>
            </a:r>
          </a:p>
          <a:p>
            <a:pPr lvl="1"/>
            <a:r>
              <a:rPr lang="en-US" sz="2000" dirty="0"/>
              <a:t>Memorial Day</a:t>
            </a:r>
          </a:p>
          <a:p>
            <a:pPr lvl="1"/>
            <a:r>
              <a:rPr lang="en-US" sz="2000" dirty="0"/>
              <a:t>Allison</a:t>
            </a:r>
          </a:p>
          <a:p>
            <a:r>
              <a:rPr lang="en-US" b="1" dirty="0"/>
              <a:t>Typical Threats</a:t>
            </a:r>
          </a:p>
          <a:p>
            <a:pPr lvl="1"/>
            <a:r>
              <a:rPr lang="en-US" sz="2000" dirty="0"/>
              <a:t>Hurricanes</a:t>
            </a:r>
          </a:p>
          <a:p>
            <a:pPr lvl="1"/>
            <a:r>
              <a:rPr lang="en-US" sz="2000" dirty="0"/>
              <a:t>Tropical storms</a:t>
            </a:r>
          </a:p>
          <a:p>
            <a:pPr lvl="1"/>
            <a:r>
              <a:rPr lang="en-US" sz="2000" dirty="0"/>
              <a:t>Tornadoes</a:t>
            </a:r>
          </a:p>
          <a:p>
            <a:pPr lvl="1"/>
            <a:r>
              <a:rPr lang="en-US" sz="2000" dirty="0"/>
              <a:t>Stalled Fronts</a:t>
            </a:r>
          </a:p>
          <a:p>
            <a:pPr lvl="1"/>
            <a:r>
              <a:rPr lang="en-US" sz="2000" dirty="0"/>
              <a:t>Clusters and Lines of Storms</a:t>
            </a:r>
          </a:p>
          <a:p>
            <a:pPr marL="342900" lvl="1" indent="0">
              <a:buNone/>
            </a:pPr>
            <a:r>
              <a:rPr lang="en-US" sz="2100" b="1" i="1" dirty="0"/>
              <a:t>All have brought rising water and swift water to our area.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311B9-A26C-4AEA-A7E8-147D8217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FCA0D-9EDB-4B39-899A-5816159441B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B5C615-7A16-40B2-B173-713668E59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399023"/>
              </p:ext>
            </p:extLst>
          </p:nvPr>
        </p:nvGraphicFramePr>
        <p:xfrm>
          <a:off x="97971" y="1288473"/>
          <a:ext cx="8904515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7A25C7-234B-4027-88BA-E1909B14EFB3}"/>
              </a:ext>
            </a:extLst>
          </p:cNvPr>
          <p:cNvSpPr txBox="1"/>
          <p:nvPr/>
        </p:nvSpPr>
        <p:spPr>
          <a:xfrm>
            <a:off x="623887" y="433727"/>
            <a:ext cx="78526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FY 18 Water Training Schedule for Fire Suppression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196D2-3BE7-4ADB-84E7-F946E44F4A97}"/>
              </a:ext>
            </a:extLst>
          </p:cNvPr>
          <p:cNvSpPr txBox="1"/>
          <p:nvPr/>
        </p:nvSpPr>
        <p:spPr>
          <a:xfrm>
            <a:off x="5014291" y="2611448"/>
            <a:ext cx="1802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100% 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9199F-9AF6-40A3-8CEB-019A899A1B25}"/>
              </a:ext>
            </a:extLst>
          </p:cNvPr>
          <p:cNvSpPr txBox="1"/>
          <p:nvPr/>
        </p:nvSpPr>
        <p:spPr>
          <a:xfrm>
            <a:off x="6310781" y="4816469"/>
            <a:ext cx="1802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40% Completed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0DF0B-FB59-4D85-9607-AB07500FA77D}"/>
              </a:ext>
            </a:extLst>
          </p:cNvPr>
          <p:cNvSpPr txBox="1"/>
          <p:nvPr/>
        </p:nvSpPr>
        <p:spPr>
          <a:xfrm>
            <a:off x="5014291" y="5575410"/>
            <a:ext cx="1802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100% Completed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CF32D5-4302-4AF9-BB50-1CC2006B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5422" y="6204240"/>
            <a:ext cx="512638" cy="365125"/>
          </a:xfrm>
        </p:spPr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BFB76-A8A2-4437-A578-D8274E6E4939}"/>
              </a:ext>
            </a:extLst>
          </p:cNvPr>
          <p:cNvSpPr txBox="1"/>
          <p:nvPr/>
        </p:nvSpPr>
        <p:spPr>
          <a:xfrm>
            <a:off x="4508107" y="1811461"/>
            <a:ext cx="1802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100% Completed</a:t>
            </a:r>
          </a:p>
        </p:txBody>
      </p:sp>
    </p:spTree>
    <p:extLst>
      <p:ext uri="{BB962C8B-B14F-4D97-AF65-F5344CB8AC3E}">
        <p14:creationId xmlns:p14="http://schemas.microsoft.com/office/powerpoint/2010/main" val="279255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26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79BBD1-FE3D-48D8-8E90-8A091101D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09462"/>
              </p:ext>
            </p:extLst>
          </p:nvPr>
        </p:nvGraphicFramePr>
        <p:xfrm>
          <a:off x="110836" y="1134474"/>
          <a:ext cx="9033164" cy="558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ADFCBD-E1D4-4513-9236-536597E30411}"/>
              </a:ext>
            </a:extLst>
          </p:cNvPr>
          <p:cNvSpPr txBox="1"/>
          <p:nvPr/>
        </p:nvSpPr>
        <p:spPr>
          <a:xfrm>
            <a:off x="630274" y="401828"/>
            <a:ext cx="785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FY 18 Water Training Schedule for Technical Rescue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72734-19FE-4B7C-876C-53C68003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6637" y="6356351"/>
            <a:ext cx="512638" cy="365125"/>
          </a:xfrm>
        </p:spPr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1DEF27-DC11-4073-95B1-63EA53D87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636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6A3C3-7654-474E-A89C-3166E484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786235"/>
          </a:xfrm>
        </p:spPr>
        <p:txBody>
          <a:bodyPr>
            <a:normAutofit/>
          </a:bodyPr>
          <a:lstStyle/>
          <a:p>
            <a:r>
              <a:rPr lang="en-US" sz="3100" dirty="0"/>
              <a:t>Topography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3366-BA6C-4F21-80A5-00B60BCC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81" y="1419225"/>
            <a:ext cx="3486494" cy="3109233"/>
          </a:xfrm>
        </p:spPr>
        <p:txBody>
          <a:bodyPr anchor="t">
            <a:normAutofit/>
          </a:bodyPr>
          <a:lstStyle/>
          <a:p>
            <a:r>
              <a:rPr lang="en-US" sz="1800" dirty="0"/>
              <a:t>Houston’s topography </a:t>
            </a:r>
          </a:p>
          <a:p>
            <a:pPr lvl="1"/>
            <a:r>
              <a:rPr lang="en-US" dirty="0"/>
              <a:t>large influx of new resident</a:t>
            </a:r>
          </a:p>
          <a:p>
            <a:pPr lvl="1"/>
            <a:r>
              <a:rPr lang="en-US" dirty="0"/>
              <a:t>increased commercial</a:t>
            </a:r>
          </a:p>
          <a:p>
            <a:pPr lvl="1"/>
            <a:r>
              <a:rPr lang="en-US" dirty="0"/>
              <a:t>residential development</a:t>
            </a:r>
          </a:p>
          <a:p>
            <a:pPr lvl="1"/>
            <a:r>
              <a:rPr lang="en-US" dirty="0"/>
              <a:t>flash flooding associated with heavy rainstorms</a:t>
            </a:r>
          </a:p>
          <a:p>
            <a:pPr lvl="1"/>
            <a:endParaRPr lang="en-US" sz="1600" dirty="0"/>
          </a:p>
          <a:p>
            <a:r>
              <a:rPr lang="en-US" sz="1800" dirty="0"/>
              <a:t>Potential for long-term multiple flooding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AF0C6-9D1E-47F4-A4A2-FE9E31D1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5E3A31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44FCA0D-9EDB-4B39-899A-5816159441B9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5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62A0D-9852-400B-B41D-D1157D4B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204" y="6255372"/>
            <a:ext cx="512638" cy="365125"/>
          </a:xfrm>
        </p:spPr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0C00A-F777-4B01-8F3A-9B13DEAB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6" y="810028"/>
            <a:ext cx="8764621" cy="5445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B42192-C9C0-4583-A2A5-45FC671ED1A2}"/>
              </a:ext>
            </a:extLst>
          </p:cNvPr>
          <p:cNvSpPr txBox="1"/>
          <p:nvPr/>
        </p:nvSpPr>
        <p:spPr>
          <a:xfrm>
            <a:off x="218872" y="348361"/>
            <a:ext cx="869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HFD Fire Stations and Flood Plains</a:t>
            </a:r>
          </a:p>
        </p:txBody>
      </p:sp>
    </p:spTree>
    <p:extLst>
      <p:ext uri="{BB962C8B-B14F-4D97-AF65-F5344CB8AC3E}">
        <p14:creationId xmlns:p14="http://schemas.microsoft.com/office/powerpoint/2010/main" val="333377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ED96-37F4-4E00-B89F-28132F88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Mission of HFD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7D0C-9ED7-4325-9FD3-9D8F3EB7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1"/>
            <a:ext cx="7886700" cy="50339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Ensure that Houston Fire Department personnel have:</a:t>
            </a:r>
          </a:p>
          <a:p>
            <a:pPr lvl="1" algn="just"/>
            <a:r>
              <a:rPr lang="en-US" sz="2100" dirty="0"/>
              <a:t>T</a:t>
            </a:r>
            <a:r>
              <a:rPr lang="en-US" sz="2100" dirty="0">
                <a:solidFill>
                  <a:schemeClr val="tx1"/>
                </a:solidFill>
              </a:rPr>
              <a:t>raining</a:t>
            </a:r>
          </a:p>
          <a:p>
            <a:pPr lvl="2" algn="just"/>
            <a:r>
              <a:rPr lang="en-US" sz="1800" dirty="0">
                <a:solidFill>
                  <a:schemeClr val="tx1"/>
                </a:solidFill>
              </a:rPr>
              <a:t>annual training</a:t>
            </a:r>
          </a:p>
          <a:p>
            <a:pPr lvl="2" algn="just"/>
            <a:r>
              <a:rPr lang="en-US" sz="1800" dirty="0">
                <a:solidFill>
                  <a:schemeClr val="tx1"/>
                </a:solidFill>
              </a:rPr>
              <a:t>quarterly</a:t>
            </a:r>
          </a:p>
          <a:p>
            <a:pPr lvl="1" algn="just"/>
            <a:r>
              <a:rPr lang="en-US" sz="2100" dirty="0">
                <a:solidFill>
                  <a:schemeClr val="tx1"/>
                </a:solidFill>
              </a:rPr>
              <a:t>Equipment</a:t>
            </a:r>
          </a:p>
          <a:p>
            <a:pPr lvl="2" algn="just"/>
            <a:r>
              <a:rPr lang="en-US" sz="1800" dirty="0"/>
              <a:t>Replacement plan</a:t>
            </a:r>
          </a:p>
          <a:p>
            <a:pPr lvl="2" algn="just"/>
            <a:r>
              <a:rPr lang="en-US" sz="1800" dirty="0">
                <a:solidFill>
                  <a:schemeClr val="tx1"/>
                </a:solidFill>
              </a:rPr>
              <a:t>Maintenance-after operational periods </a:t>
            </a:r>
          </a:p>
          <a:p>
            <a:pPr lvl="1" algn="just"/>
            <a:r>
              <a:rPr lang="en-US" sz="2100" dirty="0">
                <a:solidFill>
                  <a:schemeClr val="tx1"/>
                </a:solidFill>
              </a:rPr>
              <a:t>Support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Protect </a:t>
            </a:r>
            <a:r>
              <a:rPr lang="en-US" sz="2400" dirty="0"/>
              <a:t>ci</a:t>
            </a:r>
            <a:r>
              <a:rPr lang="en-US" sz="2400" dirty="0">
                <a:solidFill>
                  <a:schemeClr val="tx1"/>
                </a:solidFill>
              </a:rPr>
              <a:t>tizens from water related emergencies</a:t>
            </a:r>
          </a:p>
          <a:p>
            <a:pPr algn="just"/>
            <a:r>
              <a:rPr lang="en-US" sz="2400" dirty="0"/>
              <a:t>Focus on: </a:t>
            </a:r>
          </a:p>
          <a:p>
            <a:pPr lvl="1" algn="just"/>
            <a:r>
              <a:rPr lang="en-US" sz="2100" b="1" i="1" u="sng" dirty="0">
                <a:solidFill>
                  <a:schemeClr val="tx1"/>
                </a:solidFill>
              </a:rPr>
              <a:t>Water Rescues-</a:t>
            </a:r>
            <a:r>
              <a:rPr lang="en-US" sz="2100" b="1" i="1" dirty="0">
                <a:solidFill>
                  <a:schemeClr val="tx1"/>
                </a:solidFill>
                <a:latin typeface="Algerian" panose="04020705040A02060702" pitchFamily="82" charset="0"/>
              </a:rPr>
              <a:t>dynamic</a:t>
            </a:r>
            <a:r>
              <a:rPr lang="en-US" sz="2100" b="1" i="1" dirty="0">
                <a:solidFill>
                  <a:schemeClr val="tx1"/>
                </a:solidFill>
              </a:rPr>
              <a:t> water</a:t>
            </a:r>
          </a:p>
          <a:p>
            <a:pPr lvl="2" algn="just"/>
            <a:r>
              <a:rPr lang="en-US" sz="1800" dirty="0">
                <a:solidFill>
                  <a:schemeClr val="tx1"/>
                </a:solidFill>
              </a:rPr>
              <a:t>Rising water-Area Flash Flooding</a:t>
            </a:r>
          </a:p>
          <a:p>
            <a:pPr lvl="2" algn="just"/>
            <a:r>
              <a:rPr lang="en-US" sz="1800" dirty="0">
                <a:solidFill>
                  <a:schemeClr val="tx1"/>
                </a:solidFill>
              </a:rPr>
              <a:t>Swift water emergencies</a:t>
            </a:r>
          </a:p>
          <a:p>
            <a:pPr lvl="3" algn="just"/>
            <a:r>
              <a:rPr lang="en-US" sz="1650" dirty="0">
                <a:solidFill>
                  <a:schemeClr val="tx1"/>
                </a:solidFill>
              </a:rPr>
              <a:t>Bayou</a:t>
            </a:r>
          </a:p>
          <a:p>
            <a:pPr lvl="3" algn="just"/>
            <a:r>
              <a:rPr lang="en-US" sz="1650" dirty="0">
                <a:solidFill>
                  <a:schemeClr val="tx1"/>
                </a:solidFill>
              </a:rPr>
              <a:t>Dam releases</a:t>
            </a:r>
          </a:p>
          <a:p>
            <a:pPr lvl="1" algn="just"/>
            <a:r>
              <a:rPr lang="en-US" sz="2100" b="1" i="1" u="sng" dirty="0"/>
              <a:t>Water Evacuations-</a:t>
            </a:r>
            <a:r>
              <a:rPr lang="en-US" sz="2100" b="1" i="1" dirty="0">
                <a:latin typeface="Algerian" panose="04020705040A02060702" pitchFamily="82" charset="0"/>
              </a:rPr>
              <a:t>static</a:t>
            </a:r>
            <a:r>
              <a:rPr lang="en-US" sz="2100" b="1" i="1" dirty="0"/>
              <a:t> water</a:t>
            </a:r>
            <a:endParaRPr lang="en-US" sz="2100" b="1" i="1" u="sng" dirty="0">
              <a:solidFill>
                <a:schemeClr val="tx1"/>
              </a:solidFill>
            </a:endParaRPr>
          </a:p>
          <a:p>
            <a:pPr lvl="1" algn="just"/>
            <a:r>
              <a:rPr lang="en-US" sz="2100" dirty="0">
                <a:solidFill>
                  <a:schemeClr val="tx1"/>
                </a:solidFill>
              </a:rPr>
              <a:t>All require </a:t>
            </a:r>
            <a:r>
              <a:rPr lang="en-US" sz="2100" dirty="0">
                <a:solidFill>
                  <a:schemeClr val="tx1"/>
                </a:solidFill>
                <a:latin typeface="Algerian" panose="04020705040A02060702" pitchFamily="82" charset="0"/>
              </a:rPr>
              <a:t>training</a:t>
            </a:r>
            <a:r>
              <a:rPr lang="en-US" sz="2100" dirty="0">
                <a:solidFill>
                  <a:schemeClr val="tx1"/>
                </a:solidFill>
              </a:rPr>
              <a:t> for effective decision-making for safe outcomes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E1D53-9B8D-4671-8387-6EEC532D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1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E83D0D-27CB-42C7-84AC-0B51ED917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624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C3F27-6489-49EA-8158-DBFB0974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Survival depends on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C6767-C7A4-47FC-BA54-A45851B8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44FCA0D-9EDB-4B39-899A-5816159441B9}" type="slidenum">
              <a:rPr lang="en-US" sz="1200" smtClean="0"/>
              <a:pPr defTabSz="457200">
                <a:spcAft>
                  <a:spcPts val="600"/>
                </a:spcAft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438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3F27-6489-49EA-8158-DBFB0974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5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Survival depends 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061C-F406-4794-8ACF-B3904613E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5676"/>
            <a:ext cx="7886700" cy="4941287"/>
          </a:xfrm>
        </p:spPr>
        <p:txBody>
          <a:bodyPr/>
          <a:lstStyle/>
          <a:p>
            <a:r>
              <a:rPr lang="en-US" sz="2000" dirty="0"/>
              <a:t>Issues with Harvey</a:t>
            </a:r>
          </a:p>
          <a:p>
            <a:pPr lvl="1"/>
            <a:r>
              <a:rPr lang="en-US" dirty="0"/>
              <a:t>Reports of victims waiting for long periods of time</a:t>
            </a:r>
          </a:p>
          <a:p>
            <a:pPr lvl="1"/>
            <a:r>
              <a:rPr lang="en-US" dirty="0"/>
              <a:t>Duplication of calls for same residence due to slow response</a:t>
            </a:r>
          </a:p>
          <a:p>
            <a:pPr lvl="1"/>
            <a:r>
              <a:rPr lang="en-US" dirty="0"/>
              <a:t>Night time operations for rescue only</a:t>
            </a:r>
          </a:p>
          <a:p>
            <a:pPr lvl="1"/>
            <a:r>
              <a:rPr lang="en-US" dirty="0"/>
              <a:t>Most flooding events are a 36 hour event-Harvey lasted days</a:t>
            </a:r>
          </a:p>
          <a:p>
            <a:pPr lvl="1"/>
            <a:r>
              <a:rPr lang="en-US" dirty="0"/>
              <a:t>No distinction between calls for </a:t>
            </a:r>
          </a:p>
          <a:p>
            <a:pPr lvl="2"/>
            <a:r>
              <a:rPr lang="en-US" sz="1600" dirty="0"/>
              <a:t>Calls rescue</a:t>
            </a:r>
          </a:p>
          <a:p>
            <a:pPr lvl="2"/>
            <a:r>
              <a:rPr lang="en-US" sz="1600" dirty="0"/>
              <a:t>Calls for evacuation</a:t>
            </a:r>
          </a:p>
          <a:p>
            <a:pPr lvl="1"/>
            <a:r>
              <a:rPr lang="en-US" dirty="0"/>
              <a:t>Rescue teams committed to boats and HWEV</a:t>
            </a:r>
          </a:p>
          <a:p>
            <a:pPr lvl="1"/>
            <a:r>
              <a:rPr lang="en-US" dirty="0"/>
              <a:t>Limited equipment</a:t>
            </a:r>
          </a:p>
          <a:p>
            <a:pPr lvl="2"/>
            <a:r>
              <a:rPr lang="en-US" sz="1600" dirty="0"/>
              <a:t>PWE personnel not training in HWV driving or conditions</a:t>
            </a:r>
          </a:p>
          <a:p>
            <a:pPr lvl="2"/>
            <a:r>
              <a:rPr lang="en-US" sz="1600" dirty="0"/>
              <a:t>Equipment available (dump trucks) however personnel limited </a:t>
            </a:r>
          </a:p>
          <a:p>
            <a:pPr lvl="2"/>
            <a:r>
              <a:rPr lang="en-US" sz="1600" dirty="0"/>
              <a:t>Interagency Communications a challenge</a:t>
            </a:r>
          </a:p>
          <a:p>
            <a:pPr lvl="2"/>
            <a:r>
              <a:rPr lang="en-US" sz="1600" dirty="0"/>
              <a:t>Citizen volunteer corps helped and also became victims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C6767-C7A4-47FC-BA54-A45851B8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1D01D9-17AD-4ED5-9A27-B74452125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2" r="24080" b="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C1A7A-7C4F-444A-903F-DF81460B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204183"/>
          </a:xfrm>
        </p:spPr>
        <p:txBody>
          <a:bodyPr>
            <a:normAutofit/>
          </a:bodyPr>
          <a:lstStyle/>
          <a:p>
            <a:r>
              <a:rPr lang="en-US" dirty="0"/>
              <a:t>HFD Marine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3A53-F76A-4708-8DA4-7657186B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US" sz="1500" dirty="0"/>
              <a:t>Respond to communities overwhelmed by: </a:t>
            </a:r>
          </a:p>
          <a:p>
            <a:pPr lvl="1"/>
            <a:r>
              <a:rPr lang="en-US" sz="1500" dirty="0"/>
              <a:t>the effects of natural or manmade flood disasters</a:t>
            </a:r>
          </a:p>
          <a:p>
            <a:pPr lvl="2"/>
            <a:r>
              <a:rPr lang="en-US" dirty="0"/>
              <a:t>Rising water</a:t>
            </a:r>
          </a:p>
          <a:p>
            <a:pPr lvl="2"/>
            <a:r>
              <a:rPr lang="en-US" dirty="0"/>
              <a:t>Swift water</a:t>
            </a:r>
          </a:p>
          <a:p>
            <a:r>
              <a:rPr lang="en-US" sz="1500" dirty="0"/>
              <a:t>Provide specialized resources </a:t>
            </a:r>
          </a:p>
          <a:p>
            <a:pPr lvl="1"/>
            <a:r>
              <a:rPr lang="en-US" sz="1500" dirty="0"/>
              <a:t>For 600 square miles of Houston response area.</a:t>
            </a:r>
          </a:p>
          <a:p>
            <a:pPr lvl="1"/>
            <a:r>
              <a:rPr lang="en-US" sz="1500" dirty="0"/>
              <a:t>Kingwood</a:t>
            </a:r>
          </a:p>
          <a:p>
            <a:pPr lvl="1"/>
            <a:r>
              <a:rPr lang="en-US" sz="1500" dirty="0" err="1"/>
              <a:t>Meyerland</a:t>
            </a:r>
            <a:r>
              <a:rPr lang="en-US" sz="1500" dirty="0"/>
              <a:t> </a:t>
            </a:r>
          </a:p>
          <a:p>
            <a:pPr lvl="1"/>
            <a:r>
              <a:rPr lang="en-US" sz="1500" dirty="0"/>
              <a:t>Greenpoint</a:t>
            </a:r>
          </a:p>
          <a:p>
            <a:pPr lvl="1"/>
            <a:r>
              <a:rPr lang="en-US" sz="1500" dirty="0"/>
              <a:t>White Oak</a:t>
            </a:r>
          </a:p>
          <a:p>
            <a:pPr lvl="1"/>
            <a:r>
              <a:rPr lang="en-US" sz="1500" dirty="0"/>
              <a:t>Simms Bayou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311B9-A26C-4AEA-A7E8-147D8217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FCA0D-9EDB-4B39-899A-5816159441B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AEFE-3094-4D77-B60F-239654E2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“Rescue” and What does it include?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C5D3-56FB-4D6A-9C90-79E9B2930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NFPA 1006 2017 ed. Defines “</a:t>
            </a:r>
            <a:r>
              <a:rPr lang="en-US" sz="2400" dirty="0">
                <a:latin typeface="Algerian" panose="04020705040A02060702" pitchFamily="82" charset="0"/>
              </a:rPr>
              <a:t>Rescue Incident</a:t>
            </a:r>
            <a:r>
              <a:rPr lang="en-US" sz="2400" dirty="0"/>
              <a:t>” as</a:t>
            </a:r>
          </a:p>
          <a:p>
            <a:pPr lvl="1"/>
            <a:r>
              <a:rPr lang="en-US" sz="2100" dirty="0"/>
              <a:t>emergency incident that primarily involves the rescue of persons subject to physical danger and that could include the provision of emergency medical care, but not necessarily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NFPA 1006 2017 ed. defines </a:t>
            </a:r>
            <a:r>
              <a:rPr lang="en-US" sz="2400" dirty="0">
                <a:latin typeface="Algerian" panose="04020705040A02060702" pitchFamily="82" charset="0"/>
              </a:rPr>
              <a:t>“Rescue” </a:t>
            </a:r>
            <a:r>
              <a:rPr lang="en-US" sz="2400" dirty="0"/>
              <a:t>as </a:t>
            </a:r>
          </a:p>
          <a:p>
            <a:pPr lvl="1"/>
            <a:r>
              <a:rPr lang="en-US" sz="2100" dirty="0"/>
              <a:t>activities directed at locating endangered persons at an emergency incident</a:t>
            </a:r>
          </a:p>
          <a:p>
            <a:pPr lvl="1"/>
            <a:r>
              <a:rPr lang="en-US" sz="2100" dirty="0"/>
              <a:t>removing those persons from danger</a:t>
            </a:r>
          </a:p>
          <a:p>
            <a:pPr lvl="1"/>
            <a:r>
              <a:rPr lang="en-US" sz="2100" dirty="0"/>
              <a:t>treating the injured</a:t>
            </a:r>
          </a:p>
          <a:p>
            <a:pPr lvl="1"/>
            <a:r>
              <a:rPr lang="en-US" sz="2100" dirty="0"/>
              <a:t>providing for transport of injured to an appropriate health facility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DAC8E-4347-4920-9712-8F07A7A8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A0D-9EDB-4B39-899A-5816159441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1024</Words>
  <Application>Microsoft Office PowerPoint</Application>
  <PresentationFormat>On-screen Show 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Houston Fire Department Marine Group</vt:lpstr>
      <vt:lpstr>Historical Flooding Events</vt:lpstr>
      <vt:lpstr>Topography</vt:lpstr>
      <vt:lpstr>PowerPoint Presentation</vt:lpstr>
      <vt:lpstr>Mission of HFD Operations</vt:lpstr>
      <vt:lpstr>Survival depends on time!</vt:lpstr>
      <vt:lpstr>Survival depends on time</vt:lpstr>
      <vt:lpstr>HFD Marine Group </vt:lpstr>
      <vt:lpstr>What is “Rescue” and What does it include?</vt:lpstr>
      <vt:lpstr>Solution</vt:lpstr>
      <vt:lpstr>NFPA 1670</vt:lpstr>
      <vt:lpstr>Current status of HFD resources</vt:lpstr>
      <vt:lpstr>Water Strike Team used as a Force Multiplier</vt:lpstr>
      <vt:lpstr>Water Strike Team and HFD Marine Group</vt:lpstr>
      <vt:lpstr>Marine Group Coordinator Sr. Captain Vogel </vt:lpstr>
      <vt:lpstr>After all assets are purchased HFD will have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Fire Department Marine Group</dc:title>
  <dc:creator>Saenz, Jennifer - HFD</dc:creator>
  <cp:lastModifiedBy>GARCIA, ROBERT I. - HFD</cp:lastModifiedBy>
  <cp:revision>69</cp:revision>
  <cp:lastPrinted>2018-04-26T16:25:55Z</cp:lastPrinted>
  <dcterms:created xsi:type="dcterms:W3CDTF">2018-04-11T16:35:28Z</dcterms:created>
  <dcterms:modified xsi:type="dcterms:W3CDTF">2018-05-08T14:08:19Z</dcterms:modified>
</cp:coreProperties>
</file>