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16"/>
  </p:notesMasterIdLst>
  <p:sldIdLst>
    <p:sldId id="256" r:id="rId2"/>
    <p:sldId id="274" r:id="rId3"/>
    <p:sldId id="257" r:id="rId4"/>
    <p:sldId id="281" r:id="rId5"/>
    <p:sldId id="275" r:id="rId6"/>
    <p:sldId id="278" r:id="rId7"/>
    <p:sldId id="279" r:id="rId8"/>
    <p:sldId id="258" r:id="rId9"/>
    <p:sldId id="259" r:id="rId10"/>
    <p:sldId id="260" r:id="rId11"/>
    <p:sldId id="282" r:id="rId12"/>
    <p:sldId id="262" r:id="rId13"/>
    <p:sldId id="263" r:id="rId14"/>
    <p:sldId id="264" r:id="rId15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B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94660"/>
  </p:normalViewPr>
  <p:slideViewPr>
    <p:cSldViewPr snapToGrid="0">
      <p:cViewPr varScale="1">
        <p:scale>
          <a:sx n="57" d="100"/>
          <a:sy n="57" d="100"/>
        </p:scale>
        <p:origin x="72" y="2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F0AA53-E5CA-4FE2-9C22-DC71E86047F0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0E2886-7C68-4D8E-95A4-B74C594E34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8389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Thank CM Stardig, Vice-Chair Le, other CM’s &amp; Staff members</a:t>
            </a:r>
          </a:p>
          <a:p>
            <a:r>
              <a:rPr lang="en-US" dirty="0"/>
              <a:t>Provide an update on the implementation of the Risk Based Inspection Program</a:t>
            </a:r>
          </a:p>
          <a:p>
            <a:r>
              <a:rPr lang="en-US" dirty="0"/>
              <a:t>RBI became operational in October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0E2886-7C68-4D8E-95A4-B74C594E34A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7475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Important to realize where we came from and historical challenges</a:t>
            </a:r>
          </a:p>
          <a:p>
            <a:r>
              <a:rPr lang="en-US" dirty="0"/>
              <a:t>Some were captured in the 2016 audit from the Controllers Office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0E2886-7C68-4D8E-95A4-B74C594E34A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5594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RBI creates a systematic and strategic approach to fire prevention inspections in COH</a:t>
            </a:r>
          </a:p>
          <a:p>
            <a:r>
              <a:rPr lang="en-US" dirty="0"/>
              <a:t>RBI has been used successfully in other cities in the US such as New York and Atlanta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0E2886-7C68-4D8E-95A4-B74C594E34A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4976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Probablity</a:t>
            </a:r>
            <a:r>
              <a:rPr lang="en-US" dirty="0"/>
              <a:t> – 12 factors considered…likelihood of having a fire</a:t>
            </a:r>
          </a:p>
          <a:p>
            <a:r>
              <a:rPr lang="en-US" dirty="0"/>
              <a:t>Consequence – 8 factors considered….how bad would a fire be if it </a:t>
            </a:r>
            <a:r>
              <a:rPr lang="en-US" dirty="0" err="1"/>
              <a:t>occured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0E2886-7C68-4D8E-95A4-B74C594E34A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2153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Even though 12 factors are considered in probability, 6 factors comprise 80% of the calculation</a:t>
            </a:r>
          </a:p>
          <a:p>
            <a:r>
              <a:rPr lang="en-US" dirty="0"/>
              <a:t>Only 1 of those 6 top factors is controllable and it ranks 2</a:t>
            </a:r>
            <a:r>
              <a:rPr lang="en-US" baseline="30000" dirty="0"/>
              <a:t>nd</a:t>
            </a:r>
            <a:r>
              <a:rPr lang="en-US" dirty="0"/>
              <a:t> overall…if the property has been inspected in the past 5 years</a:t>
            </a:r>
          </a:p>
          <a:p>
            <a:r>
              <a:rPr lang="en-US" dirty="0"/>
              <a:t>Basically, if it has been inspected within the past 5 years, there is a significant reduction in probability of a fire </a:t>
            </a:r>
            <a:r>
              <a:rPr lang="en-US" dirty="0" err="1"/>
              <a:t>occuring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0E2886-7C68-4D8E-95A4-B74C594E34A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4875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Final verification of the Master Property List will require boots on the ground to assure accuracy.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0E2886-7C68-4D8E-95A4-B74C594E34A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0598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MPL comprises nearly 75,000 properties and is constantly changing with addition of new certificates of occupancy</a:t>
            </a:r>
          </a:p>
          <a:p>
            <a:r>
              <a:rPr lang="en-US" dirty="0"/>
              <a:t>Approximately 1/3</a:t>
            </a:r>
            <a:r>
              <a:rPr lang="en-US" baseline="30000" dirty="0"/>
              <a:t>rd</a:t>
            </a:r>
            <a:r>
              <a:rPr lang="en-US" dirty="0"/>
              <a:t> are ranked as Risk Priority 1 or 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0E2886-7C68-4D8E-95A4-B74C594E34A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618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Shows how the number of properties are broken down by occupancy type and associated risk scores</a:t>
            </a:r>
          </a:p>
          <a:p>
            <a:r>
              <a:rPr lang="en-US" dirty="0"/>
              <a:t>Note that the majority of these are in the General Occupancy classification and low risk GO (Risk 3-5) account for 40,000 properties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0E2886-7C68-4D8E-95A4-B74C594E34A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7019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 achieve the 5 year goal, every year, inspections must include: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100% of the Risk 1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50% of Risk 2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33% of Risk 3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25% of Risk 4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20% of Risk 5</a:t>
            </a:r>
          </a:p>
          <a:p>
            <a:pPr marL="0" lvl="0" indent="0">
              <a:buFont typeface="Arial" panose="020B0604020202020204" pitchFamily="34" charset="0"/>
              <a:buNone/>
            </a:pPr>
            <a:r>
              <a:rPr lang="en-US" dirty="0"/>
              <a:t>Grand Total of nearly 30,000 inspections required annually to achieve the 5 year goal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0E2886-7C68-4D8E-95A4-B74C594E34A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0643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7652EB9C-5E06-4CA5-9038-1F3552222053}" type="datetime1">
              <a:rPr lang="en-US" smtClean="0"/>
              <a:t>12/5/2017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F6125-CB10-4E7D-81CC-F4EEFCF4AAB2}" type="datetime1">
              <a:rPr lang="en-US" smtClean="0"/>
              <a:t>12/5/2017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A379AF71-CDC5-4DD0-AB5B-12942A41F8E8}" type="datetime1">
              <a:rPr lang="en-US" smtClean="0"/>
              <a:t>12/5/2017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2642554B-5AD9-4A9A-B2CD-9F8F39F4FFB6}" type="datetime1">
              <a:rPr lang="en-US" smtClean="0"/>
              <a:t>12/5/2017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7260FC00-94C7-4844-B966-DE019769BCE2}" type="datetime1">
              <a:rPr lang="en-US" smtClean="0"/>
              <a:t>12/5/2017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F4AD4-D144-4562-ACF8-A39681CEF610}" type="datetime1">
              <a:rPr lang="en-US" smtClean="0"/>
              <a:t>12/5/2017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F229F-A67C-4580-963E-615E7C38AD45}" type="datetime1">
              <a:rPr lang="en-US" smtClean="0"/>
              <a:t>12/5/2017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138E8-7B70-4CA4-BAF7-5E4493699774}" type="datetime1">
              <a:rPr lang="en-US" smtClean="0"/>
              <a:t>12/5/2017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E77424F4-30E3-4302-A36C-5C597A5C6A29}" type="datetime1">
              <a:rPr lang="en-US" smtClean="0"/>
              <a:t>12/5/2017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F1AFB-DFFD-4036-A760-993500972086}" type="datetime1">
              <a:rPr lang="en-US" smtClean="0"/>
              <a:t>12/5/2017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D49C4A5B-BEFE-4A5D-BE6C-E93C5134B1F1}" type="datetime1">
              <a:rPr lang="en-US" smtClean="0"/>
              <a:t>12/5/2017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273E5-C6E6-4691-A1A3-D67CE813BB95}" type="datetime1">
              <a:rPr lang="en-US" smtClean="0"/>
              <a:t>12/5/2017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FDC0A-2945-46E7-A97B-686A66F9C004}" type="datetime1">
              <a:rPr lang="en-US" smtClean="0"/>
              <a:t>12/5/2017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C83F9-8938-4AE2-8B64-DB902EC702D4}" type="datetime1">
              <a:rPr lang="en-US" smtClean="0"/>
              <a:t>12/5/2017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75EDD-0037-48F1-BBCC-7E47C0B7C363}" type="datetime1">
              <a:rPr lang="en-US" smtClean="0"/>
              <a:t>12/5/2017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9E965-D9E7-403E-A59E-BAFDDB12E4D0}" type="datetime1">
              <a:rPr lang="en-US" smtClean="0"/>
              <a:t>12/5/2017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56D79-0057-433B-87E5-F0ACEDCC99FB}" type="datetime1">
              <a:rPr lang="en-US" smtClean="0"/>
              <a:t>12/5/2017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836194-83A1-4DF4-BFD6-B8ABEA838FF0}" type="datetime1">
              <a:rPr lang="en-US" smtClean="0"/>
              <a:t>12/5/2017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oleObject" Target="../embeddings/oleObject1.bin"/><Relationship Id="rId7" Type="http://schemas.openxmlformats.org/officeDocument/2006/relationships/image" Target="../media/image5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wmf"/><Relationship Id="rId9" Type="http://schemas.openxmlformats.org/officeDocument/2006/relationships/image" Target="../media/image7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Life safety bureau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Risk Based Inspection Program</a:t>
            </a:r>
          </a:p>
          <a:p>
            <a:endParaRPr lang="en-US" dirty="0"/>
          </a:p>
          <a:p>
            <a:r>
              <a:rPr lang="en-US" dirty="0"/>
              <a:t>December 5, 2017</a:t>
            </a:r>
          </a:p>
        </p:txBody>
      </p:sp>
    </p:spTree>
    <p:extLst>
      <p:ext uri="{BB962C8B-B14F-4D97-AF65-F5344CB8AC3E}">
        <p14:creationId xmlns:p14="http://schemas.microsoft.com/office/powerpoint/2010/main" val="20861503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 year inspection cycle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8731428"/>
              </p:ext>
            </p:extLst>
          </p:nvPr>
        </p:nvGraphicFramePr>
        <p:xfrm>
          <a:off x="558800" y="2193925"/>
          <a:ext cx="11150600" cy="286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7650">
                  <a:extLst>
                    <a:ext uri="{9D8B030D-6E8A-4147-A177-3AD203B41FA5}">
                      <a16:colId xmlns:a16="http://schemas.microsoft.com/office/drawing/2014/main" val="3567251166"/>
                    </a:ext>
                  </a:extLst>
                </a:gridCol>
                <a:gridCol w="2787650">
                  <a:extLst>
                    <a:ext uri="{9D8B030D-6E8A-4147-A177-3AD203B41FA5}">
                      <a16:colId xmlns:a16="http://schemas.microsoft.com/office/drawing/2014/main" val="3758623725"/>
                    </a:ext>
                  </a:extLst>
                </a:gridCol>
                <a:gridCol w="2362200">
                  <a:extLst>
                    <a:ext uri="{9D8B030D-6E8A-4147-A177-3AD203B41FA5}">
                      <a16:colId xmlns:a16="http://schemas.microsoft.com/office/drawing/2014/main" val="1598632430"/>
                    </a:ext>
                  </a:extLst>
                </a:gridCol>
                <a:gridCol w="3213100">
                  <a:extLst>
                    <a:ext uri="{9D8B030D-6E8A-4147-A177-3AD203B41FA5}">
                      <a16:colId xmlns:a16="http://schemas.microsoft.com/office/drawing/2014/main" val="33140520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Risk Rank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Inspection</a:t>
                      </a:r>
                      <a:r>
                        <a:rPr lang="en-US" baseline="0" dirty="0"/>
                        <a:t> Cycle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Total Number of Inspections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Annual Inspections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48382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Annual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9,308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9,308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65891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Every</a:t>
                      </a:r>
                      <a:r>
                        <a:rPr lang="en-US" baseline="0" dirty="0"/>
                        <a:t> 2 years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14,956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7,478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83825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Every 3 years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14,941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4,980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01439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Every 4 years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14,599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3,650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14077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Every 5 years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20,800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4,160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46334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29,576 Annual Inspections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0066989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270C0D1-3B77-400C-989D-869FA02EA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66212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advantages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Increases public safety</a:t>
            </a:r>
          </a:p>
          <a:p>
            <a:r>
              <a:rPr lang="en-US" dirty="0"/>
              <a:t>Increases safety for first responders</a:t>
            </a:r>
          </a:p>
          <a:p>
            <a:r>
              <a:rPr lang="en-US" dirty="0"/>
              <a:t>Alvarez &amp; Marsal estimate additional $10M in revenue over 5-year period by utilizing RBI model</a:t>
            </a:r>
          </a:p>
          <a:p>
            <a:pPr lvl="1"/>
            <a:r>
              <a:rPr lang="en-US" dirty="0"/>
              <a:t>This assumes inspection of all properties</a:t>
            </a:r>
          </a:p>
          <a:p>
            <a:pPr lvl="1"/>
            <a:r>
              <a:rPr lang="en-US" dirty="0"/>
              <a:t>Much of this revenue will be realized by inspecting the low risk General Occupancy properties</a:t>
            </a:r>
          </a:p>
        </p:txBody>
      </p:sp>
    </p:spTree>
    <p:extLst>
      <p:ext uri="{BB962C8B-B14F-4D97-AF65-F5344CB8AC3E}">
        <p14:creationId xmlns:p14="http://schemas.microsoft.com/office/powerpoint/2010/main" val="26038959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LSB performance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Current Performance	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Based on historical trend</a:t>
            </a:r>
          </a:p>
          <a:p>
            <a:r>
              <a:rPr lang="en-US" dirty="0"/>
              <a:t>Based on 84 field inspectors</a:t>
            </a:r>
          </a:p>
          <a:p>
            <a:r>
              <a:rPr lang="en-US" dirty="0"/>
              <a:t>Average 9,500 General Inspections per year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Target Performance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484034"/>
          </a:xfrm>
        </p:spPr>
        <p:txBody>
          <a:bodyPr>
            <a:normAutofit/>
          </a:bodyPr>
          <a:lstStyle/>
          <a:p>
            <a:r>
              <a:rPr lang="en-US" dirty="0"/>
              <a:t>Based on 3 year evaluation of peak period performance</a:t>
            </a:r>
          </a:p>
          <a:p>
            <a:r>
              <a:rPr lang="en-US" dirty="0"/>
              <a:t>Based on enhancements such as tablet deployment, e-signature capabilities, RMS conversion to INFOR</a:t>
            </a:r>
          </a:p>
          <a:p>
            <a:r>
              <a:rPr lang="en-US" dirty="0"/>
              <a:t>30% Increase in efficiency</a:t>
            </a:r>
          </a:p>
          <a:p>
            <a:r>
              <a:rPr lang="en-US" dirty="0"/>
              <a:t>12,500 inspections / 84 field inspectors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142DC1-8D86-48F9-96CD-0A53814289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2436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gap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5 year RBI model requires 29,576 completed inspections per year</a:t>
            </a:r>
          </a:p>
          <a:p>
            <a:r>
              <a:rPr lang="en-US" dirty="0"/>
              <a:t>Current LSB capacity is 12,500 completed inspections per year</a:t>
            </a:r>
          </a:p>
          <a:p>
            <a:pPr lvl="2"/>
            <a:r>
              <a:rPr lang="en-US" dirty="0"/>
              <a:t>Assumes full staffing of LSB Division</a:t>
            </a:r>
          </a:p>
          <a:p>
            <a:pPr lvl="2"/>
            <a:r>
              <a:rPr lang="en-US" dirty="0"/>
              <a:t>Currently understaffed by 6 Inspectors</a:t>
            </a:r>
          </a:p>
          <a:p>
            <a:pPr lvl="2"/>
            <a:r>
              <a:rPr lang="en-US" dirty="0"/>
              <a:t>Pending retirement of 2 Inspectors</a:t>
            </a:r>
          </a:p>
          <a:p>
            <a:r>
              <a:rPr lang="en-US" b="1" i="1" u="sng" dirty="0"/>
              <a:t>Gap in capacity of 17,000 inspections per year to meet the RBI model</a:t>
            </a:r>
          </a:p>
          <a:p>
            <a:endParaRPr lang="en-US" b="1" i="1" u="sng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1881E8-2BC9-4410-B927-0539B01CA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37005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Options for filling the gap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Increased efficiency of existing personnel</a:t>
            </a:r>
          </a:p>
          <a:p>
            <a:pPr lvl="1"/>
            <a:r>
              <a:rPr lang="en-US" dirty="0"/>
              <a:t>Technical improvements have been implemented</a:t>
            </a:r>
          </a:p>
          <a:p>
            <a:pPr lvl="1"/>
            <a:r>
              <a:rPr lang="en-US" dirty="0"/>
              <a:t>Transition to Infor within 18 months</a:t>
            </a:r>
          </a:p>
          <a:p>
            <a:r>
              <a:rPr lang="en-US" dirty="0"/>
              <a:t>Increasing community risk by extending the inspection cycle beyond 5 years</a:t>
            </a:r>
          </a:p>
          <a:p>
            <a:r>
              <a:rPr lang="en-US" dirty="0"/>
              <a:t>Increasing the number of personnel to perform all inspections</a:t>
            </a:r>
          </a:p>
          <a:p>
            <a:r>
              <a:rPr lang="en-US" dirty="0"/>
              <a:t>Increasing overtime for existing inspectors to perform inspections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96DBC6-3C04-4C95-BE72-EDBDE4E8B5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15160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Legacy inspection application, ILMS, is difficult to use with limited reporting capabilities</a:t>
            </a:r>
          </a:p>
          <a:p>
            <a:r>
              <a:rPr lang="en-US" dirty="0"/>
              <a:t>Teams worked individual property lists that were not validated against a master list</a:t>
            </a:r>
          </a:p>
          <a:p>
            <a:r>
              <a:rPr lang="en-US" dirty="0"/>
              <a:t>LSB did not know when new businesses started or certificates of occupancy changed</a:t>
            </a:r>
          </a:p>
          <a:p>
            <a:r>
              <a:rPr lang="en-US" dirty="0"/>
              <a:t>Conduction of general inspections was random and coverage of several property types was poor</a:t>
            </a:r>
          </a:p>
          <a:p>
            <a:r>
              <a:rPr lang="en-US" dirty="0"/>
              <a:t>No consistent or measurable definition of property risk</a:t>
            </a:r>
          </a:p>
          <a:p>
            <a:r>
              <a:rPr lang="en-US" dirty="0"/>
              <a:t>Blitzes were used to respond to perceived changes in risk – creating inefficiency and confusion</a:t>
            </a:r>
          </a:p>
          <a:p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/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HISTORIAL INSPECTION CHALLENGES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7FF36AE-6D7F-48F7-B34E-3C32E6234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15365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Risk based inspection goals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Develop a strategic plan for commercial property inspection</a:t>
            </a:r>
          </a:p>
          <a:p>
            <a:r>
              <a:rPr lang="en-US" dirty="0"/>
              <a:t>Create a consolidated data base of all occupancies required to be inspected on a periodic schedule</a:t>
            </a:r>
          </a:p>
          <a:p>
            <a:r>
              <a:rPr lang="en-US" dirty="0"/>
              <a:t>Apply standard set of risk factor criteria to each occupancy to establish a risk score for each</a:t>
            </a:r>
          </a:p>
          <a:p>
            <a:r>
              <a:rPr lang="en-US" dirty="0"/>
              <a:t>Establish a periodic inspection cycle, varying from 1- 5 years, for each occupancy based on the associated risk score</a:t>
            </a:r>
          </a:p>
          <a:p>
            <a:r>
              <a:rPr lang="en-US" dirty="0"/>
              <a:t>Process established to add new occupancies into the periodic inspection cycle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2BD6CD-B692-46CD-BC00-E079F7529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71224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/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Risk based inspection program</a:t>
            </a:r>
          </a:p>
        </p:txBody>
      </p:sp>
      <p:sp>
        <p:nvSpPr>
          <p:cNvPr id="22" name="Rectangle 21"/>
          <p:cNvSpPr/>
          <p:nvPr/>
        </p:nvSpPr>
        <p:spPr>
          <a:xfrm>
            <a:off x="1822742" y="1967442"/>
            <a:ext cx="2837411" cy="3309953"/>
          </a:xfrm>
          <a:prstGeom prst="rect">
            <a:avLst/>
          </a:prstGeom>
          <a:solidFill>
            <a:schemeClr val="tx1"/>
          </a:solidFill>
          <a:ln w="25400" cap="flat" cmpd="sng" algn="ctr">
            <a:solidFill>
              <a:srgbClr val="002B49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4800291" y="1967442"/>
            <a:ext cx="2653312" cy="3309953"/>
          </a:xfrm>
          <a:prstGeom prst="rect">
            <a:avLst/>
          </a:prstGeom>
          <a:solidFill>
            <a:schemeClr val="tx1"/>
          </a:solidFill>
          <a:ln w="25400" cap="flat" cmpd="sng" algn="ctr">
            <a:solidFill>
              <a:srgbClr val="002B49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7610718" y="1967442"/>
            <a:ext cx="2468981" cy="3309953"/>
          </a:xfrm>
          <a:prstGeom prst="rect">
            <a:avLst/>
          </a:prstGeom>
          <a:solidFill>
            <a:schemeClr val="tx1"/>
          </a:solidFill>
          <a:ln w="25400" cap="flat" cmpd="sng" algn="ctr">
            <a:solidFill>
              <a:srgbClr val="002B49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5" name="Arrow: Right 18"/>
          <p:cNvSpPr/>
          <p:nvPr/>
        </p:nvSpPr>
        <p:spPr>
          <a:xfrm>
            <a:off x="4582423" y="3485872"/>
            <a:ext cx="3181451" cy="667946"/>
          </a:xfrm>
          <a:prstGeom prst="rightArrow">
            <a:avLst>
              <a:gd name="adj1" fmla="val 50000"/>
              <a:gd name="adj2" fmla="val 47570"/>
            </a:avLst>
          </a:prstGeom>
          <a:solidFill>
            <a:srgbClr val="002B49"/>
          </a:solidFill>
          <a:ln w="25400" cap="flat" cmpd="sng" algn="ctr">
            <a:solidFill>
              <a:srgbClr val="002B49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aphicFrame>
        <p:nvGraphicFramePr>
          <p:cNvPr id="26" name="Content Placeholder 9"/>
          <p:cNvGraphicFramePr>
            <a:graphicFrameLocks/>
          </p:cNvGraphicFramePr>
          <p:nvPr>
            <p:extLst/>
          </p:nvPr>
        </p:nvGraphicFramePr>
        <p:xfrm>
          <a:off x="4944465" y="3222085"/>
          <a:ext cx="2314576" cy="1999925"/>
        </p:xfrm>
        <a:graphic>
          <a:graphicData uri="http://schemas.openxmlformats.org/drawingml/2006/table">
            <a:tbl>
              <a:tblPr firstRow="1" bandRow="1"/>
              <a:tblGrid>
                <a:gridCol w="1157288">
                  <a:extLst>
                    <a:ext uri="{9D8B030D-6E8A-4147-A177-3AD203B41FA5}">
                      <a16:colId xmlns:a16="http://schemas.microsoft.com/office/drawing/2014/main" val="3730022145"/>
                    </a:ext>
                  </a:extLst>
                </a:gridCol>
                <a:gridCol w="1157288">
                  <a:extLst>
                    <a:ext uri="{9D8B030D-6E8A-4147-A177-3AD203B41FA5}">
                      <a16:colId xmlns:a16="http://schemas.microsoft.com/office/drawing/2014/main" val="2389458626"/>
                    </a:ext>
                  </a:extLst>
                </a:gridCol>
              </a:tblGrid>
              <a:tr h="44659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dirty="0"/>
                        <a:t>Property Rank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B4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dirty="0"/>
                        <a:t>Inspection Frequency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B4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8184270"/>
                  </a:ext>
                </a:extLst>
              </a:tr>
              <a:tr h="3085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dirty="0"/>
                        <a:t>1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B49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dirty="0"/>
                        <a:t>Annually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B49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1516761"/>
                  </a:ext>
                </a:extLst>
              </a:tr>
              <a:tr h="3085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dirty="0"/>
                        <a:t>2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B49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dirty="0"/>
                        <a:t>Every 2 Years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B49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5458060"/>
                  </a:ext>
                </a:extLst>
              </a:tr>
              <a:tr h="3085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dirty="0"/>
                        <a:t>3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B49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dirty="0"/>
                        <a:t>Every 3 Years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B49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3131014"/>
                  </a:ext>
                </a:extLst>
              </a:tr>
              <a:tr h="3085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dirty="0"/>
                        <a:t>4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B49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dirty="0"/>
                        <a:t>Every 4 Years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B49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5194397"/>
                  </a:ext>
                </a:extLst>
              </a:tr>
              <a:tr h="3085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dirty="0"/>
                        <a:t>5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B49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dirty="0"/>
                        <a:t>Every 5 Years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B49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4480535"/>
                  </a:ext>
                </a:extLst>
              </a:tr>
            </a:tbl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/>
          </p:nvPr>
        </p:nvGraphicFramePr>
        <p:xfrm>
          <a:off x="7987376" y="2048851"/>
          <a:ext cx="589876" cy="722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2" name="CorelDRAW" r:id="rId3" imgW="4087080" imgH="6666480" progId="CorelDraw.Graphic.17">
                  <p:embed/>
                </p:oleObj>
              </mc:Choice>
              <mc:Fallback>
                <p:oleObj name="CorelDRAW" r:id="rId3" imgW="4087080" imgH="6666480" progId="CorelDraw.Graphic.17">
                  <p:embed/>
                  <p:pic>
                    <p:nvPicPr>
                      <p:cNvPr id="29" name="Object 28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987376" y="2048851"/>
                        <a:ext cx="589876" cy="7221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0" name="Group 29"/>
          <p:cNvGrpSpPr/>
          <p:nvPr/>
        </p:nvGrpSpPr>
        <p:grpSpPr>
          <a:xfrm>
            <a:off x="8795888" y="2300173"/>
            <a:ext cx="835835" cy="504020"/>
            <a:chOff x="7706676" y="3697463"/>
            <a:chExt cx="835835" cy="535461"/>
          </a:xfrm>
        </p:grpSpPr>
        <p:graphicFrame>
          <p:nvGraphicFramePr>
            <p:cNvPr id="31" name="Object 30"/>
            <p:cNvGraphicFramePr>
              <a:graphicFrameLocks noChangeAspect="1"/>
            </p:cNvGraphicFramePr>
            <p:nvPr>
              <p:extLst/>
            </p:nvPr>
          </p:nvGraphicFramePr>
          <p:xfrm>
            <a:off x="7706676" y="3697463"/>
            <a:ext cx="835835" cy="53546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03" name="CorelDRAW" r:id="rId5" imgW="13440651" imgH="18357769" progId="CorelDraw.Graphic.17">
                    <p:embed/>
                  </p:oleObj>
                </mc:Choice>
                <mc:Fallback>
                  <p:oleObj name="CorelDRAW" r:id="rId5" imgW="13440651" imgH="18357769" progId="CorelDraw.Graphic.17">
                    <p:embed/>
                    <p:pic>
                      <p:nvPicPr>
                        <p:cNvPr id="31" name="Object 30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7706676" y="3697463"/>
                          <a:ext cx="835835" cy="535461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pic>
          <p:nvPicPr>
            <p:cNvPr id="32" name="Picture 31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 flipH="1">
              <a:off x="7982280" y="3787015"/>
              <a:ext cx="284628" cy="356355"/>
            </a:xfrm>
            <a:prstGeom prst="rect">
              <a:avLst/>
            </a:prstGeom>
          </p:spPr>
        </p:pic>
      </p:grpSp>
      <p:sp>
        <p:nvSpPr>
          <p:cNvPr id="33" name="TextBox 32"/>
          <p:cNvSpPr txBox="1"/>
          <p:nvPr/>
        </p:nvSpPr>
        <p:spPr>
          <a:xfrm>
            <a:off x="7763873" y="3117981"/>
            <a:ext cx="2315825" cy="181977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182563" indent="-182563" defTabSz="914400" fontAlgn="base">
              <a:spcBef>
                <a:spcPts val="600"/>
              </a:spcBef>
              <a:spcAft>
                <a:spcPts val="600"/>
              </a:spcAft>
              <a:buClr>
                <a:srgbClr val="646464"/>
              </a:buClr>
              <a:buSzPct val="100000"/>
              <a:buFont typeface="Arial" charset="0"/>
              <a:buChar char="●"/>
            </a:pPr>
            <a:r>
              <a:rPr lang="en-US" sz="1400" dirty="0">
                <a:solidFill>
                  <a:srgbClr val="646464"/>
                </a:solidFill>
                <a:latin typeface="Arial"/>
                <a:ea typeface="ＭＳ Ｐゴシック" charset="0"/>
              </a:rPr>
              <a:t>Inspection Results</a:t>
            </a:r>
          </a:p>
          <a:p>
            <a:pPr marL="182563" indent="-182563" defTabSz="914400" fontAlgn="base">
              <a:spcBef>
                <a:spcPts val="600"/>
              </a:spcBef>
              <a:spcAft>
                <a:spcPts val="600"/>
              </a:spcAft>
              <a:buClr>
                <a:srgbClr val="646464"/>
              </a:buClr>
              <a:buSzPct val="100000"/>
              <a:buFont typeface="Arial" charset="0"/>
              <a:buChar char="●"/>
            </a:pPr>
            <a:r>
              <a:rPr lang="en-US" sz="1400" dirty="0">
                <a:solidFill>
                  <a:srgbClr val="646464"/>
                </a:solidFill>
                <a:latin typeface="Arial"/>
                <a:ea typeface="ＭＳ Ｐゴシック" charset="0"/>
              </a:rPr>
              <a:t>Property Use Changes</a:t>
            </a:r>
          </a:p>
          <a:p>
            <a:pPr marL="182563" indent="-182563" defTabSz="914400" fontAlgn="base">
              <a:spcBef>
                <a:spcPts val="600"/>
              </a:spcBef>
              <a:spcAft>
                <a:spcPts val="600"/>
              </a:spcAft>
              <a:buClr>
                <a:srgbClr val="646464"/>
              </a:buClr>
              <a:buSzPct val="100000"/>
              <a:buFont typeface="Arial" charset="0"/>
              <a:buChar char="●"/>
            </a:pPr>
            <a:r>
              <a:rPr lang="en-US" sz="1400" dirty="0">
                <a:solidFill>
                  <a:srgbClr val="646464"/>
                </a:solidFill>
                <a:latin typeface="Arial"/>
                <a:ea typeface="ＭＳ Ｐゴシック" charset="0"/>
              </a:rPr>
              <a:t>Fire Incident Updates</a:t>
            </a:r>
          </a:p>
          <a:p>
            <a:pPr marL="182563" indent="-182563" defTabSz="914400" fontAlgn="base">
              <a:spcBef>
                <a:spcPts val="600"/>
              </a:spcBef>
              <a:spcAft>
                <a:spcPts val="600"/>
              </a:spcAft>
              <a:buClr>
                <a:srgbClr val="646464"/>
              </a:buClr>
              <a:buSzPct val="100000"/>
              <a:buFont typeface="Arial" charset="0"/>
              <a:buChar char="●"/>
            </a:pPr>
            <a:r>
              <a:rPr lang="en-US" sz="1400" dirty="0">
                <a:solidFill>
                  <a:srgbClr val="646464"/>
                </a:solidFill>
                <a:latin typeface="Arial"/>
                <a:ea typeface="ＭＳ Ｐゴシック" charset="0"/>
              </a:rPr>
              <a:t>Population Density Changes</a:t>
            </a:r>
          </a:p>
          <a:p>
            <a:pPr marL="182563" indent="-182563" defTabSz="914400" fontAlgn="base">
              <a:spcBef>
                <a:spcPts val="600"/>
              </a:spcBef>
              <a:spcAft>
                <a:spcPts val="600"/>
              </a:spcAft>
              <a:buClr>
                <a:srgbClr val="646464"/>
              </a:buClr>
              <a:buSzPct val="100000"/>
              <a:buFont typeface="Arial" charset="0"/>
              <a:buChar char="●"/>
            </a:pPr>
            <a:r>
              <a:rPr lang="en-US" sz="1400" dirty="0">
                <a:solidFill>
                  <a:srgbClr val="646464"/>
                </a:solidFill>
                <a:latin typeface="Arial"/>
                <a:ea typeface="ＭＳ Ｐゴシック" charset="0"/>
              </a:rPr>
              <a:t>HCAD Property Updates</a:t>
            </a:r>
          </a:p>
          <a:p>
            <a:pPr defTabSz="914400" fontAlgn="base">
              <a:spcBef>
                <a:spcPct val="20000"/>
              </a:spcBef>
              <a:spcAft>
                <a:spcPct val="0"/>
              </a:spcAft>
              <a:buClr>
                <a:srgbClr val="646464"/>
              </a:buClr>
              <a:buSzPct val="100000"/>
            </a:pPr>
            <a:endParaRPr lang="en-US" sz="1400" dirty="0">
              <a:solidFill>
                <a:srgbClr val="646464"/>
              </a:solidFill>
              <a:latin typeface="Arial"/>
              <a:ea typeface="ＭＳ Ｐゴシック" charset="0"/>
            </a:endParaRPr>
          </a:p>
          <a:p>
            <a:pPr marL="182563" indent="-182563" defTabSz="914400" fontAlgn="base">
              <a:spcBef>
                <a:spcPct val="20000"/>
              </a:spcBef>
              <a:spcAft>
                <a:spcPct val="0"/>
              </a:spcAft>
              <a:buClr>
                <a:srgbClr val="646464"/>
              </a:buClr>
              <a:buSzPct val="100000"/>
              <a:buFont typeface="Arial" charset="0"/>
              <a:buChar char="●"/>
            </a:pPr>
            <a:endParaRPr lang="en-US" sz="1400" dirty="0">
              <a:solidFill>
                <a:srgbClr val="646464"/>
              </a:solidFill>
              <a:latin typeface="Arial"/>
              <a:ea typeface="ＭＳ Ｐゴシック" charset="0"/>
            </a:endParaRPr>
          </a:p>
          <a:p>
            <a:pPr marL="182563" indent="-182563" defTabSz="914400" fontAlgn="base">
              <a:spcBef>
                <a:spcPct val="20000"/>
              </a:spcBef>
              <a:spcAft>
                <a:spcPct val="0"/>
              </a:spcAft>
              <a:buClr>
                <a:srgbClr val="646464"/>
              </a:buClr>
              <a:buSzPct val="100000"/>
              <a:buFont typeface="Arial" charset="0"/>
              <a:buChar char="●"/>
            </a:pPr>
            <a:endParaRPr lang="en-US" sz="1400" dirty="0">
              <a:solidFill>
                <a:srgbClr val="646464"/>
              </a:solidFill>
              <a:latin typeface="Arial"/>
              <a:ea typeface="ＭＳ Ｐゴシック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358562" y="5645528"/>
            <a:ext cx="5662920" cy="165324"/>
          </a:xfrm>
          <a:prstGeom prst="rect">
            <a:avLst/>
          </a:prstGeom>
          <a:solidFill>
            <a:srgbClr val="002B49"/>
          </a:solidFill>
          <a:ln w="25400" cap="flat" cmpd="sng" algn="ctr">
            <a:solidFill>
              <a:srgbClr val="002B49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5" name="Rectangle 34"/>
          <p:cNvSpPr/>
          <p:nvPr/>
        </p:nvSpPr>
        <p:spPr>
          <a:xfrm rot="16200000">
            <a:off x="8581631" y="5371002"/>
            <a:ext cx="549052" cy="330648"/>
          </a:xfrm>
          <a:prstGeom prst="rect">
            <a:avLst/>
          </a:prstGeom>
          <a:solidFill>
            <a:srgbClr val="002B49"/>
          </a:solidFill>
          <a:ln w="25400" cap="flat" cmpd="sng" algn="ctr">
            <a:solidFill>
              <a:srgbClr val="002B49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6" name="Arrow: Right 24"/>
          <p:cNvSpPr/>
          <p:nvPr/>
        </p:nvSpPr>
        <p:spPr>
          <a:xfrm rot="16200000">
            <a:off x="3075092" y="5155325"/>
            <a:ext cx="601440" cy="709613"/>
          </a:xfrm>
          <a:prstGeom prst="rightArrow">
            <a:avLst>
              <a:gd name="adj1" fmla="val 50000"/>
              <a:gd name="adj2" fmla="val 47570"/>
            </a:avLst>
          </a:prstGeom>
          <a:solidFill>
            <a:srgbClr val="002B49"/>
          </a:solidFill>
          <a:ln w="25400" cap="flat" cmpd="sng" algn="ctr">
            <a:solidFill>
              <a:srgbClr val="002B49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8096538" y="2816089"/>
            <a:ext cx="1519238" cy="326976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defTabSz="914400" fontAlgn="base">
              <a:spcBef>
                <a:spcPct val="20000"/>
              </a:spcBef>
              <a:spcAft>
                <a:spcPct val="0"/>
              </a:spcAft>
              <a:buClr>
                <a:srgbClr val="646464"/>
              </a:buClr>
              <a:buSzPct val="100000"/>
            </a:pPr>
            <a:r>
              <a:rPr lang="en-US" sz="1400" b="1" i="1" dirty="0">
                <a:solidFill>
                  <a:srgbClr val="646464"/>
                </a:solidFill>
                <a:latin typeface="Arial"/>
                <a:ea typeface="ＭＳ Ｐゴシック" charset="0"/>
              </a:rPr>
              <a:t>LSB Inspection</a:t>
            </a:r>
          </a:p>
        </p:txBody>
      </p:sp>
      <p:sp>
        <p:nvSpPr>
          <p:cNvPr id="38" name="Content Placeholder 2"/>
          <p:cNvSpPr txBox="1">
            <a:spLocks/>
          </p:cNvSpPr>
          <p:nvPr/>
        </p:nvSpPr>
        <p:spPr>
          <a:xfrm>
            <a:off x="1590338" y="5817953"/>
            <a:ext cx="2759593" cy="944566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dirty="0"/>
              <a:t>11 Data Sources were combined to build the master list of commercial properties</a:t>
            </a:r>
          </a:p>
        </p:txBody>
      </p:sp>
      <p:sp>
        <p:nvSpPr>
          <p:cNvPr id="39" name="Content Placeholder 2"/>
          <p:cNvSpPr txBox="1">
            <a:spLocks/>
          </p:cNvSpPr>
          <p:nvPr/>
        </p:nvSpPr>
        <p:spPr>
          <a:xfrm>
            <a:off x="4694010" y="5831642"/>
            <a:ext cx="2759593" cy="944566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dirty="0"/>
              <a:t>Properties are risk scored, ranked and scheduled for inspections over a 5 year period</a:t>
            </a:r>
          </a:p>
        </p:txBody>
      </p:sp>
      <p:sp>
        <p:nvSpPr>
          <p:cNvPr id="40" name="Content Placeholder 2"/>
          <p:cNvSpPr txBox="1">
            <a:spLocks/>
          </p:cNvSpPr>
          <p:nvPr/>
        </p:nvSpPr>
        <p:spPr>
          <a:xfrm>
            <a:off x="7606003" y="5799042"/>
            <a:ext cx="2759593" cy="944566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dirty="0"/>
              <a:t>Inspectors perform scheduled inspections and update property information in model</a:t>
            </a:r>
          </a:p>
        </p:txBody>
      </p:sp>
      <p:pic>
        <p:nvPicPr>
          <p:cNvPr id="41" name="Picture 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1487" y="2104843"/>
            <a:ext cx="2690936" cy="30351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3" name="Picture 5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6384" y="2004001"/>
            <a:ext cx="1714844" cy="1194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7488DC0-FA8C-47DA-A20D-3774B08EB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10007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/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How is Fire Risk calculated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793587" y="2674417"/>
            <a:ext cx="3345361" cy="3364468"/>
          </a:xfrm>
          <a:prstGeom prst="rect">
            <a:avLst/>
          </a:prstGeom>
          <a:solidFill>
            <a:srgbClr val="FFFFFF">
              <a:lumMod val="65000"/>
            </a:srgbClr>
          </a:solidFill>
          <a:ln w="6350" cap="flat" cmpd="sng" algn="ctr">
            <a:solidFill>
              <a:srgbClr val="FFFFFF">
                <a:lumMod val="65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72000" numCol="1" rtlCol="0" anchor="t" anchorCtr="0" compatLnSpc="1">
            <a:prstTxWarp prst="textNoShape">
              <a:avLst/>
            </a:prstTxWarp>
          </a:bodyPr>
          <a:lstStyle/>
          <a:p>
            <a:pPr marL="171450" marR="0" lvl="0" indent="-171450" defTabSz="91440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charset="0"/>
              </a:rPr>
              <a:t>Location</a:t>
            </a:r>
          </a:p>
          <a:p>
            <a:pPr marL="171450" marR="0" lvl="0" indent="-171450" defTabSz="91440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charset="0"/>
              </a:rPr>
              <a:t>Inspected in Last 5 Years</a:t>
            </a:r>
          </a:p>
          <a:p>
            <a:pPr marL="171450" marR="0" lvl="0" indent="-171450" defTabSz="91440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charset="0"/>
              </a:rPr>
              <a:t>Number of Fire Incidents in Vicinity (Last 5 Years)</a:t>
            </a:r>
          </a:p>
          <a:p>
            <a:pPr marL="171450" marR="0" lvl="0" indent="-171450" defTabSz="91440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charset="0"/>
              </a:rPr>
              <a:t>Building Quality Assessment (HCAD)</a:t>
            </a:r>
          </a:p>
          <a:p>
            <a:pPr marL="171450" marR="0" lvl="0" indent="-171450" defTabSz="91440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charset="0"/>
              </a:rPr>
              <a:t>Property Type (ILMS)</a:t>
            </a:r>
          </a:p>
          <a:p>
            <a:pPr marL="171450" marR="0" lvl="0" indent="-171450" defTabSz="91440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charset="0"/>
              </a:rPr>
              <a:t>Population Density (Census)</a:t>
            </a:r>
          </a:p>
          <a:p>
            <a:pPr marL="171450" marR="0" lvl="0" indent="-171450" defTabSz="91440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charset="0"/>
              </a:rPr>
              <a:t>Property Size (HCAD)</a:t>
            </a:r>
          </a:p>
          <a:p>
            <a:pPr marL="171450" marR="0" lvl="0" indent="-171450" defTabSz="91440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charset="0"/>
              </a:rPr>
              <a:t>Building Stories (HCAD/ILMS)</a:t>
            </a:r>
          </a:p>
          <a:p>
            <a:pPr marL="171450" marR="0" lvl="0" indent="-171450" defTabSz="91440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charset="0"/>
              </a:rPr>
              <a:t>HFD Inspection Team</a:t>
            </a:r>
          </a:p>
          <a:p>
            <a:pPr marL="171450" marR="0" lvl="0" indent="-171450" defTabSz="91440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charset="0"/>
              </a:rPr>
              <a:t>Flammable Material Permits (ILMS)</a:t>
            </a:r>
          </a:p>
          <a:p>
            <a:pPr marL="171450" marR="0" lvl="0" indent="-171450" defTabSz="91440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charset="0"/>
              </a:rPr>
              <a:t>Property Value (HCAD)</a:t>
            </a:r>
          </a:p>
          <a:p>
            <a:pPr marL="171450" marR="0" lvl="0" indent="-171450" defTabSz="91440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charset="0"/>
              </a:rPr>
              <a:t>Hazmat Materials Present (ILMS)</a:t>
            </a:r>
            <a:endParaRPr kumimoji="0" lang="en-US" sz="13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" charset="0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ts val="9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03771" y="2347615"/>
            <a:ext cx="17578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lang="en-US" dirty="0">
                <a:latin typeface="Arial"/>
              </a:rPr>
              <a:t>PROBABILITY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5308432" y="2716947"/>
            <a:ext cx="3397811" cy="3321938"/>
          </a:xfrm>
          <a:prstGeom prst="rect">
            <a:avLst/>
          </a:prstGeom>
          <a:solidFill>
            <a:srgbClr val="969696">
              <a:lumMod val="75000"/>
            </a:srgbClr>
          </a:solidFill>
          <a:ln w="6350" cap="flat" cmpd="sng" algn="ctr">
            <a:solidFill>
              <a:srgbClr val="96969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72000" numCol="1" rtlCol="0" anchor="t" anchorCtr="0" compatLnSpc="1">
            <a:prstTxWarp prst="textNoShape">
              <a:avLst/>
            </a:prstTxWarp>
          </a:bodyPr>
          <a:lstStyle/>
          <a:p>
            <a:pPr marL="171450" marR="0" lvl="0" indent="-171450" defTabSz="91440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charset="0"/>
              </a:rPr>
              <a:t>Area Population Density (Census)</a:t>
            </a:r>
          </a:p>
          <a:p>
            <a:pPr marL="171450" marR="0" lvl="0" indent="-171450" defTabSz="91440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charset="0"/>
              </a:rPr>
              <a:t>Property Size (HCAD)</a:t>
            </a:r>
          </a:p>
          <a:p>
            <a:pPr marL="171450" marR="0" lvl="0" indent="-171450" defTabSz="91440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charset="0"/>
              </a:rPr>
              <a:t>Property Type (ILMS)</a:t>
            </a:r>
          </a:p>
          <a:p>
            <a:pPr marL="171450" marR="0" lvl="0" indent="-171450" defTabSz="91440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charset="0"/>
              </a:rPr>
              <a:t>Property Value (HCAD)</a:t>
            </a:r>
          </a:p>
          <a:p>
            <a:pPr marL="171450" marR="0" lvl="0" indent="-171450" defTabSz="91440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charset="0"/>
              </a:rPr>
              <a:t>Number of Floors (HCAD/ILMS)</a:t>
            </a:r>
          </a:p>
          <a:p>
            <a:pPr marL="171450" marR="0" lvl="0" indent="-171450" defTabSz="91440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charset="0"/>
              </a:rPr>
              <a:t>Fire Alarms/Sprinklers Present (ILMS)</a:t>
            </a:r>
          </a:p>
          <a:p>
            <a:pPr marL="171450" marR="0" lvl="0" indent="-171450" defTabSz="91440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charset="0"/>
              </a:rPr>
              <a:t>Flammable Permits (ILMS)</a:t>
            </a:r>
          </a:p>
          <a:p>
            <a:pPr marL="171450" marR="0" lvl="0" indent="-171450" defTabSz="91440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charset="0"/>
              </a:rPr>
              <a:t>Hazmat Materials Present (ILMS)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87918" y="2390145"/>
            <a:ext cx="19928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lang="en-US" dirty="0">
                <a:latin typeface="Arial"/>
              </a:rPr>
              <a:t>CONSEQUENCE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326250" y="3905233"/>
            <a:ext cx="80021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lang="en-US" sz="7200" b="1" dirty="0">
                <a:latin typeface="Arial"/>
              </a:rPr>
              <a:t>X</a:t>
            </a:r>
          </a:p>
        </p:txBody>
      </p:sp>
      <p:sp>
        <p:nvSpPr>
          <p:cNvPr id="16" name="Isosceles Triangle 11"/>
          <p:cNvSpPr/>
          <p:nvPr/>
        </p:nvSpPr>
        <p:spPr bwMode="auto">
          <a:xfrm rot="5400000">
            <a:off x="8460378" y="4194507"/>
            <a:ext cx="2102411" cy="324288"/>
          </a:xfrm>
          <a:prstGeom prst="triangle">
            <a:avLst/>
          </a:prstGeom>
          <a:solidFill>
            <a:srgbClr val="FFFFFF"/>
          </a:solidFill>
          <a:ln w="63500" cap="flat" cmpd="sng" algn="ctr">
            <a:solidFill>
              <a:srgbClr val="96969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0" cap="none" spc="0" normalizeH="0" baseline="0" noProof="0">
              <a:ln>
                <a:noFill/>
              </a:ln>
              <a:effectLst/>
              <a:uLnTx/>
              <a:uFillTx/>
              <a:latin typeface="Arial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9906583" y="4151944"/>
            <a:ext cx="20826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lang="en-US" sz="2400" dirty="0">
                <a:latin typeface="Arial"/>
              </a:rPr>
              <a:t>RISK SCORE</a:t>
            </a:r>
          </a:p>
        </p:txBody>
      </p:sp>
      <p:sp>
        <p:nvSpPr>
          <p:cNvPr id="18" name="Content Placeholder 2"/>
          <p:cNvSpPr txBox="1">
            <a:spLocks/>
          </p:cNvSpPr>
          <p:nvPr/>
        </p:nvSpPr>
        <p:spPr>
          <a:xfrm>
            <a:off x="1254034" y="1432613"/>
            <a:ext cx="9733049" cy="944566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/>
              <a:t>We calculated fire risk score by using machine learning techniques to estimate probability and developing a weighted factor for the potential consequence of a fire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35371" y="6199615"/>
            <a:ext cx="8606600" cy="59307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indent="0" defTabSz="9144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lvl1pPr>
            <a:lvl2pPr marL="685800" indent="-228600" defTabSz="9144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2pPr>
            <a:lvl3pPr marL="1143000" indent="-228600" defTabSz="9144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3pPr>
            <a:lvl4pPr marL="1600200" indent="-228600" defTabSz="9144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/>
            </a:lvl4pPr>
            <a:lvl5pPr marL="2057400" indent="-228600" defTabSz="9144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/>
            </a:lvl5pPr>
            <a:lvl6pPr marL="2514600" indent="-228600" defTabSz="9144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/>
            </a:lvl6pPr>
            <a:lvl7pPr marL="2971800" indent="-228600" defTabSz="9144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/>
            </a:lvl7pPr>
            <a:lvl8pPr marL="3429000" indent="-228600" defTabSz="9144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/>
            </a:lvl8pPr>
            <a:lvl9pPr marL="3886200" indent="-228600" defTabSz="9144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/>
            </a:lvl9pPr>
          </a:lstStyle>
          <a:p>
            <a:r>
              <a:rPr lang="en-US" sz="1400" dirty="0"/>
              <a:t>It is important to recognize that the risk factor will never be a perfect predictor of fire incidents but provides a consistent method for prioritizing our inspections and refining our approach over time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DA3E3E5-7B85-4B24-8F50-D9EA4327F7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3178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/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How is Fire Risk calculated</a:t>
            </a: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1254034" y="1432613"/>
            <a:ext cx="9733049" cy="944566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/>
              <a:t>Based on our analysis, there are 6 primary drivers comprising 80% of the overall probability calculation.  Of these, the only controllable factor is the performance of field inspections on the property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/>
          <a:srcRect l="1666" t="1075" r="1666" b="1755"/>
          <a:stretch/>
        </p:blipFill>
        <p:spPr>
          <a:xfrm>
            <a:off x="2756314" y="2377179"/>
            <a:ext cx="6728487" cy="412541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004910" y="3260713"/>
            <a:ext cx="2822292" cy="2057400"/>
          </a:xfrm>
          <a:prstGeom prst="rect">
            <a:avLst/>
          </a:prstGeom>
          <a:solidFill>
            <a:srgbClr val="00B050">
              <a:alpha val="9000"/>
            </a:srgbClr>
          </a:solidFill>
          <a:ln w="12700" cap="flat" cmpd="sng" algn="ctr">
            <a:solidFill>
              <a:srgbClr val="FFC000"/>
            </a:solidFill>
            <a:prstDash val="solid"/>
          </a:ln>
          <a:effectLst/>
        </p:spPr>
        <p:txBody>
          <a:bodyPr rtlCol="0" anchor="t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Primary Drivers*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5827202" y="3260713"/>
            <a:ext cx="3276600" cy="0"/>
          </a:xfrm>
          <a:prstGeom prst="straightConnector1">
            <a:avLst/>
          </a:prstGeom>
          <a:noFill/>
          <a:ln w="9525" cap="flat" cmpd="sng" algn="ctr">
            <a:solidFill>
              <a:srgbClr val="002B49">
                <a:shade val="95000"/>
                <a:satMod val="105000"/>
              </a:srgbClr>
            </a:solidFill>
            <a:prstDash val="solid"/>
            <a:tailEnd type="triangle"/>
          </a:ln>
          <a:effectLst/>
        </p:spPr>
      </p:cxnSp>
      <p:sp>
        <p:nvSpPr>
          <p:cNvPr id="10" name="TextBox 9"/>
          <p:cNvSpPr txBox="1"/>
          <p:nvPr/>
        </p:nvSpPr>
        <p:spPr>
          <a:xfrm>
            <a:off x="7109459" y="6306646"/>
            <a:ext cx="2286000" cy="1524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marL="182563" marR="0" lvl="0" indent="-182563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646464"/>
              </a:buClr>
              <a:buSzPct val="100000"/>
              <a:buFont typeface="Arial" charset="0"/>
              <a:buNone/>
              <a:tabLst/>
              <a:defRPr/>
            </a:pPr>
            <a:r>
              <a:rPr lang="en-US" sz="1050" dirty="0">
                <a:solidFill>
                  <a:srgbClr val="646464"/>
                </a:solidFill>
                <a:latin typeface="Arial"/>
              </a:rPr>
              <a:t>*Estimated with Treebagger algorithm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81EB44-F641-4DD7-8FD0-DF8EE86861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5140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risk model accuracy and completeness challenges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Source systems had incomplete information on properties (e.g. missing Fixed Property Use codes)</a:t>
            </a:r>
          </a:p>
          <a:p>
            <a:endParaRPr lang="en-US" sz="2000" dirty="0"/>
          </a:p>
          <a:p>
            <a:r>
              <a:rPr lang="en-US" sz="2000" dirty="0"/>
              <a:t>Some of the identified addresses may no longer exist</a:t>
            </a:r>
          </a:p>
          <a:p>
            <a:endParaRPr lang="en-US" sz="2000" dirty="0"/>
          </a:p>
          <a:p>
            <a:r>
              <a:rPr lang="en-US" sz="2000" dirty="0"/>
              <a:t>Residential properties might have been misclassified as commercial </a:t>
            </a:r>
          </a:p>
          <a:p>
            <a:endParaRPr lang="en-US" sz="2000" dirty="0"/>
          </a:p>
          <a:p>
            <a:pPr marL="228600" lvl="1">
              <a:spcBef>
                <a:spcPts val="1000"/>
              </a:spcBef>
            </a:pPr>
            <a:r>
              <a:rPr lang="en-US" dirty="0">
                <a:solidFill>
                  <a:schemeClr val="tx2"/>
                </a:solidFill>
                <a:cs typeface="ＭＳ Ｐゴシック" charset="0"/>
              </a:rPr>
              <a:t>Some properties may have multiple addresses associated with a single business</a:t>
            </a:r>
          </a:p>
          <a:p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E15FC4-CF51-4BAD-9750-9961A15E7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40891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Current status of occupancies in City of Houston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74,604 Occupancies in consolidated data base requiring periodic inspection</a:t>
            </a:r>
          </a:p>
          <a:p>
            <a:pPr lvl="1"/>
            <a:r>
              <a:rPr lang="en-US" dirty="0"/>
              <a:t>Risk Priority 1 – 9,308 occupancies</a:t>
            </a:r>
          </a:p>
          <a:p>
            <a:pPr lvl="1"/>
            <a:r>
              <a:rPr lang="en-US" dirty="0"/>
              <a:t>Risk Priority 2 – 14,956 occupancies</a:t>
            </a:r>
          </a:p>
          <a:p>
            <a:pPr lvl="1"/>
            <a:r>
              <a:rPr lang="en-US" dirty="0"/>
              <a:t>Risk Priority 3 – 14,941 occupancies</a:t>
            </a:r>
          </a:p>
          <a:p>
            <a:pPr lvl="1"/>
            <a:r>
              <a:rPr lang="en-US" dirty="0"/>
              <a:t>Risk Priority 4 – 14,599 occupancies</a:t>
            </a:r>
          </a:p>
          <a:p>
            <a:pPr lvl="1"/>
            <a:r>
              <a:rPr lang="en-US" dirty="0"/>
              <a:t>Risk Priority 5 – 20,800 occupancies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960874-B91E-4276-81A8-DAC6BFA09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31210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Occupancy risk scores by type of property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7373898"/>
              </p:ext>
            </p:extLst>
          </p:nvPr>
        </p:nvGraphicFramePr>
        <p:xfrm>
          <a:off x="685800" y="2193925"/>
          <a:ext cx="10160000" cy="37125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1700">
                  <a:extLst>
                    <a:ext uri="{9D8B030D-6E8A-4147-A177-3AD203B41FA5}">
                      <a16:colId xmlns:a16="http://schemas.microsoft.com/office/drawing/2014/main" val="1323644238"/>
                    </a:ext>
                  </a:extLst>
                </a:gridCol>
                <a:gridCol w="1130300">
                  <a:extLst>
                    <a:ext uri="{9D8B030D-6E8A-4147-A177-3AD203B41FA5}">
                      <a16:colId xmlns:a16="http://schemas.microsoft.com/office/drawing/2014/main" val="990865171"/>
                    </a:ext>
                  </a:extLst>
                </a:gridCol>
                <a:gridCol w="1193800">
                  <a:extLst>
                    <a:ext uri="{9D8B030D-6E8A-4147-A177-3AD203B41FA5}">
                      <a16:colId xmlns:a16="http://schemas.microsoft.com/office/drawing/2014/main" val="1901263208"/>
                    </a:ext>
                  </a:extLst>
                </a:gridCol>
                <a:gridCol w="939800">
                  <a:extLst>
                    <a:ext uri="{9D8B030D-6E8A-4147-A177-3AD203B41FA5}">
                      <a16:colId xmlns:a16="http://schemas.microsoft.com/office/drawing/2014/main" val="2724615607"/>
                    </a:ext>
                  </a:extLst>
                </a:gridCol>
                <a:gridCol w="889000">
                  <a:extLst>
                    <a:ext uri="{9D8B030D-6E8A-4147-A177-3AD203B41FA5}">
                      <a16:colId xmlns:a16="http://schemas.microsoft.com/office/drawing/2014/main" val="1113111552"/>
                    </a:ext>
                  </a:extLst>
                </a:gridCol>
                <a:gridCol w="1206500">
                  <a:extLst>
                    <a:ext uri="{9D8B030D-6E8A-4147-A177-3AD203B41FA5}">
                      <a16:colId xmlns:a16="http://schemas.microsoft.com/office/drawing/2014/main" val="3017516469"/>
                    </a:ext>
                  </a:extLst>
                </a:gridCol>
                <a:gridCol w="1257300">
                  <a:extLst>
                    <a:ext uri="{9D8B030D-6E8A-4147-A177-3AD203B41FA5}">
                      <a16:colId xmlns:a16="http://schemas.microsoft.com/office/drawing/2014/main" val="2288189704"/>
                    </a:ext>
                  </a:extLst>
                </a:gridCol>
                <a:gridCol w="1282700">
                  <a:extLst>
                    <a:ext uri="{9D8B030D-6E8A-4147-A177-3AD203B41FA5}">
                      <a16:colId xmlns:a16="http://schemas.microsoft.com/office/drawing/2014/main" val="1534810804"/>
                    </a:ext>
                  </a:extLst>
                </a:gridCol>
                <a:gridCol w="1358900">
                  <a:extLst>
                    <a:ext uri="{9D8B030D-6E8A-4147-A177-3AD203B41FA5}">
                      <a16:colId xmlns:a16="http://schemas.microsoft.com/office/drawing/2014/main" val="3726890177"/>
                    </a:ext>
                  </a:extLst>
                </a:gridCol>
              </a:tblGrid>
              <a:tr h="512082">
                <a:tc>
                  <a:txBody>
                    <a:bodyPr/>
                    <a:lstStyle/>
                    <a:p>
                      <a:r>
                        <a:rPr lang="en-US" sz="1600" dirty="0"/>
                        <a:t>Risk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Apart/ </a:t>
                      </a:r>
                    </a:p>
                    <a:p>
                      <a:r>
                        <a:rPr lang="en-US" sz="1600" dirty="0"/>
                        <a:t>Hotels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Gen</a:t>
                      </a:r>
                      <a:r>
                        <a:rPr lang="en-US" sz="1600" baseline="0" dirty="0"/>
                        <a:t> </a:t>
                      </a:r>
                      <a:r>
                        <a:rPr lang="en-US" sz="1600" baseline="0" dirty="0" err="1"/>
                        <a:t>Occ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HazMat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High</a:t>
                      </a:r>
                      <a:r>
                        <a:rPr lang="en-US" sz="1600" baseline="0" dirty="0"/>
                        <a:t> Rise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Schools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Institutions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Nights/</a:t>
                      </a:r>
                    </a:p>
                    <a:p>
                      <a:r>
                        <a:rPr lang="en-US" sz="1600" dirty="0"/>
                        <a:t>Weekends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Grand</a:t>
                      </a:r>
                    </a:p>
                    <a:p>
                      <a:r>
                        <a:rPr lang="en-US" dirty="0"/>
                        <a:t>Total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802324"/>
                  </a:ext>
                </a:extLst>
              </a:tr>
              <a:tr h="512082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5,741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346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692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9,308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8730349"/>
                  </a:ext>
                </a:extLst>
              </a:tr>
              <a:tr h="512082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1,316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11,485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485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167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14,956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1237112"/>
                  </a:ext>
                </a:extLst>
              </a:tr>
              <a:tr h="512082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1,755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11,485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893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14,941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1580727"/>
                  </a:ext>
                </a:extLst>
              </a:tr>
              <a:tr h="512082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2,193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11,486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167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753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14,599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0579418"/>
                  </a:ext>
                </a:extLst>
              </a:tr>
              <a:tr h="512082"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2,633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17,229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20,800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3719478"/>
                  </a:ext>
                </a:extLst>
              </a:tr>
              <a:tr h="512082">
                <a:tc>
                  <a:txBody>
                    <a:bodyPr/>
                    <a:lstStyle/>
                    <a:p>
                      <a:r>
                        <a:rPr lang="en-US" b="1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8,774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57,427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1,386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1,075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4,115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74,604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0242189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9DFDD44-B7AA-4122-A5DE-31FCC9DCF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3575740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TM04033937[[fn=Vapor Trail]]</Template>
  <TotalTime>5743</TotalTime>
  <Words>1210</Words>
  <Application>Microsoft Office PowerPoint</Application>
  <PresentationFormat>Widescreen</PresentationFormat>
  <Paragraphs>246</Paragraphs>
  <Slides>14</Slides>
  <Notes>9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ＭＳ Ｐゴシック</vt:lpstr>
      <vt:lpstr>Arial</vt:lpstr>
      <vt:lpstr>Calibri</vt:lpstr>
      <vt:lpstr>Century Gothic</vt:lpstr>
      <vt:lpstr>Vapor Trail</vt:lpstr>
      <vt:lpstr>CorelDRAW</vt:lpstr>
      <vt:lpstr>Life safety bureau</vt:lpstr>
      <vt:lpstr>PowerPoint Presentation</vt:lpstr>
      <vt:lpstr>Risk based inspection goals</vt:lpstr>
      <vt:lpstr>PowerPoint Presentation</vt:lpstr>
      <vt:lpstr>PowerPoint Presentation</vt:lpstr>
      <vt:lpstr>PowerPoint Presentation</vt:lpstr>
      <vt:lpstr>risk model accuracy and completeness challenges</vt:lpstr>
      <vt:lpstr>Current status of occupancies in City of Houston</vt:lpstr>
      <vt:lpstr>Occupancy risk scores by type of property</vt:lpstr>
      <vt:lpstr>5 year inspection cycle</vt:lpstr>
      <vt:lpstr>advantages</vt:lpstr>
      <vt:lpstr>LSB performance</vt:lpstr>
      <vt:lpstr>The gap</vt:lpstr>
      <vt:lpstr>Options for filling the gap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Life safety bureau</dc:title>
  <dc:creator>Mann, Richard - HFD</dc:creator>
  <cp:lastModifiedBy>Thorp, Laura - CNL</cp:lastModifiedBy>
  <cp:revision>90</cp:revision>
  <cp:lastPrinted>2017-12-05T15:36:38Z</cp:lastPrinted>
  <dcterms:created xsi:type="dcterms:W3CDTF">2017-08-23T19:12:58Z</dcterms:created>
  <dcterms:modified xsi:type="dcterms:W3CDTF">2017-12-05T15:37:13Z</dcterms:modified>
</cp:coreProperties>
</file>