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0" r:id="rId3"/>
    <p:sldId id="261" r:id="rId4"/>
    <p:sldId id="262" r:id="rId5"/>
    <p:sldId id="270" r:id="rId6"/>
    <p:sldId id="272" r:id="rId7"/>
    <p:sldId id="263" r:id="rId8"/>
    <p:sldId id="265" r:id="rId9"/>
  </p:sldIdLst>
  <p:sldSz cx="10058400" cy="7772400"/>
  <p:notesSz cx="6858000" cy="9144000"/>
  <p:defaultTextStyle>
    <a:defPPr>
      <a:defRPr lang="en-US"/>
    </a:defPPr>
    <a:lvl1pPr marL="0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33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467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701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935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169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400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4636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3867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46">
          <p15:clr>
            <a:srgbClr val="A4A3A4"/>
          </p15:clr>
        </p15:guide>
        <p15:guide id="2" pos="31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001F"/>
    <a:srgbClr val="272E37"/>
    <a:srgbClr val="272F37"/>
    <a:srgbClr val="363432"/>
    <a:srgbClr val="D10324"/>
    <a:srgbClr val="BD1630"/>
    <a:srgbClr val="12322A"/>
    <a:srgbClr val="0A4031"/>
    <a:srgbClr val="203650"/>
    <a:srgbClr val="0C5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9" autoAdjust="0"/>
    <p:restoredTop sz="95884" autoAdjust="0"/>
  </p:normalViewPr>
  <p:slideViewPr>
    <p:cSldViewPr snapToGrid="0" snapToObjects="1">
      <p:cViewPr>
        <p:scale>
          <a:sx n="110" d="100"/>
          <a:sy n="110" d="100"/>
        </p:scale>
        <p:origin x="-1242" y="-24"/>
      </p:cViewPr>
      <p:guideLst>
        <p:guide orient="horz" pos="2446"/>
        <p:guide pos="31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9AAA9-1AC3-5345-BB37-89FD4C9EA943}" type="datetimeFigureOut">
              <a:rPr lang="en-US" smtClean="0"/>
              <a:t>7/12/2016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5B29A-514A-054F-8E04-A04454DE32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177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114F9-25E2-B14D-AE3D-1C5E0478F2C4}" type="datetimeFigureOut">
              <a:rPr lang="en-US" smtClean="0"/>
              <a:t>7/12/2016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1544E-EAAD-6649-8D2D-D5B2E67FE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71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1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58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97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7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6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Sources: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“Another death</a:t>
            </a:r>
            <a:r>
              <a:rPr lang="en-US" baseline="0" dirty="0" smtClean="0"/>
              <a:t> linked to exploding air bag.” </a:t>
            </a:r>
            <a:r>
              <a:rPr lang="en-US" i="1" baseline="0" dirty="0" smtClean="0"/>
              <a:t>CBS News</a:t>
            </a:r>
            <a:r>
              <a:rPr lang="en-US" baseline="0" dirty="0" smtClean="0"/>
              <a:t>. http://www.cbsnews.com/news/another-death-linked-to-exploding-air-bag/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“Teen dies after possible airbag malfunction.” </a:t>
            </a:r>
            <a:r>
              <a:rPr lang="en-US" i="1" baseline="0" dirty="0" smtClean="0"/>
              <a:t>CBS-Tulsa</a:t>
            </a:r>
            <a:r>
              <a:rPr lang="en-US" baseline="0" dirty="0" smtClean="0"/>
              <a:t>. http://www.newson6.com/story/10441178/teen-dies-after-possible-honda-malfunction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“Lawsuit Filed in Death of Man Due to Faulty Air Bag.” </a:t>
            </a:r>
            <a:r>
              <a:rPr lang="en-US" i="1" baseline="0" dirty="0" smtClean="0"/>
              <a:t>WRC-TV/NBC-Los Angeles</a:t>
            </a:r>
            <a:r>
              <a:rPr lang="en-US" baseline="0" dirty="0" smtClean="0"/>
              <a:t>. http://www.nbclosangeles.com/news/local/Lawsuit-Filed-in-Death-of-Man-Due-to-Faulty-Airbag-283928861.html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“Caido and Law.” </a:t>
            </a:r>
            <a:r>
              <a:rPr lang="en-US" i="1" baseline="0" dirty="0" smtClean="0"/>
              <a:t>Bloomberg</a:t>
            </a:r>
            <a:r>
              <a:rPr lang="en-US" baseline="0" dirty="0" smtClean="0"/>
              <a:t>. http://www.bloomberg.com/photo/caido-and-law-/-iWCk7gh7aQUc.html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“San Diego father talks to team 10 about daughter’s death tied to faulty airbag.” </a:t>
            </a:r>
            <a:r>
              <a:rPr lang="en-US" i="1" baseline="0" dirty="0" smtClean="0"/>
              <a:t>KGTV/ABC-San Diego</a:t>
            </a:r>
            <a:r>
              <a:rPr lang="en-US" baseline="0" dirty="0" smtClean="0"/>
              <a:t>. http://www.10news.com/news/san-diego-father-talks-to-team-10-about-death-tied-to-faulty-airbag-072915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“It looked like a stabbing, but Takata airbag was the </a:t>
            </a:r>
            <a:r>
              <a:rPr lang="en-US" baseline="0" dirty="0" err="1" smtClean="0"/>
              <a:t>kiler</a:t>
            </a:r>
            <a:r>
              <a:rPr lang="en-US" baseline="0" dirty="0" smtClean="0"/>
              <a:t>.” </a:t>
            </a:r>
            <a:r>
              <a:rPr lang="en-US" i="1" baseline="0" dirty="0" smtClean="0"/>
              <a:t>The New York Times</a:t>
            </a:r>
            <a:r>
              <a:rPr lang="en-US" baseline="0" dirty="0" smtClean="0"/>
              <a:t>. http://www.nytimes.com/2014/10/21/business/it-looked-like-a-stabbing-but-takata-air-bag-was-the-killer.html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“Honda Civic Owner Kylan Langlinais Killed by Airbag.” </a:t>
            </a:r>
            <a:r>
              <a:rPr lang="en-US" i="1" baseline="0" dirty="0" smtClean="0"/>
              <a:t>CarComplaints.com</a:t>
            </a:r>
            <a:r>
              <a:rPr lang="en-US" baseline="0" dirty="0" smtClean="0"/>
              <a:t>. http://www.carcomplaints.com/news/2015/honda-civic-kylan-langlinais-killed-airbag.shtml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“NC widow remembers husband killed by airbag.” </a:t>
            </a:r>
            <a:r>
              <a:rPr lang="en-US" i="1" baseline="0" dirty="0" smtClean="0"/>
              <a:t>WBTV/WNCN/CBS-North Carolina</a:t>
            </a:r>
            <a:r>
              <a:rPr lang="en-US" baseline="0" dirty="0" smtClean="0"/>
              <a:t>. http://wncn.com/2016/05/09/nc-widow-remembers-husband-killed-by-airbag/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122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“Kin</a:t>
            </a:r>
            <a:r>
              <a:rPr lang="en-US" baseline="0" dirty="0" smtClean="0"/>
              <a:t> of Texas teen killed by Takata air bag say they received no recall notice.” </a:t>
            </a:r>
            <a:r>
              <a:rPr lang="en-US" i="1" baseline="0" dirty="0" smtClean="0"/>
              <a:t>New York Daily News</a:t>
            </a:r>
            <a:r>
              <a:rPr lang="en-US" baseline="0" dirty="0" smtClean="0"/>
              <a:t>. http://www.nydailynews.com/life-style/health/kin-teen-killed-takata-air-bags-no-recall-article-1.2592566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4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aseline="0" dirty="0" smtClean="0"/>
              <a:t>“Carols Solis had no idea There was a Shrapnel Bomb in his Steering Wheel.” </a:t>
            </a:r>
            <a:r>
              <a:rPr lang="en-US" i="1" baseline="0" dirty="0" smtClean="0"/>
              <a:t>HoustonPress</a:t>
            </a:r>
            <a:r>
              <a:rPr lang="en-US" baseline="0" dirty="0" smtClean="0"/>
              <a:t>. http://www.houstonpress.com/news/carlos-solis-had-no-idea-there-was-a-shrapnel-bomb-inside-his-steering-wheel-7455706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685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“Sixty Million</a:t>
            </a:r>
            <a:r>
              <a:rPr lang="en-US" baseline="0" dirty="0" smtClean="0"/>
              <a:t> Car Bombs: Inside Takata’s Air Bag Crisis.” </a:t>
            </a:r>
            <a:r>
              <a:rPr lang="en-US" i="1" baseline="0" dirty="0" smtClean="0"/>
              <a:t>Bloomberg</a:t>
            </a:r>
            <a:r>
              <a:rPr lang="en-US" baseline="0" dirty="0" smtClean="0"/>
              <a:t>. http://www.bloomberg.com/news/features/2016-06-02/sixty-million-car-bombs-inside-takata-s-air-bag-crisis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66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</a:t>
            </a:r>
            <a:r>
              <a:rPr lang="en-US" baseline="0" dirty="0" smtClean="0"/>
              <a:t> Reuters “90 million Takata airbags could be recalled in US.” </a:t>
            </a:r>
            <a:r>
              <a:rPr lang="en-US" i="1" baseline="0" dirty="0" smtClean="0"/>
              <a:t>E&amp;T.</a:t>
            </a:r>
            <a:r>
              <a:rPr lang="en-US" baseline="0" dirty="0" smtClean="0"/>
              <a:t> http://eandt.theiet.org/news/2016/feb/takata-airbag-recall.cfm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2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i="1" dirty="0" smtClean="0"/>
              <a:t>New York</a:t>
            </a:r>
            <a:r>
              <a:rPr lang="en-US" i="1" baseline="0" dirty="0" smtClean="0"/>
              <a:t> Times</a:t>
            </a:r>
            <a:r>
              <a:rPr lang="en-US" dirty="0" smtClean="0"/>
              <a:t>.</a:t>
            </a:r>
            <a:r>
              <a:rPr lang="en-US" baseline="0" dirty="0" smtClean="0"/>
              <a:t> http://www.nytimes.com/video/business/100000003993014/takata-airbag-malfunction.html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68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8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814" y="3917566"/>
            <a:ext cx="8687433" cy="1986280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00"/>
              </a:lnSpc>
              <a:buNone/>
              <a:defRPr sz="1800" b="0" i="0" spc="0">
                <a:solidFill>
                  <a:schemeClr val="bg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defRPr>
            </a:lvl1pPr>
            <a:lvl2pPr marL="0" indent="0" algn="l">
              <a:lnSpc>
                <a:spcPts val="2100"/>
              </a:lnSpc>
              <a:spcBef>
                <a:spcPts val="999"/>
              </a:spcBef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defRPr>
            </a:lvl2pPr>
            <a:lvl3pPr marL="1018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</a:p>
          <a:p>
            <a:pPr lvl="1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681813" y="2620141"/>
            <a:ext cx="8687434" cy="1295400"/>
          </a:xfrm>
          <a:prstGeom prst="rect">
            <a:avLst/>
          </a:prstGeom>
          <a:noFill/>
        </p:spPr>
        <p:txBody>
          <a:bodyPr vert="horz" lIns="0" tIns="0" rIns="0" bIns="0" anchor="b" anchorCtr="0"/>
          <a:lstStyle>
            <a:lvl1pPr algn="l">
              <a:lnSpc>
                <a:spcPct val="80000"/>
              </a:lnSpc>
              <a:defRPr sz="5000" b="1" i="0" baseline="0">
                <a:solidFill>
                  <a:schemeClr val="bg1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8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4980" y="7114538"/>
            <a:ext cx="790495" cy="41380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 smtClean="0"/>
              <a:t>PAGE </a:t>
            </a:r>
            <a:fld id="{679751D3-02F5-2B45-A12D-F3831CAE63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444500" y="667265"/>
            <a:ext cx="9140975" cy="61509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cap="all" spc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defRPr>
            </a:lvl1pPr>
            <a:lvl2pPr marL="0" indent="0">
              <a:spcAft>
                <a:spcPts val="2500"/>
              </a:spcAft>
              <a:buNone/>
              <a:defRPr sz="2000" b="0" i="0" baseline="0">
                <a:solidFill>
                  <a:schemeClr val="bg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defRPr>
            </a:lvl2pPr>
            <a:lvl3pPr marL="0" indent="0">
              <a:spcAft>
                <a:spcPts val="336"/>
              </a:spcAft>
              <a:buNone/>
              <a:defRPr sz="1400" b="1" cap="all" baseline="0">
                <a:latin typeface="Times" charset="0"/>
                <a:ea typeface="Times" charset="0"/>
                <a:cs typeface="Times" charset="0"/>
              </a:defRPr>
            </a:lvl3pPr>
            <a:lvl4pPr marL="3175" indent="0">
              <a:spcBef>
                <a:spcPts val="0"/>
              </a:spcBef>
              <a:spcAft>
                <a:spcPts val="1400"/>
              </a:spcAft>
              <a:buNone/>
              <a:defRPr sz="140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defRPr>
            </a:lvl4pPr>
            <a:lvl5pPr marL="254000" indent="-254000">
              <a:spcBef>
                <a:spcPts val="0"/>
              </a:spcBef>
              <a:spcAft>
                <a:spcPts val="700"/>
              </a:spcAft>
              <a:buClr>
                <a:schemeClr val="tx1"/>
              </a:buClr>
              <a:buSzPct val="70000"/>
              <a:buFont typeface="Wingdings" charset="2"/>
              <a:buChar char="§"/>
              <a:defRPr sz="140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defRPr>
            </a:lvl5pPr>
            <a:lvl6pPr marL="454025" indent="-227013">
              <a:spcBef>
                <a:spcPts val="0"/>
              </a:spcBef>
              <a:spcAft>
                <a:spcPts val="700"/>
              </a:spcAft>
              <a:buClr>
                <a:schemeClr val="tx1"/>
              </a:buClr>
              <a:buFont typeface="Lucida Grande"/>
              <a:buChar char="-"/>
              <a:defRPr sz="140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defRPr>
            </a:lvl6pPr>
            <a:lvl7pPr marL="676275" indent="-222250">
              <a:spcBef>
                <a:spcPts val="0"/>
              </a:spcBef>
              <a:spcAft>
                <a:spcPts val="700"/>
              </a:spcAft>
              <a:buClr>
                <a:schemeClr val="tx1"/>
              </a:buClr>
              <a:buFont typeface="Arial"/>
              <a:buChar char="•"/>
              <a:defRPr sz="1400" baseline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defRPr>
            </a:lvl7pPr>
            <a:lvl8pPr marL="904875" indent="-223838">
              <a:buClr>
                <a:schemeClr val="tx1"/>
              </a:buClr>
              <a:buSzPct val="90000"/>
              <a:buFont typeface=".HelveticaNeueDeskInterface-Regular" charset="-120"/>
              <a:buChar char="-"/>
              <a:defRPr sz="140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defRPr>
            </a:lvl8pPr>
          </a:lstStyle>
          <a:p>
            <a:pPr lvl="0"/>
            <a:r>
              <a:rPr lang="en-US" dirty="0" smtClean="0"/>
              <a:t>Header text Here</a:t>
            </a:r>
          </a:p>
          <a:p>
            <a:pPr lvl="1"/>
            <a:r>
              <a:rPr lang="en-US" dirty="0" smtClean="0"/>
              <a:t>Large body copy </a:t>
            </a:r>
          </a:p>
          <a:p>
            <a:pPr lvl="2"/>
            <a:r>
              <a:rPr lang="en-US" dirty="0" smtClean="0"/>
              <a:t>Subhead Text Here</a:t>
            </a:r>
          </a:p>
          <a:p>
            <a:pPr lvl="3"/>
            <a:r>
              <a:rPr lang="en-US" dirty="0" smtClean="0"/>
              <a:t>Body Copy Small</a:t>
            </a:r>
          </a:p>
          <a:p>
            <a:pPr lvl="4"/>
            <a:r>
              <a:rPr lang="en-US" dirty="0" smtClean="0"/>
              <a:t>Bullet Copy Small First Level</a:t>
            </a:r>
          </a:p>
          <a:p>
            <a:pPr lvl="5"/>
            <a:r>
              <a:rPr lang="en-US" dirty="0" smtClean="0"/>
              <a:t>Bullet Copy Small Second Level</a:t>
            </a:r>
          </a:p>
          <a:p>
            <a:pPr lvl="6"/>
            <a:r>
              <a:rPr lang="en-US" dirty="0" smtClean="0"/>
              <a:t>Bullet Copy Small Third Level</a:t>
            </a:r>
          </a:p>
          <a:p>
            <a:pPr lvl="7"/>
            <a:r>
              <a:rPr lang="en-US" dirty="0" smtClean="0"/>
              <a:t>Bullet Copy Small Fourth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45889" y="641001"/>
            <a:ext cx="5189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3" y="6996734"/>
            <a:ext cx="2355558" cy="64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8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68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hf hdr="0" dt="0"/>
  <p:txStyles>
    <p:titleStyle>
      <a:lvl1pPr algn="ctr" defTabSz="50923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25" indent="-381925" algn="l" defTabSz="509233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504" indent="-318271" algn="l" defTabSz="509233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084" indent="-254616" algn="l" defTabSz="50923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317" indent="-254616" algn="l" defTabSz="509233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551" indent="-254616" algn="l" defTabSz="509233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0785" indent="-254616" algn="l" defTabSz="50923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019" indent="-254616" algn="l" defTabSz="50923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251" indent="-254616" algn="l" defTabSz="50923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485" indent="-254616" algn="l" defTabSz="50923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33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467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01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935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169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400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636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867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tiff"/><Relationship Id="rId4" Type="http://schemas.openxmlformats.org/officeDocument/2006/relationships/image" Target="../media/image4.JPG"/><Relationship Id="rId9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10" Type="http://schemas.openxmlformats.org/officeDocument/2006/relationships/image" Target="../media/image23.tiff"/><Relationship Id="rId4" Type="http://schemas.openxmlformats.org/officeDocument/2006/relationships/image" Target="../media/image17.tiff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1814" y="2830167"/>
            <a:ext cx="8687433" cy="198628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Houston Public Safety &amp; Homeland Security Committee Hearing</a:t>
            </a:r>
          </a:p>
          <a:p>
            <a:pPr algn="ctr"/>
            <a:r>
              <a:rPr lang="en-US" i="1" dirty="0" smtClean="0"/>
              <a:t>July 12, 2016</a:t>
            </a:r>
          </a:p>
          <a:p>
            <a:endParaRPr lang="en-US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1813" y="1532742"/>
            <a:ext cx="8687434" cy="1295400"/>
          </a:xfrm>
        </p:spPr>
        <p:txBody>
          <a:bodyPr/>
          <a:lstStyle/>
          <a:p>
            <a:pPr algn="ctr"/>
            <a:r>
              <a:rPr lang="en-US" sz="3200" b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Independent Monitor of Takata and the Coordinated Remedy Program</a:t>
            </a:r>
            <a:endParaRPr lang="en-US" sz="3200" b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1813" y="3087638"/>
            <a:ext cx="518984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t="18707" b="10356"/>
          <a:stretch/>
        </p:blipFill>
        <p:spPr>
          <a:xfrm>
            <a:off x="2397210" y="4105151"/>
            <a:ext cx="5025767" cy="23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9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679751D3-02F5-2B45-A12D-F3831CAE638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44500" y="667265"/>
            <a:ext cx="9140975" cy="6447273"/>
          </a:xfrm>
        </p:spPr>
        <p:txBody>
          <a:bodyPr/>
          <a:lstStyle/>
          <a:p>
            <a:r>
              <a:rPr lang="en-US" dirty="0" smtClean="0"/>
              <a:t>CONFIRMED victims IN THE U.S.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268517"/>
            <a:ext cx="1724561" cy="1828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3844" r="12038"/>
          <a:stretch/>
        </p:blipFill>
        <p:spPr>
          <a:xfrm>
            <a:off x="4003581" y="1268517"/>
            <a:ext cx="1828801" cy="1828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r="9636"/>
          <a:stretch/>
        </p:blipFill>
        <p:spPr>
          <a:xfrm>
            <a:off x="6006099" y="1288744"/>
            <a:ext cx="1828800" cy="1828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06" b="23922"/>
          <a:stretch/>
        </p:blipFill>
        <p:spPr>
          <a:xfrm>
            <a:off x="8035791" y="1288744"/>
            <a:ext cx="1828800" cy="1828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94" y="4128077"/>
            <a:ext cx="1828800" cy="1828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9" r="26769" b="17451"/>
          <a:stretch/>
        </p:blipFill>
        <p:spPr>
          <a:xfrm>
            <a:off x="6011300" y="4144954"/>
            <a:ext cx="1810796" cy="1828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65383" y="3117544"/>
            <a:ext cx="17254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latin typeface="Times New Roman" charset="0"/>
                <a:ea typeface="Times New Roman" charset="0"/>
                <a:cs typeface="Times New Roman" charset="0"/>
              </a:rPr>
              <a:t>Ashley Parham, 18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Midwest City, OK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2001 Honda Accord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Killed May 27, 2009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39755" y="5979988"/>
            <a:ext cx="1894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Kylan Langlinais, 23 </a:t>
            </a:r>
            <a:endParaRPr lang="en-US" sz="1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Lafayette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, LA </a:t>
            </a: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2005 Honda Accord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Killed Apr. 15,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2015</a:t>
            </a: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06099" y="3120835"/>
            <a:ext cx="1815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Jewel Brangman, 26 </a:t>
            </a:r>
            <a:endParaRPr lang="en-US" sz="1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San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Diego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, CA </a:t>
            </a: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2001 Honda Civic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Killed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Sept. 7, 2014</a:t>
            </a: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12705" y="3124126"/>
            <a:ext cx="1887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Hien Thi Tran, 51 </a:t>
            </a:r>
            <a:endParaRPr lang="en-US" sz="1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Orlando, FL</a:t>
            </a:r>
          </a:p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2001 Honda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Accord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Killed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Sept.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29,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2014</a:t>
            </a: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6099" y="5995372"/>
            <a:ext cx="1840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Joel </a:t>
            </a:r>
            <a:r>
              <a:rPr lang="en-US" sz="1200" b="1" dirty="0" smtClean="0">
                <a:latin typeface="Times New Roman" charset="0"/>
                <a:ea typeface="Times New Roman" charset="0"/>
                <a:cs typeface="Times New Roman" charset="0"/>
              </a:rPr>
              <a:t>Knight, 52</a:t>
            </a:r>
          </a:p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Kershaw, SC </a:t>
            </a: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2006 Ford Ranger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Killed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Dec. 22, 2015</a:t>
            </a: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03581" y="3108173"/>
            <a:ext cx="1826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Hai Ming Xu, 47 </a:t>
            </a:r>
            <a:endParaRPr lang="en-US" sz="1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Alhambra, CA </a:t>
            </a: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2002 Acura TL </a:t>
            </a: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Killed Sept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. 13,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2013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39755" y="3117544"/>
            <a:ext cx="1787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Gurjit Rathore, 33 </a:t>
            </a:r>
            <a:endParaRPr lang="en-US" sz="1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Richmond,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VA</a:t>
            </a:r>
          </a:p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2001 Honda Accord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Killed Dec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. 24,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2009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15280" y="5975123"/>
            <a:ext cx="18137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latin typeface="Times New Roman" charset="0"/>
                <a:ea typeface="Times New Roman" charset="0"/>
                <a:cs typeface="Times New Roman" charset="0"/>
              </a:rPr>
              <a:t>Minor Victim (Name Withheld), 13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Mercer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County,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PA 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2001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Honda Accord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Killed Jul. 22, 2015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9755" y="1254701"/>
            <a:ext cx="1788517" cy="1828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b="11593"/>
          <a:stretch/>
        </p:blipFill>
        <p:spPr>
          <a:xfrm>
            <a:off x="4066525" y="4128077"/>
            <a:ext cx="1763173" cy="18211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r="6857"/>
          <a:stretch/>
        </p:blipFill>
        <p:spPr>
          <a:xfrm>
            <a:off x="129969" y="4132598"/>
            <a:ext cx="1828800" cy="182286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27252" y="5959206"/>
            <a:ext cx="1831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latin typeface="Times New Roman" charset="0"/>
                <a:ea typeface="Times New Roman" charset="0"/>
                <a:cs typeface="Times New Roman" charset="0"/>
              </a:rPr>
              <a:t>Carlos Solis, 35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Spring, TX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2002 Honda Civic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Killed Jan. 18, 2015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r="24413"/>
          <a:stretch/>
        </p:blipFill>
        <p:spPr>
          <a:xfrm>
            <a:off x="8023896" y="4145161"/>
            <a:ext cx="1839851" cy="1828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8023896" y="5996508"/>
            <a:ext cx="1839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latin typeface="Times New Roman" charset="0"/>
                <a:ea typeface="Times New Roman" charset="0"/>
                <a:cs typeface="Times New Roman" charset="0"/>
              </a:rPr>
              <a:t>Huma Hanif, 17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Fort Bend County, TX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2002 Honda Civic</a:t>
            </a:r>
          </a:p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Killed Mar. 31, 2016</a:t>
            </a:r>
          </a:p>
        </p:txBody>
      </p:sp>
    </p:spTree>
    <p:extLst>
      <p:ext uri="{BB962C8B-B14F-4D97-AF65-F5344CB8AC3E}">
        <p14:creationId xmlns:p14="http://schemas.microsoft.com/office/powerpoint/2010/main" val="1021426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679751D3-02F5-2B45-A12D-F3831CAE638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HOUSTON-AREA VICTIM: HUMA HANIF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8" r="21958"/>
          <a:stretch/>
        </p:blipFill>
        <p:spPr>
          <a:xfrm>
            <a:off x="961770" y="2041282"/>
            <a:ext cx="3407578" cy="32463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719" y="2041282"/>
            <a:ext cx="4937392" cy="32463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61770" y="5304688"/>
            <a:ext cx="3407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Huma Hanif, 17</a:t>
            </a:r>
          </a:p>
          <a:p>
            <a:pPr algn="ctr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Fort Bend County, TX</a:t>
            </a:r>
          </a:p>
          <a:p>
            <a:pPr algn="ctr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2002 Honda Civic</a:t>
            </a:r>
          </a:p>
          <a:p>
            <a:pPr algn="ctr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Killed Mar. 31, 2016</a:t>
            </a:r>
          </a:p>
        </p:txBody>
      </p:sp>
    </p:spTree>
    <p:extLst>
      <p:ext uri="{BB962C8B-B14F-4D97-AF65-F5344CB8AC3E}">
        <p14:creationId xmlns:p14="http://schemas.microsoft.com/office/powerpoint/2010/main" val="108488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679751D3-02F5-2B45-A12D-F3831CAE638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HOUSTON-AREA VICTIM: </a:t>
            </a:r>
            <a:r>
              <a:rPr lang="en-US" dirty="0" smtClean="0"/>
              <a:t>CARLOS SOLIS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r="3264"/>
          <a:stretch/>
        </p:blipFill>
        <p:spPr>
          <a:xfrm>
            <a:off x="972132" y="2008024"/>
            <a:ext cx="3410466" cy="32643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2000" r="2736" b="2071"/>
          <a:stretch/>
        </p:blipFill>
        <p:spPr>
          <a:xfrm>
            <a:off x="4959658" y="1983309"/>
            <a:ext cx="3699104" cy="32643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61770" y="5304688"/>
            <a:ext cx="3407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Carlos Solis, 35</a:t>
            </a:r>
          </a:p>
          <a:p>
            <a:pPr algn="ctr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Spring, TX</a:t>
            </a:r>
          </a:p>
          <a:p>
            <a:pPr algn="ctr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2002 Honda Civic</a:t>
            </a:r>
          </a:p>
          <a:p>
            <a:pPr algn="ctr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Killed Jan. 18, 2015</a:t>
            </a:r>
          </a:p>
        </p:txBody>
      </p:sp>
    </p:spTree>
    <p:extLst>
      <p:ext uri="{BB962C8B-B14F-4D97-AF65-F5344CB8AC3E}">
        <p14:creationId xmlns:p14="http://schemas.microsoft.com/office/powerpoint/2010/main" val="998822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679751D3-02F5-2B45-A12D-F3831CAE638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AIRBAG INFLATOR SCHEMATIC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6" y="1023055"/>
            <a:ext cx="7722208" cy="62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62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679751D3-02F5-2B45-A12D-F3831CAE638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44500" y="667265"/>
            <a:ext cx="9140975" cy="568411"/>
          </a:xfrm>
        </p:spPr>
        <p:txBody>
          <a:bodyPr/>
          <a:lstStyle/>
          <a:p>
            <a:r>
              <a:rPr lang="en-US" dirty="0" smtClean="0"/>
              <a:t>Airbag deployment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044" y="4619287"/>
            <a:ext cx="2834431" cy="2254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717" y="4631789"/>
            <a:ext cx="2799700" cy="1816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1" y="4106168"/>
            <a:ext cx="2980582" cy="2300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25" y="1198925"/>
            <a:ext cx="2588490" cy="2519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8103" y="2059604"/>
            <a:ext cx="1984540" cy="13968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26649" y="1235541"/>
            <a:ext cx="2829571" cy="2582152"/>
            <a:chOff x="5669280" y="191755"/>
            <a:chExt cx="3250131" cy="32523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513" r="1305"/>
            <a:stretch/>
          </p:blipFill>
          <p:spPr>
            <a:xfrm>
              <a:off x="5669280" y="191755"/>
              <a:ext cx="3017520" cy="325237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240295" y="191755"/>
              <a:ext cx="679116" cy="54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331" y="6735952"/>
            <a:ext cx="1009080" cy="50098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84375" y="6872891"/>
            <a:ext cx="6433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" charset="0"/>
                <a:ea typeface="Times" charset="0"/>
                <a:cs typeface="Times" charset="0"/>
              </a:rPr>
              <a:t>Sources: Takata; Autoliv; Daicel; Explosion (Japan explosives society’s journal) *inflator assembly varies by car model.</a:t>
            </a:r>
            <a:endParaRPr lang="en-US" sz="10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4288"/>
          <a:stretch/>
        </p:blipFill>
        <p:spPr>
          <a:xfrm>
            <a:off x="7427714" y="1149042"/>
            <a:ext cx="2121005" cy="693048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 rot="5400000">
            <a:off x="5077393" y="-461580"/>
            <a:ext cx="336340" cy="8884266"/>
          </a:xfrm>
          <a:prstGeom prst="leftBrace">
            <a:avLst>
              <a:gd name="adj1" fmla="val 8333"/>
              <a:gd name="adj2" fmla="val 39569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6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679751D3-02F5-2B45-A12D-F3831CAE638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Takata Airbag Malfun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491" y="1433385"/>
            <a:ext cx="7982514" cy="44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679751D3-02F5-2B45-A12D-F3831CAE638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53" y="642854"/>
            <a:ext cx="5007936" cy="64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1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50000"/>
              <a:lumOff val="50000"/>
            </a:schemeClr>
          </a:solidFill>
          <a:prstDash val="sysDash"/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6130</TotalTime>
  <Words>525</Words>
  <Application>Microsoft Office PowerPoint</Application>
  <PresentationFormat>Custom</PresentationFormat>
  <Paragraphs>87</Paragraphs>
  <Slides>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The Independent Monitor of Takata and the Coordinated Remedy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Glover Park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Jolda</dc:creator>
  <cp:lastModifiedBy>Peck, Amy - CNL</cp:lastModifiedBy>
  <cp:revision>222</cp:revision>
  <dcterms:created xsi:type="dcterms:W3CDTF">2014-07-10T16:02:27Z</dcterms:created>
  <dcterms:modified xsi:type="dcterms:W3CDTF">2016-07-12T13:52:42Z</dcterms:modified>
</cp:coreProperties>
</file>