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68" r:id="rId5"/>
    <p:sldId id="270" r:id="rId6"/>
    <p:sldId id="271" r:id="rId7"/>
    <p:sldId id="265" r:id="rId8"/>
    <p:sldId id="269" r:id="rId9"/>
    <p:sldId id="261" r:id="rId10"/>
    <p:sldId id="262" r:id="rId11"/>
    <p:sldId id="263" r:id="rId12"/>
    <p:sldId id="264" r:id="rId13"/>
    <p:sldId id="267" r:id="rId14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-78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001E65F-E687-4856-96ED-CF661DBA66A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7DF837A-1333-46D5-955A-B6391F9E42D7}" type="datetimeFigureOut">
              <a:rPr lang="en-US" smtClean="0"/>
              <a:t>3/4/2016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arxiv.org/pdf/1602.05048v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e156746\Desktop\CHAHT Mayor's Office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2057400"/>
            <a:ext cx="54165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4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+mn-lt"/>
              </a:rPr>
              <a:t>IV. Anti-Human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>Trafficking Efforts Highlights – Cont’d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772400" cy="40386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1800" b="1" dirty="0" smtClean="0"/>
              <a:t>Objective:  </a:t>
            </a:r>
            <a:r>
              <a:rPr lang="en-US" sz="1800" b="1" dirty="0"/>
              <a:t>Institutionalize </a:t>
            </a:r>
            <a:r>
              <a:rPr lang="en-US" sz="1800" b="1" dirty="0" smtClean="0"/>
              <a:t>City of Houston Response and </a:t>
            </a:r>
            <a:r>
              <a:rPr lang="en-US" sz="1800" b="1" dirty="0"/>
              <a:t>Implement </a:t>
            </a:r>
            <a:r>
              <a:rPr lang="en-US" sz="1800" b="1" dirty="0" smtClean="0"/>
              <a:t>Trainings</a:t>
            </a:r>
            <a:br>
              <a:rPr lang="en-US" sz="1800" b="1" dirty="0" smtClean="0"/>
            </a:br>
            <a:endParaRPr lang="en-US" sz="1600" b="1" dirty="0" smtClean="0"/>
          </a:p>
          <a:p>
            <a:r>
              <a:rPr lang="en-US" sz="1600" b="1" dirty="0" smtClean="0"/>
              <a:t>Strategy: Analyze and Pass </a:t>
            </a:r>
            <a:r>
              <a:rPr lang="en-US" sz="1600" b="1" dirty="0"/>
              <a:t>Ordinances and Departmental </a:t>
            </a:r>
            <a:r>
              <a:rPr lang="en-US" sz="1600" b="1" dirty="0" smtClean="0"/>
              <a:t>Policies</a:t>
            </a:r>
            <a:endParaRPr lang="en-US" sz="1600" b="1" dirty="0"/>
          </a:p>
          <a:p>
            <a:pPr lvl="1"/>
            <a:r>
              <a:rPr lang="en-US" sz="1400" dirty="0" smtClean="0"/>
              <a:t>Propose additional ordinance amendments as necessary.</a:t>
            </a:r>
          </a:p>
          <a:p>
            <a:pPr lvl="1"/>
            <a:r>
              <a:rPr lang="en-US" sz="1400" dirty="0" smtClean="0"/>
              <a:t>Houston Health Department has signed a policy requiring all 1,200 employees to be trained. </a:t>
            </a:r>
            <a:br>
              <a:rPr lang="en-US" sz="1400" dirty="0" smtClean="0"/>
            </a:br>
            <a:endParaRPr lang="en-US" sz="1400" dirty="0"/>
          </a:p>
          <a:p>
            <a:r>
              <a:rPr lang="en-US" sz="1600" b="1" dirty="0" smtClean="0"/>
              <a:t>Strategy: Implement Trainings or Informational Videos for City Departments </a:t>
            </a:r>
          </a:p>
          <a:p>
            <a:pPr lvl="1"/>
            <a:r>
              <a:rPr lang="en-US" sz="1400" dirty="0" smtClean="0"/>
              <a:t>Engage Houston Health Department, Houston Municipal Court, Houston Police Department (Jail Division), Houston Airport System, Houston Fire Department, and 311 operators.</a:t>
            </a:r>
            <a:br>
              <a:rPr lang="en-US" sz="1400" dirty="0" smtClean="0"/>
            </a:br>
            <a:endParaRPr lang="en-US" sz="1400" dirty="0" smtClean="0"/>
          </a:p>
          <a:p>
            <a:pPr lvl="1"/>
            <a:r>
              <a:rPr lang="en-US" sz="1400" b="1" dirty="0" smtClean="0"/>
              <a:t>Highlight</a:t>
            </a:r>
            <a:r>
              <a:rPr lang="en-US" sz="1400" dirty="0" smtClean="0"/>
              <a:t>: Houston Airport System, incorporating a short video about human trafficking into their airport culture to recognize and report crime as part of their badging process. </a:t>
            </a:r>
          </a:p>
          <a:p>
            <a:pPr marL="411480" lvl="1" indent="0">
              <a:buNone/>
            </a:pP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strike="sngStrike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9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+mn-lt"/>
              </a:rPr>
              <a:t>IV. Anti-Human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>Trafficking Efforts Highlights – Cont’d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772400" cy="4038600"/>
          </a:xfrm>
        </p:spPr>
        <p:txBody>
          <a:bodyPr>
            <a:noAutofit/>
          </a:bodyPr>
          <a:lstStyle/>
          <a:p>
            <a:pPr marL="114300" indent="0" algn="ctr">
              <a:buNone/>
            </a:pPr>
            <a:r>
              <a:rPr lang="en-US" sz="1800" b="1" dirty="0" smtClean="0"/>
              <a:t>Objective: </a:t>
            </a:r>
            <a:r>
              <a:rPr lang="en-US" sz="1800" b="1" dirty="0"/>
              <a:t>Raise Awareness and Change Public </a:t>
            </a:r>
            <a:r>
              <a:rPr lang="en-US" sz="1800" b="1" dirty="0" smtClean="0"/>
              <a:t>Perception</a:t>
            </a:r>
            <a:br>
              <a:rPr lang="en-US" sz="1800" b="1" dirty="0" smtClean="0"/>
            </a:br>
            <a:endParaRPr lang="en-US" sz="1400" b="1" dirty="0"/>
          </a:p>
          <a:p>
            <a:r>
              <a:rPr lang="en-US" sz="1400" b="1" dirty="0" smtClean="0"/>
              <a:t>Strategy: Develop </a:t>
            </a:r>
            <a:r>
              <a:rPr lang="en-US" sz="1400" b="1" dirty="0"/>
              <a:t>and </a:t>
            </a:r>
            <a:r>
              <a:rPr lang="en-US" sz="1400" b="1" dirty="0" smtClean="0"/>
              <a:t>launch </a:t>
            </a:r>
            <a:r>
              <a:rPr lang="en-US" sz="1400" b="1" dirty="0"/>
              <a:t>j</a:t>
            </a:r>
            <a:r>
              <a:rPr lang="en-US" sz="1400" b="1" dirty="0" smtClean="0"/>
              <a:t>oint anti human </a:t>
            </a:r>
            <a:r>
              <a:rPr lang="en-US" sz="1400" b="1" dirty="0"/>
              <a:t>t</a:t>
            </a:r>
            <a:r>
              <a:rPr lang="en-US" sz="1400" b="1" dirty="0" smtClean="0"/>
              <a:t>rafficking </a:t>
            </a:r>
            <a:r>
              <a:rPr lang="en-US" sz="1400" b="1" dirty="0"/>
              <a:t>m</a:t>
            </a:r>
            <a:r>
              <a:rPr lang="en-US" sz="1400" b="1" dirty="0" smtClean="0"/>
              <a:t>edia campaign</a:t>
            </a:r>
            <a:endParaRPr lang="en-US" sz="1400" dirty="0"/>
          </a:p>
          <a:p>
            <a:pPr lvl="1"/>
            <a:r>
              <a:rPr lang="en-US" sz="1400" dirty="0" smtClean="0"/>
              <a:t>Leading campaign </a:t>
            </a:r>
            <a:r>
              <a:rPr lang="en-US" sz="1400" dirty="0"/>
              <a:t>with HPD, the Harris County DA, and United Against Human Trafficking.</a:t>
            </a:r>
          </a:p>
          <a:p>
            <a:pPr lvl="1"/>
            <a:r>
              <a:rPr lang="en-US" sz="1400" dirty="0" smtClean="0"/>
              <a:t>A </a:t>
            </a:r>
            <a:r>
              <a:rPr lang="en-US" sz="1400" dirty="0"/>
              <a:t>Houston PR/Consulting firm has offered to develop the campaign and donate all creative capital. </a:t>
            </a:r>
          </a:p>
          <a:p>
            <a:pPr marL="411480" lvl="1" indent="0">
              <a:buNone/>
            </a:pPr>
            <a:endParaRPr lang="en-US" sz="1400" dirty="0" smtClean="0"/>
          </a:p>
          <a:p>
            <a:r>
              <a:rPr lang="en-US" sz="1400" b="1" dirty="0" smtClean="0"/>
              <a:t>Strategy: Hold Events to Raise the Level of Dialogue and Engage Influencers</a:t>
            </a:r>
            <a:endParaRPr lang="en-US" sz="1400" dirty="0" smtClean="0"/>
          </a:p>
          <a:p>
            <a:pPr lvl="1"/>
            <a:r>
              <a:rPr lang="en-US" sz="1400" dirty="0" smtClean="0"/>
              <a:t>Convene </a:t>
            </a:r>
            <a:r>
              <a:rPr lang="en-US" sz="1400" dirty="0"/>
              <a:t>human trafficking thought leaders in Houston on an annual </a:t>
            </a:r>
            <a:r>
              <a:rPr lang="en-US" sz="1400" dirty="0" smtClean="0"/>
              <a:t>basis.</a:t>
            </a:r>
          </a:p>
          <a:p>
            <a:pPr lvl="1"/>
            <a:r>
              <a:rPr lang="en-US" sz="1400" dirty="0" smtClean="0"/>
              <a:t>Screen </a:t>
            </a:r>
            <a:r>
              <a:rPr lang="en-US" sz="1400" dirty="0"/>
              <a:t>Siddharth Kara’s Hollywood feature film, </a:t>
            </a:r>
            <a:r>
              <a:rPr lang="en-US" sz="1400" i="1" dirty="0"/>
              <a:t>Trafficked</a:t>
            </a:r>
            <a:r>
              <a:rPr lang="en-US" sz="1400" dirty="0"/>
              <a:t>, and conclude with a panel discussion featuring Mr. Kara, Mayor </a:t>
            </a:r>
            <a:r>
              <a:rPr lang="en-US" sz="1400" dirty="0" smtClean="0"/>
              <a:t>Turner and Texas </a:t>
            </a:r>
            <a:r>
              <a:rPr lang="en-US" sz="1400" dirty="0"/>
              <a:t>law enforcement </a:t>
            </a:r>
            <a:r>
              <a:rPr lang="en-US" sz="1400" dirty="0" smtClean="0"/>
              <a:t>officers.</a:t>
            </a:r>
          </a:p>
          <a:p>
            <a:pPr lvl="1"/>
            <a:r>
              <a:rPr lang="en-US" sz="1400" dirty="0" smtClean="0"/>
              <a:t>Develop</a:t>
            </a:r>
            <a:r>
              <a:rPr lang="en-US" sz="1400" b="1" dirty="0" smtClean="0"/>
              <a:t> </a:t>
            </a:r>
            <a:r>
              <a:rPr lang="en-US" sz="1400" dirty="0"/>
              <a:t>relationships with influencers to engage their voice in the anti-trafficking movement and influence their fans (e.g. sports leagues and celebrities).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93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+mn-lt"/>
              </a:rPr>
              <a:t>IV. Anti-Human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>Trafficking Efforts – Highlights – Cont’d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772400" cy="4114800"/>
          </a:xfrm>
        </p:spPr>
        <p:txBody>
          <a:bodyPr>
            <a:noAutofit/>
          </a:bodyPr>
          <a:lstStyle/>
          <a:p>
            <a:pPr marL="114300" indent="0" algn="ctr">
              <a:buNone/>
            </a:pPr>
            <a:r>
              <a:rPr lang="en-US" sz="1800" b="1" dirty="0" smtClean="0"/>
              <a:t>Objective: Implement </a:t>
            </a:r>
            <a:r>
              <a:rPr lang="en-US" sz="1800" b="1" dirty="0"/>
              <a:t>Joint </a:t>
            </a:r>
            <a:r>
              <a:rPr lang="en-US" sz="1800" b="1" dirty="0" smtClean="0"/>
              <a:t>Initiatives of HAC-HT</a:t>
            </a:r>
          </a:p>
          <a:p>
            <a:pPr marL="114300" indent="0" algn="just">
              <a:buNone/>
            </a:pPr>
            <a:r>
              <a:rPr lang="en-US" sz="1600" dirty="0" smtClean="0"/>
              <a:t>Background: The Houston Area Council on Human Trafficking  </a:t>
            </a:r>
            <a:r>
              <a:rPr lang="en-US" sz="1600" dirty="0"/>
              <a:t>is an initiative of the Mayor’s Office. Stakeholders are convened to collaborate on joint anti-human trafficking initiatives framed by the vision and goals of the Mayor’s Office</a:t>
            </a:r>
            <a:r>
              <a:rPr lang="en-US" sz="1600" dirty="0" smtClean="0"/>
              <a:t>. Law enforcement is represented, but HAC-HT does not operate in a law enforcement capacity.</a:t>
            </a:r>
            <a:endParaRPr lang="en-US" sz="1600" dirty="0"/>
          </a:p>
          <a:p>
            <a:pPr marL="114300" indent="0">
              <a:buNone/>
            </a:pPr>
            <a:endParaRPr lang="en-US" sz="1600" b="1" dirty="0" smtClean="0"/>
          </a:p>
          <a:p>
            <a:r>
              <a:rPr lang="en-US" sz="1600" b="1" dirty="0" smtClean="0"/>
              <a:t>Strategy: Implement </a:t>
            </a:r>
            <a:r>
              <a:rPr lang="en-US" sz="1600" b="1" dirty="0"/>
              <a:t>a Hotel Training </a:t>
            </a:r>
            <a:r>
              <a:rPr lang="en-US" sz="1600" b="1" dirty="0" smtClean="0"/>
              <a:t>Program</a:t>
            </a:r>
          </a:p>
          <a:p>
            <a:pPr lvl="1"/>
            <a:r>
              <a:rPr lang="en-US" sz="1600" dirty="0" smtClean="0"/>
              <a:t>Coordinate </a:t>
            </a:r>
            <a:r>
              <a:rPr lang="en-US" sz="1600" dirty="0"/>
              <a:t>hotel-based voluntary trainings. </a:t>
            </a:r>
            <a:endParaRPr lang="en-US" sz="1600" dirty="0" smtClean="0"/>
          </a:p>
          <a:p>
            <a:pPr lvl="1"/>
            <a:r>
              <a:rPr lang="en-US" sz="1600" dirty="0" smtClean="0"/>
              <a:t>Encourage </a:t>
            </a:r>
            <a:r>
              <a:rPr lang="en-US" sz="1600" dirty="0"/>
              <a:t>voluntary trainings by speaking at Hotel and Motel Association events. 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/>
          </a:p>
          <a:p>
            <a:r>
              <a:rPr lang="en-US" sz="1600" b="1" dirty="0" smtClean="0"/>
              <a:t>Strategy</a:t>
            </a:r>
            <a:r>
              <a:rPr lang="en-US" sz="1600" b="1" dirty="0"/>
              <a:t>: Engage Taxi </a:t>
            </a:r>
            <a:r>
              <a:rPr lang="en-US" sz="1600" b="1" dirty="0" smtClean="0"/>
              <a:t>Industry</a:t>
            </a:r>
            <a:endParaRPr lang="en-US" sz="1600" dirty="0"/>
          </a:p>
          <a:p>
            <a:pPr lvl="1"/>
            <a:r>
              <a:rPr lang="en-US" sz="1600" dirty="0" smtClean="0"/>
              <a:t>Identify </a:t>
            </a:r>
            <a:r>
              <a:rPr lang="en-US" sz="1600" dirty="0"/>
              <a:t>and contact </a:t>
            </a:r>
            <a:r>
              <a:rPr lang="en-US" sz="1600" dirty="0" smtClean="0"/>
              <a:t>most-used </a:t>
            </a:r>
            <a:r>
              <a:rPr lang="en-US" sz="1600" dirty="0"/>
              <a:t>taxi cab companies about implementing employee </a:t>
            </a:r>
            <a:r>
              <a:rPr lang="en-US" sz="1600" dirty="0" smtClean="0"/>
              <a:t>training and sending mass text and email blasts. </a:t>
            </a:r>
          </a:p>
          <a:p>
            <a:pPr lvl="1"/>
            <a:r>
              <a:rPr lang="en-US" sz="1600" dirty="0" smtClean="0"/>
              <a:t>Concentrate </a:t>
            </a:r>
            <a:r>
              <a:rPr lang="en-US" sz="1600" smtClean="0"/>
              <a:t>and coordinate blasts </a:t>
            </a:r>
            <a:r>
              <a:rPr lang="en-US" sz="1600" dirty="0" smtClean="0"/>
              <a:t>around events.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83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+mn-lt"/>
              </a:rPr>
              <a:t>References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3657600"/>
          </a:xfrm>
        </p:spPr>
        <p:txBody>
          <a:bodyPr>
            <a:normAutofit fontScale="92500" lnSpcReduction="10000"/>
          </a:bodyPr>
          <a:lstStyle/>
          <a:p>
            <a:pPr marL="342900" lvl="3">
              <a:buClr>
                <a:schemeClr val="accent1"/>
              </a:buClr>
            </a:pPr>
            <a:r>
              <a:rPr lang="en-US" sz="1800" b="1" dirty="0"/>
              <a:t>For reference</a:t>
            </a:r>
            <a:r>
              <a:rPr lang="en-US" sz="1800" dirty="0"/>
              <a:t>: “Child Sex Rings Spike during Super Bowl Week,” USA Today, February 1</a:t>
            </a:r>
            <a:r>
              <a:rPr lang="en-US" sz="1800" baseline="30000" dirty="0"/>
              <a:t>st</a:t>
            </a:r>
            <a:r>
              <a:rPr lang="en-US" sz="1800" dirty="0"/>
              <a:t>, 2011</a:t>
            </a:r>
            <a:r>
              <a:rPr lang="en-US" sz="1800" dirty="0" smtClean="0"/>
              <a:t>.</a:t>
            </a:r>
          </a:p>
          <a:p>
            <a:pPr marL="342900" lvl="3">
              <a:buClr>
                <a:schemeClr val="accent1"/>
              </a:buClr>
            </a:pPr>
            <a:endParaRPr lang="en-US" sz="1800" dirty="0"/>
          </a:p>
          <a:p>
            <a:pPr marL="342900" lvl="3">
              <a:buClr>
                <a:schemeClr val="accent1"/>
              </a:buClr>
            </a:pPr>
            <a:r>
              <a:rPr lang="en-US" sz="1800" b="1" dirty="0"/>
              <a:t>For reference</a:t>
            </a:r>
            <a:r>
              <a:rPr lang="en-US" sz="1800" dirty="0"/>
              <a:t>: Kyle Miller, Emily Kennedy, and Artur Dubrawski, “Do Public Events Affect Sex Trafficking Activity?” published on-line by Auton Lab (February 15</a:t>
            </a:r>
            <a:r>
              <a:rPr lang="en-US" sz="1800" baseline="30000" dirty="0"/>
              <a:t>th</a:t>
            </a:r>
            <a:r>
              <a:rPr lang="en-US" sz="1800" dirty="0"/>
              <a:t>, 2016): 1-10, accessed February 16</a:t>
            </a:r>
            <a:r>
              <a:rPr lang="en-US" sz="1800" baseline="30000" dirty="0"/>
              <a:t>th</a:t>
            </a:r>
            <a:r>
              <a:rPr lang="en-US" sz="1800" dirty="0"/>
              <a:t>, 2016, </a:t>
            </a:r>
            <a:r>
              <a:rPr lang="en-US" sz="1800" u="sng" dirty="0">
                <a:hlinkClick r:id="rId2"/>
              </a:rPr>
              <a:t>www.arxiv.org/pdf/1602.05048v1.pdf</a:t>
            </a:r>
            <a:r>
              <a:rPr lang="en-US" sz="1800" dirty="0"/>
              <a:t>.</a:t>
            </a:r>
          </a:p>
          <a:p>
            <a:pPr marL="342900" lvl="3">
              <a:buClr>
                <a:schemeClr val="accent1"/>
              </a:buClr>
            </a:pPr>
            <a:endParaRPr lang="en-US" sz="1800" dirty="0" smtClean="0"/>
          </a:p>
          <a:p>
            <a:pPr marL="342900" lvl="3" algn="just">
              <a:buClr>
                <a:schemeClr val="accent1"/>
              </a:buClr>
            </a:pPr>
            <a:r>
              <a:rPr lang="en-US" sz="1800" b="1" dirty="0" smtClean="0"/>
              <a:t>For reference: </a:t>
            </a:r>
            <a:r>
              <a:rPr lang="en-US" sz="1800" dirty="0" smtClean="0"/>
              <a:t>The </a:t>
            </a:r>
            <a:r>
              <a:rPr lang="en-US" sz="1800" dirty="0"/>
              <a:t>inaugural symposium held on October 29</a:t>
            </a:r>
            <a:r>
              <a:rPr lang="en-US" sz="1800" baseline="30000" dirty="0"/>
              <a:t>th</a:t>
            </a:r>
            <a:r>
              <a:rPr lang="en-US" sz="1800" dirty="0"/>
              <a:t>, 2015 featured </a:t>
            </a:r>
            <a:r>
              <a:rPr lang="en-US" sz="1800" b="1" dirty="0"/>
              <a:t>Bradley Myles</a:t>
            </a:r>
            <a:r>
              <a:rPr lang="en-US" sz="1800" dirty="0"/>
              <a:t> (Polaris' Chief Executive Officer), </a:t>
            </a:r>
            <a:r>
              <a:rPr lang="en-US" sz="1800" b="1" dirty="0"/>
              <a:t>Siddharth Kara </a:t>
            </a:r>
            <a:r>
              <a:rPr lang="en-US" sz="1800" dirty="0"/>
              <a:t>(wrote </a:t>
            </a:r>
            <a:r>
              <a:rPr lang="en-US" sz="1800" i="1" dirty="0"/>
              <a:t>Sex Trafficking: Inside the Business of Modern Day Slavery), </a:t>
            </a:r>
            <a:r>
              <a:rPr lang="en-US" sz="1800" b="1" dirty="0"/>
              <a:t>Brooke Axtell</a:t>
            </a:r>
            <a:r>
              <a:rPr lang="en-US" sz="1800" dirty="0"/>
              <a:t> (Director of Communications and Engagement for Allies Against Slavery), and </a:t>
            </a:r>
            <a:r>
              <a:rPr lang="en-US" sz="1800" b="1" dirty="0"/>
              <a:t>Dorchen Leidholdt</a:t>
            </a:r>
            <a:r>
              <a:rPr lang="en-US" sz="1800" dirty="0"/>
              <a:t> (Director of the Center for Battered Women’s Legal Services at Sanctuary for Families in NYC).</a:t>
            </a:r>
          </a:p>
          <a:p>
            <a:pPr marL="342900" lvl="3">
              <a:buClr>
                <a:schemeClr val="accent1"/>
              </a:buClr>
            </a:pPr>
            <a:endParaRPr lang="en-US" sz="18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77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73162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+mn-lt"/>
              </a:rPr>
              <a:t>Super Bowl and Human Trafficking – Myth?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7620000" cy="19050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endParaRPr lang="en-US" sz="2000" dirty="0" smtClean="0"/>
          </a:p>
          <a:p>
            <a:pPr marL="114300" indent="0" algn="ctr">
              <a:buNone/>
            </a:pPr>
            <a:r>
              <a:rPr lang="en-US" sz="2000" dirty="0" smtClean="0"/>
              <a:t>Presented by:</a:t>
            </a:r>
          </a:p>
          <a:p>
            <a:pPr marL="114300" indent="0" algn="ctr">
              <a:buNone/>
            </a:pPr>
            <a:r>
              <a:rPr lang="en-US" sz="1800" b="1" dirty="0" smtClean="0"/>
              <a:t>Minal Patel Davis</a:t>
            </a:r>
          </a:p>
          <a:p>
            <a:pPr marL="114300" indent="0" algn="ctr">
              <a:buNone/>
            </a:pPr>
            <a:r>
              <a:rPr lang="en-US" sz="1800" b="1" dirty="0" smtClean="0"/>
              <a:t>Special Advisor to the Mayor on Human Trafficking</a:t>
            </a:r>
          </a:p>
          <a:p>
            <a:pPr marL="114300" indent="0" algn="ctr">
              <a:buNone/>
            </a:pPr>
            <a:r>
              <a:rPr lang="en-US" sz="1800" b="1" dirty="0" smtClean="0"/>
              <a:t>Office of Mayor Sylvester Turner</a:t>
            </a:r>
            <a:endParaRPr lang="en-US" sz="1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3973944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Office</a:t>
            </a:r>
            <a:r>
              <a:rPr lang="en-US" dirty="0" smtClean="0"/>
              <a:t>: (</a:t>
            </a:r>
            <a:r>
              <a:rPr lang="en-US" dirty="0"/>
              <a:t>832) 393-0977</a:t>
            </a:r>
            <a:endParaRPr lang="en-US" dirty="0" smtClean="0"/>
          </a:p>
          <a:p>
            <a:pPr algn="ctr"/>
            <a:r>
              <a:rPr lang="en-US" b="1" dirty="0" smtClean="0"/>
              <a:t>Cell</a:t>
            </a:r>
            <a:r>
              <a:rPr lang="en-US" dirty="0" smtClean="0"/>
              <a:t>: (</a:t>
            </a:r>
            <a:r>
              <a:rPr lang="en-US" dirty="0"/>
              <a:t>832) 596-9965 </a:t>
            </a:r>
            <a:endParaRPr lang="en-US" dirty="0" smtClean="0"/>
          </a:p>
          <a:p>
            <a:pPr algn="ctr"/>
            <a:r>
              <a:rPr lang="en-US" b="1" dirty="0" smtClean="0"/>
              <a:t>E-Mail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70C0"/>
                </a:solidFill>
              </a:rPr>
              <a:t>Minal.Davis@houstontx.gov</a:t>
            </a:r>
          </a:p>
          <a:p>
            <a:pPr algn="ctr"/>
            <a:r>
              <a:rPr lang="en-US" b="1" dirty="0" smtClean="0"/>
              <a:t>Website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70C0"/>
                </a:solidFill>
              </a:rPr>
              <a:t>HumanTraffickingHouston.org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77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+mn-lt"/>
              </a:rPr>
              <a:t>II. Claims Surrounding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>Super Bowl and Sex Trafficking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772400" cy="4038600"/>
          </a:xfrm>
        </p:spPr>
        <p:txBody>
          <a:bodyPr>
            <a:noAutofit/>
          </a:bodyPr>
          <a:lstStyle/>
          <a:p>
            <a:r>
              <a:rPr lang="en-US" sz="2000" dirty="0"/>
              <a:t>Debunk claims surrounding Super Bowl 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The Claims</a:t>
            </a:r>
          </a:p>
          <a:p>
            <a:pPr lvl="1"/>
            <a:r>
              <a:rPr lang="en-US" dirty="0" smtClean="0"/>
              <a:t>“Super Bowl is the single largest sex trafficking incident in the U.S.”</a:t>
            </a:r>
          </a:p>
          <a:p>
            <a:pPr lvl="1"/>
            <a:r>
              <a:rPr lang="en-US" dirty="0" smtClean="0"/>
              <a:t>Media claimed that anywhere from “10,000 to 100,000” sex slaves arrive in a host city</a:t>
            </a:r>
            <a:br>
              <a:rPr lang="en-US" dirty="0" smtClean="0"/>
            </a:br>
            <a:endParaRPr lang="en-US" dirty="0" smtClean="0"/>
          </a:p>
          <a:p>
            <a:r>
              <a:rPr lang="en-US" sz="2000" dirty="0" smtClean="0"/>
              <a:t>Problem with Claims</a:t>
            </a:r>
          </a:p>
          <a:p>
            <a:pPr lvl="1"/>
            <a:r>
              <a:rPr lang="en-US" dirty="0" smtClean="0"/>
              <a:t>Not supported by data</a:t>
            </a:r>
          </a:p>
          <a:p>
            <a:pPr lvl="1"/>
            <a:r>
              <a:rPr lang="en-US" dirty="0" smtClean="0"/>
              <a:t>Data is evolving, discuss latest one of a kind study published in February 2016 by Carnegie Mellon</a:t>
            </a:r>
          </a:p>
          <a:p>
            <a:pPr marL="982980" lvl="1" indent="-571500">
              <a:buFont typeface="+mj-lt"/>
              <a:buAutoNum type="romanUcPeriod"/>
            </a:pPr>
            <a:endParaRPr lang="en-US" sz="22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07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+mn-lt"/>
              </a:rPr>
              <a:t>III. </a:t>
            </a:r>
            <a:r>
              <a:rPr lang="en-US" sz="3600" b="1" dirty="0" smtClean="0">
                <a:latin typeface="+mn-lt"/>
              </a:rPr>
              <a:t>Latest Study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3886200"/>
          </a:xfrm>
        </p:spPr>
        <p:txBody>
          <a:bodyPr>
            <a:normAutofit fontScale="77500" lnSpcReduction="20000"/>
          </a:bodyPr>
          <a:lstStyle/>
          <a:p>
            <a:endParaRPr lang="en-US" sz="2400" b="1" dirty="0" smtClean="0"/>
          </a:p>
          <a:p>
            <a:pPr lvl="1"/>
            <a:r>
              <a:rPr lang="en-US" sz="2400" dirty="0" smtClean="0"/>
              <a:t>Researchers </a:t>
            </a:r>
            <a:r>
              <a:rPr lang="en-US" sz="2400" dirty="0"/>
              <a:t>with Carnegie Mellon University examined 33 events comparable to Super Bowl in the U.S. from October 2011 to February 2016, and in Canada from July 2013 to February 2016</a:t>
            </a:r>
            <a:r>
              <a:rPr lang="en-US" sz="2400" dirty="0" smtClean="0"/>
              <a:t>.</a:t>
            </a:r>
            <a:r>
              <a:rPr lang="en-US" sz="2400" dirty="0"/>
              <a:t> 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Data set included over </a:t>
            </a:r>
            <a:r>
              <a:rPr lang="en-US" sz="2400" dirty="0"/>
              <a:t>32 million </a:t>
            </a:r>
            <a:r>
              <a:rPr lang="en-US" sz="2400" dirty="0" smtClean="0"/>
              <a:t>online sex ads, researchers used a  </a:t>
            </a:r>
            <a:r>
              <a:rPr lang="en-US" sz="2400" dirty="0"/>
              <a:t>7 day window leading up to the event and a 91 day inference </a:t>
            </a:r>
            <a:r>
              <a:rPr lang="en-US" sz="2400" dirty="0" smtClean="0"/>
              <a:t>window making it a first of its kind of study.</a:t>
            </a:r>
            <a:endParaRPr lang="en-US" sz="2400" dirty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Study focused </a:t>
            </a:r>
            <a:r>
              <a:rPr lang="en-US" sz="2400" dirty="0"/>
              <a:t>on </a:t>
            </a:r>
            <a:r>
              <a:rPr lang="en-US" sz="2400" dirty="0" smtClean="0"/>
              <a:t>online postings of “</a:t>
            </a:r>
            <a:r>
              <a:rPr lang="en-US" sz="2400" dirty="0"/>
              <a:t>new-to-town” escort advertisements. 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The </a:t>
            </a:r>
            <a:r>
              <a:rPr lang="en-US" sz="2400" dirty="0"/>
              <a:t>highest spikes </a:t>
            </a:r>
            <a:r>
              <a:rPr lang="en-US" sz="2400" dirty="0" smtClean="0"/>
              <a:t>in increased postings </a:t>
            </a:r>
            <a:r>
              <a:rPr lang="en-US" sz="2400" dirty="0"/>
              <a:t>were in Vancouver, Myrtle Beach and </a:t>
            </a:r>
            <a:r>
              <a:rPr lang="en-US" sz="2400" dirty="0" smtClean="0"/>
              <a:t>Charlotte</a:t>
            </a:r>
            <a:r>
              <a:rPr lang="en-US" sz="2400" dirty="0"/>
              <a:t>.</a:t>
            </a:r>
            <a:endParaRPr lang="en-US" sz="1500" dirty="0" smtClean="0"/>
          </a:p>
          <a:p>
            <a:pPr lvl="1"/>
            <a:endParaRPr lang="en-US" sz="1300" dirty="0"/>
          </a:p>
          <a:p>
            <a:pPr lvl="1"/>
            <a:endParaRPr lang="en-US" sz="1300" dirty="0" smtClean="0"/>
          </a:p>
          <a:p>
            <a:endParaRPr lang="en-US" sz="13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55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+mn-lt"/>
              </a:rPr>
              <a:t>III. Latest </a:t>
            </a:r>
            <a:r>
              <a:rPr lang="en-US" sz="3600" b="1" dirty="0" smtClean="0">
                <a:latin typeface="+mn-lt"/>
              </a:rPr>
              <a:t>Study - Continued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3886200"/>
          </a:xfrm>
        </p:spPr>
        <p:txBody>
          <a:bodyPr>
            <a:normAutofit fontScale="85000" lnSpcReduction="10000"/>
          </a:bodyPr>
          <a:lstStyle/>
          <a:p>
            <a:pPr lvl="1" algn="just"/>
            <a:r>
              <a:rPr lang="en-US" dirty="0"/>
              <a:t>The </a:t>
            </a:r>
            <a:r>
              <a:rPr lang="en-US" dirty="0" smtClean="0"/>
              <a:t>event </a:t>
            </a:r>
            <a:r>
              <a:rPr lang="en-US" dirty="0"/>
              <a:t>associated with the spikes in Myrtle Beach </a:t>
            </a:r>
            <a:r>
              <a:rPr lang="en-US" dirty="0" smtClean="0"/>
              <a:t>was the Memorial Day bike rally. There </a:t>
            </a:r>
            <a:r>
              <a:rPr lang="en-US" dirty="0"/>
              <a:t>was no major event in Vancouver and an unidentified local event in Charlotte. </a:t>
            </a:r>
          </a:p>
          <a:p>
            <a:pPr marL="411480" lvl="1" indent="0">
              <a:buNone/>
            </a:pPr>
            <a:endParaRPr lang="en-US" dirty="0"/>
          </a:p>
          <a:p>
            <a:pPr lvl="1"/>
            <a:r>
              <a:rPr lang="en-US" dirty="0" smtClean="0"/>
              <a:t>Increases in new to town ads for Super Bowl ranged from 19 to 91 ads during the past 4 Super Bowls, the influx of sex slaves to a Host Super Bowl City is much less than originally thought.</a:t>
            </a:r>
            <a:br>
              <a:rPr lang="en-US" dirty="0" smtClean="0"/>
            </a:br>
            <a:endParaRPr lang="en-US" dirty="0" smtClean="0"/>
          </a:p>
          <a:p>
            <a:pPr lvl="1" algn="just"/>
            <a:r>
              <a:rPr lang="en-US" dirty="0" smtClean="0"/>
              <a:t>There is a correlation between the Super Bowl that is statistically significant evidence of new to town ads, however, there are other events that show a more significant increase in postings than the Super Bowl.</a:t>
            </a:r>
            <a:br>
              <a:rPr lang="en-US" dirty="0" smtClean="0"/>
            </a:br>
            <a:endParaRPr lang="en-US" dirty="0" smtClean="0"/>
          </a:p>
          <a:p>
            <a:pPr lvl="1" algn="just"/>
            <a:r>
              <a:rPr lang="en-US" dirty="0"/>
              <a:t>Finding: New to town ads increased around Super Bowls, but increase, while statistically significant, falls within the variance expected and predicted over time.</a:t>
            </a:r>
          </a:p>
          <a:p>
            <a:pPr lvl="1"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002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+mn-lt"/>
              </a:rPr>
              <a:t>III. Latest </a:t>
            </a:r>
            <a:r>
              <a:rPr lang="en-US" sz="3600" b="1" dirty="0" smtClean="0">
                <a:latin typeface="+mn-lt"/>
              </a:rPr>
              <a:t>Study - Continued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3886200"/>
          </a:xfrm>
        </p:spPr>
        <p:txBody>
          <a:bodyPr>
            <a:normAutofit fontScale="92500" lnSpcReduction="10000"/>
          </a:bodyPr>
          <a:lstStyle/>
          <a:p>
            <a:pPr marL="411480" lvl="1" indent="0" algn="just">
              <a:buNone/>
            </a:pPr>
            <a:endParaRPr lang="en-US" sz="1800" dirty="0" smtClean="0"/>
          </a:p>
          <a:p>
            <a:pPr marL="411480" lvl="1" indent="0" algn="just">
              <a:buNone/>
            </a:pPr>
            <a:endParaRPr lang="en-US" sz="1800" dirty="0"/>
          </a:p>
          <a:p>
            <a:pPr marL="411480" lvl="1" indent="0" algn="just">
              <a:buNone/>
            </a:pPr>
            <a:endParaRPr lang="en-US" sz="1800" dirty="0" smtClean="0"/>
          </a:p>
          <a:p>
            <a:pPr marL="411480" lvl="1" indent="0" algn="just">
              <a:buNone/>
            </a:pPr>
            <a:endParaRPr lang="en-US" sz="1800" dirty="0"/>
          </a:p>
          <a:p>
            <a:pPr marL="411480" lvl="1" indent="0" algn="just">
              <a:buNone/>
            </a:pPr>
            <a:endParaRPr lang="en-US" sz="1800" dirty="0" smtClean="0"/>
          </a:p>
          <a:p>
            <a:pPr lvl="1"/>
            <a:r>
              <a:rPr lang="en-US" sz="1700" dirty="0"/>
              <a:t>Volume of overall observed advertisements justify the need for a long term response. This ad volume ranged from 454 to 2,554 ads in different Super Bowl Host cities. </a:t>
            </a:r>
            <a:br>
              <a:rPr lang="en-US" sz="1700" dirty="0"/>
            </a:br>
            <a:endParaRPr lang="en-US" sz="1700" dirty="0"/>
          </a:p>
          <a:p>
            <a:pPr lvl="1" algn="just"/>
            <a:r>
              <a:rPr lang="en-US" sz="1700" dirty="0"/>
              <a:t>The increases </a:t>
            </a:r>
            <a:r>
              <a:rPr lang="en-US" sz="1700" dirty="0" smtClean="0"/>
              <a:t>in overall observed </a:t>
            </a:r>
            <a:r>
              <a:rPr lang="en-US" sz="1700" dirty="0"/>
              <a:t>ads for past Super Bowls range from 129 to 573 ads higher than </a:t>
            </a:r>
            <a:r>
              <a:rPr lang="en-US" sz="1700" dirty="0" smtClean="0"/>
              <a:t>expected. </a:t>
            </a:r>
            <a:r>
              <a:rPr lang="en-US" sz="1700" dirty="0"/>
              <a:t>These include local and new to town ads.</a:t>
            </a:r>
          </a:p>
          <a:p>
            <a:pPr marL="411480" lvl="1" indent="0" algn="just">
              <a:buNone/>
            </a:pPr>
            <a:endParaRPr lang="en-US" sz="1700" dirty="0" smtClean="0"/>
          </a:p>
          <a:p>
            <a:pPr lvl="1" algn="just"/>
            <a:r>
              <a:rPr lang="en-US" sz="1700" dirty="0"/>
              <a:t>Other events like the Consumer Electronics Show, Formula 1, The Oracle World Convention also showed increases on par with past Super Bowls. </a:t>
            </a:r>
          </a:p>
          <a:p>
            <a:pPr marL="411480" lvl="1" indent="0" algn="just">
              <a:buNone/>
            </a:pP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641704"/>
              </p:ext>
            </p:extLst>
          </p:nvPr>
        </p:nvGraphicFramePr>
        <p:xfrm>
          <a:off x="679449" y="1143000"/>
          <a:ext cx="6864351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4551"/>
                <a:gridCol w="1066800"/>
                <a:gridCol w="838200"/>
                <a:gridCol w="762000"/>
                <a:gridCol w="838200"/>
                <a:gridCol w="762000"/>
                <a:gridCol w="762000"/>
                <a:gridCol w="990600"/>
              </a:tblGrid>
              <a:tr h="6549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Super Bowl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City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Expected - New to town ads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Observed -New to Town ads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New to Town ads- Difference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Expected – All ads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Observed – All ads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All ads- Difference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0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2016 SB 50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San Jose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624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1,111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487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0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SB 49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Phoenix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2,334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2,554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8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2014 SB 48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Manhattan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1,663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2,236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573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8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2013 SB 47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New Orleans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325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454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9577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+mn-lt"/>
              </a:rPr>
              <a:t>III. Latest Study - Continued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772400" cy="4038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400" dirty="0" smtClean="0"/>
              <a:t>“… our analysis highlights that human trafficking affects our country across varied locations, communities, and events, and we cannot isolate its impact to only one event per year.”</a:t>
            </a:r>
          </a:p>
          <a:p>
            <a:pPr marL="1325880" lvl="4" indent="0">
              <a:buNone/>
            </a:pPr>
            <a:r>
              <a:rPr lang="en-US" sz="1600" dirty="0" smtClean="0"/>
              <a:t>		Miller</a:t>
            </a:r>
            <a:r>
              <a:rPr lang="en-US" sz="1600" dirty="0"/>
              <a:t>, </a:t>
            </a:r>
            <a:r>
              <a:rPr lang="en-US" sz="1600" dirty="0" smtClean="0"/>
              <a:t>Kennedy</a:t>
            </a:r>
            <a:r>
              <a:rPr lang="en-US" sz="1600" dirty="0"/>
              <a:t>, and </a:t>
            </a:r>
            <a:r>
              <a:rPr lang="en-US" sz="1600" dirty="0" smtClean="0"/>
              <a:t>Dubrawski</a:t>
            </a:r>
            <a:r>
              <a:rPr lang="en-US" sz="1600" dirty="0"/>
              <a:t>, “Do Public Events Affect </a:t>
            </a:r>
            <a:r>
              <a:rPr lang="en-US" sz="1600" dirty="0" smtClean="0"/>
              <a:t>		Sex </a:t>
            </a:r>
            <a:r>
              <a:rPr lang="en-US" sz="1600" dirty="0"/>
              <a:t>Trafficking Activity</a:t>
            </a:r>
            <a:r>
              <a:rPr lang="en-US" sz="1600" dirty="0" smtClean="0"/>
              <a:t>?”: 6-8 (emphasis added).</a:t>
            </a:r>
          </a:p>
          <a:p>
            <a:pPr marL="1325880" lvl="4" indent="0">
              <a:buNone/>
            </a:pPr>
            <a:endParaRPr lang="en-US" sz="1600" dirty="0" smtClean="0"/>
          </a:p>
          <a:p>
            <a:pPr marL="114300" indent="0">
              <a:buNone/>
            </a:pPr>
            <a:r>
              <a:rPr lang="en-US" sz="2400" dirty="0" smtClean="0"/>
              <a:t>“Reliance on quantitative evidence accessible through data-driven analysis can inform wise resource allocation, guide good policies, and foster the most meaningful impact.”</a:t>
            </a:r>
            <a:endParaRPr lang="en-US" sz="2400" dirty="0"/>
          </a:p>
          <a:p>
            <a:pPr marL="1325880" lvl="4" indent="0">
              <a:buNone/>
            </a:pPr>
            <a:r>
              <a:rPr lang="en-US" sz="1600" dirty="0"/>
              <a:t>		Miller, Kennedy, and </a:t>
            </a:r>
            <a:r>
              <a:rPr lang="en-US" sz="1600" dirty="0" smtClean="0"/>
              <a:t>Dubrawski: 8 (emphasis added).</a:t>
            </a:r>
            <a:endParaRPr lang="en-US" sz="1600" dirty="0"/>
          </a:p>
          <a:p>
            <a:pPr marL="114300" indent="0">
              <a:buNone/>
            </a:pPr>
            <a:endParaRPr lang="en-US" sz="2400" b="1" dirty="0" smtClean="0"/>
          </a:p>
          <a:p>
            <a:pPr marL="114300" indent="0">
              <a:buNone/>
            </a:pP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5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+mn-lt"/>
              </a:rPr>
              <a:t>IV. Guide to Approach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3810000"/>
          </a:xfrm>
        </p:spPr>
        <p:txBody>
          <a:bodyPr>
            <a:normAutofit fontScale="92500" lnSpcReduction="10000"/>
          </a:bodyPr>
          <a:lstStyle/>
          <a:p>
            <a:pPr marL="457200" lvl="1" indent="-342900">
              <a:buClr>
                <a:schemeClr val="accent1"/>
              </a:buClr>
            </a:pPr>
            <a:r>
              <a:rPr lang="en-US" sz="2200" dirty="0" smtClean="0"/>
              <a:t>From </a:t>
            </a:r>
            <a:r>
              <a:rPr lang="en-US" sz="2200" dirty="0"/>
              <a:t>Jan to June 2015, Houston </a:t>
            </a:r>
            <a:r>
              <a:rPr lang="en-US" sz="2200" dirty="0" smtClean="0"/>
              <a:t>showed </a:t>
            </a:r>
            <a:r>
              <a:rPr lang="en-US" sz="2200" dirty="0"/>
              <a:t>that we had </a:t>
            </a:r>
            <a:r>
              <a:rPr lang="en-US" sz="2200" dirty="0" smtClean="0"/>
              <a:t> over </a:t>
            </a:r>
            <a:r>
              <a:rPr lang="en-US" sz="2200" dirty="0"/>
              <a:t>20,000 online </a:t>
            </a:r>
            <a:r>
              <a:rPr lang="en-US" sz="2200" dirty="0" smtClean="0"/>
              <a:t>sex ad postings</a:t>
            </a:r>
            <a:r>
              <a:rPr lang="en-US" sz="2200" dirty="0"/>
              <a:t>.</a:t>
            </a:r>
          </a:p>
          <a:p>
            <a:pPr marL="114300" lvl="1" indent="0">
              <a:buClr>
                <a:schemeClr val="accent1"/>
              </a:buClr>
              <a:buNone/>
            </a:pPr>
            <a:endParaRPr lang="en-US" sz="2200" dirty="0" smtClean="0"/>
          </a:p>
          <a:p>
            <a:pPr marL="342900" lvl="1">
              <a:buClr>
                <a:schemeClr val="accent1"/>
              </a:buClr>
            </a:pPr>
            <a:r>
              <a:rPr lang="en-US" sz="2200" dirty="0" smtClean="0"/>
              <a:t>Because </a:t>
            </a:r>
            <a:r>
              <a:rPr lang="en-US" sz="2200" dirty="0"/>
              <a:t>we are soon to be the third largest city and we host a </a:t>
            </a:r>
            <a:r>
              <a:rPr lang="en-US" sz="2200" dirty="0" smtClean="0"/>
              <a:t>variety </a:t>
            </a:r>
            <a:r>
              <a:rPr lang="en-US" sz="2200" dirty="0"/>
              <a:t>of events, we need a comprehensive and non reactive approach. 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 smtClean="0"/>
          </a:p>
          <a:p>
            <a:pPr marL="342900" lvl="1">
              <a:buClr>
                <a:schemeClr val="accent1"/>
              </a:buClr>
            </a:pPr>
            <a:r>
              <a:rPr lang="en-US" sz="2200" dirty="0" smtClean="0"/>
              <a:t>None of the 33 events studied are on the GRB calendar, it is unclear what the impact is on increased ad postings for the specific events Houston is hosting.</a:t>
            </a:r>
            <a:br>
              <a:rPr lang="en-US" sz="2200" dirty="0" smtClean="0"/>
            </a:br>
            <a:endParaRPr lang="en-US" sz="2200" dirty="0"/>
          </a:p>
          <a:p>
            <a:pPr marL="342900" lvl="1">
              <a:buClr>
                <a:schemeClr val="accent1"/>
              </a:buClr>
            </a:pPr>
            <a:r>
              <a:rPr lang="en-US" sz="2200" dirty="0" smtClean="0"/>
              <a:t>Because data continues to evolve, a 365 </a:t>
            </a:r>
            <a:r>
              <a:rPr lang="en-US" sz="2200" dirty="0"/>
              <a:t>day-a-year </a:t>
            </a:r>
            <a:r>
              <a:rPr lang="en-US" sz="2200" dirty="0" smtClean="0"/>
              <a:t>response </a:t>
            </a:r>
            <a:r>
              <a:rPr lang="en-US" sz="2200" dirty="0"/>
              <a:t>is best</a:t>
            </a:r>
            <a:r>
              <a:rPr lang="en-US" sz="2200" dirty="0" smtClean="0"/>
              <a:t>.</a:t>
            </a:r>
          </a:p>
          <a:p>
            <a:pPr marL="342900" lvl="1">
              <a:buClr>
                <a:schemeClr val="accent1"/>
              </a:buClr>
            </a:pPr>
            <a:endParaRPr lang="en-US" sz="22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74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+mn-lt"/>
              </a:rPr>
              <a:t>V. Anti-Human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>Trafficking Efforts - Highlights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772400" cy="4191000"/>
          </a:xfrm>
        </p:spPr>
        <p:txBody>
          <a:bodyPr>
            <a:normAutofit fontScale="32500" lnSpcReduction="20000"/>
          </a:bodyPr>
          <a:lstStyle/>
          <a:p>
            <a:pPr marL="114300" indent="0" algn="ctr">
              <a:buNone/>
            </a:pPr>
            <a:r>
              <a:rPr lang="en-US" sz="9600" b="1" dirty="0" smtClean="0">
                <a:solidFill>
                  <a:schemeClr val="bg2">
                    <a:lumMod val="50000"/>
                  </a:schemeClr>
                </a:solidFill>
              </a:rPr>
              <a:t>Vision </a:t>
            </a:r>
            <a:r>
              <a:rPr lang="en-US" sz="9600" b="1" dirty="0">
                <a:solidFill>
                  <a:schemeClr val="bg2">
                    <a:lumMod val="50000"/>
                  </a:schemeClr>
                </a:solidFill>
              </a:rPr>
              <a:t>and </a:t>
            </a:r>
            <a:r>
              <a:rPr lang="en-US" sz="9600" b="1" dirty="0" smtClean="0">
                <a:solidFill>
                  <a:schemeClr val="bg2">
                    <a:lumMod val="50000"/>
                  </a:schemeClr>
                </a:solidFill>
              </a:rPr>
              <a:t>Goals</a:t>
            </a:r>
          </a:p>
          <a:p>
            <a:pPr marL="114300" lvl="0" indent="0">
              <a:buClr>
                <a:srgbClr val="F0A22E"/>
              </a:buClr>
              <a:buNone/>
            </a:pPr>
            <a:endParaRPr lang="en-US" sz="5600" dirty="0">
              <a:solidFill>
                <a:prstClr val="black"/>
              </a:solidFill>
            </a:endParaRPr>
          </a:p>
          <a:p>
            <a:pPr lvl="0">
              <a:buClr>
                <a:srgbClr val="F0A22E"/>
              </a:buClr>
            </a:pPr>
            <a:r>
              <a:rPr lang="en-US" sz="5600" dirty="0">
                <a:solidFill>
                  <a:prstClr val="black"/>
                </a:solidFill>
              </a:rPr>
              <a:t>Highlight components of City’s Anti-Human Trafficking response that may be most relevant to hosting </a:t>
            </a:r>
            <a:r>
              <a:rPr lang="en-US" sz="5600" dirty="0" smtClean="0">
                <a:solidFill>
                  <a:prstClr val="black"/>
                </a:solidFill>
              </a:rPr>
              <a:t>upcoming events.</a:t>
            </a:r>
            <a:r>
              <a:rPr lang="en-US" sz="5600" dirty="0">
                <a:solidFill>
                  <a:prstClr val="black"/>
                </a:solidFill>
              </a:rPr>
              <a:t/>
            </a:r>
            <a:br>
              <a:rPr lang="en-US" sz="5600" dirty="0">
                <a:solidFill>
                  <a:prstClr val="black"/>
                </a:solidFill>
              </a:rPr>
            </a:br>
            <a:endParaRPr lang="en-US" sz="5600" dirty="0">
              <a:solidFill>
                <a:prstClr val="black"/>
              </a:solidFill>
            </a:endParaRPr>
          </a:p>
          <a:p>
            <a:r>
              <a:rPr lang="en-US" sz="5600" dirty="0" smtClean="0"/>
              <a:t>Institutionalize </a:t>
            </a:r>
            <a:r>
              <a:rPr lang="en-US" sz="5600" dirty="0"/>
              <a:t>response to human trafficking from within the City of Houston, ensuring that trafficking is structurally </a:t>
            </a:r>
            <a:r>
              <a:rPr lang="en-US" sz="5600" dirty="0" smtClean="0"/>
              <a:t>addressed.</a:t>
            </a:r>
          </a:p>
          <a:p>
            <a:pPr marL="514350" indent="-400050">
              <a:buFont typeface="+mj-lt"/>
              <a:buAutoNum type="romanUcPeriod"/>
            </a:pPr>
            <a:endParaRPr lang="en-US" sz="5600" dirty="0"/>
          </a:p>
          <a:p>
            <a:r>
              <a:rPr lang="en-US" sz="5600" dirty="0" smtClean="0"/>
              <a:t>Change </a:t>
            </a:r>
            <a:r>
              <a:rPr lang="en-US" sz="5600" dirty="0"/>
              <a:t>the public’s perception about human trafficking, leading to an increased awareness about, and reporting of, human trafficking</a:t>
            </a:r>
            <a:r>
              <a:rPr lang="en-US" sz="5600" dirty="0" smtClean="0"/>
              <a:t>.</a:t>
            </a:r>
            <a:br>
              <a:rPr lang="en-US" sz="5600" dirty="0" smtClean="0"/>
            </a:br>
            <a:endParaRPr lang="en-US" sz="5600" dirty="0"/>
          </a:p>
          <a:p>
            <a:pPr lvl="0"/>
            <a:r>
              <a:rPr lang="en-US" sz="5600" dirty="0" smtClean="0"/>
              <a:t>Partner with key private industries to raise awareness such as the hotel and taxi industry.</a:t>
            </a:r>
            <a:br>
              <a:rPr lang="en-US" sz="5600" dirty="0" smtClean="0"/>
            </a:br>
            <a:r>
              <a:rPr lang="en-US" sz="5600" dirty="0" smtClean="0"/>
              <a:t/>
            </a:r>
            <a:br>
              <a:rPr lang="en-US" sz="5600" dirty="0" smtClean="0"/>
            </a:br>
            <a:endParaRPr lang="en-US" sz="5600" dirty="0"/>
          </a:p>
          <a:p>
            <a:pPr marL="685800" indent="-571500">
              <a:buFont typeface="+mj-lt"/>
              <a:buAutoNum type="romanUcPeriod"/>
            </a:pPr>
            <a:endParaRPr lang="en-US" sz="5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0" y="5638800"/>
            <a:ext cx="4229100" cy="9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75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2596</TotalTime>
  <Words>699</Words>
  <Application>Microsoft Office PowerPoint</Application>
  <PresentationFormat>On-screen Show (4:3)</PresentationFormat>
  <Paragraphs>139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PowerPoint Presentation</vt:lpstr>
      <vt:lpstr>Super Bowl and Human Trafficking – Myth?</vt:lpstr>
      <vt:lpstr>II. Claims Surrounding  Super Bowl and Sex Trafficking</vt:lpstr>
      <vt:lpstr>III. Latest Study</vt:lpstr>
      <vt:lpstr>III. Latest Study - Continued</vt:lpstr>
      <vt:lpstr>III. Latest Study - Continued</vt:lpstr>
      <vt:lpstr>III. Latest Study - Continued</vt:lpstr>
      <vt:lpstr>IV. Guide to Approach</vt:lpstr>
      <vt:lpstr>V. Anti-Human  Trafficking Efforts - Highlights</vt:lpstr>
      <vt:lpstr>IV. Anti-Human  Trafficking Efforts Highlights – Cont’d</vt:lpstr>
      <vt:lpstr>IV. Anti-Human  Trafficking Efforts Highlights – Cont’d</vt:lpstr>
      <vt:lpstr>IV. Anti-Human  Trafficking Efforts – Highlights – Cont’d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Graves, Chris - DON</dc:creator>
  <cp:lastModifiedBy>Davis, Minal - MYR</cp:lastModifiedBy>
  <cp:revision>79</cp:revision>
  <cp:lastPrinted>2016-03-02T18:12:03Z</cp:lastPrinted>
  <dcterms:created xsi:type="dcterms:W3CDTF">2016-02-29T16:13:37Z</dcterms:created>
  <dcterms:modified xsi:type="dcterms:W3CDTF">2016-03-04T16:26:11Z</dcterms:modified>
</cp:coreProperties>
</file>