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327" r:id="rId4"/>
    <p:sldId id="257" r:id="rId5"/>
    <p:sldId id="310" r:id="rId6"/>
    <p:sldId id="329" r:id="rId7"/>
    <p:sldId id="261" r:id="rId8"/>
    <p:sldId id="259" r:id="rId9"/>
    <p:sldId id="330" r:id="rId10"/>
    <p:sldId id="331" r:id="rId11"/>
    <p:sldId id="311" r:id="rId12"/>
    <p:sldId id="312" r:id="rId13"/>
    <p:sldId id="316" r:id="rId14"/>
  </p:sldIdLst>
  <p:sldSz cx="18288000" cy="10287000"/>
  <p:notesSz cx="6858000" cy="9144000"/>
  <p:embeddedFontLs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Gotham Condensed" panose="020B0604020202020204" charset="0"/>
      <p:regular r:id="rId19"/>
    </p:embeddedFont>
    <p:embeddedFont>
      <p:font typeface="Gotham Condensed Bold" panose="020B0604020202020204" charset="0"/>
      <p:regular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4" d="100"/>
          <a:sy n="44" d="100"/>
        </p:scale>
        <p:origin x="660" y="1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ris, Danny - LGL" userId="9ba5de67-1586-49d6-b41c-3e3b450a80a5" providerId="ADAL" clId="{0F359234-059D-4257-B005-A131B529760C}"/>
    <pc:docChg chg="undo custSel modSld">
      <pc:chgData name="Norris, Danny - LGL" userId="9ba5de67-1586-49d6-b41c-3e3b450a80a5" providerId="ADAL" clId="{0F359234-059D-4257-B005-A131B529760C}" dt="2026-07-15T14:55:07.858" v="96" actId="1076"/>
      <pc:docMkLst>
        <pc:docMk/>
      </pc:docMkLst>
      <pc:sldChg chg="addSp delSp modSp mod">
        <pc:chgData name="Norris, Danny - LGL" userId="9ba5de67-1586-49d6-b41c-3e3b450a80a5" providerId="ADAL" clId="{0F359234-059D-4257-B005-A131B529760C}" dt="2026-07-15T14:55:07.858" v="96" actId="1076"/>
        <pc:sldMkLst>
          <pc:docMk/>
          <pc:sldMk cId="0" sldId="257"/>
        </pc:sldMkLst>
        <pc:spChg chg="mod">
          <ac:chgData name="Norris, Danny - LGL" userId="9ba5de67-1586-49d6-b41c-3e3b450a80a5" providerId="ADAL" clId="{0F359234-059D-4257-B005-A131B529760C}" dt="2026-07-15T14:38:51.168" v="88" actId="20577"/>
          <ac:spMkLst>
            <pc:docMk/>
            <pc:sldMk cId="0" sldId="257"/>
            <ac:spMk id="6" creationId="{00000000-0000-0000-0000-000000000000}"/>
          </ac:spMkLst>
        </pc:spChg>
        <pc:picChg chg="add mod modCrop">
          <ac:chgData name="Norris, Danny - LGL" userId="9ba5de67-1586-49d6-b41c-3e3b450a80a5" providerId="ADAL" clId="{0F359234-059D-4257-B005-A131B529760C}" dt="2026-07-15T14:55:07.858" v="96" actId="1076"/>
          <ac:picMkLst>
            <pc:docMk/>
            <pc:sldMk cId="0" sldId="257"/>
            <ac:picMk id="3" creationId="{F6AEA62E-650B-822B-A970-8688C7DF7CAC}"/>
          </ac:picMkLst>
        </pc:picChg>
        <pc:picChg chg="del">
          <ac:chgData name="Norris, Danny - LGL" userId="9ba5de67-1586-49d6-b41c-3e3b450a80a5" providerId="ADAL" clId="{0F359234-059D-4257-B005-A131B529760C}" dt="2026-07-15T14:55:01.402" v="95" actId="478"/>
          <ac:picMkLst>
            <pc:docMk/>
            <pc:sldMk cId="0" sldId="257"/>
            <ac:picMk id="9" creationId="{543B06C8-47DE-263A-5B34-5229C6F1D195}"/>
          </ac:picMkLst>
        </pc:picChg>
      </pc:sldChg>
      <pc:sldChg chg="modSp mod">
        <pc:chgData name="Norris, Danny - LGL" userId="9ba5de67-1586-49d6-b41c-3e3b450a80a5" providerId="ADAL" clId="{0F359234-059D-4257-B005-A131B529760C}" dt="2026-07-15T14:32:29.867" v="2" actId="115"/>
        <pc:sldMkLst>
          <pc:docMk/>
          <pc:sldMk cId="3046158861" sldId="331"/>
        </pc:sldMkLst>
        <pc:spChg chg="mod">
          <ac:chgData name="Norris, Danny - LGL" userId="9ba5de67-1586-49d6-b41c-3e3b450a80a5" providerId="ADAL" clId="{0F359234-059D-4257-B005-A131B529760C}" dt="2026-07-15T14:32:29.867" v="2" actId="115"/>
          <ac:spMkLst>
            <pc:docMk/>
            <pc:sldMk cId="3046158861" sldId="331"/>
            <ac:spMk id="8" creationId="{D359BF07-232B-B6CF-703D-C39BA9FC58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74528" y="1185529"/>
            <a:ext cx="4138944" cy="4114800"/>
          </a:xfrm>
          <a:custGeom>
            <a:avLst/>
            <a:gdLst/>
            <a:ahLst/>
            <a:cxnLst/>
            <a:rect l="l" t="t" r="r" b="b"/>
            <a:pathLst>
              <a:path w="4138944" h="4114800">
                <a:moveTo>
                  <a:pt x="0" y="0"/>
                </a:moveTo>
                <a:lnTo>
                  <a:pt x="4138944" y="0"/>
                </a:lnTo>
                <a:lnTo>
                  <a:pt x="41389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712101" y="266218"/>
            <a:ext cx="12863798" cy="31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8"/>
              </a:lnSpc>
            </a:pPr>
            <a:r>
              <a:rPr lang="en-US" sz="2121" spc="1132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CITY OF HOUSTON LEGAL DEPARTMENT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4123151" y="5583369"/>
            <a:ext cx="26534302" cy="4109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59"/>
              </a:lnSpc>
            </a:pPr>
            <a:r>
              <a:rPr lang="en-US" sz="5950" dirty="0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Proposition A Committee</a:t>
            </a:r>
          </a:p>
          <a:p>
            <a:pPr algn="ctr">
              <a:lnSpc>
                <a:spcPts val="7859"/>
              </a:lnSpc>
            </a:pPr>
            <a:r>
              <a:rPr lang="en-US" sz="5950" dirty="0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Proposition A: Refresher &amp; Updates</a:t>
            </a:r>
            <a:endParaRPr lang="en-US" sz="5950" dirty="0">
              <a:solidFill>
                <a:srgbClr val="FFFFFF"/>
              </a:solidFill>
              <a:latin typeface="Gotham Condensed"/>
              <a:ea typeface="Gotham Condensed"/>
              <a:cs typeface="Gotham Condensed"/>
            </a:endParaRPr>
          </a:p>
          <a:p>
            <a:pPr algn="ctr">
              <a:lnSpc>
                <a:spcPts val="4323"/>
              </a:lnSpc>
            </a:pPr>
            <a:endParaRPr lang="en-US" sz="5999" dirty="0">
              <a:solidFill>
                <a:srgbClr val="FFFFFF"/>
              </a:solidFill>
              <a:latin typeface="Gotham Condensed"/>
              <a:ea typeface="Gotham Condensed"/>
              <a:cs typeface="Gotham Condensed"/>
              <a:sym typeface="Gotham Condensed"/>
            </a:endParaRPr>
          </a:p>
          <a:p>
            <a:pPr algn="ctr">
              <a:lnSpc>
                <a:spcPts val="6942"/>
              </a:lnSpc>
              <a:spcBef>
                <a:spcPct val="0"/>
              </a:spcBef>
            </a:pPr>
            <a:r>
              <a:rPr lang="en-US" sz="5250" dirty="0" err="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Danyahel</a:t>
            </a:r>
            <a:r>
              <a:rPr lang="en-US" sz="5250" dirty="0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 “Danny” Norris </a:t>
            </a:r>
            <a:endParaRPr lang="en-US" sz="5250" dirty="0">
              <a:solidFill>
                <a:srgbClr val="FFFFFF"/>
              </a:solidFill>
              <a:latin typeface="Gotham Condensed"/>
              <a:ea typeface="Gotham Condensed"/>
              <a:cs typeface="Gotham Condensed"/>
            </a:endParaRPr>
          </a:p>
          <a:p>
            <a:pPr algn="ctr">
              <a:lnSpc>
                <a:spcPts val="5632"/>
              </a:lnSpc>
              <a:spcBef>
                <a:spcPct val="0"/>
              </a:spcBef>
            </a:pPr>
            <a:r>
              <a:rPr lang="en-US" sz="4250" dirty="0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Senior Assistant City Attorney - Proposition A </a:t>
            </a:r>
            <a:endParaRPr lang="en-US" sz="4250" dirty="0">
              <a:solidFill>
                <a:srgbClr val="FFFFFF"/>
              </a:solidFill>
              <a:latin typeface="Gotham Condensed"/>
              <a:ea typeface="Gotham Condensed"/>
              <a:cs typeface="Gotham Condensed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897880" y="7863152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5EAD1-4DDA-CC00-BB9C-0BAFE7152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8526B853-FAE9-AA9F-01FA-B56978B6E003}"/>
              </a:ext>
            </a:extLst>
          </p:cNvPr>
          <p:cNvSpPr/>
          <p:nvPr/>
        </p:nvSpPr>
        <p:spPr>
          <a:xfrm>
            <a:off x="16227796" y="8152533"/>
            <a:ext cx="1859186" cy="1848341"/>
          </a:xfrm>
          <a:custGeom>
            <a:avLst/>
            <a:gdLst/>
            <a:ahLst/>
            <a:cxnLst/>
            <a:rect l="l" t="t" r="r" b="b"/>
            <a:pathLst>
              <a:path w="1859186" h="1848341">
                <a:moveTo>
                  <a:pt x="0" y="0"/>
                </a:moveTo>
                <a:lnTo>
                  <a:pt x="1859186" y="0"/>
                </a:lnTo>
                <a:lnTo>
                  <a:pt x="1859186" y="1848341"/>
                </a:lnTo>
                <a:lnTo>
                  <a:pt x="0" y="1848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AAA2BB8-4330-C8F8-675E-BE36C4C09832}"/>
              </a:ext>
            </a:extLst>
          </p:cNvPr>
          <p:cNvSpPr txBox="1"/>
          <p:nvPr/>
        </p:nvSpPr>
        <p:spPr>
          <a:xfrm>
            <a:off x="1676400" y="419100"/>
            <a:ext cx="15087600" cy="6174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6000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Critical Legal and Administrative Considerations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C09FB-41DD-CA22-6DBA-A8676DFE32DA}"/>
              </a:ext>
            </a:extLst>
          </p:cNvPr>
          <p:cNvSpPr txBox="1"/>
          <p:nvPr/>
        </p:nvSpPr>
        <p:spPr>
          <a:xfrm>
            <a:off x="11744325" y="9601200"/>
            <a:ext cx="71723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1F497D"/>
                </a:solidFill>
                <a:latin typeface="Gotham Condensed"/>
              </a:rPr>
              <a:t>CITY OF HOUSTON LEGAL DEPARTMENT </a:t>
            </a:r>
            <a:r>
              <a:rPr lang="en-US" sz="2000">
                <a:latin typeface="Gotham Condensed"/>
              </a:rPr>
              <a:t>​</a:t>
            </a:r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359BF07-232B-B6CF-703D-C39BA9FC58BA}"/>
              </a:ext>
            </a:extLst>
          </p:cNvPr>
          <p:cNvSpPr txBox="1"/>
          <p:nvPr/>
        </p:nvSpPr>
        <p:spPr>
          <a:xfrm>
            <a:off x="3886200" y="2268161"/>
            <a:ext cx="13143385" cy="8379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4000" b="1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Is the proposal </a:t>
            </a:r>
            <a:r>
              <a:rPr lang="en-US" sz="4000" b="1" u="sng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lawful</a:t>
            </a:r>
            <a:r>
              <a:rPr lang="en-US" sz="4000" b="1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?</a:t>
            </a:r>
            <a:endParaRPr lang="en-US" sz="40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40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40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4000" b="1" spc="110" dirty="0">
              <a:solidFill>
                <a:srgbClr val="282560"/>
              </a:solidFill>
              <a:latin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4000" b="1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Does the language of the proposal allow </a:t>
            </a:r>
            <a:r>
              <a:rPr lang="en-US" sz="4000" b="1" u="sng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implementation</a:t>
            </a:r>
            <a:r>
              <a:rPr lang="en-US" sz="4000" b="1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 by the affected departments within their current budgets?</a:t>
            </a: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40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40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40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4000" b="1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Does the proposal create </a:t>
            </a:r>
            <a:r>
              <a:rPr lang="en-US" sz="4000" b="1" u="sng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legal exposure</a:t>
            </a:r>
            <a:r>
              <a:rPr lang="en-US" sz="4000" b="1" spc="110" dirty="0">
                <a:solidFill>
                  <a:srgbClr val="282560"/>
                </a:solidFill>
                <a:latin typeface="Gotham Condensed Bold"/>
                <a:sym typeface="Gotham Condensed Bold"/>
              </a:rPr>
              <a:t> for the City?</a:t>
            </a:r>
            <a:endParaRPr lang="en-US" sz="40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32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32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algn="just">
              <a:lnSpc>
                <a:spcPts val="4086"/>
              </a:lnSpc>
              <a:spcBef>
                <a:spcPct val="0"/>
              </a:spcBef>
            </a:pPr>
            <a:b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</a:b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algn="just">
              <a:lnSpc>
                <a:spcPts val="4086"/>
              </a:lnSpc>
              <a:spcBef>
                <a:spcPct val="0"/>
              </a:spcBef>
            </a:pPr>
            <a:endParaRPr lang="en-US" sz="32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3046158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21ADF7-4F0E-10DE-7159-6E70B4BE6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EED274A-CB75-14B6-F627-C0633AA5D8E6}"/>
              </a:ext>
            </a:extLst>
          </p:cNvPr>
          <p:cNvSpPr txBox="1"/>
          <p:nvPr/>
        </p:nvSpPr>
        <p:spPr>
          <a:xfrm>
            <a:off x="2635154" y="5081644"/>
            <a:ext cx="15180935" cy="3439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04"/>
              </a:lnSpc>
            </a:pPr>
            <a:r>
              <a:rPr lang="en-US" sz="15500" b="1" dirty="0">
                <a:solidFill>
                  <a:srgbClr val="FFFFFF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Observations &amp; Suggestions</a:t>
            </a:r>
            <a:endParaRPr lang="en-US" sz="15500" b="1" dirty="0">
              <a:solidFill>
                <a:srgbClr val="FFFFFF"/>
              </a:solidFill>
              <a:latin typeface="Gotham Condensed Bold"/>
              <a:ea typeface="Gotham Condensed Bold"/>
              <a:cs typeface="Gotham Condensed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7504F6B-CDC4-A5E0-F181-68DB3B6C6A7E}"/>
              </a:ext>
            </a:extLst>
          </p:cNvPr>
          <p:cNvSpPr txBox="1"/>
          <p:nvPr/>
        </p:nvSpPr>
        <p:spPr>
          <a:xfrm>
            <a:off x="13285318" y="9786666"/>
            <a:ext cx="4788657" cy="24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2023" spc="27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CITY OF HOUSTON LEGAL DEPARTMENT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1D43F9D3-BE4B-FBFC-7B15-4F4C5E509F59}"/>
              </a:ext>
            </a:extLst>
          </p:cNvPr>
          <p:cNvSpPr/>
          <p:nvPr/>
        </p:nvSpPr>
        <p:spPr>
          <a:xfrm flipV="1">
            <a:off x="5222089" y="4162504"/>
            <a:ext cx="12698553" cy="1905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2040FBA-A57E-7378-348D-EEADB6B38152}"/>
              </a:ext>
            </a:extLst>
          </p:cNvPr>
          <p:cNvSpPr/>
          <p:nvPr/>
        </p:nvSpPr>
        <p:spPr>
          <a:xfrm>
            <a:off x="493912" y="388733"/>
            <a:ext cx="2679344" cy="2663714"/>
          </a:xfrm>
          <a:custGeom>
            <a:avLst/>
            <a:gdLst/>
            <a:ahLst/>
            <a:cxnLst/>
            <a:rect l="l" t="t" r="r" b="b"/>
            <a:pathLst>
              <a:path w="2679344" h="2663714">
                <a:moveTo>
                  <a:pt x="0" y="0"/>
                </a:moveTo>
                <a:lnTo>
                  <a:pt x="2679344" y="0"/>
                </a:lnTo>
                <a:lnTo>
                  <a:pt x="2679344" y="2663714"/>
                </a:lnTo>
                <a:lnTo>
                  <a:pt x="0" y="2663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33C62-4337-D309-5798-3A08971EF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F83DBA9B-2276-F16A-C31C-DDCE65322A4B}"/>
              </a:ext>
            </a:extLst>
          </p:cNvPr>
          <p:cNvSpPr/>
          <p:nvPr/>
        </p:nvSpPr>
        <p:spPr>
          <a:xfrm>
            <a:off x="16227796" y="8152533"/>
            <a:ext cx="1859186" cy="1848341"/>
          </a:xfrm>
          <a:custGeom>
            <a:avLst/>
            <a:gdLst/>
            <a:ahLst/>
            <a:cxnLst/>
            <a:rect l="l" t="t" r="r" b="b"/>
            <a:pathLst>
              <a:path w="1859186" h="1848341">
                <a:moveTo>
                  <a:pt x="0" y="0"/>
                </a:moveTo>
                <a:lnTo>
                  <a:pt x="1859186" y="0"/>
                </a:lnTo>
                <a:lnTo>
                  <a:pt x="1859186" y="1848341"/>
                </a:lnTo>
                <a:lnTo>
                  <a:pt x="0" y="1848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79BD8B2-3109-45EC-B318-4607AA124579}"/>
              </a:ext>
            </a:extLst>
          </p:cNvPr>
          <p:cNvSpPr txBox="1"/>
          <p:nvPr/>
        </p:nvSpPr>
        <p:spPr>
          <a:xfrm>
            <a:off x="2812487" y="401745"/>
            <a:ext cx="13046722" cy="59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5250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OBSERVATIONS &amp; SUGGESTIONS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34B494D-6FBC-2B90-8654-FB9F3B28979E}"/>
              </a:ext>
            </a:extLst>
          </p:cNvPr>
          <p:cNvSpPr txBox="1"/>
          <p:nvPr/>
        </p:nvSpPr>
        <p:spPr>
          <a:xfrm>
            <a:off x="420448" y="1558739"/>
            <a:ext cx="8303337" cy="7509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000" spc="178" dirty="0">
                <a:solidFill>
                  <a:srgbClr val="1287C3"/>
                </a:solidFill>
                <a:latin typeface="Arial"/>
                <a:cs typeface="Arial"/>
              </a:rPr>
              <a:t>•Contacting the Prop A Attorney</a:t>
            </a:r>
          </a:p>
          <a:p>
            <a:pPr algn="just"/>
            <a:r>
              <a:rPr lang="en-US" sz="2800" spc="178" dirty="0">
                <a:solidFill>
                  <a:srgbClr val="282560"/>
                </a:solidFill>
                <a:latin typeface="Corbel"/>
                <a:cs typeface="Arial"/>
              </a:rPr>
              <a:t>Contact and coordinate with the Proposition A Attorney as early as possible for </a:t>
            </a:r>
            <a:r>
              <a:rPr lang="en-US" sz="2800" b="1" spc="178" dirty="0">
                <a:solidFill>
                  <a:srgbClr val="FF0000"/>
                </a:solidFill>
                <a:latin typeface="Corbel"/>
                <a:cs typeface="Arial"/>
              </a:rPr>
              <a:t>ALL</a:t>
            </a:r>
            <a:r>
              <a:rPr lang="en-US" sz="2800" spc="178" dirty="0">
                <a:solidFill>
                  <a:srgbClr val="282560"/>
                </a:solidFill>
                <a:latin typeface="Corbel"/>
                <a:cs typeface="Arial"/>
              </a:rPr>
              <a:t> submissions, especially the complex matters.</a:t>
            </a:r>
          </a:p>
          <a:p>
            <a:pPr algn="just"/>
            <a:r>
              <a:rPr lang="en-US" sz="28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	</a:t>
            </a:r>
            <a:r>
              <a:rPr lang="en-US" sz="24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- Helps ensure your proposal is fully 	flushed out</a:t>
            </a:r>
          </a:p>
          <a:p>
            <a:pPr algn="just"/>
            <a:r>
              <a:rPr lang="en-US" sz="24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	- Prevents surprises on legality</a:t>
            </a:r>
          </a:p>
          <a:p>
            <a:pPr algn="just"/>
            <a:endParaRPr lang="en-US" sz="3000" spc="178" dirty="0">
              <a:solidFill>
                <a:srgbClr val="1287C3"/>
              </a:solidFill>
              <a:latin typeface="Arial"/>
              <a:cs typeface="Arial"/>
            </a:endParaRPr>
          </a:p>
          <a:p>
            <a:pPr algn="just"/>
            <a:r>
              <a:rPr lang="en-US" sz="3000" spc="178" dirty="0">
                <a:solidFill>
                  <a:srgbClr val="1287C3"/>
                </a:solidFill>
                <a:latin typeface="Arial"/>
                <a:cs typeface="Arial"/>
              </a:rPr>
              <a:t>•Batch Submissions</a:t>
            </a:r>
          </a:p>
          <a:p>
            <a:pPr algn="just"/>
            <a:r>
              <a:rPr lang="en-US" sz="2800" spc="178" dirty="0">
                <a:solidFill>
                  <a:srgbClr val="282560"/>
                </a:solidFill>
                <a:latin typeface="Corbel"/>
                <a:cs typeface="Arial"/>
              </a:rPr>
              <a:t>Avoid submitting multiple proposals at the same time. </a:t>
            </a:r>
            <a:endParaRPr lang="en-US" sz="2800" b="1" u="none" strike="noStrike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</a:endParaRPr>
          </a:p>
          <a:p>
            <a:pPr algn="just"/>
            <a:r>
              <a:rPr lang="en-US" sz="24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	- Will cause legal reviews to exceed 7 days</a:t>
            </a:r>
          </a:p>
          <a:p>
            <a:pPr algn="just"/>
            <a:r>
              <a:rPr lang="en-US" sz="24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	- If submitting multiple proposals at the same 	time, identify the order of priority</a:t>
            </a:r>
          </a:p>
          <a:p>
            <a:pPr algn="just"/>
            <a:endParaRPr lang="en-US" sz="2400" spc="178" dirty="0">
              <a:solidFill>
                <a:srgbClr val="1287C3"/>
              </a:solidFill>
              <a:latin typeface="Arial"/>
              <a:cs typeface="Arial"/>
            </a:endParaRPr>
          </a:p>
          <a:p>
            <a:pPr algn="just"/>
            <a:r>
              <a:rPr lang="en-US" sz="2400" spc="178" dirty="0">
                <a:solidFill>
                  <a:srgbClr val="1287C3"/>
                </a:solidFill>
                <a:latin typeface="Arial"/>
                <a:cs typeface="Arial"/>
              </a:rPr>
              <a:t>•</a:t>
            </a:r>
            <a:r>
              <a:rPr lang="en-US" sz="3000" spc="178" dirty="0">
                <a:solidFill>
                  <a:srgbClr val="1287C3"/>
                </a:solidFill>
                <a:latin typeface="Arial"/>
                <a:cs typeface="Arial"/>
              </a:rPr>
              <a:t>Outside organizations</a:t>
            </a:r>
          </a:p>
          <a:p>
            <a:pPr algn="just"/>
            <a:r>
              <a:rPr lang="en-US" sz="28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All legal advice is for Councilmembers and/or their staff, </a:t>
            </a:r>
            <a:r>
              <a:rPr lang="en-US" sz="2800" b="1" spc="178" dirty="0">
                <a:solidFill>
                  <a:srgbClr val="FF0000"/>
                </a:solidFill>
                <a:latin typeface="Corbel"/>
                <a:ea typeface="Calibri"/>
                <a:cs typeface="Arial"/>
              </a:rPr>
              <a:t>NOT</a:t>
            </a:r>
            <a:r>
              <a:rPr lang="en-US" sz="2800" spc="178" dirty="0">
                <a:solidFill>
                  <a:srgbClr val="282560"/>
                </a:solidFill>
                <a:latin typeface="Corbel"/>
                <a:ea typeface="Calibri"/>
                <a:cs typeface="Arial"/>
              </a:rPr>
              <a:t> outside organizations.</a:t>
            </a:r>
            <a:endParaRPr lang="en-US" sz="2400" spc="178" dirty="0">
              <a:solidFill>
                <a:srgbClr val="282560"/>
              </a:solidFill>
              <a:latin typeface="Corbel"/>
              <a:ea typeface="Calibri"/>
              <a:cs typeface="Arial"/>
            </a:endParaRPr>
          </a:p>
          <a:p>
            <a:pPr algn="just"/>
            <a:endParaRPr lang="en-US" sz="2400" spc="178" dirty="0">
              <a:solidFill>
                <a:srgbClr val="1287C3"/>
              </a:solidFill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03DFA4-504F-DE56-4FD8-37CFA78C0517}"/>
              </a:ext>
            </a:extLst>
          </p:cNvPr>
          <p:cNvSpPr txBox="1"/>
          <p:nvPr/>
        </p:nvSpPr>
        <p:spPr>
          <a:xfrm>
            <a:off x="11744325" y="9601200"/>
            <a:ext cx="71723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1F497D"/>
                </a:solidFill>
                <a:latin typeface="Gotham Condensed"/>
              </a:rPr>
              <a:t>CITY OF HOUSTON LEGAL DEPARTMENT </a:t>
            </a:r>
            <a:r>
              <a:rPr lang="en-US" sz="2000">
                <a:latin typeface="Gotham Condensed"/>
              </a:rPr>
              <a:t>​</a:t>
            </a:r>
            <a:endParaRPr lang="en-US"/>
          </a:p>
        </p:txBody>
      </p:sp>
      <p:pic>
        <p:nvPicPr>
          <p:cNvPr id="3" name="Picture 2" descr="Magnifying glass on clear background">
            <a:extLst>
              <a:ext uri="{FF2B5EF4-FFF2-40B4-BE49-F238E27FC236}">
                <a16:creationId xmlns:a16="http://schemas.microsoft.com/office/drawing/2014/main" id="{B5BC0320-333E-EEC8-9B06-B33622A5E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714500"/>
            <a:ext cx="702088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6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4C7D2B-3B28-64C7-95CC-7FA306A89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1AEC2C6-416D-21F6-78A7-27E2CD17A6D5}"/>
              </a:ext>
            </a:extLst>
          </p:cNvPr>
          <p:cNvSpPr txBox="1"/>
          <p:nvPr/>
        </p:nvSpPr>
        <p:spPr>
          <a:xfrm>
            <a:off x="2420842" y="1995544"/>
            <a:ext cx="15180935" cy="178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04"/>
              </a:lnSpc>
            </a:pPr>
            <a:r>
              <a:rPr lang="en-US" sz="15500" b="1" dirty="0">
                <a:solidFill>
                  <a:srgbClr val="FFFFFF"/>
                </a:solidFill>
                <a:latin typeface="Gotham Condensed Bold"/>
                <a:sym typeface="Gotham Condensed Bold"/>
              </a:rPr>
              <a:t>Questions?</a:t>
            </a:r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A81C447-1614-4618-F597-B1FB89F2DF81}"/>
              </a:ext>
            </a:extLst>
          </p:cNvPr>
          <p:cNvSpPr txBox="1"/>
          <p:nvPr/>
        </p:nvSpPr>
        <p:spPr>
          <a:xfrm>
            <a:off x="13285318" y="9786666"/>
            <a:ext cx="4788657" cy="24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2023" spc="27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CITY OF HOUSTON LEGAL DEPARTMENT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F5730FF-5C8A-52BC-2AAF-41EAB7130675}"/>
              </a:ext>
            </a:extLst>
          </p:cNvPr>
          <p:cNvSpPr/>
          <p:nvPr/>
        </p:nvSpPr>
        <p:spPr>
          <a:xfrm flipV="1">
            <a:off x="5222089" y="4162504"/>
            <a:ext cx="12698553" cy="1905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1CAD06A-D45B-AF0A-9C32-908153413F59}"/>
              </a:ext>
            </a:extLst>
          </p:cNvPr>
          <p:cNvSpPr/>
          <p:nvPr/>
        </p:nvSpPr>
        <p:spPr>
          <a:xfrm>
            <a:off x="493912" y="388733"/>
            <a:ext cx="2679344" cy="2663714"/>
          </a:xfrm>
          <a:custGeom>
            <a:avLst/>
            <a:gdLst/>
            <a:ahLst/>
            <a:cxnLst/>
            <a:rect l="l" t="t" r="r" b="b"/>
            <a:pathLst>
              <a:path w="2679344" h="2663714">
                <a:moveTo>
                  <a:pt x="0" y="0"/>
                </a:moveTo>
                <a:lnTo>
                  <a:pt x="2679344" y="0"/>
                </a:lnTo>
                <a:lnTo>
                  <a:pt x="2679344" y="2663714"/>
                </a:lnTo>
                <a:lnTo>
                  <a:pt x="0" y="2663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75D6A-8C2A-488C-F15F-504FC0F5A9B6}"/>
              </a:ext>
            </a:extLst>
          </p:cNvPr>
          <p:cNvSpPr txBox="1"/>
          <p:nvPr/>
        </p:nvSpPr>
        <p:spPr>
          <a:xfrm>
            <a:off x="7915275" y="4257675"/>
            <a:ext cx="11301411" cy="36061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950" dirty="0">
                <a:latin typeface="Gotham Condensed"/>
                <a:cs typeface="Segoe UI"/>
              </a:rPr>
              <a:t>​</a:t>
            </a:r>
          </a:p>
          <a:p>
            <a:pPr algn="ctr">
              <a:lnSpc>
                <a:spcPts val="4049"/>
              </a:lnSpc>
            </a:pPr>
            <a:r>
              <a:rPr lang="en-US" sz="5250">
                <a:solidFill>
                  <a:srgbClr val="FFFFFF"/>
                </a:solidFill>
                <a:latin typeface="Gotham Condensed"/>
                <a:cs typeface="Segoe UI"/>
              </a:rPr>
              <a:t>Contact Info:</a:t>
            </a:r>
          </a:p>
          <a:p>
            <a:pPr algn="ctr">
              <a:lnSpc>
                <a:spcPts val="4049"/>
              </a:lnSpc>
            </a:pPr>
            <a:endParaRPr lang="en-US" sz="5250" dirty="0">
              <a:solidFill>
                <a:srgbClr val="FFFFFF"/>
              </a:solidFill>
              <a:latin typeface="Gotham Condensed"/>
              <a:cs typeface="Segoe UI"/>
            </a:endParaRPr>
          </a:p>
          <a:p>
            <a:pPr algn="ctr">
              <a:lnSpc>
                <a:spcPts val="4049"/>
              </a:lnSpc>
            </a:pPr>
            <a:r>
              <a:rPr lang="en-US" sz="5250" dirty="0" err="1">
                <a:solidFill>
                  <a:srgbClr val="FFFFFF"/>
                </a:solidFill>
                <a:latin typeface="Gotham Condensed"/>
                <a:cs typeface="Segoe UI"/>
              </a:rPr>
              <a:t>Danyahel</a:t>
            </a:r>
            <a:r>
              <a:rPr lang="en-US" sz="5250" dirty="0">
                <a:solidFill>
                  <a:srgbClr val="FFFFFF"/>
                </a:solidFill>
                <a:latin typeface="Gotham Condensed"/>
                <a:cs typeface="Segoe UI"/>
              </a:rPr>
              <a:t> “Danny” Norris</a:t>
            </a:r>
            <a:endParaRPr lang="en-US">
              <a:ea typeface="Calibri"/>
              <a:cs typeface="Calibri"/>
            </a:endParaRPr>
          </a:p>
          <a:p>
            <a:pPr algn="ctr">
              <a:lnSpc>
                <a:spcPts val="4049"/>
              </a:lnSpc>
            </a:pPr>
            <a:r>
              <a:rPr lang="en-US" sz="5250" dirty="0">
                <a:solidFill>
                  <a:srgbClr val="FFFFFF"/>
                </a:solidFill>
                <a:latin typeface="Gotham Condensed"/>
                <a:cs typeface="Segoe UI"/>
              </a:rPr>
              <a:t>danny.norris@houstontx.gov</a:t>
            </a:r>
          </a:p>
          <a:p>
            <a:pPr algn="ctr">
              <a:lnSpc>
                <a:spcPts val="4049"/>
              </a:lnSpc>
            </a:pPr>
            <a:r>
              <a:rPr lang="en-US" sz="5250" dirty="0">
                <a:solidFill>
                  <a:srgbClr val="FFFFFF"/>
                </a:solidFill>
                <a:latin typeface="Gotham Condensed"/>
                <a:cs typeface="Segoe UI"/>
              </a:rPr>
              <a:t>832-393-6483</a:t>
            </a:r>
          </a:p>
        </p:txBody>
      </p:sp>
    </p:spTree>
    <p:extLst>
      <p:ext uri="{BB962C8B-B14F-4D97-AF65-F5344CB8AC3E}">
        <p14:creationId xmlns:p14="http://schemas.microsoft.com/office/powerpoint/2010/main" val="394395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2029" y="309619"/>
            <a:ext cx="15180935" cy="178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04"/>
              </a:lnSpc>
            </a:pPr>
            <a:r>
              <a:rPr lang="en-US" sz="15500" b="1" dirty="0">
                <a:solidFill>
                  <a:srgbClr val="FFFFFF"/>
                </a:solidFill>
                <a:latin typeface="Gotham Condensed Bold"/>
              </a:rPr>
              <a:t>OVERVIEW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285318" y="9786666"/>
            <a:ext cx="4788657" cy="24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2023" spc="27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CITY OF HOUSTON LEGAL DEPARTMENT </a:t>
            </a:r>
          </a:p>
        </p:txBody>
      </p:sp>
      <p:sp>
        <p:nvSpPr>
          <p:cNvPr id="4" name="AutoShape 4"/>
          <p:cNvSpPr/>
          <p:nvPr/>
        </p:nvSpPr>
        <p:spPr>
          <a:xfrm flipV="1">
            <a:off x="4850614" y="1862216"/>
            <a:ext cx="12698553" cy="1905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51025" y="7618208"/>
            <a:ext cx="2679344" cy="2663714"/>
          </a:xfrm>
          <a:custGeom>
            <a:avLst/>
            <a:gdLst/>
            <a:ahLst/>
            <a:cxnLst/>
            <a:rect l="l" t="t" r="r" b="b"/>
            <a:pathLst>
              <a:path w="2679344" h="2663714">
                <a:moveTo>
                  <a:pt x="0" y="0"/>
                </a:moveTo>
                <a:lnTo>
                  <a:pt x="2679344" y="0"/>
                </a:lnTo>
                <a:lnTo>
                  <a:pt x="2679344" y="2663714"/>
                </a:lnTo>
                <a:lnTo>
                  <a:pt x="0" y="2663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79B16A-BBBF-6DB3-992D-41F14FBF4755}"/>
              </a:ext>
            </a:extLst>
          </p:cNvPr>
          <p:cNvSpPr txBox="1"/>
          <p:nvPr/>
        </p:nvSpPr>
        <p:spPr>
          <a:xfrm>
            <a:off x="4853667" y="2379889"/>
            <a:ext cx="12187237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•Guidelines</a:t>
            </a:r>
          </a:p>
          <a:p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•Proposition A Submission Refresher</a:t>
            </a:r>
          </a:p>
          <a:p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•Critical Legal and Administrative Considerations</a:t>
            </a:r>
          </a:p>
          <a:p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•Observations &amp; Suggestions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•Questions &amp; Contact Info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ADE61E-95C2-3C3F-6A50-6E82E7FD4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1AED6CE-1E27-D1B3-DE57-86C3DF94232F}"/>
              </a:ext>
            </a:extLst>
          </p:cNvPr>
          <p:cNvSpPr txBox="1"/>
          <p:nvPr/>
        </p:nvSpPr>
        <p:spPr>
          <a:xfrm>
            <a:off x="2720879" y="4267256"/>
            <a:ext cx="15180935" cy="178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04"/>
              </a:lnSpc>
            </a:pPr>
            <a:r>
              <a:rPr lang="en-US" sz="15500" b="1" dirty="0">
                <a:solidFill>
                  <a:srgbClr val="FFFFFF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 Proposition A: Guidelines</a:t>
            </a:r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10A32C1-571E-7A28-EA05-27228A57174C}"/>
              </a:ext>
            </a:extLst>
          </p:cNvPr>
          <p:cNvSpPr txBox="1"/>
          <p:nvPr/>
        </p:nvSpPr>
        <p:spPr>
          <a:xfrm>
            <a:off x="13285318" y="9786666"/>
            <a:ext cx="4788657" cy="24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2023" spc="27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CITY OF HOUSTON LEGAL DEPARTMENT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53E178E4-6B24-5EFC-EBC9-FB58A345A3DF}"/>
              </a:ext>
            </a:extLst>
          </p:cNvPr>
          <p:cNvSpPr/>
          <p:nvPr/>
        </p:nvSpPr>
        <p:spPr>
          <a:xfrm flipV="1">
            <a:off x="5379251" y="3933904"/>
            <a:ext cx="12698553" cy="1905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453D679-E493-67D6-7A2D-FF0F6C83E196}"/>
              </a:ext>
            </a:extLst>
          </p:cNvPr>
          <p:cNvSpPr/>
          <p:nvPr/>
        </p:nvSpPr>
        <p:spPr>
          <a:xfrm>
            <a:off x="493912" y="388733"/>
            <a:ext cx="2679344" cy="2663714"/>
          </a:xfrm>
          <a:custGeom>
            <a:avLst/>
            <a:gdLst/>
            <a:ahLst/>
            <a:cxnLst/>
            <a:rect l="l" t="t" r="r" b="b"/>
            <a:pathLst>
              <a:path w="2679344" h="2663714">
                <a:moveTo>
                  <a:pt x="0" y="0"/>
                </a:moveTo>
                <a:lnTo>
                  <a:pt x="2679344" y="0"/>
                </a:lnTo>
                <a:lnTo>
                  <a:pt x="2679344" y="2663714"/>
                </a:lnTo>
                <a:lnTo>
                  <a:pt x="0" y="2663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8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114800" y="676863"/>
            <a:ext cx="11072555" cy="884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2"/>
              </a:lnSpc>
            </a:pPr>
            <a:r>
              <a:rPr lang="en-US" sz="8000" b="1" spc="528" dirty="0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PROPOSITION A: GUIDLINES</a:t>
            </a:r>
          </a:p>
          <a:p>
            <a:pPr algn="ctr">
              <a:lnSpc>
                <a:spcPts val="3352"/>
              </a:lnSpc>
            </a:pPr>
            <a:endParaRPr lang="en-US" sz="3943" spc="528" dirty="0">
              <a:solidFill>
                <a:srgbClr val="FFFFFF"/>
              </a:solidFill>
              <a:latin typeface="Gotham Condensed"/>
              <a:ea typeface="Gotham Condensed"/>
              <a:cs typeface="Gotham Condensed"/>
              <a:sym typeface="Gotham Condense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655626" y="2628900"/>
            <a:ext cx="8229600" cy="3737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2670"/>
              </a:lnSpc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Proposition A Guidelines are available on SharePoint</a:t>
            </a:r>
          </a:p>
          <a:p>
            <a:pPr marL="800100" lvl="1" indent="-342900" algn="just">
              <a:lnSpc>
                <a:spcPts val="2670"/>
              </a:lnSpc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Standard</a:t>
            </a:r>
          </a:p>
          <a:p>
            <a:pPr marL="800100" lvl="1" indent="-342900" algn="just">
              <a:lnSpc>
                <a:spcPts val="2670"/>
              </a:lnSpc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Quick Guide</a:t>
            </a:r>
          </a:p>
          <a:p>
            <a:pPr marL="342900" indent="-342900" algn="just">
              <a:lnSpc>
                <a:spcPts val="2670"/>
              </a:lnSpc>
              <a:buFont typeface="Courier New" panose="02070309020205020404" pitchFamily="49" charset="0"/>
              <a:buChar char="o"/>
            </a:pPr>
            <a:endParaRPr lang="en-US" sz="30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42900" indent="-342900" algn="just">
              <a:lnSpc>
                <a:spcPts val="2670"/>
              </a:lnSpc>
              <a:buFont typeface="Courier New" panose="02070309020205020404" pitchFamily="49" charset="0"/>
              <a:buChar char="o"/>
            </a:pPr>
            <a:endParaRPr lang="en-US" sz="30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42900" indent="-342900" algn="just">
              <a:lnSpc>
                <a:spcPts val="2670"/>
              </a:lnSpc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Each Councilmember and their entire staff should have access</a:t>
            </a:r>
          </a:p>
          <a:p>
            <a:pPr algn="just">
              <a:lnSpc>
                <a:spcPts val="4423"/>
              </a:lnSpc>
            </a:pPr>
            <a:endParaRPr lang="en-US" sz="207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just">
              <a:lnSpc>
                <a:spcPts val="3488"/>
              </a:lnSpc>
            </a:pPr>
            <a:endParaRPr lang="en-US" sz="207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0045" y="8115300"/>
            <a:ext cx="2036200" cy="2024322"/>
          </a:xfrm>
          <a:custGeom>
            <a:avLst/>
            <a:gdLst/>
            <a:ahLst/>
            <a:cxnLst/>
            <a:rect l="l" t="t" r="r" b="b"/>
            <a:pathLst>
              <a:path w="2036200" h="2024322">
                <a:moveTo>
                  <a:pt x="0" y="0"/>
                </a:moveTo>
                <a:lnTo>
                  <a:pt x="2036200" y="0"/>
                </a:lnTo>
                <a:lnTo>
                  <a:pt x="2036200" y="2024322"/>
                </a:lnTo>
                <a:lnTo>
                  <a:pt x="0" y="20243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AEA62E-650B-822B-A970-8688C7DF7C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59" b="5683"/>
          <a:stretch>
            <a:fillRect/>
          </a:stretch>
        </p:blipFill>
        <p:spPr>
          <a:xfrm>
            <a:off x="135531" y="2021021"/>
            <a:ext cx="9316977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63E922-75FD-9BB4-8A8F-47FE764EB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1A98583-243A-95BF-6683-E830801D65FB}"/>
              </a:ext>
            </a:extLst>
          </p:cNvPr>
          <p:cNvSpPr txBox="1"/>
          <p:nvPr/>
        </p:nvSpPr>
        <p:spPr>
          <a:xfrm>
            <a:off x="2720879" y="4267256"/>
            <a:ext cx="15180935" cy="347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04"/>
              </a:lnSpc>
            </a:pPr>
            <a:r>
              <a:rPr lang="en-US" sz="15500" b="1" dirty="0">
                <a:solidFill>
                  <a:srgbClr val="FFFFFF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 Proposition A: Submission Refresher </a:t>
            </a:r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D65D9F9-4E92-A8F0-29BB-810210B18873}"/>
              </a:ext>
            </a:extLst>
          </p:cNvPr>
          <p:cNvSpPr txBox="1"/>
          <p:nvPr/>
        </p:nvSpPr>
        <p:spPr>
          <a:xfrm>
            <a:off x="13285318" y="9786666"/>
            <a:ext cx="4788657" cy="24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2023" spc="27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CITY OF HOUSTON LEGAL DEPARTMENT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5290A308-AF21-FE04-91A5-CA4940411474}"/>
              </a:ext>
            </a:extLst>
          </p:cNvPr>
          <p:cNvSpPr/>
          <p:nvPr/>
        </p:nvSpPr>
        <p:spPr>
          <a:xfrm flipV="1">
            <a:off x="5379251" y="3933904"/>
            <a:ext cx="12698553" cy="1905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69A10B6-793E-5CC9-A947-D609EA294A16}"/>
              </a:ext>
            </a:extLst>
          </p:cNvPr>
          <p:cNvSpPr/>
          <p:nvPr/>
        </p:nvSpPr>
        <p:spPr>
          <a:xfrm>
            <a:off x="493912" y="388733"/>
            <a:ext cx="2679344" cy="2663714"/>
          </a:xfrm>
          <a:custGeom>
            <a:avLst/>
            <a:gdLst/>
            <a:ahLst/>
            <a:cxnLst/>
            <a:rect l="l" t="t" r="r" b="b"/>
            <a:pathLst>
              <a:path w="2679344" h="2663714">
                <a:moveTo>
                  <a:pt x="0" y="0"/>
                </a:moveTo>
                <a:lnTo>
                  <a:pt x="2679344" y="0"/>
                </a:lnTo>
                <a:lnTo>
                  <a:pt x="2679344" y="2663714"/>
                </a:lnTo>
                <a:lnTo>
                  <a:pt x="0" y="2663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10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F6810-06E5-DCAA-C090-D8611D233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52CFA2F6-D2C2-B1E9-1BA8-A64FC7C1C32D}"/>
              </a:ext>
            </a:extLst>
          </p:cNvPr>
          <p:cNvSpPr/>
          <p:nvPr/>
        </p:nvSpPr>
        <p:spPr>
          <a:xfrm>
            <a:off x="371399" y="8268727"/>
            <a:ext cx="1859186" cy="1848341"/>
          </a:xfrm>
          <a:custGeom>
            <a:avLst/>
            <a:gdLst/>
            <a:ahLst/>
            <a:cxnLst/>
            <a:rect l="l" t="t" r="r" b="b"/>
            <a:pathLst>
              <a:path w="1859186" h="1848341">
                <a:moveTo>
                  <a:pt x="0" y="0"/>
                </a:moveTo>
                <a:lnTo>
                  <a:pt x="1859186" y="0"/>
                </a:lnTo>
                <a:lnTo>
                  <a:pt x="1859186" y="1848341"/>
                </a:lnTo>
                <a:lnTo>
                  <a:pt x="0" y="1848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B837437-65B5-8719-E80C-5A07CA110B86}"/>
              </a:ext>
            </a:extLst>
          </p:cNvPr>
          <p:cNvSpPr txBox="1"/>
          <p:nvPr/>
        </p:nvSpPr>
        <p:spPr>
          <a:xfrm>
            <a:off x="2243095" y="419100"/>
            <a:ext cx="13801809" cy="594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5250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THINGS TO CONSIDER </a:t>
            </a:r>
            <a:r>
              <a:rPr lang="en-US" sz="5250" b="1" i="1" spc="707" dirty="0">
                <a:solidFill>
                  <a:srgbClr val="FF000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BEFORE</a:t>
            </a:r>
            <a:r>
              <a:rPr lang="en-US" sz="5250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 A SUBMISSION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FF9D36-A07B-D45C-86AA-D37417556E5E}"/>
              </a:ext>
            </a:extLst>
          </p:cNvPr>
          <p:cNvSpPr txBox="1"/>
          <p:nvPr/>
        </p:nvSpPr>
        <p:spPr>
          <a:xfrm>
            <a:off x="8077200" y="1257300"/>
            <a:ext cx="9561985" cy="8896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Which departments are affected by the proposal?</a:t>
            </a: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What is the estimated cost(s) involved in the proposal?</a:t>
            </a:r>
            <a:b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</a:b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How long will it take to fully implement the planned proposal?</a:t>
            </a: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How would the proposal be enforced?</a:t>
            </a: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Have the affected departments given any input on the proposal?</a:t>
            </a: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Is the item or its enforcement one that involves permits?</a:t>
            </a: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Has the City tried a similar proposal before? </a:t>
            </a:r>
          </a:p>
          <a:p>
            <a:pPr>
              <a:lnSpc>
                <a:spcPts val="4086"/>
              </a:lnSpc>
              <a:spcBef>
                <a:spcPct val="0"/>
              </a:spcBef>
            </a:pPr>
            <a:r>
              <a:rPr lang="en-US" sz="25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	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•</a:t>
            </a:r>
            <a:r>
              <a:rPr lang="en-US" sz="200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0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If so, what was the outcome and how is your proposal 	distinguishable?</a:t>
            </a:r>
            <a:b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</a:br>
            <a:endParaRPr lang="en-US" sz="2500" b="1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 algn="just">
              <a:lnSpc>
                <a:spcPts val="4086"/>
              </a:lnSpc>
              <a:spcBef>
                <a:spcPct val="0"/>
              </a:spcBef>
              <a:buFontTx/>
              <a:buChar char="-"/>
            </a:pPr>
            <a:r>
              <a: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Which community interests will be impacted by the proposal?</a:t>
            </a:r>
          </a:p>
          <a:p>
            <a:pPr marL="0" lvl="0" indent="0" algn="just">
              <a:lnSpc>
                <a:spcPts val="4086"/>
              </a:lnSpc>
              <a:spcBef>
                <a:spcPct val="0"/>
              </a:spcBef>
            </a:pPr>
            <a:endParaRPr lang="en-US" sz="2918" b="1" u="none" strike="noStrike" spc="178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D57655-228F-C3BD-C460-7A3CE608057E}"/>
              </a:ext>
            </a:extLst>
          </p:cNvPr>
          <p:cNvSpPr txBox="1"/>
          <p:nvPr/>
        </p:nvSpPr>
        <p:spPr>
          <a:xfrm>
            <a:off x="2057400" y="9716958"/>
            <a:ext cx="71723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F497D"/>
                </a:solidFill>
                <a:latin typeface="Gotham Condensed"/>
              </a:rPr>
              <a:t>CITY OF HOUSTON LEGAL DEPARTMENT </a:t>
            </a:r>
            <a:r>
              <a:rPr lang="en-US" sz="2000" dirty="0">
                <a:latin typeface="Gotham Condensed"/>
              </a:rPr>
              <a:t>​</a:t>
            </a:r>
            <a:endParaRPr lang="en-US" dirty="0"/>
          </a:p>
        </p:txBody>
      </p:sp>
      <p:pic>
        <p:nvPicPr>
          <p:cNvPr id="9" name="Picture 8" descr="Head outline and magnifying glass">
            <a:extLst>
              <a:ext uri="{FF2B5EF4-FFF2-40B4-BE49-F238E27FC236}">
                <a16:creationId xmlns:a16="http://schemas.microsoft.com/office/drawing/2014/main" id="{4ECC07CE-B568-4968-4F12-83596782D2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28900"/>
            <a:ext cx="66865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60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6227796" y="8152533"/>
            <a:ext cx="1859186" cy="1848341"/>
          </a:xfrm>
          <a:custGeom>
            <a:avLst/>
            <a:gdLst/>
            <a:ahLst/>
            <a:cxnLst/>
            <a:rect l="l" t="t" r="r" b="b"/>
            <a:pathLst>
              <a:path w="1859186" h="1848341">
                <a:moveTo>
                  <a:pt x="0" y="0"/>
                </a:moveTo>
                <a:lnTo>
                  <a:pt x="1859186" y="0"/>
                </a:lnTo>
                <a:lnTo>
                  <a:pt x="1859186" y="1848341"/>
                </a:lnTo>
                <a:lnTo>
                  <a:pt x="0" y="1848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243095" y="419100"/>
            <a:ext cx="13835105" cy="580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800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RULE 23 OR RULE 24 </a:t>
            </a:r>
            <a:r>
              <a:rPr lang="en-US" sz="4800" b="1" cap="all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of Section 2-2 of the City Code</a:t>
            </a:r>
            <a:r>
              <a:rPr lang="en-US" sz="4800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CF1083-867E-7CFC-EAF1-9B3FD7A4E74C}"/>
              </a:ext>
            </a:extLst>
          </p:cNvPr>
          <p:cNvSpPr txBox="1"/>
          <p:nvPr/>
        </p:nvSpPr>
        <p:spPr>
          <a:xfrm>
            <a:off x="11744325" y="9601200"/>
            <a:ext cx="71723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1F497D"/>
                </a:solidFill>
                <a:latin typeface="Gotham Condensed"/>
              </a:rPr>
              <a:t>CITY OF HOUSTON LEGAL DEPARTMENT </a:t>
            </a:r>
            <a:r>
              <a:rPr lang="en-US" sz="2000">
                <a:latin typeface="Gotham Condensed"/>
              </a:rPr>
              <a:t>​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6F1BEC-FAFE-5FAC-CF68-A16BA75BD32C}"/>
              </a:ext>
            </a:extLst>
          </p:cNvPr>
          <p:cNvGrpSpPr/>
          <p:nvPr/>
        </p:nvGrpSpPr>
        <p:grpSpPr>
          <a:xfrm>
            <a:off x="1981200" y="2268161"/>
            <a:ext cx="15048385" cy="6276462"/>
            <a:chOff x="2590800" y="1257300"/>
            <a:chExt cx="15048385" cy="6276462"/>
          </a:xfrm>
        </p:grpSpPr>
        <p:sp>
          <p:nvSpPr>
            <p:cNvPr id="8" name="TextBox 8"/>
            <p:cNvSpPr txBox="1"/>
            <p:nvPr/>
          </p:nvSpPr>
          <p:spPr>
            <a:xfrm>
              <a:off x="8077200" y="1257300"/>
              <a:ext cx="9561985" cy="62764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 algn="just">
                <a:lnSpc>
                  <a:spcPts val="4086"/>
                </a:lnSpc>
                <a:spcBef>
                  <a:spcPct val="0"/>
                </a:spcBef>
                <a:buFontTx/>
                <a:buChar char="-"/>
              </a:pPr>
              <a:r>
                <a:rPr lang="en-US" sz="3200" b="1" spc="110" dirty="0">
                  <a:solidFill>
                    <a:srgbClr val="282560"/>
                  </a:solidFill>
                  <a:latin typeface="Gotham Condensed Bold"/>
                  <a:sym typeface="Gotham Condensed Bold"/>
                </a:rPr>
                <a:t>If your proposal is simple, ready, and you have 3-8 signatures</a:t>
              </a:r>
              <a:br>
                <a:rPr lang="en-US" sz="3200" b="1" spc="178" dirty="0">
                  <a:solidFill>
                    <a:srgbClr val="282560"/>
                  </a:solidFill>
                  <a:latin typeface="Gotham Condensed Bold"/>
                  <a:ea typeface="Gotham Condensed Bold"/>
                  <a:cs typeface="Gotham Condensed Bold"/>
                  <a:sym typeface="Gotham Condensed Bold"/>
                </a:rPr>
              </a:br>
              <a:r>
                <a:rPr lang="en-US" sz="3200" b="1" spc="178" dirty="0">
                  <a:solidFill>
                    <a:srgbClr val="282560"/>
                  </a:solidFill>
                  <a:latin typeface="Gotham Condensed Bold"/>
                  <a:ea typeface="Gotham Condensed Bold"/>
                  <a:cs typeface="Gotham Condensed Bold"/>
                  <a:sym typeface="Gotham Condensed Bold"/>
                </a:rPr>
                <a:t>		RULE 23</a:t>
              </a:r>
            </a:p>
            <a:p>
              <a:pPr marL="457200" indent="-457200" algn="just">
                <a:lnSpc>
                  <a:spcPts val="4086"/>
                </a:lnSpc>
                <a:spcBef>
                  <a:spcPct val="0"/>
                </a:spcBef>
                <a:buFontTx/>
                <a:buChar char="-"/>
              </a:pPr>
              <a:endPara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  <a:p>
              <a:pPr marL="457200" indent="-457200" algn="just">
                <a:lnSpc>
                  <a:spcPts val="4086"/>
                </a:lnSpc>
                <a:spcBef>
                  <a:spcPct val="0"/>
                </a:spcBef>
                <a:buFontTx/>
                <a:buChar char="-"/>
              </a:pPr>
              <a:endPara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  <a:p>
              <a:pPr marL="457200" indent="-457200" algn="just">
                <a:lnSpc>
                  <a:spcPts val="4086"/>
                </a:lnSpc>
                <a:spcBef>
                  <a:spcPct val="0"/>
                </a:spcBef>
                <a:buFontTx/>
                <a:buChar char="-"/>
              </a:pPr>
              <a:endPara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  <a:p>
              <a:pPr marL="457200" indent="-457200" algn="just">
                <a:lnSpc>
                  <a:spcPts val="4086"/>
                </a:lnSpc>
                <a:spcBef>
                  <a:spcPct val="0"/>
                </a:spcBef>
                <a:buFontTx/>
                <a:buChar char="-"/>
              </a:pPr>
              <a:r>
                <a:rPr lang="en-US" sz="3200" b="1" spc="110" dirty="0">
                  <a:solidFill>
                    <a:srgbClr val="282560"/>
                  </a:solidFill>
                  <a:latin typeface="Gotham Condensed Bold"/>
                  <a:sym typeface="Gotham Condensed Bold"/>
                </a:rPr>
                <a:t>If your proposal is a concept, not fully developed, and/or needs additional discussion</a:t>
              </a:r>
              <a:endParaRPr lang="en-US" sz="32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  <a:p>
              <a:pPr lvl="1" algn="just">
                <a:lnSpc>
                  <a:spcPts val="4086"/>
                </a:lnSpc>
                <a:spcBef>
                  <a:spcPct val="0"/>
                </a:spcBef>
              </a:pPr>
              <a:r>
                <a:rPr lang="en-US" sz="3200" b="1" spc="178" dirty="0">
                  <a:solidFill>
                    <a:srgbClr val="282560"/>
                  </a:solidFill>
                  <a:latin typeface="Gotham Condensed Bold"/>
                  <a:ea typeface="Gotham Condensed Bold"/>
                  <a:cs typeface="Gotham Condensed Bold"/>
                  <a:sym typeface="Gotham Condensed Bold"/>
                </a:rPr>
                <a:t>		RULE 24</a:t>
              </a:r>
            </a:p>
            <a:p>
              <a:pPr marL="457200" indent="-457200" algn="just">
                <a:lnSpc>
                  <a:spcPts val="4086"/>
                </a:lnSpc>
                <a:spcBef>
                  <a:spcPct val="0"/>
                </a:spcBef>
                <a:buFontTx/>
                <a:buChar char="-"/>
              </a:pPr>
              <a:endPara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  <a:p>
              <a:pPr algn="just">
                <a:lnSpc>
                  <a:spcPts val="4086"/>
                </a:lnSpc>
                <a:spcBef>
                  <a:spcPct val="0"/>
                </a:spcBef>
              </a:pPr>
              <a:br>
                <a:rPr lang="en-US" sz="2500" b="1" spc="178" dirty="0">
                  <a:solidFill>
                    <a:srgbClr val="282560"/>
                  </a:solidFill>
                  <a:latin typeface="Gotham Condensed Bold"/>
                  <a:ea typeface="Gotham Condensed Bold"/>
                  <a:cs typeface="Gotham Condensed Bold"/>
                  <a:sym typeface="Gotham Condensed Bold"/>
                </a:rPr>
              </a:br>
              <a:endParaRPr lang="en-US" sz="25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  <a:p>
              <a:pPr algn="just">
                <a:lnSpc>
                  <a:spcPts val="4086"/>
                </a:lnSpc>
                <a:spcBef>
                  <a:spcPct val="0"/>
                </a:spcBef>
              </a:pPr>
              <a:endParaRPr lang="en-US" sz="3200" b="1" spc="178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endParaRPr>
            </a:p>
          </p:txBody>
        </p:sp>
        <p:cxnSp>
          <p:nvCxnSpPr>
            <p:cNvPr id="13" name="Connector: Elbow 12">
              <a:extLst>
                <a:ext uri="{FF2B5EF4-FFF2-40B4-BE49-F238E27FC236}">
                  <a16:creationId xmlns:a16="http://schemas.microsoft.com/office/drawing/2014/main" id="{8B01B5F5-A6AA-7D91-67A7-6BD0CEFAA97F}"/>
                </a:ext>
              </a:extLst>
            </p:cNvPr>
            <p:cNvCxnSpPr/>
            <p:nvPr/>
          </p:nvCxnSpPr>
          <p:spPr>
            <a:xfrm>
              <a:off x="8703860" y="5006556"/>
              <a:ext cx="457200" cy="3810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People filling documents">
              <a:extLst>
                <a:ext uri="{FF2B5EF4-FFF2-40B4-BE49-F238E27FC236}">
                  <a16:creationId xmlns:a16="http://schemas.microsoft.com/office/drawing/2014/main" id="{11F13B10-38B6-06F6-1905-BABCEDF7E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0800" y="1257300"/>
              <a:ext cx="2286000" cy="1523218"/>
            </a:xfrm>
            <a:prstGeom prst="rect">
              <a:avLst/>
            </a:prstGeom>
          </p:spPr>
        </p:pic>
        <p:cxnSp>
          <p:nvCxnSpPr>
            <p:cNvPr id="19" name="Connector: Elbow 18">
              <a:extLst>
                <a:ext uri="{FF2B5EF4-FFF2-40B4-BE49-F238E27FC236}">
                  <a16:creationId xmlns:a16="http://schemas.microsoft.com/office/drawing/2014/main" id="{9E4A0C19-C8EC-5C13-DD2B-B9649E758DA9}"/>
                </a:ext>
              </a:extLst>
            </p:cNvPr>
            <p:cNvCxnSpPr/>
            <p:nvPr/>
          </p:nvCxnSpPr>
          <p:spPr>
            <a:xfrm>
              <a:off x="8703860" y="1753594"/>
              <a:ext cx="457200" cy="3810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Graphic 19" descr="Meeting with solid fill">
              <a:extLst>
                <a:ext uri="{FF2B5EF4-FFF2-40B4-BE49-F238E27FC236}">
                  <a16:creationId xmlns:a16="http://schemas.microsoft.com/office/drawing/2014/main" id="{77C9311D-F738-BAC7-E844-31D4248B63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90800" y="3297808"/>
              <a:ext cx="2089748" cy="20897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812487" y="401745"/>
            <a:ext cx="13046722" cy="595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5282" b="1" spc="707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PROPOSITION A SUBSMISSION REFRESHER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0" y="1409700"/>
            <a:ext cx="7581906" cy="8887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5"/>
              </a:lnSpc>
            </a:pPr>
            <a:r>
              <a:rPr lang="en-US" sz="33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RULE 24 - Committee</a:t>
            </a:r>
            <a:endParaRPr lang="en-US" dirty="0"/>
          </a:p>
          <a:p>
            <a:pPr>
              <a:lnSpc>
                <a:spcPts val="3345"/>
              </a:lnSpc>
            </a:pPr>
            <a:endParaRPr lang="en-US" sz="3345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</a:endParaRPr>
          </a:p>
          <a:p>
            <a:pPr marL="342900" indent="-342900">
              <a:lnSpc>
                <a:spcPts val="3345"/>
              </a:lnSpc>
              <a:buFont typeface="Wingdings" panose="05000000000000000000" pitchFamily="2" charset="2"/>
              <a:buChar char="q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Submission Requirements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Draft of proposed item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Background &amp; brief purpose (Word format)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Point of Contact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One hard copy &amp; one PDF</a:t>
            </a:r>
          </a:p>
          <a:p>
            <a:pPr marL="342900" indent="-342900">
              <a:lnSpc>
                <a:spcPts val="3345"/>
              </a:lnSpc>
              <a:buFont typeface="Wingdings" panose="05000000000000000000" pitchFamily="2" charset="2"/>
              <a:buChar char="q"/>
            </a:pPr>
            <a:endParaRPr lang="en-US" sz="10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342900" indent="-342900">
              <a:lnSpc>
                <a:spcPts val="3345"/>
              </a:lnSpc>
              <a:buFont typeface="Wingdings" panose="05000000000000000000" pitchFamily="2" charset="2"/>
              <a:buChar char="q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Timeline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At least a 3-week window</a:t>
            </a:r>
          </a:p>
          <a:p>
            <a:pPr marL="1257300" lvl="2" indent="-342900">
              <a:lnSpc>
                <a:spcPts val="3345"/>
              </a:lnSpc>
              <a:buFont typeface="Arial" panose="020B0604020202020204" pitchFamily="34" charset="0"/>
              <a:buChar char="•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7+ days for legal review</a:t>
            </a:r>
          </a:p>
          <a:p>
            <a:pPr marL="1257300" lvl="2" indent="-342900">
              <a:lnSpc>
                <a:spcPts val="3345"/>
              </a:lnSpc>
              <a:buFont typeface="Arial" panose="020B0604020202020204" pitchFamily="34" charset="0"/>
              <a:buChar char="•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Submit proposals 14+ days before committee meeting</a:t>
            </a:r>
          </a:p>
          <a:p>
            <a:pPr>
              <a:lnSpc>
                <a:spcPts val="3345"/>
              </a:lnSpc>
            </a:pPr>
            <a:endParaRPr lang="en-US" sz="25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342900" indent="-342900">
              <a:lnSpc>
                <a:spcPts val="3345"/>
              </a:lnSpc>
              <a:buFont typeface="Wingdings" panose="05000000000000000000" pitchFamily="2" charset="2"/>
              <a:buChar char="q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Committee Actions​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Requires Quorum and Public Testimony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Can’t block Rule 23</a:t>
            </a:r>
          </a:p>
          <a:p>
            <a:pPr marL="800100" lvl="1" indent="-342900">
              <a:lnSpc>
                <a:spcPts val="3345"/>
              </a:lnSpc>
              <a:buFontTx/>
              <a:buChar char="-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Can do one of the following: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Place the item on the Council agenda (within 2 meetings)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Decline to place it on the agenda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Refer it to the Administration for further work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Amend it and advance it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</a:rPr>
              <a:t>Postpone consideration</a:t>
            </a:r>
            <a:r>
              <a:rPr lang="en-US" sz="22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​</a:t>
            </a:r>
            <a:endParaRPr lang="en-US" sz="2200" spc="110" dirty="0">
              <a:solidFill>
                <a:srgbClr val="282560"/>
              </a:solidFill>
              <a:latin typeface="Gotham Condensed"/>
              <a:ea typeface="Gotham Condensed"/>
              <a:cs typeface="Gotham Condense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03172" y="72930"/>
            <a:ext cx="1859186" cy="1848341"/>
          </a:xfrm>
          <a:custGeom>
            <a:avLst/>
            <a:gdLst/>
            <a:ahLst/>
            <a:cxnLst/>
            <a:rect l="l" t="t" r="r" b="b"/>
            <a:pathLst>
              <a:path w="1859186" h="1848341">
                <a:moveTo>
                  <a:pt x="0" y="0"/>
                </a:moveTo>
                <a:lnTo>
                  <a:pt x="1859186" y="0"/>
                </a:lnTo>
                <a:lnTo>
                  <a:pt x="1859186" y="1848341"/>
                </a:lnTo>
                <a:lnTo>
                  <a:pt x="0" y="1848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6A3100-3599-7359-E660-45C4FF29E06B}"/>
              </a:ext>
            </a:extLst>
          </p:cNvPr>
          <p:cNvSpPr txBox="1"/>
          <p:nvPr/>
        </p:nvSpPr>
        <p:spPr>
          <a:xfrm>
            <a:off x="403172" y="9813960"/>
            <a:ext cx="71723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F497D"/>
                </a:solidFill>
                <a:latin typeface="Gotham Condensed"/>
              </a:rPr>
              <a:t>CITY OF HOUSTON LEGAL DEPARTMENT </a:t>
            </a:r>
            <a:r>
              <a:rPr lang="en-US" sz="2000" dirty="0">
                <a:latin typeface="Gotham Condensed"/>
              </a:rPr>
              <a:t>​</a:t>
            </a:r>
            <a:endParaRPr lang="en-US" dirty="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7DAFDF5F-5895-D04F-16A5-C09AEB9181B7}"/>
              </a:ext>
            </a:extLst>
          </p:cNvPr>
          <p:cNvSpPr txBox="1"/>
          <p:nvPr/>
        </p:nvSpPr>
        <p:spPr>
          <a:xfrm>
            <a:off x="1066800" y="1409700"/>
            <a:ext cx="7581906" cy="9528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5"/>
              </a:lnSpc>
            </a:pPr>
            <a:r>
              <a:rPr lang="en-US" sz="33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RULE 23​ - 3+ Signatures</a:t>
            </a:r>
            <a:endParaRPr lang="en-US" dirty="0"/>
          </a:p>
          <a:p>
            <a:pPr>
              <a:lnSpc>
                <a:spcPts val="3345"/>
              </a:lnSpc>
            </a:pPr>
            <a:endParaRPr lang="en-US" sz="3345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</a:endParaRPr>
          </a:p>
          <a:p>
            <a:pPr marL="342900" indent="-342900">
              <a:lnSpc>
                <a:spcPts val="3345"/>
              </a:lnSpc>
              <a:buFont typeface="Wingdings" panose="05000000000000000000" pitchFamily="2" charset="2"/>
              <a:buChar char="q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Submission Requirements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	- Send a written request​ to the agenda office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	- 3-8 signatures</a:t>
            </a:r>
            <a:b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</a:b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	- A draft ordinance, resolution, or motion</a:t>
            </a:r>
            <a:b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</a:b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	- Must be a lawful item</a:t>
            </a:r>
            <a:endParaRPr lang="en-US" sz="25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</a:endParaRPr>
          </a:p>
          <a:p>
            <a:pPr>
              <a:lnSpc>
                <a:spcPts val="3345"/>
              </a:lnSpc>
            </a:pPr>
            <a:endParaRPr lang="en-US" sz="25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</a:endParaRPr>
          </a:p>
          <a:p>
            <a:pPr marL="342900" indent="-342900">
              <a:lnSpc>
                <a:spcPts val="3345"/>
              </a:lnSpc>
              <a:buFont typeface="Wingdings" panose="05000000000000000000" pitchFamily="2" charset="2"/>
              <a:buChar char="q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Lawfulness Review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	- Conducted by General Counsel of the Legal Department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 ​	- Provided within 7 days, unless complex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	- If lawful, goes on agenda within next 2 regular meetings</a:t>
            </a:r>
          </a:p>
          <a:p>
            <a:pPr>
              <a:lnSpc>
                <a:spcPts val="3345"/>
              </a:lnSpc>
            </a:pPr>
            <a:endParaRPr lang="en-US" sz="2500" b="1" spc="110" dirty="0">
              <a:solidFill>
                <a:srgbClr val="282560"/>
              </a:solidFill>
              <a:latin typeface="Gotham Condensed Bold"/>
              <a:ea typeface="Gotham Condensed Bold"/>
              <a:cs typeface="Gotham Condensed Bold"/>
              <a:sym typeface="Gotham Condensed Bold"/>
            </a:endParaRPr>
          </a:p>
          <a:p>
            <a:pPr marL="457200" indent="-457200">
              <a:lnSpc>
                <a:spcPts val="3345"/>
              </a:lnSpc>
              <a:buFont typeface="Wingdings" panose="05000000000000000000" pitchFamily="2" charset="2"/>
              <a:buChar char="q"/>
            </a:pPr>
            <a:r>
              <a:rPr lang="en-US" sz="33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​</a:t>
            </a: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Other considerations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	- </a:t>
            </a:r>
            <a:r>
              <a:rPr lang="en-US" sz="2500" b="1" spc="110" dirty="0">
                <a:solidFill>
                  <a:srgbClr val="FF000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NEVER</a:t>
            </a: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 discuss any item with more than 8 council members 	to prevent violation of the Texas Open Meetings Act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	- Revised submissions require: </a:t>
            </a:r>
          </a:p>
          <a:p>
            <a:pPr marL="1714500" lvl="3" indent="-342900">
              <a:lnSpc>
                <a:spcPts val="3345"/>
              </a:lnSpc>
              <a:buFont typeface="Arial" panose="020B0604020202020204" pitchFamily="34" charset="0"/>
              <a:buChar char="•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Withdrawal of original item in writing</a:t>
            </a:r>
          </a:p>
          <a:p>
            <a:pPr marL="1714500" lvl="3" indent="-342900">
              <a:lnSpc>
                <a:spcPts val="3345"/>
              </a:lnSpc>
              <a:buFont typeface="Arial" panose="020B0604020202020204" pitchFamily="34" charset="0"/>
              <a:buChar char="•"/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Submission of revised item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	-Resubmissions restarts the 7-day clock on legal review</a:t>
            </a:r>
          </a:p>
          <a:p>
            <a:pPr>
              <a:lnSpc>
                <a:spcPts val="3345"/>
              </a:lnSpc>
            </a:pPr>
            <a:r>
              <a:rPr lang="en-US" sz="2500" b="1" spc="110" dirty="0">
                <a:solidFill>
                  <a:srgbClr val="282560"/>
                </a:solidFill>
                <a:latin typeface="Gotham Condensed Bold"/>
                <a:ea typeface="Gotham Condensed"/>
                <a:cs typeface="Gotham Condensed"/>
                <a:sym typeface="Gotham Condensed Bold"/>
              </a:rPr>
              <a:t>		</a:t>
            </a:r>
            <a:endParaRPr lang="en-US" sz="3300" spc="110" dirty="0">
              <a:solidFill>
                <a:srgbClr val="282560"/>
              </a:solidFill>
              <a:latin typeface="Gotham Condensed"/>
              <a:ea typeface="Gotham Condensed"/>
              <a:cs typeface="Gotham Condensed"/>
            </a:endParaRPr>
          </a:p>
          <a:p>
            <a:pPr>
              <a:lnSpc>
                <a:spcPts val="5556"/>
              </a:lnSpc>
            </a:pPr>
            <a:endParaRPr lang="en-US" sz="3345" spc="110" dirty="0">
              <a:solidFill>
                <a:srgbClr val="282560"/>
              </a:solidFill>
              <a:latin typeface="Gotham Condensed"/>
              <a:ea typeface="Gotham Condensed"/>
              <a:cs typeface="Gotham Condense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5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5E581D-EF75-0E2D-604F-C48DB2FE1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BB3302EE-4550-46B2-8792-1E34DE7F34BC}"/>
              </a:ext>
            </a:extLst>
          </p:cNvPr>
          <p:cNvSpPr txBox="1"/>
          <p:nvPr/>
        </p:nvSpPr>
        <p:spPr>
          <a:xfrm>
            <a:off x="214026" y="5081644"/>
            <a:ext cx="17602064" cy="3439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204"/>
              </a:lnSpc>
            </a:pPr>
            <a:r>
              <a:rPr lang="en-US" sz="15500" b="1" dirty="0">
                <a:solidFill>
                  <a:srgbClr val="FFFFFF"/>
                </a:solidFill>
                <a:latin typeface="Gotham Condensed Bold"/>
                <a:ea typeface="Gotham Condensed Bold"/>
                <a:cs typeface="Gotham Condensed Bold"/>
                <a:sym typeface="Gotham Condensed Bold"/>
              </a:rPr>
              <a:t>Critical Legal and Administrative Considerations</a:t>
            </a:r>
            <a:endParaRPr lang="en-US" sz="15500" b="1" dirty="0">
              <a:solidFill>
                <a:srgbClr val="FFFFFF"/>
              </a:solidFill>
              <a:latin typeface="Gotham Condensed Bold"/>
              <a:ea typeface="Gotham Condensed Bold"/>
              <a:cs typeface="Gotham Condensed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66A28E8-10D0-CB1B-824B-B1CDD44A83C2}"/>
              </a:ext>
            </a:extLst>
          </p:cNvPr>
          <p:cNvSpPr txBox="1"/>
          <p:nvPr/>
        </p:nvSpPr>
        <p:spPr>
          <a:xfrm>
            <a:off x="13285318" y="9786666"/>
            <a:ext cx="4788657" cy="24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0"/>
              </a:lnSpc>
            </a:pPr>
            <a:r>
              <a:rPr lang="en-US" sz="2023" spc="271">
                <a:solidFill>
                  <a:srgbClr val="FFFFFF"/>
                </a:solidFill>
                <a:latin typeface="Gotham Condensed"/>
                <a:ea typeface="Gotham Condensed"/>
                <a:cs typeface="Gotham Condensed"/>
                <a:sym typeface="Gotham Condensed"/>
              </a:rPr>
              <a:t>CITY OF HOUSTON LEGAL DEPARTMENT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AE46E75E-9792-1159-5406-B3586DB4897D}"/>
              </a:ext>
            </a:extLst>
          </p:cNvPr>
          <p:cNvSpPr/>
          <p:nvPr/>
        </p:nvSpPr>
        <p:spPr>
          <a:xfrm flipV="1">
            <a:off x="5222089" y="4162504"/>
            <a:ext cx="12698553" cy="19050"/>
          </a:xfrm>
          <a:prstGeom prst="line">
            <a:avLst/>
          </a:prstGeom>
          <a:ln w="38100" cap="flat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EA1F9B8-71C1-F11D-2281-34BBEEAF99AD}"/>
              </a:ext>
            </a:extLst>
          </p:cNvPr>
          <p:cNvSpPr/>
          <p:nvPr/>
        </p:nvSpPr>
        <p:spPr>
          <a:xfrm>
            <a:off x="493912" y="388733"/>
            <a:ext cx="2679344" cy="2663714"/>
          </a:xfrm>
          <a:custGeom>
            <a:avLst/>
            <a:gdLst/>
            <a:ahLst/>
            <a:cxnLst/>
            <a:rect l="l" t="t" r="r" b="b"/>
            <a:pathLst>
              <a:path w="2679344" h="2663714">
                <a:moveTo>
                  <a:pt x="0" y="0"/>
                </a:moveTo>
                <a:lnTo>
                  <a:pt x="2679344" y="0"/>
                </a:lnTo>
                <a:lnTo>
                  <a:pt x="2679344" y="2663714"/>
                </a:lnTo>
                <a:lnTo>
                  <a:pt x="0" y="2663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40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7a85a10-258b-45b4-a519-c96c7721094c}" enabled="0" method="" siteId="{57a85a10-258b-45b4-a519-c96c7721094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5533</TotalTime>
  <Words>709</Words>
  <Application>Microsoft Office PowerPoint</Application>
  <PresentationFormat>Custom</PresentationFormat>
  <Paragraphs>137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Montserrat</vt:lpstr>
      <vt:lpstr>Gotham Condensed Bold</vt:lpstr>
      <vt:lpstr>Courier New</vt:lpstr>
      <vt:lpstr>Wingdings</vt:lpstr>
      <vt:lpstr>Corbel</vt:lpstr>
      <vt:lpstr>Calibri</vt:lpstr>
      <vt:lpstr>Gotham Condensed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Template Share</dc:title>
  <dc:creator>Norris, Danny - LGL</dc:creator>
  <cp:lastModifiedBy>Norris, Danny - LGL</cp:lastModifiedBy>
  <cp:revision>425</cp:revision>
  <dcterms:created xsi:type="dcterms:W3CDTF">2006-08-16T00:00:00Z</dcterms:created>
  <dcterms:modified xsi:type="dcterms:W3CDTF">2026-07-15T14:55:08Z</dcterms:modified>
  <dc:identifier>DAGkFpKgPmg</dc:identifier>
</cp:coreProperties>
</file>