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 id="2147483648" r:id="rId5"/>
    <p:sldMasterId id="2147483654" r:id="rId6"/>
    <p:sldMasterId id="2147483667" r:id="rId7"/>
    <p:sldMasterId id="2147483748" r:id="rId8"/>
  </p:sldMasterIdLst>
  <p:notesMasterIdLst>
    <p:notesMasterId r:id="rId92"/>
  </p:notesMasterIdLst>
  <p:handoutMasterIdLst>
    <p:handoutMasterId r:id="rId93"/>
  </p:handoutMasterIdLst>
  <p:sldIdLst>
    <p:sldId id="613" r:id="rId9"/>
    <p:sldId id="2069" r:id="rId10"/>
    <p:sldId id="2643" r:id="rId11"/>
    <p:sldId id="2389" r:id="rId12"/>
    <p:sldId id="3066" r:id="rId13"/>
    <p:sldId id="3032" r:id="rId14"/>
    <p:sldId id="3030" r:id="rId15"/>
    <p:sldId id="3031" r:id="rId16"/>
    <p:sldId id="3033" r:id="rId17"/>
    <p:sldId id="3034" r:id="rId18"/>
    <p:sldId id="3035" r:id="rId19"/>
    <p:sldId id="3036" r:id="rId20"/>
    <p:sldId id="3037" r:id="rId21"/>
    <p:sldId id="3038" r:id="rId22"/>
    <p:sldId id="3039" r:id="rId23"/>
    <p:sldId id="3040" r:id="rId24"/>
    <p:sldId id="3041" r:id="rId25"/>
    <p:sldId id="3043" r:id="rId26"/>
    <p:sldId id="3045" r:id="rId27"/>
    <p:sldId id="3046" r:id="rId28"/>
    <p:sldId id="3047" r:id="rId29"/>
    <p:sldId id="3048" r:id="rId30"/>
    <p:sldId id="3050" r:id="rId31"/>
    <p:sldId id="3049" r:id="rId32"/>
    <p:sldId id="3051" r:id="rId33"/>
    <p:sldId id="3052" r:id="rId34"/>
    <p:sldId id="3053" r:id="rId35"/>
    <p:sldId id="3054" r:id="rId36"/>
    <p:sldId id="2985" r:id="rId37"/>
    <p:sldId id="2986" r:id="rId38"/>
    <p:sldId id="3055" r:id="rId39"/>
    <p:sldId id="3056" r:id="rId40"/>
    <p:sldId id="3057" r:id="rId41"/>
    <p:sldId id="3058" r:id="rId42"/>
    <p:sldId id="2120" r:id="rId43"/>
    <p:sldId id="1569" r:id="rId44"/>
    <p:sldId id="1425" r:id="rId45"/>
    <p:sldId id="1386" r:id="rId46"/>
    <p:sldId id="1388" r:id="rId47"/>
    <p:sldId id="1378" r:id="rId48"/>
    <p:sldId id="3086" r:id="rId49"/>
    <p:sldId id="886" r:id="rId50"/>
    <p:sldId id="1519" r:id="rId51"/>
    <p:sldId id="1504" r:id="rId52"/>
    <p:sldId id="2099" r:id="rId53"/>
    <p:sldId id="3087" r:id="rId54"/>
    <p:sldId id="3088" r:id="rId55"/>
    <p:sldId id="3079" r:id="rId56"/>
    <p:sldId id="3093" r:id="rId57"/>
    <p:sldId id="3072" r:id="rId58"/>
    <p:sldId id="3094" r:id="rId59"/>
    <p:sldId id="3095" r:id="rId60"/>
    <p:sldId id="3071" r:id="rId61"/>
    <p:sldId id="3091" r:id="rId62"/>
    <p:sldId id="3092" r:id="rId63"/>
    <p:sldId id="3073" r:id="rId64"/>
    <p:sldId id="3077" r:id="rId65"/>
    <p:sldId id="3076" r:id="rId66"/>
    <p:sldId id="2829" r:id="rId67"/>
    <p:sldId id="2853" r:id="rId68"/>
    <p:sldId id="1770" r:id="rId69"/>
    <p:sldId id="2936" r:id="rId70"/>
    <p:sldId id="3090" r:id="rId71"/>
    <p:sldId id="3089" r:id="rId72"/>
    <p:sldId id="2967" r:id="rId73"/>
    <p:sldId id="2966" r:id="rId74"/>
    <p:sldId id="2042" r:id="rId75"/>
    <p:sldId id="2005" r:id="rId76"/>
    <p:sldId id="2851" r:id="rId77"/>
    <p:sldId id="3062" r:id="rId78"/>
    <p:sldId id="3061" r:id="rId79"/>
    <p:sldId id="2968" r:id="rId80"/>
    <p:sldId id="2962" r:id="rId81"/>
    <p:sldId id="3068" r:id="rId82"/>
    <p:sldId id="2978" r:id="rId83"/>
    <p:sldId id="2867" r:id="rId84"/>
    <p:sldId id="2700" r:id="rId85"/>
    <p:sldId id="3096" r:id="rId86"/>
    <p:sldId id="3097" r:id="rId87"/>
    <p:sldId id="3098" r:id="rId88"/>
    <p:sldId id="3099" r:id="rId89"/>
    <p:sldId id="3100" r:id="rId90"/>
    <p:sldId id="3101" r:id="rId91"/>
  </p:sldIdLst>
  <p:sldSz cx="6858000" cy="5143500"/>
  <p:notesSz cx="7010400" cy="9296400"/>
  <p:custDataLst>
    <p:tags r:id="rId9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8D9BBD-179C-5115-8ED3-D86C1DEF26C4}" name="Arce, Eliezer - HCD" initials="AH" userId="S::eliezer.arce@houstontx.gov::86e2a09b-373b-4628-98eb-6eec5ccf8f5a" providerId="AD"/>
  <p188:author id="{23E966E1-A385-6C4A-624E-F393EFE3A62D}" name="Lawson, Roxanne - HCD" initials="LH" userId="S::roxanne.lawson@houstontx.gov::6bd15332-603c-4eda-86da-d4fa6b32710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Collins, Kimberley - HCD" initials="CH" lastIdx="1" clrIdx="6">
    <p:extLst>
      <p:ext uri="{19B8F6BF-5375-455C-9EA6-DF929625EA0E}">
        <p15:presenceInfo xmlns:p15="http://schemas.microsoft.com/office/powerpoint/2012/main" userId="S::kimberley.collins@houstontx.gov::fa2c39f8-54e7-4fe6-911f-fa0581275cb8" providerId="AD"/>
      </p:ext>
    </p:extLst>
  </p:cmAuthor>
  <p:cmAuthor id="1" name="Makuch, Ellary - HCD" initials="ME-H" lastIdx="17" clrIdx="0">
    <p:extLst>
      <p:ext uri="{19B8F6BF-5375-455C-9EA6-DF929625EA0E}">
        <p15:presenceInfo xmlns:p15="http://schemas.microsoft.com/office/powerpoint/2012/main" userId="S::Ellary.Makuch@houstontx.gov::729c8c1d-8dd7-405b-b3f7-feabc0c037d0" providerId="AD"/>
      </p:ext>
    </p:extLst>
  </p:cmAuthor>
  <p:cmAuthor id="8" name="LaSane, Cedrick - HCD" initials="LH" lastIdx="3" clrIdx="7">
    <p:extLst>
      <p:ext uri="{19B8F6BF-5375-455C-9EA6-DF929625EA0E}">
        <p15:presenceInfo xmlns:p15="http://schemas.microsoft.com/office/powerpoint/2012/main" userId="S::cedrick.lasane@houstontx.gov::f55bbab8-3dba-406c-8bb4-e7ff7f9b25b5" providerId="AD"/>
      </p:ext>
    </p:extLst>
  </p:cmAuthor>
  <p:cmAuthor id="2" name="Gould, Jean - HCD" initials="GJ-H" lastIdx="2" clrIdx="1">
    <p:extLst>
      <p:ext uri="{19B8F6BF-5375-455C-9EA6-DF929625EA0E}">
        <p15:presenceInfo xmlns:p15="http://schemas.microsoft.com/office/powerpoint/2012/main" userId="S::jean.gould@houstontx.gov::c4358c2e-4578-4e8f-bcad-5bd955267550" providerId="AD"/>
      </p:ext>
    </p:extLst>
  </p:cmAuthor>
  <p:cmAuthor id="3" name="Arce, Eliezer - HCD" initials="AH" lastIdx="7" clrIdx="2">
    <p:extLst>
      <p:ext uri="{19B8F6BF-5375-455C-9EA6-DF929625EA0E}">
        <p15:presenceInfo xmlns:p15="http://schemas.microsoft.com/office/powerpoint/2012/main" userId="S::eliezer.arce@houstontx.gov::86e2a09b-373b-4628-98eb-6eec5ccf8f5a" providerId="AD"/>
      </p:ext>
    </p:extLst>
  </p:cmAuthor>
  <p:cmAuthor id="4" name="Briggs, Jared - HCD" initials="BH" lastIdx="1" clrIdx="3">
    <p:extLst>
      <p:ext uri="{19B8F6BF-5375-455C-9EA6-DF929625EA0E}">
        <p15:presenceInfo xmlns:p15="http://schemas.microsoft.com/office/powerpoint/2012/main" userId="S::jared.briggs@houstontx.gov::8a3fb60a-868f-4146-9a3f-e09cf6a8d0b6" providerId="AD"/>
      </p:ext>
    </p:extLst>
  </p:cmAuthor>
  <p:cmAuthor id="5" name="Subramaniam, Madhuram - HCD" initials="SH" lastIdx="1" clrIdx="4">
    <p:extLst>
      <p:ext uri="{19B8F6BF-5375-455C-9EA6-DF929625EA0E}">
        <p15:presenceInfo xmlns:p15="http://schemas.microsoft.com/office/powerpoint/2012/main" userId="S::madhuram.subramaniam@houstontx.gov::58e3e48c-0e98-46ce-807c-9b45fadb223e" providerId="AD"/>
      </p:ext>
    </p:extLst>
  </p:cmAuthor>
  <p:cmAuthor id="6" name="Crowl, David - HCD" initials="CH" lastIdx="7" clrIdx="5">
    <p:extLst>
      <p:ext uri="{19B8F6BF-5375-455C-9EA6-DF929625EA0E}">
        <p15:presenceInfo xmlns:p15="http://schemas.microsoft.com/office/powerpoint/2012/main" userId="S::david.crowl@houstontx.gov::9c40c9ff-b0bd-4dce-83d8-4bed77c818f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C65C"/>
    <a:srgbClr val="EF7B00"/>
    <a:srgbClr val="0068AC"/>
    <a:srgbClr val="009EDC"/>
    <a:srgbClr val="D3EEFF"/>
    <a:srgbClr val="FECE1F"/>
    <a:srgbClr val="58C9EC"/>
    <a:srgbClr val="79C634"/>
    <a:srgbClr val="A4CE6B"/>
    <a:srgbClr val="009F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03" d="100"/>
          <a:sy n="203" d="100"/>
        </p:scale>
        <p:origin x="4860" y="168"/>
      </p:cViewPr>
      <p:guideLst>
        <p:guide orient="horz" pos="16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commentAuthors" Target="commentAuthors.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tags" Target="tags/tag1.xml"/><Relationship Id="rId99" Type="http://schemas.openxmlformats.org/officeDocument/2006/relationships/tableStyles" Target="tableStyles.xml"/><Relationship Id="rId10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handoutMaster" Target="handoutMasters/handoutMaster1.xml"/><Relationship Id="rId98" Type="http://schemas.openxmlformats.org/officeDocument/2006/relationships/theme" Target="theme/them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indeemark, Paul - HCD" userId="e679e488-6bbc-4d02-9160-27d7ab9bb015" providerId="ADAL" clId="{1EB10131-5B66-4A63-9D26-B30C132F9D36}"/>
    <pc:docChg chg="modSld">
      <pc:chgData name="Yindeemark, Paul - HCD" userId="e679e488-6bbc-4d02-9160-27d7ab9bb015" providerId="ADAL" clId="{1EB10131-5B66-4A63-9D26-B30C132F9D36}" dt="2023-08-21T21:17:43.898" v="27" actId="20577"/>
      <pc:docMkLst>
        <pc:docMk/>
      </pc:docMkLst>
      <pc:sldChg chg="modSp mod">
        <pc:chgData name="Yindeemark, Paul - HCD" userId="e679e488-6bbc-4d02-9160-27d7ab9bb015" providerId="ADAL" clId="{1EB10131-5B66-4A63-9D26-B30C132F9D36}" dt="2023-08-21T21:17:43.898" v="27" actId="20577"/>
        <pc:sldMkLst>
          <pc:docMk/>
          <pc:sldMk cId="395844513" sldId="3099"/>
        </pc:sldMkLst>
        <pc:spChg chg="mod">
          <ac:chgData name="Yindeemark, Paul - HCD" userId="e679e488-6bbc-4d02-9160-27d7ab9bb015" providerId="ADAL" clId="{1EB10131-5B66-4A63-9D26-B30C132F9D36}" dt="2023-08-21T21:17:43.898" v="27" actId="20577"/>
          <ac:spMkLst>
            <pc:docMk/>
            <pc:sldMk cId="395844513" sldId="3099"/>
            <ac:spMk id="8" creationId="{C2BF8629-7C5B-4290-BB7A-5D39D974F31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7"/>
            <a:ext cx="3038474" cy="465139"/>
          </a:xfrm>
          <a:prstGeom prst="rect">
            <a:avLst/>
          </a:prstGeom>
        </p:spPr>
        <p:txBody>
          <a:bodyPr vert="horz" lIns="91353" tIns="45674" rIns="91353" bIns="45674" rtlCol="0"/>
          <a:lstStyle>
            <a:lvl1pPr algn="l">
              <a:defRPr sz="1300"/>
            </a:lvl1pPr>
          </a:lstStyle>
          <a:p>
            <a:endParaRPr lang="en-US">
              <a:latin typeface="Arial"/>
            </a:endParaRPr>
          </a:p>
        </p:txBody>
      </p:sp>
      <p:sp>
        <p:nvSpPr>
          <p:cNvPr id="3" name="Date Placeholder 2"/>
          <p:cNvSpPr>
            <a:spLocks noGrp="1"/>
          </p:cNvSpPr>
          <p:nvPr>
            <p:ph type="dt" sz="quarter" idx="1"/>
          </p:nvPr>
        </p:nvSpPr>
        <p:spPr>
          <a:xfrm>
            <a:off x="3970345" y="7"/>
            <a:ext cx="3038474" cy="465139"/>
          </a:xfrm>
          <a:prstGeom prst="rect">
            <a:avLst/>
          </a:prstGeom>
        </p:spPr>
        <p:txBody>
          <a:bodyPr vert="horz" lIns="91353" tIns="45674" rIns="91353" bIns="45674" rtlCol="0"/>
          <a:lstStyle>
            <a:lvl1pPr algn="r">
              <a:defRPr sz="1300"/>
            </a:lvl1pPr>
          </a:lstStyle>
          <a:p>
            <a:fld id="{DD743829-87C1-4F1A-8C02-B10F35E23B9E}" type="datetimeFigureOut">
              <a:rPr lang="en-US" smtClean="0">
                <a:latin typeface="Arial"/>
              </a:rPr>
              <a:t>8/21/2023</a:t>
            </a:fld>
            <a:endParaRPr lang="en-US">
              <a:latin typeface="Arial"/>
            </a:endParaRPr>
          </a:p>
        </p:txBody>
      </p:sp>
      <p:sp>
        <p:nvSpPr>
          <p:cNvPr id="4" name="Footer Placeholder 3"/>
          <p:cNvSpPr>
            <a:spLocks noGrp="1"/>
          </p:cNvSpPr>
          <p:nvPr>
            <p:ph type="ftr" sz="quarter" idx="2"/>
          </p:nvPr>
        </p:nvSpPr>
        <p:spPr>
          <a:xfrm>
            <a:off x="6" y="8829681"/>
            <a:ext cx="3038474" cy="465139"/>
          </a:xfrm>
          <a:prstGeom prst="rect">
            <a:avLst/>
          </a:prstGeom>
        </p:spPr>
        <p:txBody>
          <a:bodyPr vert="horz" lIns="91353" tIns="45674" rIns="91353" bIns="45674" rtlCol="0" anchor="b"/>
          <a:lstStyle>
            <a:lvl1pPr algn="l">
              <a:defRPr sz="1300"/>
            </a:lvl1pPr>
          </a:lstStyle>
          <a:p>
            <a:endParaRPr lang="en-US">
              <a:latin typeface="Arial"/>
            </a:endParaRPr>
          </a:p>
        </p:txBody>
      </p:sp>
      <p:sp>
        <p:nvSpPr>
          <p:cNvPr id="5" name="Slide Number Placeholder 4"/>
          <p:cNvSpPr>
            <a:spLocks noGrp="1"/>
          </p:cNvSpPr>
          <p:nvPr>
            <p:ph type="sldNum" sz="quarter" idx="3"/>
          </p:nvPr>
        </p:nvSpPr>
        <p:spPr>
          <a:xfrm>
            <a:off x="3970345" y="8829681"/>
            <a:ext cx="3038474" cy="465139"/>
          </a:xfrm>
          <a:prstGeom prst="rect">
            <a:avLst/>
          </a:prstGeom>
        </p:spPr>
        <p:txBody>
          <a:bodyPr vert="horz" lIns="91353" tIns="45674" rIns="91353" bIns="45674" rtlCol="0" anchor="b"/>
          <a:lstStyle>
            <a:lvl1pPr algn="r">
              <a:defRPr sz="1300"/>
            </a:lvl1pPr>
          </a:lstStyle>
          <a:p>
            <a:fld id="{CB286EE8-6151-4EDD-87B2-F1C53866E458}" type="slidenum">
              <a:rPr lang="en-US" smtClean="0">
                <a:latin typeface="Arial"/>
              </a:rPr>
              <a:t>‹#›</a:t>
            </a:fld>
            <a:endParaRPr lang="en-US">
              <a:latin typeface="Arial"/>
            </a:endParaRPr>
          </a:p>
        </p:txBody>
      </p:sp>
    </p:spTree>
    <p:extLst>
      <p:ext uri="{BB962C8B-B14F-4D97-AF65-F5344CB8AC3E}">
        <p14:creationId xmlns:p14="http://schemas.microsoft.com/office/powerpoint/2010/main" val="5790265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089" tIns="46546" rIns="93089" bIns="46546" rtlCol="0"/>
          <a:lstStyle>
            <a:lvl1pPr algn="l">
              <a:defRPr sz="1300">
                <a:latin typeface="Arial"/>
              </a:defRPr>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089" tIns="46546" rIns="93089" bIns="46546" rtlCol="0"/>
          <a:lstStyle>
            <a:lvl1pPr algn="r">
              <a:defRPr sz="1300">
                <a:latin typeface="Arial"/>
              </a:defRPr>
            </a:lvl1pPr>
          </a:lstStyle>
          <a:p>
            <a:fld id="{1F41DD57-B057-4AD7-9C2C-143A3B991DA1}" type="datetimeFigureOut">
              <a:rPr lang="en-US" smtClean="0"/>
              <a:pPr/>
              <a:t>8/21/2023</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089" tIns="46546" rIns="93089" bIns="46546" rtlCol="0" anchor="ctr"/>
          <a:lstStyle/>
          <a:p>
            <a:endParaRPr lang="en-US"/>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3089" tIns="46546" rIns="93089" bIns="465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7"/>
            <a:ext cx="3037840" cy="464820"/>
          </a:xfrm>
          <a:prstGeom prst="rect">
            <a:avLst/>
          </a:prstGeom>
        </p:spPr>
        <p:txBody>
          <a:bodyPr vert="horz" lIns="93089" tIns="46546" rIns="93089" bIns="46546" rtlCol="0" anchor="b"/>
          <a:lstStyle>
            <a:lvl1pPr algn="l">
              <a:defRPr sz="1300">
                <a:latin typeface="Arial"/>
              </a:defRPr>
            </a:lvl1pPr>
          </a:lstStyle>
          <a:p>
            <a:endParaRPr lang="en-US"/>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089" tIns="46546" rIns="93089" bIns="46546" rtlCol="0" anchor="b"/>
          <a:lstStyle>
            <a:lvl1pPr algn="r">
              <a:defRPr sz="1300">
                <a:latin typeface="Arial"/>
              </a:defRPr>
            </a:lvl1pPr>
          </a:lstStyle>
          <a:p>
            <a:fld id="{6746C664-6F0F-47A9-A954-113EE617D5DF}" type="slidenum">
              <a:rPr lang="en-US" smtClean="0"/>
              <a:pPr/>
              <a:t>‹#›</a:t>
            </a:fld>
            <a:endParaRPr lang="en-US"/>
          </a:p>
        </p:txBody>
      </p:sp>
    </p:spTree>
    <p:extLst>
      <p:ext uri="{BB962C8B-B14F-4D97-AF65-F5344CB8AC3E}">
        <p14:creationId xmlns:p14="http://schemas.microsoft.com/office/powerpoint/2010/main" val="2797472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a:ea typeface="+mn-ea"/>
        <a:cs typeface="+mn-cs"/>
      </a:defRPr>
    </a:lvl1pPr>
    <a:lvl2pPr marL="457200" algn="l" defTabSz="914400" rtl="0" eaLnBrk="1" latinLnBrk="0" hangingPunct="1">
      <a:defRPr sz="1200" kern="1200">
        <a:solidFill>
          <a:schemeClr val="tx1"/>
        </a:solidFill>
        <a:latin typeface="Arial"/>
        <a:ea typeface="+mn-ea"/>
        <a:cs typeface="+mn-cs"/>
      </a:defRPr>
    </a:lvl2pPr>
    <a:lvl3pPr marL="914400" algn="l" defTabSz="914400" rtl="0" eaLnBrk="1" latinLnBrk="0" hangingPunct="1">
      <a:defRPr sz="1200" kern="1200">
        <a:solidFill>
          <a:schemeClr val="tx1"/>
        </a:solidFill>
        <a:latin typeface="Arial"/>
        <a:ea typeface="+mn-ea"/>
        <a:cs typeface="+mn-cs"/>
      </a:defRPr>
    </a:lvl3pPr>
    <a:lvl4pPr marL="1371600" algn="l" defTabSz="914400" rtl="0" eaLnBrk="1" latinLnBrk="0" hangingPunct="1">
      <a:defRPr sz="1200" kern="1200">
        <a:solidFill>
          <a:schemeClr val="tx1"/>
        </a:solidFill>
        <a:latin typeface="Arial"/>
        <a:ea typeface="+mn-ea"/>
        <a:cs typeface="+mn-cs"/>
      </a:defRPr>
    </a:lvl4pPr>
    <a:lvl5pPr marL="1828800" algn="l" defTabSz="914400" rtl="0" eaLnBrk="1" latinLnBrk="0" hangingPunct="1">
      <a:defRPr sz="1200" kern="1200">
        <a:solidFill>
          <a:schemeClr val="tx1"/>
        </a:solidFill>
        <a:latin typeface="Arial"/>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46C664-6F0F-47A9-A954-113EE617D5DF}" type="slidenum">
              <a:rPr lang="en-US" smtClean="0"/>
              <a:pPr/>
              <a:t>1</a:t>
            </a:fld>
            <a:endParaRPr lang="en-US"/>
          </a:p>
        </p:txBody>
      </p:sp>
    </p:spTree>
    <p:extLst>
      <p:ext uri="{BB962C8B-B14F-4D97-AF65-F5344CB8AC3E}">
        <p14:creationId xmlns:p14="http://schemas.microsoft.com/office/powerpoint/2010/main" val="3920973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10</a:t>
            </a:fld>
            <a:endParaRPr lang="en-US"/>
          </a:p>
        </p:txBody>
      </p:sp>
    </p:spTree>
    <p:extLst>
      <p:ext uri="{BB962C8B-B14F-4D97-AF65-F5344CB8AC3E}">
        <p14:creationId xmlns:p14="http://schemas.microsoft.com/office/powerpoint/2010/main" val="920675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11</a:t>
            </a:fld>
            <a:endParaRPr lang="en-US"/>
          </a:p>
        </p:txBody>
      </p:sp>
    </p:spTree>
    <p:extLst>
      <p:ext uri="{BB962C8B-B14F-4D97-AF65-F5344CB8AC3E}">
        <p14:creationId xmlns:p14="http://schemas.microsoft.com/office/powerpoint/2010/main" val="2429527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12</a:t>
            </a:fld>
            <a:endParaRPr lang="en-US"/>
          </a:p>
        </p:txBody>
      </p:sp>
    </p:spTree>
    <p:extLst>
      <p:ext uri="{BB962C8B-B14F-4D97-AF65-F5344CB8AC3E}">
        <p14:creationId xmlns:p14="http://schemas.microsoft.com/office/powerpoint/2010/main" val="1781886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13</a:t>
            </a:fld>
            <a:endParaRPr lang="en-US"/>
          </a:p>
        </p:txBody>
      </p:sp>
    </p:spTree>
    <p:extLst>
      <p:ext uri="{BB962C8B-B14F-4D97-AF65-F5344CB8AC3E}">
        <p14:creationId xmlns:p14="http://schemas.microsoft.com/office/powerpoint/2010/main" val="893059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14</a:t>
            </a:fld>
            <a:endParaRPr lang="en-US"/>
          </a:p>
        </p:txBody>
      </p:sp>
    </p:spTree>
    <p:extLst>
      <p:ext uri="{BB962C8B-B14F-4D97-AF65-F5344CB8AC3E}">
        <p14:creationId xmlns:p14="http://schemas.microsoft.com/office/powerpoint/2010/main" val="932313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15</a:t>
            </a:fld>
            <a:endParaRPr lang="en-US"/>
          </a:p>
        </p:txBody>
      </p:sp>
    </p:spTree>
    <p:extLst>
      <p:ext uri="{BB962C8B-B14F-4D97-AF65-F5344CB8AC3E}">
        <p14:creationId xmlns:p14="http://schemas.microsoft.com/office/powerpoint/2010/main" val="326531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16</a:t>
            </a:fld>
            <a:endParaRPr lang="en-US"/>
          </a:p>
        </p:txBody>
      </p:sp>
    </p:spTree>
    <p:extLst>
      <p:ext uri="{BB962C8B-B14F-4D97-AF65-F5344CB8AC3E}">
        <p14:creationId xmlns:p14="http://schemas.microsoft.com/office/powerpoint/2010/main" val="3299392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17</a:t>
            </a:fld>
            <a:endParaRPr lang="en-US"/>
          </a:p>
        </p:txBody>
      </p:sp>
    </p:spTree>
    <p:extLst>
      <p:ext uri="{BB962C8B-B14F-4D97-AF65-F5344CB8AC3E}">
        <p14:creationId xmlns:p14="http://schemas.microsoft.com/office/powerpoint/2010/main" val="1861966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18</a:t>
            </a:fld>
            <a:endParaRPr lang="en-US"/>
          </a:p>
        </p:txBody>
      </p:sp>
    </p:spTree>
    <p:extLst>
      <p:ext uri="{BB962C8B-B14F-4D97-AF65-F5344CB8AC3E}">
        <p14:creationId xmlns:p14="http://schemas.microsoft.com/office/powerpoint/2010/main" val="43592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19</a:t>
            </a:fld>
            <a:endParaRPr lang="en-US"/>
          </a:p>
        </p:txBody>
      </p:sp>
    </p:spTree>
    <p:extLst>
      <p:ext uri="{BB962C8B-B14F-4D97-AF65-F5344CB8AC3E}">
        <p14:creationId xmlns:p14="http://schemas.microsoft.com/office/powerpoint/2010/main" val="3057017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2</a:t>
            </a:fld>
            <a:endParaRPr lang="en-US"/>
          </a:p>
        </p:txBody>
      </p:sp>
    </p:spTree>
    <p:extLst>
      <p:ext uri="{BB962C8B-B14F-4D97-AF65-F5344CB8AC3E}">
        <p14:creationId xmlns:p14="http://schemas.microsoft.com/office/powerpoint/2010/main" val="3163525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20</a:t>
            </a:fld>
            <a:endParaRPr lang="en-US"/>
          </a:p>
        </p:txBody>
      </p:sp>
    </p:spTree>
    <p:extLst>
      <p:ext uri="{BB962C8B-B14F-4D97-AF65-F5344CB8AC3E}">
        <p14:creationId xmlns:p14="http://schemas.microsoft.com/office/powerpoint/2010/main" val="1556784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21</a:t>
            </a:fld>
            <a:endParaRPr lang="en-US"/>
          </a:p>
        </p:txBody>
      </p:sp>
    </p:spTree>
    <p:extLst>
      <p:ext uri="{BB962C8B-B14F-4D97-AF65-F5344CB8AC3E}">
        <p14:creationId xmlns:p14="http://schemas.microsoft.com/office/powerpoint/2010/main" val="2896711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22</a:t>
            </a:fld>
            <a:endParaRPr lang="en-US"/>
          </a:p>
        </p:txBody>
      </p:sp>
    </p:spTree>
    <p:extLst>
      <p:ext uri="{BB962C8B-B14F-4D97-AF65-F5344CB8AC3E}">
        <p14:creationId xmlns:p14="http://schemas.microsoft.com/office/powerpoint/2010/main" val="1365469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23</a:t>
            </a:fld>
            <a:endParaRPr lang="en-US"/>
          </a:p>
        </p:txBody>
      </p:sp>
    </p:spTree>
    <p:extLst>
      <p:ext uri="{BB962C8B-B14F-4D97-AF65-F5344CB8AC3E}">
        <p14:creationId xmlns:p14="http://schemas.microsoft.com/office/powerpoint/2010/main" val="14233074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24</a:t>
            </a:fld>
            <a:endParaRPr lang="en-US"/>
          </a:p>
        </p:txBody>
      </p:sp>
    </p:spTree>
    <p:extLst>
      <p:ext uri="{BB962C8B-B14F-4D97-AF65-F5344CB8AC3E}">
        <p14:creationId xmlns:p14="http://schemas.microsoft.com/office/powerpoint/2010/main" val="283608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25</a:t>
            </a:fld>
            <a:endParaRPr lang="en-US"/>
          </a:p>
        </p:txBody>
      </p:sp>
    </p:spTree>
    <p:extLst>
      <p:ext uri="{BB962C8B-B14F-4D97-AF65-F5344CB8AC3E}">
        <p14:creationId xmlns:p14="http://schemas.microsoft.com/office/powerpoint/2010/main" val="11102853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26</a:t>
            </a:fld>
            <a:endParaRPr lang="en-US"/>
          </a:p>
        </p:txBody>
      </p:sp>
    </p:spTree>
    <p:extLst>
      <p:ext uri="{BB962C8B-B14F-4D97-AF65-F5344CB8AC3E}">
        <p14:creationId xmlns:p14="http://schemas.microsoft.com/office/powerpoint/2010/main" val="23591965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27</a:t>
            </a:fld>
            <a:endParaRPr lang="en-US"/>
          </a:p>
        </p:txBody>
      </p:sp>
    </p:spTree>
    <p:extLst>
      <p:ext uri="{BB962C8B-B14F-4D97-AF65-F5344CB8AC3E}">
        <p14:creationId xmlns:p14="http://schemas.microsoft.com/office/powerpoint/2010/main" val="18199372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28</a:t>
            </a:fld>
            <a:endParaRPr lang="en-US"/>
          </a:p>
        </p:txBody>
      </p:sp>
    </p:spTree>
    <p:extLst>
      <p:ext uri="{BB962C8B-B14F-4D97-AF65-F5344CB8AC3E}">
        <p14:creationId xmlns:p14="http://schemas.microsoft.com/office/powerpoint/2010/main" val="23902551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29</a:t>
            </a:fld>
            <a:endParaRPr lang="en-US"/>
          </a:p>
        </p:txBody>
      </p:sp>
    </p:spTree>
    <p:extLst>
      <p:ext uri="{BB962C8B-B14F-4D97-AF65-F5344CB8AC3E}">
        <p14:creationId xmlns:p14="http://schemas.microsoft.com/office/powerpoint/2010/main" val="3626798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3</a:t>
            </a:fld>
            <a:endParaRPr lang="en-US"/>
          </a:p>
        </p:txBody>
      </p:sp>
    </p:spTree>
    <p:extLst>
      <p:ext uri="{BB962C8B-B14F-4D97-AF65-F5344CB8AC3E}">
        <p14:creationId xmlns:p14="http://schemas.microsoft.com/office/powerpoint/2010/main" val="4391623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30</a:t>
            </a:fld>
            <a:endParaRPr lang="en-US"/>
          </a:p>
        </p:txBody>
      </p:sp>
    </p:spTree>
    <p:extLst>
      <p:ext uri="{BB962C8B-B14F-4D97-AF65-F5344CB8AC3E}">
        <p14:creationId xmlns:p14="http://schemas.microsoft.com/office/powerpoint/2010/main" val="2609243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31</a:t>
            </a:fld>
            <a:endParaRPr lang="en-US"/>
          </a:p>
        </p:txBody>
      </p:sp>
    </p:spTree>
    <p:extLst>
      <p:ext uri="{BB962C8B-B14F-4D97-AF65-F5344CB8AC3E}">
        <p14:creationId xmlns:p14="http://schemas.microsoft.com/office/powerpoint/2010/main" val="31896978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32</a:t>
            </a:fld>
            <a:endParaRPr lang="en-US"/>
          </a:p>
        </p:txBody>
      </p:sp>
    </p:spTree>
    <p:extLst>
      <p:ext uri="{BB962C8B-B14F-4D97-AF65-F5344CB8AC3E}">
        <p14:creationId xmlns:p14="http://schemas.microsoft.com/office/powerpoint/2010/main" val="32575653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33</a:t>
            </a:fld>
            <a:endParaRPr lang="en-US"/>
          </a:p>
        </p:txBody>
      </p:sp>
    </p:spTree>
    <p:extLst>
      <p:ext uri="{BB962C8B-B14F-4D97-AF65-F5344CB8AC3E}">
        <p14:creationId xmlns:p14="http://schemas.microsoft.com/office/powerpoint/2010/main" val="34804735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34</a:t>
            </a:fld>
            <a:endParaRPr lang="en-US"/>
          </a:p>
        </p:txBody>
      </p:sp>
    </p:spTree>
    <p:extLst>
      <p:ext uri="{BB962C8B-B14F-4D97-AF65-F5344CB8AC3E}">
        <p14:creationId xmlns:p14="http://schemas.microsoft.com/office/powerpoint/2010/main" val="13779553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35</a:t>
            </a:fld>
            <a:endParaRPr lang="en-US"/>
          </a:p>
        </p:txBody>
      </p:sp>
    </p:spTree>
    <p:extLst>
      <p:ext uri="{BB962C8B-B14F-4D97-AF65-F5344CB8AC3E}">
        <p14:creationId xmlns:p14="http://schemas.microsoft.com/office/powerpoint/2010/main" val="15647574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36</a:t>
            </a:fld>
            <a:endParaRPr lang="en-US"/>
          </a:p>
        </p:txBody>
      </p:sp>
    </p:spTree>
    <p:extLst>
      <p:ext uri="{BB962C8B-B14F-4D97-AF65-F5344CB8AC3E}">
        <p14:creationId xmlns:p14="http://schemas.microsoft.com/office/powerpoint/2010/main" val="35527140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now move on to an update for the CDBG-DR 2017 Harvey grant.</a:t>
            </a:r>
          </a:p>
        </p:txBody>
      </p:sp>
      <p:sp>
        <p:nvSpPr>
          <p:cNvPr id="4" name="Slide Number Placeholder 3"/>
          <p:cNvSpPr>
            <a:spLocks noGrp="1"/>
          </p:cNvSpPr>
          <p:nvPr>
            <p:ph type="sldNum" sz="quarter" idx="5"/>
          </p:nvPr>
        </p:nvSpPr>
        <p:spPr/>
        <p:txBody>
          <a:bodyPr/>
          <a:lstStyle/>
          <a:p>
            <a:fld id="{6746C664-6F0F-47A9-A954-113EE617D5DF}" type="slidenum">
              <a:rPr lang="en-US" smtClean="0"/>
              <a:pPr/>
              <a:t>37</a:t>
            </a:fld>
            <a:endParaRPr lang="en-US"/>
          </a:p>
        </p:txBody>
      </p:sp>
    </p:spTree>
    <p:extLst>
      <p:ext uri="{BB962C8B-B14F-4D97-AF65-F5344CB8AC3E}">
        <p14:creationId xmlns:p14="http://schemas.microsoft.com/office/powerpoint/2010/main" val="42655989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1.31.23, HCDD responded to GLO’s 12.19.23 letter requesting updated program budgets. At that time, HCDD requested </a:t>
            </a:r>
          </a:p>
        </p:txBody>
      </p:sp>
      <p:sp>
        <p:nvSpPr>
          <p:cNvPr id="4" name="Slide Number Placeholder 3"/>
          <p:cNvSpPr>
            <a:spLocks noGrp="1"/>
          </p:cNvSpPr>
          <p:nvPr>
            <p:ph type="sldNum" sz="quarter" idx="5"/>
          </p:nvPr>
        </p:nvSpPr>
        <p:spPr/>
        <p:txBody>
          <a:bodyPr/>
          <a:lstStyle/>
          <a:p>
            <a:fld id="{6746C664-6F0F-47A9-A954-113EE617D5DF}" type="slidenum">
              <a:rPr lang="en-US" smtClean="0"/>
              <a:pPr/>
              <a:t>38</a:t>
            </a:fld>
            <a:endParaRPr lang="en-US"/>
          </a:p>
        </p:txBody>
      </p:sp>
    </p:spTree>
    <p:extLst>
      <p:ext uri="{BB962C8B-B14F-4D97-AF65-F5344CB8AC3E}">
        <p14:creationId xmlns:p14="http://schemas.microsoft.com/office/powerpoint/2010/main" val="182338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39</a:t>
            </a:fld>
            <a:endParaRPr lang="en-US"/>
          </a:p>
        </p:txBody>
      </p:sp>
    </p:spTree>
    <p:extLst>
      <p:ext uri="{BB962C8B-B14F-4D97-AF65-F5344CB8AC3E}">
        <p14:creationId xmlns:p14="http://schemas.microsoft.com/office/powerpoint/2010/main" val="3895680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4</a:t>
            </a:fld>
            <a:endParaRPr lang="en-US"/>
          </a:p>
        </p:txBody>
      </p:sp>
    </p:spTree>
    <p:extLst>
      <p:ext uri="{BB962C8B-B14F-4D97-AF65-F5344CB8AC3E}">
        <p14:creationId xmlns:p14="http://schemas.microsoft.com/office/powerpoint/2010/main" val="7577059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40</a:t>
            </a:fld>
            <a:endParaRPr lang="en-US"/>
          </a:p>
        </p:txBody>
      </p:sp>
    </p:spTree>
    <p:extLst>
      <p:ext uri="{BB962C8B-B14F-4D97-AF65-F5344CB8AC3E}">
        <p14:creationId xmlns:p14="http://schemas.microsoft.com/office/powerpoint/2010/main" val="20915198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42</a:t>
            </a:fld>
            <a:endParaRPr lang="en-US"/>
          </a:p>
        </p:txBody>
      </p:sp>
    </p:spTree>
    <p:extLst>
      <p:ext uri="{BB962C8B-B14F-4D97-AF65-F5344CB8AC3E}">
        <p14:creationId xmlns:p14="http://schemas.microsoft.com/office/powerpoint/2010/main" val="39570365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43</a:t>
            </a:fld>
            <a:endParaRPr lang="en-US"/>
          </a:p>
        </p:txBody>
      </p:sp>
    </p:spTree>
    <p:extLst>
      <p:ext uri="{BB962C8B-B14F-4D97-AF65-F5344CB8AC3E}">
        <p14:creationId xmlns:p14="http://schemas.microsoft.com/office/powerpoint/2010/main" val="20114495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44</a:t>
            </a:fld>
            <a:endParaRPr lang="en-US"/>
          </a:p>
        </p:txBody>
      </p:sp>
    </p:spTree>
    <p:extLst>
      <p:ext uri="{BB962C8B-B14F-4D97-AF65-F5344CB8AC3E}">
        <p14:creationId xmlns:p14="http://schemas.microsoft.com/office/powerpoint/2010/main" val="22906729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45</a:t>
            </a:fld>
            <a:endParaRPr lang="en-US"/>
          </a:p>
        </p:txBody>
      </p:sp>
    </p:spTree>
    <p:extLst>
      <p:ext uri="{BB962C8B-B14F-4D97-AF65-F5344CB8AC3E}">
        <p14:creationId xmlns:p14="http://schemas.microsoft.com/office/powerpoint/2010/main" val="2030301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46</a:t>
            </a:fld>
            <a:endParaRPr lang="en-US"/>
          </a:p>
        </p:txBody>
      </p:sp>
    </p:spTree>
    <p:extLst>
      <p:ext uri="{BB962C8B-B14F-4D97-AF65-F5344CB8AC3E}">
        <p14:creationId xmlns:p14="http://schemas.microsoft.com/office/powerpoint/2010/main" val="42414986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47</a:t>
            </a:fld>
            <a:endParaRPr lang="en-US"/>
          </a:p>
        </p:txBody>
      </p:sp>
    </p:spTree>
    <p:extLst>
      <p:ext uri="{BB962C8B-B14F-4D97-AF65-F5344CB8AC3E}">
        <p14:creationId xmlns:p14="http://schemas.microsoft.com/office/powerpoint/2010/main" val="38316983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48</a:t>
            </a:fld>
            <a:endParaRPr lang="en-US"/>
          </a:p>
        </p:txBody>
      </p:sp>
    </p:spTree>
    <p:extLst>
      <p:ext uri="{BB962C8B-B14F-4D97-AF65-F5344CB8AC3E}">
        <p14:creationId xmlns:p14="http://schemas.microsoft.com/office/powerpoint/2010/main" val="12404529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49</a:t>
            </a:fld>
            <a:endParaRPr lang="en-US"/>
          </a:p>
        </p:txBody>
      </p:sp>
    </p:spTree>
    <p:extLst>
      <p:ext uri="{BB962C8B-B14F-4D97-AF65-F5344CB8AC3E}">
        <p14:creationId xmlns:p14="http://schemas.microsoft.com/office/powerpoint/2010/main" val="8282501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50</a:t>
            </a:fld>
            <a:endParaRPr lang="en-US"/>
          </a:p>
        </p:txBody>
      </p:sp>
    </p:spTree>
    <p:extLst>
      <p:ext uri="{BB962C8B-B14F-4D97-AF65-F5344CB8AC3E}">
        <p14:creationId xmlns:p14="http://schemas.microsoft.com/office/powerpoint/2010/main" val="2875250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5</a:t>
            </a:fld>
            <a:endParaRPr lang="en-US"/>
          </a:p>
        </p:txBody>
      </p:sp>
    </p:spTree>
    <p:extLst>
      <p:ext uri="{BB962C8B-B14F-4D97-AF65-F5344CB8AC3E}">
        <p14:creationId xmlns:p14="http://schemas.microsoft.com/office/powerpoint/2010/main" val="30373067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51</a:t>
            </a:fld>
            <a:endParaRPr lang="en-US"/>
          </a:p>
        </p:txBody>
      </p:sp>
    </p:spTree>
    <p:extLst>
      <p:ext uri="{BB962C8B-B14F-4D97-AF65-F5344CB8AC3E}">
        <p14:creationId xmlns:p14="http://schemas.microsoft.com/office/powerpoint/2010/main" val="26621572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52</a:t>
            </a:fld>
            <a:endParaRPr lang="en-US"/>
          </a:p>
        </p:txBody>
      </p:sp>
    </p:spTree>
    <p:extLst>
      <p:ext uri="{BB962C8B-B14F-4D97-AF65-F5344CB8AC3E}">
        <p14:creationId xmlns:p14="http://schemas.microsoft.com/office/powerpoint/2010/main" val="13189077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53</a:t>
            </a:fld>
            <a:endParaRPr lang="en-US"/>
          </a:p>
        </p:txBody>
      </p:sp>
    </p:spTree>
    <p:extLst>
      <p:ext uri="{BB962C8B-B14F-4D97-AF65-F5344CB8AC3E}">
        <p14:creationId xmlns:p14="http://schemas.microsoft.com/office/powerpoint/2010/main" val="20173168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54</a:t>
            </a:fld>
            <a:endParaRPr lang="en-US"/>
          </a:p>
        </p:txBody>
      </p:sp>
    </p:spTree>
    <p:extLst>
      <p:ext uri="{BB962C8B-B14F-4D97-AF65-F5344CB8AC3E}">
        <p14:creationId xmlns:p14="http://schemas.microsoft.com/office/powerpoint/2010/main" val="24067811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55</a:t>
            </a:fld>
            <a:endParaRPr lang="en-US"/>
          </a:p>
        </p:txBody>
      </p:sp>
    </p:spTree>
    <p:extLst>
      <p:ext uri="{BB962C8B-B14F-4D97-AF65-F5344CB8AC3E}">
        <p14:creationId xmlns:p14="http://schemas.microsoft.com/office/powerpoint/2010/main" val="24382079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56</a:t>
            </a:fld>
            <a:endParaRPr lang="en-US"/>
          </a:p>
        </p:txBody>
      </p:sp>
    </p:spTree>
    <p:extLst>
      <p:ext uri="{BB962C8B-B14F-4D97-AF65-F5344CB8AC3E}">
        <p14:creationId xmlns:p14="http://schemas.microsoft.com/office/powerpoint/2010/main" val="5233115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57</a:t>
            </a:fld>
            <a:endParaRPr lang="en-US"/>
          </a:p>
        </p:txBody>
      </p:sp>
    </p:spTree>
    <p:extLst>
      <p:ext uri="{BB962C8B-B14F-4D97-AF65-F5344CB8AC3E}">
        <p14:creationId xmlns:p14="http://schemas.microsoft.com/office/powerpoint/2010/main" val="9303916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58</a:t>
            </a:fld>
            <a:endParaRPr lang="en-US"/>
          </a:p>
        </p:txBody>
      </p:sp>
    </p:spTree>
    <p:extLst>
      <p:ext uri="{BB962C8B-B14F-4D97-AF65-F5344CB8AC3E}">
        <p14:creationId xmlns:p14="http://schemas.microsoft.com/office/powerpoint/2010/main" val="760558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59</a:t>
            </a:fld>
            <a:endParaRPr lang="en-US"/>
          </a:p>
        </p:txBody>
      </p:sp>
    </p:spTree>
    <p:extLst>
      <p:ext uri="{BB962C8B-B14F-4D97-AF65-F5344CB8AC3E}">
        <p14:creationId xmlns:p14="http://schemas.microsoft.com/office/powerpoint/2010/main" val="39080296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60</a:t>
            </a:fld>
            <a:endParaRPr lang="en-US"/>
          </a:p>
        </p:txBody>
      </p:sp>
    </p:spTree>
    <p:extLst>
      <p:ext uri="{BB962C8B-B14F-4D97-AF65-F5344CB8AC3E}">
        <p14:creationId xmlns:p14="http://schemas.microsoft.com/office/powerpoint/2010/main" val="1884534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6</a:t>
            </a:fld>
            <a:endParaRPr lang="en-US"/>
          </a:p>
        </p:txBody>
      </p:sp>
    </p:spTree>
    <p:extLst>
      <p:ext uri="{BB962C8B-B14F-4D97-AF65-F5344CB8AC3E}">
        <p14:creationId xmlns:p14="http://schemas.microsoft.com/office/powerpoint/2010/main" val="31146047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61</a:t>
            </a:fld>
            <a:endParaRPr lang="en-US"/>
          </a:p>
        </p:txBody>
      </p:sp>
    </p:spTree>
    <p:extLst>
      <p:ext uri="{BB962C8B-B14F-4D97-AF65-F5344CB8AC3E}">
        <p14:creationId xmlns:p14="http://schemas.microsoft.com/office/powerpoint/2010/main" val="23878183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62</a:t>
            </a:fld>
            <a:endParaRPr lang="en-US"/>
          </a:p>
        </p:txBody>
      </p:sp>
    </p:spTree>
    <p:extLst>
      <p:ext uri="{BB962C8B-B14F-4D97-AF65-F5344CB8AC3E}">
        <p14:creationId xmlns:p14="http://schemas.microsoft.com/office/powerpoint/2010/main" val="33219624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63</a:t>
            </a:fld>
            <a:endParaRPr lang="en-US"/>
          </a:p>
        </p:txBody>
      </p:sp>
    </p:spTree>
    <p:extLst>
      <p:ext uri="{BB962C8B-B14F-4D97-AF65-F5344CB8AC3E}">
        <p14:creationId xmlns:p14="http://schemas.microsoft.com/office/powerpoint/2010/main" val="18371580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64</a:t>
            </a:fld>
            <a:endParaRPr lang="en-US"/>
          </a:p>
        </p:txBody>
      </p:sp>
    </p:spTree>
    <p:extLst>
      <p:ext uri="{BB962C8B-B14F-4D97-AF65-F5344CB8AC3E}">
        <p14:creationId xmlns:p14="http://schemas.microsoft.com/office/powerpoint/2010/main" val="24963163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65</a:t>
            </a:fld>
            <a:endParaRPr lang="en-US"/>
          </a:p>
        </p:txBody>
      </p:sp>
    </p:spTree>
    <p:extLst>
      <p:ext uri="{BB962C8B-B14F-4D97-AF65-F5344CB8AC3E}">
        <p14:creationId xmlns:p14="http://schemas.microsoft.com/office/powerpoint/2010/main" val="25775589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66</a:t>
            </a:fld>
            <a:endParaRPr lang="en-US"/>
          </a:p>
        </p:txBody>
      </p:sp>
    </p:spTree>
    <p:extLst>
      <p:ext uri="{BB962C8B-B14F-4D97-AF65-F5344CB8AC3E}">
        <p14:creationId xmlns:p14="http://schemas.microsoft.com/office/powerpoint/2010/main" val="23938058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67</a:t>
            </a:fld>
            <a:endParaRPr lang="en-US"/>
          </a:p>
        </p:txBody>
      </p:sp>
    </p:spTree>
    <p:extLst>
      <p:ext uri="{BB962C8B-B14F-4D97-AF65-F5344CB8AC3E}">
        <p14:creationId xmlns:p14="http://schemas.microsoft.com/office/powerpoint/2010/main" val="14735846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68</a:t>
            </a:fld>
            <a:endParaRPr lang="en-US"/>
          </a:p>
        </p:txBody>
      </p:sp>
    </p:spTree>
    <p:extLst>
      <p:ext uri="{BB962C8B-B14F-4D97-AF65-F5344CB8AC3E}">
        <p14:creationId xmlns:p14="http://schemas.microsoft.com/office/powerpoint/2010/main" val="32120678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69</a:t>
            </a:fld>
            <a:endParaRPr lang="en-US"/>
          </a:p>
        </p:txBody>
      </p:sp>
    </p:spTree>
    <p:extLst>
      <p:ext uri="{BB962C8B-B14F-4D97-AF65-F5344CB8AC3E}">
        <p14:creationId xmlns:p14="http://schemas.microsoft.com/office/powerpoint/2010/main" val="39899539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70</a:t>
            </a:fld>
            <a:endParaRPr lang="en-US"/>
          </a:p>
        </p:txBody>
      </p:sp>
    </p:spTree>
    <p:extLst>
      <p:ext uri="{BB962C8B-B14F-4D97-AF65-F5344CB8AC3E}">
        <p14:creationId xmlns:p14="http://schemas.microsoft.com/office/powerpoint/2010/main" val="4236497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7</a:t>
            </a:fld>
            <a:endParaRPr lang="en-US"/>
          </a:p>
        </p:txBody>
      </p:sp>
    </p:spTree>
    <p:extLst>
      <p:ext uri="{BB962C8B-B14F-4D97-AF65-F5344CB8AC3E}">
        <p14:creationId xmlns:p14="http://schemas.microsoft.com/office/powerpoint/2010/main" val="34965659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71</a:t>
            </a:fld>
            <a:endParaRPr lang="en-US"/>
          </a:p>
        </p:txBody>
      </p:sp>
    </p:spTree>
    <p:extLst>
      <p:ext uri="{BB962C8B-B14F-4D97-AF65-F5344CB8AC3E}">
        <p14:creationId xmlns:p14="http://schemas.microsoft.com/office/powerpoint/2010/main" val="19035346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72</a:t>
            </a:fld>
            <a:endParaRPr lang="en-US"/>
          </a:p>
        </p:txBody>
      </p:sp>
    </p:spTree>
    <p:extLst>
      <p:ext uri="{BB962C8B-B14F-4D97-AF65-F5344CB8AC3E}">
        <p14:creationId xmlns:p14="http://schemas.microsoft.com/office/powerpoint/2010/main" val="38449371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73</a:t>
            </a:fld>
            <a:endParaRPr lang="en-US"/>
          </a:p>
        </p:txBody>
      </p:sp>
    </p:spTree>
    <p:extLst>
      <p:ext uri="{BB962C8B-B14F-4D97-AF65-F5344CB8AC3E}">
        <p14:creationId xmlns:p14="http://schemas.microsoft.com/office/powerpoint/2010/main" val="2104114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74</a:t>
            </a:fld>
            <a:endParaRPr lang="en-US"/>
          </a:p>
        </p:txBody>
      </p:sp>
    </p:spTree>
    <p:extLst>
      <p:ext uri="{BB962C8B-B14F-4D97-AF65-F5344CB8AC3E}">
        <p14:creationId xmlns:p14="http://schemas.microsoft.com/office/powerpoint/2010/main" val="4646983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75</a:t>
            </a:fld>
            <a:endParaRPr lang="en-US"/>
          </a:p>
        </p:txBody>
      </p:sp>
    </p:spTree>
    <p:extLst>
      <p:ext uri="{BB962C8B-B14F-4D97-AF65-F5344CB8AC3E}">
        <p14:creationId xmlns:p14="http://schemas.microsoft.com/office/powerpoint/2010/main" val="33539145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76</a:t>
            </a:fld>
            <a:endParaRPr lang="en-US"/>
          </a:p>
        </p:txBody>
      </p:sp>
    </p:spTree>
    <p:extLst>
      <p:ext uri="{BB962C8B-B14F-4D97-AF65-F5344CB8AC3E}">
        <p14:creationId xmlns:p14="http://schemas.microsoft.com/office/powerpoint/2010/main" val="21750128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77</a:t>
            </a:fld>
            <a:endParaRPr lang="en-US"/>
          </a:p>
        </p:txBody>
      </p:sp>
    </p:spTree>
    <p:extLst>
      <p:ext uri="{BB962C8B-B14F-4D97-AF65-F5344CB8AC3E}">
        <p14:creationId xmlns:p14="http://schemas.microsoft.com/office/powerpoint/2010/main" val="3149635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78</a:t>
            </a:fld>
            <a:endParaRPr lang="en-US"/>
          </a:p>
        </p:txBody>
      </p:sp>
    </p:spTree>
    <p:extLst>
      <p:ext uri="{BB962C8B-B14F-4D97-AF65-F5344CB8AC3E}">
        <p14:creationId xmlns:p14="http://schemas.microsoft.com/office/powerpoint/2010/main" val="19239882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79</a:t>
            </a:fld>
            <a:endParaRPr lang="en-US"/>
          </a:p>
        </p:txBody>
      </p:sp>
    </p:spTree>
    <p:extLst>
      <p:ext uri="{BB962C8B-B14F-4D97-AF65-F5344CB8AC3E}">
        <p14:creationId xmlns:p14="http://schemas.microsoft.com/office/powerpoint/2010/main" val="35569335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80</a:t>
            </a:fld>
            <a:endParaRPr lang="en-US"/>
          </a:p>
        </p:txBody>
      </p:sp>
    </p:spTree>
    <p:extLst>
      <p:ext uri="{BB962C8B-B14F-4D97-AF65-F5344CB8AC3E}">
        <p14:creationId xmlns:p14="http://schemas.microsoft.com/office/powerpoint/2010/main" val="989616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8</a:t>
            </a:fld>
            <a:endParaRPr lang="en-US"/>
          </a:p>
        </p:txBody>
      </p:sp>
    </p:spTree>
    <p:extLst>
      <p:ext uri="{BB962C8B-B14F-4D97-AF65-F5344CB8AC3E}">
        <p14:creationId xmlns:p14="http://schemas.microsoft.com/office/powerpoint/2010/main" val="33990840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81</a:t>
            </a:fld>
            <a:endParaRPr lang="en-US"/>
          </a:p>
        </p:txBody>
      </p:sp>
    </p:spTree>
    <p:extLst>
      <p:ext uri="{BB962C8B-B14F-4D97-AF65-F5344CB8AC3E}">
        <p14:creationId xmlns:p14="http://schemas.microsoft.com/office/powerpoint/2010/main" val="21924631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82</a:t>
            </a:fld>
            <a:endParaRPr lang="en-US"/>
          </a:p>
        </p:txBody>
      </p:sp>
    </p:spTree>
    <p:extLst>
      <p:ext uri="{BB962C8B-B14F-4D97-AF65-F5344CB8AC3E}">
        <p14:creationId xmlns:p14="http://schemas.microsoft.com/office/powerpoint/2010/main" val="416335313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83</a:t>
            </a:fld>
            <a:endParaRPr lang="en-US"/>
          </a:p>
        </p:txBody>
      </p:sp>
    </p:spTree>
    <p:extLst>
      <p:ext uri="{BB962C8B-B14F-4D97-AF65-F5344CB8AC3E}">
        <p14:creationId xmlns:p14="http://schemas.microsoft.com/office/powerpoint/2010/main" val="3961335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6C664-6F0F-47A9-A954-113EE617D5DF}" type="slidenum">
              <a:rPr lang="en-US" smtClean="0"/>
              <a:pPr/>
              <a:t>9</a:t>
            </a:fld>
            <a:endParaRPr lang="en-US"/>
          </a:p>
        </p:txBody>
      </p:sp>
    </p:spTree>
    <p:extLst>
      <p:ext uri="{BB962C8B-B14F-4D97-AF65-F5344CB8AC3E}">
        <p14:creationId xmlns:p14="http://schemas.microsoft.com/office/powerpoint/2010/main" val="19618476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HCDD-1">
    <p:spTree>
      <p:nvGrpSpPr>
        <p:cNvPr id="1" name=""/>
        <p:cNvGrpSpPr/>
        <p:nvPr/>
      </p:nvGrpSpPr>
      <p:grpSpPr>
        <a:xfrm>
          <a:off x="0" y="0"/>
          <a:ext cx="0" cy="0"/>
          <a:chOff x="0" y="0"/>
          <a:chExt cx="0" cy="0"/>
        </a:xfrm>
      </p:grpSpPr>
      <p:pic>
        <p:nvPicPr>
          <p:cNvPr id="6" name="Picture 5" descr="A picture containing outdoor, photo, water, building&#10;&#10;Description automatically generated">
            <a:extLst>
              <a:ext uri="{FF2B5EF4-FFF2-40B4-BE49-F238E27FC236}">
                <a16:creationId xmlns:a16="http://schemas.microsoft.com/office/drawing/2014/main" id="{765EBA4E-D37C-4045-9569-E3391F116BE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l="10219" t="40149" r="16320" b="30039"/>
          <a:stretch/>
        </p:blipFill>
        <p:spPr>
          <a:xfrm>
            <a:off x="0" y="0"/>
            <a:ext cx="6858000" cy="2495550"/>
          </a:xfrm>
          <a:prstGeom prst="rect">
            <a:avLst/>
          </a:prstGeom>
        </p:spPr>
      </p:pic>
      <p:grpSp>
        <p:nvGrpSpPr>
          <p:cNvPr id="7" name="Group 6">
            <a:extLst>
              <a:ext uri="{FF2B5EF4-FFF2-40B4-BE49-F238E27FC236}">
                <a16:creationId xmlns:a16="http://schemas.microsoft.com/office/drawing/2014/main" id="{F464BB25-7F6C-0B46-B70F-7E46DAC37A29}"/>
              </a:ext>
            </a:extLst>
          </p:cNvPr>
          <p:cNvGrpSpPr/>
          <p:nvPr userDrawn="1"/>
        </p:nvGrpSpPr>
        <p:grpSpPr>
          <a:xfrm rot="5400000" flipH="1">
            <a:off x="2852972" y="-367166"/>
            <a:ext cx="1573161" cy="6436898"/>
            <a:chOff x="101475" y="0"/>
            <a:chExt cx="259733" cy="1352550"/>
          </a:xfrm>
        </p:grpSpPr>
        <p:sp>
          <p:nvSpPr>
            <p:cNvPr id="8" name="Rectangle 7">
              <a:extLst>
                <a:ext uri="{FF2B5EF4-FFF2-40B4-BE49-F238E27FC236}">
                  <a16:creationId xmlns:a16="http://schemas.microsoft.com/office/drawing/2014/main" id="{CB7BDBA7-A819-E343-B27C-79DF63C50828}"/>
                </a:ext>
              </a:extLst>
            </p:cNvPr>
            <p:cNvSpPr/>
            <p:nvPr userDrawn="1"/>
          </p:nvSpPr>
          <p:spPr>
            <a:xfrm>
              <a:off x="218704" y="0"/>
              <a:ext cx="142504" cy="1352550"/>
            </a:xfrm>
            <a:prstGeom prst="rect">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40ACFB38-4165-FF4F-8625-113D0364029A}"/>
                </a:ext>
              </a:extLst>
            </p:cNvPr>
            <p:cNvSpPr/>
            <p:nvPr userDrawn="1"/>
          </p:nvSpPr>
          <p:spPr>
            <a:xfrm>
              <a:off x="101475" y="0"/>
              <a:ext cx="117229" cy="948681"/>
            </a:xfrm>
            <a:prstGeom prst="rect">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5" name="Title Placeholder 1">
            <a:extLst>
              <a:ext uri="{FF2B5EF4-FFF2-40B4-BE49-F238E27FC236}">
                <a16:creationId xmlns:a16="http://schemas.microsoft.com/office/drawing/2014/main" id="{CAAC329A-FA99-2449-A10A-C8E7CB2557A2}"/>
              </a:ext>
            </a:extLst>
          </p:cNvPr>
          <p:cNvSpPr>
            <a:spLocks noGrp="1"/>
          </p:cNvSpPr>
          <p:nvPr>
            <p:ph type="title" hasCustomPrompt="1"/>
          </p:nvPr>
        </p:nvSpPr>
        <p:spPr>
          <a:xfrm>
            <a:off x="571500" y="2190750"/>
            <a:ext cx="6115050" cy="609600"/>
          </a:xfrm>
          <a:prstGeom prst="rect">
            <a:avLst/>
          </a:prstGeom>
        </p:spPr>
        <p:txBody>
          <a:bodyPr vert="horz" lIns="91440" tIns="45720" rIns="91440" bIns="45720" rtlCol="0" anchor="ctr">
            <a:normAutofit/>
          </a:bodyPr>
          <a:lstStyle>
            <a:lvl1pPr algn="r">
              <a:defRPr sz="3750" b="1" i="0">
                <a:solidFill>
                  <a:schemeClr val="bg1"/>
                </a:solidFill>
                <a:effectLst>
                  <a:outerShdw blurRad="38100" dist="38100" dir="2700000" algn="tl">
                    <a:srgbClr val="000000">
                      <a:alpha val="43137"/>
                    </a:srgbClr>
                  </a:outerShdw>
                </a:effectLst>
                <a:latin typeface="Arial Black" panose="020B0604020202020204" pitchFamily="34" charset="0"/>
                <a:cs typeface="Arial Black" panose="020B0604020202020204" pitchFamily="34" charset="0"/>
              </a:defRPr>
            </a:lvl1pPr>
          </a:lstStyle>
          <a:p>
            <a:r>
              <a:rPr lang="en-US"/>
              <a:t>Click to edit title</a:t>
            </a:r>
          </a:p>
        </p:txBody>
      </p:sp>
      <p:sp>
        <p:nvSpPr>
          <p:cNvPr id="4" name="Text Placeholder 3">
            <a:extLst>
              <a:ext uri="{FF2B5EF4-FFF2-40B4-BE49-F238E27FC236}">
                <a16:creationId xmlns:a16="http://schemas.microsoft.com/office/drawing/2014/main" id="{E2374A7F-6E0A-894D-BEAF-133A8BCEBAA6}"/>
              </a:ext>
            </a:extLst>
          </p:cNvPr>
          <p:cNvSpPr>
            <a:spLocks noGrp="1"/>
          </p:cNvSpPr>
          <p:nvPr>
            <p:ph type="body" sz="quarter" idx="10" hasCustomPrompt="1"/>
          </p:nvPr>
        </p:nvSpPr>
        <p:spPr>
          <a:xfrm>
            <a:off x="2514600" y="3028950"/>
            <a:ext cx="4171950" cy="457200"/>
          </a:xfrm>
          <a:prstGeom prst="rect">
            <a:avLst/>
          </a:prstGeom>
        </p:spPr>
        <p:txBody>
          <a:bodyPr/>
          <a:lstStyle>
            <a:lvl1pPr algn="r">
              <a:buNone/>
              <a:defRPr sz="1650" b="1">
                <a:solidFill>
                  <a:schemeClr val="bg1"/>
                </a:solidFill>
              </a:defRPr>
            </a:lvl1pPr>
            <a:lvl2pPr>
              <a:buNone/>
              <a:defRPr sz="1350" b="1">
                <a:solidFill>
                  <a:schemeClr val="bg1"/>
                </a:solidFill>
              </a:defRPr>
            </a:lvl2pPr>
            <a:lvl3pPr>
              <a:buNone/>
              <a:defRPr sz="1350" b="1">
                <a:solidFill>
                  <a:schemeClr val="bg1"/>
                </a:solidFill>
              </a:defRPr>
            </a:lvl3pPr>
            <a:lvl4pPr>
              <a:buNone/>
              <a:defRPr sz="1350" b="1">
                <a:solidFill>
                  <a:schemeClr val="bg1"/>
                </a:solidFill>
              </a:defRPr>
            </a:lvl4pPr>
            <a:lvl5pPr>
              <a:buNone/>
              <a:defRPr sz="1350" b="1">
                <a:solidFill>
                  <a:schemeClr val="bg1"/>
                </a:solidFill>
              </a:defRPr>
            </a:lvl5pPr>
          </a:lstStyle>
          <a:p>
            <a:pPr lvl="0"/>
            <a:r>
              <a:rPr lang="en-US"/>
              <a:t>Click to edit sub title</a:t>
            </a:r>
          </a:p>
        </p:txBody>
      </p:sp>
      <p:grpSp>
        <p:nvGrpSpPr>
          <p:cNvPr id="10" name="Group 9">
            <a:extLst>
              <a:ext uri="{FF2B5EF4-FFF2-40B4-BE49-F238E27FC236}">
                <a16:creationId xmlns:a16="http://schemas.microsoft.com/office/drawing/2014/main" id="{C6A2F14C-776E-234C-9BF2-F4EFCDBEBA02}"/>
              </a:ext>
            </a:extLst>
          </p:cNvPr>
          <p:cNvGrpSpPr/>
          <p:nvPr userDrawn="1"/>
        </p:nvGrpSpPr>
        <p:grpSpPr>
          <a:xfrm>
            <a:off x="171451" y="4324349"/>
            <a:ext cx="2114550" cy="640949"/>
            <a:chOff x="6477000" y="4237136"/>
            <a:chExt cx="2258541" cy="700385"/>
          </a:xfrm>
        </p:grpSpPr>
        <p:pic>
          <p:nvPicPr>
            <p:cNvPr id="11" name="Picture 10">
              <a:extLst>
                <a:ext uri="{FF2B5EF4-FFF2-40B4-BE49-F238E27FC236}">
                  <a16:creationId xmlns:a16="http://schemas.microsoft.com/office/drawing/2014/main" id="{2E78BD62-516A-294F-A593-A21699AC88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14239" y="4340530"/>
              <a:ext cx="1321302" cy="564440"/>
            </a:xfrm>
            <a:prstGeom prst="rect">
              <a:avLst/>
            </a:prstGeom>
          </p:spPr>
        </p:pic>
        <p:pic>
          <p:nvPicPr>
            <p:cNvPr id="12" name="Picture 11">
              <a:extLst>
                <a:ext uri="{FF2B5EF4-FFF2-40B4-BE49-F238E27FC236}">
                  <a16:creationId xmlns:a16="http://schemas.microsoft.com/office/drawing/2014/main" id="{D9714E94-C257-5743-8B0F-E0342B0AD2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77000" y="4237136"/>
              <a:ext cx="705671" cy="700385"/>
            </a:xfrm>
            <a:prstGeom prst="rect">
              <a:avLst/>
            </a:prstGeom>
          </p:spPr>
        </p:pic>
      </p:grpSp>
      <p:sp>
        <p:nvSpPr>
          <p:cNvPr id="13" name="Rectangle 12">
            <a:extLst>
              <a:ext uri="{FF2B5EF4-FFF2-40B4-BE49-F238E27FC236}">
                <a16:creationId xmlns:a16="http://schemas.microsoft.com/office/drawing/2014/main" id="{B781713C-02C8-6249-9FEF-C8F9B84DFAC1}"/>
              </a:ext>
            </a:extLst>
          </p:cNvPr>
          <p:cNvSpPr/>
          <p:nvPr userDrawn="1"/>
        </p:nvSpPr>
        <p:spPr>
          <a:xfrm>
            <a:off x="3048000" y="4536913"/>
            <a:ext cx="3653600" cy="219291"/>
          </a:xfrm>
          <a:prstGeom prst="rect">
            <a:avLst/>
          </a:prstGeom>
        </p:spPr>
        <p:txBody>
          <a:bodyPr wrap="square">
            <a:spAutoFit/>
          </a:bodyPr>
          <a:lstStyle/>
          <a:p>
            <a:r>
              <a:rPr lang="en-US" sz="675">
                <a:solidFill>
                  <a:schemeClr val="bg1">
                    <a:lumMod val="75000"/>
                  </a:schemeClr>
                </a:solidFill>
                <a:latin typeface="Arial" panose="020B0604020202020204" pitchFamily="34" charset="0"/>
                <a:cs typeface="Arial" panose="020B0604020202020204" pitchFamily="34" charset="0"/>
              </a:rPr>
              <a:t>CITY OF HOUSTON </a:t>
            </a:r>
            <a:r>
              <a:rPr lang="en-US" sz="825">
                <a:solidFill>
                  <a:schemeClr val="bg1">
                    <a:lumMod val="75000"/>
                  </a:schemeClr>
                </a:solidFill>
                <a:latin typeface="Arial" panose="020B0604020202020204" pitchFamily="34" charset="0"/>
                <a:cs typeface="Arial" panose="020B0604020202020204" pitchFamily="34" charset="0"/>
              </a:rPr>
              <a:t>⋆</a:t>
            </a:r>
            <a:r>
              <a:rPr lang="en-US" sz="675">
                <a:solidFill>
                  <a:schemeClr val="bg1">
                    <a:lumMod val="75000"/>
                  </a:schemeClr>
                </a:solidFill>
                <a:latin typeface="Arial" panose="020B0604020202020204" pitchFamily="34" charset="0"/>
                <a:cs typeface="Arial" panose="020B0604020202020204" pitchFamily="34" charset="0"/>
              </a:rPr>
              <a:t> HOUSING AND COMMUNITY DEVELOPMENT DEPARTMENT</a:t>
            </a:r>
          </a:p>
        </p:txBody>
      </p:sp>
    </p:spTree>
    <p:extLst>
      <p:ext uri="{BB962C8B-B14F-4D97-AF65-F5344CB8AC3E}">
        <p14:creationId xmlns:p14="http://schemas.microsoft.com/office/powerpoint/2010/main" val="1295660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rd-Slid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10C1C2-6697-2543-874F-E4C74C7F12B1}"/>
              </a:ext>
            </a:extLst>
          </p:cNvPr>
          <p:cNvSpPr/>
          <p:nvPr userDrawn="1"/>
        </p:nvSpPr>
        <p:spPr>
          <a:xfrm>
            <a:off x="285750" y="361950"/>
            <a:ext cx="17145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Slide Number Placeholder 3">
            <a:extLst>
              <a:ext uri="{FF2B5EF4-FFF2-40B4-BE49-F238E27FC236}">
                <a16:creationId xmlns:a16="http://schemas.microsoft.com/office/drawing/2014/main" id="{EE6C9730-FE87-2D4C-9AC9-34263CE95050}"/>
              </a:ext>
            </a:extLst>
          </p:cNvPr>
          <p:cNvSpPr txBox="1">
            <a:spLocks/>
          </p:cNvSpPr>
          <p:nvPr userDrawn="1"/>
        </p:nvSpPr>
        <p:spPr>
          <a:xfrm>
            <a:off x="6364596" y="4692015"/>
            <a:ext cx="493404"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1370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ndard-Slide-Content &amp; Image Blue-2">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CA972BF-005F-BF4D-9AB8-104CF6DA7938}"/>
              </a:ext>
            </a:extLst>
          </p:cNvPr>
          <p:cNvSpPr/>
          <p:nvPr userDrawn="1"/>
        </p:nvSpPr>
        <p:spPr>
          <a:xfrm>
            <a:off x="316436" y="334978"/>
            <a:ext cx="83615" cy="636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Title 1">
            <a:extLst>
              <a:ext uri="{FF2B5EF4-FFF2-40B4-BE49-F238E27FC236}">
                <a16:creationId xmlns:a16="http://schemas.microsoft.com/office/drawing/2014/main" id="{79BD0DE6-BFE6-0540-AA5A-592EADB9FBBD}"/>
              </a:ext>
            </a:extLst>
          </p:cNvPr>
          <p:cNvSpPr>
            <a:spLocks noGrp="1"/>
          </p:cNvSpPr>
          <p:nvPr>
            <p:ph type="title" hasCustomPrompt="1"/>
          </p:nvPr>
        </p:nvSpPr>
        <p:spPr>
          <a:xfrm>
            <a:off x="3743894" y="205979"/>
            <a:ext cx="2952885" cy="857250"/>
          </a:xfrm>
          <a:prstGeom prst="rect">
            <a:avLst/>
          </a:prstGeom>
        </p:spPr>
        <p:txBody>
          <a:bodyPr/>
          <a:lstStyle>
            <a:lvl1pPr>
              <a:defRPr sz="1969"/>
            </a:lvl1pPr>
          </a:lstStyle>
          <a:p>
            <a:r>
              <a:rPr lang="en-US"/>
              <a:t>Click to edit title</a:t>
            </a:r>
          </a:p>
        </p:txBody>
      </p:sp>
      <p:sp>
        <p:nvSpPr>
          <p:cNvPr id="13" name="Content Placeholder 2">
            <a:extLst>
              <a:ext uri="{FF2B5EF4-FFF2-40B4-BE49-F238E27FC236}">
                <a16:creationId xmlns:a16="http://schemas.microsoft.com/office/drawing/2014/main" id="{E1C9FFA6-F522-6A44-94F2-DA0540861FE9}"/>
              </a:ext>
            </a:extLst>
          </p:cNvPr>
          <p:cNvSpPr>
            <a:spLocks noGrp="1"/>
          </p:cNvSpPr>
          <p:nvPr>
            <p:ph idx="1" hasCustomPrompt="1"/>
          </p:nvPr>
        </p:nvSpPr>
        <p:spPr>
          <a:xfrm>
            <a:off x="3743894" y="1200151"/>
            <a:ext cx="2952885" cy="2780436"/>
          </a:xfrm>
          <a:prstGeom prst="rect">
            <a:avLst/>
          </a:prstGeom>
        </p:spPr>
        <p:txBody>
          <a:bodyPr>
            <a:normAutofit/>
          </a:bodyPr>
          <a:lstStyle>
            <a:lvl1pPr>
              <a:buClr>
                <a:srgbClr val="A0C65C"/>
              </a:buClr>
              <a:defRPr sz="1575">
                <a:solidFill>
                  <a:schemeClr val="tx1">
                    <a:lumMod val="65000"/>
                    <a:lumOff val="35000"/>
                  </a:schemeClr>
                </a:solidFill>
              </a:defRPr>
            </a:lvl1pPr>
            <a:lvl2pPr marL="417910" indent="-160735">
              <a:buClr>
                <a:srgbClr val="A0C65C"/>
              </a:buClr>
              <a:buFont typeface="Arial" panose="020B0604020202020204" pitchFamily="34" charset="0"/>
              <a:buChar char="•"/>
              <a:defRPr sz="1350">
                <a:solidFill>
                  <a:schemeClr val="tx1">
                    <a:lumMod val="65000"/>
                    <a:lumOff val="35000"/>
                  </a:schemeClr>
                </a:solidFill>
              </a:defRPr>
            </a:lvl2pPr>
            <a:lvl3pPr marL="642938" indent="-128588">
              <a:buClr>
                <a:srgbClr val="A0C65C"/>
              </a:buClr>
              <a:buFont typeface="Arial" panose="020B0604020202020204" pitchFamily="34" charset="0"/>
              <a:buChar char="•"/>
              <a:defRPr sz="1125">
                <a:solidFill>
                  <a:schemeClr val="tx1">
                    <a:lumMod val="65000"/>
                    <a:lumOff val="35000"/>
                  </a:schemeClr>
                </a:solidFill>
              </a:defRPr>
            </a:lvl3pPr>
            <a:lvl4pPr marL="900113" indent="-128588">
              <a:buClr>
                <a:srgbClr val="A0C65C"/>
              </a:buClr>
              <a:buFont typeface="Arial" panose="020B0604020202020204" pitchFamily="34" charset="0"/>
              <a:buChar char="•"/>
              <a:defRPr sz="1013">
                <a:solidFill>
                  <a:schemeClr val="tx1">
                    <a:lumMod val="65000"/>
                    <a:lumOff val="35000"/>
                  </a:schemeClr>
                </a:solidFill>
              </a:defRPr>
            </a:lvl4pPr>
            <a:lvl5pPr marL="1157288" indent="-128588">
              <a:buClr>
                <a:srgbClr val="A0C65C"/>
              </a:buClr>
              <a:buFont typeface="Arial" panose="020B0604020202020204" pitchFamily="34" charset="0"/>
              <a:buChar char="•"/>
              <a:defRPr sz="1013">
                <a:solidFill>
                  <a:schemeClr val="tx1">
                    <a:lumMod val="65000"/>
                    <a:lumOff val="35000"/>
                  </a:schemeClr>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3CB6C26C-55F5-2442-9E95-965C2A96A160}"/>
              </a:ext>
            </a:extLst>
          </p:cNvPr>
          <p:cNvSpPr/>
          <p:nvPr userDrawn="1"/>
        </p:nvSpPr>
        <p:spPr>
          <a:xfrm>
            <a:off x="0" y="4062759"/>
            <a:ext cx="6858000" cy="108074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Text Placeholder 2">
            <a:extLst>
              <a:ext uri="{FF2B5EF4-FFF2-40B4-BE49-F238E27FC236}">
                <a16:creationId xmlns:a16="http://schemas.microsoft.com/office/drawing/2014/main" id="{E152B3FC-4AFC-E840-89F1-2DC3368F60E7}"/>
              </a:ext>
            </a:extLst>
          </p:cNvPr>
          <p:cNvSpPr>
            <a:spLocks noGrp="1"/>
          </p:cNvSpPr>
          <p:nvPr>
            <p:ph type="body" idx="10" hasCustomPrompt="1"/>
          </p:nvPr>
        </p:nvSpPr>
        <p:spPr>
          <a:xfrm>
            <a:off x="342901" y="4216172"/>
            <a:ext cx="5943601" cy="793976"/>
          </a:xfrm>
          <a:prstGeom prst="rect">
            <a:avLst/>
          </a:prstGeom>
        </p:spPr>
        <p:txBody>
          <a:bodyPr>
            <a:noAutofit/>
          </a:bodyPr>
          <a:lstStyle>
            <a:lvl1pPr marL="192881" indent="-192881" algn="ctr" rtl="0">
              <a:buClr>
                <a:srgbClr val="A0C65C"/>
              </a:buClr>
              <a:buFont typeface="Arial" panose="020B0604020202020204" pitchFamily="34" charset="0"/>
              <a:buNone/>
              <a:defRPr sz="1013">
                <a:solidFill>
                  <a:schemeClr val="bg1"/>
                </a:solidFill>
              </a:defRPr>
            </a:lvl1pPr>
            <a:lvl2pPr marL="417910" indent="-160735">
              <a:buClr>
                <a:srgbClr val="A0C65C"/>
              </a:buClr>
              <a:buFont typeface="Arial" panose="020B0604020202020204" pitchFamily="34" charset="0"/>
              <a:buNone/>
              <a:defRPr sz="1013">
                <a:solidFill>
                  <a:schemeClr val="bg1"/>
                </a:solidFill>
              </a:defRPr>
            </a:lvl2pPr>
            <a:lvl3pPr marL="642938" indent="-128588">
              <a:buClr>
                <a:srgbClr val="A0C65C"/>
              </a:buClr>
              <a:buFont typeface="Arial" panose="020B0604020202020204" pitchFamily="34" charset="0"/>
              <a:buNone/>
              <a:defRPr sz="900">
                <a:solidFill>
                  <a:schemeClr val="bg1"/>
                </a:solidFill>
              </a:defRPr>
            </a:lvl3pPr>
            <a:lvl4pPr marL="900113" indent="-128588">
              <a:buClr>
                <a:srgbClr val="A0C65C"/>
              </a:buClr>
              <a:buFont typeface="Arial" panose="020B0604020202020204" pitchFamily="34" charset="0"/>
              <a:buNone/>
              <a:defRPr sz="788">
                <a:solidFill>
                  <a:schemeClr val="bg1"/>
                </a:solidFill>
              </a:defRPr>
            </a:lvl4pPr>
            <a:lvl5pPr marL="1157288" indent="-128588">
              <a:buClr>
                <a:srgbClr val="A0C65C"/>
              </a:buClr>
              <a:buFont typeface="Arial" panose="020B0604020202020204" pitchFamily="34" charset="0"/>
              <a:buNone/>
              <a:defRPr sz="788">
                <a:solidFill>
                  <a:schemeClr val="bg1"/>
                </a:solidFill>
              </a:defRPr>
            </a:lvl5pPr>
          </a:lstStyle>
          <a:p>
            <a:pPr lvl="0"/>
            <a:r>
              <a:rPr lang="en-US"/>
              <a:t>Click to edit text</a:t>
            </a:r>
          </a:p>
        </p:txBody>
      </p:sp>
      <p:sp>
        <p:nvSpPr>
          <p:cNvPr id="16" name="Content Placeholder 2">
            <a:extLst>
              <a:ext uri="{FF2B5EF4-FFF2-40B4-BE49-F238E27FC236}">
                <a16:creationId xmlns:a16="http://schemas.microsoft.com/office/drawing/2014/main" id="{0BAE1364-6592-D74A-AC3F-040CFC53167C}"/>
              </a:ext>
            </a:extLst>
          </p:cNvPr>
          <p:cNvSpPr>
            <a:spLocks noGrp="1"/>
          </p:cNvSpPr>
          <p:nvPr>
            <p:ph idx="11" hasCustomPrompt="1"/>
          </p:nvPr>
        </p:nvSpPr>
        <p:spPr>
          <a:xfrm>
            <a:off x="1543" y="3"/>
            <a:ext cx="3427459" cy="4062759"/>
          </a:xfrm>
          <a:prstGeom prst="rect">
            <a:avLst/>
          </a:prstGeom>
        </p:spPr>
        <p:txBody>
          <a:bodyPr/>
          <a:lstStyle>
            <a:lvl1pPr>
              <a:buClr>
                <a:srgbClr val="A0C65C"/>
              </a:buClr>
              <a:buNone/>
              <a:defRPr>
                <a:solidFill>
                  <a:schemeClr val="tx1">
                    <a:lumMod val="65000"/>
                    <a:lumOff val="35000"/>
                  </a:schemeClr>
                </a:solidFill>
              </a:defRPr>
            </a:lvl1pPr>
            <a:lvl2pPr marL="417910" indent="-160735">
              <a:buClr>
                <a:srgbClr val="A0C65C"/>
              </a:buClr>
              <a:buFont typeface="Arial" panose="020B0604020202020204" pitchFamily="34" charset="0"/>
              <a:buNone/>
              <a:defRPr>
                <a:solidFill>
                  <a:schemeClr val="tx1">
                    <a:lumMod val="65000"/>
                    <a:lumOff val="35000"/>
                  </a:schemeClr>
                </a:solidFill>
              </a:defRPr>
            </a:lvl2pPr>
            <a:lvl3pPr marL="642938" indent="-128588">
              <a:buClr>
                <a:srgbClr val="A0C65C"/>
              </a:buClr>
              <a:buFont typeface="Arial" panose="020B0604020202020204" pitchFamily="34" charset="0"/>
              <a:buNone/>
              <a:defRPr>
                <a:solidFill>
                  <a:schemeClr val="tx1">
                    <a:lumMod val="65000"/>
                    <a:lumOff val="35000"/>
                  </a:schemeClr>
                </a:solidFill>
              </a:defRPr>
            </a:lvl3pPr>
            <a:lvl4pPr marL="900113" indent="-128588">
              <a:buClr>
                <a:srgbClr val="A0C65C"/>
              </a:buClr>
              <a:buFont typeface="Arial" panose="020B0604020202020204" pitchFamily="34" charset="0"/>
              <a:buNone/>
              <a:defRPr>
                <a:solidFill>
                  <a:schemeClr val="tx1">
                    <a:lumMod val="65000"/>
                    <a:lumOff val="35000"/>
                  </a:schemeClr>
                </a:solidFill>
              </a:defRPr>
            </a:lvl4pPr>
            <a:lvl5pPr marL="1157288" indent="-128588">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cxnSp>
        <p:nvCxnSpPr>
          <p:cNvPr id="17" name="Straight Connector 16">
            <a:extLst>
              <a:ext uri="{FF2B5EF4-FFF2-40B4-BE49-F238E27FC236}">
                <a16:creationId xmlns:a16="http://schemas.microsoft.com/office/drawing/2014/main" id="{611EB43C-A56F-564B-A834-85AFC4C1FE5C}"/>
              </a:ext>
            </a:extLst>
          </p:cNvPr>
          <p:cNvCxnSpPr>
            <a:cxnSpLocks/>
          </p:cNvCxnSpPr>
          <p:nvPr userDrawn="1"/>
        </p:nvCxnSpPr>
        <p:spPr>
          <a:xfrm>
            <a:off x="6364595" y="4686182"/>
            <a:ext cx="0" cy="2159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Slide Number Placeholder 3">
            <a:extLst>
              <a:ext uri="{FF2B5EF4-FFF2-40B4-BE49-F238E27FC236}">
                <a16:creationId xmlns:a16="http://schemas.microsoft.com/office/drawing/2014/main" id="{764D7622-693F-4C47-BFA8-A2BC88892760}"/>
              </a:ext>
            </a:extLst>
          </p:cNvPr>
          <p:cNvSpPr txBox="1">
            <a:spLocks/>
          </p:cNvSpPr>
          <p:nvPr userDrawn="1"/>
        </p:nvSpPr>
        <p:spPr>
          <a:xfrm>
            <a:off x="6364596" y="4692015"/>
            <a:ext cx="493404"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solidFill>
                <a:latin typeface="Arial" panose="020B0604020202020204" pitchFamily="34" charset="0"/>
                <a:cs typeface="Arial" panose="020B0604020202020204" pitchFamily="34" charset="0"/>
              </a:rPr>
              <a:pPr/>
              <a:t>‹#›</a:t>
            </a:fld>
            <a:endParaRPr lang="en-US" sz="394">
              <a:solidFill>
                <a:schemeClr val="bg1"/>
              </a:solidFill>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65226775-2C5A-424C-83B7-7FCA5826AB12}"/>
              </a:ext>
            </a:extLst>
          </p:cNvPr>
          <p:cNvCxnSpPr>
            <a:cxnSpLocks/>
          </p:cNvCxnSpPr>
          <p:nvPr userDrawn="1"/>
        </p:nvCxnSpPr>
        <p:spPr>
          <a:xfrm>
            <a:off x="3743894" y="361950"/>
            <a:ext cx="0" cy="609600"/>
          </a:xfrm>
          <a:prstGeom prst="line">
            <a:avLst/>
          </a:prstGeom>
          <a:ln w="28575">
            <a:solidFill>
              <a:srgbClr val="A0C6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4842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ndard-Slide-2 circle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2B7D720-29D6-264A-B82F-1125DBC8E00F}"/>
              </a:ext>
            </a:extLst>
          </p:cNvPr>
          <p:cNvSpPr>
            <a:spLocks noGrp="1"/>
          </p:cNvSpPr>
          <p:nvPr>
            <p:ph type="title" hasCustomPrompt="1"/>
          </p:nvPr>
        </p:nvSpPr>
        <p:spPr>
          <a:xfrm>
            <a:off x="342902" y="205979"/>
            <a:ext cx="5426351" cy="857250"/>
          </a:xfrm>
          <a:prstGeom prst="rect">
            <a:avLst/>
          </a:prstGeom>
        </p:spPr>
        <p:txBody>
          <a:bodyPr/>
          <a:lstStyle/>
          <a:p>
            <a:r>
              <a:rPr lang="en-US"/>
              <a:t>Click to edit title style</a:t>
            </a:r>
          </a:p>
        </p:txBody>
      </p:sp>
      <p:sp>
        <p:nvSpPr>
          <p:cNvPr id="26" name="Text Placeholder 2">
            <a:extLst>
              <a:ext uri="{FF2B5EF4-FFF2-40B4-BE49-F238E27FC236}">
                <a16:creationId xmlns:a16="http://schemas.microsoft.com/office/drawing/2014/main" id="{225F9B74-100D-6642-9869-5B0857CCB3C2}"/>
              </a:ext>
            </a:extLst>
          </p:cNvPr>
          <p:cNvSpPr>
            <a:spLocks noGrp="1"/>
          </p:cNvSpPr>
          <p:nvPr>
            <p:ph type="body" idx="1" hasCustomPrompt="1"/>
          </p:nvPr>
        </p:nvSpPr>
        <p:spPr>
          <a:xfrm>
            <a:off x="795086" y="3475226"/>
            <a:ext cx="1771650" cy="391927"/>
          </a:xfrm>
          <a:prstGeom prst="rect">
            <a:avLst/>
          </a:prstGeom>
        </p:spPr>
        <p:txBody>
          <a:bodyPr numCol="1" anchor="t">
            <a:normAutofit/>
          </a:bodyPr>
          <a:lstStyle>
            <a:lvl1pPr marL="192881" indent="-192881" algn="ctr">
              <a:lnSpc>
                <a:spcPct val="100000"/>
              </a:lnSpc>
              <a:buClr>
                <a:srgbClr val="A0C65C"/>
              </a:buClr>
              <a:buFont typeface="Arial" panose="020B0604020202020204" pitchFamily="34" charset="0"/>
              <a:buNone/>
              <a:defRPr sz="1013"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7" name="Text Placeholder 2">
            <a:extLst>
              <a:ext uri="{FF2B5EF4-FFF2-40B4-BE49-F238E27FC236}">
                <a16:creationId xmlns:a16="http://schemas.microsoft.com/office/drawing/2014/main" id="{1D9D3834-0757-0840-939B-BF69F52CF42B}"/>
              </a:ext>
            </a:extLst>
          </p:cNvPr>
          <p:cNvSpPr>
            <a:spLocks noGrp="1"/>
          </p:cNvSpPr>
          <p:nvPr>
            <p:ph type="body" idx="10" hasCustomPrompt="1"/>
          </p:nvPr>
        </p:nvSpPr>
        <p:spPr>
          <a:xfrm>
            <a:off x="795086" y="3950714"/>
            <a:ext cx="1771650" cy="526039"/>
          </a:xfrm>
          <a:prstGeom prst="rect">
            <a:avLst/>
          </a:prstGeom>
        </p:spPr>
        <p:txBody>
          <a:bodyPr numCol="1" anchor="t">
            <a:normAutofit/>
          </a:bodyPr>
          <a:lstStyle>
            <a:lvl1pPr marL="192881" indent="-192881" algn="ctr">
              <a:lnSpc>
                <a:spcPct val="100000"/>
              </a:lnSpc>
              <a:buClr>
                <a:srgbClr val="A0C65C"/>
              </a:buClr>
              <a:buFont typeface="Arial" panose="020B0604020202020204" pitchFamily="34" charset="0"/>
              <a:buNone/>
              <a:defRPr sz="675"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8" name="Text Placeholder 2">
            <a:extLst>
              <a:ext uri="{FF2B5EF4-FFF2-40B4-BE49-F238E27FC236}">
                <a16:creationId xmlns:a16="http://schemas.microsoft.com/office/drawing/2014/main" id="{48AB6A40-56C0-3A48-9F9D-3956E096356A}"/>
              </a:ext>
            </a:extLst>
          </p:cNvPr>
          <p:cNvSpPr>
            <a:spLocks noGrp="1"/>
          </p:cNvSpPr>
          <p:nvPr>
            <p:ph type="body" idx="11" hasCustomPrompt="1"/>
          </p:nvPr>
        </p:nvSpPr>
        <p:spPr>
          <a:xfrm>
            <a:off x="342901" y="1134362"/>
            <a:ext cx="5309978" cy="294391"/>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900" b="0">
                <a:solidFill>
                  <a:srgbClr val="009ED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9" name="Text Placeholder 2">
            <a:extLst>
              <a:ext uri="{FF2B5EF4-FFF2-40B4-BE49-F238E27FC236}">
                <a16:creationId xmlns:a16="http://schemas.microsoft.com/office/drawing/2014/main" id="{69449E85-53DD-7D48-9D8B-F849E40B18A7}"/>
              </a:ext>
            </a:extLst>
          </p:cNvPr>
          <p:cNvSpPr>
            <a:spLocks noGrp="1"/>
          </p:cNvSpPr>
          <p:nvPr>
            <p:ph type="body" idx="12" hasCustomPrompt="1"/>
          </p:nvPr>
        </p:nvSpPr>
        <p:spPr>
          <a:xfrm>
            <a:off x="4317355" y="3475226"/>
            <a:ext cx="1771650" cy="391927"/>
          </a:xfrm>
          <a:prstGeom prst="rect">
            <a:avLst/>
          </a:prstGeom>
        </p:spPr>
        <p:txBody>
          <a:bodyPr numCol="1" anchor="t">
            <a:normAutofit/>
          </a:bodyPr>
          <a:lstStyle>
            <a:lvl1pPr marL="192881" indent="-192881" algn="ctr">
              <a:lnSpc>
                <a:spcPct val="100000"/>
              </a:lnSpc>
              <a:buClr>
                <a:srgbClr val="A0C65C"/>
              </a:buClr>
              <a:buFont typeface="Arial" panose="020B0604020202020204" pitchFamily="34" charset="0"/>
              <a:buNone/>
              <a:defRPr sz="1013"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30" name="Text Placeholder 2">
            <a:extLst>
              <a:ext uri="{FF2B5EF4-FFF2-40B4-BE49-F238E27FC236}">
                <a16:creationId xmlns:a16="http://schemas.microsoft.com/office/drawing/2014/main" id="{7F2ADA43-D085-5247-B23D-1EF225BE0A6F}"/>
              </a:ext>
            </a:extLst>
          </p:cNvPr>
          <p:cNvSpPr>
            <a:spLocks noGrp="1"/>
          </p:cNvSpPr>
          <p:nvPr>
            <p:ph type="body" idx="13" hasCustomPrompt="1"/>
          </p:nvPr>
        </p:nvSpPr>
        <p:spPr>
          <a:xfrm>
            <a:off x="4317355" y="3950714"/>
            <a:ext cx="1771650" cy="526039"/>
          </a:xfrm>
          <a:prstGeom prst="rect">
            <a:avLst/>
          </a:prstGeom>
        </p:spPr>
        <p:txBody>
          <a:bodyPr numCol="1" anchor="t">
            <a:normAutofit/>
          </a:bodyPr>
          <a:lstStyle>
            <a:lvl1pPr marL="192881" indent="-192881" algn="ctr">
              <a:lnSpc>
                <a:spcPct val="100000"/>
              </a:lnSpc>
              <a:buClr>
                <a:srgbClr val="A0C65C"/>
              </a:buClr>
              <a:buFont typeface="Arial" panose="020B0604020202020204" pitchFamily="34" charset="0"/>
              <a:buNone/>
              <a:defRPr sz="675"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31" name="Slide Number Placeholder 3">
            <a:extLst>
              <a:ext uri="{FF2B5EF4-FFF2-40B4-BE49-F238E27FC236}">
                <a16:creationId xmlns:a16="http://schemas.microsoft.com/office/drawing/2014/main" id="{3BA6B3AA-13D7-6046-831C-83E617E2951B}"/>
              </a:ext>
            </a:extLst>
          </p:cNvPr>
          <p:cNvSpPr txBox="1">
            <a:spLocks/>
          </p:cNvSpPr>
          <p:nvPr userDrawn="1"/>
        </p:nvSpPr>
        <p:spPr>
          <a:xfrm>
            <a:off x="6364596" y="4692015"/>
            <a:ext cx="493404"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735EDDBB-5074-8E4E-9912-B65EE5341EE5}"/>
              </a:ext>
            </a:extLst>
          </p:cNvPr>
          <p:cNvGrpSpPr/>
          <p:nvPr userDrawn="1"/>
        </p:nvGrpSpPr>
        <p:grpSpPr>
          <a:xfrm>
            <a:off x="5652879" y="-152400"/>
            <a:ext cx="1235825" cy="1428750"/>
            <a:chOff x="10025268" y="-18034"/>
            <a:chExt cx="2124303" cy="1946080"/>
          </a:xfrm>
        </p:grpSpPr>
        <p:sp>
          <p:nvSpPr>
            <p:cNvPr id="37" name="Parallelogram 36">
              <a:extLst>
                <a:ext uri="{FF2B5EF4-FFF2-40B4-BE49-F238E27FC236}">
                  <a16:creationId xmlns:a16="http://schemas.microsoft.com/office/drawing/2014/main" id="{6DE88896-BE14-AA4F-8079-D20FFDE1BE38}"/>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8" name="Parallelogram 37">
              <a:extLst>
                <a:ext uri="{FF2B5EF4-FFF2-40B4-BE49-F238E27FC236}">
                  <a16:creationId xmlns:a16="http://schemas.microsoft.com/office/drawing/2014/main" id="{2CC5384E-1DAE-7D4C-AA45-4D0842B5D739}"/>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Tree>
    <p:extLst>
      <p:ext uri="{BB962C8B-B14F-4D97-AF65-F5344CB8AC3E}">
        <p14:creationId xmlns:p14="http://schemas.microsoft.com/office/powerpoint/2010/main" val="2283311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ndard-Slide-3 circle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2B7D720-29D6-264A-B82F-1125DBC8E00F}"/>
              </a:ext>
            </a:extLst>
          </p:cNvPr>
          <p:cNvSpPr>
            <a:spLocks noGrp="1"/>
          </p:cNvSpPr>
          <p:nvPr>
            <p:ph type="title" hasCustomPrompt="1"/>
          </p:nvPr>
        </p:nvSpPr>
        <p:spPr>
          <a:xfrm>
            <a:off x="342902" y="205979"/>
            <a:ext cx="5426351" cy="857250"/>
          </a:xfrm>
          <a:prstGeom prst="rect">
            <a:avLst/>
          </a:prstGeom>
        </p:spPr>
        <p:txBody>
          <a:bodyPr/>
          <a:lstStyle/>
          <a:p>
            <a:r>
              <a:rPr lang="en-US"/>
              <a:t>Click to edit title style</a:t>
            </a:r>
          </a:p>
        </p:txBody>
      </p:sp>
      <p:sp>
        <p:nvSpPr>
          <p:cNvPr id="28" name="Text Placeholder 2">
            <a:extLst>
              <a:ext uri="{FF2B5EF4-FFF2-40B4-BE49-F238E27FC236}">
                <a16:creationId xmlns:a16="http://schemas.microsoft.com/office/drawing/2014/main" id="{48AB6A40-56C0-3A48-9F9D-3956E096356A}"/>
              </a:ext>
            </a:extLst>
          </p:cNvPr>
          <p:cNvSpPr>
            <a:spLocks noGrp="1"/>
          </p:cNvSpPr>
          <p:nvPr>
            <p:ph type="body" idx="11" hasCustomPrompt="1"/>
          </p:nvPr>
        </p:nvSpPr>
        <p:spPr>
          <a:xfrm>
            <a:off x="342901" y="1134362"/>
            <a:ext cx="5309978" cy="294391"/>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900" b="0">
                <a:solidFill>
                  <a:srgbClr val="009ED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31" name="Slide Number Placeholder 3">
            <a:extLst>
              <a:ext uri="{FF2B5EF4-FFF2-40B4-BE49-F238E27FC236}">
                <a16:creationId xmlns:a16="http://schemas.microsoft.com/office/drawing/2014/main" id="{3BA6B3AA-13D7-6046-831C-83E617E2951B}"/>
              </a:ext>
            </a:extLst>
          </p:cNvPr>
          <p:cNvSpPr txBox="1">
            <a:spLocks/>
          </p:cNvSpPr>
          <p:nvPr userDrawn="1"/>
        </p:nvSpPr>
        <p:spPr>
          <a:xfrm>
            <a:off x="6364596" y="4692015"/>
            <a:ext cx="493404"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735EDDBB-5074-8E4E-9912-B65EE5341EE5}"/>
              </a:ext>
            </a:extLst>
          </p:cNvPr>
          <p:cNvGrpSpPr/>
          <p:nvPr userDrawn="1"/>
        </p:nvGrpSpPr>
        <p:grpSpPr>
          <a:xfrm>
            <a:off x="5652879" y="-152400"/>
            <a:ext cx="1235825" cy="1428750"/>
            <a:chOff x="10025268" y="-18034"/>
            <a:chExt cx="2124303" cy="1946080"/>
          </a:xfrm>
        </p:grpSpPr>
        <p:sp>
          <p:nvSpPr>
            <p:cNvPr id="37" name="Parallelogram 36">
              <a:extLst>
                <a:ext uri="{FF2B5EF4-FFF2-40B4-BE49-F238E27FC236}">
                  <a16:creationId xmlns:a16="http://schemas.microsoft.com/office/drawing/2014/main" id="{6DE88896-BE14-AA4F-8079-D20FFDE1BE38}"/>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8" name="Parallelogram 37">
              <a:extLst>
                <a:ext uri="{FF2B5EF4-FFF2-40B4-BE49-F238E27FC236}">
                  <a16:creationId xmlns:a16="http://schemas.microsoft.com/office/drawing/2014/main" id="{2CC5384E-1DAE-7D4C-AA45-4D0842B5D739}"/>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20" name="Text Placeholder 2">
            <a:extLst>
              <a:ext uri="{FF2B5EF4-FFF2-40B4-BE49-F238E27FC236}">
                <a16:creationId xmlns:a16="http://schemas.microsoft.com/office/drawing/2014/main" id="{FD35917F-0C37-2D46-876A-7CCE85EDDEDE}"/>
              </a:ext>
            </a:extLst>
          </p:cNvPr>
          <p:cNvSpPr>
            <a:spLocks noGrp="1"/>
          </p:cNvSpPr>
          <p:nvPr>
            <p:ph type="body" idx="1" hasCustomPrompt="1"/>
          </p:nvPr>
        </p:nvSpPr>
        <p:spPr>
          <a:xfrm>
            <a:off x="537911" y="3475226"/>
            <a:ext cx="1771650" cy="391927"/>
          </a:xfrm>
          <a:prstGeom prst="rect">
            <a:avLst/>
          </a:prstGeom>
        </p:spPr>
        <p:txBody>
          <a:bodyPr numCol="1" anchor="t">
            <a:normAutofit/>
          </a:bodyPr>
          <a:lstStyle>
            <a:lvl1pPr marL="192881" indent="-192881" algn="ctr">
              <a:lnSpc>
                <a:spcPct val="100000"/>
              </a:lnSpc>
              <a:buClr>
                <a:srgbClr val="A0C65C"/>
              </a:buClr>
              <a:buFont typeface="Arial" panose="020B0604020202020204" pitchFamily="34" charset="0"/>
              <a:buNone/>
              <a:defRPr sz="1013"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1" name="Text Placeholder 2">
            <a:extLst>
              <a:ext uri="{FF2B5EF4-FFF2-40B4-BE49-F238E27FC236}">
                <a16:creationId xmlns:a16="http://schemas.microsoft.com/office/drawing/2014/main" id="{99D3A5AA-8B75-E34C-BB82-772BAC284438}"/>
              </a:ext>
            </a:extLst>
          </p:cNvPr>
          <p:cNvSpPr>
            <a:spLocks noGrp="1"/>
          </p:cNvSpPr>
          <p:nvPr>
            <p:ph type="body" idx="10" hasCustomPrompt="1"/>
          </p:nvPr>
        </p:nvSpPr>
        <p:spPr>
          <a:xfrm>
            <a:off x="537911" y="3950714"/>
            <a:ext cx="1771650" cy="526039"/>
          </a:xfrm>
          <a:prstGeom prst="rect">
            <a:avLst/>
          </a:prstGeom>
        </p:spPr>
        <p:txBody>
          <a:bodyPr numCol="1" anchor="t">
            <a:normAutofit/>
          </a:bodyPr>
          <a:lstStyle>
            <a:lvl1pPr marL="192881" indent="-192881" algn="ctr">
              <a:lnSpc>
                <a:spcPct val="100000"/>
              </a:lnSpc>
              <a:buClr>
                <a:srgbClr val="A0C65C"/>
              </a:buClr>
              <a:buFont typeface="Arial" panose="020B0604020202020204" pitchFamily="34" charset="0"/>
              <a:buNone/>
              <a:defRPr sz="675"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2" name="Text Placeholder 2">
            <a:extLst>
              <a:ext uri="{FF2B5EF4-FFF2-40B4-BE49-F238E27FC236}">
                <a16:creationId xmlns:a16="http://schemas.microsoft.com/office/drawing/2014/main" id="{78B1DE59-9A5D-B648-874E-2502A4CDB585}"/>
              </a:ext>
            </a:extLst>
          </p:cNvPr>
          <p:cNvSpPr>
            <a:spLocks noGrp="1"/>
          </p:cNvSpPr>
          <p:nvPr>
            <p:ph type="body" idx="12" hasCustomPrompt="1"/>
          </p:nvPr>
        </p:nvSpPr>
        <p:spPr>
          <a:xfrm>
            <a:off x="2543175" y="3475226"/>
            <a:ext cx="1771650" cy="391927"/>
          </a:xfrm>
          <a:prstGeom prst="rect">
            <a:avLst/>
          </a:prstGeom>
        </p:spPr>
        <p:txBody>
          <a:bodyPr numCol="1" anchor="t">
            <a:normAutofit/>
          </a:bodyPr>
          <a:lstStyle>
            <a:lvl1pPr marL="192881" indent="-192881" algn="ctr">
              <a:lnSpc>
                <a:spcPct val="100000"/>
              </a:lnSpc>
              <a:buClr>
                <a:srgbClr val="A0C65C"/>
              </a:buClr>
              <a:buFont typeface="Arial" panose="020B0604020202020204" pitchFamily="34" charset="0"/>
              <a:buNone/>
              <a:defRPr sz="1013"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3" name="Text Placeholder 2">
            <a:extLst>
              <a:ext uri="{FF2B5EF4-FFF2-40B4-BE49-F238E27FC236}">
                <a16:creationId xmlns:a16="http://schemas.microsoft.com/office/drawing/2014/main" id="{6451FD1C-4355-0240-9049-8B680E87BBCC}"/>
              </a:ext>
            </a:extLst>
          </p:cNvPr>
          <p:cNvSpPr>
            <a:spLocks noGrp="1"/>
          </p:cNvSpPr>
          <p:nvPr>
            <p:ph type="body" idx="13" hasCustomPrompt="1"/>
          </p:nvPr>
        </p:nvSpPr>
        <p:spPr>
          <a:xfrm>
            <a:off x="2543175" y="3950714"/>
            <a:ext cx="1771650" cy="526039"/>
          </a:xfrm>
          <a:prstGeom prst="rect">
            <a:avLst/>
          </a:prstGeom>
        </p:spPr>
        <p:txBody>
          <a:bodyPr numCol="1" anchor="t">
            <a:normAutofit/>
          </a:bodyPr>
          <a:lstStyle>
            <a:lvl1pPr marL="192881" indent="-192881" algn="ctr">
              <a:lnSpc>
                <a:spcPct val="100000"/>
              </a:lnSpc>
              <a:buClr>
                <a:srgbClr val="A0C65C"/>
              </a:buClr>
              <a:buFont typeface="Arial" panose="020B0604020202020204" pitchFamily="34" charset="0"/>
              <a:buNone/>
              <a:defRPr sz="675"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32" name="Text Placeholder 2">
            <a:extLst>
              <a:ext uri="{FF2B5EF4-FFF2-40B4-BE49-F238E27FC236}">
                <a16:creationId xmlns:a16="http://schemas.microsoft.com/office/drawing/2014/main" id="{BA983DE8-B235-7B48-B277-7043B64813B7}"/>
              </a:ext>
            </a:extLst>
          </p:cNvPr>
          <p:cNvSpPr>
            <a:spLocks noGrp="1"/>
          </p:cNvSpPr>
          <p:nvPr>
            <p:ph type="body" idx="14" hasCustomPrompt="1"/>
          </p:nvPr>
        </p:nvSpPr>
        <p:spPr>
          <a:xfrm>
            <a:off x="4534739" y="3475226"/>
            <a:ext cx="1771650" cy="391927"/>
          </a:xfrm>
          <a:prstGeom prst="rect">
            <a:avLst/>
          </a:prstGeom>
        </p:spPr>
        <p:txBody>
          <a:bodyPr numCol="1" anchor="t">
            <a:normAutofit/>
          </a:bodyPr>
          <a:lstStyle>
            <a:lvl1pPr marL="192881" indent="-192881" algn="ctr">
              <a:lnSpc>
                <a:spcPct val="100000"/>
              </a:lnSpc>
              <a:buClr>
                <a:srgbClr val="A0C65C"/>
              </a:buClr>
              <a:buFont typeface="Arial" panose="020B0604020202020204" pitchFamily="34" charset="0"/>
              <a:buNone/>
              <a:defRPr sz="1013"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33" name="Text Placeholder 2">
            <a:extLst>
              <a:ext uri="{FF2B5EF4-FFF2-40B4-BE49-F238E27FC236}">
                <a16:creationId xmlns:a16="http://schemas.microsoft.com/office/drawing/2014/main" id="{825BD909-77A5-634E-A41D-D3A51DA72221}"/>
              </a:ext>
            </a:extLst>
          </p:cNvPr>
          <p:cNvSpPr>
            <a:spLocks noGrp="1"/>
          </p:cNvSpPr>
          <p:nvPr>
            <p:ph type="body" idx="15" hasCustomPrompt="1"/>
          </p:nvPr>
        </p:nvSpPr>
        <p:spPr>
          <a:xfrm>
            <a:off x="4534739" y="3950714"/>
            <a:ext cx="1771650" cy="526039"/>
          </a:xfrm>
          <a:prstGeom prst="rect">
            <a:avLst/>
          </a:prstGeom>
        </p:spPr>
        <p:txBody>
          <a:bodyPr numCol="1" anchor="t">
            <a:normAutofit/>
          </a:bodyPr>
          <a:lstStyle>
            <a:lvl1pPr marL="192881" indent="-192881" algn="ctr">
              <a:lnSpc>
                <a:spcPct val="100000"/>
              </a:lnSpc>
              <a:buClr>
                <a:srgbClr val="A0C65C"/>
              </a:buClr>
              <a:buFont typeface="Arial" panose="020B0604020202020204" pitchFamily="34" charset="0"/>
              <a:buNone/>
              <a:defRPr sz="675"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650347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ndard-Slide-4 circles">
    <p:spTree>
      <p:nvGrpSpPr>
        <p:cNvPr id="1" name=""/>
        <p:cNvGrpSpPr/>
        <p:nvPr/>
      </p:nvGrpSpPr>
      <p:grpSpPr>
        <a:xfrm>
          <a:off x="0" y="0"/>
          <a:ext cx="0" cy="0"/>
          <a:chOff x="0" y="0"/>
          <a:chExt cx="0" cy="0"/>
        </a:xfrm>
      </p:grpSpPr>
      <p:sp>
        <p:nvSpPr>
          <p:cNvPr id="31" name="Slide Number Placeholder 3">
            <a:extLst>
              <a:ext uri="{FF2B5EF4-FFF2-40B4-BE49-F238E27FC236}">
                <a16:creationId xmlns:a16="http://schemas.microsoft.com/office/drawing/2014/main" id="{3BA6B3AA-13D7-6046-831C-83E617E2951B}"/>
              </a:ext>
            </a:extLst>
          </p:cNvPr>
          <p:cNvSpPr txBox="1">
            <a:spLocks/>
          </p:cNvSpPr>
          <p:nvPr userDrawn="1"/>
        </p:nvSpPr>
        <p:spPr>
          <a:xfrm>
            <a:off x="6364596" y="4692015"/>
            <a:ext cx="493404"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735EDDBB-5074-8E4E-9912-B65EE5341EE5}"/>
              </a:ext>
            </a:extLst>
          </p:cNvPr>
          <p:cNvGrpSpPr/>
          <p:nvPr userDrawn="1"/>
        </p:nvGrpSpPr>
        <p:grpSpPr>
          <a:xfrm>
            <a:off x="5652879" y="-152400"/>
            <a:ext cx="1235825" cy="1428750"/>
            <a:chOff x="10025268" y="-18034"/>
            <a:chExt cx="2124303" cy="1946080"/>
          </a:xfrm>
        </p:grpSpPr>
        <p:sp>
          <p:nvSpPr>
            <p:cNvPr id="37" name="Parallelogram 36">
              <a:extLst>
                <a:ext uri="{FF2B5EF4-FFF2-40B4-BE49-F238E27FC236}">
                  <a16:creationId xmlns:a16="http://schemas.microsoft.com/office/drawing/2014/main" id="{6DE88896-BE14-AA4F-8079-D20FFDE1BE38}"/>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8" name="Parallelogram 37">
              <a:extLst>
                <a:ext uri="{FF2B5EF4-FFF2-40B4-BE49-F238E27FC236}">
                  <a16:creationId xmlns:a16="http://schemas.microsoft.com/office/drawing/2014/main" id="{2CC5384E-1DAE-7D4C-AA45-4D0842B5D739}"/>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16" name="Text Placeholder 2">
            <a:extLst>
              <a:ext uri="{FF2B5EF4-FFF2-40B4-BE49-F238E27FC236}">
                <a16:creationId xmlns:a16="http://schemas.microsoft.com/office/drawing/2014/main" id="{9535BF0A-6855-BA41-BE09-070C8DFCA891}"/>
              </a:ext>
            </a:extLst>
          </p:cNvPr>
          <p:cNvSpPr>
            <a:spLocks noGrp="1"/>
          </p:cNvSpPr>
          <p:nvPr>
            <p:ph type="body" idx="1" hasCustomPrompt="1"/>
          </p:nvPr>
        </p:nvSpPr>
        <p:spPr>
          <a:xfrm>
            <a:off x="1085850" y="1833243"/>
            <a:ext cx="1771650"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013"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17" name="Text Placeholder 2">
            <a:extLst>
              <a:ext uri="{FF2B5EF4-FFF2-40B4-BE49-F238E27FC236}">
                <a16:creationId xmlns:a16="http://schemas.microsoft.com/office/drawing/2014/main" id="{0C5C5D6C-CD4B-0046-AB4F-201B81824AD4}"/>
              </a:ext>
            </a:extLst>
          </p:cNvPr>
          <p:cNvSpPr>
            <a:spLocks noGrp="1"/>
          </p:cNvSpPr>
          <p:nvPr>
            <p:ph type="body" idx="10" hasCustomPrompt="1"/>
          </p:nvPr>
        </p:nvSpPr>
        <p:spPr>
          <a:xfrm>
            <a:off x="1085850" y="2308731"/>
            <a:ext cx="1771650" cy="526039"/>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4" name="Text Placeholder 2">
            <a:extLst>
              <a:ext uri="{FF2B5EF4-FFF2-40B4-BE49-F238E27FC236}">
                <a16:creationId xmlns:a16="http://schemas.microsoft.com/office/drawing/2014/main" id="{6DF6D348-E8C0-FA4A-9A06-1C6A6213387C}"/>
              </a:ext>
            </a:extLst>
          </p:cNvPr>
          <p:cNvSpPr>
            <a:spLocks noGrp="1"/>
          </p:cNvSpPr>
          <p:nvPr>
            <p:ph type="body" idx="12" hasCustomPrompt="1"/>
          </p:nvPr>
        </p:nvSpPr>
        <p:spPr>
          <a:xfrm>
            <a:off x="1085850" y="3340176"/>
            <a:ext cx="1771650"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013"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5" name="Text Placeholder 2">
            <a:extLst>
              <a:ext uri="{FF2B5EF4-FFF2-40B4-BE49-F238E27FC236}">
                <a16:creationId xmlns:a16="http://schemas.microsoft.com/office/drawing/2014/main" id="{B037FA6F-B252-154A-ADDE-D36369E32B41}"/>
              </a:ext>
            </a:extLst>
          </p:cNvPr>
          <p:cNvSpPr>
            <a:spLocks noGrp="1"/>
          </p:cNvSpPr>
          <p:nvPr>
            <p:ph type="body" idx="13" hasCustomPrompt="1"/>
          </p:nvPr>
        </p:nvSpPr>
        <p:spPr>
          <a:xfrm>
            <a:off x="1085850" y="3815661"/>
            <a:ext cx="1771650" cy="526039"/>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7" name="Text Placeholder 2">
            <a:extLst>
              <a:ext uri="{FF2B5EF4-FFF2-40B4-BE49-F238E27FC236}">
                <a16:creationId xmlns:a16="http://schemas.microsoft.com/office/drawing/2014/main" id="{F59628E0-DDE9-9044-82F5-E9C88BB51535}"/>
              </a:ext>
            </a:extLst>
          </p:cNvPr>
          <p:cNvSpPr>
            <a:spLocks noGrp="1"/>
          </p:cNvSpPr>
          <p:nvPr>
            <p:ph type="body" idx="14" hasCustomPrompt="1"/>
          </p:nvPr>
        </p:nvSpPr>
        <p:spPr>
          <a:xfrm>
            <a:off x="4498391" y="1833243"/>
            <a:ext cx="1771650"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013"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9" name="Text Placeholder 2">
            <a:extLst>
              <a:ext uri="{FF2B5EF4-FFF2-40B4-BE49-F238E27FC236}">
                <a16:creationId xmlns:a16="http://schemas.microsoft.com/office/drawing/2014/main" id="{3FD5ACFE-39CA-1B4F-9834-82E37318F372}"/>
              </a:ext>
            </a:extLst>
          </p:cNvPr>
          <p:cNvSpPr>
            <a:spLocks noGrp="1"/>
          </p:cNvSpPr>
          <p:nvPr>
            <p:ph type="body" idx="15" hasCustomPrompt="1"/>
          </p:nvPr>
        </p:nvSpPr>
        <p:spPr>
          <a:xfrm>
            <a:off x="4498391" y="2308731"/>
            <a:ext cx="1771650" cy="526039"/>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34" name="Text Placeholder 2">
            <a:extLst>
              <a:ext uri="{FF2B5EF4-FFF2-40B4-BE49-F238E27FC236}">
                <a16:creationId xmlns:a16="http://schemas.microsoft.com/office/drawing/2014/main" id="{1CFABE73-74B2-EA4C-891F-D32E8BA4B49D}"/>
              </a:ext>
            </a:extLst>
          </p:cNvPr>
          <p:cNvSpPr>
            <a:spLocks noGrp="1"/>
          </p:cNvSpPr>
          <p:nvPr>
            <p:ph type="body" idx="16" hasCustomPrompt="1"/>
          </p:nvPr>
        </p:nvSpPr>
        <p:spPr>
          <a:xfrm>
            <a:off x="4498391" y="3340176"/>
            <a:ext cx="1771650"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013"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35" name="Text Placeholder 2">
            <a:extLst>
              <a:ext uri="{FF2B5EF4-FFF2-40B4-BE49-F238E27FC236}">
                <a16:creationId xmlns:a16="http://schemas.microsoft.com/office/drawing/2014/main" id="{C160F057-2971-874A-874E-9B92F58BBFF2}"/>
              </a:ext>
            </a:extLst>
          </p:cNvPr>
          <p:cNvSpPr>
            <a:spLocks noGrp="1"/>
          </p:cNvSpPr>
          <p:nvPr>
            <p:ph type="body" idx="17" hasCustomPrompt="1"/>
          </p:nvPr>
        </p:nvSpPr>
        <p:spPr>
          <a:xfrm>
            <a:off x="4498391" y="3815661"/>
            <a:ext cx="1771650" cy="526039"/>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39" name="Title 1">
            <a:extLst>
              <a:ext uri="{FF2B5EF4-FFF2-40B4-BE49-F238E27FC236}">
                <a16:creationId xmlns:a16="http://schemas.microsoft.com/office/drawing/2014/main" id="{5D9E9B21-1232-734C-B465-F192BA5D7BF8}"/>
              </a:ext>
            </a:extLst>
          </p:cNvPr>
          <p:cNvSpPr>
            <a:spLocks noGrp="1"/>
          </p:cNvSpPr>
          <p:nvPr>
            <p:ph type="title" hasCustomPrompt="1"/>
          </p:nvPr>
        </p:nvSpPr>
        <p:spPr>
          <a:xfrm>
            <a:off x="342902" y="205979"/>
            <a:ext cx="5426351" cy="857250"/>
          </a:xfrm>
          <a:prstGeom prst="rect">
            <a:avLst/>
          </a:prstGeom>
        </p:spPr>
        <p:txBody>
          <a:bodyPr/>
          <a:lstStyle/>
          <a:p>
            <a:r>
              <a:rPr lang="en-US"/>
              <a:t>Click to edit title style</a:t>
            </a:r>
          </a:p>
        </p:txBody>
      </p:sp>
      <p:sp>
        <p:nvSpPr>
          <p:cNvPr id="40" name="Text Placeholder 2">
            <a:extLst>
              <a:ext uri="{FF2B5EF4-FFF2-40B4-BE49-F238E27FC236}">
                <a16:creationId xmlns:a16="http://schemas.microsoft.com/office/drawing/2014/main" id="{0CA8CC33-9AFA-DF41-932E-48B5AFEC6AAF}"/>
              </a:ext>
            </a:extLst>
          </p:cNvPr>
          <p:cNvSpPr>
            <a:spLocks noGrp="1"/>
          </p:cNvSpPr>
          <p:nvPr>
            <p:ph type="body" idx="11" hasCustomPrompt="1"/>
          </p:nvPr>
        </p:nvSpPr>
        <p:spPr>
          <a:xfrm>
            <a:off x="342901" y="1134362"/>
            <a:ext cx="5309978" cy="294391"/>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900" b="0">
                <a:solidFill>
                  <a:srgbClr val="009ED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3142834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Slide-3 circles righ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154A58-C13C-8B4B-B809-98AE0C804F46}"/>
              </a:ext>
            </a:extLst>
          </p:cNvPr>
          <p:cNvSpPr/>
          <p:nvPr userDrawn="1"/>
        </p:nvSpPr>
        <p:spPr>
          <a:xfrm>
            <a:off x="228601" y="4552950"/>
            <a:ext cx="992137"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1" name="Title 1">
            <a:extLst>
              <a:ext uri="{FF2B5EF4-FFF2-40B4-BE49-F238E27FC236}">
                <a16:creationId xmlns:a16="http://schemas.microsoft.com/office/drawing/2014/main" id="{9AC45825-66DF-B644-BD1A-1DCC2CD54BF0}"/>
              </a:ext>
            </a:extLst>
          </p:cNvPr>
          <p:cNvSpPr>
            <a:spLocks noGrp="1"/>
          </p:cNvSpPr>
          <p:nvPr>
            <p:ph type="title" hasCustomPrompt="1"/>
          </p:nvPr>
        </p:nvSpPr>
        <p:spPr>
          <a:xfrm>
            <a:off x="342900" y="1749895"/>
            <a:ext cx="3028950" cy="1207604"/>
          </a:xfrm>
          <a:prstGeom prst="rect">
            <a:avLst/>
          </a:prstGeom>
        </p:spPr>
        <p:txBody>
          <a:bodyPr/>
          <a:lstStyle/>
          <a:p>
            <a:r>
              <a:rPr lang="en-US"/>
              <a:t>Click to edit title style</a:t>
            </a:r>
          </a:p>
        </p:txBody>
      </p:sp>
      <p:grpSp>
        <p:nvGrpSpPr>
          <p:cNvPr id="22" name="Group 21">
            <a:extLst>
              <a:ext uri="{FF2B5EF4-FFF2-40B4-BE49-F238E27FC236}">
                <a16:creationId xmlns:a16="http://schemas.microsoft.com/office/drawing/2014/main" id="{95A5556B-885E-A043-925E-08CA625867AE}"/>
              </a:ext>
            </a:extLst>
          </p:cNvPr>
          <p:cNvGrpSpPr/>
          <p:nvPr userDrawn="1"/>
        </p:nvGrpSpPr>
        <p:grpSpPr>
          <a:xfrm>
            <a:off x="2057401" y="3"/>
            <a:ext cx="1235825" cy="1509523"/>
            <a:chOff x="10025268" y="-18034"/>
            <a:chExt cx="2124303" cy="1946080"/>
          </a:xfrm>
        </p:grpSpPr>
        <p:sp>
          <p:nvSpPr>
            <p:cNvPr id="23" name="Parallelogram 22">
              <a:extLst>
                <a:ext uri="{FF2B5EF4-FFF2-40B4-BE49-F238E27FC236}">
                  <a16:creationId xmlns:a16="http://schemas.microsoft.com/office/drawing/2014/main" id="{0EC7B147-679E-504D-8218-B90E3F7DEF65}"/>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8" name="Parallelogram 27">
              <a:extLst>
                <a:ext uri="{FF2B5EF4-FFF2-40B4-BE49-F238E27FC236}">
                  <a16:creationId xmlns:a16="http://schemas.microsoft.com/office/drawing/2014/main" id="{2B2911AF-E242-BE4F-8B86-564C07C1D000}"/>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32" name="Text Placeholder 2">
            <a:extLst>
              <a:ext uri="{FF2B5EF4-FFF2-40B4-BE49-F238E27FC236}">
                <a16:creationId xmlns:a16="http://schemas.microsoft.com/office/drawing/2014/main" id="{795E3622-9270-CC4D-9289-E8A6AF9CDEDD}"/>
              </a:ext>
            </a:extLst>
          </p:cNvPr>
          <p:cNvSpPr>
            <a:spLocks noGrp="1"/>
          </p:cNvSpPr>
          <p:nvPr>
            <p:ph type="body" idx="11" hasCustomPrompt="1"/>
          </p:nvPr>
        </p:nvSpPr>
        <p:spPr>
          <a:xfrm>
            <a:off x="342900" y="3165092"/>
            <a:ext cx="3028950" cy="294391"/>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900" b="0">
                <a:solidFill>
                  <a:srgbClr val="009ED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41" name="Text Placeholder 2">
            <a:extLst>
              <a:ext uri="{FF2B5EF4-FFF2-40B4-BE49-F238E27FC236}">
                <a16:creationId xmlns:a16="http://schemas.microsoft.com/office/drawing/2014/main" id="{9E4A5A7D-757A-504E-97D8-A0D96AF2EB6B}"/>
              </a:ext>
            </a:extLst>
          </p:cNvPr>
          <p:cNvSpPr>
            <a:spLocks noGrp="1"/>
          </p:cNvSpPr>
          <p:nvPr>
            <p:ph type="body" idx="14" hasCustomPrompt="1"/>
          </p:nvPr>
        </p:nvSpPr>
        <p:spPr>
          <a:xfrm>
            <a:off x="4498390" y="1947943"/>
            <a:ext cx="2131010"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013"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42" name="Text Placeholder 2">
            <a:extLst>
              <a:ext uri="{FF2B5EF4-FFF2-40B4-BE49-F238E27FC236}">
                <a16:creationId xmlns:a16="http://schemas.microsoft.com/office/drawing/2014/main" id="{19F5D2AC-0920-014F-861E-6D92925C7478}"/>
              </a:ext>
            </a:extLst>
          </p:cNvPr>
          <p:cNvSpPr>
            <a:spLocks noGrp="1"/>
          </p:cNvSpPr>
          <p:nvPr>
            <p:ph type="body" idx="15" hasCustomPrompt="1"/>
          </p:nvPr>
        </p:nvSpPr>
        <p:spPr>
          <a:xfrm>
            <a:off x="4498390" y="2423431"/>
            <a:ext cx="2131010" cy="526039"/>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44" name="Text Placeholder 2">
            <a:extLst>
              <a:ext uri="{FF2B5EF4-FFF2-40B4-BE49-F238E27FC236}">
                <a16:creationId xmlns:a16="http://schemas.microsoft.com/office/drawing/2014/main" id="{7985AFA1-B8ED-534C-8DDE-7B347BB7C1F2}"/>
              </a:ext>
            </a:extLst>
          </p:cNvPr>
          <p:cNvSpPr>
            <a:spLocks noGrp="1"/>
          </p:cNvSpPr>
          <p:nvPr>
            <p:ph type="body" idx="16" hasCustomPrompt="1"/>
          </p:nvPr>
        </p:nvSpPr>
        <p:spPr>
          <a:xfrm>
            <a:off x="4498390" y="3424196"/>
            <a:ext cx="2131010"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013"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45" name="Text Placeholder 2">
            <a:extLst>
              <a:ext uri="{FF2B5EF4-FFF2-40B4-BE49-F238E27FC236}">
                <a16:creationId xmlns:a16="http://schemas.microsoft.com/office/drawing/2014/main" id="{04527EED-D734-7C4B-8171-DB52B775A1F9}"/>
              </a:ext>
            </a:extLst>
          </p:cNvPr>
          <p:cNvSpPr>
            <a:spLocks noGrp="1"/>
          </p:cNvSpPr>
          <p:nvPr>
            <p:ph type="body" idx="17" hasCustomPrompt="1"/>
          </p:nvPr>
        </p:nvSpPr>
        <p:spPr>
          <a:xfrm>
            <a:off x="4498390" y="3899684"/>
            <a:ext cx="2131010" cy="526039"/>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47" name="Text Placeholder 2">
            <a:extLst>
              <a:ext uri="{FF2B5EF4-FFF2-40B4-BE49-F238E27FC236}">
                <a16:creationId xmlns:a16="http://schemas.microsoft.com/office/drawing/2014/main" id="{53C4C182-987D-DD46-84E0-44DA128E908F}"/>
              </a:ext>
            </a:extLst>
          </p:cNvPr>
          <p:cNvSpPr>
            <a:spLocks noGrp="1"/>
          </p:cNvSpPr>
          <p:nvPr>
            <p:ph type="body" idx="18" hasCustomPrompt="1"/>
          </p:nvPr>
        </p:nvSpPr>
        <p:spPr>
          <a:xfrm>
            <a:off x="4498390" y="428726"/>
            <a:ext cx="2131010"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013"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48" name="Text Placeholder 2">
            <a:extLst>
              <a:ext uri="{FF2B5EF4-FFF2-40B4-BE49-F238E27FC236}">
                <a16:creationId xmlns:a16="http://schemas.microsoft.com/office/drawing/2014/main" id="{926DB91F-6941-0E4A-B8B0-C62E0F178D50}"/>
              </a:ext>
            </a:extLst>
          </p:cNvPr>
          <p:cNvSpPr>
            <a:spLocks noGrp="1"/>
          </p:cNvSpPr>
          <p:nvPr>
            <p:ph type="body" idx="19" hasCustomPrompt="1"/>
          </p:nvPr>
        </p:nvSpPr>
        <p:spPr>
          <a:xfrm>
            <a:off x="4498390" y="904214"/>
            <a:ext cx="2131010" cy="526039"/>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grpSp>
        <p:nvGrpSpPr>
          <p:cNvPr id="49" name="Group 48">
            <a:extLst>
              <a:ext uri="{FF2B5EF4-FFF2-40B4-BE49-F238E27FC236}">
                <a16:creationId xmlns:a16="http://schemas.microsoft.com/office/drawing/2014/main" id="{0857F35D-BDFC-BF47-BF74-522D191DF7E6}"/>
              </a:ext>
            </a:extLst>
          </p:cNvPr>
          <p:cNvGrpSpPr/>
          <p:nvPr userDrawn="1"/>
        </p:nvGrpSpPr>
        <p:grpSpPr>
          <a:xfrm>
            <a:off x="-15087" y="3633980"/>
            <a:ext cx="1235825" cy="1509523"/>
            <a:chOff x="10025268" y="-18034"/>
            <a:chExt cx="2124303" cy="1946080"/>
          </a:xfrm>
        </p:grpSpPr>
        <p:sp>
          <p:nvSpPr>
            <p:cNvPr id="50" name="Parallelogram 49">
              <a:extLst>
                <a:ext uri="{FF2B5EF4-FFF2-40B4-BE49-F238E27FC236}">
                  <a16:creationId xmlns:a16="http://schemas.microsoft.com/office/drawing/2014/main" id="{A4CCF29C-88A5-F344-8C96-204725E9B893}"/>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1" name="Parallelogram 50">
              <a:extLst>
                <a:ext uri="{FF2B5EF4-FFF2-40B4-BE49-F238E27FC236}">
                  <a16:creationId xmlns:a16="http://schemas.microsoft.com/office/drawing/2014/main" id="{4C567233-DE9D-2542-89B3-9EF5580BC77E}"/>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52" name="Rectangle 51">
            <a:extLst>
              <a:ext uri="{FF2B5EF4-FFF2-40B4-BE49-F238E27FC236}">
                <a16:creationId xmlns:a16="http://schemas.microsoft.com/office/drawing/2014/main" id="{5C5EDEB7-1F7C-A540-B50A-DF3663F0209E}"/>
              </a:ext>
            </a:extLst>
          </p:cNvPr>
          <p:cNvSpPr/>
          <p:nvPr userDrawn="1"/>
        </p:nvSpPr>
        <p:spPr>
          <a:xfrm>
            <a:off x="228602" y="285750"/>
            <a:ext cx="248861" cy="866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3" name="Slide Number Placeholder 3">
            <a:extLst>
              <a:ext uri="{FF2B5EF4-FFF2-40B4-BE49-F238E27FC236}">
                <a16:creationId xmlns:a16="http://schemas.microsoft.com/office/drawing/2014/main" id="{9369CA3D-B1B5-C142-AAB1-8B11872794B7}"/>
              </a:ext>
            </a:extLst>
          </p:cNvPr>
          <p:cNvSpPr txBox="1">
            <a:spLocks/>
          </p:cNvSpPr>
          <p:nvPr userDrawn="1"/>
        </p:nvSpPr>
        <p:spPr>
          <a:xfrm>
            <a:off x="6364596" y="4692015"/>
            <a:ext cx="493404"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02880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Slide-2 circles righ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154A58-C13C-8B4B-B809-98AE0C804F46}"/>
              </a:ext>
            </a:extLst>
          </p:cNvPr>
          <p:cNvSpPr/>
          <p:nvPr userDrawn="1"/>
        </p:nvSpPr>
        <p:spPr>
          <a:xfrm>
            <a:off x="228601" y="4552950"/>
            <a:ext cx="992137"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1" name="Title 1">
            <a:extLst>
              <a:ext uri="{FF2B5EF4-FFF2-40B4-BE49-F238E27FC236}">
                <a16:creationId xmlns:a16="http://schemas.microsoft.com/office/drawing/2014/main" id="{9AC45825-66DF-B644-BD1A-1DCC2CD54BF0}"/>
              </a:ext>
            </a:extLst>
          </p:cNvPr>
          <p:cNvSpPr>
            <a:spLocks noGrp="1"/>
          </p:cNvSpPr>
          <p:nvPr>
            <p:ph type="title" hasCustomPrompt="1"/>
          </p:nvPr>
        </p:nvSpPr>
        <p:spPr>
          <a:xfrm>
            <a:off x="342900" y="1749895"/>
            <a:ext cx="3028950" cy="1207604"/>
          </a:xfrm>
          <a:prstGeom prst="rect">
            <a:avLst/>
          </a:prstGeom>
        </p:spPr>
        <p:txBody>
          <a:bodyPr/>
          <a:lstStyle/>
          <a:p>
            <a:r>
              <a:rPr lang="en-US"/>
              <a:t>Click to edit title style</a:t>
            </a:r>
          </a:p>
        </p:txBody>
      </p:sp>
      <p:grpSp>
        <p:nvGrpSpPr>
          <p:cNvPr id="22" name="Group 21">
            <a:extLst>
              <a:ext uri="{FF2B5EF4-FFF2-40B4-BE49-F238E27FC236}">
                <a16:creationId xmlns:a16="http://schemas.microsoft.com/office/drawing/2014/main" id="{95A5556B-885E-A043-925E-08CA625867AE}"/>
              </a:ext>
            </a:extLst>
          </p:cNvPr>
          <p:cNvGrpSpPr/>
          <p:nvPr userDrawn="1"/>
        </p:nvGrpSpPr>
        <p:grpSpPr>
          <a:xfrm>
            <a:off x="2057401" y="3"/>
            <a:ext cx="1235825" cy="1509523"/>
            <a:chOff x="10025268" y="-18034"/>
            <a:chExt cx="2124303" cy="1946080"/>
          </a:xfrm>
        </p:grpSpPr>
        <p:sp>
          <p:nvSpPr>
            <p:cNvPr id="23" name="Parallelogram 22">
              <a:extLst>
                <a:ext uri="{FF2B5EF4-FFF2-40B4-BE49-F238E27FC236}">
                  <a16:creationId xmlns:a16="http://schemas.microsoft.com/office/drawing/2014/main" id="{0EC7B147-679E-504D-8218-B90E3F7DEF65}"/>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8" name="Parallelogram 27">
              <a:extLst>
                <a:ext uri="{FF2B5EF4-FFF2-40B4-BE49-F238E27FC236}">
                  <a16:creationId xmlns:a16="http://schemas.microsoft.com/office/drawing/2014/main" id="{2B2911AF-E242-BE4F-8B86-564C07C1D000}"/>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32" name="Text Placeholder 2">
            <a:extLst>
              <a:ext uri="{FF2B5EF4-FFF2-40B4-BE49-F238E27FC236}">
                <a16:creationId xmlns:a16="http://schemas.microsoft.com/office/drawing/2014/main" id="{795E3622-9270-CC4D-9289-E8A6AF9CDEDD}"/>
              </a:ext>
            </a:extLst>
          </p:cNvPr>
          <p:cNvSpPr>
            <a:spLocks noGrp="1"/>
          </p:cNvSpPr>
          <p:nvPr>
            <p:ph type="body" idx="11" hasCustomPrompt="1"/>
          </p:nvPr>
        </p:nvSpPr>
        <p:spPr>
          <a:xfrm>
            <a:off x="342900" y="3165092"/>
            <a:ext cx="3028950" cy="294391"/>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900" b="0">
                <a:solidFill>
                  <a:srgbClr val="009ED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grpSp>
        <p:nvGrpSpPr>
          <p:cNvPr id="49" name="Group 48">
            <a:extLst>
              <a:ext uri="{FF2B5EF4-FFF2-40B4-BE49-F238E27FC236}">
                <a16:creationId xmlns:a16="http://schemas.microsoft.com/office/drawing/2014/main" id="{0857F35D-BDFC-BF47-BF74-522D191DF7E6}"/>
              </a:ext>
            </a:extLst>
          </p:cNvPr>
          <p:cNvGrpSpPr/>
          <p:nvPr userDrawn="1"/>
        </p:nvGrpSpPr>
        <p:grpSpPr>
          <a:xfrm>
            <a:off x="-15087" y="3633980"/>
            <a:ext cx="1235825" cy="1509523"/>
            <a:chOff x="10025268" y="-18034"/>
            <a:chExt cx="2124303" cy="1946080"/>
          </a:xfrm>
        </p:grpSpPr>
        <p:sp>
          <p:nvSpPr>
            <p:cNvPr id="50" name="Parallelogram 49">
              <a:extLst>
                <a:ext uri="{FF2B5EF4-FFF2-40B4-BE49-F238E27FC236}">
                  <a16:creationId xmlns:a16="http://schemas.microsoft.com/office/drawing/2014/main" id="{A4CCF29C-88A5-F344-8C96-204725E9B893}"/>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1" name="Parallelogram 50">
              <a:extLst>
                <a:ext uri="{FF2B5EF4-FFF2-40B4-BE49-F238E27FC236}">
                  <a16:creationId xmlns:a16="http://schemas.microsoft.com/office/drawing/2014/main" id="{4C567233-DE9D-2542-89B3-9EF5580BC77E}"/>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52" name="Rectangle 51">
            <a:extLst>
              <a:ext uri="{FF2B5EF4-FFF2-40B4-BE49-F238E27FC236}">
                <a16:creationId xmlns:a16="http://schemas.microsoft.com/office/drawing/2014/main" id="{5C5EDEB7-1F7C-A540-B50A-DF3663F0209E}"/>
              </a:ext>
            </a:extLst>
          </p:cNvPr>
          <p:cNvSpPr/>
          <p:nvPr userDrawn="1"/>
        </p:nvSpPr>
        <p:spPr>
          <a:xfrm>
            <a:off x="228602" y="285750"/>
            <a:ext cx="248861" cy="866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3" name="Slide Number Placeholder 3">
            <a:extLst>
              <a:ext uri="{FF2B5EF4-FFF2-40B4-BE49-F238E27FC236}">
                <a16:creationId xmlns:a16="http://schemas.microsoft.com/office/drawing/2014/main" id="{9369CA3D-B1B5-C142-AAB1-8B11872794B7}"/>
              </a:ext>
            </a:extLst>
          </p:cNvPr>
          <p:cNvSpPr txBox="1">
            <a:spLocks/>
          </p:cNvSpPr>
          <p:nvPr userDrawn="1"/>
        </p:nvSpPr>
        <p:spPr>
          <a:xfrm>
            <a:off x="6364596" y="4692015"/>
            <a:ext cx="493404"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sp>
        <p:nvSpPr>
          <p:cNvPr id="25" name="Text Placeholder 2">
            <a:extLst>
              <a:ext uri="{FF2B5EF4-FFF2-40B4-BE49-F238E27FC236}">
                <a16:creationId xmlns:a16="http://schemas.microsoft.com/office/drawing/2014/main" id="{2A2392F7-553D-DC49-87E2-F2A99BBBAA6A}"/>
              </a:ext>
            </a:extLst>
          </p:cNvPr>
          <p:cNvSpPr>
            <a:spLocks noGrp="1"/>
          </p:cNvSpPr>
          <p:nvPr>
            <p:ph type="body" idx="14" hasCustomPrompt="1"/>
          </p:nvPr>
        </p:nvSpPr>
        <p:spPr>
          <a:xfrm>
            <a:off x="4498390" y="2929060"/>
            <a:ext cx="2131010"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013"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6" name="Text Placeholder 2">
            <a:extLst>
              <a:ext uri="{FF2B5EF4-FFF2-40B4-BE49-F238E27FC236}">
                <a16:creationId xmlns:a16="http://schemas.microsoft.com/office/drawing/2014/main" id="{AD3DA28E-4270-DC4B-A12B-47173B7C82E2}"/>
              </a:ext>
            </a:extLst>
          </p:cNvPr>
          <p:cNvSpPr>
            <a:spLocks noGrp="1"/>
          </p:cNvSpPr>
          <p:nvPr>
            <p:ph type="body" idx="15" hasCustomPrompt="1"/>
          </p:nvPr>
        </p:nvSpPr>
        <p:spPr>
          <a:xfrm>
            <a:off x="4498390" y="3404548"/>
            <a:ext cx="2131010" cy="904886"/>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9" name="Text Placeholder 2">
            <a:extLst>
              <a:ext uri="{FF2B5EF4-FFF2-40B4-BE49-F238E27FC236}">
                <a16:creationId xmlns:a16="http://schemas.microsoft.com/office/drawing/2014/main" id="{D5F2F9FF-2F9B-0D48-A0EA-F731EC6180C8}"/>
              </a:ext>
            </a:extLst>
          </p:cNvPr>
          <p:cNvSpPr>
            <a:spLocks noGrp="1"/>
          </p:cNvSpPr>
          <p:nvPr>
            <p:ph type="body" idx="18" hasCustomPrompt="1"/>
          </p:nvPr>
        </p:nvSpPr>
        <p:spPr>
          <a:xfrm>
            <a:off x="4498390" y="748371"/>
            <a:ext cx="2131010"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013"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30" name="Text Placeholder 2">
            <a:extLst>
              <a:ext uri="{FF2B5EF4-FFF2-40B4-BE49-F238E27FC236}">
                <a16:creationId xmlns:a16="http://schemas.microsoft.com/office/drawing/2014/main" id="{10364FCB-D658-2F4C-AA16-C02EEA99AECB}"/>
              </a:ext>
            </a:extLst>
          </p:cNvPr>
          <p:cNvSpPr>
            <a:spLocks noGrp="1"/>
          </p:cNvSpPr>
          <p:nvPr>
            <p:ph type="body" idx="19" hasCustomPrompt="1"/>
          </p:nvPr>
        </p:nvSpPr>
        <p:spPr>
          <a:xfrm>
            <a:off x="4498390" y="1223856"/>
            <a:ext cx="2131010" cy="904886"/>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2178119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rd-Slide-2 circles image">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C03B4310-0F7E-164A-A40A-8B78EBBBD0B0}"/>
              </a:ext>
            </a:extLst>
          </p:cNvPr>
          <p:cNvSpPr>
            <a:spLocks noGrp="1"/>
          </p:cNvSpPr>
          <p:nvPr>
            <p:ph type="title" hasCustomPrompt="1"/>
          </p:nvPr>
        </p:nvSpPr>
        <p:spPr>
          <a:xfrm>
            <a:off x="1306968" y="185612"/>
            <a:ext cx="5208133" cy="709741"/>
          </a:xfrm>
          <a:prstGeom prst="rect">
            <a:avLst/>
          </a:prstGeom>
        </p:spPr>
        <p:txBody>
          <a:bodyPr/>
          <a:lstStyle/>
          <a:p>
            <a:r>
              <a:rPr lang="en-US"/>
              <a:t>Click to edit title style</a:t>
            </a:r>
          </a:p>
        </p:txBody>
      </p:sp>
      <p:grpSp>
        <p:nvGrpSpPr>
          <p:cNvPr id="31" name="Group 30">
            <a:extLst>
              <a:ext uri="{FF2B5EF4-FFF2-40B4-BE49-F238E27FC236}">
                <a16:creationId xmlns:a16="http://schemas.microsoft.com/office/drawing/2014/main" id="{2F32B31E-E16B-6C47-BADA-6D2B4E446878}"/>
              </a:ext>
            </a:extLst>
          </p:cNvPr>
          <p:cNvGrpSpPr/>
          <p:nvPr userDrawn="1"/>
        </p:nvGrpSpPr>
        <p:grpSpPr>
          <a:xfrm>
            <a:off x="6859" y="3"/>
            <a:ext cx="1235825" cy="1509523"/>
            <a:chOff x="10025268" y="-18034"/>
            <a:chExt cx="2124303" cy="1946080"/>
          </a:xfrm>
        </p:grpSpPr>
        <p:sp>
          <p:nvSpPr>
            <p:cNvPr id="33" name="Parallelogram 32">
              <a:extLst>
                <a:ext uri="{FF2B5EF4-FFF2-40B4-BE49-F238E27FC236}">
                  <a16:creationId xmlns:a16="http://schemas.microsoft.com/office/drawing/2014/main" id="{A8DE7C7C-4AF9-1B4D-B895-5D9D769F07E7}"/>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4" name="Parallelogram 33">
              <a:extLst>
                <a:ext uri="{FF2B5EF4-FFF2-40B4-BE49-F238E27FC236}">
                  <a16:creationId xmlns:a16="http://schemas.microsoft.com/office/drawing/2014/main" id="{23E35AEA-FC86-0748-AAEE-CD79B405DF43}"/>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35" name="Text Placeholder 2">
            <a:extLst>
              <a:ext uri="{FF2B5EF4-FFF2-40B4-BE49-F238E27FC236}">
                <a16:creationId xmlns:a16="http://schemas.microsoft.com/office/drawing/2014/main" id="{B12ED2F9-8E7A-6044-8037-7591C3A8DA20}"/>
              </a:ext>
            </a:extLst>
          </p:cNvPr>
          <p:cNvSpPr>
            <a:spLocks noGrp="1"/>
          </p:cNvSpPr>
          <p:nvPr>
            <p:ph type="body" idx="11" hasCustomPrompt="1"/>
          </p:nvPr>
        </p:nvSpPr>
        <p:spPr>
          <a:xfrm>
            <a:off x="1306968" y="968841"/>
            <a:ext cx="2007734" cy="294391"/>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900" b="0">
                <a:solidFill>
                  <a:srgbClr val="009ED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37" name="Text Placeholder 2">
            <a:extLst>
              <a:ext uri="{FF2B5EF4-FFF2-40B4-BE49-F238E27FC236}">
                <a16:creationId xmlns:a16="http://schemas.microsoft.com/office/drawing/2014/main" id="{BC15BDF4-50F7-E44E-9196-BF67CBE450F9}"/>
              </a:ext>
            </a:extLst>
          </p:cNvPr>
          <p:cNvSpPr>
            <a:spLocks noGrp="1"/>
          </p:cNvSpPr>
          <p:nvPr>
            <p:ph type="body" idx="18" hasCustomPrompt="1"/>
          </p:nvPr>
        </p:nvSpPr>
        <p:spPr>
          <a:xfrm>
            <a:off x="1028700" y="1757328"/>
            <a:ext cx="2131010"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013"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38" name="Text Placeholder 2">
            <a:extLst>
              <a:ext uri="{FF2B5EF4-FFF2-40B4-BE49-F238E27FC236}">
                <a16:creationId xmlns:a16="http://schemas.microsoft.com/office/drawing/2014/main" id="{C00EAE6B-4DC2-E04E-AE82-B36EC9C0C087}"/>
              </a:ext>
            </a:extLst>
          </p:cNvPr>
          <p:cNvSpPr>
            <a:spLocks noGrp="1"/>
          </p:cNvSpPr>
          <p:nvPr>
            <p:ph type="body" idx="19" hasCustomPrompt="1"/>
          </p:nvPr>
        </p:nvSpPr>
        <p:spPr>
          <a:xfrm>
            <a:off x="1028700" y="2232813"/>
            <a:ext cx="2131010" cy="714770"/>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40" name="Text Placeholder 2">
            <a:extLst>
              <a:ext uri="{FF2B5EF4-FFF2-40B4-BE49-F238E27FC236}">
                <a16:creationId xmlns:a16="http://schemas.microsoft.com/office/drawing/2014/main" id="{CA9BA4EA-A933-EE43-8000-579F9C781F5E}"/>
              </a:ext>
            </a:extLst>
          </p:cNvPr>
          <p:cNvSpPr>
            <a:spLocks noGrp="1"/>
          </p:cNvSpPr>
          <p:nvPr>
            <p:ph type="body" idx="20" hasCustomPrompt="1"/>
          </p:nvPr>
        </p:nvSpPr>
        <p:spPr>
          <a:xfrm>
            <a:off x="1028700" y="3315465"/>
            <a:ext cx="2131010"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013"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41" name="Text Placeholder 2">
            <a:extLst>
              <a:ext uri="{FF2B5EF4-FFF2-40B4-BE49-F238E27FC236}">
                <a16:creationId xmlns:a16="http://schemas.microsoft.com/office/drawing/2014/main" id="{BDB1E86E-1BDC-A042-89B3-2C36F18EC58C}"/>
              </a:ext>
            </a:extLst>
          </p:cNvPr>
          <p:cNvSpPr>
            <a:spLocks noGrp="1"/>
          </p:cNvSpPr>
          <p:nvPr>
            <p:ph type="body" idx="21" hasCustomPrompt="1"/>
          </p:nvPr>
        </p:nvSpPr>
        <p:spPr>
          <a:xfrm>
            <a:off x="1028700" y="3790953"/>
            <a:ext cx="2131010" cy="680633"/>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42" name="Content Placeholder 2">
            <a:extLst>
              <a:ext uri="{FF2B5EF4-FFF2-40B4-BE49-F238E27FC236}">
                <a16:creationId xmlns:a16="http://schemas.microsoft.com/office/drawing/2014/main" id="{F2FF7864-72A5-8840-B339-B9AAFDC2346C}"/>
              </a:ext>
            </a:extLst>
          </p:cNvPr>
          <p:cNvSpPr>
            <a:spLocks noGrp="1"/>
          </p:cNvSpPr>
          <p:nvPr>
            <p:ph idx="22" hasCustomPrompt="1"/>
          </p:nvPr>
        </p:nvSpPr>
        <p:spPr>
          <a:xfrm>
            <a:off x="3429002" y="968838"/>
            <a:ext cx="3292899" cy="3584112"/>
          </a:xfrm>
          <a:prstGeom prst="rect">
            <a:avLst/>
          </a:prstGeom>
        </p:spPr>
        <p:txBody>
          <a:bodyPr/>
          <a:lstStyle>
            <a:lvl1pPr>
              <a:buClr>
                <a:srgbClr val="A0C65C"/>
              </a:buClr>
              <a:buNone/>
              <a:defRPr>
                <a:solidFill>
                  <a:schemeClr val="tx1">
                    <a:lumMod val="65000"/>
                    <a:lumOff val="35000"/>
                  </a:schemeClr>
                </a:solidFill>
              </a:defRPr>
            </a:lvl1pPr>
            <a:lvl2pPr marL="417910" indent="-160735">
              <a:buClr>
                <a:srgbClr val="A0C65C"/>
              </a:buClr>
              <a:buFont typeface="Arial" panose="020B0604020202020204" pitchFamily="34" charset="0"/>
              <a:buNone/>
              <a:defRPr>
                <a:solidFill>
                  <a:schemeClr val="tx1">
                    <a:lumMod val="65000"/>
                    <a:lumOff val="35000"/>
                  </a:schemeClr>
                </a:solidFill>
              </a:defRPr>
            </a:lvl2pPr>
            <a:lvl3pPr marL="642938" indent="-128588">
              <a:buClr>
                <a:srgbClr val="A0C65C"/>
              </a:buClr>
              <a:buFont typeface="Arial" panose="020B0604020202020204" pitchFamily="34" charset="0"/>
              <a:buNone/>
              <a:defRPr>
                <a:solidFill>
                  <a:schemeClr val="tx1">
                    <a:lumMod val="65000"/>
                    <a:lumOff val="35000"/>
                  </a:schemeClr>
                </a:solidFill>
              </a:defRPr>
            </a:lvl3pPr>
            <a:lvl4pPr marL="900113" indent="-128588">
              <a:buClr>
                <a:srgbClr val="A0C65C"/>
              </a:buClr>
              <a:buFont typeface="Arial" panose="020B0604020202020204" pitchFamily="34" charset="0"/>
              <a:buNone/>
              <a:defRPr>
                <a:solidFill>
                  <a:schemeClr val="tx1">
                    <a:lumMod val="65000"/>
                    <a:lumOff val="35000"/>
                  </a:schemeClr>
                </a:solidFill>
              </a:defRPr>
            </a:lvl4pPr>
            <a:lvl5pPr marL="1157288" indent="-128588">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
        <p:nvSpPr>
          <p:cNvPr id="43" name="Text Placeholder 2">
            <a:extLst>
              <a:ext uri="{FF2B5EF4-FFF2-40B4-BE49-F238E27FC236}">
                <a16:creationId xmlns:a16="http://schemas.microsoft.com/office/drawing/2014/main" id="{B20344E9-2D51-F04F-B18C-8CC851EDAC60}"/>
              </a:ext>
            </a:extLst>
          </p:cNvPr>
          <p:cNvSpPr>
            <a:spLocks noGrp="1"/>
          </p:cNvSpPr>
          <p:nvPr>
            <p:ph type="body" idx="23" hasCustomPrompt="1"/>
          </p:nvPr>
        </p:nvSpPr>
        <p:spPr>
          <a:xfrm>
            <a:off x="326440" y="1999830"/>
            <a:ext cx="587960" cy="391927"/>
          </a:xfrm>
          <a:prstGeom prst="rect">
            <a:avLst/>
          </a:prstGeom>
        </p:spPr>
        <p:txBody>
          <a:bodyPr numCol="1" anchor="ctr">
            <a:noAutofit/>
          </a:bodyPr>
          <a:lstStyle>
            <a:lvl1pPr marL="192881" indent="-192881" algn="ctr">
              <a:lnSpc>
                <a:spcPct val="100000"/>
              </a:lnSpc>
              <a:buClr>
                <a:srgbClr val="A0C65C"/>
              </a:buClr>
              <a:buFont typeface="Arial" panose="020B0604020202020204" pitchFamily="34" charset="0"/>
              <a:buNone/>
              <a:defRPr sz="2250" b="1" i="0">
                <a:solidFill>
                  <a:schemeClr val="bg1"/>
                </a:solidFill>
                <a:latin typeface="Arial Black" panose="020B0604020202020204" pitchFamily="34" charset="0"/>
                <a:cs typeface="Arial Black" panose="020B0604020202020204" pitchFamily="34" charset="0"/>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1</a:t>
            </a:r>
          </a:p>
        </p:txBody>
      </p:sp>
      <p:sp>
        <p:nvSpPr>
          <p:cNvPr id="44" name="Text Placeholder 2">
            <a:extLst>
              <a:ext uri="{FF2B5EF4-FFF2-40B4-BE49-F238E27FC236}">
                <a16:creationId xmlns:a16="http://schemas.microsoft.com/office/drawing/2014/main" id="{CB6281F7-CC1E-C94B-AA7E-DE5FAB829756}"/>
              </a:ext>
            </a:extLst>
          </p:cNvPr>
          <p:cNvSpPr>
            <a:spLocks noGrp="1"/>
          </p:cNvSpPr>
          <p:nvPr>
            <p:ph type="body" idx="24" hasCustomPrompt="1"/>
          </p:nvPr>
        </p:nvSpPr>
        <p:spPr>
          <a:xfrm>
            <a:off x="326440" y="3572598"/>
            <a:ext cx="587960" cy="391927"/>
          </a:xfrm>
          <a:prstGeom prst="rect">
            <a:avLst/>
          </a:prstGeom>
        </p:spPr>
        <p:txBody>
          <a:bodyPr numCol="1" anchor="ctr">
            <a:noAutofit/>
          </a:bodyPr>
          <a:lstStyle>
            <a:lvl1pPr marL="192881" indent="-192881" algn="ctr">
              <a:lnSpc>
                <a:spcPct val="100000"/>
              </a:lnSpc>
              <a:buClr>
                <a:srgbClr val="A0C65C"/>
              </a:buClr>
              <a:buFont typeface="Arial" panose="020B0604020202020204" pitchFamily="34" charset="0"/>
              <a:buNone/>
              <a:defRPr sz="2250" b="1" i="0">
                <a:solidFill>
                  <a:schemeClr val="bg1"/>
                </a:solidFill>
                <a:latin typeface="Arial Black" panose="020B0604020202020204" pitchFamily="34" charset="0"/>
                <a:cs typeface="Arial Black" panose="020B0604020202020204" pitchFamily="34" charset="0"/>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2</a:t>
            </a:r>
          </a:p>
        </p:txBody>
      </p:sp>
      <p:sp>
        <p:nvSpPr>
          <p:cNvPr id="45" name="Slide Number Placeholder 3">
            <a:extLst>
              <a:ext uri="{FF2B5EF4-FFF2-40B4-BE49-F238E27FC236}">
                <a16:creationId xmlns:a16="http://schemas.microsoft.com/office/drawing/2014/main" id="{4B153308-3386-CE49-BCBB-19A5B543E8E8}"/>
              </a:ext>
            </a:extLst>
          </p:cNvPr>
          <p:cNvSpPr txBox="1">
            <a:spLocks/>
          </p:cNvSpPr>
          <p:nvPr userDrawn="1"/>
        </p:nvSpPr>
        <p:spPr>
          <a:xfrm>
            <a:off x="6364596" y="4692015"/>
            <a:ext cx="493404"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59400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5" name="Slide Number Placeholder 3">
            <a:extLst>
              <a:ext uri="{FF2B5EF4-FFF2-40B4-BE49-F238E27FC236}">
                <a16:creationId xmlns:a16="http://schemas.microsoft.com/office/drawing/2014/main" id="{4B153308-3386-CE49-BCBB-19A5B543E8E8}"/>
              </a:ext>
            </a:extLst>
          </p:cNvPr>
          <p:cNvSpPr txBox="1">
            <a:spLocks/>
          </p:cNvSpPr>
          <p:nvPr userDrawn="1"/>
        </p:nvSpPr>
        <p:spPr>
          <a:xfrm>
            <a:off x="6364596" y="4692015"/>
            <a:ext cx="493404"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8924BAB1-519E-4947-9A0D-1D109A2C266B}"/>
              </a:ext>
            </a:extLst>
          </p:cNvPr>
          <p:cNvSpPr>
            <a:spLocks noGrp="1"/>
          </p:cNvSpPr>
          <p:nvPr>
            <p:ph type="title" hasCustomPrompt="1"/>
          </p:nvPr>
        </p:nvSpPr>
        <p:spPr>
          <a:xfrm>
            <a:off x="1306968" y="185612"/>
            <a:ext cx="5414933" cy="709741"/>
          </a:xfrm>
          <a:prstGeom prst="rect">
            <a:avLst/>
          </a:prstGeom>
        </p:spPr>
        <p:txBody>
          <a:bodyPr/>
          <a:lstStyle/>
          <a:p>
            <a:r>
              <a:rPr lang="en-US"/>
              <a:t>Click to edit title style</a:t>
            </a:r>
          </a:p>
        </p:txBody>
      </p:sp>
      <p:grpSp>
        <p:nvGrpSpPr>
          <p:cNvPr id="18" name="Group 17">
            <a:extLst>
              <a:ext uri="{FF2B5EF4-FFF2-40B4-BE49-F238E27FC236}">
                <a16:creationId xmlns:a16="http://schemas.microsoft.com/office/drawing/2014/main" id="{E81BD142-882B-4648-991D-C265DAFCA6E9}"/>
              </a:ext>
            </a:extLst>
          </p:cNvPr>
          <p:cNvGrpSpPr/>
          <p:nvPr userDrawn="1"/>
        </p:nvGrpSpPr>
        <p:grpSpPr>
          <a:xfrm>
            <a:off x="6859" y="3"/>
            <a:ext cx="1235825" cy="1509523"/>
            <a:chOff x="10025268" y="-18034"/>
            <a:chExt cx="2124303" cy="1946080"/>
          </a:xfrm>
        </p:grpSpPr>
        <p:sp>
          <p:nvSpPr>
            <p:cNvPr id="20" name="Parallelogram 19">
              <a:extLst>
                <a:ext uri="{FF2B5EF4-FFF2-40B4-BE49-F238E27FC236}">
                  <a16:creationId xmlns:a16="http://schemas.microsoft.com/office/drawing/2014/main" id="{C1015330-11A4-7C46-A045-53573C4CA9EF}"/>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1" name="Parallelogram 20">
              <a:extLst>
                <a:ext uri="{FF2B5EF4-FFF2-40B4-BE49-F238E27FC236}">
                  <a16:creationId xmlns:a16="http://schemas.microsoft.com/office/drawing/2014/main" id="{A62EDDB0-6B3E-7A4A-B977-1DAC068D4BF2}"/>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22" name="Text Placeholder 2">
            <a:extLst>
              <a:ext uri="{FF2B5EF4-FFF2-40B4-BE49-F238E27FC236}">
                <a16:creationId xmlns:a16="http://schemas.microsoft.com/office/drawing/2014/main" id="{BD868ABC-A3D6-ED45-B67E-863F8198DF11}"/>
              </a:ext>
            </a:extLst>
          </p:cNvPr>
          <p:cNvSpPr>
            <a:spLocks noGrp="1"/>
          </p:cNvSpPr>
          <p:nvPr>
            <p:ph type="body" idx="11" hasCustomPrompt="1"/>
          </p:nvPr>
        </p:nvSpPr>
        <p:spPr>
          <a:xfrm>
            <a:off x="1306968" y="968841"/>
            <a:ext cx="2007734" cy="294391"/>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900" b="0">
                <a:solidFill>
                  <a:srgbClr val="009ED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3" name="Content Placeholder 2">
            <a:extLst>
              <a:ext uri="{FF2B5EF4-FFF2-40B4-BE49-F238E27FC236}">
                <a16:creationId xmlns:a16="http://schemas.microsoft.com/office/drawing/2014/main" id="{504F29FB-0A77-5640-83F3-56222CAA834A}"/>
              </a:ext>
            </a:extLst>
          </p:cNvPr>
          <p:cNvSpPr>
            <a:spLocks noGrp="1"/>
          </p:cNvSpPr>
          <p:nvPr>
            <p:ph idx="22" hasCustomPrompt="1"/>
          </p:nvPr>
        </p:nvSpPr>
        <p:spPr>
          <a:xfrm>
            <a:off x="3429002" y="968841"/>
            <a:ext cx="3292899" cy="3466401"/>
          </a:xfrm>
          <a:prstGeom prst="rect">
            <a:avLst/>
          </a:prstGeom>
        </p:spPr>
        <p:txBody>
          <a:bodyPr/>
          <a:lstStyle>
            <a:lvl1pPr>
              <a:buClr>
                <a:srgbClr val="A0C65C"/>
              </a:buClr>
              <a:buNone/>
              <a:defRPr>
                <a:solidFill>
                  <a:schemeClr val="tx1">
                    <a:lumMod val="65000"/>
                    <a:lumOff val="35000"/>
                  </a:schemeClr>
                </a:solidFill>
              </a:defRPr>
            </a:lvl1pPr>
            <a:lvl2pPr marL="417910" indent="-160735">
              <a:buClr>
                <a:srgbClr val="A0C65C"/>
              </a:buClr>
              <a:buFont typeface="Arial" panose="020B0604020202020204" pitchFamily="34" charset="0"/>
              <a:buNone/>
              <a:defRPr>
                <a:solidFill>
                  <a:schemeClr val="tx1">
                    <a:lumMod val="65000"/>
                    <a:lumOff val="35000"/>
                  </a:schemeClr>
                </a:solidFill>
              </a:defRPr>
            </a:lvl2pPr>
            <a:lvl3pPr marL="642938" indent="-128588">
              <a:buClr>
                <a:srgbClr val="A0C65C"/>
              </a:buClr>
              <a:buFont typeface="Arial" panose="020B0604020202020204" pitchFamily="34" charset="0"/>
              <a:buNone/>
              <a:defRPr>
                <a:solidFill>
                  <a:schemeClr val="tx1">
                    <a:lumMod val="65000"/>
                    <a:lumOff val="35000"/>
                  </a:schemeClr>
                </a:solidFill>
              </a:defRPr>
            </a:lvl3pPr>
            <a:lvl4pPr marL="900113" indent="-128588">
              <a:buClr>
                <a:srgbClr val="A0C65C"/>
              </a:buClr>
              <a:buFont typeface="Arial" panose="020B0604020202020204" pitchFamily="34" charset="0"/>
              <a:buNone/>
              <a:defRPr>
                <a:solidFill>
                  <a:schemeClr val="tx1">
                    <a:lumMod val="65000"/>
                    <a:lumOff val="35000"/>
                  </a:schemeClr>
                </a:solidFill>
              </a:defRPr>
            </a:lvl4pPr>
            <a:lvl5pPr marL="1157288" indent="-128588">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
        <p:nvSpPr>
          <p:cNvPr id="24" name="Text Placeholder 2">
            <a:extLst>
              <a:ext uri="{FF2B5EF4-FFF2-40B4-BE49-F238E27FC236}">
                <a16:creationId xmlns:a16="http://schemas.microsoft.com/office/drawing/2014/main" id="{1556B548-B947-EA4F-A337-2D6E7EE963D3}"/>
              </a:ext>
            </a:extLst>
          </p:cNvPr>
          <p:cNvSpPr>
            <a:spLocks noGrp="1"/>
          </p:cNvSpPr>
          <p:nvPr>
            <p:ph idx="1"/>
          </p:nvPr>
        </p:nvSpPr>
        <p:spPr>
          <a:xfrm>
            <a:off x="228601" y="1661951"/>
            <a:ext cx="3086100" cy="27732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23067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5" name="Slide Number Placeholder 3">
            <a:extLst>
              <a:ext uri="{FF2B5EF4-FFF2-40B4-BE49-F238E27FC236}">
                <a16:creationId xmlns:a16="http://schemas.microsoft.com/office/drawing/2014/main" id="{4B153308-3386-CE49-BCBB-19A5B543E8E8}"/>
              </a:ext>
            </a:extLst>
          </p:cNvPr>
          <p:cNvSpPr txBox="1">
            <a:spLocks/>
          </p:cNvSpPr>
          <p:nvPr userDrawn="1"/>
        </p:nvSpPr>
        <p:spPr>
          <a:xfrm>
            <a:off x="6364596" y="4692015"/>
            <a:ext cx="493404"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593B4E76-D147-464F-B1DD-29F5DEEF4749}"/>
              </a:ext>
            </a:extLst>
          </p:cNvPr>
          <p:cNvSpPr>
            <a:spLocks noGrp="1"/>
          </p:cNvSpPr>
          <p:nvPr>
            <p:ph type="title" hasCustomPrompt="1"/>
          </p:nvPr>
        </p:nvSpPr>
        <p:spPr>
          <a:xfrm>
            <a:off x="211685" y="1768529"/>
            <a:ext cx="3217315" cy="709741"/>
          </a:xfrm>
          <a:prstGeom prst="rect">
            <a:avLst/>
          </a:prstGeom>
        </p:spPr>
        <p:txBody>
          <a:bodyPr/>
          <a:lstStyle/>
          <a:p>
            <a:r>
              <a:rPr lang="en-US"/>
              <a:t>Click to edit title</a:t>
            </a:r>
          </a:p>
        </p:txBody>
      </p:sp>
      <p:grpSp>
        <p:nvGrpSpPr>
          <p:cNvPr id="11" name="Group 10">
            <a:extLst>
              <a:ext uri="{FF2B5EF4-FFF2-40B4-BE49-F238E27FC236}">
                <a16:creationId xmlns:a16="http://schemas.microsoft.com/office/drawing/2014/main" id="{47D5E82E-E774-DE4E-A42C-E572ED240DA7}"/>
              </a:ext>
            </a:extLst>
          </p:cNvPr>
          <p:cNvGrpSpPr/>
          <p:nvPr userDrawn="1"/>
        </p:nvGrpSpPr>
        <p:grpSpPr>
          <a:xfrm>
            <a:off x="6859" y="3"/>
            <a:ext cx="1235825" cy="1509523"/>
            <a:chOff x="10025268" y="-18034"/>
            <a:chExt cx="2124303" cy="1946080"/>
          </a:xfrm>
        </p:grpSpPr>
        <p:sp>
          <p:nvSpPr>
            <p:cNvPr id="12" name="Parallelogram 11">
              <a:extLst>
                <a:ext uri="{FF2B5EF4-FFF2-40B4-BE49-F238E27FC236}">
                  <a16:creationId xmlns:a16="http://schemas.microsoft.com/office/drawing/2014/main" id="{B27B18DB-ED68-9A46-A26F-B23B8D591DC4}"/>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Parallelogram 12">
              <a:extLst>
                <a:ext uri="{FF2B5EF4-FFF2-40B4-BE49-F238E27FC236}">
                  <a16:creationId xmlns:a16="http://schemas.microsoft.com/office/drawing/2014/main" id="{5FFB63B1-FAD3-9449-A7C6-372D2B71A9A3}"/>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14" name="Text Placeholder 2">
            <a:extLst>
              <a:ext uri="{FF2B5EF4-FFF2-40B4-BE49-F238E27FC236}">
                <a16:creationId xmlns:a16="http://schemas.microsoft.com/office/drawing/2014/main" id="{7F0F510E-9842-BC45-BC79-8DA3DAB78993}"/>
              </a:ext>
            </a:extLst>
          </p:cNvPr>
          <p:cNvSpPr>
            <a:spLocks noGrp="1"/>
          </p:cNvSpPr>
          <p:nvPr>
            <p:ph type="body" idx="11" hasCustomPrompt="1"/>
          </p:nvPr>
        </p:nvSpPr>
        <p:spPr>
          <a:xfrm>
            <a:off x="211687" y="2551758"/>
            <a:ext cx="1731415" cy="294391"/>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900" b="0">
                <a:solidFill>
                  <a:srgbClr val="009ED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15" name="Content Placeholder 2">
            <a:extLst>
              <a:ext uri="{FF2B5EF4-FFF2-40B4-BE49-F238E27FC236}">
                <a16:creationId xmlns:a16="http://schemas.microsoft.com/office/drawing/2014/main" id="{045ADB8A-E57F-C749-B3DE-7844C8352108}"/>
              </a:ext>
            </a:extLst>
          </p:cNvPr>
          <p:cNvSpPr>
            <a:spLocks noGrp="1"/>
          </p:cNvSpPr>
          <p:nvPr>
            <p:ph idx="22" hasCustomPrompt="1"/>
          </p:nvPr>
        </p:nvSpPr>
        <p:spPr>
          <a:xfrm>
            <a:off x="3429002" y="133353"/>
            <a:ext cx="3292899" cy="4301889"/>
          </a:xfrm>
          <a:prstGeom prst="rect">
            <a:avLst/>
          </a:prstGeom>
        </p:spPr>
        <p:txBody>
          <a:bodyPr/>
          <a:lstStyle>
            <a:lvl1pPr>
              <a:buClr>
                <a:srgbClr val="A0C65C"/>
              </a:buClr>
              <a:buNone/>
              <a:defRPr>
                <a:solidFill>
                  <a:schemeClr val="tx1">
                    <a:lumMod val="65000"/>
                    <a:lumOff val="35000"/>
                  </a:schemeClr>
                </a:solidFill>
              </a:defRPr>
            </a:lvl1pPr>
            <a:lvl2pPr marL="417910" indent="-160735">
              <a:buClr>
                <a:srgbClr val="A0C65C"/>
              </a:buClr>
              <a:buFont typeface="Arial" panose="020B0604020202020204" pitchFamily="34" charset="0"/>
              <a:buNone/>
              <a:defRPr>
                <a:solidFill>
                  <a:schemeClr val="tx1">
                    <a:lumMod val="65000"/>
                    <a:lumOff val="35000"/>
                  </a:schemeClr>
                </a:solidFill>
              </a:defRPr>
            </a:lvl2pPr>
            <a:lvl3pPr marL="642938" indent="-128588">
              <a:buClr>
                <a:srgbClr val="A0C65C"/>
              </a:buClr>
              <a:buFont typeface="Arial" panose="020B0604020202020204" pitchFamily="34" charset="0"/>
              <a:buNone/>
              <a:defRPr>
                <a:solidFill>
                  <a:schemeClr val="tx1">
                    <a:lumMod val="65000"/>
                    <a:lumOff val="35000"/>
                  </a:schemeClr>
                </a:solidFill>
              </a:defRPr>
            </a:lvl3pPr>
            <a:lvl4pPr marL="900113" indent="-128588">
              <a:buClr>
                <a:srgbClr val="A0C65C"/>
              </a:buClr>
              <a:buFont typeface="Arial" panose="020B0604020202020204" pitchFamily="34" charset="0"/>
              <a:buNone/>
              <a:defRPr>
                <a:solidFill>
                  <a:schemeClr val="tx1">
                    <a:lumMod val="65000"/>
                    <a:lumOff val="35000"/>
                  </a:schemeClr>
                </a:solidFill>
              </a:defRPr>
            </a:lvl4pPr>
            <a:lvl5pPr marL="1157288" indent="-128588">
              <a:buClr>
                <a:srgbClr val="A0C65C"/>
              </a:buClr>
              <a:buFont typeface="Arial" panose="020B0604020202020204" pitchFamily="34" charset="0"/>
              <a:buNone/>
              <a:defRPr>
                <a:solidFill>
                  <a:schemeClr val="tx1">
                    <a:lumMod val="65000"/>
                    <a:lumOff val="35000"/>
                  </a:schemeClr>
                </a:solidFill>
              </a:defRPr>
            </a:lvl5pPr>
          </a:lstStyle>
          <a:p>
            <a:pPr lvl="0"/>
            <a:r>
              <a:rPr lang="en-US"/>
              <a:t>Insert chart or image</a:t>
            </a:r>
          </a:p>
        </p:txBody>
      </p:sp>
      <p:sp>
        <p:nvSpPr>
          <p:cNvPr id="16" name="Text Placeholder 2">
            <a:extLst>
              <a:ext uri="{FF2B5EF4-FFF2-40B4-BE49-F238E27FC236}">
                <a16:creationId xmlns:a16="http://schemas.microsoft.com/office/drawing/2014/main" id="{AAD9C806-1A9D-424C-8A43-A1B2C17122D8}"/>
              </a:ext>
            </a:extLst>
          </p:cNvPr>
          <p:cNvSpPr>
            <a:spLocks noGrp="1"/>
          </p:cNvSpPr>
          <p:nvPr>
            <p:ph type="body" idx="23" hasCustomPrompt="1"/>
          </p:nvPr>
        </p:nvSpPr>
        <p:spPr>
          <a:xfrm>
            <a:off x="211686" y="3105153"/>
            <a:ext cx="3103016" cy="1330089"/>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900"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1241281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HCDD-2">
    <p:spTree>
      <p:nvGrpSpPr>
        <p:cNvPr id="1" name=""/>
        <p:cNvGrpSpPr/>
        <p:nvPr/>
      </p:nvGrpSpPr>
      <p:grpSpPr>
        <a:xfrm>
          <a:off x="0" y="0"/>
          <a:ext cx="0" cy="0"/>
          <a:chOff x="0" y="0"/>
          <a:chExt cx="0" cy="0"/>
        </a:xfrm>
      </p:grpSpPr>
      <p:pic>
        <p:nvPicPr>
          <p:cNvPr id="10" name="Picture 9" descr="A picture containing outdoor, photo, water, building&#10;&#10;Description automatically generated">
            <a:extLst>
              <a:ext uri="{FF2B5EF4-FFF2-40B4-BE49-F238E27FC236}">
                <a16:creationId xmlns:a16="http://schemas.microsoft.com/office/drawing/2014/main" id="{B4C35B55-61F4-3D41-8CFA-819E311C8C54}"/>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l="25198" t="28606" r="38707" b="3041"/>
          <a:stretch/>
        </p:blipFill>
        <p:spPr>
          <a:xfrm>
            <a:off x="3829050" y="0"/>
            <a:ext cx="3028950" cy="5143500"/>
          </a:xfrm>
          <a:prstGeom prst="rect">
            <a:avLst/>
          </a:prstGeom>
        </p:spPr>
      </p:pic>
      <p:sp>
        <p:nvSpPr>
          <p:cNvPr id="14" name="Rectangle 13">
            <a:extLst>
              <a:ext uri="{FF2B5EF4-FFF2-40B4-BE49-F238E27FC236}">
                <a16:creationId xmlns:a16="http://schemas.microsoft.com/office/drawing/2014/main" id="{77A32DFB-0CA6-094D-88D0-741680DB0D10}"/>
              </a:ext>
            </a:extLst>
          </p:cNvPr>
          <p:cNvSpPr/>
          <p:nvPr userDrawn="1"/>
        </p:nvSpPr>
        <p:spPr>
          <a:xfrm>
            <a:off x="210149" y="4613112"/>
            <a:ext cx="2647351" cy="300082"/>
          </a:xfrm>
          <a:prstGeom prst="rect">
            <a:avLst/>
          </a:prstGeom>
        </p:spPr>
        <p:txBody>
          <a:bodyPr wrap="square">
            <a:spAutoFit/>
          </a:bodyPr>
          <a:lstStyle/>
          <a:p>
            <a:r>
              <a:rPr lang="en-US" sz="675" b="1">
                <a:solidFill>
                  <a:schemeClr val="bg1">
                    <a:lumMod val="75000"/>
                  </a:schemeClr>
                </a:solidFill>
                <a:latin typeface="Arial" panose="020B0604020202020204" pitchFamily="34" charset="0"/>
                <a:cs typeface="Arial" panose="020B0604020202020204" pitchFamily="34" charset="0"/>
              </a:rPr>
              <a:t>CITY OF HOUSTON </a:t>
            </a:r>
            <a:endParaRPr lang="en-US" sz="825" b="1">
              <a:solidFill>
                <a:schemeClr val="bg1">
                  <a:lumMod val="75000"/>
                </a:schemeClr>
              </a:solidFill>
              <a:latin typeface="Arial" panose="020B0604020202020204" pitchFamily="34" charset="0"/>
              <a:cs typeface="Arial" panose="020B0604020202020204" pitchFamily="34" charset="0"/>
            </a:endParaRPr>
          </a:p>
          <a:p>
            <a:r>
              <a:rPr lang="en-US" sz="675">
                <a:solidFill>
                  <a:schemeClr val="bg1">
                    <a:lumMod val="75000"/>
                  </a:schemeClr>
                </a:solidFill>
                <a:latin typeface="Arial" panose="020B0604020202020204" pitchFamily="34" charset="0"/>
                <a:cs typeface="Arial" panose="020B0604020202020204" pitchFamily="34" charset="0"/>
              </a:rPr>
              <a:t>HOUSING AND COMMUNITY DEVELOPMENT DEPARTMENT</a:t>
            </a:r>
          </a:p>
        </p:txBody>
      </p:sp>
      <p:grpSp>
        <p:nvGrpSpPr>
          <p:cNvPr id="15" name="Group 14">
            <a:extLst>
              <a:ext uri="{FF2B5EF4-FFF2-40B4-BE49-F238E27FC236}">
                <a16:creationId xmlns:a16="http://schemas.microsoft.com/office/drawing/2014/main" id="{C5E9F3D4-E546-FD4B-950F-382ED518FD69}"/>
              </a:ext>
            </a:extLst>
          </p:cNvPr>
          <p:cNvGrpSpPr/>
          <p:nvPr userDrawn="1"/>
        </p:nvGrpSpPr>
        <p:grpSpPr>
          <a:xfrm>
            <a:off x="3102058" y="0"/>
            <a:ext cx="1714501" cy="5143500"/>
            <a:chOff x="3763520" y="-51"/>
            <a:chExt cx="3037206" cy="6864527"/>
          </a:xfrm>
        </p:grpSpPr>
        <p:sp>
          <p:nvSpPr>
            <p:cNvPr id="16" name="Parallelogram 15">
              <a:extLst>
                <a:ext uri="{FF2B5EF4-FFF2-40B4-BE49-F238E27FC236}">
                  <a16:creationId xmlns:a16="http://schemas.microsoft.com/office/drawing/2014/main" id="{E4AC0532-3556-A34C-BB9F-389C6D042530}"/>
                </a:ext>
              </a:extLst>
            </p:cNvPr>
            <p:cNvSpPr/>
            <p:nvPr userDrawn="1"/>
          </p:nvSpPr>
          <p:spPr>
            <a:xfrm>
              <a:off x="3763520" y="-51"/>
              <a:ext cx="2921360" cy="3583459"/>
            </a:xfrm>
            <a:prstGeom prst="parallelogram">
              <a:avLst>
                <a:gd name="adj" fmla="val 4388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Parallelogram 16">
              <a:extLst>
                <a:ext uri="{FF2B5EF4-FFF2-40B4-BE49-F238E27FC236}">
                  <a16:creationId xmlns:a16="http://schemas.microsoft.com/office/drawing/2014/main" id="{3A2F42D8-3312-5C4A-919B-1C9836D7237F}"/>
                </a:ext>
              </a:extLst>
            </p:cNvPr>
            <p:cNvSpPr/>
            <p:nvPr userDrawn="1"/>
          </p:nvSpPr>
          <p:spPr>
            <a:xfrm>
              <a:off x="3763520" y="3281017"/>
              <a:ext cx="3037206" cy="3583459"/>
            </a:xfrm>
            <a:prstGeom prst="parallelogram">
              <a:avLst>
                <a:gd name="adj" fmla="val 45244"/>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8" name="Title Placeholder 1">
            <a:extLst>
              <a:ext uri="{FF2B5EF4-FFF2-40B4-BE49-F238E27FC236}">
                <a16:creationId xmlns:a16="http://schemas.microsoft.com/office/drawing/2014/main" id="{A44CB4AF-54BB-004A-95D3-4ED02D2F4047}"/>
              </a:ext>
            </a:extLst>
          </p:cNvPr>
          <p:cNvSpPr>
            <a:spLocks noGrp="1"/>
          </p:cNvSpPr>
          <p:nvPr>
            <p:ph type="title" hasCustomPrompt="1"/>
          </p:nvPr>
        </p:nvSpPr>
        <p:spPr>
          <a:xfrm>
            <a:off x="285750" y="438150"/>
            <a:ext cx="3143250" cy="1600200"/>
          </a:xfrm>
          <a:prstGeom prst="rect">
            <a:avLst/>
          </a:prstGeom>
        </p:spPr>
        <p:txBody>
          <a:bodyPr vert="horz" lIns="91440" tIns="45720" rIns="91440" bIns="45720" rtlCol="0" anchor="ctr">
            <a:normAutofit/>
          </a:bodyPr>
          <a:lstStyle>
            <a:lvl1pPr algn="l">
              <a:defRPr sz="3750" b="1" i="0">
                <a:solidFill>
                  <a:srgbClr val="0068AC"/>
                </a:solidFill>
                <a:effectLst/>
                <a:latin typeface="Arial Black" panose="020B0604020202020204" pitchFamily="34" charset="0"/>
                <a:cs typeface="Arial Black" panose="020B0604020202020204" pitchFamily="34" charset="0"/>
              </a:defRPr>
            </a:lvl1pPr>
          </a:lstStyle>
          <a:p>
            <a:r>
              <a:rPr lang="en-US"/>
              <a:t>Click to edit title</a:t>
            </a:r>
          </a:p>
        </p:txBody>
      </p:sp>
      <p:sp>
        <p:nvSpPr>
          <p:cNvPr id="19" name="Text Placeholder 3">
            <a:extLst>
              <a:ext uri="{FF2B5EF4-FFF2-40B4-BE49-F238E27FC236}">
                <a16:creationId xmlns:a16="http://schemas.microsoft.com/office/drawing/2014/main" id="{222E566A-8575-DF47-B7A3-95E5780F2382}"/>
              </a:ext>
            </a:extLst>
          </p:cNvPr>
          <p:cNvSpPr>
            <a:spLocks noGrp="1"/>
          </p:cNvSpPr>
          <p:nvPr>
            <p:ph type="body" sz="quarter" idx="10" hasCustomPrompt="1"/>
          </p:nvPr>
        </p:nvSpPr>
        <p:spPr>
          <a:xfrm>
            <a:off x="285750" y="2190750"/>
            <a:ext cx="2800350" cy="762000"/>
          </a:xfrm>
          <a:prstGeom prst="rect">
            <a:avLst/>
          </a:prstGeom>
        </p:spPr>
        <p:txBody>
          <a:bodyPr/>
          <a:lstStyle>
            <a:lvl1pPr algn="l">
              <a:buNone/>
              <a:defRPr sz="1650" b="1">
                <a:solidFill>
                  <a:srgbClr val="009EDC"/>
                </a:solidFill>
              </a:defRPr>
            </a:lvl1pPr>
            <a:lvl2pPr>
              <a:buNone/>
              <a:defRPr sz="1350" b="1">
                <a:solidFill>
                  <a:schemeClr val="bg1"/>
                </a:solidFill>
              </a:defRPr>
            </a:lvl2pPr>
            <a:lvl3pPr>
              <a:buNone/>
              <a:defRPr sz="1350" b="1">
                <a:solidFill>
                  <a:schemeClr val="bg1"/>
                </a:solidFill>
              </a:defRPr>
            </a:lvl3pPr>
            <a:lvl4pPr>
              <a:buNone/>
              <a:defRPr sz="1350" b="1">
                <a:solidFill>
                  <a:schemeClr val="bg1"/>
                </a:solidFill>
              </a:defRPr>
            </a:lvl4pPr>
            <a:lvl5pPr>
              <a:buNone/>
              <a:defRPr sz="1350" b="1">
                <a:solidFill>
                  <a:schemeClr val="bg1"/>
                </a:solidFill>
              </a:defRPr>
            </a:lvl5pPr>
          </a:lstStyle>
          <a:p>
            <a:pPr lvl="0"/>
            <a:r>
              <a:rPr lang="en-US"/>
              <a:t>Click to edit subtitle</a:t>
            </a:r>
          </a:p>
        </p:txBody>
      </p:sp>
      <p:grpSp>
        <p:nvGrpSpPr>
          <p:cNvPr id="20" name="Group 19">
            <a:extLst>
              <a:ext uri="{FF2B5EF4-FFF2-40B4-BE49-F238E27FC236}">
                <a16:creationId xmlns:a16="http://schemas.microsoft.com/office/drawing/2014/main" id="{88FCA6E7-6752-0E4A-B645-B7F2477D8B84}"/>
              </a:ext>
            </a:extLst>
          </p:cNvPr>
          <p:cNvGrpSpPr/>
          <p:nvPr userDrawn="1"/>
        </p:nvGrpSpPr>
        <p:grpSpPr>
          <a:xfrm>
            <a:off x="316031" y="3638550"/>
            <a:ext cx="2114550" cy="640949"/>
            <a:chOff x="6477000" y="4237136"/>
            <a:chExt cx="2258541" cy="700385"/>
          </a:xfrm>
        </p:grpSpPr>
        <p:pic>
          <p:nvPicPr>
            <p:cNvPr id="21" name="Picture 20">
              <a:extLst>
                <a:ext uri="{FF2B5EF4-FFF2-40B4-BE49-F238E27FC236}">
                  <a16:creationId xmlns:a16="http://schemas.microsoft.com/office/drawing/2014/main" id="{C01FC21D-991D-7245-815E-50A84EA6DB9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14239" y="4340530"/>
              <a:ext cx="1321302" cy="564440"/>
            </a:xfrm>
            <a:prstGeom prst="rect">
              <a:avLst/>
            </a:prstGeom>
          </p:spPr>
        </p:pic>
        <p:pic>
          <p:nvPicPr>
            <p:cNvPr id="22" name="Picture 21">
              <a:extLst>
                <a:ext uri="{FF2B5EF4-FFF2-40B4-BE49-F238E27FC236}">
                  <a16:creationId xmlns:a16="http://schemas.microsoft.com/office/drawing/2014/main" id="{AB4556AD-65D1-F848-B9E8-B461A99A8DE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77000" y="4237136"/>
              <a:ext cx="705671" cy="700385"/>
            </a:xfrm>
            <a:prstGeom prst="rect">
              <a:avLst/>
            </a:prstGeom>
          </p:spPr>
        </p:pic>
      </p:grpSp>
    </p:spTree>
    <p:extLst>
      <p:ext uri="{BB962C8B-B14F-4D97-AF65-F5344CB8AC3E}">
        <p14:creationId xmlns:p14="http://schemas.microsoft.com/office/powerpoint/2010/main" val="2312878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5" name="Slide Number Placeholder 3">
            <a:extLst>
              <a:ext uri="{FF2B5EF4-FFF2-40B4-BE49-F238E27FC236}">
                <a16:creationId xmlns:a16="http://schemas.microsoft.com/office/drawing/2014/main" id="{4B153308-3386-CE49-BCBB-19A5B543E8E8}"/>
              </a:ext>
            </a:extLst>
          </p:cNvPr>
          <p:cNvSpPr txBox="1">
            <a:spLocks/>
          </p:cNvSpPr>
          <p:nvPr userDrawn="1"/>
        </p:nvSpPr>
        <p:spPr>
          <a:xfrm>
            <a:off x="6364596" y="4692015"/>
            <a:ext cx="493404"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sp>
        <p:nvSpPr>
          <p:cNvPr id="17" name="Content Placeholder 2">
            <a:extLst>
              <a:ext uri="{FF2B5EF4-FFF2-40B4-BE49-F238E27FC236}">
                <a16:creationId xmlns:a16="http://schemas.microsoft.com/office/drawing/2014/main" id="{B477F851-4958-4040-94FC-8864779A97F1}"/>
              </a:ext>
            </a:extLst>
          </p:cNvPr>
          <p:cNvSpPr>
            <a:spLocks noGrp="1"/>
          </p:cNvSpPr>
          <p:nvPr>
            <p:ph idx="24" hasCustomPrompt="1"/>
          </p:nvPr>
        </p:nvSpPr>
        <p:spPr>
          <a:xfrm>
            <a:off x="2475419" y="1735033"/>
            <a:ext cx="1816531" cy="1934402"/>
          </a:xfrm>
          <a:prstGeom prst="rect">
            <a:avLst/>
          </a:prstGeom>
        </p:spPr>
        <p:txBody>
          <a:bodyPr/>
          <a:lstStyle>
            <a:lvl1pPr>
              <a:buClr>
                <a:srgbClr val="A0C65C"/>
              </a:buClr>
              <a:buNone/>
              <a:defRPr>
                <a:solidFill>
                  <a:schemeClr val="tx1">
                    <a:lumMod val="65000"/>
                    <a:lumOff val="35000"/>
                  </a:schemeClr>
                </a:solidFill>
              </a:defRPr>
            </a:lvl1pPr>
            <a:lvl2pPr marL="417910" indent="-160735">
              <a:buClr>
                <a:srgbClr val="A0C65C"/>
              </a:buClr>
              <a:buFont typeface="Arial" panose="020B0604020202020204" pitchFamily="34" charset="0"/>
              <a:buNone/>
              <a:defRPr>
                <a:solidFill>
                  <a:schemeClr val="tx1">
                    <a:lumMod val="65000"/>
                    <a:lumOff val="35000"/>
                  </a:schemeClr>
                </a:solidFill>
              </a:defRPr>
            </a:lvl2pPr>
            <a:lvl3pPr marL="642938" indent="-128588">
              <a:buClr>
                <a:srgbClr val="A0C65C"/>
              </a:buClr>
              <a:buFont typeface="Arial" panose="020B0604020202020204" pitchFamily="34" charset="0"/>
              <a:buNone/>
              <a:defRPr>
                <a:solidFill>
                  <a:schemeClr val="tx1">
                    <a:lumMod val="65000"/>
                    <a:lumOff val="35000"/>
                  </a:schemeClr>
                </a:solidFill>
              </a:defRPr>
            </a:lvl3pPr>
            <a:lvl4pPr marL="900113" indent="-128588">
              <a:buClr>
                <a:srgbClr val="A0C65C"/>
              </a:buClr>
              <a:buFont typeface="Arial" panose="020B0604020202020204" pitchFamily="34" charset="0"/>
              <a:buNone/>
              <a:defRPr>
                <a:solidFill>
                  <a:schemeClr val="tx1">
                    <a:lumMod val="65000"/>
                    <a:lumOff val="35000"/>
                  </a:schemeClr>
                </a:solidFill>
              </a:defRPr>
            </a:lvl4pPr>
            <a:lvl5pPr marL="1157288" indent="-128588">
              <a:buClr>
                <a:srgbClr val="A0C65C"/>
              </a:buClr>
              <a:buFont typeface="Arial" panose="020B0604020202020204" pitchFamily="34" charset="0"/>
              <a:buNone/>
              <a:defRPr>
                <a:solidFill>
                  <a:schemeClr val="tx1">
                    <a:lumMod val="65000"/>
                    <a:lumOff val="35000"/>
                  </a:schemeClr>
                </a:solidFill>
              </a:defRPr>
            </a:lvl5pPr>
          </a:lstStyle>
          <a:p>
            <a:pPr lvl="0"/>
            <a:r>
              <a:rPr lang="en-US"/>
              <a:t>Insert chart or image</a:t>
            </a:r>
          </a:p>
        </p:txBody>
      </p:sp>
      <p:sp>
        <p:nvSpPr>
          <p:cNvPr id="18" name="Content Placeholder 2">
            <a:extLst>
              <a:ext uri="{FF2B5EF4-FFF2-40B4-BE49-F238E27FC236}">
                <a16:creationId xmlns:a16="http://schemas.microsoft.com/office/drawing/2014/main" id="{F1A47E85-6C59-F043-AEFB-7306A605F89F}"/>
              </a:ext>
            </a:extLst>
          </p:cNvPr>
          <p:cNvSpPr>
            <a:spLocks noGrp="1"/>
          </p:cNvSpPr>
          <p:nvPr>
            <p:ph idx="25" hasCustomPrompt="1"/>
          </p:nvPr>
        </p:nvSpPr>
        <p:spPr>
          <a:xfrm>
            <a:off x="286345" y="1735033"/>
            <a:ext cx="1816531" cy="1934402"/>
          </a:xfrm>
          <a:prstGeom prst="rect">
            <a:avLst/>
          </a:prstGeom>
        </p:spPr>
        <p:txBody>
          <a:bodyPr/>
          <a:lstStyle>
            <a:lvl1pPr>
              <a:buClr>
                <a:srgbClr val="A0C65C"/>
              </a:buClr>
              <a:buNone/>
              <a:defRPr>
                <a:solidFill>
                  <a:schemeClr val="tx1">
                    <a:lumMod val="65000"/>
                    <a:lumOff val="35000"/>
                  </a:schemeClr>
                </a:solidFill>
              </a:defRPr>
            </a:lvl1pPr>
            <a:lvl2pPr marL="417910" indent="-160735">
              <a:buClr>
                <a:srgbClr val="A0C65C"/>
              </a:buClr>
              <a:buFont typeface="Arial" panose="020B0604020202020204" pitchFamily="34" charset="0"/>
              <a:buNone/>
              <a:defRPr>
                <a:solidFill>
                  <a:schemeClr val="tx1">
                    <a:lumMod val="65000"/>
                    <a:lumOff val="35000"/>
                  </a:schemeClr>
                </a:solidFill>
              </a:defRPr>
            </a:lvl2pPr>
            <a:lvl3pPr marL="642938" indent="-128588">
              <a:buClr>
                <a:srgbClr val="A0C65C"/>
              </a:buClr>
              <a:buFont typeface="Arial" panose="020B0604020202020204" pitchFamily="34" charset="0"/>
              <a:buNone/>
              <a:defRPr>
                <a:solidFill>
                  <a:schemeClr val="tx1">
                    <a:lumMod val="65000"/>
                    <a:lumOff val="35000"/>
                  </a:schemeClr>
                </a:solidFill>
              </a:defRPr>
            </a:lvl3pPr>
            <a:lvl4pPr marL="900113" indent="-128588">
              <a:buClr>
                <a:srgbClr val="A0C65C"/>
              </a:buClr>
              <a:buFont typeface="Arial" panose="020B0604020202020204" pitchFamily="34" charset="0"/>
              <a:buNone/>
              <a:defRPr>
                <a:solidFill>
                  <a:schemeClr val="tx1">
                    <a:lumMod val="65000"/>
                    <a:lumOff val="35000"/>
                  </a:schemeClr>
                </a:solidFill>
              </a:defRPr>
            </a:lvl4pPr>
            <a:lvl5pPr marL="1157288" indent="-128588">
              <a:buClr>
                <a:srgbClr val="A0C65C"/>
              </a:buClr>
              <a:buFont typeface="Arial" panose="020B0604020202020204" pitchFamily="34" charset="0"/>
              <a:buNone/>
              <a:defRPr>
                <a:solidFill>
                  <a:schemeClr val="tx1">
                    <a:lumMod val="65000"/>
                    <a:lumOff val="35000"/>
                  </a:schemeClr>
                </a:solidFill>
              </a:defRPr>
            </a:lvl5pPr>
          </a:lstStyle>
          <a:p>
            <a:pPr lvl="0"/>
            <a:r>
              <a:rPr lang="en-US"/>
              <a:t>Insert chart or image</a:t>
            </a:r>
          </a:p>
        </p:txBody>
      </p:sp>
      <p:sp>
        <p:nvSpPr>
          <p:cNvPr id="19" name="Title 1">
            <a:extLst>
              <a:ext uri="{FF2B5EF4-FFF2-40B4-BE49-F238E27FC236}">
                <a16:creationId xmlns:a16="http://schemas.microsoft.com/office/drawing/2014/main" id="{2DCDB2BC-FFD3-9747-A8A4-F8776DEF1AB1}"/>
              </a:ext>
            </a:extLst>
          </p:cNvPr>
          <p:cNvSpPr>
            <a:spLocks noGrp="1"/>
          </p:cNvSpPr>
          <p:nvPr>
            <p:ph type="title" hasCustomPrompt="1"/>
          </p:nvPr>
        </p:nvSpPr>
        <p:spPr>
          <a:xfrm>
            <a:off x="1356983" y="264524"/>
            <a:ext cx="5161325" cy="709741"/>
          </a:xfrm>
          <a:prstGeom prst="rect">
            <a:avLst/>
          </a:prstGeom>
        </p:spPr>
        <p:txBody>
          <a:bodyPr/>
          <a:lstStyle/>
          <a:p>
            <a:r>
              <a:rPr lang="en-US"/>
              <a:t>Click to edit title</a:t>
            </a:r>
          </a:p>
        </p:txBody>
      </p:sp>
      <p:grpSp>
        <p:nvGrpSpPr>
          <p:cNvPr id="20" name="Group 19">
            <a:extLst>
              <a:ext uri="{FF2B5EF4-FFF2-40B4-BE49-F238E27FC236}">
                <a16:creationId xmlns:a16="http://schemas.microsoft.com/office/drawing/2014/main" id="{8816CECD-A0E3-CE43-96C3-2C44CB4FDAF1}"/>
              </a:ext>
            </a:extLst>
          </p:cNvPr>
          <p:cNvGrpSpPr/>
          <p:nvPr userDrawn="1"/>
        </p:nvGrpSpPr>
        <p:grpSpPr>
          <a:xfrm>
            <a:off x="6859" y="3"/>
            <a:ext cx="1235825" cy="1509523"/>
            <a:chOff x="10025268" y="-18034"/>
            <a:chExt cx="2124303" cy="1946080"/>
          </a:xfrm>
        </p:grpSpPr>
        <p:sp>
          <p:nvSpPr>
            <p:cNvPr id="21" name="Parallelogram 20">
              <a:extLst>
                <a:ext uri="{FF2B5EF4-FFF2-40B4-BE49-F238E27FC236}">
                  <a16:creationId xmlns:a16="http://schemas.microsoft.com/office/drawing/2014/main" id="{3BC615ED-A613-E94D-B1C1-D9CC9B5A6074}"/>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Parallelogram 21">
              <a:extLst>
                <a:ext uri="{FF2B5EF4-FFF2-40B4-BE49-F238E27FC236}">
                  <a16:creationId xmlns:a16="http://schemas.microsoft.com/office/drawing/2014/main" id="{8463A7DC-7C24-864E-A137-C445DAFDA69E}"/>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23" name="Text Placeholder 2">
            <a:extLst>
              <a:ext uri="{FF2B5EF4-FFF2-40B4-BE49-F238E27FC236}">
                <a16:creationId xmlns:a16="http://schemas.microsoft.com/office/drawing/2014/main" id="{0734F8A0-8C4D-2A4B-A61D-8D98298D4FD7}"/>
              </a:ext>
            </a:extLst>
          </p:cNvPr>
          <p:cNvSpPr>
            <a:spLocks noGrp="1"/>
          </p:cNvSpPr>
          <p:nvPr>
            <p:ph type="body" idx="11" hasCustomPrompt="1"/>
          </p:nvPr>
        </p:nvSpPr>
        <p:spPr>
          <a:xfrm>
            <a:off x="1356983" y="1047753"/>
            <a:ext cx="5145985" cy="294391"/>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900" b="0">
                <a:solidFill>
                  <a:srgbClr val="009ED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8" name="Text Placeholder 2">
            <a:extLst>
              <a:ext uri="{FF2B5EF4-FFF2-40B4-BE49-F238E27FC236}">
                <a16:creationId xmlns:a16="http://schemas.microsoft.com/office/drawing/2014/main" id="{B770870B-DF84-694C-925A-F6F02FCC4BAC}"/>
              </a:ext>
            </a:extLst>
          </p:cNvPr>
          <p:cNvSpPr>
            <a:spLocks noGrp="1"/>
          </p:cNvSpPr>
          <p:nvPr>
            <p:ph type="body" idx="23" hasCustomPrompt="1"/>
          </p:nvPr>
        </p:nvSpPr>
        <p:spPr>
          <a:xfrm>
            <a:off x="365323" y="3875524"/>
            <a:ext cx="898664" cy="277326"/>
          </a:xfrm>
          <a:prstGeom prst="rect">
            <a:avLst/>
          </a:prstGeom>
        </p:spPr>
        <p:txBody>
          <a:bodyPr numCol="1" anchor="t">
            <a:noAutofit/>
          </a:bodyPr>
          <a:lstStyle>
            <a:lvl1pPr marL="192881" indent="-192881" algn="ctr">
              <a:lnSpc>
                <a:spcPct val="100000"/>
              </a:lnSpc>
              <a:buClr>
                <a:srgbClr val="A0C65C"/>
              </a:buClr>
              <a:buFont typeface="Arial" panose="020B0604020202020204" pitchFamily="34" charset="0"/>
              <a:buNone/>
              <a:defRPr sz="788" b="1">
                <a:solidFill>
                  <a:schemeClr val="bg1"/>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Text here</a:t>
            </a:r>
          </a:p>
        </p:txBody>
      </p:sp>
      <p:sp>
        <p:nvSpPr>
          <p:cNvPr id="29" name="Text Placeholder 2">
            <a:extLst>
              <a:ext uri="{FF2B5EF4-FFF2-40B4-BE49-F238E27FC236}">
                <a16:creationId xmlns:a16="http://schemas.microsoft.com/office/drawing/2014/main" id="{560DADAD-6E72-F34D-AA4D-C7B36D09D2F2}"/>
              </a:ext>
            </a:extLst>
          </p:cNvPr>
          <p:cNvSpPr>
            <a:spLocks noGrp="1"/>
          </p:cNvSpPr>
          <p:nvPr>
            <p:ph type="body" idx="26" hasCustomPrompt="1"/>
          </p:nvPr>
        </p:nvSpPr>
        <p:spPr>
          <a:xfrm>
            <a:off x="1420423" y="3394267"/>
            <a:ext cx="780122" cy="559482"/>
          </a:xfrm>
          <a:prstGeom prst="rect">
            <a:avLst/>
          </a:prstGeom>
        </p:spPr>
        <p:txBody>
          <a:bodyPr numCol="1" anchor="t">
            <a:noAutofit/>
          </a:bodyPr>
          <a:lstStyle>
            <a:lvl1pPr marL="192881" indent="-192881" algn="ctr">
              <a:lnSpc>
                <a:spcPct val="100000"/>
              </a:lnSpc>
              <a:buClr>
                <a:srgbClr val="A0C65C"/>
              </a:buClr>
              <a:buFont typeface="Arial" panose="020B0604020202020204" pitchFamily="34" charset="0"/>
              <a:buNone/>
              <a:defRPr sz="1575" b="0" i="0">
                <a:solidFill>
                  <a:schemeClr val="bg1"/>
                </a:solidFill>
                <a:latin typeface="Arial Black" panose="020B0604020202020204" pitchFamily="34" charset="0"/>
                <a:cs typeface="Arial Black" panose="020B0604020202020204" pitchFamily="34" charset="0"/>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$0.0</a:t>
            </a:r>
          </a:p>
        </p:txBody>
      </p:sp>
      <p:sp>
        <p:nvSpPr>
          <p:cNvPr id="30" name="Text Placeholder 2">
            <a:extLst>
              <a:ext uri="{FF2B5EF4-FFF2-40B4-BE49-F238E27FC236}">
                <a16:creationId xmlns:a16="http://schemas.microsoft.com/office/drawing/2014/main" id="{BAB0AC26-430F-8344-9B3F-A124EB65FD7A}"/>
              </a:ext>
            </a:extLst>
          </p:cNvPr>
          <p:cNvSpPr>
            <a:spLocks noGrp="1"/>
          </p:cNvSpPr>
          <p:nvPr>
            <p:ph type="body" idx="27" hasCustomPrompt="1"/>
          </p:nvPr>
        </p:nvSpPr>
        <p:spPr>
          <a:xfrm>
            <a:off x="1420423" y="3913646"/>
            <a:ext cx="780122" cy="516560"/>
          </a:xfrm>
          <a:prstGeom prst="rect">
            <a:avLst/>
          </a:prstGeom>
        </p:spPr>
        <p:txBody>
          <a:bodyPr numCol="1" anchor="t">
            <a:noAutofit/>
          </a:bodyPr>
          <a:lstStyle>
            <a:lvl1pPr marL="192881" indent="-192881" algn="ctr">
              <a:lnSpc>
                <a:spcPct val="100000"/>
              </a:lnSpc>
              <a:buClr>
                <a:srgbClr val="A0C65C"/>
              </a:buClr>
              <a:buFont typeface="Arial" panose="020B0604020202020204" pitchFamily="34" charset="0"/>
              <a:buNone/>
              <a:defRPr sz="788" b="0" i="0">
                <a:solidFill>
                  <a:schemeClr val="bg1"/>
                </a:solidFill>
                <a:latin typeface="Arial Black" panose="020B0604020202020204" pitchFamily="34" charset="0"/>
                <a:cs typeface="Arial Black" panose="020B0604020202020204" pitchFamily="34" charset="0"/>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MILLION</a:t>
            </a:r>
          </a:p>
        </p:txBody>
      </p:sp>
      <p:sp>
        <p:nvSpPr>
          <p:cNvPr id="31" name="Text Placeholder 2">
            <a:extLst>
              <a:ext uri="{FF2B5EF4-FFF2-40B4-BE49-F238E27FC236}">
                <a16:creationId xmlns:a16="http://schemas.microsoft.com/office/drawing/2014/main" id="{C4B6346A-252A-E049-9230-6C10EAF2B3F5}"/>
              </a:ext>
            </a:extLst>
          </p:cNvPr>
          <p:cNvSpPr>
            <a:spLocks noGrp="1"/>
          </p:cNvSpPr>
          <p:nvPr>
            <p:ph type="body" idx="28" hasCustomPrompt="1"/>
          </p:nvPr>
        </p:nvSpPr>
        <p:spPr>
          <a:xfrm>
            <a:off x="3631443" y="3394267"/>
            <a:ext cx="780122" cy="559482"/>
          </a:xfrm>
          <a:prstGeom prst="rect">
            <a:avLst/>
          </a:prstGeom>
        </p:spPr>
        <p:txBody>
          <a:bodyPr numCol="1" anchor="t">
            <a:noAutofit/>
          </a:bodyPr>
          <a:lstStyle>
            <a:lvl1pPr marL="192881" indent="-192881" algn="ctr">
              <a:lnSpc>
                <a:spcPct val="100000"/>
              </a:lnSpc>
              <a:buClr>
                <a:srgbClr val="A0C65C"/>
              </a:buClr>
              <a:buFont typeface="Arial" panose="020B0604020202020204" pitchFamily="34" charset="0"/>
              <a:buNone/>
              <a:defRPr sz="1575" b="0" i="0">
                <a:solidFill>
                  <a:schemeClr val="bg1"/>
                </a:solidFill>
                <a:latin typeface="Arial Black" panose="020B0604020202020204" pitchFamily="34" charset="0"/>
                <a:cs typeface="Arial Black" panose="020B0604020202020204" pitchFamily="34" charset="0"/>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$0.0</a:t>
            </a:r>
          </a:p>
        </p:txBody>
      </p:sp>
      <p:sp>
        <p:nvSpPr>
          <p:cNvPr id="32" name="Text Placeholder 2">
            <a:extLst>
              <a:ext uri="{FF2B5EF4-FFF2-40B4-BE49-F238E27FC236}">
                <a16:creationId xmlns:a16="http://schemas.microsoft.com/office/drawing/2014/main" id="{96D9A472-A516-484A-B347-14239DB6D568}"/>
              </a:ext>
            </a:extLst>
          </p:cNvPr>
          <p:cNvSpPr>
            <a:spLocks noGrp="1"/>
          </p:cNvSpPr>
          <p:nvPr>
            <p:ph type="body" idx="29" hasCustomPrompt="1"/>
          </p:nvPr>
        </p:nvSpPr>
        <p:spPr>
          <a:xfrm>
            <a:off x="3631443" y="3913646"/>
            <a:ext cx="780122" cy="516560"/>
          </a:xfrm>
          <a:prstGeom prst="rect">
            <a:avLst/>
          </a:prstGeom>
        </p:spPr>
        <p:txBody>
          <a:bodyPr numCol="1" anchor="t">
            <a:noAutofit/>
          </a:bodyPr>
          <a:lstStyle>
            <a:lvl1pPr marL="192881" indent="-192881" algn="ctr">
              <a:lnSpc>
                <a:spcPct val="100000"/>
              </a:lnSpc>
              <a:buClr>
                <a:srgbClr val="A0C65C"/>
              </a:buClr>
              <a:buFont typeface="Arial" panose="020B0604020202020204" pitchFamily="34" charset="0"/>
              <a:buNone/>
              <a:defRPr sz="788" b="0" i="0">
                <a:solidFill>
                  <a:schemeClr val="bg1"/>
                </a:solidFill>
                <a:latin typeface="Arial Black" panose="020B0604020202020204" pitchFamily="34" charset="0"/>
                <a:cs typeface="Arial Black" panose="020B0604020202020204" pitchFamily="34" charset="0"/>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MILLION</a:t>
            </a:r>
          </a:p>
        </p:txBody>
      </p:sp>
      <p:sp>
        <p:nvSpPr>
          <p:cNvPr id="33" name="Text Placeholder 2">
            <a:extLst>
              <a:ext uri="{FF2B5EF4-FFF2-40B4-BE49-F238E27FC236}">
                <a16:creationId xmlns:a16="http://schemas.microsoft.com/office/drawing/2014/main" id="{21A8F5EA-EBAD-014A-A4A9-7917BFCC7630}"/>
              </a:ext>
            </a:extLst>
          </p:cNvPr>
          <p:cNvSpPr>
            <a:spLocks noGrp="1"/>
          </p:cNvSpPr>
          <p:nvPr>
            <p:ph type="body" idx="30" hasCustomPrompt="1"/>
          </p:nvPr>
        </p:nvSpPr>
        <p:spPr>
          <a:xfrm>
            <a:off x="2537938" y="3875524"/>
            <a:ext cx="898664" cy="277326"/>
          </a:xfrm>
          <a:prstGeom prst="rect">
            <a:avLst/>
          </a:prstGeom>
        </p:spPr>
        <p:txBody>
          <a:bodyPr numCol="1" anchor="t">
            <a:noAutofit/>
          </a:bodyPr>
          <a:lstStyle>
            <a:lvl1pPr marL="192881" indent="-192881" algn="ctr">
              <a:lnSpc>
                <a:spcPct val="100000"/>
              </a:lnSpc>
              <a:buClr>
                <a:srgbClr val="A0C65C"/>
              </a:buClr>
              <a:buFont typeface="Arial" panose="020B0604020202020204" pitchFamily="34" charset="0"/>
              <a:buNone/>
              <a:defRPr sz="788" b="1">
                <a:solidFill>
                  <a:schemeClr val="bg1"/>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Text here</a:t>
            </a:r>
          </a:p>
        </p:txBody>
      </p:sp>
      <p:sp>
        <p:nvSpPr>
          <p:cNvPr id="34" name="Content Placeholder 2">
            <a:extLst>
              <a:ext uri="{FF2B5EF4-FFF2-40B4-BE49-F238E27FC236}">
                <a16:creationId xmlns:a16="http://schemas.microsoft.com/office/drawing/2014/main" id="{186CB751-F5FA-8844-96D6-8DF8100D7D59}"/>
              </a:ext>
            </a:extLst>
          </p:cNvPr>
          <p:cNvSpPr>
            <a:spLocks noGrp="1"/>
          </p:cNvSpPr>
          <p:nvPr>
            <p:ph idx="31" hasCustomPrompt="1"/>
          </p:nvPr>
        </p:nvSpPr>
        <p:spPr>
          <a:xfrm>
            <a:off x="4686438" y="1735033"/>
            <a:ext cx="1816531" cy="1934402"/>
          </a:xfrm>
          <a:prstGeom prst="rect">
            <a:avLst/>
          </a:prstGeom>
        </p:spPr>
        <p:txBody>
          <a:bodyPr/>
          <a:lstStyle>
            <a:lvl1pPr>
              <a:buClr>
                <a:srgbClr val="A0C65C"/>
              </a:buClr>
              <a:buNone/>
              <a:defRPr>
                <a:solidFill>
                  <a:schemeClr val="tx1">
                    <a:lumMod val="65000"/>
                    <a:lumOff val="35000"/>
                  </a:schemeClr>
                </a:solidFill>
              </a:defRPr>
            </a:lvl1pPr>
            <a:lvl2pPr marL="417910" indent="-160735">
              <a:buClr>
                <a:srgbClr val="A0C65C"/>
              </a:buClr>
              <a:buFont typeface="Arial" panose="020B0604020202020204" pitchFamily="34" charset="0"/>
              <a:buNone/>
              <a:defRPr>
                <a:solidFill>
                  <a:schemeClr val="tx1">
                    <a:lumMod val="65000"/>
                    <a:lumOff val="35000"/>
                  </a:schemeClr>
                </a:solidFill>
              </a:defRPr>
            </a:lvl2pPr>
            <a:lvl3pPr marL="642938" indent="-128588">
              <a:buClr>
                <a:srgbClr val="A0C65C"/>
              </a:buClr>
              <a:buFont typeface="Arial" panose="020B0604020202020204" pitchFamily="34" charset="0"/>
              <a:buNone/>
              <a:defRPr>
                <a:solidFill>
                  <a:schemeClr val="tx1">
                    <a:lumMod val="65000"/>
                    <a:lumOff val="35000"/>
                  </a:schemeClr>
                </a:solidFill>
              </a:defRPr>
            </a:lvl3pPr>
            <a:lvl4pPr marL="900113" indent="-128588">
              <a:buClr>
                <a:srgbClr val="A0C65C"/>
              </a:buClr>
              <a:buFont typeface="Arial" panose="020B0604020202020204" pitchFamily="34" charset="0"/>
              <a:buNone/>
              <a:defRPr>
                <a:solidFill>
                  <a:schemeClr val="tx1">
                    <a:lumMod val="65000"/>
                    <a:lumOff val="35000"/>
                  </a:schemeClr>
                </a:solidFill>
              </a:defRPr>
            </a:lvl4pPr>
            <a:lvl5pPr marL="1157288" indent="-128588">
              <a:buClr>
                <a:srgbClr val="A0C65C"/>
              </a:buClr>
              <a:buFont typeface="Arial" panose="020B0604020202020204" pitchFamily="34" charset="0"/>
              <a:buNone/>
              <a:defRPr>
                <a:solidFill>
                  <a:schemeClr val="tx1">
                    <a:lumMod val="65000"/>
                    <a:lumOff val="35000"/>
                  </a:schemeClr>
                </a:solidFill>
              </a:defRPr>
            </a:lvl5pPr>
          </a:lstStyle>
          <a:p>
            <a:pPr lvl="0"/>
            <a:r>
              <a:rPr lang="en-US"/>
              <a:t>Insert chart or image</a:t>
            </a:r>
          </a:p>
        </p:txBody>
      </p:sp>
      <p:sp>
        <p:nvSpPr>
          <p:cNvPr id="37" name="Text Placeholder 2">
            <a:extLst>
              <a:ext uri="{FF2B5EF4-FFF2-40B4-BE49-F238E27FC236}">
                <a16:creationId xmlns:a16="http://schemas.microsoft.com/office/drawing/2014/main" id="{46F3EEBD-4525-5B4D-B371-BE9A85E4C090}"/>
              </a:ext>
            </a:extLst>
          </p:cNvPr>
          <p:cNvSpPr>
            <a:spLocks noGrp="1"/>
          </p:cNvSpPr>
          <p:nvPr>
            <p:ph type="body" idx="32" hasCustomPrompt="1"/>
          </p:nvPr>
        </p:nvSpPr>
        <p:spPr>
          <a:xfrm>
            <a:off x="5842462" y="3394267"/>
            <a:ext cx="780122" cy="559482"/>
          </a:xfrm>
          <a:prstGeom prst="rect">
            <a:avLst/>
          </a:prstGeom>
        </p:spPr>
        <p:txBody>
          <a:bodyPr numCol="1" anchor="t">
            <a:noAutofit/>
          </a:bodyPr>
          <a:lstStyle>
            <a:lvl1pPr marL="192881" indent="-192881" algn="ctr">
              <a:lnSpc>
                <a:spcPct val="100000"/>
              </a:lnSpc>
              <a:buClr>
                <a:srgbClr val="A0C65C"/>
              </a:buClr>
              <a:buFont typeface="Arial" panose="020B0604020202020204" pitchFamily="34" charset="0"/>
              <a:buNone/>
              <a:defRPr sz="1575" b="0" i="0">
                <a:solidFill>
                  <a:schemeClr val="bg1"/>
                </a:solidFill>
                <a:latin typeface="Arial Black" panose="020B0604020202020204" pitchFamily="34" charset="0"/>
                <a:cs typeface="Arial Black" panose="020B0604020202020204" pitchFamily="34" charset="0"/>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$0.0</a:t>
            </a:r>
          </a:p>
        </p:txBody>
      </p:sp>
      <p:sp>
        <p:nvSpPr>
          <p:cNvPr id="38" name="Text Placeholder 2">
            <a:extLst>
              <a:ext uri="{FF2B5EF4-FFF2-40B4-BE49-F238E27FC236}">
                <a16:creationId xmlns:a16="http://schemas.microsoft.com/office/drawing/2014/main" id="{B2BEA428-2CD7-F640-9F09-123BA38EACD4}"/>
              </a:ext>
            </a:extLst>
          </p:cNvPr>
          <p:cNvSpPr>
            <a:spLocks noGrp="1"/>
          </p:cNvSpPr>
          <p:nvPr>
            <p:ph type="body" idx="33" hasCustomPrompt="1"/>
          </p:nvPr>
        </p:nvSpPr>
        <p:spPr>
          <a:xfrm>
            <a:off x="5842462" y="3913646"/>
            <a:ext cx="780122" cy="516560"/>
          </a:xfrm>
          <a:prstGeom prst="rect">
            <a:avLst/>
          </a:prstGeom>
        </p:spPr>
        <p:txBody>
          <a:bodyPr numCol="1" anchor="t">
            <a:noAutofit/>
          </a:bodyPr>
          <a:lstStyle>
            <a:lvl1pPr marL="192881" indent="-192881" algn="ctr">
              <a:lnSpc>
                <a:spcPct val="100000"/>
              </a:lnSpc>
              <a:buClr>
                <a:srgbClr val="A0C65C"/>
              </a:buClr>
              <a:buFont typeface="Arial" panose="020B0604020202020204" pitchFamily="34" charset="0"/>
              <a:buNone/>
              <a:defRPr sz="788" b="0" i="0">
                <a:solidFill>
                  <a:schemeClr val="bg1"/>
                </a:solidFill>
                <a:latin typeface="Arial Black" panose="020B0604020202020204" pitchFamily="34" charset="0"/>
                <a:cs typeface="Arial Black" panose="020B0604020202020204" pitchFamily="34" charset="0"/>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MILLION</a:t>
            </a:r>
          </a:p>
        </p:txBody>
      </p:sp>
      <p:sp>
        <p:nvSpPr>
          <p:cNvPr id="39" name="Text Placeholder 2">
            <a:extLst>
              <a:ext uri="{FF2B5EF4-FFF2-40B4-BE49-F238E27FC236}">
                <a16:creationId xmlns:a16="http://schemas.microsoft.com/office/drawing/2014/main" id="{874B7249-DCCA-4140-9E9E-F3E64E2BB47B}"/>
              </a:ext>
            </a:extLst>
          </p:cNvPr>
          <p:cNvSpPr>
            <a:spLocks noGrp="1"/>
          </p:cNvSpPr>
          <p:nvPr>
            <p:ph type="body" idx="34" hasCustomPrompt="1"/>
          </p:nvPr>
        </p:nvSpPr>
        <p:spPr>
          <a:xfrm>
            <a:off x="4748956" y="3875524"/>
            <a:ext cx="898664" cy="277326"/>
          </a:xfrm>
          <a:prstGeom prst="rect">
            <a:avLst/>
          </a:prstGeom>
        </p:spPr>
        <p:txBody>
          <a:bodyPr numCol="1" anchor="t">
            <a:noAutofit/>
          </a:bodyPr>
          <a:lstStyle>
            <a:lvl1pPr marL="192881" indent="-192881" algn="ctr">
              <a:lnSpc>
                <a:spcPct val="100000"/>
              </a:lnSpc>
              <a:buClr>
                <a:srgbClr val="A0C65C"/>
              </a:buClr>
              <a:buFont typeface="Arial" panose="020B0604020202020204" pitchFamily="34" charset="0"/>
              <a:buNone/>
              <a:defRPr sz="788" b="1">
                <a:solidFill>
                  <a:schemeClr val="bg1"/>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Text here</a:t>
            </a:r>
          </a:p>
        </p:txBody>
      </p:sp>
    </p:spTree>
    <p:extLst>
      <p:ext uri="{BB962C8B-B14F-4D97-AF65-F5344CB8AC3E}">
        <p14:creationId xmlns:p14="http://schemas.microsoft.com/office/powerpoint/2010/main" val="997170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5" name="Slide Number Placeholder 3">
            <a:extLst>
              <a:ext uri="{FF2B5EF4-FFF2-40B4-BE49-F238E27FC236}">
                <a16:creationId xmlns:a16="http://schemas.microsoft.com/office/drawing/2014/main" id="{4B153308-3386-CE49-BCBB-19A5B543E8E8}"/>
              </a:ext>
            </a:extLst>
          </p:cNvPr>
          <p:cNvSpPr txBox="1">
            <a:spLocks/>
          </p:cNvSpPr>
          <p:nvPr userDrawn="1"/>
        </p:nvSpPr>
        <p:spPr>
          <a:xfrm>
            <a:off x="6364596" y="4692015"/>
            <a:ext cx="493404"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sp>
        <p:nvSpPr>
          <p:cNvPr id="40" name="Content Placeholder 2">
            <a:extLst>
              <a:ext uri="{FF2B5EF4-FFF2-40B4-BE49-F238E27FC236}">
                <a16:creationId xmlns:a16="http://schemas.microsoft.com/office/drawing/2014/main" id="{EB9908FD-880D-4547-AE56-991F4C1F657E}"/>
              </a:ext>
            </a:extLst>
          </p:cNvPr>
          <p:cNvSpPr>
            <a:spLocks noGrp="1"/>
          </p:cNvSpPr>
          <p:nvPr>
            <p:ph idx="25" hasCustomPrompt="1"/>
          </p:nvPr>
        </p:nvSpPr>
        <p:spPr>
          <a:xfrm>
            <a:off x="286345" y="1735033"/>
            <a:ext cx="1816531" cy="1934402"/>
          </a:xfrm>
          <a:prstGeom prst="rect">
            <a:avLst/>
          </a:prstGeom>
        </p:spPr>
        <p:txBody>
          <a:bodyPr/>
          <a:lstStyle>
            <a:lvl1pPr>
              <a:buClr>
                <a:srgbClr val="A0C65C"/>
              </a:buClr>
              <a:buNone/>
              <a:defRPr>
                <a:solidFill>
                  <a:schemeClr val="tx1">
                    <a:lumMod val="65000"/>
                    <a:lumOff val="35000"/>
                  </a:schemeClr>
                </a:solidFill>
              </a:defRPr>
            </a:lvl1pPr>
            <a:lvl2pPr marL="417910" indent="-160735">
              <a:buClr>
                <a:srgbClr val="A0C65C"/>
              </a:buClr>
              <a:buFont typeface="Arial" panose="020B0604020202020204" pitchFamily="34" charset="0"/>
              <a:buNone/>
              <a:defRPr>
                <a:solidFill>
                  <a:schemeClr val="tx1">
                    <a:lumMod val="65000"/>
                    <a:lumOff val="35000"/>
                  </a:schemeClr>
                </a:solidFill>
              </a:defRPr>
            </a:lvl2pPr>
            <a:lvl3pPr marL="642938" indent="-128588">
              <a:buClr>
                <a:srgbClr val="A0C65C"/>
              </a:buClr>
              <a:buFont typeface="Arial" panose="020B0604020202020204" pitchFamily="34" charset="0"/>
              <a:buNone/>
              <a:defRPr>
                <a:solidFill>
                  <a:schemeClr val="tx1">
                    <a:lumMod val="65000"/>
                    <a:lumOff val="35000"/>
                  </a:schemeClr>
                </a:solidFill>
              </a:defRPr>
            </a:lvl3pPr>
            <a:lvl4pPr marL="900113" indent="-128588">
              <a:buClr>
                <a:srgbClr val="A0C65C"/>
              </a:buClr>
              <a:buFont typeface="Arial" panose="020B0604020202020204" pitchFamily="34" charset="0"/>
              <a:buNone/>
              <a:defRPr>
                <a:solidFill>
                  <a:schemeClr val="tx1">
                    <a:lumMod val="65000"/>
                    <a:lumOff val="35000"/>
                  </a:schemeClr>
                </a:solidFill>
              </a:defRPr>
            </a:lvl4pPr>
            <a:lvl5pPr marL="1157288" indent="-128588">
              <a:buClr>
                <a:srgbClr val="A0C65C"/>
              </a:buClr>
              <a:buFont typeface="Arial" panose="020B0604020202020204" pitchFamily="34" charset="0"/>
              <a:buNone/>
              <a:defRPr>
                <a:solidFill>
                  <a:schemeClr val="tx1">
                    <a:lumMod val="65000"/>
                    <a:lumOff val="35000"/>
                  </a:schemeClr>
                </a:solidFill>
              </a:defRPr>
            </a:lvl5pPr>
          </a:lstStyle>
          <a:p>
            <a:pPr lvl="0"/>
            <a:r>
              <a:rPr lang="en-US"/>
              <a:t>Insert chart or image</a:t>
            </a:r>
          </a:p>
        </p:txBody>
      </p:sp>
      <p:sp>
        <p:nvSpPr>
          <p:cNvPr id="41" name="Title 1">
            <a:extLst>
              <a:ext uri="{FF2B5EF4-FFF2-40B4-BE49-F238E27FC236}">
                <a16:creationId xmlns:a16="http://schemas.microsoft.com/office/drawing/2014/main" id="{CE901B6C-F633-3947-95C9-52CE1F5A1227}"/>
              </a:ext>
            </a:extLst>
          </p:cNvPr>
          <p:cNvSpPr>
            <a:spLocks noGrp="1"/>
          </p:cNvSpPr>
          <p:nvPr>
            <p:ph type="title" hasCustomPrompt="1"/>
          </p:nvPr>
        </p:nvSpPr>
        <p:spPr>
          <a:xfrm>
            <a:off x="1356982" y="264524"/>
            <a:ext cx="5272418" cy="709741"/>
          </a:xfrm>
          <a:prstGeom prst="rect">
            <a:avLst/>
          </a:prstGeom>
        </p:spPr>
        <p:txBody>
          <a:bodyPr/>
          <a:lstStyle/>
          <a:p>
            <a:r>
              <a:rPr lang="en-US"/>
              <a:t>Click to edit title</a:t>
            </a:r>
          </a:p>
        </p:txBody>
      </p:sp>
      <p:grpSp>
        <p:nvGrpSpPr>
          <p:cNvPr id="42" name="Group 41">
            <a:extLst>
              <a:ext uri="{FF2B5EF4-FFF2-40B4-BE49-F238E27FC236}">
                <a16:creationId xmlns:a16="http://schemas.microsoft.com/office/drawing/2014/main" id="{DE9A3FE5-4A4D-0843-90B6-B133491B4E06}"/>
              </a:ext>
            </a:extLst>
          </p:cNvPr>
          <p:cNvGrpSpPr/>
          <p:nvPr userDrawn="1"/>
        </p:nvGrpSpPr>
        <p:grpSpPr>
          <a:xfrm>
            <a:off x="6859" y="3"/>
            <a:ext cx="1235825" cy="1509523"/>
            <a:chOff x="10025268" y="-18034"/>
            <a:chExt cx="2124303" cy="1946080"/>
          </a:xfrm>
        </p:grpSpPr>
        <p:sp>
          <p:nvSpPr>
            <p:cNvPr id="43" name="Parallelogram 42">
              <a:extLst>
                <a:ext uri="{FF2B5EF4-FFF2-40B4-BE49-F238E27FC236}">
                  <a16:creationId xmlns:a16="http://schemas.microsoft.com/office/drawing/2014/main" id="{5274A6E8-3097-C74E-846A-774935178C61}"/>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4" name="Parallelogram 43">
              <a:extLst>
                <a:ext uri="{FF2B5EF4-FFF2-40B4-BE49-F238E27FC236}">
                  <a16:creationId xmlns:a16="http://schemas.microsoft.com/office/drawing/2014/main" id="{A41A4B4D-101A-834E-ACC4-91CD3FC550FF}"/>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46" name="Text Placeholder 2">
            <a:extLst>
              <a:ext uri="{FF2B5EF4-FFF2-40B4-BE49-F238E27FC236}">
                <a16:creationId xmlns:a16="http://schemas.microsoft.com/office/drawing/2014/main" id="{12E01942-D0A3-2147-AE71-C6A8AEC4E35F}"/>
              </a:ext>
            </a:extLst>
          </p:cNvPr>
          <p:cNvSpPr>
            <a:spLocks noGrp="1"/>
          </p:cNvSpPr>
          <p:nvPr>
            <p:ph type="body" idx="11" hasCustomPrompt="1"/>
          </p:nvPr>
        </p:nvSpPr>
        <p:spPr>
          <a:xfrm>
            <a:off x="1356982" y="1047753"/>
            <a:ext cx="5272418" cy="294391"/>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900" b="0">
                <a:solidFill>
                  <a:srgbClr val="009ED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49" name="Text Placeholder 2">
            <a:extLst>
              <a:ext uri="{FF2B5EF4-FFF2-40B4-BE49-F238E27FC236}">
                <a16:creationId xmlns:a16="http://schemas.microsoft.com/office/drawing/2014/main" id="{5E3D3457-F59F-9F49-B90C-B63090A768D8}"/>
              </a:ext>
            </a:extLst>
          </p:cNvPr>
          <p:cNvSpPr>
            <a:spLocks noGrp="1"/>
          </p:cNvSpPr>
          <p:nvPr>
            <p:ph type="body" idx="23" hasCustomPrompt="1"/>
          </p:nvPr>
        </p:nvSpPr>
        <p:spPr>
          <a:xfrm>
            <a:off x="365323" y="3875524"/>
            <a:ext cx="898664" cy="277326"/>
          </a:xfrm>
          <a:prstGeom prst="rect">
            <a:avLst/>
          </a:prstGeom>
        </p:spPr>
        <p:txBody>
          <a:bodyPr numCol="1" anchor="t">
            <a:noAutofit/>
          </a:bodyPr>
          <a:lstStyle>
            <a:lvl1pPr marL="192881" indent="-192881" algn="ctr">
              <a:lnSpc>
                <a:spcPct val="100000"/>
              </a:lnSpc>
              <a:buClr>
                <a:srgbClr val="A0C65C"/>
              </a:buClr>
              <a:buFont typeface="Arial" panose="020B0604020202020204" pitchFamily="34" charset="0"/>
              <a:buNone/>
              <a:defRPr sz="788" b="1">
                <a:solidFill>
                  <a:schemeClr val="bg1"/>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Text here</a:t>
            </a:r>
          </a:p>
        </p:txBody>
      </p:sp>
      <p:sp>
        <p:nvSpPr>
          <p:cNvPr id="50" name="Text Placeholder 2">
            <a:extLst>
              <a:ext uri="{FF2B5EF4-FFF2-40B4-BE49-F238E27FC236}">
                <a16:creationId xmlns:a16="http://schemas.microsoft.com/office/drawing/2014/main" id="{6AB317BE-ECEB-BC4E-B670-30EA8867F2F2}"/>
              </a:ext>
            </a:extLst>
          </p:cNvPr>
          <p:cNvSpPr>
            <a:spLocks noGrp="1"/>
          </p:cNvSpPr>
          <p:nvPr>
            <p:ph type="body" idx="26" hasCustomPrompt="1"/>
          </p:nvPr>
        </p:nvSpPr>
        <p:spPr>
          <a:xfrm>
            <a:off x="1420423" y="3394267"/>
            <a:ext cx="780122" cy="559482"/>
          </a:xfrm>
          <a:prstGeom prst="rect">
            <a:avLst/>
          </a:prstGeom>
        </p:spPr>
        <p:txBody>
          <a:bodyPr numCol="1" anchor="t">
            <a:noAutofit/>
          </a:bodyPr>
          <a:lstStyle>
            <a:lvl1pPr marL="192881" indent="-192881" algn="ctr">
              <a:lnSpc>
                <a:spcPct val="100000"/>
              </a:lnSpc>
              <a:buClr>
                <a:srgbClr val="A0C65C"/>
              </a:buClr>
              <a:buFont typeface="Arial" panose="020B0604020202020204" pitchFamily="34" charset="0"/>
              <a:buNone/>
              <a:defRPr sz="1575" b="0" i="0">
                <a:solidFill>
                  <a:schemeClr val="bg1"/>
                </a:solidFill>
                <a:latin typeface="Arial Black" panose="020B0604020202020204" pitchFamily="34" charset="0"/>
                <a:cs typeface="Arial Black" panose="020B0604020202020204" pitchFamily="34" charset="0"/>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$0.0</a:t>
            </a:r>
          </a:p>
        </p:txBody>
      </p:sp>
      <p:sp>
        <p:nvSpPr>
          <p:cNvPr id="51" name="Text Placeholder 2">
            <a:extLst>
              <a:ext uri="{FF2B5EF4-FFF2-40B4-BE49-F238E27FC236}">
                <a16:creationId xmlns:a16="http://schemas.microsoft.com/office/drawing/2014/main" id="{F20BCFEA-81B6-5F44-94AE-E826C27BB9D3}"/>
              </a:ext>
            </a:extLst>
          </p:cNvPr>
          <p:cNvSpPr>
            <a:spLocks noGrp="1"/>
          </p:cNvSpPr>
          <p:nvPr>
            <p:ph type="body" idx="27" hasCustomPrompt="1"/>
          </p:nvPr>
        </p:nvSpPr>
        <p:spPr>
          <a:xfrm>
            <a:off x="1420423" y="3913646"/>
            <a:ext cx="780122" cy="516560"/>
          </a:xfrm>
          <a:prstGeom prst="rect">
            <a:avLst/>
          </a:prstGeom>
        </p:spPr>
        <p:txBody>
          <a:bodyPr numCol="1" anchor="t">
            <a:noAutofit/>
          </a:bodyPr>
          <a:lstStyle>
            <a:lvl1pPr marL="192881" indent="-192881" algn="ctr">
              <a:lnSpc>
                <a:spcPct val="100000"/>
              </a:lnSpc>
              <a:buClr>
                <a:srgbClr val="A0C65C"/>
              </a:buClr>
              <a:buFont typeface="Arial" panose="020B0604020202020204" pitchFamily="34" charset="0"/>
              <a:buNone/>
              <a:defRPr sz="788" b="0" i="0">
                <a:solidFill>
                  <a:schemeClr val="bg1"/>
                </a:solidFill>
                <a:latin typeface="Arial Black" panose="020B0604020202020204" pitchFamily="34" charset="0"/>
                <a:cs typeface="Arial Black" panose="020B0604020202020204" pitchFamily="34" charset="0"/>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MILLION</a:t>
            </a:r>
          </a:p>
        </p:txBody>
      </p:sp>
      <p:sp>
        <p:nvSpPr>
          <p:cNvPr id="52" name="Text Placeholder 2">
            <a:extLst>
              <a:ext uri="{FF2B5EF4-FFF2-40B4-BE49-F238E27FC236}">
                <a16:creationId xmlns:a16="http://schemas.microsoft.com/office/drawing/2014/main" id="{A039EEEA-60B0-9B40-9E8E-D4A99F644C3C}"/>
              </a:ext>
            </a:extLst>
          </p:cNvPr>
          <p:cNvSpPr>
            <a:spLocks noGrp="1"/>
          </p:cNvSpPr>
          <p:nvPr>
            <p:ph type="body" idx="16" hasCustomPrompt="1"/>
          </p:nvPr>
        </p:nvSpPr>
        <p:spPr>
          <a:xfrm>
            <a:off x="3372062" y="3633360"/>
            <a:ext cx="3257339" cy="286819"/>
          </a:xfrm>
          <a:prstGeom prst="rect">
            <a:avLst/>
          </a:prstGeom>
        </p:spPr>
        <p:txBody>
          <a:bodyPr numCol="1" anchor="t">
            <a:noAutofit/>
          </a:bodyPr>
          <a:lstStyle>
            <a:lvl1pPr marL="192881" indent="-192881" algn="l">
              <a:lnSpc>
                <a:spcPct val="100000"/>
              </a:lnSpc>
              <a:buClr>
                <a:srgbClr val="A0C65C"/>
              </a:buClr>
              <a:buFont typeface="Arial" panose="020B0604020202020204" pitchFamily="34" charset="0"/>
              <a:buNone/>
              <a:defRPr sz="675"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53" name="Text Placeholder 2">
            <a:extLst>
              <a:ext uri="{FF2B5EF4-FFF2-40B4-BE49-F238E27FC236}">
                <a16:creationId xmlns:a16="http://schemas.microsoft.com/office/drawing/2014/main" id="{CD8D24A9-B656-3546-BDED-2F812966D99A}"/>
              </a:ext>
            </a:extLst>
          </p:cNvPr>
          <p:cNvSpPr>
            <a:spLocks noGrp="1"/>
          </p:cNvSpPr>
          <p:nvPr>
            <p:ph type="body" idx="17" hasCustomPrompt="1"/>
          </p:nvPr>
        </p:nvSpPr>
        <p:spPr>
          <a:xfrm>
            <a:off x="3372062" y="3977401"/>
            <a:ext cx="3257339" cy="507874"/>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563"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54" name="Text Placeholder 2">
            <a:extLst>
              <a:ext uri="{FF2B5EF4-FFF2-40B4-BE49-F238E27FC236}">
                <a16:creationId xmlns:a16="http://schemas.microsoft.com/office/drawing/2014/main" id="{8F9E4633-4D9A-AA42-BCBB-DE94B67DD685}"/>
              </a:ext>
            </a:extLst>
          </p:cNvPr>
          <p:cNvSpPr>
            <a:spLocks noGrp="1"/>
          </p:cNvSpPr>
          <p:nvPr>
            <p:ph type="body" idx="28" hasCustomPrompt="1"/>
          </p:nvPr>
        </p:nvSpPr>
        <p:spPr>
          <a:xfrm>
            <a:off x="3372062" y="2647952"/>
            <a:ext cx="3257339" cy="286819"/>
          </a:xfrm>
          <a:prstGeom prst="rect">
            <a:avLst/>
          </a:prstGeom>
        </p:spPr>
        <p:txBody>
          <a:bodyPr numCol="1" anchor="t">
            <a:noAutofit/>
          </a:bodyPr>
          <a:lstStyle>
            <a:lvl1pPr marL="192881" indent="-192881" algn="l">
              <a:lnSpc>
                <a:spcPct val="100000"/>
              </a:lnSpc>
              <a:buClr>
                <a:srgbClr val="A0C65C"/>
              </a:buClr>
              <a:buFont typeface="Arial" panose="020B0604020202020204" pitchFamily="34" charset="0"/>
              <a:buNone/>
              <a:defRPr sz="675"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55" name="Text Placeholder 2">
            <a:extLst>
              <a:ext uri="{FF2B5EF4-FFF2-40B4-BE49-F238E27FC236}">
                <a16:creationId xmlns:a16="http://schemas.microsoft.com/office/drawing/2014/main" id="{AA93306F-30A6-794F-9DC5-6924EA1F443C}"/>
              </a:ext>
            </a:extLst>
          </p:cNvPr>
          <p:cNvSpPr>
            <a:spLocks noGrp="1"/>
          </p:cNvSpPr>
          <p:nvPr>
            <p:ph type="body" idx="29" hasCustomPrompt="1"/>
          </p:nvPr>
        </p:nvSpPr>
        <p:spPr>
          <a:xfrm>
            <a:off x="3372062" y="2991994"/>
            <a:ext cx="3257339" cy="507874"/>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563"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56" name="Text Placeholder 2">
            <a:extLst>
              <a:ext uri="{FF2B5EF4-FFF2-40B4-BE49-F238E27FC236}">
                <a16:creationId xmlns:a16="http://schemas.microsoft.com/office/drawing/2014/main" id="{FD0B40E6-748C-F441-9625-14D7A6701965}"/>
              </a:ext>
            </a:extLst>
          </p:cNvPr>
          <p:cNvSpPr>
            <a:spLocks noGrp="1"/>
          </p:cNvSpPr>
          <p:nvPr>
            <p:ph type="body" idx="30" hasCustomPrompt="1"/>
          </p:nvPr>
        </p:nvSpPr>
        <p:spPr>
          <a:xfrm>
            <a:off x="3372062" y="1657353"/>
            <a:ext cx="3257339" cy="286819"/>
          </a:xfrm>
          <a:prstGeom prst="rect">
            <a:avLst/>
          </a:prstGeom>
        </p:spPr>
        <p:txBody>
          <a:bodyPr numCol="1" anchor="t">
            <a:noAutofit/>
          </a:bodyPr>
          <a:lstStyle>
            <a:lvl1pPr marL="192881" indent="-192881" algn="l">
              <a:lnSpc>
                <a:spcPct val="100000"/>
              </a:lnSpc>
              <a:buClr>
                <a:srgbClr val="A0C65C"/>
              </a:buClr>
              <a:buFont typeface="Arial" panose="020B0604020202020204" pitchFamily="34" charset="0"/>
              <a:buNone/>
              <a:defRPr sz="675"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57" name="Text Placeholder 2">
            <a:extLst>
              <a:ext uri="{FF2B5EF4-FFF2-40B4-BE49-F238E27FC236}">
                <a16:creationId xmlns:a16="http://schemas.microsoft.com/office/drawing/2014/main" id="{0751A8A8-1777-3442-A1C0-927CCA2DBECA}"/>
              </a:ext>
            </a:extLst>
          </p:cNvPr>
          <p:cNvSpPr>
            <a:spLocks noGrp="1"/>
          </p:cNvSpPr>
          <p:nvPr>
            <p:ph type="body" idx="31" hasCustomPrompt="1"/>
          </p:nvPr>
        </p:nvSpPr>
        <p:spPr>
          <a:xfrm>
            <a:off x="3372062" y="2001394"/>
            <a:ext cx="3257339" cy="507874"/>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563"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32366352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ndard-Slide-Testimonial right">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169C31CD-3798-3E45-BB2B-A9F3D88AFE04}"/>
              </a:ext>
            </a:extLst>
          </p:cNvPr>
          <p:cNvGrpSpPr/>
          <p:nvPr userDrawn="1"/>
        </p:nvGrpSpPr>
        <p:grpSpPr>
          <a:xfrm>
            <a:off x="1" y="3"/>
            <a:ext cx="6858001" cy="5138973"/>
            <a:chOff x="1" y="-1"/>
            <a:chExt cx="12192000" cy="6851964"/>
          </a:xfrm>
        </p:grpSpPr>
        <p:sp>
          <p:nvSpPr>
            <p:cNvPr id="21" name="Rectangle 20">
              <a:extLst>
                <a:ext uri="{FF2B5EF4-FFF2-40B4-BE49-F238E27FC236}">
                  <a16:creationId xmlns:a16="http://schemas.microsoft.com/office/drawing/2014/main" id="{F27BE13F-456C-E04D-9C86-770B1666EBD6}"/>
                </a:ext>
              </a:extLst>
            </p:cNvPr>
            <p:cNvSpPr/>
            <p:nvPr/>
          </p:nvSpPr>
          <p:spPr>
            <a:xfrm>
              <a:off x="1" y="-1"/>
              <a:ext cx="6442364" cy="6851963"/>
            </a:xfrm>
            <a:prstGeom prst="rect">
              <a:avLst/>
            </a:prstGeom>
            <a:solidFill>
              <a:srgbClr val="0F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Rectangle 21">
              <a:extLst>
                <a:ext uri="{FF2B5EF4-FFF2-40B4-BE49-F238E27FC236}">
                  <a16:creationId xmlns:a16="http://schemas.microsoft.com/office/drawing/2014/main" id="{5CE063AE-F1AA-FC4E-AF94-D89442541A1D}"/>
                </a:ext>
              </a:extLst>
            </p:cNvPr>
            <p:cNvSpPr/>
            <p:nvPr/>
          </p:nvSpPr>
          <p:spPr>
            <a:xfrm>
              <a:off x="6438439" y="4710544"/>
              <a:ext cx="5753562" cy="2141419"/>
            </a:xfrm>
            <a:prstGeom prst="rect">
              <a:avLst/>
            </a:prstGeom>
            <a:solidFill>
              <a:srgbClr val="2E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n w="0"/>
                <a:solidFill>
                  <a:schemeClr val="tx1"/>
                </a:solidFill>
                <a:effectLst>
                  <a:outerShdw blurRad="38100" dist="19050" dir="2700000" algn="tl" rotWithShape="0">
                    <a:schemeClr val="dk1">
                      <a:alpha val="40000"/>
                    </a:schemeClr>
                  </a:outerShdw>
                </a:effectLst>
              </a:endParaRPr>
            </a:p>
          </p:txBody>
        </p:sp>
      </p:grpSp>
      <p:sp>
        <p:nvSpPr>
          <p:cNvPr id="26" name="Text Placeholder 2">
            <a:extLst>
              <a:ext uri="{FF2B5EF4-FFF2-40B4-BE49-F238E27FC236}">
                <a16:creationId xmlns:a16="http://schemas.microsoft.com/office/drawing/2014/main" id="{B926FC7D-96BF-3440-B0B1-424834EF691A}"/>
              </a:ext>
            </a:extLst>
          </p:cNvPr>
          <p:cNvSpPr>
            <a:spLocks noGrp="1"/>
          </p:cNvSpPr>
          <p:nvPr>
            <p:ph type="body" idx="18" hasCustomPrompt="1"/>
          </p:nvPr>
        </p:nvSpPr>
        <p:spPr>
          <a:xfrm>
            <a:off x="3875009" y="1610592"/>
            <a:ext cx="2752947" cy="391927"/>
          </a:xfrm>
          <a:prstGeom prst="rect">
            <a:avLst/>
          </a:prstGeom>
        </p:spPr>
        <p:txBody>
          <a:bodyPr numCol="1" anchor="t">
            <a:noAutofit/>
          </a:bodyPr>
          <a:lstStyle>
            <a:lvl1pPr marL="192881" indent="-192881" algn="l">
              <a:lnSpc>
                <a:spcPct val="100000"/>
              </a:lnSpc>
              <a:buClr>
                <a:srgbClr val="A0C65C"/>
              </a:buClr>
              <a:buFont typeface="Arial" panose="020B0604020202020204" pitchFamily="34" charset="0"/>
              <a:buNone/>
              <a:defRPr sz="1575" b="1" i="0">
                <a:solidFill>
                  <a:srgbClr val="0068AC"/>
                </a:solidFill>
                <a:latin typeface="Arial Black" panose="020B0604020202020204" pitchFamily="34" charset="0"/>
                <a:cs typeface="Arial Black" panose="020B0604020202020204" pitchFamily="34" charset="0"/>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7" name="Text Placeholder 2">
            <a:extLst>
              <a:ext uri="{FF2B5EF4-FFF2-40B4-BE49-F238E27FC236}">
                <a16:creationId xmlns:a16="http://schemas.microsoft.com/office/drawing/2014/main" id="{F7209D30-E506-044D-840D-B9A83534C8B0}"/>
              </a:ext>
            </a:extLst>
          </p:cNvPr>
          <p:cNvSpPr>
            <a:spLocks noGrp="1"/>
          </p:cNvSpPr>
          <p:nvPr>
            <p:ph type="body" idx="19" hasCustomPrompt="1"/>
          </p:nvPr>
        </p:nvSpPr>
        <p:spPr>
          <a:xfrm>
            <a:off x="251178" y="1962836"/>
            <a:ext cx="3119264" cy="2863226"/>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8" name="Content Placeholder 2">
            <a:extLst>
              <a:ext uri="{FF2B5EF4-FFF2-40B4-BE49-F238E27FC236}">
                <a16:creationId xmlns:a16="http://schemas.microsoft.com/office/drawing/2014/main" id="{0283A59E-9BA0-8B4B-B1C9-AB2706F814A1}"/>
              </a:ext>
            </a:extLst>
          </p:cNvPr>
          <p:cNvSpPr>
            <a:spLocks noGrp="1"/>
          </p:cNvSpPr>
          <p:nvPr>
            <p:ph idx="22" hasCustomPrompt="1"/>
          </p:nvPr>
        </p:nvSpPr>
        <p:spPr>
          <a:xfrm>
            <a:off x="4289939" y="2583196"/>
            <a:ext cx="1901952" cy="1899431"/>
          </a:xfrm>
          <a:prstGeom prst="ellipse">
            <a:avLst/>
          </a:prstGeom>
          <a:ln w="28575">
            <a:solidFill>
              <a:schemeClr val="bg1"/>
            </a:solidFill>
          </a:ln>
        </p:spPr>
        <p:txBody>
          <a:bodyPr>
            <a:normAutofit/>
          </a:bodyPr>
          <a:lstStyle>
            <a:lvl1pPr>
              <a:buClr>
                <a:srgbClr val="A0C65C"/>
              </a:buClr>
              <a:buNone/>
              <a:defRPr sz="1013">
                <a:solidFill>
                  <a:schemeClr val="tx1">
                    <a:lumMod val="65000"/>
                    <a:lumOff val="35000"/>
                  </a:schemeClr>
                </a:solidFill>
              </a:defRPr>
            </a:lvl1pPr>
            <a:lvl2pPr marL="417910" indent="-160735">
              <a:buClr>
                <a:srgbClr val="A0C65C"/>
              </a:buClr>
              <a:buFont typeface="Arial" panose="020B0604020202020204" pitchFamily="34" charset="0"/>
              <a:buNone/>
              <a:defRPr>
                <a:solidFill>
                  <a:schemeClr val="tx1">
                    <a:lumMod val="65000"/>
                    <a:lumOff val="35000"/>
                  </a:schemeClr>
                </a:solidFill>
              </a:defRPr>
            </a:lvl2pPr>
            <a:lvl3pPr marL="642938" indent="-128588">
              <a:buClr>
                <a:srgbClr val="A0C65C"/>
              </a:buClr>
              <a:buFont typeface="Arial" panose="020B0604020202020204" pitchFamily="34" charset="0"/>
              <a:buNone/>
              <a:defRPr>
                <a:solidFill>
                  <a:schemeClr val="tx1">
                    <a:lumMod val="65000"/>
                    <a:lumOff val="35000"/>
                  </a:schemeClr>
                </a:solidFill>
              </a:defRPr>
            </a:lvl3pPr>
            <a:lvl4pPr marL="900113" indent="-128588">
              <a:buClr>
                <a:srgbClr val="A0C65C"/>
              </a:buClr>
              <a:buFont typeface="Arial" panose="020B0604020202020204" pitchFamily="34" charset="0"/>
              <a:buNone/>
              <a:defRPr>
                <a:solidFill>
                  <a:schemeClr val="tx1">
                    <a:lumMod val="65000"/>
                    <a:lumOff val="35000"/>
                  </a:schemeClr>
                </a:solidFill>
              </a:defRPr>
            </a:lvl4pPr>
            <a:lvl5pPr marL="1157288" indent="-128588">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
        <p:nvSpPr>
          <p:cNvPr id="29" name="Text Placeholder 2">
            <a:extLst>
              <a:ext uri="{FF2B5EF4-FFF2-40B4-BE49-F238E27FC236}">
                <a16:creationId xmlns:a16="http://schemas.microsoft.com/office/drawing/2014/main" id="{0E454A1C-F5A2-E645-9FC1-71DB54844C66}"/>
              </a:ext>
            </a:extLst>
          </p:cNvPr>
          <p:cNvSpPr>
            <a:spLocks noGrp="1"/>
          </p:cNvSpPr>
          <p:nvPr>
            <p:ph type="body" idx="23" hasCustomPrompt="1"/>
          </p:nvPr>
        </p:nvSpPr>
        <p:spPr>
          <a:xfrm>
            <a:off x="1297991" y="954355"/>
            <a:ext cx="2072452"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350" b="1">
                <a:solidFill>
                  <a:schemeClr val="bg1"/>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Testimonials</a:t>
            </a:r>
          </a:p>
        </p:txBody>
      </p:sp>
      <p:pic>
        <p:nvPicPr>
          <p:cNvPr id="30" name="Graphic 29">
            <a:extLst>
              <a:ext uri="{FF2B5EF4-FFF2-40B4-BE49-F238E27FC236}">
                <a16:creationId xmlns:a16="http://schemas.microsoft.com/office/drawing/2014/main" id="{F6DE378D-80CF-B84F-9A8E-C1D7B7DA1CB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1180" y="334738"/>
            <a:ext cx="813847" cy="1026922"/>
          </a:xfrm>
          <a:prstGeom prst="rect">
            <a:avLst/>
          </a:prstGeom>
        </p:spPr>
      </p:pic>
      <p:grpSp>
        <p:nvGrpSpPr>
          <p:cNvPr id="31" name="Group 30">
            <a:extLst>
              <a:ext uri="{FF2B5EF4-FFF2-40B4-BE49-F238E27FC236}">
                <a16:creationId xmlns:a16="http://schemas.microsoft.com/office/drawing/2014/main" id="{45843A1B-DA62-1A47-8867-51F5C75BC28E}"/>
              </a:ext>
            </a:extLst>
          </p:cNvPr>
          <p:cNvGrpSpPr/>
          <p:nvPr userDrawn="1"/>
        </p:nvGrpSpPr>
        <p:grpSpPr>
          <a:xfrm>
            <a:off x="4788197" y="-152400"/>
            <a:ext cx="1235825" cy="1428750"/>
            <a:chOff x="10025268" y="-18034"/>
            <a:chExt cx="2124303" cy="1946080"/>
          </a:xfrm>
        </p:grpSpPr>
        <p:sp>
          <p:nvSpPr>
            <p:cNvPr id="32" name="Parallelogram 31">
              <a:extLst>
                <a:ext uri="{FF2B5EF4-FFF2-40B4-BE49-F238E27FC236}">
                  <a16:creationId xmlns:a16="http://schemas.microsoft.com/office/drawing/2014/main" id="{271E3830-5AF3-4340-BB6A-0EA8DC0D9229}"/>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3" name="Parallelogram 32">
              <a:extLst>
                <a:ext uri="{FF2B5EF4-FFF2-40B4-BE49-F238E27FC236}">
                  <a16:creationId xmlns:a16="http://schemas.microsoft.com/office/drawing/2014/main" id="{B2B90406-BC05-3B45-8275-E05B84CFBE2C}"/>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34" name="Text Placeholder 2">
            <a:extLst>
              <a:ext uri="{FF2B5EF4-FFF2-40B4-BE49-F238E27FC236}">
                <a16:creationId xmlns:a16="http://schemas.microsoft.com/office/drawing/2014/main" id="{8B65D0CC-3E05-1547-8F28-BB61B243475B}"/>
              </a:ext>
            </a:extLst>
          </p:cNvPr>
          <p:cNvSpPr>
            <a:spLocks noGrp="1"/>
          </p:cNvSpPr>
          <p:nvPr>
            <p:ph type="body" idx="11" hasCustomPrompt="1"/>
          </p:nvPr>
        </p:nvSpPr>
        <p:spPr>
          <a:xfrm>
            <a:off x="3875009" y="2123469"/>
            <a:ext cx="2752948" cy="294391"/>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900" b="0">
                <a:solidFill>
                  <a:srgbClr val="009ED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14863438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ndard-Slide-Testimonial lef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27BE13F-456C-E04D-9C86-770B1666EBD6}"/>
              </a:ext>
            </a:extLst>
          </p:cNvPr>
          <p:cNvSpPr/>
          <p:nvPr/>
        </p:nvSpPr>
        <p:spPr>
          <a:xfrm>
            <a:off x="3236380" y="4528"/>
            <a:ext cx="3623831" cy="5138972"/>
          </a:xfrm>
          <a:prstGeom prst="rect">
            <a:avLst/>
          </a:prstGeom>
          <a:solidFill>
            <a:srgbClr val="0F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Rectangle 21">
            <a:extLst>
              <a:ext uri="{FF2B5EF4-FFF2-40B4-BE49-F238E27FC236}">
                <a16:creationId xmlns:a16="http://schemas.microsoft.com/office/drawing/2014/main" id="{5CE063AE-F1AA-FC4E-AF94-D89442541A1D}"/>
              </a:ext>
            </a:extLst>
          </p:cNvPr>
          <p:cNvSpPr/>
          <p:nvPr/>
        </p:nvSpPr>
        <p:spPr>
          <a:xfrm>
            <a:off x="1" y="3532909"/>
            <a:ext cx="3236379" cy="1606064"/>
          </a:xfrm>
          <a:prstGeom prst="rect">
            <a:avLst/>
          </a:prstGeom>
          <a:solidFill>
            <a:srgbClr val="2E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n w="0"/>
              <a:solidFill>
                <a:schemeClr val="tx1"/>
              </a:solidFill>
              <a:effectLst>
                <a:outerShdw blurRad="38100" dist="19050" dir="2700000" algn="tl" rotWithShape="0">
                  <a:schemeClr val="dk1">
                    <a:alpha val="40000"/>
                  </a:schemeClr>
                </a:outerShdw>
              </a:effectLst>
            </a:endParaRPr>
          </a:p>
        </p:txBody>
      </p:sp>
      <p:sp>
        <p:nvSpPr>
          <p:cNvPr id="26" name="Text Placeholder 2">
            <a:extLst>
              <a:ext uri="{FF2B5EF4-FFF2-40B4-BE49-F238E27FC236}">
                <a16:creationId xmlns:a16="http://schemas.microsoft.com/office/drawing/2014/main" id="{B926FC7D-96BF-3440-B0B1-424834EF691A}"/>
              </a:ext>
            </a:extLst>
          </p:cNvPr>
          <p:cNvSpPr>
            <a:spLocks noGrp="1"/>
          </p:cNvSpPr>
          <p:nvPr userDrawn="1">
            <p:ph type="body" idx="18" hasCustomPrompt="1"/>
          </p:nvPr>
        </p:nvSpPr>
        <p:spPr>
          <a:xfrm>
            <a:off x="228601" y="1696222"/>
            <a:ext cx="2721438" cy="391927"/>
          </a:xfrm>
          <a:prstGeom prst="rect">
            <a:avLst/>
          </a:prstGeom>
        </p:spPr>
        <p:txBody>
          <a:bodyPr numCol="1" anchor="t">
            <a:noAutofit/>
          </a:bodyPr>
          <a:lstStyle>
            <a:lvl1pPr marL="192881" indent="-192881" algn="l">
              <a:lnSpc>
                <a:spcPct val="100000"/>
              </a:lnSpc>
              <a:buClr>
                <a:srgbClr val="A0C65C"/>
              </a:buClr>
              <a:buFont typeface="Arial" panose="020B0604020202020204" pitchFamily="34" charset="0"/>
              <a:buNone/>
              <a:defRPr sz="1575" b="1" i="0">
                <a:solidFill>
                  <a:srgbClr val="0068AC"/>
                </a:solidFill>
                <a:latin typeface="Arial Black" panose="020B0604020202020204" pitchFamily="34" charset="0"/>
                <a:cs typeface="Arial Black" panose="020B0604020202020204" pitchFamily="34" charset="0"/>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7" name="Text Placeholder 2">
            <a:extLst>
              <a:ext uri="{FF2B5EF4-FFF2-40B4-BE49-F238E27FC236}">
                <a16:creationId xmlns:a16="http://schemas.microsoft.com/office/drawing/2014/main" id="{F7209D30-E506-044D-840D-B9A83534C8B0}"/>
              </a:ext>
            </a:extLst>
          </p:cNvPr>
          <p:cNvSpPr>
            <a:spLocks noGrp="1"/>
          </p:cNvSpPr>
          <p:nvPr userDrawn="1">
            <p:ph type="body" idx="19" hasCustomPrompt="1"/>
          </p:nvPr>
        </p:nvSpPr>
        <p:spPr>
          <a:xfrm>
            <a:off x="3505773" y="1962836"/>
            <a:ext cx="3119264" cy="2863226"/>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9" name="Text Placeholder 2">
            <a:extLst>
              <a:ext uri="{FF2B5EF4-FFF2-40B4-BE49-F238E27FC236}">
                <a16:creationId xmlns:a16="http://schemas.microsoft.com/office/drawing/2014/main" id="{0E454A1C-F5A2-E645-9FC1-71DB54844C66}"/>
              </a:ext>
            </a:extLst>
          </p:cNvPr>
          <p:cNvSpPr>
            <a:spLocks noGrp="1"/>
          </p:cNvSpPr>
          <p:nvPr userDrawn="1">
            <p:ph type="body" idx="23" hasCustomPrompt="1"/>
          </p:nvPr>
        </p:nvSpPr>
        <p:spPr>
          <a:xfrm>
            <a:off x="4552584" y="954355"/>
            <a:ext cx="2072452"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350" b="1">
                <a:solidFill>
                  <a:schemeClr val="bg1"/>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Testimonials</a:t>
            </a:r>
          </a:p>
        </p:txBody>
      </p:sp>
      <p:pic>
        <p:nvPicPr>
          <p:cNvPr id="30" name="Graphic 29">
            <a:extLst>
              <a:ext uri="{FF2B5EF4-FFF2-40B4-BE49-F238E27FC236}">
                <a16:creationId xmlns:a16="http://schemas.microsoft.com/office/drawing/2014/main" id="{F6DE378D-80CF-B84F-9A8E-C1D7B7DA1CB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87559" y="334738"/>
            <a:ext cx="813847" cy="1026922"/>
          </a:xfrm>
          <a:prstGeom prst="rect">
            <a:avLst/>
          </a:prstGeom>
        </p:spPr>
      </p:pic>
      <p:grpSp>
        <p:nvGrpSpPr>
          <p:cNvPr id="31" name="Group 30">
            <a:extLst>
              <a:ext uri="{FF2B5EF4-FFF2-40B4-BE49-F238E27FC236}">
                <a16:creationId xmlns:a16="http://schemas.microsoft.com/office/drawing/2014/main" id="{45843A1B-DA62-1A47-8867-51F5C75BC28E}"/>
              </a:ext>
            </a:extLst>
          </p:cNvPr>
          <p:cNvGrpSpPr/>
          <p:nvPr userDrawn="1"/>
        </p:nvGrpSpPr>
        <p:grpSpPr>
          <a:xfrm>
            <a:off x="1166575" y="-152400"/>
            <a:ext cx="1235825" cy="1428750"/>
            <a:chOff x="10025268" y="-18034"/>
            <a:chExt cx="2124303" cy="1946080"/>
          </a:xfrm>
        </p:grpSpPr>
        <p:sp>
          <p:nvSpPr>
            <p:cNvPr id="32" name="Parallelogram 31">
              <a:extLst>
                <a:ext uri="{FF2B5EF4-FFF2-40B4-BE49-F238E27FC236}">
                  <a16:creationId xmlns:a16="http://schemas.microsoft.com/office/drawing/2014/main" id="{271E3830-5AF3-4340-BB6A-0EA8DC0D9229}"/>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3" name="Parallelogram 32">
              <a:extLst>
                <a:ext uri="{FF2B5EF4-FFF2-40B4-BE49-F238E27FC236}">
                  <a16:creationId xmlns:a16="http://schemas.microsoft.com/office/drawing/2014/main" id="{B2B90406-BC05-3B45-8275-E05B84CFBE2C}"/>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34" name="Text Placeholder 2">
            <a:extLst>
              <a:ext uri="{FF2B5EF4-FFF2-40B4-BE49-F238E27FC236}">
                <a16:creationId xmlns:a16="http://schemas.microsoft.com/office/drawing/2014/main" id="{8B65D0CC-3E05-1547-8F28-BB61B243475B}"/>
              </a:ext>
            </a:extLst>
          </p:cNvPr>
          <p:cNvSpPr>
            <a:spLocks noGrp="1"/>
          </p:cNvSpPr>
          <p:nvPr userDrawn="1">
            <p:ph type="body" idx="11" hasCustomPrompt="1"/>
          </p:nvPr>
        </p:nvSpPr>
        <p:spPr>
          <a:xfrm>
            <a:off x="228601" y="2204571"/>
            <a:ext cx="2721439" cy="294391"/>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900" b="0">
                <a:solidFill>
                  <a:srgbClr val="009ED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 name="Rectangle 1">
            <a:extLst>
              <a:ext uri="{FF2B5EF4-FFF2-40B4-BE49-F238E27FC236}">
                <a16:creationId xmlns:a16="http://schemas.microsoft.com/office/drawing/2014/main" id="{3F14A12B-ED5E-7E4B-8EFF-7D686D299272}"/>
              </a:ext>
            </a:extLst>
          </p:cNvPr>
          <p:cNvSpPr/>
          <p:nvPr userDrawn="1"/>
        </p:nvSpPr>
        <p:spPr>
          <a:xfrm>
            <a:off x="228600" y="334738"/>
            <a:ext cx="228600" cy="713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Content Placeholder 2">
            <a:extLst>
              <a:ext uri="{FF2B5EF4-FFF2-40B4-BE49-F238E27FC236}">
                <a16:creationId xmlns:a16="http://schemas.microsoft.com/office/drawing/2014/main" id="{69363A7B-8726-3E41-90A2-B86E5ADDD3E3}"/>
              </a:ext>
            </a:extLst>
          </p:cNvPr>
          <p:cNvSpPr>
            <a:spLocks noGrp="1"/>
          </p:cNvSpPr>
          <p:nvPr>
            <p:ph idx="22" hasCustomPrompt="1"/>
          </p:nvPr>
        </p:nvSpPr>
        <p:spPr>
          <a:xfrm>
            <a:off x="667213" y="2583196"/>
            <a:ext cx="1901952" cy="1899431"/>
          </a:xfrm>
          <a:prstGeom prst="ellipse">
            <a:avLst/>
          </a:prstGeom>
          <a:ln w="28575">
            <a:solidFill>
              <a:schemeClr val="bg1"/>
            </a:solidFill>
          </a:ln>
        </p:spPr>
        <p:txBody>
          <a:bodyPr>
            <a:normAutofit/>
          </a:bodyPr>
          <a:lstStyle>
            <a:lvl1pPr>
              <a:buClr>
                <a:srgbClr val="A0C65C"/>
              </a:buClr>
              <a:buNone/>
              <a:defRPr sz="1013">
                <a:solidFill>
                  <a:schemeClr val="tx1">
                    <a:lumMod val="65000"/>
                    <a:lumOff val="35000"/>
                  </a:schemeClr>
                </a:solidFill>
              </a:defRPr>
            </a:lvl1pPr>
            <a:lvl2pPr marL="417910" indent="-160735">
              <a:buClr>
                <a:srgbClr val="A0C65C"/>
              </a:buClr>
              <a:buFont typeface="Arial" panose="020B0604020202020204" pitchFamily="34" charset="0"/>
              <a:buNone/>
              <a:defRPr>
                <a:solidFill>
                  <a:schemeClr val="tx1">
                    <a:lumMod val="65000"/>
                    <a:lumOff val="35000"/>
                  </a:schemeClr>
                </a:solidFill>
              </a:defRPr>
            </a:lvl2pPr>
            <a:lvl3pPr marL="642938" indent="-128588">
              <a:buClr>
                <a:srgbClr val="A0C65C"/>
              </a:buClr>
              <a:buFont typeface="Arial" panose="020B0604020202020204" pitchFamily="34" charset="0"/>
              <a:buNone/>
              <a:defRPr>
                <a:solidFill>
                  <a:schemeClr val="tx1">
                    <a:lumMod val="65000"/>
                    <a:lumOff val="35000"/>
                  </a:schemeClr>
                </a:solidFill>
              </a:defRPr>
            </a:lvl3pPr>
            <a:lvl4pPr marL="900113" indent="-128588">
              <a:buClr>
                <a:srgbClr val="A0C65C"/>
              </a:buClr>
              <a:buFont typeface="Arial" panose="020B0604020202020204" pitchFamily="34" charset="0"/>
              <a:buNone/>
              <a:defRPr>
                <a:solidFill>
                  <a:schemeClr val="tx1">
                    <a:lumMod val="65000"/>
                    <a:lumOff val="35000"/>
                  </a:schemeClr>
                </a:solidFill>
              </a:defRPr>
            </a:lvl4pPr>
            <a:lvl5pPr marL="1157288" indent="-128588">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1746419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ndard-Slide-Testimonial right">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169C31CD-3798-3E45-BB2B-A9F3D88AFE04}"/>
              </a:ext>
            </a:extLst>
          </p:cNvPr>
          <p:cNvGrpSpPr/>
          <p:nvPr userDrawn="1"/>
        </p:nvGrpSpPr>
        <p:grpSpPr>
          <a:xfrm>
            <a:off x="1" y="3"/>
            <a:ext cx="6858001" cy="5138973"/>
            <a:chOff x="1" y="-1"/>
            <a:chExt cx="12192000" cy="6851964"/>
          </a:xfrm>
        </p:grpSpPr>
        <p:sp>
          <p:nvSpPr>
            <p:cNvPr id="21" name="Rectangle 20">
              <a:extLst>
                <a:ext uri="{FF2B5EF4-FFF2-40B4-BE49-F238E27FC236}">
                  <a16:creationId xmlns:a16="http://schemas.microsoft.com/office/drawing/2014/main" id="{F27BE13F-456C-E04D-9C86-770B1666EBD6}"/>
                </a:ext>
              </a:extLst>
            </p:cNvPr>
            <p:cNvSpPr/>
            <p:nvPr/>
          </p:nvSpPr>
          <p:spPr>
            <a:xfrm>
              <a:off x="1" y="-1"/>
              <a:ext cx="6442364" cy="6851963"/>
            </a:xfrm>
            <a:prstGeom prst="rect">
              <a:avLst/>
            </a:prstGeom>
            <a:solidFill>
              <a:srgbClr val="0F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Rectangle 21">
              <a:extLst>
                <a:ext uri="{FF2B5EF4-FFF2-40B4-BE49-F238E27FC236}">
                  <a16:creationId xmlns:a16="http://schemas.microsoft.com/office/drawing/2014/main" id="{5CE063AE-F1AA-FC4E-AF94-D89442541A1D}"/>
                </a:ext>
              </a:extLst>
            </p:cNvPr>
            <p:cNvSpPr/>
            <p:nvPr/>
          </p:nvSpPr>
          <p:spPr>
            <a:xfrm>
              <a:off x="6438439" y="4710544"/>
              <a:ext cx="5753562" cy="2141419"/>
            </a:xfrm>
            <a:prstGeom prst="rect">
              <a:avLst/>
            </a:prstGeom>
            <a:solidFill>
              <a:srgbClr val="2E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n w="0"/>
                <a:solidFill>
                  <a:schemeClr val="tx1"/>
                </a:solidFill>
                <a:effectLst>
                  <a:outerShdw blurRad="38100" dist="19050" dir="2700000" algn="tl" rotWithShape="0">
                    <a:schemeClr val="dk1">
                      <a:alpha val="40000"/>
                    </a:schemeClr>
                  </a:outerShdw>
                </a:effectLst>
              </a:endParaRPr>
            </a:p>
          </p:txBody>
        </p:sp>
      </p:grpSp>
      <p:sp>
        <p:nvSpPr>
          <p:cNvPr id="26" name="Text Placeholder 2">
            <a:extLst>
              <a:ext uri="{FF2B5EF4-FFF2-40B4-BE49-F238E27FC236}">
                <a16:creationId xmlns:a16="http://schemas.microsoft.com/office/drawing/2014/main" id="{B926FC7D-96BF-3440-B0B1-424834EF691A}"/>
              </a:ext>
            </a:extLst>
          </p:cNvPr>
          <p:cNvSpPr>
            <a:spLocks noGrp="1"/>
          </p:cNvSpPr>
          <p:nvPr>
            <p:ph type="body" idx="18" hasCustomPrompt="1"/>
          </p:nvPr>
        </p:nvSpPr>
        <p:spPr>
          <a:xfrm>
            <a:off x="3875009" y="1610592"/>
            <a:ext cx="2752947" cy="391927"/>
          </a:xfrm>
          <a:prstGeom prst="rect">
            <a:avLst/>
          </a:prstGeom>
        </p:spPr>
        <p:txBody>
          <a:bodyPr numCol="1" anchor="t">
            <a:noAutofit/>
          </a:bodyPr>
          <a:lstStyle>
            <a:lvl1pPr marL="192881" indent="-192881" algn="l">
              <a:lnSpc>
                <a:spcPct val="100000"/>
              </a:lnSpc>
              <a:buClr>
                <a:srgbClr val="A0C65C"/>
              </a:buClr>
              <a:buFont typeface="Arial" panose="020B0604020202020204" pitchFamily="34" charset="0"/>
              <a:buNone/>
              <a:defRPr sz="1575" b="1" i="0">
                <a:solidFill>
                  <a:srgbClr val="0068AC"/>
                </a:solidFill>
                <a:latin typeface="Arial Black" panose="020B0604020202020204" pitchFamily="34" charset="0"/>
                <a:cs typeface="Arial Black" panose="020B0604020202020204" pitchFamily="34" charset="0"/>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7" name="Text Placeholder 2">
            <a:extLst>
              <a:ext uri="{FF2B5EF4-FFF2-40B4-BE49-F238E27FC236}">
                <a16:creationId xmlns:a16="http://schemas.microsoft.com/office/drawing/2014/main" id="{F7209D30-E506-044D-840D-B9A83534C8B0}"/>
              </a:ext>
            </a:extLst>
          </p:cNvPr>
          <p:cNvSpPr>
            <a:spLocks noGrp="1"/>
          </p:cNvSpPr>
          <p:nvPr>
            <p:ph type="body" idx="19" hasCustomPrompt="1"/>
          </p:nvPr>
        </p:nvSpPr>
        <p:spPr>
          <a:xfrm>
            <a:off x="251178" y="1962836"/>
            <a:ext cx="3119264" cy="2863226"/>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8" name="Content Placeholder 2">
            <a:extLst>
              <a:ext uri="{FF2B5EF4-FFF2-40B4-BE49-F238E27FC236}">
                <a16:creationId xmlns:a16="http://schemas.microsoft.com/office/drawing/2014/main" id="{0283A59E-9BA0-8B4B-B1C9-AB2706F814A1}"/>
              </a:ext>
            </a:extLst>
          </p:cNvPr>
          <p:cNvSpPr>
            <a:spLocks noGrp="1"/>
          </p:cNvSpPr>
          <p:nvPr>
            <p:ph idx="22" hasCustomPrompt="1"/>
          </p:nvPr>
        </p:nvSpPr>
        <p:spPr>
          <a:xfrm>
            <a:off x="4289939" y="2583196"/>
            <a:ext cx="1901952" cy="1899431"/>
          </a:xfrm>
          <a:prstGeom prst="ellipse">
            <a:avLst/>
          </a:prstGeom>
          <a:ln w="28575">
            <a:solidFill>
              <a:schemeClr val="bg1"/>
            </a:solidFill>
          </a:ln>
        </p:spPr>
        <p:txBody>
          <a:bodyPr>
            <a:normAutofit/>
          </a:bodyPr>
          <a:lstStyle>
            <a:lvl1pPr>
              <a:buClr>
                <a:srgbClr val="A0C65C"/>
              </a:buClr>
              <a:buNone/>
              <a:defRPr sz="1013">
                <a:solidFill>
                  <a:schemeClr val="tx1">
                    <a:lumMod val="65000"/>
                    <a:lumOff val="35000"/>
                  </a:schemeClr>
                </a:solidFill>
              </a:defRPr>
            </a:lvl1pPr>
            <a:lvl2pPr marL="417910" indent="-160735">
              <a:buClr>
                <a:srgbClr val="A0C65C"/>
              </a:buClr>
              <a:buFont typeface="Arial" panose="020B0604020202020204" pitchFamily="34" charset="0"/>
              <a:buNone/>
              <a:defRPr>
                <a:solidFill>
                  <a:schemeClr val="tx1">
                    <a:lumMod val="65000"/>
                    <a:lumOff val="35000"/>
                  </a:schemeClr>
                </a:solidFill>
              </a:defRPr>
            </a:lvl2pPr>
            <a:lvl3pPr marL="642938" indent="-128588">
              <a:buClr>
                <a:srgbClr val="A0C65C"/>
              </a:buClr>
              <a:buFont typeface="Arial" panose="020B0604020202020204" pitchFamily="34" charset="0"/>
              <a:buNone/>
              <a:defRPr>
                <a:solidFill>
                  <a:schemeClr val="tx1">
                    <a:lumMod val="65000"/>
                    <a:lumOff val="35000"/>
                  </a:schemeClr>
                </a:solidFill>
              </a:defRPr>
            </a:lvl3pPr>
            <a:lvl4pPr marL="900113" indent="-128588">
              <a:buClr>
                <a:srgbClr val="A0C65C"/>
              </a:buClr>
              <a:buFont typeface="Arial" panose="020B0604020202020204" pitchFamily="34" charset="0"/>
              <a:buNone/>
              <a:defRPr>
                <a:solidFill>
                  <a:schemeClr val="tx1">
                    <a:lumMod val="65000"/>
                    <a:lumOff val="35000"/>
                  </a:schemeClr>
                </a:solidFill>
              </a:defRPr>
            </a:lvl4pPr>
            <a:lvl5pPr marL="1157288" indent="-128588">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
        <p:nvSpPr>
          <p:cNvPr id="29" name="Text Placeholder 2">
            <a:extLst>
              <a:ext uri="{FF2B5EF4-FFF2-40B4-BE49-F238E27FC236}">
                <a16:creationId xmlns:a16="http://schemas.microsoft.com/office/drawing/2014/main" id="{0E454A1C-F5A2-E645-9FC1-71DB54844C66}"/>
              </a:ext>
            </a:extLst>
          </p:cNvPr>
          <p:cNvSpPr>
            <a:spLocks noGrp="1"/>
          </p:cNvSpPr>
          <p:nvPr>
            <p:ph type="body" idx="23" hasCustomPrompt="1"/>
          </p:nvPr>
        </p:nvSpPr>
        <p:spPr>
          <a:xfrm>
            <a:off x="1297991" y="954355"/>
            <a:ext cx="2072452"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350" b="1">
                <a:solidFill>
                  <a:schemeClr val="bg1"/>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Testimonials</a:t>
            </a:r>
          </a:p>
        </p:txBody>
      </p:sp>
      <p:pic>
        <p:nvPicPr>
          <p:cNvPr id="30" name="Graphic 29">
            <a:extLst>
              <a:ext uri="{FF2B5EF4-FFF2-40B4-BE49-F238E27FC236}">
                <a16:creationId xmlns:a16="http://schemas.microsoft.com/office/drawing/2014/main" id="{F6DE378D-80CF-B84F-9A8E-C1D7B7DA1CB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1180" y="334738"/>
            <a:ext cx="813847" cy="1026922"/>
          </a:xfrm>
          <a:prstGeom prst="rect">
            <a:avLst/>
          </a:prstGeom>
        </p:spPr>
      </p:pic>
      <p:grpSp>
        <p:nvGrpSpPr>
          <p:cNvPr id="31" name="Group 30">
            <a:extLst>
              <a:ext uri="{FF2B5EF4-FFF2-40B4-BE49-F238E27FC236}">
                <a16:creationId xmlns:a16="http://schemas.microsoft.com/office/drawing/2014/main" id="{45843A1B-DA62-1A47-8867-51F5C75BC28E}"/>
              </a:ext>
            </a:extLst>
          </p:cNvPr>
          <p:cNvGrpSpPr/>
          <p:nvPr userDrawn="1"/>
        </p:nvGrpSpPr>
        <p:grpSpPr>
          <a:xfrm>
            <a:off x="4788197" y="-152400"/>
            <a:ext cx="1235825" cy="1428750"/>
            <a:chOff x="10025268" y="-18034"/>
            <a:chExt cx="2124303" cy="1946080"/>
          </a:xfrm>
        </p:grpSpPr>
        <p:sp>
          <p:nvSpPr>
            <p:cNvPr id="32" name="Parallelogram 31">
              <a:extLst>
                <a:ext uri="{FF2B5EF4-FFF2-40B4-BE49-F238E27FC236}">
                  <a16:creationId xmlns:a16="http://schemas.microsoft.com/office/drawing/2014/main" id="{271E3830-5AF3-4340-BB6A-0EA8DC0D9229}"/>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3" name="Parallelogram 32">
              <a:extLst>
                <a:ext uri="{FF2B5EF4-FFF2-40B4-BE49-F238E27FC236}">
                  <a16:creationId xmlns:a16="http://schemas.microsoft.com/office/drawing/2014/main" id="{B2B90406-BC05-3B45-8275-E05B84CFBE2C}"/>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34" name="Text Placeholder 2">
            <a:extLst>
              <a:ext uri="{FF2B5EF4-FFF2-40B4-BE49-F238E27FC236}">
                <a16:creationId xmlns:a16="http://schemas.microsoft.com/office/drawing/2014/main" id="{8B65D0CC-3E05-1547-8F28-BB61B243475B}"/>
              </a:ext>
            </a:extLst>
          </p:cNvPr>
          <p:cNvSpPr>
            <a:spLocks noGrp="1"/>
          </p:cNvSpPr>
          <p:nvPr>
            <p:ph type="body" idx="11" hasCustomPrompt="1"/>
          </p:nvPr>
        </p:nvSpPr>
        <p:spPr>
          <a:xfrm>
            <a:off x="3875009" y="2123469"/>
            <a:ext cx="2752948" cy="294391"/>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900" b="0">
                <a:solidFill>
                  <a:srgbClr val="009ED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14863438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ndard-Slide-Testimonial lef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27BE13F-456C-E04D-9C86-770B1666EBD6}"/>
              </a:ext>
            </a:extLst>
          </p:cNvPr>
          <p:cNvSpPr/>
          <p:nvPr/>
        </p:nvSpPr>
        <p:spPr>
          <a:xfrm>
            <a:off x="3236380" y="4528"/>
            <a:ext cx="3623831" cy="5138972"/>
          </a:xfrm>
          <a:prstGeom prst="rect">
            <a:avLst/>
          </a:prstGeom>
          <a:solidFill>
            <a:srgbClr val="0F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Rectangle 21">
            <a:extLst>
              <a:ext uri="{FF2B5EF4-FFF2-40B4-BE49-F238E27FC236}">
                <a16:creationId xmlns:a16="http://schemas.microsoft.com/office/drawing/2014/main" id="{5CE063AE-F1AA-FC4E-AF94-D89442541A1D}"/>
              </a:ext>
            </a:extLst>
          </p:cNvPr>
          <p:cNvSpPr/>
          <p:nvPr/>
        </p:nvSpPr>
        <p:spPr>
          <a:xfrm>
            <a:off x="1" y="3532909"/>
            <a:ext cx="3236379" cy="1606064"/>
          </a:xfrm>
          <a:prstGeom prst="rect">
            <a:avLst/>
          </a:prstGeom>
          <a:solidFill>
            <a:srgbClr val="2E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n w="0"/>
              <a:solidFill>
                <a:schemeClr val="tx1"/>
              </a:solidFill>
              <a:effectLst>
                <a:outerShdw blurRad="38100" dist="19050" dir="2700000" algn="tl" rotWithShape="0">
                  <a:schemeClr val="dk1">
                    <a:alpha val="40000"/>
                  </a:schemeClr>
                </a:outerShdw>
              </a:effectLst>
            </a:endParaRPr>
          </a:p>
        </p:txBody>
      </p:sp>
      <p:sp>
        <p:nvSpPr>
          <p:cNvPr id="26" name="Text Placeholder 2">
            <a:extLst>
              <a:ext uri="{FF2B5EF4-FFF2-40B4-BE49-F238E27FC236}">
                <a16:creationId xmlns:a16="http://schemas.microsoft.com/office/drawing/2014/main" id="{B926FC7D-96BF-3440-B0B1-424834EF691A}"/>
              </a:ext>
            </a:extLst>
          </p:cNvPr>
          <p:cNvSpPr>
            <a:spLocks noGrp="1"/>
          </p:cNvSpPr>
          <p:nvPr userDrawn="1">
            <p:ph type="body" idx="18" hasCustomPrompt="1"/>
          </p:nvPr>
        </p:nvSpPr>
        <p:spPr>
          <a:xfrm>
            <a:off x="228601" y="1696222"/>
            <a:ext cx="2721438" cy="391927"/>
          </a:xfrm>
          <a:prstGeom prst="rect">
            <a:avLst/>
          </a:prstGeom>
        </p:spPr>
        <p:txBody>
          <a:bodyPr numCol="1" anchor="t">
            <a:noAutofit/>
          </a:bodyPr>
          <a:lstStyle>
            <a:lvl1pPr marL="192881" indent="-192881" algn="l">
              <a:lnSpc>
                <a:spcPct val="100000"/>
              </a:lnSpc>
              <a:buClr>
                <a:srgbClr val="A0C65C"/>
              </a:buClr>
              <a:buFont typeface="Arial" panose="020B0604020202020204" pitchFamily="34" charset="0"/>
              <a:buNone/>
              <a:defRPr sz="1575" b="1" i="0">
                <a:solidFill>
                  <a:srgbClr val="0068AC"/>
                </a:solidFill>
                <a:latin typeface="Arial Black" panose="020B0604020202020204" pitchFamily="34" charset="0"/>
                <a:cs typeface="Arial Black" panose="020B0604020202020204" pitchFamily="34" charset="0"/>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7" name="Text Placeholder 2">
            <a:extLst>
              <a:ext uri="{FF2B5EF4-FFF2-40B4-BE49-F238E27FC236}">
                <a16:creationId xmlns:a16="http://schemas.microsoft.com/office/drawing/2014/main" id="{F7209D30-E506-044D-840D-B9A83534C8B0}"/>
              </a:ext>
            </a:extLst>
          </p:cNvPr>
          <p:cNvSpPr>
            <a:spLocks noGrp="1"/>
          </p:cNvSpPr>
          <p:nvPr userDrawn="1">
            <p:ph type="body" idx="19" hasCustomPrompt="1"/>
          </p:nvPr>
        </p:nvSpPr>
        <p:spPr>
          <a:xfrm>
            <a:off x="3505773" y="1962836"/>
            <a:ext cx="3119264" cy="2863226"/>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9" name="Text Placeholder 2">
            <a:extLst>
              <a:ext uri="{FF2B5EF4-FFF2-40B4-BE49-F238E27FC236}">
                <a16:creationId xmlns:a16="http://schemas.microsoft.com/office/drawing/2014/main" id="{0E454A1C-F5A2-E645-9FC1-71DB54844C66}"/>
              </a:ext>
            </a:extLst>
          </p:cNvPr>
          <p:cNvSpPr>
            <a:spLocks noGrp="1"/>
          </p:cNvSpPr>
          <p:nvPr userDrawn="1">
            <p:ph type="body" idx="23" hasCustomPrompt="1"/>
          </p:nvPr>
        </p:nvSpPr>
        <p:spPr>
          <a:xfrm>
            <a:off x="4552584" y="954355"/>
            <a:ext cx="2072452"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350" b="1">
                <a:solidFill>
                  <a:schemeClr val="bg1"/>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Testimonials</a:t>
            </a:r>
          </a:p>
        </p:txBody>
      </p:sp>
      <p:pic>
        <p:nvPicPr>
          <p:cNvPr id="30" name="Graphic 29">
            <a:extLst>
              <a:ext uri="{FF2B5EF4-FFF2-40B4-BE49-F238E27FC236}">
                <a16:creationId xmlns:a16="http://schemas.microsoft.com/office/drawing/2014/main" id="{F6DE378D-80CF-B84F-9A8E-C1D7B7DA1CB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87559" y="334738"/>
            <a:ext cx="813847" cy="1026922"/>
          </a:xfrm>
          <a:prstGeom prst="rect">
            <a:avLst/>
          </a:prstGeom>
        </p:spPr>
      </p:pic>
      <p:grpSp>
        <p:nvGrpSpPr>
          <p:cNvPr id="31" name="Group 30">
            <a:extLst>
              <a:ext uri="{FF2B5EF4-FFF2-40B4-BE49-F238E27FC236}">
                <a16:creationId xmlns:a16="http://schemas.microsoft.com/office/drawing/2014/main" id="{45843A1B-DA62-1A47-8867-51F5C75BC28E}"/>
              </a:ext>
            </a:extLst>
          </p:cNvPr>
          <p:cNvGrpSpPr/>
          <p:nvPr userDrawn="1"/>
        </p:nvGrpSpPr>
        <p:grpSpPr>
          <a:xfrm>
            <a:off x="1166575" y="-152400"/>
            <a:ext cx="1235825" cy="1428750"/>
            <a:chOff x="10025268" y="-18034"/>
            <a:chExt cx="2124303" cy="1946080"/>
          </a:xfrm>
        </p:grpSpPr>
        <p:sp>
          <p:nvSpPr>
            <p:cNvPr id="32" name="Parallelogram 31">
              <a:extLst>
                <a:ext uri="{FF2B5EF4-FFF2-40B4-BE49-F238E27FC236}">
                  <a16:creationId xmlns:a16="http://schemas.microsoft.com/office/drawing/2014/main" id="{271E3830-5AF3-4340-BB6A-0EA8DC0D9229}"/>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3" name="Parallelogram 32">
              <a:extLst>
                <a:ext uri="{FF2B5EF4-FFF2-40B4-BE49-F238E27FC236}">
                  <a16:creationId xmlns:a16="http://schemas.microsoft.com/office/drawing/2014/main" id="{B2B90406-BC05-3B45-8275-E05B84CFBE2C}"/>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34" name="Text Placeholder 2">
            <a:extLst>
              <a:ext uri="{FF2B5EF4-FFF2-40B4-BE49-F238E27FC236}">
                <a16:creationId xmlns:a16="http://schemas.microsoft.com/office/drawing/2014/main" id="{8B65D0CC-3E05-1547-8F28-BB61B243475B}"/>
              </a:ext>
            </a:extLst>
          </p:cNvPr>
          <p:cNvSpPr>
            <a:spLocks noGrp="1"/>
          </p:cNvSpPr>
          <p:nvPr userDrawn="1">
            <p:ph type="body" idx="11" hasCustomPrompt="1"/>
          </p:nvPr>
        </p:nvSpPr>
        <p:spPr>
          <a:xfrm>
            <a:off x="228601" y="2204571"/>
            <a:ext cx="2721439" cy="294391"/>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900" b="0">
                <a:solidFill>
                  <a:srgbClr val="009ED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 name="Rectangle 1">
            <a:extLst>
              <a:ext uri="{FF2B5EF4-FFF2-40B4-BE49-F238E27FC236}">
                <a16:creationId xmlns:a16="http://schemas.microsoft.com/office/drawing/2014/main" id="{3F14A12B-ED5E-7E4B-8EFF-7D686D299272}"/>
              </a:ext>
            </a:extLst>
          </p:cNvPr>
          <p:cNvSpPr/>
          <p:nvPr userDrawn="1"/>
        </p:nvSpPr>
        <p:spPr>
          <a:xfrm>
            <a:off x="228600" y="334738"/>
            <a:ext cx="228600" cy="713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Content Placeholder 2">
            <a:extLst>
              <a:ext uri="{FF2B5EF4-FFF2-40B4-BE49-F238E27FC236}">
                <a16:creationId xmlns:a16="http://schemas.microsoft.com/office/drawing/2014/main" id="{69363A7B-8726-3E41-90A2-B86E5ADDD3E3}"/>
              </a:ext>
            </a:extLst>
          </p:cNvPr>
          <p:cNvSpPr>
            <a:spLocks noGrp="1"/>
          </p:cNvSpPr>
          <p:nvPr>
            <p:ph idx="22" hasCustomPrompt="1"/>
          </p:nvPr>
        </p:nvSpPr>
        <p:spPr>
          <a:xfrm>
            <a:off x="667213" y="2583196"/>
            <a:ext cx="1901952" cy="1899431"/>
          </a:xfrm>
          <a:prstGeom prst="ellipse">
            <a:avLst/>
          </a:prstGeom>
          <a:ln w="28575">
            <a:solidFill>
              <a:schemeClr val="bg1"/>
            </a:solidFill>
          </a:ln>
        </p:spPr>
        <p:txBody>
          <a:bodyPr>
            <a:normAutofit/>
          </a:bodyPr>
          <a:lstStyle>
            <a:lvl1pPr>
              <a:buClr>
                <a:srgbClr val="A0C65C"/>
              </a:buClr>
              <a:buNone/>
              <a:defRPr sz="1013">
                <a:solidFill>
                  <a:schemeClr val="tx1">
                    <a:lumMod val="65000"/>
                    <a:lumOff val="35000"/>
                  </a:schemeClr>
                </a:solidFill>
              </a:defRPr>
            </a:lvl1pPr>
            <a:lvl2pPr marL="417910" indent="-160735">
              <a:buClr>
                <a:srgbClr val="A0C65C"/>
              </a:buClr>
              <a:buFont typeface="Arial" panose="020B0604020202020204" pitchFamily="34" charset="0"/>
              <a:buNone/>
              <a:defRPr>
                <a:solidFill>
                  <a:schemeClr val="tx1">
                    <a:lumMod val="65000"/>
                    <a:lumOff val="35000"/>
                  </a:schemeClr>
                </a:solidFill>
              </a:defRPr>
            </a:lvl2pPr>
            <a:lvl3pPr marL="642938" indent="-128588">
              <a:buClr>
                <a:srgbClr val="A0C65C"/>
              </a:buClr>
              <a:buFont typeface="Arial" panose="020B0604020202020204" pitchFamily="34" charset="0"/>
              <a:buNone/>
              <a:defRPr>
                <a:solidFill>
                  <a:schemeClr val="tx1">
                    <a:lumMod val="65000"/>
                    <a:lumOff val="35000"/>
                  </a:schemeClr>
                </a:solidFill>
              </a:defRPr>
            </a:lvl3pPr>
            <a:lvl4pPr marL="900113" indent="-128588">
              <a:buClr>
                <a:srgbClr val="A0C65C"/>
              </a:buClr>
              <a:buFont typeface="Arial" panose="020B0604020202020204" pitchFamily="34" charset="0"/>
              <a:buNone/>
              <a:defRPr>
                <a:solidFill>
                  <a:schemeClr val="tx1">
                    <a:lumMod val="65000"/>
                    <a:lumOff val="35000"/>
                  </a:schemeClr>
                </a:solidFill>
              </a:defRPr>
            </a:lvl4pPr>
            <a:lvl5pPr marL="1157288" indent="-128588">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17464191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ndard-Slide-Testimonial right">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169C31CD-3798-3E45-BB2B-A9F3D88AFE04}"/>
              </a:ext>
            </a:extLst>
          </p:cNvPr>
          <p:cNvGrpSpPr/>
          <p:nvPr userDrawn="1"/>
        </p:nvGrpSpPr>
        <p:grpSpPr>
          <a:xfrm>
            <a:off x="1" y="3"/>
            <a:ext cx="6858001" cy="5138973"/>
            <a:chOff x="1" y="-1"/>
            <a:chExt cx="12192000" cy="6851964"/>
          </a:xfrm>
        </p:grpSpPr>
        <p:sp>
          <p:nvSpPr>
            <p:cNvPr id="21" name="Rectangle 20">
              <a:extLst>
                <a:ext uri="{FF2B5EF4-FFF2-40B4-BE49-F238E27FC236}">
                  <a16:creationId xmlns:a16="http://schemas.microsoft.com/office/drawing/2014/main" id="{F27BE13F-456C-E04D-9C86-770B1666EBD6}"/>
                </a:ext>
              </a:extLst>
            </p:cNvPr>
            <p:cNvSpPr/>
            <p:nvPr/>
          </p:nvSpPr>
          <p:spPr>
            <a:xfrm>
              <a:off x="1" y="-1"/>
              <a:ext cx="6442364" cy="6851963"/>
            </a:xfrm>
            <a:prstGeom prst="rect">
              <a:avLst/>
            </a:prstGeom>
            <a:solidFill>
              <a:srgbClr val="0F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Rectangle 21">
              <a:extLst>
                <a:ext uri="{FF2B5EF4-FFF2-40B4-BE49-F238E27FC236}">
                  <a16:creationId xmlns:a16="http://schemas.microsoft.com/office/drawing/2014/main" id="{5CE063AE-F1AA-FC4E-AF94-D89442541A1D}"/>
                </a:ext>
              </a:extLst>
            </p:cNvPr>
            <p:cNvSpPr/>
            <p:nvPr/>
          </p:nvSpPr>
          <p:spPr>
            <a:xfrm>
              <a:off x="6438439" y="4710544"/>
              <a:ext cx="5753562" cy="2141419"/>
            </a:xfrm>
            <a:prstGeom prst="rect">
              <a:avLst/>
            </a:prstGeom>
            <a:solidFill>
              <a:srgbClr val="2E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n w="0"/>
                <a:solidFill>
                  <a:schemeClr val="tx1"/>
                </a:solidFill>
                <a:effectLst>
                  <a:outerShdw blurRad="38100" dist="19050" dir="2700000" algn="tl" rotWithShape="0">
                    <a:schemeClr val="dk1">
                      <a:alpha val="40000"/>
                    </a:schemeClr>
                  </a:outerShdw>
                </a:effectLst>
              </a:endParaRPr>
            </a:p>
          </p:txBody>
        </p:sp>
      </p:grpSp>
      <p:sp>
        <p:nvSpPr>
          <p:cNvPr id="26" name="Text Placeholder 2">
            <a:extLst>
              <a:ext uri="{FF2B5EF4-FFF2-40B4-BE49-F238E27FC236}">
                <a16:creationId xmlns:a16="http://schemas.microsoft.com/office/drawing/2014/main" id="{B926FC7D-96BF-3440-B0B1-424834EF691A}"/>
              </a:ext>
            </a:extLst>
          </p:cNvPr>
          <p:cNvSpPr>
            <a:spLocks noGrp="1"/>
          </p:cNvSpPr>
          <p:nvPr>
            <p:ph type="body" idx="18" hasCustomPrompt="1"/>
          </p:nvPr>
        </p:nvSpPr>
        <p:spPr>
          <a:xfrm>
            <a:off x="3875009" y="1610592"/>
            <a:ext cx="2752947" cy="391927"/>
          </a:xfrm>
          <a:prstGeom prst="rect">
            <a:avLst/>
          </a:prstGeom>
        </p:spPr>
        <p:txBody>
          <a:bodyPr numCol="1" anchor="t">
            <a:noAutofit/>
          </a:bodyPr>
          <a:lstStyle>
            <a:lvl1pPr marL="192881" indent="-192881" algn="l">
              <a:lnSpc>
                <a:spcPct val="100000"/>
              </a:lnSpc>
              <a:buClr>
                <a:srgbClr val="A0C65C"/>
              </a:buClr>
              <a:buFont typeface="Arial" panose="020B0604020202020204" pitchFamily="34" charset="0"/>
              <a:buNone/>
              <a:defRPr sz="1575" b="1" i="0">
                <a:solidFill>
                  <a:srgbClr val="0068AC"/>
                </a:solidFill>
                <a:latin typeface="Arial Black" panose="020B0604020202020204" pitchFamily="34" charset="0"/>
                <a:cs typeface="Arial Black" panose="020B0604020202020204" pitchFamily="34" charset="0"/>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7" name="Text Placeholder 2">
            <a:extLst>
              <a:ext uri="{FF2B5EF4-FFF2-40B4-BE49-F238E27FC236}">
                <a16:creationId xmlns:a16="http://schemas.microsoft.com/office/drawing/2014/main" id="{F7209D30-E506-044D-840D-B9A83534C8B0}"/>
              </a:ext>
            </a:extLst>
          </p:cNvPr>
          <p:cNvSpPr>
            <a:spLocks noGrp="1"/>
          </p:cNvSpPr>
          <p:nvPr>
            <p:ph type="body" idx="19" hasCustomPrompt="1"/>
          </p:nvPr>
        </p:nvSpPr>
        <p:spPr>
          <a:xfrm>
            <a:off x="251178" y="1962836"/>
            <a:ext cx="3119264" cy="2863226"/>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8" name="Content Placeholder 2">
            <a:extLst>
              <a:ext uri="{FF2B5EF4-FFF2-40B4-BE49-F238E27FC236}">
                <a16:creationId xmlns:a16="http://schemas.microsoft.com/office/drawing/2014/main" id="{0283A59E-9BA0-8B4B-B1C9-AB2706F814A1}"/>
              </a:ext>
            </a:extLst>
          </p:cNvPr>
          <p:cNvSpPr>
            <a:spLocks noGrp="1"/>
          </p:cNvSpPr>
          <p:nvPr>
            <p:ph idx="22" hasCustomPrompt="1"/>
          </p:nvPr>
        </p:nvSpPr>
        <p:spPr>
          <a:xfrm>
            <a:off x="4289939" y="2583196"/>
            <a:ext cx="1901952" cy="1899431"/>
          </a:xfrm>
          <a:prstGeom prst="ellipse">
            <a:avLst/>
          </a:prstGeom>
          <a:ln w="28575">
            <a:solidFill>
              <a:schemeClr val="bg1"/>
            </a:solidFill>
          </a:ln>
        </p:spPr>
        <p:txBody>
          <a:bodyPr>
            <a:normAutofit/>
          </a:bodyPr>
          <a:lstStyle>
            <a:lvl1pPr>
              <a:buClr>
                <a:srgbClr val="A0C65C"/>
              </a:buClr>
              <a:buNone/>
              <a:defRPr sz="1013">
                <a:solidFill>
                  <a:schemeClr val="tx1">
                    <a:lumMod val="65000"/>
                    <a:lumOff val="35000"/>
                  </a:schemeClr>
                </a:solidFill>
              </a:defRPr>
            </a:lvl1pPr>
            <a:lvl2pPr marL="417910" indent="-160735">
              <a:buClr>
                <a:srgbClr val="A0C65C"/>
              </a:buClr>
              <a:buFont typeface="Arial" panose="020B0604020202020204" pitchFamily="34" charset="0"/>
              <a:buNone/>
              <a:defRPr>
                <a:solidFill>
                  <a:schemeClr val="tx1">
                    <a:lumMod val="65000"/>
                    <a:lumOff val="35000"/>
                  </a:schemeClr>
                </a:solidFill>
              </a:defRPr>
            </a:lvl2pPr>
            <a:lvl3pPr marL="642938" indent="-128588">
              <a:buClr>
                <a:srgbClr val="A0C65C"/>
              </a:buClr>
              <a:buFont typeface="Arial" panose="020B0604020202020204" pitchFamily="34" charset="0"/>
              <a:buNone/>
              <a:defRPr>
                <a:solidFill>
                  <a:schemeClr val="tx1">
                    <a:lumMod val="65000"/>
                    <a:lumOff val="35000"/>
                  </a:schemeClr>
                </a:solidFill>
              </a:defRPr>
            </a:lvl3pPr>
            <a:lvl4pPr marL="900113" indent="-128588">
              <a:buClr>
                <a:srgbClr val="A0C65C"/>
              </a:buClr>
              <a:buFont typeface="Arial" panose="020B0604020202020204" pitchFamily="34" charset="0"/>
              <a:buNone/>
              <a:defRPr>
                <a:solidFill>
                  <a:schemeClr val="tx1">
                    <a:lumMod val="65000"/>
                    <a:lumOff val="35000"/>
                  </a:schemeClr>
                </a:solidFill>
              </a:defRPr>
            </a:lvl4pPr>
            <a:lvl5pPr marL="1157288" indent="-128588">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
        <p:nvSpPr>
          <p:cNvPr id="29" name="Text Placeholder 2">
            <a:extLst>
              <a:ext uri="{FF2B5EF4-FFF2-40B4-BE49-F238E27FC236}">
                <a16:creationId xmlns:a16="http://schemas.microsoft.com/office/drawing/2014/main" id="{0E454A1C-F5A2-E645-9FC1-71DB54844C66}"/>
              </a:ext>
            </a:extLst>
          </p:cNvPr>
          <p:cNvSpPr>
            <a:spLocks noGrp="1"/>
          </p:cNvSpPr>
          <p:nvPr>
            <p:ph type="body" idx="23" hasCustomPrompt="1"/>
          </p:nvPr>
        </p:nvSpPr>
        <p:spPr>
          <a:xfrm>
            <a:off x="1297991" y="954355"/>
            <a:ext cx="2072452"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350" b="1">
                <a:solidFill>
                  <a:schemeClr val="bg1"/>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Testimonials</a:t>
            </a:r>
          </a:p>
        </p:txBody>
      </p:sp>
      <p:pic>
        <p:nvPicPr>
          <p:cNvPr id="30" name="Graphic 29">
            <a:extLst>
              <a:ext uri="{FF2B5EF4-FFF2-40B4-BE49-F238E27FC236}">
                <a16:creationId xmlns:a16="http://schemas.microsoft.com/office/drawing/2014/main" id="{F6DE378D-80CF-B84F-9A8E-C1D7B7DA1CB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1180" y="334738"/>
            <a:ext cx="813847" cy="1026922"/>
          </a:xfrm>
          <a:prstGeom prst="rect">
            <a:avLst/>
          </a:prstGeom>
        </p:spPr>
      </p:pic>
      <p:grpSp>
        <p:nvGrpSpPr>
          <p:cNvPr id="31" name="Group 30">
            <a:extLst>
              <a:ext uri="{FF2B5EF4-FFF2-40B4-BE49-F238E27FC236}">
                <a16:creationId xmlns:a16="http://schemas.microsoft.com/office/drawing/2014/main" id="{45843A1B-DA62-1A47-8867-51F5C75BC28E}"/>
              </a:ext>
            </a:extLst>
          </p:cNvPr>
          <p:cNvGrpSpPr/>
          <p:nvPr userDrawn="1"/>
        </p:nvGrpSpPr>
        <p:grpSpPr>
          <a:xfrm>
            <a:off x="4788197" y="-152400"/>
            <a:ext cx="1235825" cy="1428750"/>
            <a:chOff x="10025268" y="-18034"/>
            <a:chExt cx="2124303" cy="1946080"/>
          </a:xfrm>
        </p:grpSpPr>
        <p:sp>
          <p:nvSpPr>
            <p:cNvPr id="32" name="Parallelogram 31">
              <a:extLst>
                <a:ext uri="{FF2B5EF4-FFF2-40B4-BE49-F238E27FC236}">
                  <a16:creationId xmlns:a16="http://schemas.microsoft.com/office/drawing/2014/main" id="{271E3830-5AF3-4340-BB6A-0EA8DC0D9229}"/>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3" name="Parallelogram 32">
              <a:extLst>
                <a:ext uri="{FF2B5EF4-FFF2-40B4-BE49-F238E27FC236}">
                  <a16:creationId xmlns:a16="http://schemas.microsoft.com/office/drawing/2014/main" id="{B2B90406-BC05-3B45-8275-E05B84CFBE2C}"/>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34" name="Text Placeholder 2">
            <a:extLst>
              <a:ext uri="{FF2B5EF4-FFF2-40B4-BE49-F238E27FC236}">
                <a16:creationId xmlns:a16="http://schemas.microsoft.com/office/drawing/2014/main" id="{8B65D0CC-3E05-1547-8F28-BB61B243475B}"/>
              </a:ext>
            </a:extLst>
          </p:cNvPr>
          <p:cNvSpPr>
            <a:spLocks noGrp="1"/>
          </p:cNvSpPr>
          <p:nvPr>
            <p:ph type="body" idx="11" hasCustomPrompt="1"/>
          </p:nvPr>
        </p:nvSpPr>
        <p:spPr>
          <a:xfrm>
            <a:off x="3875009" y="2123469"/>
            <a:ext cx="2752948" cy="294391"/>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900" b="0">
                <a:solidFill>
                  <a:srgbClr val="009ED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1486343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ndard-Slide-Testimonial lef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27BE13F-456C-E04D-9C86-770B1666EBD6}"/>
              </a:ext>
            </a:extLst>
          </p:cNvPr>
          <p:cNvSpPr/>
          <p:nvPr/>
        </p:nvSpPr>
        <p:spPr>
          <a:xfrm>
            <a:off x="3236380" y="4528"/>
            <a:ext cx="3623831" cy="5138972"/>
          </a:xfrm>
          <a:prstGeom prst="rect">
            <a:avLst/>
          </a:prstGeom>
          <a:solidFill>
            <a:srgbClr val="0F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Rectangle 21">
            <a:extLst>
              <a:ext uri="{FF2B5EF4-FFF2-40B4-BE49-F238E27FC236}">
                <a16:creationId xmlns:a16="http://schemas.microsoft.com/office/drawing/2014/main" id="{5CE063AE-F1AA-FC4E-AF94-D89442541A1D}"/>
              </a:ext>
            </a:extLst>
          </p:cNvPr>
          <p:cNvSpPr/>
          <p:nvPr/>
        </p:nvSpPr>
        <p:spPr>
          <a:xfrm>
            <a:off x="1" y="3532909"/>
            <a:ext cx="3236379" cy="1606064"/>
          </a:xfrm>
          <a:prstGeom prst="rect">
            <a:avLst/>
          </a:prstGeom>
          <a:solidFill>
            <a:srgbClr val="2E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n w="0"/>
              <a:solidFill>
                <a:schemeClr val="tx1"/>
              </a:solidFill>
              <a:effectLst>
                <a:outerShdw blurRad="38100" dist="19050" dir="2700000" algn="tl" rotWithShape="0">
                  <a:schemeClr val="dk1">
                    <a:alpha val="40000"/>
                  </a:schemeClr>
                </a:outerShdw>
              </a:effectLst>
            </a:endParaRPr>
          </a:p>
        </p:txBody>
      </p:sp>
      <p:sp>
        <p:nvSpPr>
          <p:cNvPr id="26" name="Text Placeholder 2">
            <a:extLst>
              <a:ext uri="{FF2B5EF4-FFF2-40B4-BE49-F238E27FC236}">
                <a16:creationId xmlns:a16="http://schemas.microsoft.com/office/drawing/2014/main" id="{B926FC7D-96BF-3440-B0B1-424834EF691A}"/>
              </a:ext>
            </a:extLst>
          </p:cNvPr>
          <p:cNvSpPr>
            <a:spLocks noGrp="1"/>
          </p:cNvSpPr>
          <p:nvPr userDrawn="1">
            <p:ph type="body" idx="18" hasCustomPrompt="1"/>
          </p:nvPr>
        </p:nvSpPr>
        <p:spPr>
          <a:xfrm>
            <a:off x="228601" y="1696222"/>
            <a:ext cx="2721438" cy="391927"/>
          </a:xfrm>
          <a:prstGeom prst="rect">
            <a:avLst/>
          </a:prstGeom>
        </p:spPr>
        <p:txBody>
          <a:bodyPr numCol="1" anchor="t">
            <a:noAutofit/>
          </a:bodyPr>
          <a:lstStyle>
            <a:lvl1pPr marL="192881" indent="-192881" algn="l">
              <a:lnSpc>
                <a:spcPct val="100000"/>
              </a:lnSpc>
              <a:buClr>
                <a:srgbClr val="A0C65C"/>
              </a:buClr>
              <a:buFont typeface="Arial" panose="020B0604020202020204" pitchFamily="34" charset="0"/>
              <a:buNone/>
              <a:defRPr sz="1575" b="1" i="0">
                <a:solidFill>
                  <a:srgbClr val="0068AC"/>
                </a:solidFill>
                <a:latin typeface="Arial Black" panose="020B0604020202020204" pitchFamily="34" charset="0"/>
                <a:cs typeface="Arial Black" panose="020B0604020202020204" pitchFamily="34" charset="0"/>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7" name="Text Placeholder 2">
            <a:extLst>
              <a:ext uri="{FF2B5EF4-FFF2-40B4-BE49-F238E27FC236}">
                <a16:creationId xmlns:a16="http://schemas.microsoft.com/office/drawing/2014/main" id="{F7209D30-E506-044D-840D-B9A83534C8B0}"/>
              </a:ext>
            </a:extLst>
          </p:cNvPr>
          <p:cNvSpPr>
            <a:spLocks noGrp="1"/>
          </p:cNvSpPr>
          <p:nvPr userDrawn="1">
            <p:ph type="body" idx="19" hasCustomPrompt="1"/>
          </p:nvPr>
        </p:nvSpPr>
        <p:spPr>
          <a:xfrm>
            <a:off x="3505773" y="1962836"/>
            <a:ext cx="3119264" cy="2863226"/>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9" name="Text Placeholder 2">
            <a:extLst>
              <a:ext uri="{FF2B5EF4-FFF2-40B4-BE49-F238E27FC236}">
                <a16:creationId xmlns:a16="http://schemas.microsoft.com/office/drawing/2014/main" id="{0E454A1C-F5A2-E645-9FC1-71DB54844C66}"/>
              </a:ext>
            </a:extLst>
          </p:cNvPr>
          <p:cNvSpPr>
            <a:spLocks noGrp="1"/>
          </p:cNvSpPr>
          <p:nvPr userDrawn="1">
            <p:ph type="body" idx="23" hasCustomPrompt="1"/>
          </p:nvPr>
        </p:nvSpPr>
        <p:spPr>
          <a:xfrm>
            <a:off x="4552584" y="954355"/>
            <a:ext cx="2072452"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350" b="1">
                <a:solidFill>
                  <a:schemeClr val="bg1"/>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Testimonials</a:t>
            </a:r>
          </a:p>
        </p:txBody>
      </p:sp>
      <p:pic>
        <p:nvPicPr>
          <p:cNvPr id="30" name="Graphic 29">
            <a:extLst>
              <a:ext uri="{FF2B5EF4-FFF2-40B4-BE49-F238E27FC236}">
                <a16:creationId xmlns:a16="http://schemas.microsoft.com/office/drawing/2014/main" id="{F6DE378D-80CF-B84F-9A8E-C1D7B7DA1CB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87559" y="334738"/>
            <a:ext cx="813847" cy="1026922"/>
          </a:xfrm>
          <a:prstGeom prst="rect">
            <a:avLst/>
          </a:prstGeom>
        </p:spPr>
      </p:pic>
      <p:grpSp>
        <p:nvGrpSpPr>
          <p:cNvPr id="31" name="Group 30">
            <a:extLst>
              <a:ext uri="{FF2B5EF4-FFF2-40B4-BE49-F238E27FC236}">
                <a16:creationId xmlns:a16="http://schemas.microsoft.com/office/drawing/2014/main" id="{45843A1B-DA62-1A47-8867-51F5C75BC28E}"/>
              </a:ext>
            </a:extLst>
          </p:cNvPr>
          <p:cNvGrpSpPr/>
          <p:nvPr userDrawn="1"/>
        </p:nvGrpSpPr>
        <p:grpSpPr>
          <a:xfrm>
            <a:off x="1166575" y="-152400"/>
            <a:ext cx="1235825" cy="1428750"/>
            <a:chOff x="10025268" y="-18034"/>
            <a:chExt cx="2124303" cy="1946080"/>
          </a:xfrm>
        </p:grpSpPr>
        <p:sp>
          <p:nvSpPr>
            <p:cNvPr id="32" name="Parallelogram 31">
              <a:extLst>
                <a:ext uri="{FF2B5EF4-FFF2-40B4-BE49-F238E27FC236}">
                  <a16:creationId xmlns:a16="http://schemas.microsoft.com/office/drawing/2014/main" id="{271E3830-5AF3-4340-BB6A-0EA8DC0D9229}"/>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3" name="Parallelogram 32">
              <a:extLst>
                <a:ext uri="{FF2B5EF4-FFF2-40B4-BE49-F238E27FC236}">
                  <a16:creationId xmlns:a16="http://schemas.microsoft.com/office/drawing/2014/main" id="{B2B90406-BC05-3B45-8275-E05B84CFBE2C}"/>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34" name="Text Placeholder 2">
            <a:extLst>
              <a:ext uri="{FF2B5EF4-FFF2-40B4-BE49-F238E27FC236}">
                <a16:creationId xmlns:a16="http://schemas.microsoft.com/office/drawing/2014/main" id="{8B65D0CC-3E05-1547-8F28-BB61B243475B}"/>
              </a:ext>
            </a:extLst>
          </p:cNvPr>
          <p:cNvSpPr>
            <a:spLocks noGrp="1"/>
          </p:cNvSpPr>
          <p:nvPr userDrawn="1">
            <p:ph type="body" idx="11" hasCustomPrompt="1"/>
          </p:nvPr>
        </p:nvSpPr>
        <p:spPr>
          <a:xfrm>
            <a:off x="228601" y="2204571"/>
            <a:ext cx="2721439" cy="294391"/>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900" b="0">
                <a:solidFill>
                  <a:srgbClr val="009ED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 name="Rectangle 1">
            <a:extLst>
              <a:ext uri="{FF2B5EF4-FFF2-40B4-BE49-F238E27FC236}">
                <a16:creationId xmlns:a16="http://schemas.microsoft.com/office/drawing/2014/main" id="{3F14A12B-ED5E-7E4B-8EFF-7D686D299272}"/>
              </a:ext>
            </a:extLst>
          </p:cNvPr>
          <p:cNvSpPr/>
          <p:nvPr userDrawn="1"/>
        </p:nvSpPr>
        <p:spPr>
          <a:xfrm>
            <a:off x="228600" y="334738"/>
            <a:ext cx="228600" cy="713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Content Placeholder 2">
            <a:extLst>
              <a:ext uri="{FF2B5EF4-FFF2-40B4-BE49-F238E27FC236}">
                <a16:creationId xmlns:a16="http://schemas.microsoft.com/office/drawing/2014/main" id="{69363A7B-8726-3E41-90A2-B86E5ADDD3E3}"/>
              </a:ext>
            </a:extLst>
          </p:cNvPr>
          <p:cNvSpPr>
            <a:spLocks noGrp="1"/>
          </p:cNvSpPr>
          <p:nvPr>
            <p:ph idx="22" hasCustomPrompt="1"/>
          </p:nvPr>
        </p:nvSpPr>
        <p:spPr>
          <a:xfrm>
            <a:off x="667213" y="2583196"/>
            <a:ext cx="1901952" cy="1899431"/>
          </a:xfrm>
          <a:prstGeom prst="ellipse">
            <a:avLst/>
          </a:prstGeom>
          <a:ln w="28575">
            <a:solidFill>
              <a:schemeClr val="bg1"/>
            </a:solidFill>
          </a:ln>
        </p:spPr>
        <p:txBody>
          <a:bodyPr>
            <a:normAutofit/>
          </a:bodyPr>
          <a:lstStyle>
            <a:lvl1pPr>
              <a:buClr>
                <a:srgbClr val="A0C65C"/>
              </a:buClr>
              <a:buNone/>
              <a:defRPr sz="1013">
                <a:solidFill>
                  <a:schemeClr val="tx1">
                    <a:lumMod val="65000"/>
                    <a:lumOff val="35000"/>
                  </a:schemeClr>
                </a:solidFill>
              </a:defRPr>
            </a:lvl1pPr>
            <a:lvl2pPr marL="417910" indent="-160735">
              <a:buClr>
                <a:srgbClr val="A0C65C"/>
              </a:buClr>
              <a:buFont typeface="Arial" panose="020B0604020202020204" pitchFamily="34" charset="0"/>
              <a:buNone/>
              <a:defRPr>
                <a:solidFill>
                  <a:schemeClr val="tx1">
                    <a:lumMod val="65000"/>
                    <a:lumOff val="35000"/>
                  </a:schemeClr>
                </a:solidFill>
              </a:defRPr>
            </a:lvl2pPr>
            <a:lvl3pPr marL="642938" indent="-128588">
              <a:buClr>
                <a:srgbClr val="A0C65C"/>
              </a:buClr>
              <a:buFont typeface="Arial" panose="020B0604020202020204" pitchFamily="34" charset="0"/>
              <a:buNone/>
              <a:defRPr>
                <a:solidFill>
                  <a:schemeClr val="tx1">
                    <a:lumMod val="65000"/>
                    <a:lumOff val="35000"/>
                  </a:schemeClr>
                </a:solidFill>
              </a:defRPr>
            </a:lvl3pPr>
            <a:lvl4pPr marL="900113" indent="-128588">
              <a:buClr>
                <a:srgbClr val="A0C65C"/>
              </a:buClr>
              <a:buFont typeface="Arial" panose="020B0604020202020204" pitchFamily="34" charset="0"/>
              <a:buNone/>
              <a:defRPr>
                <a:solidFill>
                  <a:schemeClr val="tx1">
                    <a:lumMod val="65000"/>
                    <a:lumOff val="35000"/>
                  </a:schemeClr>
                </a:solidFill>
              </a:defRPr>
            </a:lvl4pPr>
            <a:lvl5pPr marL="1157288" indent="-128588">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17464191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tandard-Slide-Testimonial right">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169C31CD-3798-3E45-BB2B-A9F3D88AFE04}"/>
              </a:ext>
            </a:extLst>
          </p:cNvPr>
          <p:cNvGrpSpPr/>
          <p:nvPr userDrawn="1"/>
        </p:nvGrpSpPr>
        <p:grpSpPr>
          <a:xfrm>
            <a:off x="-6703" y="4527"/>
            <a:ext cx="6858001" cy="5138973"/>
            <a:chOff x="1" y="-1"/>
            <a:chExt cx="12192000" cy="6851964"/>
          </a:xfrm>
        </p:grpSpPr>
        <p:sp>
          <p:nvSpPr>
            <p:cNvPr id="21" name="Rectangle 20">
              <a:extLst>
                <a:ext uri="{FF2B5EF4-FFF2-40B4-BE49-F238E27FC236}">
                  <a16:creationId xmlns:a16="http://schemas.microsoft.com/office/drawing/2014/main" id="{F27BE13F-456C-E04D-9C86-770B1666EBD6}"/>
                </a:ext>
              </a:extLst>
            </p:cNvPr>
            <p:cNvSpPr/>
            <p:nvPr/>
          </p:nvSpPr>
          <p:spPr>
            <a:xfrm>
              <a:off x="1" y="-1"/>
              <a:ext cx="6442364" cy="6851963"/>
            </a:xfrm>
            <a:prstGeom prst="rect">
              <a:avLst/>
            </a:prstGeom>
            <a:solidFill>
              <a:srgbClr val="0F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Rectangle 21">
              <a:extLst>
                <a:ext uri="{FF2B5EF4-FFF2-40B4-BE49-F238E27FC236}">
                  <a16:creationId xmlns:a16="http://schemas.microsoft.com/office/drawing/2014/main" id="{5CE063AE-F1AA-FC4E-AF94-D89442541A1D}"/>
                </a:ext>
              </a:extLst>
            </p:cNvPr>
            <p:cNvSpPr/>
            <p:nvPr/>
          </p:nvSpPr>
          <p:spPr>
            <a:xfrm>
              <a:off x="6438439" y="4710544"/>
              <a:ext cx="5753562" cy="2141419"/>
            </a:xfrm>
            <a:prstGeom prst="rect">
              <a:avLst/>
            </a:prstGeom>
            <a:solidFill>
              <a:srgbClr val="2E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n w="0"/>
                <a:solidFill>
                  <a:schemeClr val="tx1"/>
                </a:solidFill>
                <a:effectLst>
                  <a:outerShdw blurRad="38100" dist="19050" dir="2700000" algn="tl" rotWithShape="0">
                    <a:schemeClr val="dk1">
                      <a:alpha val="40000"/>
                    </a:schemeClr>
                  </a:outerShdw>
                </a:effectLst>
              </a:endParaRPr>
            </a:p>
          </p:txBody>
        </p:sp>
      </p:grpSp>
      <p:sp>
        <p:nvSpPr>
          <p:cNvPr id="26" name="Text Placeholder 2">
            <a:extLst>
              <a:ext uri="{FF2B5EF4-FFF2-40B4-BE49-F238E27FC236}">
                <a16:creationId xmlns:a16="http://schemas.microsoft.com/office/drawing/2014/main" id="{B926FC7D-96BF-3440-B0B1-424834EF691A}"/>
              </a:ext>
            </a:extLst>
          </p:cNvPr>
          <p:cNvSpPr>
            <a:spLocks noGrp="1"/>
          </p:cNvSpPr>
          <p:nvPr>
            <p:ph type="body" idx="18" hasCustomPrompt="1"/>
          </p:nvPr>
        </p:nvSpPr>
        <p:spPr>
          <a:xfrm>
            <a:off x="3962401" y="1691694"/>
            <a:ext cx="2665555" cy="391927"/>
          </a:xfrm>
          <a:prstGeom prst="rect">
            <a:avLst/>
          </a:prstGeom>
        </p:spPr>
        <p:txBody>
          <a:bodyPr numCol="1" anchor="t">
            <a:noAutofit/>
          </a:bodyPr>
          <a:lstStyle>
            <a:lvl1pPr marL="192881" indent="-192881" algn="l">
              <a:lnSpc>
                <a:spcPct val="100000"/>
              </a:lnSpc>
              <a:buClr>
                <a:srgbClr val="A0C65C"/>
              </a:buClr>
              <a:buFont typeface="Arial" panose="020B0604020202020204" pitchFamily="34" charset="0"/>
              <a:buNone/>
              <a:defRPr sz="1575" b="1" i="0">
                <a:solidFill>
                  <a:srgbClr val="0068AC"/>
                </a:solidFill>
                <a:latin typeface="Arial Black" panose="020B0604020202020204" pitchFamily="34" charset="0"/>
                <a:cs typeface="Arial Black" panose="020B0604020202020204" pitchFamily="34" charset="0"/>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7" name="Text Placeholder 2">
            <a:extLst>
              <a:ext uri="{FF2B5EF4-FFF2-40B4-BE49-F238E27FC236}">
                <a16:creationId xmlns:a16="http://schemas.microsoft.com/office/drawing/2014/main" id="{F7209D30-E506-044D-840D-B9A83534C8B0}"/>
              </a:ext>
            </a:extLst>
          </p:cNvPr>
          <p:cNvSpPr>
            <a:spLocks noGrp="1"/>
          </p:cNvSpPr>
          <p:nvPr>
            <p:ph type="body" idx="19" hasCustomPrompt="1"/>
          </p:nvPr>
        </p:nvSpPr>
        <p:spPr>
          <a:xfrm>
            <a:off x="251178" y="1123950"/>
            <a:ext cx="3119264" cy="3702112"/>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9" name="Text Placeholder 2">
            <a:extLst>
              <a:ext uri="{FF2B5EF4-FFF2-40B4-BE49-F238E27FC236}">
                <a16:creationId xmlns:a16="http://schemas.microsoft.com/office/drawing/2014/main" id="{0E454A1C-F5A2-E645-9FC1-71DB54844C66}"/>
              </a:ext>
            </a:extLst>
          </p:cNvPr>
          <p:cNvSpPr>
            <a:spLocks noGrp="1"/>
          </p:cNvSpPr>
          <p:nvPr>
            <p:ph type="body" idx="23" hasCustomPrompt="1"/>
          </p:nvPr>
        </p:nvSpPr>
        <p:spPr>
          <a:xfrm>
            <a:off x="251180" y="423207"/>
            <a:ext cx="3119263"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350" b="1">
                <a:solidFill>
                  <a:schemeClr val="bg1"/>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Title goes here</a:t>
            </a:r>
          </a:p>
        </p:txBody>
      </p:sp>
      <p:grpSp>
        <p:nvGrpSpPr>
          <p:cNvPr id="31" name="Group 30">
            <a:extLst>
              <a:ext uri="{FF2B5EF4-FFF2-40B4-BE49-F238E27FC236}">
                <a16:creationId xmlns:a16="http://schemas.microsoft.com/office/drawing/2014/main" id="{45843A1B-DA62-1A47-8867-51F5C75BC28E}"/>
              </a:ext>
            </a:extLst>
          </p:cNvPr>
          <p:cNvGrpSpPr/>
          <p:nvPr userDrawn="1"/>
        </p:nvGrpSpPr>
        <p:grpSpPr>
          <a:xfrm>
            <a:off x="4788197" y="-152400"/>
            <a:ext cx="1235825" cy="1428750"/>
            <a:chOff x="10025268" y="-18034"/>
            <a:chExt cx="2124303" cy="1946080"/>
          </a:xfrm>
        </p:grpSpPr>
        <p:sp>
          <p:nvSpPr>
            <p:cNvPr id="32" name="Parallelogram 31">
              <a:extLst>
                <a:ext uri="{FF2B5EF4-FFF2-40B4-BE49-F238E27FC236}">
                  <a16:creationId xmlns:a16="http://schemas.microsoft.com/office/drawing/2014/main" id="{271E3830-5AF3-4340-BB6A-0EA8DC0D9229}"/>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3" name="Parallelogram 32">
              <a:extLst>
                <a:ext uri="{FF2B5EF4-FFF2-40B4-BE49-F238E27FC236}">
                  <a16:creationId xmlns:a16="http://schemas.microsoft.com/office/drawing/2014/main" id="{B2B90406-BC05-3B45-8275-E05B84CFBE2C}"/>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34" name="Text Placeholder 2">
            <a:extLst>
              <a:ext uri="{FF2B5EF4-FFF2-40B4-BE49-F238E27FC236}">
                <a16:creationId xmlns:a16="http://schemas.microsoft.com/office/drawing/2014/main" id="{8B65D0CC-3E05-1547-8F28-BB61B243475B}"/>
              </a:ext>
            </a:extLst>
          </p:cNvPr>
          <p:cNvSpPr>
            <a:spLocks noGrp="1"/>
          </p:cNvSpPr>
          <p:nvPr>
            <p:ph type="body" idx="11" hasCustomPrompt="1"/>
          </p:nvPr>
        </p:nvSpPr>
        <p:spPr>
          <a:xfrm>
            <a:off x="3962401" y="2204571"/>
            <a:ext cx="2665556" cy="294391"/>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900" b="0">
                <a:solidFill>
                  <a:srgbClr val="009ED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13" name="Content Placeholder 2">
            <a:extLst>
              <a:ext uri="{FF2B5EF4-FFF2-40B4-BE49-F238E27FC236}">
                <a16:creationId xmlns:a16="http://schemas.microsoft.com/office/drawing/2014/main" id="{13D48837-2D2F-AA43-939B-D66994B03A86}"/>
              </a:ext>
            </a:extLst>
          </p:cNvPr>
          <p:cNvSpPr>
            <a:spLocks noGrp="1"/>
          </p:cNvSpPr>
          <p:nvPr>
            <p:ph idx="22" hasCustomPrompt="1"/>
          </p:nvPr>
        </p:nvSpPr>
        <p:spPr>
          <a:xfrm>
            <a:off x="4289939" y="2583196"/>
            <a:ext cx="1901952" cy="1899431"/>
          </a:xfrm>
          <a:prstGeom prst="ellipse">
            <a:avLst/>
          </a:prstGeom>
          <a:ln w="28575">
            <a:solidFill>
              <a:schemeClr val="bg1"/>
            </a:solidFill>
          </a:ln>
        </p:spPr>
        <p:txBody>
          <a:bodyPr>
            <a:normAutofit/>
          </a:bodyPr>
          <a:lstStyle>
            <a:lvl1pPr>
              <a:buClr>
                <a:srgbClr val="A0C65C"/>
              </a:buClr>
              <a:buNone/>
              <a:defRPr sz="1013">
                <a:solidFill>
                  <a:schemeClr val="tx1">
                    <a:lumMod val="65000"/>
                    <a:lumOff val="35000"/>
                  </a:schemeClr>
                </a:solidFill>
              </a:defRPr>
            </a:lvl1pPr>
            <a:lvl2pPr marL="417910" indent="-160735">
              <a:buClr>
                <a:srgbClr val="A0C65C"/>
              </a:buClr>
              <a:buFont typeface="Arial" panose="020B0604020202020204" pitchFamily="34" charset="0"/>
              <a:buNone/>
              <a:defRPr>
                <a:solidFill>
                  <a:schemeClr val="tx1">
                    <a:lumMod val="65000"/>
                    <a:lumOff val="35000"/>
                  </a:schemeClr>
                </a:solidFill>
              </a:defRPr>
            </a:lvl2pPr>
            <a:lvl3pPr marL="642938" indent="-128588">
              <a:buClr>
                <a:srgbClr val="A0C65C"/>
              </a:buClr>
              <a:buFont typeface="Arial" panose="020B0604020202020204" pitchFamily="34" charset="0"/>
              <a:buNone/>
              <a:defRPr>
                <a:solidFill>
                  <a:schemeClr val="tx1">
                    <a:lumMod val="65000"/>
                    <a:lumOff val="35000"/>
                  </a:schemeClr>
                </a:solidFill>
              </a:defRPr>
            </a:lvl3pPr>
            <a:lvl4pPr marL="900113" indent="-128588">
              <a:buClr>
                <a:srgbClr val="A0C65C"/>
              </a:buClr>
              <a:buFont typeface="Arial" panose="020B0604020202020204" pitchFamily="34" charset="0"/>
              <a:buNone/>
              <a:defRPr>
                <a:solidFill>
                  <a:schemeClr val="tx1">
                    <a:lumMod val="65000"/>
                    <a:lumOff val="35000"/>
                  </a:schemeClr>
                </a:solidFill>
              </a:defRPr>
            </a:lvl4pPr>
            <a:lvl5pPr marL="1157288" indent="-128588">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41177072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tandard-Slide-Testimonial lef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27BE13F-456C-E04D-9C86-770B1666EBD6}"/>
              </a:ext>
            </a:extLst>
          </p:cNvPr>
          <p:cNvSpPr/>
          <p:nvPr/>
        </p:nvSpPr>
        <p:spPr>
          <a:xfrm>
            <a:off x="3236380" y="4528"/>
            <a:ext cx="3623831" cy="5138972"/>
          </a:xfrm>
          <a:prstGeom prst="rect">
            <a:avLst/>
          </a:prstGeom>
          <a:solidFill>
            <a:srgbClr val="0F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Rectangle 21">
            <a:extLst>
              <a:ext uri="{FF2B5EF4-FFF2-40B4-BE49-F238E27FC236}">
                <a16:creationId xmlns:a16="http://schemas.microsoft.com/office/drawing/2014/main" id="{5CE063AE-F1AA-FC4E-AF94-D89442541A1D}"/>
              </a:ext>
            </a:extLst>
          </p:cNvPr>
          <p:cNvSpPr/>
          <p:nvPr/>
        </p:nvSpPr>
        <p:spPr>
          <a:xfrm>
            <a:off x="1" y="3532909"/>
            <a:ext cx="3236379" cy="1606064"/>
          </a:xfrm>
          <a:prstGeom prst="rect">
            <a:avLst/>
          </a:prstGeom>
          <a:solidFill>
            <a:srgbClr val="2E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n w="0"/>
              <a:solidFill>
                <a:schemeClr val="tx1"/>
              </a:solidFill>
              <a:effectLst>
                <a:outerShdw blurRad="38100" dist="19050" dir="2700000" algn="tl" rotWithShape="0">
                  <a:schemeClr val="dk1">
                    <a:alpha val="40000"/>
                  </a:schemeClr>
                </a:outerShdw>
              </a:effectLst>
            </a:endParaRPr>
          </a:p>
        </p:txBody>
      </p:sp>
      <p:sp>
        <p:nvSpPr>
          <p:cNvPr id="26" name="Text Placeholder 2">
            <a:extLst>
              <a:ext uri="{FF2B5EF4-FFF2-40B4-BE49-F238E27FC236}">
                <a16:creationId xmlns:a16="http://schemas.microsoft.com/office/drawing/2014/main" id="{B926FC7D-96BF-3440-B0B1-424834EF691A}"/>
              </a:ext>
            </a:extLst>
          </p:cNvPr>
          <p:cNvSpPr>
            <a:spLocks noGrp="1"/>
          </p:cNvSpPr>
          <p:nvPr userDrawn="1">
            <p:ph type="body" idx="18" hasCustomPrompt="1"/>
          </p:nvPr>
        </p:nvSpPr>
        <p:spPr>
          <a:xfrm>
            <a:off x="243355" y="1696222"/>
            <a:ext cx="2706684" cy="391927"/>
          </a:xfrm>
          <a:prstGeom prst="rect">
            <a:avLst/>
          </a:prstGeom>
        </p:spPr>
        <p:txBody>
          <a:bodyPr numCol="1" anchor="t">
            <a:noAutofit/>
          </a:bodyPr>
          <a:lstStyle>
            <a:lvl1pPr marL="192881" indent="-192881" algn="l">
              <a:lnSpc>
                <a:spcPct val="100000"/>
              </a:lnSpc>
              <a:buClr>
                <a:srgbClr val="A0C65C"/>
              </a:buClr>
              <a:buFont typeface="Arial" panose="020B0604020202020204" pitchFamily="34" charset="0"/>
              <a:buNone/>
              <a:defRPr sz="1575" b="1" i="0">
                <a:solidFill>
                  <a:srgbClr val="0068AC"/>
                </a:solidFill>
                <a:latin typeface="Arial Black" panose="020B0604020202020204" pitchFamily="34" charset="0"/>
                <a:cs typeface="Arial Black" panose="020B0604020202020204" pitchFamily="34" charset="0"/>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grpSp>
        <p:nvGrpSpPr>
          <p:cNvPr id="31" name="Group 30">
            <a:extLst>
              <a:ext uri="{FF2B5EF4-FFF2-40B4-BE49-F238E27FC236}">
                <a16:creationId xmlns:a16="http://schemas.microsoft.com/office/drawing/2014/main" id="{45843A1B-DA62-1A47-8867-51F5C75BC28E}"/>
              </a:ext>
            </a:extLst>
          </p:cNvPr>
          <p:cNvGrpSpPr/>
          <p:nvPr userDrawn="1"/>
        </p:nvGrpSpPr>
        <p:grpSpPr>
          <a:xfrm>
            <a:off x="1166575" y="-152400"/>
            <a:ext cx="1235825" cy="1428750"/>
            <a:chOff x="10025268" y="-18034"/>
            <a:chExt cx="2124303" cy="1946080"/>
          </a:xfrm>
        </p:grpSpPr>
        <p:sp>
          <p:nvSpPr>
            <p:cNvPr id="32" name="Parallelogram 31">
              <a:extLst>
                <a:ext uri="{FF2B5EF4-FFF2-40B4-BE49-F238E27FC236}">
                  <a16:creationId xmlns:a16="http://schemas.microsoft.com/office/drawing/2014/main" id="{271E3830-5AF3-4340-BB6A-0EA8DC0D9229}"/>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3" name="Parallelogram 32">
              <a:extLst>
                <a:ext uri="{FF2B5EF4-FFF2-40B4-BE49-F238E27FC236}">
                  <a16:creationId xmlns:a16="http://schemas.microsoft.com/office/drawing/2014/main" id="{B2B90406-BC05-3B45-8275-E05B84CFBE2C}"/>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34" name="Text Placeholder 2">
            <a:extLst>
              <a:ext uri="{FF2B5EF4-FFF2-40B4-BE49-F238E27FC236}">
                <a16:creationId xmlns:a16="http://schemas.microsoft.com/office/drawing/2014/main" id="{8B65D0CC-3E05-1547-8F28-BB61B243475B}"/>
              </a:ext>
            </a:extLst>
          </p:cNvPr>
          <p:cNvSpPr>
            <a:spLocks noGrp="1"/>
          </p:cNvSpPr>
          <p:nvPr userDrawn="1">
            <p:ph type="body" idx="11" hasCustomPrompt="1"/>
          </p:nvPr>
        </p:nvSpPr>
        <p:spPr>
          <a:xfrm>
            <a:off x="243355" y="2204571"/>
            <a:ext cx="2706685" cy="294391"/>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900" b="0">
                <a:solidFill>
                  <a:srgbClr val="009ED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 name="Rectangle 1">
            <a:extLst>
              <a:ext uri="{FF2B5EF4-FFF2-40B4-BE49-F238E27FC236}">
                <a16:creationId xmlns:a16="http://schemas.microsoft.com/office/drawing/2014/main" id="{3F14A12B-ED5E-7E4B-8EFF-7D686D299272}"/>
              </a:ext>
            </a:extLst>
          </p:cNvPr>
          <p:cNvSpPr/>
          <p:nvPr userDrawn="1"/>
        </p:nvSpPr>
        <p:spPr>
          <a:xfrm>
            <a:off x="228600" y="334738"/>
            <a:ext cx="228600" cy="713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Text Placeholder 2">
            <a:extLst>
              <a:ext uri="{FF2B5EF4-FFF2-40B4-BE49-F238E27FC236}">
                <a16:creationId xmlns:a16="http://schemas.microsoft.com/office/drawing/2014/main" id="{E6265F74-EA53-1745-A96B-9007679B5E64}"/>
              </a:ext>
            </a:extLst>
          </p:cNvPr>
          <p:cNvSpPr>
            <a:spLocks noGrp="1"/>
          </p:cNvSpPr>
          <p:nvPr>
            <p:ph type="body" idx="19" hasCustomPrompt="1"/>
          </p:nvPr>
        </p:nvSpPr>
        <p:spPr>
          <a:xfrm>
            <a:off x="3495382" y="1123950"/>
            <a:ext cx="3119264" cy="3702112"/>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15" name="Text Placeholder 2">
            <a:extLst>
              <a:ext uri="{FF2B5EF4-FFF2-40B4-BE49-F238E27FC236}">
                <a16:creationId xmlns:a16="http://schemas.microsoft.com/office/drawing/2014/main" id="{E576657A-3A37-5640-9072-CEDBBA1CA580}"/>
              </a:ext>
            </a:extLst>
          </p:cNvPr>
          <p:cNvSpPr>
            <a:spLocks noGrp="1"/>
          </p:cNvSpPr>
          <p:nvPr>
            <p:ph type="body" idx="23" hasCustomPrompt="1"/>
          </p:nvPr>
        </p:nvSpPr>
        <p:spPr>
          <a:xfrm>
            <a:off x="3495383" y="423207"/>
            <a:ext cx="3119263"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350" b="1">
                <a:solidFill>
                  <a:schemeClr val="bg1"/>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Title goes here</a:t>
            </a:r>
          </a:p>
        </p:txBody>
      </p:sp>
      <p:sp>
        <p:nvSpPr>
          <p:cNvPr id="13" name="Content Placeholder 2">
            <a:extLst>
              <a:ext uri="{FF2B5EF4-FFF2-40B4-BE49-F238E27FC236}">
                <a16:creationId xmlns:a16="http://schemas.microsoft.com/office/drawing/2014/main" id="{1F9926AD-E3EB-9745-8167-6830B68ABD84}"/>
              </a:ext>
            </a:extLst>
          </p:cNvPr>
          <p:cNvSpPr>
            <a:spLocks noGrp="1"/>
          </p:cNvSpPr>
          <p:nvPr>
            <p:ph idx="22" hasCustomPrompt="1"/>
          </p:nvPr>
        </p:nvSpPr>
        <p:spPr>
          <a:xfrm>
            <a:off x="667213" y="2583195"/>
            <a:ext cx="1901952" cy="1899431"/>
          </a:xfrm>
          <a:prstGeom prst="ellipse">
            <a:avLst/>
          </a:prstGeom>
          <a:ln w="28575">
            <a:solidFill>
              <a:schemeClr val="bg1"/>
            </a:solidFill>
          </a:ln>
        </p:spPr>
        <p:txBody>
          <a:bodyPr>
            <a:normAutofit/>
          </a:bodyPr>
          <a:lstStyle>
            <a:lvl1pPr>
              <a:buClr>
                <a:srgbClr val="A0C65C"/>
              </a:buClr>
              <a:buNone/>
              <a:defRPr sz="1013">
                <a:solidFill>
                  <a:schemeClr val="tx1">
                    <a:lumMod val="65000"/>
                    <a:lumOff val="35000"/>
                  </a:schemeClr>
                </a:solidFill>
              </a:defRPr>
            </a:lvl1pPr>
            <a:lvl2pPr marL="417910" indent="-160735">
              <a:buClr>
                <a:srgbClr val="A0C65C"/>
              </a:buClr>
              <a:buFont typeface="Arial" panose="020B0604020202020204" pitchFamily="34" charset="0"/>
              <a:buNone/>
              <a:defRPr>
                <a:solidFill>
                  <a:schemeClr val="tx1">
                    <a:lumMod val="65000"/>
                    <a:lumOff val="35000"/>
                  </a:schemeClr>
                </a:solidFill>
              </a:defRPr>
            </a:lvl2pPr>
            <a:lvl3pPr marL="642938" indent="-128588">
              <a:buClr>
                <a:srgbClr val="A0C65C"/>
              </a:buClr>
              <a:buFont typeface="Arial" panose="020B0604020202020204" pitchFamily="34" charset="0"/>
              <a:buNone/>
              <a:defRPr>
                <a:solidFill>
                  <a:schemeClr val="tx1">
                    <a:lumMod val="65000"/>
                    <a:lumOff val="35000"/>
                  </a:schemeClr>
                </a:solidFill>
              </a:defRPr>
            </a:lvl3pPr>
            <a:lvl4pPr marL="900113" indent="-128588">
              <a:buClr>
                <a:srgbClr val="A0C65C"/>
              </a:buClr>
              <a:buFont typeface="Arial" panose="020B0604020202020204" pitchFamily="34" charset="0"/>
              <a:buNone/>
              <a:defRPr>
                <a:solidFill>
                  <a:schemeClr val="tx1">
                    <a:lumMod val="65000"/>
                    <a:lumOff val="35000"/>
                  </a:schemeClr>
                </a:solidFill>
              </a:defRPr>
            </a:lvl4pPr>
            <a:lvl5pPr marL="1157288" indent="-128588">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2674582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HCDD-1">
    <p:spTree>
      <p:nvGrpSpPr>
        <p:cNvPr id="1" name=""/>
        <p:cNvGrpSpPr/>
        <p:nvPr/>
      </p:nvGrpSpPr>
      <p:grpSpPr>
        <a:xfrm>
          <a:off x="0" y="0"/>
          <a:ext cx="0" cy="0"/>
          <a:chOff x="0" y="0"/>
          <a:chExt cx="0" cy="0"/>
        </a:xfrm>
      </p:grpSpPr>
      <p:pic>
        <p:nvPicPr>
          <p:cNvPr id="6" name="Picture 5" descr="A picture containing outdoor, photo, water, building&#10;&#10;Description automatically generated">
            <a:extLst>
              <a:ext uri="{FF2B5EF4-FFF2-40B4-BE49-F238E27FC236}">
                <a16:creationId xmlns:a16="http://schemas.microsoft.com/office/drawing/2014/main" id="{765EBA4E-D37C-4045-9569-E3391F116BE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l="10219" t="40149" r="16320" b="30039"/>
          <a:stretch/>
        </p:blipFill>
        <p:spPr>
          <a:xfrm>
            <a:off x="0" y="0"/>
            <a:ext cx="6858000" cy="2495550"/>
          </a:xfrm>
          <a:prstGeom prst="rect">
            <a:avLst/>
          </a:prstGeom>
        </p:spPr>
      </p:pic>
      <p:grpSp>
        <p:nvGrpSpPr>
          <p:cNvPr id="7" name="Group 6">
            <a:extLst>
              <a:ext uri="{FF2B5EF4-FFF2-40B4-BE49-F238E27FC236}">
                <a16:creationId xmlns:a16="http://schemas.microsoft.com/office/drawing/2014/main" id="{F464BB25-7F6C-0B46-B70F-7E46DAC37A29}"/>
              </a:ext>
            </a:extLst>
          </p:cNvPr>
          <p:cNvGrpSpPr/>
          <p:nvPr userDrawn="1"/>
        </p:nvGrpSpPr>
        <p:grpSpPr>
          <a:xfrm rot="5400000" flipH="1">
            <a:off x="2852973" y="-367166"/>
            <a:ext cx="1573161" cy="6436898"/>
            <a:chOff x="101475" y="0"/>
            <a:chExt cx="259733" cy="1352550"/>
          </a:xfrm>
        </p:grpSpPr>
        <p:sp>
          <p:nvSpPr>
            <p:cNvPr id="8" name="Rectangle 7">
              <a:extLst>
                <a:ext uri="{FF2B5EF4-FFF2-40B4-BE49-F238E27FC236}">
                  <a16:creationId xmlns:a16="http://schemas.microsoft.com/office/drawing/2014/main" id="{CB7BDBA7-A819-E343-B27C-79DF63C50828}"/>
                </a:ext>
              </a:extLst>
            </p:cNvPr>
            <p:cNvSpPr/>
            <p:nvPr userDrawn="1"/>
          </p:nvSpPr>
          <p:spPr>
            <a:xfrm>
              <a:off x="218704" y="0"/>
              <a:ext cx="142504" cy="1352550"/>
            </a:xfrm>
            <a:prstGeom prst="rect">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40ACFB38-4165-FF4F-8625-113D0364029A}"/>
                </a:ext>
              </a:extLst>
            </p:cNvPr>
            <p:cNvSpPr/>
            <p:nvPr userDrawn="1"/>
          </p:nvSpPr>
          <p:spPr>
            <a:xfrm>
              <a:off x="101475" y="0"/>
              <a:ext cx="117229" cy="948681"/>
            </a:xfrm>
            <a:prstGeom prst="rect">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 name="Title Placeholder 1">
            <a:extLst>
              <a:ext uri="{FF2B5EF4-FFF2-40B4-BE49-F238E27FC236}">
                <a16:creationId xmlns:a16="http://schemas.microsoft.com/office/drawing/2014/main" id="{CAAC329A-FA99-2449-A10A-C8E7CB2557A2}"/>
              </a:ext>
            </a:extLst>
          </p:cNvPr>
          <p:cNvSpPr>
            <a:spLocks noGrp="1"/>
          </p:cNvSpPr>
          <p:nvPr>
            <p:ph type="title" hasCustomPrompt="1"/>
          </p:nvPr>
        </p:nvSpPr>
        <p:spPr>
          <a:xfrm>
            <a:off x="571500" y="2190750"/>
            <a:ext cx="6115050" cy="609600"/>
          </a:xfrm>
          <a:prstGeom prst="rect">
            <a:avLst/>
          </a:prstGeom>
        </p:spPr>
        <p:txBody>
          <a:bodyPr vert="horz" lIns="91440" tIns="45720" rIns="91440" bIns="45720" rtlCol="0" anchor="ctr">
            <a:normAutofit/>
          </a:bodyPr>
          <a:lstStyle>
            <a:lvl1pPr algn="r">
              <a:defRPr sz="2813" b="1" i="0">
                <a:solidFill>
                  <a:schemeClr val="bg1"/>
                </a:solidFill>
                <a:effectLst>
                  <a:outerShdw blurRad="38100" dist="38100" dir="2700000" algn="tl">
                    <a:srgbClr val="000000">
                      <a:alpha val="43137"/>
                    </a:srgbClr>
                  </a:outerShdw>
                </a:effectLst>
                <a:latin typeface="Arial Black" panose="020B0604020202020204" pitchFamily="34" charset="0"/>
                <a:cs typeface="Arial Black" panose="020B0604020202020204" pitchFamily="34" charset="0"/>
              </a:defRPr>
            </a:lvl1pPr>
          </a:lstStyle>
          <a:p>
            <a:r>
              <a:rPr lang="en-US"/>
              <a:t>Click to edit title</a:t>
            </a:r>
          </a:p>
        </p:txBody>
      </p:sp>
      <p:sp>
        <p:nvSpPr>
          <p:cNvPr id="4" name="Text Placeholder 3">
            <a:extLst>
              <a:ext uri="{FF2B5EF4-FFF2-40B4-BE49-F238E27FC236}">
                <a16:creationId xmlns:a16="http://schemas.microsoft.com/office/drawing/2014/main" id="{E2374A7F-6E0A-894D-BEAF-133A8BCEBAA6}"/>
              </a:ext>
            </a:extLst>
          </p:cNvPr>
          <p:cNvSpPr>
            <a:spLocks noGrp="1"/>
          </p:cNvSpPr>
          <p:nvPr>
            <p:ph type="body" sz="quarter" idx="10" hasCustomPrompt="1"/>
          </p:nvPr>
        </p:nvSpPr>
        <p:spPr>
          <a:xfrm>
            <a:off x="2514600" y="3028950"/>
            <a:ext cx="4171950" cy="457200"/>
          </a:xfrm>
          <a:prstGeom prst="rect">
            <a:avLst/>
          </a:prstGeom>
        </p:spPr>
        <p:txBody>
          <a:bodyPr/>
          <a:lstStyle>
            <a:lvl1pPr algn="r">
              <a:buNone/>
              <a:defRPr sz="1238" b="1">
                <a:solidFill>
                  <a:schemeClr val="bg1"/>
                </a:solidFill>
              </a:defRPr>
            </a:lvl1pPr>
            <a:lvl2pPr>
              <a:buNone/>
              <a:defRPr sz="1013" b="1">
                <a:solidFill>
                  <a:schemeClr val="bg1"/>
                </a:solidFill>
              </a:defRPr>
            </a:lvl2pPr>
            <a:lvl3pPr>
              <a:buNone/>
              <a:defRPr sz="1013" b="1">
                <a:solidFill>
                  <a:schemeClr val="bg1"/>
                </a:solidFill>
              </a:defRPr>
            </a:lvl3pPr>
            <a:lvl4pPr>
              <a:buNone/>
              <a:defRPr sz="1013" b="1">
                <a:solidFill>
                  <a:schemeClr val="bg1"/>
                </a:solidFill>
              </a:defRPr>
            </a:lvl4pPr>
            <a:lvl5pPr>
              <a:buNone/>
              <a:defRPr sz="1013" b="1">
                <a:solidFill>
                  <a:schemeClr val="bg1"/>
                </a:solidFill>
              </a:defRPr>
            </a:lvl5pPr>
          </a:lstStyle>
          <a:p>
            <a:pPr lvl="0"/>
            <a:r>
              <a:rPr lang="en-US"/>
              <a:t>Click to edit sub title</a:t>
            </a:r>
          </a:p>
        </p:txBody>
      </p:sp>
      <p:grpSp>
        <p:nvGrpSpPr>
          <p:cNvPr id="10" name="Group 9">
            <a:extLst>
              <a:ext uri="{FF2B5EF4-FFF2-40B4-BE49-F238E27FC236}">
                <a16:creationId xmlns:a16="http://schemas.microsoft.com/office/drawing/2014/main" id="{C6A2F14C-776E-234C-9BF2-F4EFCDBEBA02}"/>
              </a:ext>
            </a:extLst>
          </p:cNvPr>
          <p:cNvGrpSpPr/>
          <p:nvPr userDrawn="1"/>
        </p:nvGrpSpPr>
        <p:grpSpPr>
          <a:xfrm>
            <a:off x="171451" y="4324351"/>
            <a:ext cx="2114550" cy="640949"/>
            <a:chOff x="6477000" y="4237136"/>
            <a:chExt cx="2258541" cy="700385"/>
          </a:xfrm>
        </p:grpSpPr>
        <p:pic>
          <p:nvPicPr>
            <p:cNvPr id="11" name="Picture 10">
              <a:extLst>
                <a:ext uri="{FF2B5EF4-FFF2-40B4-BE49-F238E27FC236}">
                  <a16:creationId xmlns:a16="http://schemas.microsoft.com/office/drawing/2014/main" id="{2E78BD62-516A-294F-A593-A21699AC88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14239" y="4340530"/>
              <a:ext cx="1321302" cy="564440"/>
            </a:xfrm>
            <a:prstGeom prst="rect">
              <a:avLst/>
            </a:prstGeom>
          </p:spPr>
        </p:pic>
        <p:pic>
          <p:nvPicPr>
            <p:cNvPr id="12" name="Picture 11">
              <a:extLst>
                <a:ext uri="{FF2B5EF4-FFF2-40B4-BE49-F238E27FC236}">
                  <a16:creationId xmlns:a16="http://schemas.microsoft.com/office/drawing/2014/main" id="{D9714E94-C257-5743-8B0F-E0342B0AD2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77000" y="4237136"/>
              <a:ext cx="705671" cy="700385"/>
            </a:xfrm>
            <a:prstGeom prst="rect">
              <a:avLst/>
            </a:prstGeom>
          </p:spPr>
        </p:pic>
      </p:grpSp>
      <p:sp>
        <p:nvSpPr>
          <p:cNvPr id="13" name="Rectangle 12">
            <a:extLst>
              <a:ext uri="{FF2B5EF4-FFF2-40B4-BE49-F238E27FC236}">
                <a16:creationId xmlns:a16="http://schemas.microsoft.com/office/drawing/2014/main" id="{B781713C-02C8-6249-9FEF-C8F9B84DFAC1}"/>
              </a:ext>
            </a:extLst>
          </p:cNvPr>
          <p:cNvSpPr/>
          <p:nvPr userDrawn="1"/>
        </p:nvSpPr>
        <p:spPr>
          <a:xfrm>
            <a:off x="3048001" y="4536915"/>
            <a:ext cx="3653600" cy="187615"/>
          </a:xfrm>
          <a:prstGeom prst="rect">
            <a:avLst/>
          </a:prstGeom>
        </p:spPr>
        <p:txBody>
          <a:bodyPr wrap="square">
            <a:spAutoFit/>
          </a:bodyPr>
          <a:lstStyle/>
          <a:p>
            <a:r>
              <a:rPr lang="en-US" sz="506">
                <a:solidFill>
                  <a:schemeClr val="bg1">
                    <a:lumMod val="75000"/>
                  </a:schemeClr>
                </a:solidFill>
                <a:latin typeface="Arial" panose="020B0604020202020204" pitchFamily="34" charset="0"/>
                <a:cs typeface="Arial" panose="020B0604020202020204" pitchFamily="34" charset="0"/>
              </a:rPr>
              <a:t>CITY OF HOUSTON </a:t>
            </a:r>
            <a:r>
              <a:rPr lang="en-US" sz="619">
                <a:solidFill>
                  <a:schemeClr val="bg1">
                    <a:lumMod val="75000"/>
                  </a:schemeClr>
                </a:solidFill>
                <a:latin typeface="Arial" panose="020B0604020202020204" pitchFamily="34" charset="0"/>
                <a:cs typeface="Arial" panose="020B0604020202020204" pitchFamily="34" charset="0"/>
              </a:rPr>
              <a:t>⋆</a:t>
            </a:r>
            <a:r>
              <a:rPr lang="en-US" sz="506">
                <a:solidFill>
                  <a:schemeClr val="bg1">
                    <a:lumMod val="75000"/>
                  </a:schemeClr>
                </a:solidFill>
                <a:latin typeface="Arial" panose="020B0604020202020204" pitchFamily="34" charset="0"/>
                <a:cs typeface="Arial" panose="020B0604020202020204" pitchFamily="34" charset="0"/>
              </a:rPr>
              <a:t> HOUSING AND COMMUNITY DEVELOPMENT DEPARTMENT</a:t>
            </a:r>
          </a:p>
        </p:txBody>
      </p:sp>
    </p:spTree>
    <p:extLst>
      <p:ext uri="{BB962C8B-B14F-4D97-AF65-F5344CB8AC3E}">
        <p14:creationId xmlns:p14="http://schemas.microsoft.com/office/powerpoint/2010/main" val="12956609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ndard-Slide-Laptop">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4CE242-9B10-4840-A395-F73392495836}"/>
              </a:ext>
            </a:extLst>
          </p:cNvPr>
          <p:cNvSpPr/>
          <p:nvPr userDrawn="1"/>
        </p:nvSpPr>
        <p:spPr>
          <a:xfrm>
            <a:off x="0" y="4476750"/>
            <a:ext cx="12573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p:cNvSpPr>
            <a:spLocks noGrp="1"/>
          </p:cNvSpPr>
          <p:nvPr>
            <p:ph type="title"/>
          </p:nvPr>
        </p:nvSpPr>
        <p:spPr>
          <a:xfrm>
            <a:off x="342900" y="205979"/>
            <a:ext cx="6400800" cy="755764"/>
          </a:xfrm>
          <a:prstGeom prst="rect">
            <a:avLst/>
          </a:prstGeom>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41DE2298-236A-BB41-9E27-B1589613B66E}"/>
              </a:ext>
            </a:extLst>
          </p:cNvPr>
          <p:cNvSpPr txBox="1">
            <a:spLocks/>
          </p:cNvSpPr>
          <p:nvPr userDrawn="1"/>
        </p:nvSpPr>
        <p:spPr>
          <a:xfrm>
            <a:off x="6364596" y="4692015"/>
            <a:ext cx="493404"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7BB37A3-C063-4642-8179-339E5398B62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5427" y="1352551"/>
            <a:ext cx="7352834" cy="3818363"/>
          </a:xfrm>
          <a:prstGeom prst="rect">
            <a:avLst/>
          </a:prstGeom>
        </p:spPr>
      </p:pic>
      <p:sp>
        <p:nvSpPr>
          <p:cNvPr id="7" name="Content Placeholder 2">
            <a:extLst>
              <a:ext uri="{FF2B5EF4-FFF2-40B4-BE49-F238E27FC236}">
                <a16:creationId xmlns:a16="http://schemas.microsoft.com/office/drawing/2014/main" id="{D37BBC00-F211-0D46-8A80-313E60A34D41}"/>
              </a:ext>
            </a:extLst>
          </p:cNvPr>
          <p:cNvSpPr>
            <a:spLocks noGrp="1"/>
          </p:cNvSpPr>
          <p:nvPr>
            <p:ph idx="10"/>
          </p:nvPr>
        </p:nvSpPr>
        <p:spPr>
          <a:xfrm>
            <a:off x="1143000" y="1581152"/>
            <a:ext cx="4564336" cy="2811037"/>
          </a:xfrm>
          <a:prstGeom prst="rect">
            <a:avLst/>
          </a:prstGeom>
        </p:spPr>
        <p:txBody>
          <a:bodyPr>
            <a:normAutofit/>
          </a:bodyPr>
          <a:lstStyle>
            <a:lvl1pPr marL="0" indent="0">
              <a:buClr>
                <a:srgbClr val="A0C65C"/>
              </a:buClr>
              <a:buNone/>
              <a:defRPr sz="675">
                <a:solidFill>
                  <a:schemeClr val="tx1">
                    <a:lumMod val="65000"/>
                    <a:lumOff val="35000"/>
                  </a:schemeClr>
                </a:solidFill>
              </a:defRPr>
            </a:lvl1pPr>
            <a:lvl2pPr marL="417910" indent="-160735">
              <a:buClr>
                <a:srgbClr val="A0C65C"/>
              </a:buClr>
              <a:buFont typeface="Arial" panose="020B0604020202020204" pitchFamily="34" charset="0"/>
              <a:buChar char="•"/>
              <a:defRPr>
                <a:solidFill>
                  <a:schemeClr val="tx1">
                    <a:lumMod val="65000"/>
                    <a:lumOff val="35000"/>
                  </a:schemeClr>
                </a:solidFill>
              </a:defRPr>
            </a:lvl2pPr>
            <a:lvl3pPr marL="642938" indent="-128588">
              <a:buClr>
                <a:srgbClr val="A0C65C"/>
              </a:buClr>
              <a:buFont typeface="Arial" panose="020B0604020202020204" pitchFamily="34" charset="0"/>
              <a:buChar char="•"/>
              <a:defRPr>
                <a:solidFill>
                  <a:schemeClr val="tx1">
                    <a:lumMod val="65000"/>
                    <a:lumOff val="35000"/>
                  </a:schemeClr>
                </a:solidFill>
              </a:defRPr>
            </a:lvl3pPr>
            <a:lvl4pPr marL="900113" indent="-128588">
              <a:buClr>
                <a:srgbClr val="A0C65C"/>
              </a:buClr>
              <a:buFont typeface="Arial" panose="020B0604020202020204" pitchFamily="34" charset="0"/>
              <a:buChar char="•"/>
              <a:defRPr>
                <a:solidFill>
                  <a:schemeClr val="tx1">
                    <a:lumMod val="65000"/>
                    <a:lumOff val="35000"/>
                  </a:schemeClr>
                </a:solidFill>
              </a:defRPr>
            </a:lvl4pPr>
            <a:lvl5pPr marL="1157288" indent="-128588">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p:txBody>
      </p:sp>
    </p:spTree>
    <p:extLst>
      <p:ext uri="{BB962C8B-B14F-4D97-AF65-F5344CB8AC3E}">
        <p14:creationId xmlns:p14="http://schemas.microsoft.com/office/powerpoint/2010/main" val="3455673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ndard-Slide-Iphon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B037B0-D458-6941-AB64-D757CCA01494}"/>
              </a:ext>
            </a:extLst>
          </p:cNvPr>
          <p:cNvSpPr/>
          <p:nvPr userDrawn="1"/>
        </p:nvSpPr>
        <p:spPr>
          <a:xfrm>
            <a:off x="4267200" y="4552950"/>
            <a:ext cx="2286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342900" y="205979"/>
            <a:ext cx="6400800" cy="755764"/>
          </a:xfrm>
          <a:prstGeom prst="rect">
            <a:avLst/>
          </a:prstGeom>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41DE2298-236A-BB41-9E27-B1589613B66E}"/>
              </a:ext>
            </a:extLst>
          </p:cNvPr>
          <p:cNvSpPr txBox="1">
            <a:spLocks/>
          </p:cNvSpPr>
          <p:nvPr userDrawn="1"/>
        </p:nvSpPr>
        <p:spPr>
          <a:xfrm>
            <a:off x="6364597" y="4692015"/>
            <a:ext cx="400040"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pic>
        <p:nvPicPr>
          <p:cNvPr id="8" name="Picture 7" descr="A hand holding a cell phone&#10;&#10;Description automatically generated">
            <a:extLst>
              <a:ext uri="{FF2B5EF4-FFF2-40B4-BE49-F238E27FC236}">
                <a16:creationId xmlns:a16="http://schemas.microsoft.com/office/drawing/2014/main" id="{F60E2105-5E72-124E-884C-3E9B83EDDA8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35913" b="35665"/>
          <a:stretch/>
        </p:blipFill>
        <p:spPr>
          <a:xfrm>
            <a:off x="3733801" y="819152"/>
            <a:ext cx="3124200" cy="4324351"/>
          </a:xfrm>
          <a:prstGeom prst="rect">
            <a:avLst/>
          </a:prstGeom>
        </p:spPr>
      </p:pic>
      <p:sp>
        <p:nvSpPr>
          <p:cNvPr id="9" name="Text Placeholder 2">
            <a:extLst>
              <a:ext uri="{FF2B5EF4-FFF2-40B4-BE49-F238E27FC236}">
                <a16:creationId xmlns:a16="http://schemas.microsoft.com/office/drawing/2014/main" id="{EED80089-F70A-4243-92E1-B48E1D2E6403}"/>
              </a:ext>
            </a:extLst>
          </p:cNvPr>
          <p:cNvSpPr>
            <a:spLocks noGrp="1"/>
          </p:cNvSpPr>
          <p:nvPr>
            <p:ph type="body" sz="half" idx="1"/>
          </p:nvPr>
        </p:nvSpPr>
        <p:spPr>
          <a:xfrm>
            <a:off x="342901" y="1200154"/>
            <a:ext cx="3390901" cy="3276599"/>
          </a:xfrm>
          <a:prstGeom prst="rect">
            <a:avLst/>
          </a:prstGeom>
        </p:spPr>
        <p:txBody>
          <a:bodyPr/>
          <a:lstStyle>
            <a:lvl1pPr marL="192881" indent="-192881">
              <a:buClr>
                <a:srgbClr val="A0C65C"/>
              </a:buClr>
              <a:buFont typeface="Arial" panose="020B0604020202020204" pitchFamily="34" charset="0"/>
              <a:buChar char="•"/>
              <a:defRPr sz="1575">
                <a:solidFill>
                  <a:schemeClr val="tx1">
                    <a:lumMod val="65000"/>
                    <a:lumOff val="35000"/>
                  </a:schemeClr>
                </a:solidFill>
              </a:defRPr>
            </a:lvl1pPr>
            <a:lvl2pPr marL="417910" indent="-160735">
              <a:buClr>
                <a:srgbClr val="A0C65C"/>
              </a:buClr>
              <a:buFont typeface="Arial" panose="020B0604020202020204" pitchFamily="34" charset="0"/>
              <a:buChar char="•"/>
              <a:defRPr sz="1350">
                <a:solidFill>
                  <a:schemeClr val="tx1">
                    <a:lumMod val="65000"/>
                    <a:lumOff val="35000"/>
                  </a:schemeClr>
                </a:solidFill>
              </a:defRPr>
            </a:lvl2pPr>
            <a:lvl3pPr marL="642938" indent="-128588">
              <a:buClr>
                <a:srgbClr val="A0C65C"/>
              </a:buClr>
              <a:buFont typeface="Arial" panose="020B0604020202020204" pitchFamily="34" charset="0"/>
              <a:buChar char="•"/>
              <a:defRPr sz="1125">
                <a:solidFill>
                  <a:schemeClr val="tx1">
                    <a:lumMod val="65000"/>
                    <a:lumOff val="35000"/>
                  </a:schemeClr>
                </a:solidFill>
              </a:defRPr>
            </a:lvl3pPr>
            <a:lvl4pPr marL="900113" indent="-128588">
              <a:buClr>
                <a:srgbClr val="A0C65C"/>
              </a:buClr>
              <a:buFont typeface="Arial" panose="020B0604020202020204" pitchFamily="34" charset="0"/>
              <a:buChar char="•"/>
              <a:defRPr sz="1013">
                <a:solidFill>
                  <a:schemeClr val="tx1">
                    <a:lumMod val="65000"/>
                    <a:lumOff val="35000"/>
                  </a:schemeClr>
                </a:solidFill>
              </a:defRPr>
            </a:lvl4pPr>
            <a:lvl5pPr marL="1157288" indent="-128588">
              <a:buClr>
                <a:srgbClr val="A0C65C"/>
              </a:buClr>
              <a:buFont typeface="Arial" panose="020B0604020202020204" pitchFamily="34" charset="0"/>
              <a:buChar char="•"/>
              <a:defRPr sz="1013">
                <a:solidFill>
                  <a:schemeClr val="tx1">
                    <a:lumMod val="65000"/>
                    <a:lumOff val="35000"/>
                  </a:schemeClr>
                </a:solidFill>
              </a:defRPr>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3DF48BF5-2D53-D648-887D-FC7F6B519C7E}"/>
              </a:ext>
            </a:extLst>
          </p:cNvPr>
          <p:cNvSpPr>
            <a:spLocks noGrp="1"/>
          </p:cNvSpPr>
          <p:nvPr>
            <p:ph idx="10"/>
          </p:nvPr>
        </p:nvSpPr>
        <p:spPr>
          <a:xfrm>
            <a:off x="4343400" y="1428750"/>
            <a:ext cx="1371600" cy="2514600"/>
          </a:xfrm>
          <a:prstGeom prst="rect">
            <a:avLst/>
          </a:prstGeom>
        </p:spPr>
        <p:txBody>
          <a:bodyPr>
            <a:normAutofit/>
          </a:bodyPr>
          <a:lstStyle>
            <a:lvl1pPr marL="0" indent="0">
              <a:buClr>
                <a:srgbClr val="A0C65C"/>
              </a:buClr>
              <a:buNone/>
              <a:defRPr sz="675">
                <a:solidFill>
                  <a:schemeClr val="tx1">
                    <a:lumMod val="65000"/>
                    <a:lumOff val="35000"/>
                  </a:schemeClr>
                </a:solidFill>
              </a:defRPr>
            </a:lvl1pPr>
            <a:lvl2pPr marL="417910" indent="-160735">
              <a:buClr>
                <a:srgbClr val="A0C65C"/>
              </a:buClr>
              <a:buFont typeface="Arial" panose="020B0604020202020204" pitchFamily="34" charset="0"/>
              <a:buChar char="•"/>
              <a:defRPr>
                <a:solidFill>
                  <a:schemeClr val="tx1">
                    <a:lumMod val="65000"/>
                    <a:lumOff val="35000"/>
                  </a:schemeClr>
                </a:solidFill>
              </a:defRPr>
            </a:lvl2pPr>
            <a:lvl3pPr marL="642938" indent="-128588">
              <a:buClr>
                <a:srgbClr val="A0C65C"/>
              </a:buClr>
              <a:buFont typeface="Arial" panose="020B0604020202020204" pitchFamily="34" charset="0"/>
              <a:buChar char="•"/>
              <a:defRPr>
                <a:solidFill>
                  <a:schemeClr val="tx1">
                    <a:lumMod val="65000"/>
                    <a:lumOff val="35000"/>
                  </a:schemeClr>
                </a:solidFill>
              </a:defRPr>
            </a:lvl3pPr>
            <a:lvl4pPr marL="900113" indent="-128588">
              <a:buClr>
                <a:srgbClr val="A0C65C"/>
              </a:buClr>
              <a:buFont typeface="Arial" panose="020B0604020202020204" pitchFamily="34" charset="0"/>
              <a:buChar char="•"/>
              <a:defRPr>
                <a:solidFill>
                  <a:schemeClr val="tx1">
                    <a:lumMod val="65000"/>
                    <a:lumOff val="35000"/>
                  </a:schemeClr>
                </a:solidFill>
              </a:defRPr>
            </a:lvl4pPr>
            <a:lvl5pPr marL="1157288" indent="-128588">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p:txBody>
      </p:sp>
    </p:spTree>
    <p:extLst>
      <p:ext uri="{BB962C8B-B14F-4D97-AF65-F5344CB8AC3E}">
        <p14:creationId xmlns:p14="http://schemas.microsoft.com/office/powerpoint/2010/main" val="1779669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tandard-Slide-Iphon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DE2298-236A-BB41-9E27-B1589613B66E}"/>
              </a:ext>
            </a:extLst>
          </p:cNvPr>
          <p:cNvSpPr txBox="1">
            <a:spLocks/>
          </p:cNvSpPr>
          <p:nvPr userDrawn="1"/>
        </p:nvSpPr>
        <p:spPr>
          <a:xfrm>
            <a:off x="6364596" y="4692015"/>
            <a:ext cx="493404"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sp>
        <p:nvSpPr>
          <p:cNvPr id="7" name="Text Placeholder 2">
            <a:extLst>
              <a:ext uri="{FF2B5EF4-FFF2-40B4-BE49-F238E27FC236}">
                <a16:creationId xmlns:a16="http://schemas.microsoft.com/office/drawing/2014/main" id="{6748A2E8-1756-F149-B802-0AA1D09B9034}"/>
              </a:ext>
            </a:extLst>
          </p:cNvPr>
          <p:cNvSpPr>
            <a:spLocks noGrp="1"/>
          </p:cNvSpPr>
          <p:nvPr>
            <p:ph type="body" sz="half" idx="1" hasCustomPrompt="1"/>
          </p:nvPr>
        </p:nvSpPr>
        <p:spPr>
          <a:xfrm>
            <a:off x="342900" y="1586117"/>
            <a:ext cx="3028950" cy="2504671"/>
          </a:xfrm>
          <a:prstGeom prst="rect">
            <a:avLst/>
          </a:prstGeom>
        </p:spPr>
        <p:txBody>
          <a:bodyPr>
            <a:normAutofit/>
          </a:bodyPr>
          <a:lstStyle>
            <a:lvl1pPr marL="0" indent="0">
              <a:buClr>
                <a:srgbClr val="A0C65C"/>
              </a:buClr>
              <a:buFont typeface="Arial" panose="020B0604020202020204" pitchFamily="34" charset="0"/>
              <a:buNone/>
              <a:defRPr sz="1350">
                <a:solidFill>
                  <a:schemeClr val="tx1">
                    <a:lumMod val="65000"/>
                    <a:lumOff val="35000"/>
                  </a:schemeClr>
                </a:solidFill>
              </a:defRPr>
            </a:lvl1pPr>
            <a:lvl2pPr marL="257175" indent="0">
              <a:buClr>
                <a:srgbClr val="A0C65C"/>
              </a:buClr>
              <a:buFont typeface="Arial" panose="020B0604020202020204" pitchFamily="34" charset="0"/>
              <a:buNone/>
              <a:defRPr sz="1350">
                <a:solidFill>
                  <a:schemeClr val="tx1">
                    <a:lumMod val="65000"/>
                    <a:lumOff val="35000"/>
                  </a:schemeClr>
                </a:solidFill>
              </a:defRPr>
            </a:lvl2pPr>
            <a:lvl3pPr marL="514350" indent="0">
              <a:buClr>
                <a:srgbClr val="A0C65C"/>
              </a:buClr>
              <a:buFont typeface="Arial" panose="020B0604020202020204" pitchFamily="34" charset="0"/>
              <a:buNone/>
              <a:defRPr sz="1125">
                <a:solidFill>
                  <a:schemeClr val="tx1">
                    <a:lumMod val="65000"/>
                    <a:lumOff val="35000"/>
                  </a:schemeClr>
                </a:solidFill>
              </a:defRPr>
            </a:lvl3pPr>
            <a:lvl4pPr marL="771525" indent="0">
              <a:buClr>
                <a:srgbClr val="A0C65C"/>
              </a:buClr>
              <a:buFont typeface="Arial" panose="020B0604020202020204" pitchFamily="34" charset="0"/>
              <a:buNone/>
              <a:defRPr sz="1013">
                <a:solidFill>
                  <a:schemeClr val="tx1">
                    <a:lumMod val="65000"/>
                    <a:lumOff val="35000"/>
                  </a:schemeClr>
                </a:solidFill>
              </a:defRPr>
            </a:lvl4pPr>
            <a:lvl5pPr marL="1028700" indent="0">
              <a:buClr>
                <a:srgbClr val="A0C65C"/>
              </a:buClr>
              <a:buFont typeface="Arial" panose="020B0604020202020204" pitchFamily="34" charset="0"/>
              <a:buNone/>
              <a:defRPr sz="1013">
                <a:solidFill>
                  <a:schemeClr val="tx1">
                    <a:lumMod val="65000"/>
                    <a:lumOff val="35000"/>
                  </a:schemeClr>
                </a:solidFill>
              </a:defRPr>
            </a:lvl5pPr>
            <a:lvl6pPr>
              <a:defRPr sz="1013"/>
            </a:lvl6pPr>
            <a:lvl7pPr>
              <a:defRPr sz="1013"/>
            </a:lvl7pPr>
            <a:lvl8pPr>
              <a:defRPr sz="1013"/>
            </a:lvl8pPr>
            <a:lvl9pPr>
              <a:defRPr sz="1013"/>
            </a:lvl9pPr>
          </a:lstStyle>
          <a:p>
            <a:pPr lvl="0"/>
            <a:r>
              <a:rPr lang="en-US"/>
              <a:t>Click to edit text styles</a:t>
            </a:r>
          </a:p>
        </p:txBody>
      </p:sp>
      <p:sp>
        <p:nvSpPr>
          <p:cNvPr id="11" name="Rectangle 10">
            <a:extLst>
              <a:ext uri="{FF2B5EF4-FFF2-40B4-BE49-F238E27FC236}">
                <a16:creationId xmlns:a16="http://schemas.microsoft.com/office/drawing/2014/main" id="{B439BA21-8ECC-8845-AD01-76902CD61651}"/>
              </a:ext>
            </a:extLst>
          </p:cNvPr>
          <p:cNvSpPr/>
          <p:nvPr userDrawn="1"/>
        </p:nvSpPr>
        <p:spPr>
          <a:xfrm>
            <a:off x="228600" y="285750"/>
            <a:ext cx="28575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Content Placeholder 2">
            <a:extLst>
              <a:ext uri="{FF2B5EF4-FFF2-40B4-BE49-F238E27FC236}">
                <a16:creationId xmlns:a16="http://schemas.microsoft.com/office/drawing/2014/main" id="{8414BA4A-CA13-7E4A-897A-FCB33E8FE57D}"/>
              </a:ext>
            </a:extLst>
          </p:cNvPr>
          <p:cNvSpPr>
            <a:spLocks noGrp="1"/>
          </p:cNvSpPr>
          <p:nvPr>
            <p:ph idx="10" hasCustomPrompt="1"/>
          </p:nvPr>
        </p:nvSpPr>
        <p:spPr>
          <a:xfrm>
            <a:off x="3543300" y="1200154"/>
            <a:ext cx="2971800" cy="3276599"/>
          </a:xfrm>
          <a:prstGeom prst="rect">
            <a:avLst/>
          </a:prstGeom>
        </p:spPr>
        <p:txBody>
          <a:bodyPr/>
          <a:lstStyle>
            <a:lvl1pPr marL="0" indent="0" algn="ctr">
              <a:buClr>
                <a:srgbClr val="A0C65C"/>
              </a:buClr>
              <a:buNone/>
              <a:defRPr>
                <a:solidFill>
                  <a:schemeClr val="tx1">
                    <a:lumMod val="65000"/>
                    <a:lumOff val="35000"/>
                  </a:schemeClr>
                </a:solidFill>
              </a:defRPr>
            </a:lvl1pPr>
            <a:lvl2pPr marL="257175" indent="0">
              <a:buClr>
                <a:srgbClr val="A0C65C"/>
              </a:buClr>
              <a:buFont typeface="Arial" panose="020B0604020202020204" pitchFamily="34" charset="0"/>
              <a:buNone/>
              <a:defRPr>
                <a:solidFill>
                  <a:schemeClr val="tx1">
                    <a:lumMod val="65000"/>
                    <a:lumOff val="35000"/>
                  </a:schemeClr>
                </a:solidFill>
              </a:defRPr>
            </a:lvl2pPr>
            <a:lvl3pPr marL="514350" indent="0">
              <a:buClr>
                <a:srgbClr val="A0C65C"/>
              </a:buClr>
              <a:buFont typeface="Arial" panose="020B0604020202020204" pitchFamily="34" charset="0"/>
              <a:buNone/>
              <a:defRPr>
                <a:solidFill>
                  <a:schemeClr val="tx1">
                    <a:lumMod val="65000"/>
                    <a:lumOff val="35000"/>
                  </a:schemeClr>
                </a:solidFill>
              </a:defRPr>
            </a:lvl3pPr>
            <a:lvl4pPr marL="771525" indent="0">
              <a:buClr>
                <a:srgbClr val="A0C65C"/>
              </a:buClr>
              <a:buFont typeface="Arial" panose="020B0604020202020204" pitchFamily="34" charset="0"/>
              <a:buNone/>
              <a:defRPr>
                <a:solidFill>
                  <a:schemeClr val="tx1">
                    <a:lumMod val="65000"/>
                    <a:lumOff val="35000"/>
                  </a:schemeClr>
                </a:solidFill>
              </a:defRPr>
            </a:lvl4pPr>
            <a:lvl5pPr marL="1028700" indent="0">
              <a:buClr>
                <a:srgbClr val="A0C65C"/>
              </a:buClr>
              <a:buFont typeface="Arial" panose="020B0604020202020204" pitchFamily="34" charset="0"/>
              <a:buNone/>
              <a:defRPr>
                <a:solidFill>
                  <a:schemeClr val="tx1">
                    <a:lumMod val="65000"/>
                    <a:lumOff val="35000"/>
                  </a:schemeClr>
                </a:solidFill>
              </a:defRPr>
            </a:lvl5pPr>
          </a:lstStyle>
          <a:p>
            <a:pPr lvl="0"/>
            <a:r>
              <a:rPr lang="en-US"/>
              <a:t>Insert image here</a:t>
            </a:r>
          </a:p>
        </p:txBody>
      </p:sp>
      <p:pic>
        <p:nvPicPr>
          <p:cNvPr id="13" name="Graphic 12">
            <a:extLst>
              <a:ext uri="{FF2B5EF4-FFF2-40B4-BE49-F238E27FC236}">
                <a16:creationId xmlns:a16="http://schemas.microsoft.com/office/drawing/2014/main" id="{C74482AD-040C-A14D-A0BA-E6B097FE834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7973" y="361950"/>
            <a:ext cx="837902" cy="1057275"/>
          </a:xfrm>
          <a:prstGeom prst="rect">
            <a:avLst/>
          </a:prstGeom>
        </p:spPr>
      </p:pic>
      <p:sp>
        <p:nvSpPr>
          <p:cNvPr id="14" name="Text Placeholder 2">
            <a:extLst>
              <a:ext uri="{FF2B5EF4-FFF2-40B4-BE49-F238E27FC236}">
                <a16:creationId xmlns:a16="http://schemas.microsoft.com/office/drawing/2014/main" id="{6868276A-6361-0745-97F5-991E81E83A53}"/>
              </a:ext>
            </a:extLst>
          </p:cNvPr>
          <p:cNvSpPr>
            <a:spLocks noGrp="1"/>
          </p:cNvSpPr>
          <p:nvPr>
            <p:ph type="body" idx="11" hasCustomPrompt="1"/>
          </p:nvPr>
        </p:nvSpPr>
        <p:spPr>
          <a:xfrm>
            <a:off x="772728" y="4182362"/>
            <a:ext cx="2599122" cy="294391"/>
          </a:xfrm>
          <a:prstGeom prst="rect">
            <a:avLst/>
          </a:prstGeom>
        </p:spPr>
        <p:txBody>
          <a:bodyPr numCol="1" anchor="t">
            <a:normAutofit/>
          </a:bodyPr>
          <a:lstStyle>
            <a:lvl1pPr marL="192881" indent="-192881" algn="r">
              <a:lnSpc>
                <a:spcPct val="100000"/>
              </a:lnSpc>
              <a:buClr>
                <a:srgbClr val="A0C65C"/>
              </a:buClr>
              <a:buFont typeface="Arial" panose="020B0604020202020204" pitchFamily="34" charset="0"/>
              <a:buNone/>
              <a:defRPr sz="675" b="0">
                <a:solidFill>
                  <a:srgbClr val="009ED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3008432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tandard-Slide-Iphon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DE2298-236A-BB41-9E27-B1589613B66E}"/>
              </a:ext>
            </a:extLst>
          </p:cNvPr>
          <p:cNvSpPr txBox="1">
            <a:spLocks/>
          </p:cNvSpPr>
          <p:nvPr userDrawn="1"/>
        </p:nvSpPr>
        <p:spPr>
          <a:xfrm>
            <a:off x="6364596" y="4692015"/>
            <a:ext cx="493404"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sp>
        <p:nvSpPr>
          <p:cNvPr id="7" name="Text Placeholder 2">
            <a:extLst>
              <a:ext uri="{FF2B5EF4-FFF2-40B4-BE49-F238E27FC236}">
                <a16:creationId xmlns:a16="http://schemas.microsoft.com/office/drawing/2014/main" id="{6748A2E8-1756-F149-B802-0AA1D09B9034}"/>
              </a:ext>
            </a:extLst>
          </p:cNvPr>
          <p:cNvSpPr>
            <a:spLocks noGrp="1"/>
          </p:cNvSpPr>
          <p:nvPr>
            <p:ph type="body" sz="half" idx="1" hasCustomPrompt="1"/>
          </p:nvPr>
        </p:nvSpPr>
        <p:spPr>
          <a:xfrm>
            <a:off x="342900" y="1586117"/>
            <a:ext cx="3028950" cy="2504671"/>
          </a:xfrm>
          <a:prstGeom prst="rect">
            <a:avLst/>
          </a:prstGeom>
        </p:spPr>
        <p:txBody>
          <a:bodyPr>
            <a:normAutofit/>
          </a:bodyPr>
          <a:lstStyle>
            <a:lvl1pPr marL="0" indent="0">
              <a:buClr>
                <a:srgbClr val="A0C65C"/>
              </a:buClr>
              <a:buFont typeface="Arial" panose="020B0604020202020204" pitchFamily="34" charset="0"/>
              <a:buNone/>
              <a:defRPr sz="1350">
                <a:solidFill>
                  <a:schemeClr val="tx1">
                    <a:lumMod val="65000"/>
                    <a:lumOff val="35000"/>
                  </a:schemeClr>
                </a:solidFill>
              </a:defRPr>
            </a:lvl1pPr>
            <a:lvl2pPr marL="257175" indent="0">
              <a:buClr>
                <a:srgbClr val="A0C65C"/>
              </a:buClr>
              <a:buFont typeface="Arial" panose="020B0604020202020204" pitchFamily="34" charset="0"/>
              <a:buNone/>
              <a:defRPr sz="1350">
                <a:solidFill>
                  <a:schemeClr val="tx1">
                    <a:lumMod val="65000"/>
                    <a:lumOff val="35000"/>
                  </a:schemeClr>
                </a:solidFill>
              </a:defRPr>
            </a:lvl2pPr>
            <a:lvl3pPr marL="514350" indent="0">
              <a:buClr>
                <a:srgbClr val="A0C65C"/>
              </a:buClr>
              <a:buFont typeface="Arial" panose="020B0604020202020204" pitchFamily="34" charset="0"/>
              <a:buNone/>
              <a:defRPr sz="1125">
                <a:solidFill>
                  <a:schemeClr val="tx1">
                    <a:lumMod val="65000"/>
                    <a:lumOff val="35000"/>
                  </a:schemeClr>
                </a:solidFill>
              </a:defRPr>
            </a:lvl3pPr>
            <a:lvl4pPr marL="771525" indent="0">
              <a:buClr>
                <a:srgbClr val="A0C65C"/>
              </a:buClr>
              <a:buFont typeface="Arial" panose="020B0604020202020204" pitchFamily="34" charset="0"/>
              <a:buNone/>
              <a:defRPr sz="1013">
                <a:solidFill>
                  <a:schemeClr val="tx1">
                    <a:lumMod val="65000"/>
                    <a:lumOff val="35000"/>
                  </a:schemeClr>
                </a:solidFill>
              </a:defRPr>
            </a:lvl4pPr>
            <a:lvl5pPr marL="1028700" indent="0">
              <a:buClr>
                <a:srgbClr val="A0C65C"/>
              </a:buClr>
              <a:buFont typeface="Arial" panose="020B0604020202020204" pitchFamily="34" charset="0"/>
              <a:buNone/>
              <a:defRPr sz="1013">
                <a:solidFill>
                  <a:schemeClr val="tx1">
                    <a:lumMod val="65000"/>
                    <a:lumOff val="35000"/>
                  </a:schemeClr>
                </a:solidFill>
              </a:defRPr>
            </a:lvl5pPr>
            <a:lvl6pPr>
              <a:defRPr sz="1013"/>
            </a:lvl6pPr>
            <a:lvl7pPr>
              <a:defRPr sz="1013"/>
            </a:lvl7pPr>
            <a:lvl8pPr>
              <a:defRPr sz="1013"/>
            </a:lvl8pPr>
            <a:lvl9pPr>
              <a:defRPr sz="1013"/>
            </a:lvl9pPr>
          </a:lstStyle>
          <a:p>
            <a:pPr lvl="0"/>
            <a:r>
              <a:rPr lang="en-US"/>
              <a:t>Click to edit text styles</a:t>
            </a:r>
          </a:p>
        </p:txBody>
      </p:sp>
      <p:sp>
        <p:nvSpPr>
          <p:cNvPr id="11" name="Rectangle 10">
            <a:extLst>
              <a:ext uri="{FF2B5EF4-FFF2-40B4-BE49-F238E27FC236}">
                <a16:creationId xmlns:a16="http://schemas.microsoft.com/office/drawing/2014/main" id="{B439BA21-8ECC-8845-AD01-76902CD61651}"/>
              </a:ext>
            </a:extLst>
          </p:cNvPr>
          <p:cNvSpPr/>
          <p:nvPr userDrawn="1"/>
        </p:nvSpPr>
        <p:spPr>
          <a:xfrm>
            <a:off x="228600" y="285750"/>
            <a:ext cx="28575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Content Placeholder 2">
            <a:extLst>
              <a:ext uri="{FF2B5EF4-FFF2-40B4-BE49-F238E27FC236}">
                <a16:creationId xmlns:a16="http://schemas.microsoft.com/office/drawing/2014/main" id="{8414BA4A-CA13-7E4A-897A-FCB33E8FE57D}"/>
              </a:ext>
            </a:extLst>
          </p:cNvPr>
          <p:cNvSpPr>
            <a:spLocks noGrp="1"/>
          </p:cNvSpPr>
          <p:nvPr>
            <p:ph idx="10" hasCustomPrompt="1"/>
          </p:nvPr>
        </p:nvSpPr>
        <p:spPr>
          <a:xfrm>
            <a:off x="3543300" y="1200154"/>
            <a:ext cx="2971800" cy="3276599"/>
          </a:xfrm>
          <a:prstGeom prst="rect">
            <a:avLst/>
          </a:prstGeom>
        </p:spPr>
        <p:txBody>
          <a:bodyPr/>
          <a:lstStyle>
            <a:lvl1pPr marL="0" indent="0" algn="ctr">
              <a:buClr>
                <a:srgbClr val="A0C65C"/>
              </a:buClr>
              <a:buNone/>
              <a:defRPr>
                <a:solidFill>
                  <a:schemeClr val="tx1">
                    <a:lumMod val="65000"/>
                    <a:lumOff val="35000"/>
                  </a:schemeClr>
                </a:solidFill>
              </a:defRPr>
            </a:lvl1pPr>
            <a:lvl2pPr marL="257175" indent="0">
              <a:buClr>
                <a:srgbClr val="A0C65C"/>
              </a:buClr>
              <a:buFont typeface="Arial" panose="020B0604020202020204" pitchFamily="34" charset="0"/>
              <a:buNone/>
              <a:defRPr>
                <a:solidFill>
                  <a:schemeClr val="tx1">
                    <a:lumMod val="65000"/>
                    <a:lumOff val="35000"/>
                  </a:schemeClr>
                </a:solidFill>
              </a:defRPr>
            </a:lvl2pPr>
            <a:lvl3pPr marL="514350" indent="0">
              <a:buClr>
                <a:srgbClr val="A0C65C"/>
              </a:buClr>
              <a:buFont typeface="Arial" panose="020B0604020202020204" pitchFamily="34" charset="0"/>
              <a:buNone/>
              <a:defRPr>
                <a:solidFill>
                  <a:schemeClr val="tx1">
                    <a:lumMod val="65000"/>
                    <a:lumOff val="35000"/>
                  </a:schemeClr>
                </a:solidFill>
              </a:defRPr>
            </a:lvl3pPr>
            <a:lvl4pPr marL="771525" indent="0">
              <a:buClr>
                <a:srgbClr val="A0C65C"/>
              </a:buClr>
              <a:buFont typeface="Arial" panose="020B0604020202020204" pitchFamily="34" charset="0"/>
              <a:buNone/>
              <a:defRPr>
                <a:solidFill>
                  <a:schemeClr val="tx1">
                    <a:lumMod val="65000"/>
                    <a:lumOff val="35000"/>
                  </a:schemeClr>
                </a:solidFill>
              </a:defRPr>
            </a:lvl4pPr>
            <a:lvl5pPr marL="1028700" indent="0">
              <a:buClr>
                <a:srgbClr val="A0C65C"/>
              </a:buClr>
              <a:buFont typeface="Arial" panose="020B0604020202020204" pitchFamily="34" charset="0"/>
              <a:buNone/>
              <a:defRPr>
                <a:solidFill>
                  <a:schemeClr val="tx1">
                    <a:lumMod val="65000"/>
                    <a:lumOff val="35000"/>
                  </a:schemeClr>
                </a:solidFill>
              </a:defRPr>
            </a:lvl5pPr>
          </a:lstStyle>
          <a:p>
            <a:pPr lvl="0"/>
            <a:r>
              <a:rPr lang="en-US"/>
              <a:t>Insert image here</a:t>
            </a:r>
          </a:p>
        </p:txBody>
      </p:sp>
      <p:pic>
        <p:nvPicPr>
          <p:cNvPr id="13" name="Graphic 12">
            <a:extLst>
              <a:ext uri="{FF2B5EF4-FFF2-40B4-BE49-F238E27FC236}">
                <a16:creationId xmlns:a16="http://schemas.microsoft.com/office/drawing/2014/main" id="{C74482AD-040C-A14D-A0BA-E6B097FE834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7973" y="361950"/>
            <a:ext cx="837902" cy="1057275"/>
          </a:xfrm>
          <a:prstGeom prst="rect">
            <a:avLst/>
          </a:prstGeom>
        </p:spPr>
      </p:pic>
      <p:sp>
        <p:nvSpPr>
          <p:cNvPr id="14" name="Text Placeholder 2">
            <a:extLst>
              <a:ext uri="{FF2B5EF4-FFF2-40B4-BE49-F238E27FC236}">
                <a16:creationId xmlns:a16="http://schemas.microsoft.com/office/drawing/2014/main" id="{6868276A-6361-0745-97F5-991E81E83A53}"/>
              </a:ext>
            </a:extLst>
          </p:cNvPr>
          <p:cNvSpPr>
            <a:spLocks noGrp="1"/>
          </p:cNvSpPr>
          <p:nvPr>
            <p:ph type="body" idx="11" hasCustomPrompt="1"/>
          </p:nvPr>
        </p:nvSpPr>
        <p:spPr>
          <a:xfrm>
            <a:off x="772728" y="4182362"/>
            <a:ext cx="2599122" cy="294391"/>
          </a:xfrm>
          <a:prstGeom prst="rect">
            <a:avLst/>
          </a:prstGeom>
        </p:spPr>
        <p:txBody>
          <a:bodyPr numCol="1" anchor="t">
            <a:normAutofit/>
          </a:bodyPr>
          <a:lstStyle>
            <a:lvl1pPr marL="192881" indent="-192881" algn="r">
              <a:lnSpc>
                <a:spcPct val="100000"/>
              </a:lnSpc>
              <a:buClr>
                <a:srgbClr val="A0C65C"/>
              </a:buClr>
              <a:buFont typeface="Arial" panose="020B0604020202020204" pitchFamily="34" charset="0"/>
              <a:buNone/>
              <a:defRPr sz="675" b="0">
                <a:solidFill>
                  <a:srgbClr val="009ED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3008432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tandard-Slide-Iphon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DE2298-236A-BB41-9E27-B1589613B66E}"/>
              </a:ext>
            </a:extLst>
          </p:cNvPr>
          <p:cNvSpPr txBox="1">
            <a:spLocks/>
          </p:cNvSpPr>
          <p:nvPr userDrawn="1"/>
        </p:nvSpPr>
        <p:spPr>
          <a:xfrm>
            <a:off x="6364596" y="4692015"/>
            <a:ext cx="493404"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sp>
        <p:nvSpPr>
          <p:cNvPr id="7" name="Text Placeholder 2">
            <a:extLst>
              <a:ext uri="{FF2B5EF4-FFF2-40B4-BE49-F238E27FC236}">
                <a16:creationId xmlns:a16="http://schemas.microsoft.com/office/drawing/2014/main" id="{6748A2E8-1756-F149-B802-0AA1D09B9034}"/>
              </a:ext>
            </a:extLst>
          </p:cNvPr>
          <p:cNvSpPr>
            <a:spLocks noGrp="1"/>
          </p:cNvSpPr>
          <p:nvPr>
            <p:ph type="body" sz="half" idx="1" hasCustomPrompt="1"/>
          </p:nvPr>
        </p:nvSpPr>
        <p:spPr>
          <a:xfrm>
            <a:off x="342900" y="1586117"/>
            <a:ext cx="3028950" cy="2504671"/>
          </a:xfrm>
          <a:prstGeom prst="rect">
            <a:avLst/>
          </a:prstGeom>
        </p:spPr>
        <p:txBody>
          <a:bodyPr>
            <a:normAutofit/>
          </a:bodyPr>
          <a:lstStyle>
            <a:lvl1pPr marL="0" indent="0">
              <a:buClr>
                <a:srgbClr val="A0C65C"/>
              </a:buClr>
              <a:buFont typeface="Arial" panose="020B0604020202020204" pitchFamily="34" charset="0"/>
              <a:buNone/>
              <a:defRPr sz="1350">
                <a:solidFill>
                  <a:schemeClr val="tx1">
                    <a:lumMod val="65000"/>
                    <a:lumOff val="35000"/>
                  </a:schemeClr>
                </a:solidFill>
              </a:defRPr>
            </a:lvl1pPr>
            <a:lvl2pPr marL="257175" indent="0">
              <a:buClr>
                <a:srgbClr val="A0C65C"/>
              </a:buClr>
              <a:buFont typeface="Arial" panose="020B0604020202020204" pitchFamily="34" charset="0"/>
              <a:buNone/>
              <a:defRPr sz="1350">
                <a:solidFill>
                  <a:schemeClr val="tx1">
                    <a:lumMod val="65000"/>
                    <a:lumOff val="35000"/>
                  </a:schemeClr>
                </a:solidFill>
              </a:defRPr>
            </a:lvl2pPr>
            <a:lvl3pPr marL="514350" indent="0">
              <a:buClr>
                <a:srgbClr val="A0C65C"/>
              </a:buClr>
              <a:buFont typeface="Arial" panose="020B0604020202020204" pitchFamily="34" charset="0"/>
              <a:buNone/>
              <a:defRPr sz="1125">
                <a:solidFill>
                  <a:schemeClr val="tx1">
                    <a:lumMod val="65000"/>
                    <a:lumOff val="35000"/>
                  </a:schemeClr>
                </a:solidFill>
              </a:defRPr>
            </a:lvl3pPr>
            <a:lvl4pPr marL="771525" indent="0">
              <a:buClr>
                <a:srgbClr val="A0C65C"/>
              </a:buClr>
              <a:buFont typeface="Arial" panose="020B0604020202020204" pitchFamily="34" charset="0"/>
              <a:buNone/>
              <a:defRPr sz="1013">
                <a:solidFill>
                  <a:schemeClr val="tx1">
                    <a:lumMod val="65000"/>
                    <a:lumOff val="35000"/>
                  </a:schemeClr>
                </a:solidFill>
              </a:defRPr>
            </a:lvl4pPr>
            <a:lvl5pPr marL="1028700" indent="0">
              <a:buClr>
                <a:srgbClr val="A0C65C"/>
              </a:buClr>
              <a:buFont typeface="Arial" panose="020B0604020202020204" pitchFamily="34" charset="0"/>
              <a:buNone/>
              <a:defRPr sz="1013">
                <a:solidFill>
                  <a:schemeClr val="tx1">
                    <a:lumMod val="65000"/>
                    <a:lumOff val="35000"/>
                  </a:schemeClr>
                </a:solidFill>
              </a:defRPr>
            </a:lvl5pPr>
            <a:lvl6pPr>
              <a:defRPr sz="1013"/>
            </a:lvl6pPr>
            <a:lvl7pPr>
              <a:defRPr sz="1013"/>
            </a:lvl7pPr>
            <a:lvl8pPr>
              <a:defRPr sz="1013"/>
            </a:lvl8pPr>
            <a:lvl9pPr>
              <a:defRPr sz="1013"/>
            </a:lvl9pPr>
          </a:lstStyle>
          <a:p>
            <a:pPr lvl="0"/>
            <a:r>
              <a:rPr lang="en-US"/>
              <a:t>Click to edit text styles</a:t>
            </a:r>
          </a:p>
        </p:txBody>
      </p:sp>
      <p:sp>
        <p:nvSpPr>
          <p:cNvPr id="11" name="Rectangle 10">
            <a:extLst>
              <a:ext uri="{FF2B5EF4-FFF2-40B4-BE49-F238E27FC236}">
                <a16:creationId xmlns:a16="http://schemas.microsoft.com/office/drawing/2014/main" id="{B439BA21-8ECC-8845-AD01-76902CD61651}"/>
              </a:ext>
            </a:extLst>
          </p:cNvPr>
          <p:cNvSpPr/>
          <p:nvPr userDrawn="1"/>
        </p:nvSpPr>
        <p:spPr>
          <a:xfrm>
            <a:off x="228600" y="285750"/>
            <a:ext cx="28575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Content Placeholder 2">
            <a:extLst>
              <a:ext uri="{FF2B5EF4-FFF2-40B4-BE49-F238E27FC236}">
                <a16:creationId xmlns:a16="http://schemas.microsoft.com/office/drawing/2014/main" id="{8414BA4A-CA13-7E4A-897A-FCB33E8FE57D}"/>
              </a:ext>
            </a:extLst>
          </p:cNvPr>
          <p:cNvSpPr>
            <a:spLocks noGrp="1"/>
          </p:cNvSpPr>
          <p:nvPr>
            <p:ph idx="10" hasCustomPrompt="1"/>
          </p:nvPr>
        </p:nvSpPr>
        <p:spPr>
          <a:xfrm>
            <a:off x="3543300" y="1200154"/>
            <a:ext cx="2971800" cy="3276599"/>
          </a:xfrm>
          <a:prstGeom prst="rect">
            <a:avLst/>
          </a:prstGeom>
        </p:spPr>
        <p:txBody>
          <a:bodyPr/>
          <a:lstStyle>
            <a:lvl1pPr marL="0" indent="0" algn="ctr">
              <a:buClr>
                <a:srgbClr val="A0C65C"/>
              </a:buClr>
              <a:buNone/>
              <a:defRPr>
                <a:solidFill>
                  <a:schemeClr val="tx1">
                    <a:lumMod val="65000"/>
                    <a:lumOff val="35000"/>
                  </a:schemeClr>
                </a:solidFill>
              </a:defRPr>
            </a:lvl1pPr>
            <a:lvl2pPr marL="257175" indent="0">
              <a:buClr>
                <a:srgbClr val="A0C65C"/>
              </a:buClr>
              <a:buFont typeface="Arial" panose="020B0604020202020204" pitchFamily="34" charset="0"/>
              <a:buNone/>
              <a:defRPr>
                <a:solidFill>
                  <a:schemeClr val="tx1">
                    <a:lumMod val="65000"/>
                    <a:lumOff val="35000"/>
                  </a:schemeClr>
                </a:solidFill>
              </a:defRPr>
            </a:lvl2pPr>
            <a:lvl3pPr marL="514350" indent="0">
              <a:buClr>
                <a:srgbClr val="A0C65C"/>
              </a:buClr>
              <a:buFont typeface="Arial" panose="020B0604020202020204" pitchFamily="34" charset="0"/>
              <a:buNone/>
              <a:defRPr>
                <a:solidFill>
                  <a:schemeClr val="tx1">
                    <a:lumMod val="65000"/>
                    <a:lumOff val="35000"/>
                  </a:schemeClr>
                </a:solidFill>
              </a:defRPr>
            </a:lvl3pPr>
            <a:lvl4pPr marL="771525" indent="0">
              <a:buClr>
                <a:srgbClr val="A0C65C"/>
              </a:buClr>
              <a:buFont typeface="Arial" panose="020B0604020202020204" pitchFamily="34" charset="0"/>
              <a:buNone/>
              <a:defRPr>
                <a:solidFill>
                  <a:schemeClr val="tx1">
                    <a:lumMod val="65000"/>
                    <a:lumOff val="35000"/>
                  </a:schemeClr>
                </a:solidFill>
              </a:defRPr>
            </a:lvl4pPr>
            <a:lvl5pPr marL="1028700" indent="0">
              <a:buClr>
                <a:srgbClr val="A0C65C"/>
              </a:buClr>
              <a:buFont typeface="Arial" panose="020B0604020202020204" pitchFamily="34" charset="0"/>
              <a:buNone/>
              <a:defRPr>
                <a:solidFill>
                  <a:schemeClr val="tx1">
                    <a:lumMod val="65000"/>
                    <a:lumOff val="35000"/>
                  </a:schemeClr>
                </a:solidFill>
              </a:defRPr>
            </a:lvl5pPr>
          </a:lstStyle>
          <a:p>
            <a:pPr lvl="0"/>
            <a:r>
              <a:rPr lang="en-US"/>
              <a:t>Insert image here</a:t>
            </a:r>
          </a:p>
        </p:txBody>
      </p:sp>
      <p:pic>
        <p:nvPicPr>
          <p:cNvPr id="13" name="Graphic 12">
            <a:extLst>
              <a:ext uri="{FF2B5EF4-FFF2-40B4-BE49-F238E27FC236}">
                <a16:creationId xmlns:a16="http://schemas.microsoft.com/office/drawing/2014/main" id="{C74482AD-040C-A14D-A0BA-E6B097FE834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7973" y="361950"/>
            <a:ext cx="837902" cy="1057275"/>
          </a:xfrm>
          <a:prstGeom prst="rect">
            <a:avLst/>
          </a:prstGeom>
        </p:spPr>
      </p:pic>
      <p:sp>
        <p:nvSpPr>
          <p:cNvPr id="14" name="Text Placeholder 2">
            <a:extLst>
              <a:ext uri="{FF2B5EF4-FFF2-40B4-BE49-F238E27FC236}">
                <a16:creationId xmlns:a16="http://schemas.microsoft.com/office/drawing/2014/main" id="{6868276A-6361-0745-97F5-991E81E83A53}"/>
              </a:ext>
            </a:extLst>
          </p:cNvPr>
          <p:cNvSpPr>
            <a:spLocks noGrp="1"/>
          </p:cNvSpPr>
          <p:nvPr>
            <p:ph type="body" idx="11" hasCustomPrompt="1"/>
          </p:nvPr>
        </p:nvSpPr>
        <p:spPr>
          <a:xfrm>
            <a:off x="772728" y="4182362"/>
            <a:ext cx="2599122" cy="294391"/>
          </a:xfrm>
          <a:prstGeom prst="rect">
            <a:avLst/>
          </a:prstGeom>
        </p:spPr>
        <p:txBody>
          <a:bodyPr numCol="1" anchor="t">
            <a:normAutofit/>
          </a:bodyPr>
          <a:lstStyle>
            <a:lvl1pPr marL="192881" indent="-192881" algn="r">
              <a:lnSpc>
                <a:spcPct val="100000"/>
              </a:lnSpc>
              <a:buClr>
                <a:srgbClr val="A0C65C"/>
              </a:buClr>
              <a:buFont typeface="Arial" panose="020B0604020202020204" pitchFamily="34" charset="0"/>
              <a:buNone/>
              <a:defRPr sz="675" b="0">
                <a:solidFill>
                  <a:srgbClr val="009ED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3008432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841772"/>
            <a:ext cx="58293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2701528"/>
            <a:ext cx="51435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2E6F175-2ABF-4A7C-BAB5-E1AF166D1079}" type="datetimeFigureOut">
              <a:rPr lang="en-US" smtClean="0"/>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BF6A81-62DE-4893-A085-D7869F9F60EF}" type="slidenum">
              <a:rPr lang="en-US" smtClean="0"/>
              <a:t>‹#›</a:t>
            </a:fld>
            <a:endParaRPr lang="en-US"/>
          </a:p>
        </p:txBody>
      </p:sp>
    </p:spTree>
    <p:extLst>
      <p:ext uri="{BB962C8B-B14F-4D97-AF65-F5344CB8AC3E}">
        <p14:creationId xmlns:p14="http://schemas.microsoft.com/office/powerpoint/2010/main" val="38751413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Divider_Slide_#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A8E43E-C5DA-48F6-AE9A-126BBF4F8484}"/>
              </a:ext>
            </a:extLst>
          </p:cNvPr>
          <p:cNvSpPr/>
          <p:nvPr userDrawn="1"/>
        </p:nvSpPr>
        <p:spPr>
          <a:xfrm>
            <a:off x="0" y="0"/>
            <a:ext cx="6858000"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itle 1">
            <a:extLst>
              <a:ext uri="{FF2B5EF4-FFF2-40B4-BE49-F238E27FC236}">
                <a16:creationId xmlns:a16="http://schemas.microsoft.com/office/drawing/2014/main" id="{D7636149-16D1-4F2A-B846-D048B6D88039}"/>
              </a:ext>
            </a:extLst>
          </p:cNvPr>
          <p:cNvSpPr>
            <a:spLocks noGrp="1"/>
          </p:cNvSpPr>
          <p:nvPr>
            <p:ph type="title" hasCustomPrompt="1"/>
          </p:nvPr>
        </p:nvSpPr>
        <p:spPr>
          <a:xfrm>
            <a:off x="1" y="2257684"/>
            <a:ext cx="6857999" cy="517412"/>
          </a:xfrm>
          <a:prstGeom prst="rect">
            <a:avLst/>
          </a:prstGeom>
        </p:spPr>
        <p:txBody>
          <a:bodyPr anchor="ctr" anchorCtr="0"/>
          <a:lstStyle>
            <a:lvl1pPr algn="ctr">
              <a:defRPr sz="2025" b="1" baseline="0">
                <a:solidFill>
                  <a:schemeClr val="bg1"/>
                </a:solidFill>
                <a:latin typeface="Century Gothic" panose="020B0502020202020204" pitchFamily="34" charset="0"/>
              </a:defRPr>
            </a:lvl1pPr>
          </a:lstStyle>
          <a:p>
            <a:r>
              <a:rPr lang="en-US"/>
              <a:t>Divider Slide #3</a:t>
            </a:r>
          </a:p>
        </p:txBody>
      </p:sp>
    </p:spTree>
    <p:extLst>
      <p:ext uri="{BB962C8B-B14F-4D97-AF65-F5344CB8AC3E}">
        <p14:creationId xmlns:p14="http://schemas.microsoft.com/office/powerpoint/2010/main" val="25101697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Images_left_text_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6ABCE5-3FA0-4BAE-9035-8AA1FF7D5234}"/>
              </a:ext>
            </a:extLst>
          </p:cNvPr>
          <p:cNvSpPr/>
          <p:nvPr userDrawn="1"/>
        </p:nvSpPr>
        <p:spPr>
          <a:xfrm>
            <a:off x="3773614" y="0"/>
            <a:ext cx="308438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Picture Placeholder 2">
            <a:extLst>
              <a:ext uri="{FF2B5EF4-FFF2-40B4-BE49-F238E27FC236}">
                <a16:creationId xmlns:a16="http://schemas.microsoft.com/office/drawing/2014/main" id="{87B8338F-51DA-467A-B011-02D4270BB5BA}"/>
              </a:ext>
            </a:extLst>
          </p:cNvPr>
          <p:cNvSpPr>
            <a:spLocks noGrp="1"/>
          </p:cNvSpPr>
          <p:nvPr>
            <p:ph type="pic" sz="quarter" idx="11"/>
          </p:nvPr>
        </p:nvSpPr>
        <p:spPr>
          <a:xfrm>
            <a:off x="0" y="0"/>
            <a:ext cx="3773615" cy="2868651"/>
          </a:xfrm>
          <a:prstGeom prst="rect">
            <a:avLst/>
          </a:prstGeom>
        </p:spPr>
        <p:txBody>
          <a:bodyPr/>
          <a:lstStyle>
            <a:lvl1pPr marL="0" indent="0">
              <a:buNone/>
              <a:defRPr/>
            </a:lvl1pPr>
          </a:lstStyle>
          <a:p>
            <a:pPr lvl="0"/>
            <a:r>
              <a:rPr lang="en-US" noProof="0"/>
              <a:t>Click icon to add picture</a:t>
            </a:r>
            <a:endParaRPr lang="vi-VN" noProof="0"/>
          </a:p>
        </p:txBody>
      </p:sp>
      <p:sp>
        <p:nvSpPr>
          <p:cNvPr id="8" name="Picture Placeholder 2">
            <a:extLst>
              <a:ext uri="{FF2B5EF4-FFF2-40B4-BE49-F238E27FC236}">
                <a16:creationId xmlns:a16="http://schemas.microsoft.com/office/drawing/2014/main" id="{AD1B196B-5EF0-4694-BF14-81A070EC7E68}"/>
              </a:ext>
            </a:extLst>
          </p:cNvPr>
          <p:cNvSpPr>
            <a:spLocks noGrp="1"/>
          </p:cNvSpPr>
          <p:nvPr>
            <p:ph type="pic" sz="quarter" idx="12"/>
          </p:nvPr>
        </p:nvSpPr>
        <p:spPr>
          <a:xfrm>
            <a:off x="-1715" y="2897226"/>
            <a:ext cx="1887665" cy="2246274"/>
          </a:xfrm>
          <a:prstGeom prst="rect">
            <a:avLst/>
          </a:prstGeom>
        </p:spPr>
        <p:txBody>
          <a:bodyPr/>
          <a:lstStyle>
            <a:lvl1pPr marL="0" indent="0">
              <a:buNone/>
              <a:defRPr/>
            </a:lvl1pPr>
          </a:lstStyle>
          <a:p>
            <a:pPr lvl="0"/>
            <a:r>
              <a:rPr lang="en-US" noProof="0"/>
              <a:t>Click icon to add picture</a:t>
            </a:r>
            <a:endParaRPr lang="vi-VN" noProof="0"/>
          </a:p>
        </p:txBody>
      </p:sp>
      <p:sp>
        <p:nvSpPr>
          <p:cNvPr id="9" name="Picture Placeholder 2">
            <a:extLst>
              <a:ext uri="{FF2B5EF4-FFF2-40B4-BE49-F238E27FC236}">
                <a16:creationId xmlns:a16="http://schemas.microsoft.com/office/drawing/2014/main" id="{51B4F65E-8BDF-467C-84D5-1222A08B2427}"/>
              </a:ext>
            </a:extLst>
          </p:cNvPr>
          <p:cNvSpPr>
            <a:spLocks noGrp="1"/>
          </p:cNvSpPr>
          <p:nvPr>
            <p:ph type="pic" sz="quarter" idx="13"/>
          </p:nvPr>
        </p:nvSpPr>
        <p:spPr>
          <a:xfrm>
            <a:off x="1885950" y="2897226"/>
            <a:ext cx="1887665" cy="2246274"/>
          </a:xfrm>
          <a:prstGeom prst="rect">
            <a:avLst/>
          </a:prstGeom>
        </p:spPr>
        <p:txBody>
          <a:bodyPr/>
          <a:lstStyle>
            <a:lvl1pPr marL="0" indent="0">
              <a:buNone/>
              <a:defRPr/>
            </a:lvl1pPr>
          </a:lstStyle>
          <a:p>
            <a:pPr lvl="0"/>
            <a:r>
              <a:rPr lang="en-US" noProof="0"/>
              <a:t>Click icon to add picture</a:t>
            </a:r>
            <a:endParaRPr lang="vi-VN" noProof="0"/>
          </a:p>
        </p:txBody>
      </p:sp>
      <p:sp>
        <p:nvSpPr>
          <p:cNvPr id="10" name="Text Placeholder 21">
            <a:extLst>
              <a:ext uri="{FF2B5EF4-FFF2-40B4-BE49-F238E27FC236}">
                <a16:creationId xmlns:a16="http://schemas.microsoft.com/office/drawing/2014/main" id="{9369E9C2-BA8E-466E-8D72-E9DC119F1F0F}"/>
              </a:ext>
            </a:extLst>
          </p:cNvPr>
          <p:cNvSpPr>
            <a:spLocks noGrp="1"/>
          </p:cNvSpPr>
          <p:nvPr>
            <p:ph type="body" sz="quarter" idx="14" hasCustomPrompt="1"/>
          </p:nvPr>
        </p:nvSpPr>
        <p:spPr>
          <a:xfrm>
            <a:off x="3919702" y="992222"/>
            <a:ext cx="2589487" cy="3429760"/>
          </a:xfrm>
          <a:prstGeom prst="rect">
            <a:avLst/>
          </a:prstGeom>
        </p:spPr>
        <p:txBody>
          <a:bodyPr/>
          <a:lstStyle>
            <a:lvl1pPr marL="0" indent="0">
              <a:lnSpc>
                <a:spcPct val="110000"/>
              </a:lnSpc>
              <a:buFontTx/>
              <a:buNone/>
              <a:defRPr sz="1125" baseline="0">
                <a:solidFill>
                  <a:schemeClr val="bg1"/>
                </a:solidFill>
                <a:latin typeface="Arial" panose="020B0604020202020204" pitchFamily="34" charset="0"/>
                <a:cs typeface="Arial" panose="020B0604020202020204" pitchFamily="34" charset="0"/>
              </a:defRPr>
            </a:lvl1pPr>
            <a:lvl2pPr marL="257175" indent="0">
              <a:buFontTx/>
              <a:buNone/>
              <a:defRPr>
                <a:latin typeface="+mj-lt"/>
              </a:defRPr>
            </a:lvl2pPr>
            <a:lvl3pPr marL="514350" indent="0">
              <a:buFontTx/>
              <a:buNone/>
              <a:defRPr>
                <a:latin typeface="+mj-lt"/>
              </a:defRPr>
            </a:lvl3pPr>
            <a:lvl4pPr marL="771525" indent="0">
              <a:buFontTx/>
              <a:buNone/>
              <a:defRPr>
                <a:latin typeface="+mj-lt"/>
              </a:defRPr>
            </a:lvl4pPr>
            <a:lvl5pPr marL="1028700" indent="0">
              <a:buFontTx/>
              <a:buNone/>
              <a:defRPr>
                <a:latin typeface="+mj-lt"/>
              </a:defRPr>
            </a:lvl5pPr>
          </a:lstStyle>
          <a:p>
            <a:pPr lvl="0"/>
            <a:r>
              <a:rPr lang="en-US"/>
              <a:t>Some text can go here…</a:t>
            </a:r>
          </a:p>
        </p:txBody>
      </p:sp>
      <p:sp>
        <p:nvSpPr>
          <p:cNvPr id="11" name="Title 1">
            <a:extLst>
              <a:ext uri="{FF2B5EF4-FFF2-40B4-BE49-F238E27FC236}">
                <a16:creationId xmlns:a16="http://schemas.microsoft.com/office/drawing/2014/main" id="{C3A6D790-6424-4374-A0EB-86C67B5DFEB4}"/>
              </a:ext>
            </a:extLst>
          </p:cNvPr>
          <p:cNvSpPr>
            <a:spLocks noGrp="1"/>
          </p:cNvSpPr>
          <p:nvPr>
            <p:ph type="title" hasCustomPrompt="1"/>
          </p:nvPr>
        </p:nvSpPr>
        <p:spPr>
          <a:xfrm>
            <a:off x="3915702" y="336697"/>
            <a:ext cx="2593667" cy="517412"/>
          </a:xfrm>
          <a:prstGeom prst="rect">
            <a:avLst/>
          </a:prstGeom>
        </p:spPr>
        <p:txBody>
          <a:bodyPr/>
          <a:lstStyle>
            <a:lvl1pPr>
              <a:defRPr sz="1800" b="1" baseline="0">
                <a:solidFill>
                  <a:schemeClr val="bg1"/>
                </a:solidFill>
                <a:latin typeface="Century Gothic" panose="020B0502020202020204" pitchFamily="34" charset="0"/>
              </a:defRPr>
            </a:lvl1pPr>
          </a:lstStyle>
          <a:p>
            <a:r>
              <a:rPr lang="en-US"/>
              <a:t>Main Title Here</a:t>
            </a:r>
          </a:p>
        </p:txBody>
      </p:sp>
      <p:sp>
        <p:nvSpPr>
          <p:cNvPr id="13" name="Slide Number Placeholder 4">
            <a:extLst>
              <a:ext uri="{FF2B5EF4-FFF2-40B4-BE49-F238E27FC236}">
                <a16:creationId xmlns:a16="http://schemas.microsoft.com/office/drawing/2014/main" id="{B6A8E8B3-7633-4BF1-9253-7A3D4BBB1E8F}"/>
              </a:ext>
            </a:extLst>
          </p:cNvPr>
          <p:cNvSpPr>
            <a:spLocks noGrp="1"/>
          </p:cNvSpPr>
          <p:nvPr>
            <p:ph type="sldNum" sz="quarter" idx="4"/>
          </p:nvPr>
        </p:nvSpPr>
        <p:spPr>
          <a:xfrm>
            <a:off x="5041289" y="4767264"/>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63A82FDE-EB22-453B-9CDD-747AD1B69E97}" type="slidenum">
              <a:rPr lang="en-US" smtClean="0"/>
              <a:t>‹#›</a:t>
            </a:fld>
            <a:endParaRPr lang="en-US"/>
          </a:p>
        </p:txBody>
      </p:sp>
    </p:spTree>
    <p:extLst>
      <p:ext uri="{BB962C8B-B14F-4D97-AF65-F5344CB8AC3E}">
        <p14:creationId xmlns:p14="http://schemas.microsoft.com/office/powerpoint/2010/main" val="2130845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Divider_Slid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A8E43E-C5DA-48F6-AE9A-126BBF4F8484}"/>
              </a:ext>
            </a:extLst>
          </p:cNvPr>
          <p:cNvSpPr/>
          <p:nvPr userDrawn="1"/>
        </p:nvSpPr>
        <p:spPr>
          <a:xfrm>
            <a:off x="0" y="0"/>
            <a:ext cx="6858000" cy="12770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Title 1">
            <a:extLst>
              <a:ext uri="{FF2B5EF4-FFF2-40B4-BE49-F238E27FC236}">
                <a16:creationId xmlns:a16="http://schemas.microsoft.com/office/drawing/2014/main" id="{523951E4-475D-4729-98B2-B861D7FFB593}"/>
              </a:ext>
            </a:extLst>
          </p:cNvPr>
          <p:cNvSpPr>
            <a:spLocks noGrp="1"/>
          </p:cNvSpPr>
          <p:nvPr>
            <p:ph type="title" hasCustomPrompt="1"/>
          </p:nvPr>
        </p:nvSpPr>
        <p:spPr>
          <a:xfrm>
            <a:off x="1" y="334301"/>
            <a:ext cx="6857999" cy="517412"/>
          </a:xfrm>
          <a:prstGeom prst="rect">
            <a:avLst/>
          </a:prstGeom>
        </p:spPr>
        <p:txBody>
          <a:bodyPr anchor="ctr" anchorCtr="0"/>
          <a:lstStyle>
            <a:lvl1pPr algn="ctr">
              <a:defRPr sz="2025" b="1" baseline="0">
                <a:solidFill>
                  <a:schemeClr val="bg1"/>
                </a:solidFill>
                <a:latin typeface="Century Gothic" panose="020B0502020202020204" pitchFamily="34" charset="0"/>
              </a:defRPr>
            </a:lvl1pPr>
          </a:lstStyle>
          <a:p>
            <a:r>
              <a:rPr lang="en-US"/>
              <a:t>Divider Slide #4 or alternate header</a:t>
            </a:r>
          </a:p>
        </p:txBody>
      </p:sp>
    </p:spTree>
    <p:extLst>
      <p:ext uri="{BB962C8B-B14F-4D97-AF65-F5344CB8AC3E}">
        <p14:creationId xmlns:p14="http://schemas.microsoft.com/office/powerpoint/2010/main" val="39351998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HCDD-1">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618C3AC-41B2-5942-913C-570D8A615AA0}"/>
              </a:ext>
            </a:extLst>
          </p:cNvPr>
          <p:cNvSpPr>
            <a:spLocks noGrp="1"/>
          </p:cNvSpPr>
          <p:nvPr>
            <p:ph type="body" idx="18" hasCustomPrompt="1"/>
          </p:nvPr>
        </p:nvSpPr>
        <p:spPr>
          <a:xfrm>
            <a:off x="285751" y="742953"/>
            <a:ext cx="6342205" cy="1261059"/>
          </a:xfrm>
          <a:prstGeom prst="rect">
            <a:avLst/>
          </a:prstGeom>
        </p:spPr>
        <p:txBody>
          <a:bodyPr numCol="1" anchor="t">
            <a:noAutofit/>
          </a:bodyPr>
          <a:lstStyle>
            <a:lvl1pPr marL="192881" indent="-192881" algn="ctr">
              <a:lnSpc>
                <a:spcPct val="100000"/>
              </a:lnSpc>
              <a:buClr>
                <a:srgbClr val="A0C65C"/>
              </a:buClr>
              <a:buFont typeface="Arial" panose="020B0604020202020204" pitchFamily="34" charset="0"/>
              <a:buNone/>
              <a:defRPr sz="3375" b="1" i="0">
                <a:solidFill>
                  <a:schemeClr val="bg1"/>
                </a:solidFill>
                <a:latin typeface="Arial Black" panose="020B0604020202020204" pitchFamily="34" charset="0"/>
                <a:cs typeface="Arial Black" panose="020B0604020202020204" pitchFamily="34" charset="0"/>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DIVIDER SAMPLE</a:t>
            </a:r>
          </a:p>
        </p:txBody>
      </p:sp>
    </p:spTree>
    <p:extLst>
      <p:ext uri="{BB962C8B-B14F-4D97-AF65-F5344CB8AC3E}">
        <p14:creationId xmlns:p14="http://schemas.microsoft.com/office/powerpoint/2010/main" val="2352370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HCDD-2">
    <p:spTree>
      <p:nvGrpSpPr>
        <p:cNvPr id="1" name=""/>
        <p:cNvGrpSpPr/>
        <p:nvPr/>
      </p:nvGrpSpPr>
      <p:grpSpPr>
        <a:xfrm>
          <a:off x="0" y="0"/>
          <a:ext cx="0" cy="0"/>
          <a:chOff x="0" y="0"/>
          <a:chExt cx="0" cy="0"/>
        </a:xfrm>
      </p:grpSpPr>
      <p:pic>
        <p:nvPicPr>
          <p:cNvPr id="10" name="Picture 9" descr="A picture containing outdoor, photo, water, building&#10;&#10;Description automatically generated">
            <a:extLst>
              <a:ext uri="{FF2B5EF4-FFF2-40B4-BE49-F238E27FC236}">
                <a16:creationId xmlns:a16="http://schemas.microsoft.com/office/drawing/2014/main" id="{B4C35B55-61F4-3D41-8CFA-819E311C8C54}"/>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l="25198" t="28606" r="38707" b="3041"/>
          <a:stretch/>
        </p:blipFill>
        <p:spPr>
          <a:xfrm>
            <a:off x="3829050" y="0"/>
            <a:ext cx="3028950" cy="5143500"/>
          </a:xfrm>
          <a:prstGeom prst="rect">
            <a:avLst/>
          </a:prstGeom>
        </p:spPr>
      </p:pic>
      <p:sp>
        <p:nvSpPr>
          <p:cNvPr id="14" name="Rectangle 13">
            <a:extLst>
              <a:ext uri="{FF2B5EF4-FFF2-40B4-BE49-F238E27FC236}">
                <a16:creationId xmlns:a16="http://schemas.microsoft.com/office/drawing/2014/main" id="{77A32DFB-0CA6-094D-88D0-741680DB0D10}"/>
              </a:ext>
            </a:extLst>
          </p:cNvPr>
          <p:cNvSpPr/>
          <p:nvPr userDrawn="1"/>
        </p:nvSpPr>
        <p:spPr>
          <a:xfrm>
            <a:off x="210150" y="4613113"/>
            <a:ext cx="2647351" cy="248017"/>
          </a:xfrm>
          <a:prstGeom prst="rect">
            <a:avLst/>
          </a:prstGeom>
        </p:spPr>
        <p:txBody>
          <a:bodyPr wrap="square">
            <a:spAutoFit/>
          </a:bodyPr>
          <a:lstStyle/>
          <a:p>
            <a:r>
              <a:rPr lang="en-US" sz="506" b="1">
                <a:solidFill>
                  <a:schemeClr val="bg1">
                    <a:lumMod val="75000"/>
                  </a:schemeClr>
                </a:solidFill>
                <a:latin typeface="Arial" panose="020B0604020202020204" pitchFamily="34" charset="0"/>
                <a:cs typeface="Arial" panose="020B0604020202020204" pitchFamily="34" charset="0"/>
              </a:rPr>
              <a:t>CITY OF HOUSTON </a:t>
            </a:r>
            <a:endParaRPr lang="en-US" sz="619" b="1">
              <a:solidFill>
                <a:schemeClr val="bg1">
                  <a:lumMod val="75000"/>
                </a:schemeClr>
              </a:solidFill>
              <a:latin typeface="Arial" panose="020B0604020202020204" pitchFamily="34" charset="0"/>
              <a:cs typeface="Arial" panose="020B0604020202020204" pitchFamily="34" charset="0"/>
            </a:endParaRPr>
          </a:p>
          <a:p>
            <a:r>
              <a:rPr lang="en-US" sz="506">
                <a:solidFill>
                  <a:schemeClr val="bg1">
                    <a:lumMod val="75000"/>
                  </a:schemeClr>
                </a:solidFill>
                <a:latin typeface="Arial" panose="020B0604020202020204" pitchFamily="34" charset="0"/>
                <a:cs typeface="Arial" panose="020B0604020202020204" pitchFamily="34" charset="0"/>
              </a:rPr>
              <a:t>HOUSING AND COMMUNITY DEVELOPMENT DEPARTMENT</a:t>
            </a:r>
          </a:p>
        </p:txBody>
      </p:sp>
      <p:grpSp>
        <p:nvGrpSpPr>
          <p:cNvPr id="15" name="Group 14">
            <a:extLst>
              <a:ext uri="{FF2B5EF4-FFF2-40B4-BE49-F238E27FC236}">
                <a16:creationId xmlns:a16="http://schemas.microsoft.com/office/drawing/2014/main" id="{C5E9F3D4-E546-FD4B-950F-382ED518FD69}"/>
              </a:ext>
            </a:extLst>
          </p:cNvPr>
          <p:cNvGrpSpPr/>
          <p:nvPr userDrawn="1"/>
        </p:nvGrpSpPr>
        <p:grpSpPr>
          <a:xfrm>
            <a:off x="3102059" y="0"/>
            <a:ext cx="1714501" cy="5143500"/>
            <a:chOff x="3763520" y="-51"/>
            <a:chExt cx="3037206" cy="6864527"/>
          </a:xfrm>
        </p:grpSpPr>
        <p:sp>
          <p:nvSpPr>
            <p:cNvPr id="16" name="Parallelogram 15">
              <a:extLst>
                <a:ext uri="{FF2B5EF4-FFF2-40B4-BE49-F238E27FC236}">
                  <a16:creationId xmlns:a16="http://schemas.microsoft.com/office/drawing/2014/main" id="{E4AC0532-3556-A34C-BB9F-389C6D042530}"/>
                </a:ext>
              </a:extLst>
            </p:cNvPr>
            <p:cNvSpPr/>
            <p:nvPr userDrawn="1"/>
          </p:nvSpPr>
          <p:spPr>
            <a:xfrm>
              <a:off x="3763520" y="-51"/>
              <a:ext cx="2921360" cy="3583459"/>
            </a:xfrm>
            <a:prstGeom prst="parallelogram">
              <a:avLst>
                <a:gd name="adj" fmla="val 4388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 name="Parallelogram 16">
              <a:extLst>
                <a:ext uri="{FF2B5EF4-FFF2-40B4-BE49-F238E27FC236}">
                  <a16:creationId xmlns:a16="http://schemas.microsoft.com/office/drawing/2014/main" id="{3A2F42D8-3312-5C4A-919B-1C9836D7237F}"/>
                </a:ext>
              </a:extLst>
            </p:cNvPr>
            <p:cNvSpPr/>
            <p:nvPr userDrawn="1"/>
          </p:nvSpPr>
          <p:spPr>
            <a:xfrm>
              <a:off x="3763520" y="3281017"/>
              <a:ext cx="3037206" cy="3583459"/>
            </a:xfrm>
            <a:prstGeom prst="parallelogram">
              <a:avLst>
                <a:gd name="adj" fmla="val 45244"/>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18" name="Title Placeholder 1">
            <a:extLst>
              <a:ext uri="{FF2B5EF4-FFF2-40B4-BE49-F238E27FC236}">
                <a16:creationId xmlns:a16="http://schemas.microsoft.com/office/drawing/2014/main" id="{A44CB4AF-54BB-004A-95D3-4ED02D2F4047}"/>
              </a:ext>
            </a:extLst>
          </p:cNvPr>
          <p:cNvSpPr>
            <a:spLocks noGrp="1"/>
          </p:cNvSpPr>
          <p:nvPr>
            <p:ph type="title" hasCustomPrompt="1"/>
          </p:nvPr>
        </p:nvSpPr>
        <p:spPr>
          <a:xfrm>
            <a:off x="285750" y="438150"/>
            <a:ext cx="3143250" cy="1600200"/>
          </a:xfrm>
          <a:prstGeom prst="rect">
            <a:avLst/>
          </a:prstGeom>
        </p:spPr>
        <p:txBody>
          <a:bodyPr vert="horz" lIns="91440" tIns="45720" rIns="91440" bIns="45720" rtlCol="0" anchor="ctr">
            <a:normAutofit/>
          </a:bodyPr>
          <a:lstStyle>
            <a:lvl1pPr algn="l">
              <a:defRPr sz="2813" b="1" i="0">
                <a:solidFill>
                  <a:srgbClr val="0068AC"/>
                </a:solidFill>
                <a:effectLst/>
                <a:latin typeface="Arial Black" panose="020B0604020202020204" pitchFamily="34" charset="0"/>
                <a:cs typeface="Arial Black" panose="020B0604020202020204" pitchFamily="34" charset="0"/>
              </a:defRPr>
            </a:lvl1pPr>
          </a:lstStyle>
          <a:p>
            <a:r>
              <a:rPr lang="en-US"/>
              <a:t>Click to edit title</a:t>
            </a:r>
          </a:p>
        </p:txBody>
      </p:sp>
      <p:sp>
        <p:nvSpPr>
          <p:cNvPr id="19" name="Text Placeholder 3">
            <a:extLst>
              <a:ext uri="{FF2B5EF4-FFF2-40B4-BE49-F238E27FC236}">
                <a16:creationId xmlns:a16="http://schemas.microsoft.com/office/drawing/2014/main" id="{222E566A-8575-DF47-B7A3-95E5780F2382}"/>
              </a:ext>
            </a:extLst>
          </p:cNvPr>
          <p:cNvSpPr>
            <a:spLocks noGrp="1"/>
          </p:cNvSpPr>
          <p:nvPr>
            <p:ph type="body" sz="quarter" idx="10" hasCustomPrompt="1"/>
          </p:nvPr>
        </p:nvSpPr>
        <p:spPr>
          <a:xfrm>
            <a:off x="285750" y="2190750"/>
            <a:ext cx="2800350" cy="762000"/>
          </a:xfrm>
          <a:prstGeom prst="rect">
            <a:avLst/>
          </a:prstGeom>
        </p:spPr>
        <p:txBody>
          <a:bodyPr/>
          <a:lstStyle>
            <a:lvl1pPr algn="l">
              <a:buNone/>
              <a:defRPr sz="1238" b="1">
                <a:solidFill>
                  <a:srgbClr val="009EDC"/>
                </a:solidFill>
              </a:defRPr>
            </a:lvl1pPr>
            <a:lvl2pPr>
              <a:buNone/>
              <a:defRPr sz="1013" b="1">
                <a:solidFill>
                  <a:schemeClr val="bg1"/>
                </a:solidFill>
              </a:defRPr>
            </a:lvl2pPr>
            <a:lvl3pPr>
              <a:buNone/>
              <a:defRPr sz="1013" b="1">
                <a:solidFill>
                  <a:schemeClr val="bg1"/>
                </a:solidFill>
              </a:defRPr>
            </a:lvl3pPr>
            <a:lvl4pPr>
              <a:buNone/>
              <a:defRPr sz="1013" b="1">
                <a:solidFill>
                  <a:schemeClr val="bg1"/>
                </a:solidFill>
              </a:defRPr>
            </a:lvl4pPr>
            <a:lvl5pPr>
              <a:buNone/>
              <a:defRPr sz="1013" b="1">
                <a:solidFill>
                  <a:schemeClr val="bg1"/>
                </a:solidFill>
              </a:defRPr>
            </a:lvl5pPr>
          </a:lstStyle>
          <a:p>
            <a:pPr lvl="0"/>
            <a:r>
              <a:rPr lang="en-US"/>
              <a:t>Click to edit subtitle</a:t>
            </a:r>
          </a:p>
        </p:txBody>
      </p:sp>
      <p:grpSp>
        <p:nvGrpSpPr>
          <p:cNvPr id="20" name="Group 19">
            <a:extLst>
              <a:ext uri="{FF2B5EF4-FFF2-40B4-BE49-F238E27FC236}">
                <a16:creationId xmlns:a16="http://schemas.microsoft.com/office/drawing/2014/main" id="{88FCA6E7-6752-0E4A-B645-B7F2477D8B84}"/>
              </a:ext>
            </a:extLst>
          </p:cNvPr>
          <p:cNvGrpSpPr/>
          <p:nvPr userDrawn="1"/>
        </p:nvGrpSpPr>
        <p:grpSpPr>
          <a:xfrm>
            <a:off x="316031" y="3638552"/>
            <a:ext cx="2114550" cy="640949"/>
            <a:chOff x="6477000" y="4237136"/>
            <a:chExt cx="2258541" cy="700385"/>
          </a:xfrm>
        </p:grpSpPr>
        <p:pic>
          <p:nvPicPr>
            <p:cNvPr id="21" name="Picture 20">
              <a:extLst>
                <a:ext uri="{FF2B5EF4-FFF2-40B4-BE49-F238E27FC236}">
                  <a16:creationId xmlns:a16="http://schemas.microsoft.com/office/drawing/2014/main" id="{C01FC21D-991D-7245-815E-50A84EA6DB9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14239" y="4340530"/>
              <a:ext cx="1321302" cy="564440"/>
            </a:xfrm>
            <a:prstGeom prst="rect">
              <a:avLst/>
            </a:prstGeom>
          </p:spPr>
        </p:pic>
        <p:pic>
          <p:nvPicPr>
            <p:cNvPr id="22" name="Picture 21">
              <a:extLst>
                <a:ext uri="{FF2B5EF4-FFF2-40B4-BE49-F238E27FC236}">
                  <a16:creationId xmlns:a16="http://schemas.microsoft.com/office/drawing/2014/main" id="{AB4556AD-65D1-F848-B9E8-B461A99A8DE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77000" y="4237136"/>
              <a:ext cx="705671" cy="700385"/>
            </a:xfrm>
            <a:prstGeom prst="rect">
              <a:avLst/>
            </a:prstGeom>
          </p:spPr>
        </p:pic>
      </p:grpSp>
    </p:spTree>
    <p:extLst>
      <p:ext uri="{BB962C8B-B14F-4D97-AF65-F5344CB8AC3E}">
        <p14:creationId xmlns:p14="http://schemas.microsoft.com/office/powerpoint/2010/main" val="2312878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HCDD-2">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C314F770-DA00-884B-BBD2-8785B138E967}"/>
              </a:ext>
            </a:extLst>
          </p:cNvPr>
          <p:cNvSpPr>
            <a:spLocks noGrp="1"/>
          </p:cNvSpPr>
          <p:nvPr>
            <p:ph type="body" idx="18" hasCustomPrompt="1"/>
          </p:nvPr>
        </p:nvSpPr>
        <p:spPr>
          <a:xfrm>
            <a:off x="285751" y="742953"/>
            <a:ext cx="6342205" cy="1261059"/>
          </a:xfrm>
          <a:prstGeom prst="rect">
            <a:avLst/>
          </a:prstGeom>
        </p:spPr>
        <p:txBody>
          <a:bodyPr numCol="1" anchor="t">
            <a:noAutofit/>
          </a:bodyPr>
          <a:lstStyle>
            <a:lvl1pPr marL="192881" indent="-192881" algn="ctr">
              <a:lnSpc>
                <a:spcPct val="100000"/>
              </a:lnSpc>
              <a:buClr>
                <a:srgbClr val="A0C65C"/>
              </a:buClr>
              <a:buFont typeface="Arial" panose="020B0604020202020204" pitchFamily="34" charset="0"/>
              <a:buNone/>
              <a:defRPr sz="3375" b="1" i="0">
                <a:solidFill>
                  <a:schemeClr val="bg1"/>
                </a:solidFill>
                <a:latin typeface="Arial Black" panose="020B0604020202020204" pitchFamily="34" charset="0"/>
                <a:cs typeface="Arial Black" panose="020B0604020202020204" pitchFamily="34" charset="0"/>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DIVIDER SAMPLE</a:t>
            </a:r>
          </a:p>
        </p:txBody>
      </p:sp>
      <p:sp>
        <p:nvSpPr>
          <p:cNvPr id="6" name="Text Placeholder 2">
            <a:extLst>
              <a:ext uri="{FF2B5EF4-FFF2-40B4-BE49-F238E27FC236}">
                <a16:creationId xmlns:a16="http://schemas.microsoft.com/office/drawing/2014/main" id="{E5FE1D3A-06E8-EC46-ACC4-E09A29BE63D4}"/>
              </a:ext>
            </a:extLst>
          </p:cNvPr>
          <p:cNvSpPr>
            <a:spLocks noGrp="1"/>
          </p:cNvSpPr>
          <p:nvPr>
            <p:ph type="body" idx="11" hasCustomPrompt="1"/>
          </p:nvPr>
        </p:nvSpPr>
        <p:spPr>
          <a:xfrm>
            <a:off x="350917" y="4552950"/>
            <a:ext cx="6342205" cy="457200"/>
          </a:xfrm>
          <a:prstGeom prst="rect">
            <a:avLst/>
          </a:prstGeom>
        </p:spPr>
        <p:txBody>
          <a:bodyPr numCol="1" anchor="t">
            <a:normAutofit/>
          </a:bodyPr>
          <a:lstStyle>
            <a:lvl1pPr marL="192881" indent="-192881" algn="ctr">
              <a:lnSpc>
                <a:spcPct val="100000"/>
              </a:lnSpc>
              <a:buClr>
                <a:srgbClr val="A0C65C"/>
              </a:buClr>
              <a:buFont typeface="Arial" panose="020B0604020202020204" pitchFamily="34" charset="0"/>
              <a:buNone/>
              <a:defRPr sz="1350" b="0">
                <a:solidFill>
                  <a:schemeClr val="bg1"/>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10577755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ank you Closing HCD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08AF10-4E93-1E4F-9977-7F173BB66B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14501" y="1504953"/>
            <a:ext cx="3280331" cy="1516721"/>
          </a:xfrm>
          <a:prstGeom prst="rect">
            <a:avLst/>
          </a:prstGeom>
        </p:spPr>
      </p:pic>
      <p:grpSp>
        <p:nvGrpSpPr>
          <p:cNvPr id="11" name="Group 10">
            <a:extLst>
              <a:ext uri="{FF2B5EF4-FFF2-40B4-BE49-F238E27FC236}">
                <a16:creationId xmlns:a16="http://schemas.microsoft.com/office/drawing/2014/main" id="{7BC0BA5F-C4E6-8F44-A9C5-C0F1C6222C27}"/>
              </a:ext>
            </a:extLst>
          </p:cNvPr>
          <p:cNvGrpSpPr/>
          <p:nvPr userDrawn="1"/>
        </p:nvGrpSpPr>
        <p:grpSpPr>
          <a:xfrm>
            <a:off x="2332288" y="4302513"/>
            <a:ext cx="2250575" cy="685800"/>
            <a:chOff x="1485900" y="1243621"/>
            <a:chExt cx="6172200" cy="1726987"/>
          </a:xfrm>
        </p:grpSpPr>
        <p:pic>
          <p:nvPicPr>
            <p:cNvPr id="12" name="Picture 11">
              <a:extLst>
                <a:ext uri="{FF2B5EF4-FFF2-40B4-BE49-F238E27FC236}">
                  <a16:creationId xmlns:a16="http://schemas.microsoft.com/office/drawing/2014/main" id="{4331D2FF-C944-0B4F-B3AF-F49423BC890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7500"/>
            <a:stretch/>
          </p:blipFill>
          <p:spPr>
            <a:xfrm>
              <a:off x="3086099" y="2172889"/>
              <a:ext cx="2971800" cy="797719"/>
            </a:xfrm>
            <a:prstGeom prst="rect">
              <a:avLst/>
            </a:prstGeom>
          </p:spPr>
        </p:pic>
        <p:pic>
          <p:nvPicPr>
            <p:cNvPr id="13" name="Picture 12">
              <a:extLst>
                <a:ext uri="{FF2B5EF4-FFF2-40B4-BE49-F238E27FC236}">
                  <a16:creationId xmlns:a16="http://schemas.microsoft.com/office/drawing/2014/main" id="{2D434CDE-730F-4E4B-A1DD-C9211788342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32500"/>
            <a:stretch/>
          </p:blipFill>
          <p:spPr>
            <a:xfrm>
              <a:off x="1485900" y="1243621"/>
              <a:ext cx="6172200" cy="797719"/>
            </a:xfrm>
            <a:prstGeom prst="rect">
              <a:avLst/>
            </a:prstGeom>
          </p:spPr>
        </p:pic>
      </p:grpSp>
      <p:grpSp>
        <p:nvGrpSpPr>
          <p:cNvPr id="14" name="Group 13">
            <a:extLst>
              <a:ext uri="{FF2B5EF4-FFF2-40B4-BE49-F238E27FC236}">
                <a16:creationId xmlns:a16="http://schemas.microsoft.com/office/drawing/2014/main" id="{2DE24AB7-9C4C-8244-8192-51985AA25356}"/>
              </a:ext>
            </a:extLst>
          </p:cNvPr>
          <p:cNvGrpSpPr/>
          <p:nvPr userDrawn="1"/>
        </p:nvGrpSpPr>
        <p:grpSpPr>
          <a:xfrm>
            <a:off x="1714500" y="3562350"/>
            <a:ext cx="3486150" cy="685800"/>
            <a:chOff x="2286000" y="3568611"/>
            <a:chExt cx="4648200" cy="685800"/>
          </a:xfrm>
        </p:grpSpPr>
        <p:sp>
          <p:nvSpPr>
            <p:cNvPr id="15" name="Subtitle 4">
              <a:extLst>
                <a:ext uri="{FF2B5EF4-FFF2-40B4-BE49-F238E27FC236}">
                  <a16:creationId xmlns:a16="http://schemas.microsoft.com/office/drawing/2014/main" id="{F43076D5-1CF6-FA4F-9CA5-68D7BE40D4E2}"/>
                </a:ext>
              </a:extLst>
            </p:cNvPr>
            <p:cNvSpPr txBox="1">
              <a:spLocks/>
            </p:cNvSpPr>
            <p:nvPr userDrawn="1"/>
          </p:nvSpPr>
          <p:spPr>
            <a:xfrm>
              <a:off x="2286000" y="3568611"/>
              <a:ext cx="46482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buNone/>
              </a:pPr>
              <a:r>
                <a:rPr lang="en-US" sz="788">
                  <a:solidFill>
                    <a:srgbClr val="58C9EC"/>
                  </a:solidFill>
                </a:rPr>
                <a:t>2100 Travis Street, 9th floor, Houston, TX 77002</a:t>
              </a:r>
            </a:p>
            <a:p>
              <a:pPr marL="0" indent="0" algn="ctr">
                <a:lnSpc>
                  <a:spcPct val="100000"/>
                </a:lnSpc>
                <a:buNone/>
              </a:pPr>
              <a:r>
                <a:rPr lang="en-US" sz="788" b="1">
                  <a:solidFill>
                    <a:srgbClr val="58C9EC"/>
                  </a:solidFill>
                </a:rPr>
                <a:t>832-394-6200</a:t>
              </a:r>
              <a:r>
                <a:rPr lang="en-US" sz="788">
                  <a:solidFill>
                    <a:srgbClr val="58C9EC"/>
                  </a:solidFill>
                </a:rPr>
                <a:t>    </a:t>
              </a:r>
              <a:r>
                <a:rPr lang="en-US" sz="788" b="1" err="1">
                  <a:solidFill>
                    <a:srgbClr val="58C9EC"/>
                  </a:solidFill>
                </a:rPr>
                <a:t>www.houstontx.gov</a:t>
              </a:r>
              <a:r>
                <a:rPr lang="en-US" sz="788" b="1">
                  <a:solidFill>
                    <a:srgbClr val="58C9EC"/>
                  </a:solidFill>
                </a:rPr>
                <a:t>/housing</a:t>
              </a:r>
            </a:p>
          </p:txBody>
        </p:sp>
        <p:cxnSp>
          <p:nvCxnSpPr>
            <p:cNvPr id="16" name="Straight Connector 15">
              <a:extLst>
                <a:ext uri="{FF2B5EF4-FFF2-40B4-BE49-F238E27FC236}">
                  <a16:creationId xmlns:a16="http://schemas.microsoft.com/office/drawing/2014/main" id="{1B1D6E39-A5E2-9F4B-B85D-5A2E8B8EF984}"/>
                </a:ext>
              </a:extLst>
            </p:cNvPr>
            <p:cNvCxnSpPr>
              <a:cxnSpLocks/>
            </p:cNvCxnSpPr>
            <p:nvPr userDrawn="1"/>
          </p:nvCxnSpPr>
          <p:spPr>
            <a:xfrm>
              <a:off x="4111084" y="3755638"/>
              <a:ext cx="0" cy="131247"/>
            </a:xfrm>
            <a:prstGeom prst="line">
              <a:avLst/>
            </a:prstGeom>
            <a:ln w="19050">
              <a:solidFill>
                <a:srgbClr val="58C9E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39907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Closing HCD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08AF10-4E93-1E4F-9977-7F173BB66B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14501" y="1504953"/>
            <a:ext cx="3280331" cy="1516721"/>
          </a:xfrm>
          <a:prstGeom prst="rect">
            <a:avLst/>
          </a:prstGeom>
        </p:spPr>
      </p:pic>
      <p:grpSp>
        <p:nvGrpSpPr>
          <p:cNvPr id="11" name="Group 10">
            <a:extLst>
              <a:ext uri="{FF2B5EF4-FFF2-40B4-BE49-F238E27FC236}">
                <a16:creationId xmlns:a16="http://schemas.microsoft.com/office/drawing/2014/main" id="{7BC0BA5F-C4E6-8F44-A9C5-C0F1C6222C27}"/>
              </a:ext>
            </a:extLst>
          </p:cNvPr>
          <p:cNvGrpSpPr/>
          <p:nvPr userDrawn="1"/>
        </p:nvGrpSpPr>
        <p:grpSpPr>
          <a:xfrm>
            <a:off x="2332288" y="4302513"/>
            <a:ext cx="2250575" cy="685800"/>
            <a:chOff x="1485900" y="1243621"/>
            <a:chExt cx="6172200" cy="1726987"/>
          </a:xfrm>
        </p:grpSpPr>
        <p:pic>
          <p:nvPicPr>
            <p:cNvPr id="12" name="Picture 11">
              <a:extLst>
                <a:ext uri="{FF2B5EF4-FFF2-40B4-BE49-F238E27FC236}">
                  <a16:creationId xmlns:a16="http://schemas.microsoft.com/office/drawing/2014/main" id="{4331D2FF-C944-0B4F-B3AF-F49423BC890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7500"/>
            <a:stretch/>
          </p:blipFill>
          <p:spPr>
            <a:xfrm>
              <a:off x="3086099" y="2172889"/>
              <a:ext cx="2971800" cy="797719"/>
            </a:xfrm>
            <a:prstGeom prst="rect">
              <a:avLst/>
            </a:prstGeom>
          </p:spPr>
        </p:pic>
        <p:pic>
          <p:nvPicPr>
            <p:cNvPr id="13" name="Picture 12">
              <a:extLst>
                <a:ext uri="{FF2B5EF4-FFF2-40B4-BE49-F238E27FC236}">
                  <a16:creationId xmlns:a16="http://schemas.microsoft.com/office/drawing/2014/main" id="{2D434CDE-730F-4E4B-A1DD-C9211788342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32500"/>
            <a:stretch/>
          </p:blipFill>
          <p:spPr>
            <a:xfrm>
              <a:off x="1485900" y="1243621"/>
              <a:ext cx="6172200" cy="797719"/>
            </a:xfrm>
            <a:prstGeom prst="rect">
              <a:avLst/>
            </a:prstGeom>
          </p:spPr>
        </p:pic>
      </p:grpSp>
      <p:grpSp>
        <p:nvGrpSpPr>
          <p:cNvPr id="14" name="Group 13">
            <a:extLst>
              <a:ext uri="{FF2B5EF4-FFF2-40B4-BE49-F238E27FC236}">
                <a16:creationId xmlns:a16="http://schemas.microsoft.com/office/drawing/2014/main" id="{2DE24AB7-9C4C-8244-8192-51985AA25356}"/>
              </a:ext>
            </a:extLst>
          </p:cNvPr>
          <p:cNvGrpSpPr/>
          <p:nvPr userDrawn="1"/>
        </p:nvGrpSpPr>
        <p:grpSpPr>
          <a:xfrm>
            <a:off x="1714500" y="3562350"/>
            <a:ext cx="3486150" cy="685800"/>
            <a:chOff x="2286000" y="3568611"/>
            <a:chExt cx="4648200" cy="685800"/>
          </a:xfrm>
        </p:grpSpPr>
        <p:sp>
          <p:nvSpPr>
            <p:cNvPr id="15" name="Subtitle 4">
              <a:extLst>
                <a:ext uri="{FF2B5EF4-FFF2-40B4-BE49-F238E27FC236}">
                  <a16:creationId xmlns:a16="http://schemas.microsoft.com/office/drawing/2014/main" id="{F43076D5-1CF6-FA4F-9CA5-68D7BE40D4E2}"/>
                </a:ext>
              </a:extLst>
            </p:cNvPr>
            <p:cNvSpPr txBox="1">
              <a:spLocks/>
            </p:cNvSpPr>
            <p:nvPr userDrawn="1"/>
          </p:nvSpPr>
          <p:spPr>
            <a:xfrm>
              <a:off x="2286000" y="3568611"/>
              <a:ext cx="46482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buNone/>
              </a:pPr>
              <a:r>
                <a:rPr lang="en-US" sz="788">
                  <a:solidFill>
                    <a:srgbClr val="58C9EC"/>
                  </a:solidFill>
                </a:rPr>
                <a:t>2100 Travis Street, 9th floor, Houston, TX 77002</a:t>
              </a:r>
            </a:p>
            <a:p>
              <a:pPr marL="0" indent="0" algn="ctr">
                <a:lnSpc>
                  <a:spcPct val="100000"/>
                </a:lnSpc>
                <a:buNone/>
              </a:pPr>
              <a:r>
                <a:rPr lang="en-US" sz="788" b="1">
                  <a:solidFill>
                    <a:srgbClr val="58C9EC"/>
                  </a:solidFill>
                </a:rPr>
                <a:t>832-394-6200</a:t>
              </a:r>
              <a:r>
                <a:rPr lang="en-US" sz="788">
                  <a:solidFill>
                    <a:srgbClr val="58C9EC"/>
                  </a:solidFill>
                </a:rPr>
                <a:t>    </a:t>
              </a:r>
              <a:r>
                <a:rPr lang="en-US" sz="788" b="1" err="1">
                  <a:solidFill>
                    <a:srgbClr val="58C9EC"/>
                  </a:solidFill>
                </a:rPr>
                <a:t>www.houstontx.gov</a:t>
              </a:r>
              <a:r>
                <a:rPr lang="en-US" sz="788" b="1">
                  <a:solidFill>
                    <a:srgbClr val="58C9EC"/>
                  </a:solidFill>
                </a:rPr>
                <a:t>/housing</a:t>
              </a:r>
            </a:p>
          </p:txBody>
        </p:sp>
        <p:cxnSp>
          <p:nvCxnSpPr>
            <p:cNvPr id="16" name="Straight Connector 15">
              <a:extLst>
                <a:ext uri="{FF2B5EF4-FFF2-40B4-BE49-F238E27FC236}">
                  <a16:creationId xmlns:a16="http://schemas.microsoft.com/office/drawing/2014/main" id="{1B1D6E39-A5E2-9F4B-B85D-5A2E8B8EF984}"/>
                </a:ext>
              </a:extLst>
            </p:cNvPr>
            <p:cNvCxnSpPr>
              <a:cxnSpLocks/>
            </p:cNvCxnSpPr>
            <p:nvPr userDrawn="1"/>
          </p:nvCxnSpPr>
          <p:spPr>
            <a:xfrm>
              <a:off x="4111084" y="3755638"/>
              <a:ext cx="0" cy="131247"/>
            </a:xfrm>
            <a:prstGeom prst="line">
              <a:avLst/>
            </a:prstGeom>
            <a:ln w="19050">
              <a:solidFill>
                <a:srgbClr val="58C9E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44371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Standard-Slide-4 circles">
    <p:spTree>
      <p:nvGrpSpPr>
        <p:cNvPr id="1" name=""/>
        <p:cNvGrpSpPr/>
        <p:nvPr/>
      </p:nvGrpSpPr>
      <p:grpSpPr>
        <a:xfrm>
          <a:off x="0" y="0"/>
          <a:ext cx="0" cy="0"/>
          <a:chOff x="0" y="0"/>
          <a:chExt cx="0" cy="0"/>
        </a:xfrm>
      </p:grpSpPr>
      <p:sp>
        <p:nvSpPr>
          <p:cNvPr id="31" name="Slide Number Placeholder 3">
            <a:extLst>
              <a:ext uri="{FF2B5EF4-FFF2-40B4-BE49-F238E27FC236}">
                <a16:creationId xmlns:a16="http://schemas.microsoft.com/office/drawing/2014/main" id="{3BA6B3AA-13D7-6046-831C-83E617E2951B}"/>
              </a:ext>
            </a:extLst>
          </p:cNvPr>
          <p:cNvSpPr txBox="1">
            <a:spLocks/>
          </p:cNvSpPr>
          <p:nvPr userDrawn="1"/>
        </p:nvSpPr>
        <p:spPr>
          <a:xfrm>
            <a:off x="6364596" y="4692015"/>
            <a:ext cx="493404"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735EDDBB-5074-8E4E-9912-B65EE5341EE5}"/>
              </a:ext>
            </a:extLst>
          </p:cNvPr>
          <p:cNvGrpSpPr/>
          <p:nvPr userDrawn="1"/>
        </p:nvGrpSpPr>
        <p:grpSpPr>
          <a:xfrm>
            <a:off x="5652879" y="-152400"/>
            <a:ext cx="1235825" cy="1428750"/>
            <a:chOff x="10025268" y="-18034"/>
            <a:chExt cx="2124303" cy="1946080"/>
          </a:xfrm>
        </p:grpSpPr>
        <p:sp>
          <p:nvSpPr>
            <p:cNvPr id="37" name="Parallelogram 36">
              <a:extLst>
                <a:ext uri="{FF2B5EF4-FFF2-40B4-BE49-F238E27FC236}">
                  <a16:creationId xmlns:a16="http://schemas.microsoft.com/office/drawing/2014/main" id="{6DE88896-BE14-AA4F-8079-D20FFDE1BE38}"/>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8" name="Parallelogram 37">
              <a:extLst>
                <a:ext uri="{FF2B5EF4-FFF2-40B4-BE49-F238E27FC236}">
                  <a16:creationId xmlns:a16="http://schemas.microsoft.com/office/drawing/2014/main" id="{2CC5384E-1DAE-7D4C-AA45-4D0842B5D739}"/>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16" name="Text Placeholder 2">
            <a:extLst>
              <a:ext uri="{FF2B5EF4-FFF2-40B4-BE49-F238E27FC236}">
                <a16:creationId xmlns:a16="http://schemas.microsoft.com/office/drawing/2014/main" id="{9535BF0A-6855-BA41-BE09-070C8DFCA891}"/>
              </a:ext>
            </a:extLst>
          </p:cNvPr>
          <p:cNvSpPr>
            <a:spLocks noGrp="1"/>
          </p:cNvSpPr>
          <p:nvPr>
            <p:ph type="body" idx="1" hasCustomPrompt="1"/>
          </p:nvPr>
        </p:nvSpPr>
        <p:spPr>
          <a:xfrm>
            <a:off x="1085850" y="1833243"/>
            <a:ext cx="1771650"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013"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17" name="Text Placeholder 2">
            <a:extLst>
              <a:ext uri="{FF2B5EF4-FFF2-40B4-BE49-F238E27FC236}">
                <a16:creationId xmlns:a16="http://schemas.microsoft.com/office/drawing/2014/main" id="{0C5C5D6C-CD4B-0046-AB4F-201B81824AD4}"/>
              </a:ext>
            </a:extLst>
          </p:cNvPr>
          <p:cNvSpPr>
            <a:spLocks noGrp="1"/>
          </p:cNvSpPr>
          <p:nvPr>
            <p:ph type="body" idx="10" hasCustomPrompt="1"/>
          </p:nvPr>
        </p:nvSpPr>
        <p:spPr>
          <a:xfrm>
            <a:off x="1085850" y="2308731"/>
            <a:ext cx="1771650" cy="526039"/>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4" name="Text Placeholder 2">
            <a:extLst>
              <a:ext uri="{FF2B5EF4-FFF2-40B4-BE49-F238E27FC236}">
                <a16:creationId xmlns:a16="http://schemas.microsoft.com/office/drawing/2014/main" id="{6DF6D348-E8C0-FA4A-9A06-1C6A6213387C}"/>
              </a:ext>
            </a:extLst>
          </p:cNvPr>
          <p:cNvSpPr>
            <a:spLocks noGrp="1"/>
          </p:cNvSpPr>
          <p:nvPr>
            <p:ph type="body" idx="12" hasCustomPrompt="1"/>
          </p:nvPr>
        </p:nvSpPr>
        <p:spPr>
          <a:xfrm>
            <a:off x="1085850" y="3340176"/>
            <a:ext cx="1771650"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013"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5" name="Text Placeholder 2">
            <a:extLst>
              <a:ext uri="{FF2B5EF4-FFF2-40B4-BE49-F238E27FC236}">
                <a16:creationId xmlns:a16="http://schemas.microsoft.com/office/drawing/2014/main" id="{B037FA6F-B252-154A-ADDE-D36369E32B41}"/>
              </a:ext>
            </a:extLst>
          </p:cNvPr>
          <p:cNvSpPr>
            <a:spLocks noGrp="1"/>
          </p:cNvSpPr>
          <p:nvPr>
            <p:ph type="body" idx="13" hasCustomPrompt="1"/>
          </p:nvPr>
        </p:nvSpPr>
        <p:spPr>
          <a:xfrm>
            <a:off x="1085850" y="3815661"/>
            <a:ext cx="1771650" cy="526039"/>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7" name="Text Placeholder 2">
            <a:extLst>
              <a:ext uri="{FF2B5EF4-FFF2-40B4-BE49-F238E27FC236}">
                <a16:creationId xmlns:a16="http://schemas.microsoft.com/office/drawing/2014/main" id="{F59628E0-DDE9-9044-82F5-E9C88BB51535}"/>
              </a:ext>
            </a:extLst>
          </p:cNvPr>
          <p:cNvSpPr>
            <a:spLocks noGrp="1"/>
          </p:cNvSpPr>
          <p:nvPr>
            <p:ph type="body" idx="14" hasCustomPrompt="1"/>
          </p:nvPr>
        </p:nvSpPr>
        <p:spPr>
          <a:xfrm>
            <a:off x="4498391" y="1833243"/>
            <a:ext cx="1771650"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013"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9" name="Text Placeholder 2">
            <a:extLst>
              <a:ext uri="{FF2B5EF4-FFF2-40B4-BE49-F238E27FC236}">
                <a16:creationId xmlns:a16="http://schemas.microsoft.com/office/drawing/2014/main" id="{3FD5ACFE-39CA-1B4F-9834-82E37318F372}"/>
              </a:ext>
            </a:extLst>
          </p:cNvPr>
          <p:cNvSpPr>
            <a:spLocks noGrp="1"/>
          </p:cNvSpPr>
          <p:nvPr>
            <p:ph type="body" idx="15" hasCustomPrompt="1"/>
          </p:nvPr>
        </p:nvSpPr>
        <p:spPr>
          <a:xfrm>
            <a:off x="4498391" y="2308731"/>
            <a:ext cx="1771650" cy="526039"/>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34" name="Text Placeholder 2">
            <a:extLst>
              <a:ext uri="{FF2B5EF4-FFF2-40B4-BE49-F238E27FC236}">
                <a16:creationId xmlns:a16="http://schemas.microsoft.com/office/drawing/2014/main" id="{1CFABE73-74B2-EA4C-891F-D32E8BA4B49D}"/>
              </a:ext>
            </a:extLst>
          </p:cNvPr>
          <p:cNvSpPr>
            <a:spLocks noGrp="1"/>
          </p:cNvSpPr>
          <p:nvPr>
            <p:ph type="body" idx="16" hasCustomPrompt="1"/>
          </p:nvPr>
        </p:nvSpPr>
        <p:spPr>
          <a:xfrm>
            <a:off x="4498391" y="3340176"/>
            <a:ext cx="1771650"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013"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35" name="Text Placeholder 2">
            <a:extLst>
              <a:ext uri="{FF2B5EF4-FFF2-40B4-BE49-F238E27FC236}">
                <a16:creationId xmlns:a16="http://schemas.microsoft.com/office/drawing/2014/main" id="{C160F057-2971-874A-874E-9B92F58BBFF2}"/>
              </a:ext>
            </a:extLst>
          </p:cNvPr>
          <p:cNvSpPr>
            <a:spLocks noGrp="1"/>
          </p:cNvSpPr>
          <p:nvPr>
            <p:ph type="body" idx="17" hasCustomPrompt="1"/>
          </p:nvPr>
        </p:nvSpPr>
        <p:spPr>
          <a:xfrm>
            <a:off x="4498391" y="3815661"/>
            <a:ext cx="1771650" cy="526039"/>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39" name="Title 1">
            <a:extLst>
              <a:ext uri="{FF2B5EF4-FFF2-40B4-BE49-F238E27FC236}">
                <a16:creationId xmlns:a16="http://schemas.microsoft.com/office/drawing/2014/main" id="{5D9E9B21-1232-734C-B465-F192BA5D7BF8}"/>
              </a:ext>
            </a:extLst>
          </p:cNvPr>
          <p:cNvSpPr>
            <a:spLocks noGrp="1"/>
          </p:cNvSpPr>
          <p:nvPr>
            <p:ph type="title" hasCustomPrompt="1"/>
          </p:nvPr>
        </p:nvSpPr>
        <p:spPr>
          <a:xfrm>
            <a:off x="342902" y="205979"/>
            <a:ext cx="5426351" cy="857250"/>
          </a:xfrm>
          <a:prstGeom prst="rect">
            <a:avLst/>
          </a:prstGeom>
        </p:spPr>
        <p:txBody>
          <a:bodyPr/>
          <a:lstStyle/>
          <a:p>
            <a:r>
              <a:rPr lang="en-US"/>
              <a:t>Click to edit title style</a:t>
            </a:r>
          </a:p>
        </p:txBody>
      </p:sp>
      <p:sp>
        <p:nvSpPr>
          <p:cNvPr id="40" name="Text Placeholder 2">
            <a:extLst>
              <a:ext uri="{FF2B5EF4-FFF2-40B4-BE49-F238E27FC236}">
                <a16:creationId xmlns:a16="http://schemas.microsoft.com/office/drawing/2014/main" id="{0CA8CC33-9AFA-DF41-932E-48B5AFEC6AAF}"/>
              </a:ext>
            </a:extLst>
          </p:cNvPr>
          <p:cNvSpPr>
            <a:spLocks noGrp="1"/>
          </p:cNvSpPr>
          <p:nvPr>
            <p:ph type="body" idx="11" hasCustomPrompt="1"/>
          </p:nvPr>
        </p:nvSpPr>
        <p:spPr>
          <a:xfrm>
            <a:off x="342901" y="1134362"/>
            <a:ext cx="5309978" cy="294391"/>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900" b="0">
                <a:solidFill>
                  <a:srgbClr val="009ED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32258188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45" name="Slide Number Placeholder 3">
            <a:extLst>
              <a:ext uri="{FF2B5EF4-FFF2-40B4-BE49-F238E27FC236}">
                <a16:creationId xmlns:a16="http://schemas.microsoft.com/office/drawing/2014/main" id="{4B153308-3386-CE49-BCBB-19A5B543E8E8}"/>
              </a:ext>
            </a:extLst>
          </p:cNvPr>
          <p:cNvSpPr txBox="1">
            <a:spLocks/>
          </p:cNvSpPr>
          <p:nvPr userDrawn="1"/>
        </p:nvSpPr>
        <p:spPr>
          <a:xfrm>
            <a:off x="6364596" y="4692015"/>
            <a:ext cx="400040"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25">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525" smtClean="0">
                <a:solidFill>
                  <a:schemeClr val="bg1">
                    <a:lumMod val="75000"/>
                  </a:schemeClr>
                </a:solidFill>
                <a:latin typeface="Arial" panose="020B0604020202020204" pitchFamily="34" charset="0"/>
                <a:cs typeface="Arial" panose="020B0604020202020204" pitchFamily="34" charset="0"/>
              </a:rPr>
              <a:pPr/>
              <a:t>‹#›</a:t>
            </a:fld>
            <a:endParaRPr lang="en-US" sz="525">
              <a:solidFill>
                <a:schemeClr val="bg1">
                  <a:lumMod val="75000"/>
                </a:schemeClr>
              </a:solidFill>
              <a:latin typeface="Arial" panose="020B0604020202020204" pitchFamily="34" charset="0"/>
              <a:cs typeface="Arial" panose="020B0604020202020204" pitchFamily="34" charset="0"/>
            </a:endParaRPr>
          </a:p>
        </p:txBody>
      </p:sp>
      <p:sp>
        <p:nvSpPr>
          <p:cNvPr id="40" name="Content Placeholder 2">
            <a:extLst>
              <a:ext uri="{FF2B5EF4-FFF2-40B4-BE49-F238E27FC236}">
                <a16:creationId xmlns:a16="http://schemas.microsoft.com/office/drawing/2014/main" id="{EB9908FD-880D-4547-AE56-991F4C1F657E}"/>
              </a:ext>
            </a:extLst>
          </p:cNvPr>
          <p:cNvSpPr>
            <a:spLocks noGrp="1"/>
          </p:cNvSpPr>
          <p:nvPr>
            <p:ph idx="25" hasCustomPrompt="1"/>
          </p:nvPr>
        </p:nvSpPr>
        <p:spPr>
          <a:xfrm>
            <a:off x="286344" y="1735033"/>
            <a:ext cx="1816531" cy="1934402"/>
          </a:xfrm>
          <a:prstGeom prst="rect">
            <a:avLst/>
          </a:prstGeom>
        </p:spPr>
        <p:txBody>
          <a:bodyPr/>
          <a:lstStyle>
            <a:lvl1pPr>
              <a:buClr>
                <a:srgbClr val="A0C65C"/>
              </a:buClr>
              <a:buNone/>
              <a:defRPr>
                <a:solidFill>
                  <a:schemeClr val="tx1">
                    <a:lumMod val="65000"/>
                    <a:lumOff val="35000"/>
                  </a:schemeClr>
                </a:solidFill>
              </a:defRPr>
            </a:lvl1pPr>
            <a:lvl2pPr marL="557213" indent="-214313">
              <a:buClr>
                <a:srgbClr val="A0C65C"/>
              </a:buClr>
              <a:buFont typeface="Arial" panose="020B0604020202020204" pitchFamily="34" charset="0"/>
              <a:buNone/>
              <a:defRPr>
                <a:solidFill>
                  <a:schemeClr val="tx1">
                    <a:lumMod val="65000"/>
                    <a:lumOff val="35000"/>
                  </a:schemeClr>
                </a:solidFill>
              </a:defRPr>
            </a:lvl2pPr>
            <a:lvl3pPr marL="857250" indent="-171450">
              <a:buClr>
                <a:srgbClr val="A0C65C"/>
              </a:buClr>
              <a:buFont typeface="Arial" panose="020B0604020202020204" pitchFamily="34" charset="0"/>
              <a:buNone/>
              <a:defRPr>
                <a:solidFill>
                  <a:schemeClr val="tx1">
                    <a:lumMod val="65000"/>
                    <a:lumOff val="35000"/>
                  </a:schemeClr>
                </a:solidFill>
              </a:defRPr>
            </a:lvl3pPr>
            <a:lvl4pPr marL="1200150" indent="-171450">
              <a:buClr>
                <a:srgbClr val="A0C65C"/>
              </a:buClr>
              <a:buFont typeface="Arial" panose="020B0604020202020204" pitchFamily="34" charset="0"/>
              <a:buNone/>
              <a:defRPr>
                <a:solidFill>
                  <a:schemeClr val="tx1">
                    <a:lumMod val="65000"/>
                    <a:lumOff val="35000"/>
                  </a:schemeClr>
                </a:solidFill>
              </a:defRPr>
            </a:lvl4pPr>
            <a:lvl5pPr marL="1543050" indent="-171450">
              <a:buClr>
                <a:srgbClr val="A0C65C"/>
              </a:buClr>
              <a:buFont typeface="Arial" panose="020B0604020202020204" pitchFamily="34" charset="0"/>
              <a:buNone/>
              <a:defRPr>
                <a:solidFill>
                  <a:schemeClr val="tx1">
                    <a:lumMod val="65000"/>
                    <a:lumOff val="35000"/>
                  </a:schemeClr>
                </a:solidFill>
              </a:defRPr>
            </a:lvl5pPr>
          </a:lstStyle>
          <a:p>
            <a:pPr lvl="0"/>
            <a:r>
              <a:rPr lang="en-US"/>
              <a:t>Insert chart or image</a:t>
            </a:r>
          </a:p>
        </p:txBody>
      </p:sp>
      <p:sp>
        <p:nvSpPr>
          <p:cNvPr id="41" name="Title 1">
            <a:extLst>
              <a:ext uri="{FF2B5EF4-FFF2-40B4-BE49-F238E27FC236}">
                <a16:creationId xmlns:a16="http://schemas.microsoft.com/office/drawing/2014/main" id="{CE901B6C-F633-3947-95C9-52CE1F5A1227}"/>
              </a:ext>
            </a:extLst>
          </p:cNvPr>
          <p:cNvSpPr>
            <a:spLocks noGrp="1"/>
          </p:cNvSpPr>
          <p:nvPr>
            <p:ph type="title" hasCustomPrompt="1"/>
          </p:nvPr>
        </p:nvSpPr>
        <p:spPr>
          <a:xfrm>
            <a:off x="1356982" y="264522"/>
            <a:ext cx="5272418" cy="709741"/>
          </a:xfrm>
          <a:prstGeom prst="rect">
            <a:avLst/>
          </a:prstGeom>
        </p:spPr>
        <p:txBody>
          <a:bodyPr/>
          <a:lstStyle/>
          <a:p>
            <a:r>
              <a:rPr lang="en-US"/>
              <a:t>Click to edit title</a:t>
            </a:r>
          </a:p>
        </p:txBody>
      </p:sp>
      <p:grpSp>
        <p:nvGrpSpPr>
          <p:cNvPr id="42" name="Group 41">
            <a:extLst>
              <a:ext uri="{FF2B5EF4-FFF2-40B4-BE49-F238E27FC236}">
                <a16:creationId xmlns:a16="http://schemas.microsoft.com/office/drawing/2014/main" id="{DE9A3FE5-4A4D-0843-90B6-B133491B4E06}"/>
              </a:ext>
            </a:extLst>
          </p:cNvPr>
          <p:cNvGrpSpPr/>
          <p:nvPr userDrawn="1"/>
        </p:nvGrpSpPr>
        <p:grpSpPr>
          <a:xfrm>
            <a:off x="6858" y="1"/>
            <a:ext cx="1235825" cy="1509523"/>
            <a:chOff x="10025268" y="-18034"/>
            <a:chExt cx="2124303" cy="1946080"/>
          </a:xfrm>
        </p:grpSpPr>
        <p:sp>
          <p:nvSpPr>
            <p:cNvPr id="43" name="Parallelogram 42">
              <a:extLst>
                <a:ext uri="{FF2B5EF4-FFF2-40B4-BE49-F238E27FC236}">
                  <a16:creationId xmlns:a16="http://schemas.microsoft.com/office/drawing/2014/main" id="{5274A6E8-3097-C74E-846A-774935178C61}"/>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Parallelogram 43">
              <a:extLst>
                <a:ext uri="{FF2B5EF4-FFF2-40B4-BE49-F238E27FC236}">
                  <a16:creationId xmlns:a16="http://schemas.microsoft.com/office/drawing/2014/main" id="{A41A4B4D-101A-834E-ACC4-91CD3FC550FF}"/>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6" name="Text Placeholder 2">
            <a:extLst>
              <a:ext uri="{FF2B5EF4-FFF2-40B4-BE49-F238E27FC236}">
                <a16:creationId xmlns:a16="http://schemas.microsoft.com/office/drawing/2014/main" id="{12E01942-D0A3-2147-AE71-C6A8AEC4E35F}"/>
              </a:ext>
            </a:extLst>
          </p:cNvPr>
          <p:cNvSpPr>
            <a:spLocks noGrp="1"/>
          </p:cNvSpPr>
          <p:nvPr>
            <p:ph type="body" idx="11" hasCustomPrompt="1"/>
          </p:nvPr>
        </p:nvSpPr>
        <p:spPr>
          <a:xfrm>
            <a:off x="1356982" y="1047751"/>
            <a:ext cx="5272418" cy="294391"/>
          </a:xfrm>
          <a:prstGeom prst="rect">
            <a:avLst/>
          </a:prstGeom>
        </p:spPr>
        <p:txBody>
          <a:bodyPr numCol="1" anchor="t">
            <a:normAutofit/>
          </a:bodyPr>
          <a:lstStyle>
            <a:lvl1pPr marL="257175" indent="-257175" algn="l">
              <a:lnSpc>
                <a:spcPct val="100000"/>
              </a:lnSpc>
              <a:buClr>
                <a:srgbClr val="A0C65C"/>
              </a:buClr>
              <a:buFont typeface="Arial" panose="020B0604020202020204" pitchFamily="34" charset="0"/>
              <a:buNone/>
              <a:defRPr sz="1200" b="0">
                <a:solidFill>
                  <a:srgbClr val="009EDC"/>
                </a:solidFill>
              </a:defRPr>
            </a:lvl1pPr>
            <a:lvl2pPr marL="557213" indent="-214313" algn="ctr">
              <a:buClr>
                <a:srgbClr val="A0C65C"/>
              </a:buClr>
              <a:buFont typeface="Arial" panose="020B0604020202020204" pitchFamily="34" charset="0"/>
              <a:buNone/>
              <a:defRPr sz="1500">
                <a:solidFill>
                  <a:schemeClr val="tx1">
                    <a:lumMod val="65000"/>
                    <a:lumOff val="35000"/>
                  </a:schemeClr>
                </a:solidFill>
              </a:defRPr>
            </a:lvl2pPr>
            <a:lvl3pPr marL="857250" indent="-171450" algn="ctr">
              <a:buClr>
                <a:srgbClr val="A0C65C"/>
              </a:buClr>
              <a:buFont typeface="Arial" panose="020B0604020202020204" pitchFamily="34" charset="0"/>
              <a:buNone/>
              <a:defRPr sz="1350">
                <a:solidFill>
                  <a:schemeClr val="tx1">
                    <a:lumMod val="65000"/>
                    <a:lumOff val="35000"/>
                  </a:schemeClr>
                </a:solidFill>
              </a:defRPr>
            </a:lvl3pPr>
            <a:lvl4pPr marL="1200150" indent="-171450" algn="ctr">
              <a:buClr>
                <a:srgbClr val="A0C65C"/>
              </a:buClr>
              <a:buFont typeface="Arial" panose="020B0604020202020204" pitchFamily="34" charset="0"/>
              <a:buNone/>
              <a:defRPr sz="1200">
                <a:solidFill>
                  <a:schemeClr val="tx1">
                    <a:lumMod val="65000"/>
                    <a:lumOff val="35000"/>
                  </a:schemeClr>
                </a:solidFill>
              </a:defRPr>
            </a:lvl4pPr>
            <a:lvl5pPr marL="1543050" indent="-171450" algn="ctr">
              <a:buClr>
                <a:srgbClr val="A0C65C"/>
              </a:buClr>
              <a:buFont typeface="Arial" panose="020B0604020202020204" pitchFamily="34" charset="0"/>
              <a:buNone/>
              <a:defRPr sz="1200">
                <a:solidFill>
                  <a:schemeClr val="tx1">
                    <a:lumMod val="65000"/>
                    <a:lumOff val="35000"/>
                  </a:schemeClr>
                </a:solidFill>
              </a:defRPr>
            </a:lvl5pPr>
          </a:lstStyle>
          <a:p>
            <a:pPr lvl="0"/>
            <a:r>
              <a:rPr lang="en-US"/>
              <a:t>Click to edit text</a:t>
            </a:r>
          </a:p>
        </p:txBody>
      </p:sp>
      <p:sp>
        <p:nvSpPr>
          <p:cNvPr id="49" name="Text Placeholder 2">
            <a:extLst>
              <a:ext uri="{FF2B5EF4-FFF2-40B4-BE49-F238E27FC236}">
                <a16:creationId xmlns:a16="http://schemas.microsoft.com/office/drawing/2014/main" id="{5E3D3457-F59F-9F49-B90C-B63090A768D8}"/>
              </a:ext>
            </a:extLst>
          </p:cNvPr>
          <p:cNvSpPr>
            <a:spLocks noGrp="1"/>
          </p:cNvSpPr>
          <p:nvPr>
            <p:ph type="body" idx="23" hasCustomPrompt="1"/>
          </p:nvPr>
        </p:nvSpPr>
        <p:spPr>
          <a:xfrm>
            <a:off x="365323" y="3875524"/>
            <a:ext cx="898664" cy="277326"/>
          </a:xfrm>
          <a:prstGeom prst="rect">
            <a:avLst/>
          </a:prstGeom>
        </p:spPr>
        <p:txBody>
          <a:bodyPr numCol="1" anchor="t">
            <a:noAutofit/>
          </a:bodyPr>
          <a:lstStyle>
            <a:lvl1pPr marL="257175" indent="-257175" algn="ctr">
              <a:lnSpc>
                <a:spcPct val="100000"/>
              </a:lnSpc>
              <a:buClr>
                <a:srgbClr val="A0C65C"/>
              </a:buClr>
              <a:buFont typeface="Arial" panose="020B0604020202020204" pitchFamily="34" charset="0"/>
              <a:buNone/>
              <a:defRPr sz="1050" b="1">
                <a:solidFill>
                  <a:schemeClr val="bg1"/>
                </a:solidFill>
              </a:defRPr>
            </a:lvl1pPr>
            <a:lvl2pPr marL="557213" indent="-214313" algn="ctr">
              <a:buClr>
                <a:srgbClr val="A0C65C"/>
              </a:buClr>
              <a:buFont typeface="Arial" panose="020B0604020202020204" pitchFamily="34" charset="0"/>
              <a:buNone/>
              <a:defRPr sz="1500">
                <a:solidFill>
                  <a:schemeClr val="tx1">
                    <a:lumMod val="65000"/>
                    <a:lumOff val="35000"/>
                  </a:schemeClr>
                </a:solidFill>
              </a:defRPr>
            </a:lvl2pPr>
            <a:lvl3pPr marL="857250" indent="-171450" algn="ctr">
              <a:buClr>
                <a:srgbClr val="A0C65C"/>
              </a:buClr>
              <a:buFont typeface="Arial" panose="020B0604020202020204" pitchFamily="34" charset="0"/>
              <a:buNone/>
              <a:defRPr sz="1350">
                <a:solidFill>
                  <a:schemeClr val="tx1">
                    <a:lumMod val="65000"/>
                    <a:lumOff val="35000"/>
                  </a:schemeClr>
                </a:solidFill>
              </a:defRPr>
            </a:lvl3pPr>
            <a:lvl4pPr marL="1200150" indent="-171450" algn="ctr">
              <a:buClr>
                <a:srgbClr val="A0C65C"/>
              </a:buClr>
              <a:buFont typeface="Arial" panose="020B0604020202020204" pitchFamily="34" charset="0"/>
              <a:buNone/>
              <a:defRPr sz="1200">
                <a:solidFill>
                  <a:schemeClr val="tx1">
                    <a:lumMod val="65000"/>
                    <a:lumOff val="35000"/>
                  </a:schemeClr>
                </a:solidFill>
              </a:defRPr>
            </a:lvl4pPr>
            <a:lvl5pPr marL="1543050" indent="-171450" algn="ctr">
              <a:buClr>
                <a:srgbClr val="A0C65C"/>
              </a:buClr>
              <a:buFont typeface="Arial" panose="020B0604020202020204" pitchFamily="34" charset="0"/>
              <a:buNone/>
              <a:defRPr sz="1200">
                <a:solidFill>
                  <a:schemeClr val="tx1">
                    <a:lumMod val="65000"/>
                    <a:lumOff val="35000"/>
                  </a:schemeClr>
                </a:solidFill>
              </a:defRPr>
            </a:lvl5pPr>
          </a:lstStyle>
          <a:p>
            <a:pPr lvl="0"/>
            <a:r>
              <a:rPr lang="en-US"/>
              <a:t>Text here</a:t>
            </a:r>
          </a:p>
        </p:txBody>
      </p:sp>
      <p:sp>
        <p:nvSpPr>
          <p:cNvPr id="50" name="Text Placeholder 2">
            <a:extLst>
              <a:ext uri="{FF2B5EF4-FFF2-40B4-BE49-F238E27FC236}">
                <a16:creationId xmlns:a16="http://schemas.microsoft.com/office/drawing/2014/main" id="{6AB317BE-ECEB-BC4E-B670-30EA8867F2F2}"/>
              </a:ext>
            </a:extLst>
          </p:cNvPr>
          <p:cNvSpPr>
            <a:spLocks noGrp="1"/>
          </p:cNvSpPr>
          <p:nvPr>
            <p:ph type="body" idx="26" hasCustomPrompt="1"/>
          </p:nvPr>
        </p:nvSpPr>
        <p:spPr>
          <a:xfrm>
            <a:off x="1420423" y="3394267"/>
            <a:ext cx="780122" cy="559482"/>
          </a:xfrm>
          <a:prstGeom prst="rect">
            <a:avLst/>
          </a:prstGeom>
        </p:spPr>
        <p:txBody>
          <a:bodyPr numCol="1" anchor="t">
            <a:noAutofit/>
          </a:bodyPr>
          <a:lstStyle>
            <a:lvl1pPr marL="257175" indent="-257175" algn="ctr">
              <a:lnSpc>
                <a:spcPct val="100000"/>
              </a:lnSpc>
              <a:buClr>
                <a:srgbClr val="A0C65C"/>
              </a:buClr>
              <a:buFont typeface="Arial" panose="020B0604020202020204" pitchFamily="34" charset="0"/>
              <a:buNone/>
              <a:defRPr sz="2100" b="0" i="0">
                <a:solidFill>
                  <a:schemeClr val="bg1"/>
                </a:solidFill>
                <a:latin typeface="Arial Black" panose="020B0604020202020204" pitchFamily="34" charset="0"/>
                <a:cs typeface="Arial Black" panose="020B0604020202020204" pitchFamily="34" charset="0"/>
              </a:defRPr>
            </a:lvl1pPr>
            <a:lvl2pPr marL="557213" indent="-214313" algn="ctr">
              <a:buClr>
                <a:srgbClr val="A0C65C"/>
              </a:buClr>
              <a:buFont typeface="Arial" panose="020B0604020202020204" pitchFamily="34" charset="0"/>
              <a:buNone/>
              <a:defRPr sz="1500">
                <a:solidFill>
                  <a:schemeClr val="tx1">
                    <a:lumMod val="65000"/>
                    <a:lumOff val="35000"/>
                  </a:schemeClr>
                </a:solidFill>
              </a:defRPr>
            </a:lvl2pPr>
            <a:lvl3pPr marL="857250" indent="-171450" algn="ctr">
              <a:buClr>
                <a:srgbClr val="A0C65C"/>
              </a:buClr>
              <a:buFont typeface="Arial" panose="020B0604020202020204" pitchFamily="34" charset="0"/>
              <a:buNone/>
              <a:defRPr sz="1350">
                <a:solidFill>
                  <a:schemeClr val="tx1">
                    <a:lumMod val="65000"/>
                    <a:lumOff val="35000"/>
                  </a:schemeClr>
                </a:solidFill>
              </a:defRPr>
            </a:lvl3pPr>
            <a:lvl4pPr marL="1200150" indent="-171450" algn="ctr">
              <a:buClr>
                <a:srgbClr val="A0C65C"/>
              </a:buClr>
              <a:buFont typeface="Arial" panose="020B0604020202020204" pitchFamily="34" charset="0"/>
              <a:buNone/>
              <a:defRPr sz="1200">
                <a:solidFill>
                  <a:schemeClr val="tx1">
                    <a:lumMod val="65000"/>
                    <a:lumOff val="35000"/>
                  </a:schemeClr>
                </a:solidFill>
              </a:defRPr>
            </a:lvl4pPr>
            <a:lvl5pPr marL="1543050" indent="-171450" algn="ctr">
              <a:buClr>
                <a:srgbClr val="A0C65C"/>
              </a:buClr>
              <a:buFont typeface="Arial" panose="020B0604020202020204" pitchFamily="34" charset="0"/>
              <a:buNone/>
              <a:defRPr sz="1200">
                <a:solidFill>
                  <a:schemeClr val="tx1">
                    <a:lumMod val="65000"/>
                    <a:lumOff val="35000"/>
                  </a:schemeClr>
                </a:solidFill>
              </a:defRPr>
            </a:lvl5pPr>
          </a:lstStyle>
          <a:p>
            <a:pPr lvl="0"/>
            <a:r>
              <a:rPr lang="en-US"/>
              <a:t>$0.0</a:t>
            </a:r>
          </a:p>
        </p:txBody>
      </p:sp>
      <p:sp>
        <p:nvSpPr>
          <p:cNvPr id="51" name="Text Placeholder 2">
            <a:extLst>
              <a:ext uri="{FF2B5EF4-FFF2-40B4-BE49-F238E27FC236}">
                <a16:creationId xmlns:a16="http://schemas.microsoft.com/office/drawing/2014/main" id="{F20BCFEA-81B6-5F44-94AE-E826C27BB9D3}"/>
              </a:ext>
            </a:extLst>
          </p:cNvPr>
          <p:cNvSpPr>
            <a:spLocks noGrp="1"/>
          </p:cNvSpPr>
          <p:nvPr>
            <p:ph type="body" idx="27" hasCustomPrompt="1"/>
          </p:nvPr>
        </p:nvSpPr>
        <p:spPr>
          <a:xfrm>
            <a:off x="1420423" y="3913646"/>
            <a:ext cx="780122" cy="516560"/>
          </a:xfrm>
          <a:prstGeom prst="rect">
            <a:avLst/>
          </a:prstGeom>
        </p:spPr>
        <p:txBody>
          <a:bodyPr numCol="1" anchor="t">
            <a:noAutofit/>
          </a:bodyPr>
          <a:lstStyle>
            <a:lvl1pPr marL="257175" indent="-257175" algn="ctr">
              <a:lnSpc>
                <a:spcPct val="100000"/>
              </a:lnSpc>
              <a:buClr>
                <a:srgbClr val="A0C65C"/>
              </a:buClr>
              <a:buFont typeface="Arial" panose="020B0604020202020204" pitchFamily="34" charset="0"/>
              <a:buNone/>
              <a:defRPr sz="1050" b="0" i="0">
                <a:solidFill>
                  <a:schemeClr val="bg1"/>
                </a:solidFill>
                <a:latin typeface="Arial Black" panose="020B0604020202020204" pitchFamily="34" charset="0"/>
                <a:cs typeface="Arial Black" panose="020B0604020202020204" pitchFamily="34" charset="0"/>
              </a:defRPr>
            </a:lvl1pPr>
            <a:lvl2pPr marL="557213" indent="-214313" algn="ctr">
              <a:buClr>
                <a:srgbClr val="A0C65C"/>
              </a:buClr>
              <a:buFont typeface="Arial" panose="020B0604020202020204" pitchFamily="34" charset="0"/>
              <a:buNone/>
              <a:defRPr sz="1500">
                <a:solidFill>
                  <a:schemeClr val="tx1">
                    <a:lumMod val="65000"/>
                    <a:lumOff val="35000"/>
                  </a:schemeClr>
                </a:solidFill>
              </a:defRPr>
            </a:lvl2pPr>
            <a:lvl3pPr marL="857250" indent="-171450" algn="ctr">
              <a:buClr>
                <a:srgbClr val="A0C65C"/>
              </a:buClr>
              <a:buFont typeface="Arial" panose="020B0604020202020204" pitchFamily="34" charset="0"/>
              <a:buNone/>
              <a:defRPr sz="1350">
                <a:solidFill>
                  <a:schemeClr val="tx1">
                    <a:lumMod val="65000"/>
                    <a:lumOff val="35000"/>
                  </a:schemeClr>
                </a:solidFill>
              </a:defRPr>
            </a:lvl3pPr>
            <a:lvl4pPr marL="1200150" indent="-171450" algn="ctr">
              <a:buClr>
                <a:srgbClr val="A0C65C"/>
              </a:buClr>
              <a:buFont typeface="Arial" panose="020B0604020202020204" pitchFamily="34" charset="0"/>
              <a:buNone/>
              <a:defRPr sz="1200">
                <a:solidFill>
                  <a:schemeClr val="tx1">
                    <a:lumMod val="65000"/>
                    <a:lumOff val="35000"/>
                  </a:schemeClr>
                </a:solidFill>
              </a:defRPr>
            </a:lvl4pPr>
            <a:lvl5pPr marL="1543050" indent="-171450" algn="ctr">
              <a:buClr>
                <a:srgbClr val="A0C65C"/>
              </a:buClr>
              <a:buFont typeface="Arial" panose="020B0604020202020204" pitchFamily="34" charset="0"/>
              <a:buNone/>
              <a:defRPr sz="1200">
                <a:solidFill>
                  <a:schemeClr val="tx1">
                    <a:lumMod val="65000"/>
                    <a:lumOff val="35000"/>
                  </a:schemeClr>
                </a:solidFill>
              </a:defRPr>
            </a:lvl5pPr>
          </a:lstStyle>
          <a:p>
            <a:pPr lvl="0"/>
            <a:r>
              <a:rPr lang="en-US"/>
              <a:t>MILLION</a:t>
            </a:r>
          </a:p>
        </p:txBody>
      </p:sp>
      <p:sp>
        <p:nvSpPr>
          <p:cNvPr id="52" name="Text Placeholder 2">
            <a:extLst>
              <a:ext uri="{FF2B5EF4-FFF2-40B4-BE49-F238E27FC236}">
                <a16:creationId xmlns:a16="http://schemas.microsoft.com/office/drawing/2014/main" id="{A039EEEA-60B0-9B40-9E8E-D4A99F644C3C}"/>
              </a:ext>
            </a:extLst>
          </p:cNvPr>
          <p:cNvSpPr>
            <a:spLocks noGrp="1"/>
          </p:cNvSpPr>
          <p:nvPr>
            <p:ph type="body" idx="16" hasCustomPrompt="1"/>
          </p:nvPr>
        </p:nvSpPr>
        <p:spPr>
          <a:xfrm>
            <a:off x="3372061" y="3633358"/>
            <a:ext cx="3257339" cy="286819"/>
          </a:xfrm>
          <a:prstGeom prst="rect">
            <a:avLst/>
          </a:prstGeom>
        </p:spPr>
        <p:txBody>
          <a:bodyPr numCol="1" anchor="t">
            <a:noAutofit/>
          </a:bodyPr>
          <a:lstStyle>
            <a:lvl1pPr marL="257175" indent="-257175" algn="l">
              <a:lnSpc>
                <a:spcPct val="100000"/>
              </a:lnSpc>
              <a:buClr>
                <a:srgbClr val="A0C65C"/>
              </a:buClr>
              <a:buFont typeface="Arial" panose="020B0604020202020204" pitchFamily="34" charset="0"/>
              <a:buNone/>
              <a:defRPr sz="900" b="1">
                <a:solidFill>
                  <a:srgbClr val="58C9EC"/>
                </a:solidFill>
              </a:defRPr>
            </a:lvl1pPr>
            <a:lvl2pPr marL="557213" indent="-214313" algn="ctr">
              <a:buClr>
                <a:srgbClr val="A0C65C"/>
              </a:buClr>
              <a:buFont typeface="Arial" panose="020B0604020202020204" pitchFamily="34" charset="0"/>
              <a:buNone/>
              <a:defRPr sz="1500">
                <a:solidFill>
                  <a:schemeClr val="tx1">
                    <a:lumMod val="65000"/>
                    <a:lumOff val="35000"/>
                  </a:schemeClr>
                </a:solidFill>
              </a:defRPr>
            </a:lvl2pPr>
            <a:lvl3pPr marL="857250" indent="-171450" algn="ctr">
              <a:buClr>
                <a:srgbClr val="A0C65C"/>
              </a:buClr>
              <a:buFont typeface="Arial" panose="020B0604020202020204" pitchFamily="34" charset="0"/>
              <a:buNone/>
              <a:defRPr sz="1350">
                <a:solidFill>
                  <a:schemeClr val="tx1">
                    <a:lumMod val="65000"/>
                    <a:lumOff val="35000"/>
                  </a:schemeClr>
                </a:solidFill>
              </a:defRPr>
            </a:lvl3pPr>
            <a:lvl4pPr marL="1200150" indent="-171450" algn="ctr">
              <a:buClr>
                <a:srgbClr val="A0C65C"/>
              </a:buClr>
              <a:buFont typeface="Arial" panose="020B0604020202020204" pitchFamily="34" charset="0"/>
              <a:buNone/>
              <a:defRPr sz="1200">
                <a:solidFill>
                  <a:schemeClr val="tx1">
                    <a:lumMod val="65000"/>
                    <a:lumOff val="35000"/>
                  </a:schemeClr>
                </a:solidFill>
              </a:defRPr>
            </a:lvl4pPr>
            <a:lvl5pPr marL="1543050" indent="-171450" algn="ctr">
              <a:buClr>
                <a:srgbClr val="A0C65C"/>
              </a:buClr>
              <a:buFont typeface="Arial" panose="020B0604020202020204" pitchFamily="34" charset="0"/>
              <a:buNone/>
              <a:defRPr sz="1200">
                <a:solidFill>
                  <a:schemeClr val="tx1">
                    <a:lumMod val="65000"/>
                    <a:lumOff val="35000"/>
                  </a:schemeClr>
                </a:solidFill>
              </a:defRPr>
            </a:lvl5pPr>
          </a:lstStyle>
          <a:p>
            <a:pPr lvl="0"/>
            <a:r>
              <a:rPr lang="en-US"/>
              <a:t>Click to edit text</a:t>
            </a:r>
          </a:p>
        </p:txBody>
      </p:sp>
      <p:sp>
        <p:nvSpPr>
          <p:cNvPr id="53" name="Text Placeholder 2">
            <a:extLst>
              <a:ext uri="{FF2B5EF4-FFF2-40B4-BE49-F238E27FC236}">
                <a16:creationId xmlns:a16="http://schemas.microsoft.com/office/drawing/2014/main" id="{CD8D24A9-B656-3546-BDED-2F812966D99A}"/>
              </a:ext>
            </a:extLst>
          </p:cNvPr>
          <p:cNvSpPr>
            <a:spLocks noGrp="1"/>
          </p:cNvSpPr>
          <p:nvPr>
            <p:ph type="body" idx="17" hasCustomPrompt="1"/>
          </p:nvPr>
        </p:nvSpPr>
        <p:spPr>
          <a:xfrm>
            <a:off x="3372061" y="3977401"/>
            <a:ext cx="3257339" cy="507874"/>
          </a:xfrm>
          <a:prstGeom prst="rect">
            <a:avLst/>
          </a:prstGeom>
        </p:spPr>
        <p:txBody>
          <a:bodyPr numCol="1" anchor="t">
            <a:normAutofit/>
          </a:bodyPr>
          <a:lstStyle>
            <a:lvl1pPr marL="257175" indent="-257175" algn="l">
              <a:lnSpc>
                <a:spcPct val="100000"/>
              </a:lnSpc>
              <a:buClr>
                <a:srgbClr val="A0C65C"/>
              </a:buClr>
              <a:buFont typeface="Arial" panose="020B0604020202020204" pitchFamily="34" charset="0"/>
              <a:buNone/>
              <a:defRPr sz="750" b="0">
                <a:solidFill>
                  <a:schemeClr val="bg1">
                    <a:lumMod val="50000"/>
                  </a:schemeClr>
                </a:solidFill>
              </a:defRPr>
            </a:lvl1pPr>
            <a:lvl2pPr marL="557213" indent="-214313" algn="ctr">
              <a:buClr>
                <a:srgbClr val="A0C65C"/>
              </a:buClr>
              <a:buFont typeface="Arial" panose="020B0604020202020204" pitchFamily="34" charset="0"/>
              <a:buNone/>
              <a:defRPr sz="1500">
                <a:solidFill>
                  <a:schemeClr val="tx1">
                    <a:lumMod val="65000"/>
                    <a:lumOff val="35000"/>
                  </a:schemeClr>
                </a:solidFill>
              </a:defRPr>
            </a:lvl2pPr>
            <a:lvl3pPr marL="857250" indent="-171450" algn="ctr">
              <a:buClr>
                <a:srgbClr val="A0C65C"/>
              </a:buClr>
              <a:buFont typeface="Arial" panose="020B0604020202020204" pitchFamily="34" charset="0"/>
              <a:buNone/>
              <a:defRPr sz="1350">
                <a:solidFill>
                  <a:schemeClr val="tx1">
                    <a:lumMod val="65000"/>
                    <a:lumOff val="35000"/>
                  </a:schemeClr>
                </a:solidFill>
              </a:defRPr>
            </a:lvl3pPr>
            <a:lvl4pPr marL="1200150" indent="-171450" algn="ctr">
              <a:buClr>
                <a:srgbClr val="A0C65C"/>
              </a:buClr>
              <a:buFont typeface="Arial" panose="020B0604020202020204" pitchFamily="34" charset="0"/>
              <a:buNone/>
              <a:defRPr sz="1200">
                <a:solidFill>
                  <a:schemeClr val="tx1">
                    <a:lumMod val="65000"/>
                    <a:lumOff val="35000"/>
                  </a:schemeClr>
                </a:solidFill>
              </a:defRPr>
            </a:lvl4pPr>
            <a:lvl5pPr marL="1543050" indent="-171450" algn="ctr">
              <a:buClr>
                <a:srgbClr val="A0C65C"/>
              </a:buClr>
              <a:buFont typeface="Arial" panose="020B0604020202020204" pitchFamily="34" charset="0"/>
              <a:buNone/>
              <a:defRPr sz="1200">
                <a:solidFill>
                  <a:schemeClr val="tx1">
                    <a:lumMod val="65000"/>
                    <a:lumOff val="35000"/>
                  </a:schemeClr>
                </a:solidFill>
              </a:defRPr>
            </a:lvl5pPr>
          </a:lstStyle>
          <a:p>
            <a:pPr lvl="0"/>
            <a:r>
              <a:rPr lang="en-US"/>
              <a:t>Click to edit text</a:t>
            </a:r>
          </a:p>
        </p:txBody>
      </p:sp>
      <p:sp>
        <p:nvSpPr>
          <p:cNvPr id="54" name="Text Placeholder 2">
            <a:extLst>
              <a:ext uri="{FF2B5EF4-FFF2-40B4-BE49-F238E27FC236}">
                <a16:creationId xmlns:a16="http://schemas.microsoft.com/office/drawing/2014/main" id="{8F9E4633-4D9A-AA42-BCBB-DE94B67DD685}"/>
              </a:ext>
            </a:extLst>
          </p:cNvPr>
          <p:cNvSpPr>
            <a:spLocks noGrp="1"/>
          </p:cNvSpPr>
          <p:nvPr>
            <p:ph type="body" idx="28" hasCustomPrompt="1"/>
          </p:nvPr>
        </p:nvSpPr>
        <p:spPr>
          <a:xfrm>
            <a:off x="3372061" y="2647951"/>
            <a:ext cx="3257339" cy="286819"/>
          </a:xfrm>
          <a:prstGeom prst="rect">
            <a:avLst/>
          </a:prstGeom>
        </p:spPr>
        <p:txBody>
          <a:bodyPr numCol="1" anchor="t">
            <a:noAutofit/>
          </a:bodyPr>
          <a:lstStyle>
            <a:lvl1pPr marL="257175" indent="-257175" algn="l">
              <a:lnSpc>
                <a:spcPct val="100000"/>
              </a:lnSpc>
              <a:buClr>
                <a:srgbClr val="A0C65C"/>
              </a:buClr>
              <a:buFont typeface="Arial" panose="020B0604020202020204" pitchFamily="34" charset="0"/>
              <a:buNone/>
              <a:defRPr sz="900" b="1">
                <a:solidFill>
                  <a:srgbClr val="58C9EC"/>
                </a:solidFill>
              </a:defRPr>
            </a:lvl1pPr>
            <a:lvl2pPr marL="557213" indent="-214313" algn="ctr">
              <a:buClr>
                <a:srgbClr val="A0C65C"/>
              </a:buClr>
              <a:buFont typeface="Arial" panose="020B0604020202020204" pitchFamily="34" charset="0"/>
              <a:buNone/>
              <a:defRPr sz="1500">
                <a:solidFill>
                  <a:schemeClr val="tx1">
                    <a:lumMod val="65000"/>
                    <a:lumOff val="35000"/>
                  </a:schemeClr>
                </a:solidFill>
              </a:defRPr>
            </a:lvl2pPr>
            <a:lvl3pPr marL="857250" indent="-171450" algn="ctr">
              <a:buClr>
                <a:srgbClr val="A0C65C"/>
              </a:buClr>
              <a:buFont typeface="Arial" panose="020B0604020202020204" pitchFamily="34" charset="0"/>
              <a:buNone/>
              <a:defRPr sz="1350">
                <a:solidFill>
                  <a:schemeClr val="tx1">
                    <a:lumMod val="65000"/>
                    <a:lumOff val="35000"/>
                  </a:schemeClr>
                </a:solidFill>
              </a:defRPr>
            </a:lvl3pPr>
            <a:lvl4pPr marL="1200150" indent="-171450" algn="ctr">
              <a:buClr>
                <a:srgbClr val="A0C65C"/>
              </a:buClr>
              <a:buFont typeface="Arial" panose="020B0604020202020204" pitchFamily="34" charset="0"/>
              <a:buNone/>
              <a:defRPr sz="1200">
                <a:solidFill>
                  <a:schemeClr val="tx1">
                    <a:lumMod val="65000"/>
                    <a:lumOff val="35000"/>
                  </a:schemeClr>
                </a:solidFill>
              </a:defRPr>
            </a:lvl4pPr>
            <a:lvl5pPr marL="1543050" indent="-171450" algn="ctr">
              <a:buClr>
                <a:srgbClr val="A0C65C"/>
              </a:buClr>
              <a:buFont typeface="Arial" panose="020B0604020202020204" pitchFamily="34" charset="0"/>
              <a:buNone/>
              <a:defRPr sz="1200">
                <a:solidFill>
                  <a:schemeClr val="tx1">
                    <a:lumMod val="65000"/>
                    <a:lumOff val="35000"/>
                  </a:schemeClr>
                </a:solidFill>
              </a:defRPr>
            </a:lvl5pPr>
          </a:lstStyle>
          <a:p>
            <a:pPr lvl="0"/>
            <a:r>
              <a:rPr lang="en-US"/>
              <a:t>Click to edit text</a:t>
            </a:r>
          </a:p>
        </p:txBody>
      </p:sp>
      <p:sp>
        <p:nvSpPr>
          <p:cNvPr id="55" name="Text Placeholder 2">
            <a:extLst>
              <a:ext uri="{FF2B5EF4-FFF2-40B4-BE49-F238E27FC236}">
                <a16:creationId xmlns:a16="http://schemas.microsoft.com/office/drawing/2014/main" id="{AA93306F-30A6-794F-9DC5-6924EA1F443C}"/>
              </a:ext>
            </a:extLst>
          </p:cNvPr>
          <p:cNvSpPr>
            <a:spLocks noGrp="1"/>
          </p:cNvSpPr>
          <p:nvPr>
            <p:ph type="body" idx="29" hasCustomPrompt="1"/>
          </p:nvPr>
        </p:nvSpPr>
        <p:spPr>
          <a:xfrm>
            <a:off x="3372061" y="2991994"/>
            <a:ext cx="3257339" cy="507874"/>
          </a:xfrm>
          <a:prstGeom prst="rect">
            <a:avLst/>
          </a:prstGeom>
        </p:spPr>
        <p:txBody>
          <a:bodyPr numCol="1" anchor="t">
            <a:normAutofit/>
          </a:bodyPr>
          <a:lstStyle>
            <a:lvl1pPr marL="257175" indent="-257175" algn="l">
              <a:lnSpc>
                <a:spcPct val="100000"/>
              </a:lnSpc>
              <a:buClr>
                <a:srgbClr val="A0C65C"/>
              </a:buClr>
              <a:buFont typeface="Arial" panose="020B0604020202020204" pitchFamily="34" charset="0"/>
              <a:buNone/>
              <a:defRPr sz="750" b="0">
                <a:solidFill>
                  <a:schemeClr val="bg1">
                    <a:lumMod val="50000"/>
                  </a:schemeClr>
                </a:solidFill>
              </a:defRPr>
            </a:lvl1pPr>
            <a:lvl2pPr marL="557213" indent="-214313" algn="ctr">
              <a:buClr>
                <a:srgbClr val="A0C65C"/>
              </a:buClr>
              <a:buFont typeface="Arial" panose="020B0604020202020204" pitchFamily="34" charset="0"/>
              <a:buNone/>
              <a:defRPr sz="1500">
                <a:solidFill>
                  <a:schemeClr val="tx1">
                    <a:lumMod val="65000"/>
                    <a:lumOff val="35000"/>
                  </a:schemeClr>
                </a:solidFill>
              </a:defRPr>
            </a:lvl2pPr>
            <a:lvl3pPr marL="857250" indent="-171450" algn="ctr">
              <a:buClr>
                <a:srgbClr val="A0C65C"/>
              </a:buClr>
              <a:buFont typeface="Arial" panose="020B0604020202020204" pitchFamily="34" charset="0"/>
              <a:buNone/>
              <a:defRPr sz="1350">
                <a:solidFill>
                  <a:schemeClr val="tx1">
                    <a:lumMod val="65000"/>
                    <a:lumOff val="35000"/>
                  </a:schemeClr>
                </a:solidFill>
              </a:defRPr>
            </a:lvl3pPr>
            <a:lvl4pPr marL="1200150" indent="-171450" algn="ctr">
              <a:buClr>
                <a:srgbClr val="A0C65C"/>
              </a:buClr>
              <a:buFont typeface="Arial" panose="020B0604020202020204" pitchFamily="34" charset="0"/>
              <a:buNone/>
              <a:defRPr sz="1200">
                <a:solidFill>
                  <a:schemeClr val="tx1">
                    <a:lumMod val="65000"/>
                    <a:lumOff val="35000"/>
                  </a:schemeClr>
                </a:solidFill>
              </a:defRPr>
            </a:lvl4pPr>
            <a:lvl5pPr marL="1543050" indent="-171450" algn="ctr">
              <a:buClr>
                <a:srgbClr val="A0C65C"/>
              </a:buClr>
              <a:buFont typeface="Arial" panose="020B0604020202020204" pitchFamily="34" charset="0"/>
              <a:buNone/>
              <a:defRPr sz="1200">
                <a:solidFill>
                  <a:schemeClr val="tx1">
                    <a:lumMod val="65000"/>
                    <a:lumOff val="35000"/>
                  </a:schemeClr>
                </a:solidFill>
              </a:defRPr>
            </a:lvl5pPr>
          </a:lstStyle>
          <a:p>
            <a:pPr lvl="0"/>
            <a:r>
              <a:rPr lang="en-US"/>
              <a:t>Click to edit text</a:t>
            </a:r>
          </a:p>
        </p:txBody>
      </p:sp>
      <p:sp>
        <p:nvSpPr>
          <p:cNvPr id="56" name="Text Placeholder 2">
            <a:extLst>
              <a:ext uri="{FF2B5EF4-FFF2-40B4-BE49-F238E27FC236}">
                <a16:creationId xmlns:a16="http://schemas.microsoft.com/office/drawing/2014/main" id="{FD0B40E6-748C-F441-9625-14D7A6701965}"/>
              </a:ext>
            </a:extLst>
          </p:cNvPr>
          <p:cNvSpPr>
            <a:spLocks noGrp="1"/>
          </p:cNvSpPr>
          <p:nvPr>
            <p:ph type="body" idx="30" hasCustomPrompt="1"/>
          </p:nvPr>
        </p:nvSpPr>
        <p:spPr>
          <a:xfrm>
            <a:off x="3372061" y="1657351"/>
            <a:ext cx="3257339" cy="286819"/>
          </a:xfrm>
          <a:prstGeom prst="rect">
            <a:avLst/>
          </a:prstGeom>
        </p:spPr>
        <p:txBody>
          <a:bodyPr numCol="1" anchor="t">
            <a:noAutofit/>
          </a:bodyPr>
          <a:lstStyle>
            <a:lvl1pPr marL="257175" indent="-257175" algn="l">
              <a:lnSpc>
                <a:spcPct val="100000"/>
              </a:lnSpc>
              <a:buClr>
                <a:srgbClr val="A0C65C"/>
              </a:buClr>
              <a:buFont typeface="Arial" panose="020B0604020202020204" pitchFamily="34" charset="0"/>
              <a:buNone/>
              <a:defRPr sz="900" b="1">
                <a:solidFill>
                  <a:srgbClr val="58C9EC"/>
                </a:solidFill>
              </a:defRPr>
            </a:lvl1pPr>
            <a:lvl2pPr marL="557213" indent="-214313" algn="ctr">
              <a:buClr>
                <a:srgbClr val="A0C65C"/>
              </a:buClr>
              <a:buFont typeface="Arial" panose="020B0604020202020204" pitchFamily="34" charset="0"/>
              <a:buNone/>
              <a:defRPr sz="1500">
                <a:solidFill>
                  <a:schemeClr val="tx1">
                    <a:lumMod val="65000"/>
                    <a:lumOff val="35000"/>
                  </a:schemeClr>
                </a:solidFill>
              </a:defRPr>
            </a:lvl2pPr>
            <a:lvl3pPr marL="857250" indent="-171450" algn="ctr">
              <a:buClr>
                <a:srgbClr val="A0C65C"/>
              </a:buClr>
              <a:buFont typeface="Arial" panose="020B0604020202020204" pitchFamily="34" charset="0"/>
              <a:buNone/>
              <a:defRPr sz="1350">
                <a:solidFill>
                  <a:schemeClr val="tx1">
                    <a:lumMod val="65000"/>
                    <a:lumOff val="35000"/>
                  </a:schemeClr>
                </a:solidFill>
              </a:defRPr>
            </a:lvl3pPr>
            <a:lvl4pPr marL="1200150" indent="-171450" algn="ctr">
              <a:buClr>
                <a:srgbClr val="A0C65C"/>
              </a:buClr>
              <a:buFont typeface="Arial" panose="020B0604020202020204" pitchFamily="34" charset="0"/>
              <a:buNone/>
              <a:defRPr sz="1200">
                <a:solidFill>
                  <a:schemeClr val="tx1">
                    <a:lumMod val="65000"/>
                    <a:lumOff val="35000"/>
                  </a:schemeClr>
                </a:solidFill>
              </a:defRPr>
            </a:lvl4pPr>
            <a:lvl5pPr marL="1543050" indent="-171450" algn="ctr">
              <a:buClr>
                <a:srgbClr val="A0C65C"/>
              </a:buClr>
              <a:buFont typeface="Arial" panose="020B0604020202020204" pitchFamily="34" charset="0"/>
              <a:buNone/>
              <a:defRPr sz="1200">
                <a:solidFill>
                  <a:schemeClr val="tx1">
                    <a:lumMod val="65000"/>
                    <a:lumOff val="35000"/>
                  </a:schemeClr>
                </a:solidFill>
              </a:defRPr>
            </a:lvl5pPr>
          </a:lstStyle>
          <a:p>
            <a:pPr lvl="0"/>
            <a:r>
              <a:rPr lang="en-US"/>
              <a:t>Click to edit text</a:t>
            </a:r>
          </a:p>
        </p:txBody>
      </p:sp>
      <p:sp>
        <p:nvSpPr>
          <p:cNvPr id="57" name="Text Placeholder 2">
            <a:extLst>
              <a:ext uri="{FF2B5EF4-FFF2-40B4-BE49-F238E27FC236}">
                <a16:creationId xmlns:a16="http://schemas.microsoft.com/office/drawing/2014/main" id="{0751A8A8-1777-3442-A1C0-927CCA2DBECA}"/>
              </a:ext>
            </a:extLst>
          </p:cNvPr>
          <p:cNvSpPr>
            <a:spLocks noGrp="1"/>
          </p:cNvSpPr>
          <p:nvPr>
            <p:ph type="body" idx="31" hasCustomPrompt="1"/>
          </p:nvPr>
        </p:nvSpPr>
        <p:spPr>
          <a:xfrm>
            <a:off x="3372061" y="2001394"/>
            <a:ext cx="3257339" cy="507874"/>
          </a:xfrm>
          <a:prstGeom prst="rect">
            <a:avLst/>
          </a:prstGeom>
        </p:spPr>
        <p:txBody>
          <a:bodyPr numCol="1" anchor="t">
            <a:normAutofit/>
          </a:bodyPr>
          <a:lstStyle>
            <a:lvl1pPr marL="257175" indent="-257175" algn="l">
              <a:lnSpc>
                <a:spcPct val="100000"/>
              </a:lnSpc>
              <a:buClr>
                <a:srgbClr val="A0C65C"/>
              </a:buClr>
              <a:buFont typeface="Arial" panose="020B0604020202020204" pitchFamily="34" charset="0"/>
              <a:buNone/>
              <a:defRPr sz="750" b="0">
                <a:solidFill>
                  <a:schemeClr val="bg1">
                    <a:lumMod val="50000"/>
                  </a:schemeClr>
                </a:solidFill>
              </a:defRPr>
            </a:lvl1pPr>
            <a:lvl2pPr marL="557213" indent="-214313" algn="ctr">
              <a:buClr>
                <a:srgbClr val="A0C65C"/>
              </a:buClr>
              <a:buFont typeface="Arial" panose="020B0604020202020204" pitchFamily="34" charset="0"/>
              <a:buNone/>
              <a:defRPr sz="1500">
                <a:solidFill>
                  <a:schemeClr val="tx1">
                    <a:lumMod val="65000"/>
                    <a:lumOff val="35000"/>
                  </a:schemeClr>
                </a:solidFill>
              </a:defRPr>
            </a:lvl2pPr>
            <a:lvl3pPr marL="857250" indent="-171450" algn="ctr">
              <a:buClr>
                <a:srgbClr val="A0C65C"/>
              </a:buClr>
              <a:buFont typeface="Arial" panose="020B0604020202020204" pitchFamily="34" charset="0"/>
              <a:buNone/>
              <a:defRPr sz="1350">
                <a:solidFill>
                  <a:schemeClr val="tx1">
                    <a:lumMod val="65000"/>
                    <a:lumOff val="35000"/>
                  </a:schemeClr>
                </a:solidFill>
              </a:defRPr>
            </a:lvl3pPr>
            <a:lvl4pPr marL="1200150" indent="-171450" algn="ctr">
              <a:buClr>
                <a:srgbClr val="A0C65C"/>
              </a:buClr>
              <a:buFont typeface="Arial" panose="020B0604020202020204" pitchFamily="34" charset="0"/>
              <a:buNone/>
              <a:defRPr sz="1200">
                <a:solidFill>
                  <a:schemeClr val="tx1">
                    <a:lumMod val="65000"/>
                    <a:lumOff val="35000"/>
                  </a:schemeClr>
                </a:solidFill>
              </a:defRPr>
            </a:lvl4pPr>
            <a:lvl5pPr marL="1543050" indent="-171450" algn="ctr">
              <a:buClr>
                <a:srgbClr val="A0C65C"/>
              </a:buClr>
              <a:buFont typeface="Arial" panose="020B0604020202020204" pitchFamily="34" charset="0"/>
              <a:buNone/>
              <a:defRPr sz="12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814435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ver-HCDD-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33F0D7-8EA5-6D47-99E5-90859780D1A0}"/>
              </a:ext>
            </a:extLst>
          </p:cNvPr>
          <p:cNvSpPr/>
          <p:nvPr userDrawn="1"/>
        </p:nvSpPr>
        <p:spPr>
          <a:xfrm>
            <a:off x="3600452" y="4785240"/>
            <a:ext cx="3143249" cy="161583"/>
          </a:xfrm>
          <a:prstGeom prst="rect">
            <a:avLst/>
          </a:prstGeom>
        </p:spPr>
        <p:txBody>
          <a:bodyPr wrap="square">
            <a:spAutoFit/>
          </a:bodyPr>
          <a:lstStyle/>
          <a:p>
            <a:pPr algn="ctr"/>
            <a:r>
              <a:rPr lang="en-US" sz="450">
                <a:solidFill>
                  <a:schemeClr val="bg1">
                    <a:lumMod val="75000"/>
                  </a:schemeClr>
                </a:solidFill>
                <a:latin typeface="Arial" panose="020B0604020202020204" pitchFamily="34" charset="0"/>
                <a:cs typeface="Arial" panose="020B0604020202020204" pitchFamily="34" charset="0"/>
              </a:rPr>
              <a:t>CITY OF HOUSTON ⋆ HOUSING AND COMMUNITY DEVELOPMENT DEPARTMENT</a:t>
            </a:r>
          </a:p>
        </p:txBody>
      </p:sp>
      <p:grpSp>
        <p:nvGrpSpPr>
          <p:cNvPr id="6" name="Group 5">
            <a:extLst>
              <a:ext uri="{FF2B5EF4-FFF2-40B4-BE49-F238E27FC236}">
                <a16:creationId xmlns:a16="http://schemas.microsoft.com/office/drawing/2014/main" id="{EDD94743-2F1A-8447-A962-571A61F2E004}"/>
              </a:ext>
            </a:extLst>
          </p:cNvPr>
          <p:cNvGrpSpPr/>
          <p:nvPr userDrawn="1"/>
        </p:nvGrpSpPr>
        <p:grpSpPr>
          <a:xfrm>
            <a:off x="-12165" y="1"/>
            <a:ext cx="6870167" cy="5143499"/>
            <a:chOff x="-21674" y="0"/>
            <a:chExt cx="12239869" cy="6872732"/>
          </a:xfrm>
        </p:grpSpPr>
        <p:sp>
          <p:nvSpPr>
            <p:cNvPr id="7" name="Parallelogram 6">
              <a:extLst>
                <a:ext uri="{FF2B5EF4-FFF2-40B4-BE49-F238E27FC236}">
                  <a16:creationId xmlns:a16="http://schemas.microsoft.com/office/drawing/2014/main" id="{8062DAAE-5DA3-9E43-BF1D-D66B0AD88B2E}"/>
                </a:ext>
              </a:extLst>
            </p:cNvPr>
            <p:cNvSpPr/>
            <p:nvPr userDrawn="1"/>
          </p:nvSpPr>
          <p:spPr>
            <a:xfrm>
              <a:off x="-21674" y="4688581"/>
              <a:ext cx="1780596" cy="2184151"/>
            </a:xfrm>
            <a:prstGeom prst="parallelogram">
              <a:avLst>
                <a:gd name="adj" fmla="val 4388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Parallelogram 7">
              <a:extLst>
                <a:ext uri="{FF2B5EF4-FFF2-40B4-BE49-F238E27FC236}">
                  <a16:creationId xmlns:a16="http://schemas.microsoft.com/office/drawing/2014/main" id="{2FD75CF9-4CA2-014B-83D1-6C96AEC57CBA}"/>
                </a:ext>
              </a:extLst>
            </p:cNvPr>
            <p:cNvSpPr/>
            <p:nvPr userDrawn="1"/>
          </p:nvSpPr>
          <p:spPr>
            <a:xfrm>
              <a:off x="1325344" y="3129801"/>
              <a:ext cx="1851205" cy="2184152"/>
            </a:xfrm>
            <a:prstGeom prst="parallelogram">
              <a:avLst>
                <a:gd name="adj" fmla="val 45244"/>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Parallelogram 8">
              <a:extLst>
                <a:ext uri="{FF2B5EF4-FFF2-40B4-BE49-F238E27FC236}">
                  <a16:creationId xmlns:a16="http://schemas.microsoft.com/office/drawing/2014/main" id="{FE3E3AAB-C598-BB4B-9E3D-105F223287A2}"/>
                </a:ext>
              </a:extLst>
            </p:cNvPr>
            <p:cNvSpPr/>
            <p:nvPr userDrawn="1"/>
          </p:nvSpPr>
          <p:spPr>
            <a:xfrm>
              <a:off x="9104768" y="1345406"/>
              <a:ext cx="1780596" cy="2184152"/>
            </a:xfrm>
            <a:prstGeom prst="parallelogram">
              <a:avLst>
                <a:gd name="adj" fmla="val 4388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Parallelogram 9">
              <a:extLst>
                <a:ext uri="{FF2B5EF4-FFF2-40B4-BE49-F238E27FC236}">
                  <a16:creationId xmlns:a16="http://schemas.microsoft.com/office/drawing/2014/main" id="{0ED3C7FA-751E-D147-8F5D-F8C2C1620665}"/>
                </a:ext>
              </a:extLst>
            </p:cNvPr>
            <p:cNvSpPr/>
            <p:nvPr userDrawn="1"/>
          </p:nvSpPr>
          <p:spPr>
            <a:xfrm>
              <a:off x="10366990" y="0"/>
              <a:ext cx="1851205" cy="2184151"/>
            </a:xfrm>
            <a:prstGeom prst="parallelogram">
              <a:avLst>
                <a:gd name="adj" fmla="val 42198"/>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11" name="Title Placeholder 1">
            <a:extLst>
              <a:ext uri="{FF2B5EF4-FFF2-40B4-BE49-F238E27FC236}">
                <a16:creationId xmlns:a16="http://schemas.microsoft.com/office/drawing/2014/main" id="{EC7C72CE-9052-0847-855F-FD5C50EB9511}"/>
              </a:ext>
            </a:extLst>
          </p:cNvPr>
          <p:cNvSpPr>
            <a:spLocks noGrp="1"/>
          </p:cNvSpPr>
          <p:nvPr>
            <p:ph type="title" hasCustomPrompt="1"/>
          </p:nvPr>
        </p:nvSpPr>
        <p:spPr>
          <a:xfrm>
            <a:off x="285751" y="285750"/>
            <a:ext cx="5715001" cy="1143000"/>
          </a:xfrm>
          <a:prstGeom prst="rect">
            <a:avLst/>
          </a:prstGeom>
        </p:spPr>
        <p:txBody>
          <a:bodyPr vert="horz" lIns="91440" tIns="45720" rIns="91440" bIns="45720" rtlCol="0" anchor="ctr">
            <a:normAutofit/>
          </a:bodyPr>
          <a:lstStyle>
            <a:lvl1pPr algn="l">
              <a:defRPr sz="2813" b="1" i="0">
                <a:solidFill>
                  <a:srgbClr val="0068AC"/>
                </a:solidFill>
                <a:effectLst/>
                <a:latin typeface="Arial Black" panose="020B0604020202020204" pitchFamily="34" charset="0"/>
                <a:cs typeface="Arial Black" panose="020B0604020202020204" pitchFamily="34" charset="0"/>
              </a:defRPr>
            </a:lvl1pPr>
          </a:lstStyle>
          <a:p>
            <a:r>
              <a:rPr lang="en-US"/>
              <a:t>Click to edit title</a:t>
            </a:r>
          </a:p>
        </p:txBody>
      </p:sp>
      <p:sp>
        <p:nvSpPr>
          <p:cNvPr id="12" name="Text Placeholder 3">
            <a:extLst>
              <a:ext uri="{FF2B5EF4-FFF2-40B4-BE49-F238E27FC236}">
                <a16:creationId xmlns:a16="http://schemas.microsoft.com/office/drawing/2014/main" id="{101EA673-58A4-5D40-BF47-E635B6E35E5A}"/>
              </a:ext>
            </a:extLst>
          </p:cNvPr>
          <p:cNvSpPr>
            <a:spLocks noGrp="1"/>
          </p:cNvSpPr>
          <p:nvPr>
            <p:ph type="body" sz="quarter" idx="10" hasCustomPrompt="1"/>
          </p:nvPr>
        </p:nvSpPr>
        <p:spPr>
          <a:xfrm>
            <a:off x="285750" y="1581150"/>
            <a:ext cx="4914900" cy="609600"/>
          </a:xfrm>
          <a:prstGeom prst="rect">
            <a:avLst/>
          </a:prstGeom>
        </p:spPr>
        <p:txBody>
          <a:bodyPr/>
          <a:lstStyle>
            <a:lvl1pPr algn="l">
              <a:buNone/>
              <a:defRPr sz="1238" b="1">
                <a:solidFill>
                  <a:srgbClr val="009EDC"/>
                </a:solidFill>
              </a:defRPr>
            </a:lvl1pPr>
            <a:lvl2pPr>
              <a:buNone/>
              <a:defRPr sz="1013" b="1">
                <a:solidFill>
                  <a:schemeClr val="bg1"/>
                </a:solidFill>
              </a:defRPr>
            </a:lvl2pPr>
            <a:lvl3pPr>
              <a:buNone/>
              <a:defRPr sz="1013" b="1">
                <a:solidFill>
                  <a:schemeClr val="bg1"/>
                </a:solidFill>
              </a:defRPr>
            </a:lvl3pPr>
            <a:lvl4pPr>
              <a:buNone/>
              <a:defRPr sz="1013" b="1">
                <a:solidFill>
                  <a:schemeClr val="bg1"/>
                </a:solidFill>
              </a:defRPr>
            </a:lvl4pPr>
            <a:lvl5pPr>
              <a:buNone/>
              <a:defRPr sz="1013" b="1">
                <a:solidFill>
                  <a:schemeClr val="bg1"/>
                </a:solidFill>
              </a:defRPr>
            </a:lvl5pPr>
          </a:lstStyle>
          <a:p>
            <a:pPr lvl="0"/>
            <a:r>
              <a:rPr lang="en-US"/>
              <a:t>Click to edit subtitle</a:t>
            </a:r>
          </a:p>
        </p:txBody>
      </p:sp>
      <p:grpSp>
        <p:nvGrpSpPr>
          <p:cNvPr id="13" name="Group 12">
            <a:extLst>
              <a:ext uri="{FF2B5EF4-FFF2-40B4-BE49-F238E27FC236}">
                <a16:creationId xmlns:a16="http://schemas.microsoft.com/office/drawing/2014/main" id="{093A8D95-3D8E-5D49-8660-D7CA1B41EC94}"/>
              </a:ext>
            </a:extLst>
          </p:cNvPr>
          <p:cNvGrpSpPr/>
          <p:nvPr userDrawn="1"/>
        </p:nvGrpSpPr>
        <p:grpSpPr>
          <a:xfrm>
            <a:off x="3698574" y="3778349"/>
            <a:ext cx="2835577" cy="859502"/>
            <a:chOff x="6477000" y="4237136"/>
            <a:chExt cx="2258541" cy="700385"/>
          </a:xfrm>
        </p:grpSpPr>
        <p:pic>
          <p:nvPicPr>
            <p:cNvPr id="14" name="Picture 13">
              <a:extLst>
                <a:ext uri="{FF2B5EF4-FFF2-40B4-BE49-F238E27FC236}">
                  <a16:creationId xmlns:a16="http://schemas.microsoft.com/office/drawing/2014/main" id="{C30FE0FA-9996-8D43-81ED-838BC74649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4239" y="4340530"/>
              <a:ext cx="1321302" cy="564440"/>
            </a:xfrm>
            <a:prstGeom prst="rect">
              <a:avLst/>
            </a:prstGeom>
          </p:spPr>
        </p:pic>
        <p:pic>
          <p:nvPicPr>
            <p:cNvPr id="15" name="Picture 14">
              <a:extLst>
                <a:ext uri="{FF2B5EF4-FFF2-40B4-BE49-F238E27FC236}">
                  <a16:creationId xmlns:a16="http://schemas.microsoft.com/office/drawing/2014/main" id="{4D4AA959-AC5F-7743-BB74-3036D642CD8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77000" y="4237136"/>
              <a:ext cx="705671" cy="700385"/>
            </a:xfrm>
            <a:prstGeom prst="rect">
              <a:avLst/>
            </a:prstGeom>
          </p:spPr>
        </p:pic>
      </p:grpSp>
    </p:spTree>
    <p:extLst>
      <p:ext uri="{BB962C8B-B14F-4D97-AF65-F5344CB8AC3E}">
        <p14:creationId xmlns:p14="http://schemas.microsoft.com/office/powerpoint/2010/main" val="2328323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Standard-Slid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205979"/>
            <a:ext cx="61722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42900" y="1200151"/>
            <a:ext cx="6172200" cy="3394472"/>
          </a:xfrm>
          <a:prstGeom prst="rect">
            <a:avLst/>
          </a:prstGeom>
        </p:spPr>
        <p:txBody>
          <a:bodyPr/>
          <a:lstStyle>
            <a:lvl1pPr>
              <a:buClr>
                <a:srgbClr val="A0C65C"/>
              </a:buClr>
              <a:defRPr>
                <a:solidFill>
                  <a:schemeClr val="tx1">
                    <a:lumMod val="65000"/>
                    <a:lumOff val="35000"/>
                  </a:schemeClr>
                </a:solidFill>
              </a:defRPr>
            </a:lvl1pPr>
            <a:lvl2pPr marL="417910" indent="-160735">
              <a:buClr>
                <a:srgbClr val="A0C65C"/>
              </a:buClr>
              <a:buFont typeface="Arial" panose="020B0604020202020204" pitchFamily="34" charset="0"/>
              <a:buChar char="•"/>
              <a:defRPr>
                <a:solidFill>
                  <a:schemeClr val="tx1">
                    <a:lumMod val="65000"/>
                    <a:lumOff val="35000"/>
                  </a:schemeClr>
                </a:solidFill>
              </a:defRPr>
            </a:lvl2pPr>
            <a:lvl3pPr marL="642938" indent="-128588">
              <a:buClr>
                <a:srgbClr val="A0C65C"/>
              </a:buClr>
              <a:buFont typeface="Arial" panose="020B0604020202020204" pitchFamily="34" charset="0"/>
              <a:buChar char="•"/>
              <a:defRPr>
                <a:solidFill>
                  <a:schemeClr val="tx1">
                    <a:lumMod val="65000"/>
                    <a:lumOff val="35000"/>
                  </a:schemeClr>
                </a:solidFill>
              </a:defRPr>
            </a:lvl3pPr>
            <a:lvl4pPr marL="900113" indent="-128588">
              <a:buClr>
                <a:srgbClr val="A0C65C"/>
              </a:buClr>
              <a:buFont typeface="Arial" panose="020B0604020202020204" pitchFamily="34" charset="0"/>
              <a:buChar char="•"/>
              <a:defRPr>
                <a:solidFill>
                  <a:schemeClr val="tx1">
                    <a:lumMod val="65000"/>
                    <a:lumOff val="35000"/>
                  </a:schemeClr>
                </a:solidFill>
              </a:defRPr>
            </a:lvl4pPr>
            <a:lvl5pPr marL="1157288" indent="-128588">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35E449B-298A-0F4A-8C05-26C08F551BCC}"/>
              </a:ext>
            </a:extLst>
          </p:cNvPr>
          <p:cNvSpPr txBox="1">
            <a:spLocks/>
          </p:cNvSpPr>
          <p:nvPr userDrawn="1"/>
        </p:nvSpPr>
        <p:spPr>
          <a:xfrm>
            <a:off x="6364596" y="4692015"/>
            <a:ext cx="493404"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2456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reserve="1">
  <p:cSld name="Standard-Slide-Title &amp; Content-2">
    <p:spTree>
      <p:nvGrpSpPr>
        <p:cNvPr id="1" name=""/>
        <p:cNvGrpSpPr/>
        <p:nvPr/>
      </p:nvGrpSpPr>
      <p:grpSpPr>
        <a:xfrm>
          <a:off x="0" y="0"/>
          <a:ext cx="0" cy="0"/>
          <a:chOff x="0" y="0"/>
          <a:chExt cx="0" cy="0"/>
        </a:xfrm>
      </p:grpSpPr>
      <p:sp>
        <p:nvSpPr>
          <p:cNvPr id="2" name="Title 1"/>
          <p:cNvSpPr>
            <a:spLocks noGrp="1"/>
          </p:cNvSpPr>
          <p:nvPr>
            <p:ph type="title"/>
          </p:nvPr>
        </p:nvSpPr>
        <p:spPr>
          <a:xfrm>
            <a:off x="342900" y="205979"/>
            <a:ext cx="6172200" cy="857250"/>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342900" y="1200151"/>
            <a:ext cx="6172200" cy="3295943"/>
          </a:xfrm>
          <a:prstGeom prst="rect">
            <a:avLst/>
          </a:prstGeom>
        </p:spPr>
        <p:txBody>
          <a:bodyPr/>
          <a:lstStyle>
            <a:lvl1pPr marL="192881" indent="-192881">
              <a:buClr>
                <a:srgbClr val="A0C65C"/>
              </a:buClr>
              <a:buFont typeface="Arial" panose="020B0604020202020204" pitchFamily="34" charset="0"/>
              <a:buChar char="•"/>
              <a:defRPr>
                <a:solidFill>
                  <a:schemeClr val="tx1">
                    <a:lumMod val="65000"/>
                    <a:lumOff val="35000"/>
                  </a:schemeClr>
                </a:solidFill>
              </a:defRPr>
            </a:lvl1pPr>
            <a:lvl2pPr marL="417910" indent="-160735">
              <a:buClr>
                <a:srgbClr val="A0C65C"/>
              </a:buClr>
              <a:buFont typeface="Arial" panose="020B0604020202020204" pitchFamily="34" charset="0"/>
              <a:buChar char="•"/>
              <a:defRPr>
                <a:solidFill>
                  <a:schemeClr val="tx1">
                    <a:lumMod val="65000"/>
                    <a:lumOff val="35000"/>
                  </a:schemeClr>
                </a:solidFill>
              </a:defRPr>
            </a:lvl2pPr>
            <a:lvl3pPr marL="642938" indent="-128588">
              <a:buClr>
                <a:srgbClr val="A0C65C"/>
              </a:buClr>
              <a:buFont typeface="Arial" panose="020B0604020202020204" pitchFamily="34" charset="0"/>
              <a:buChar char="•"/>
              <a:defRPr>
                <a:solidFill>
                  <a:schemeClr val="tx1">
                    <a:lumMod val="65000"/>
                    <a:lumOff val="35000"/>
                  </a:schemeClr>
                </a:solidFill>
              </a:defRPr>
            </a:lvl3pPr>
            <a:lvl4pPr marL="900113" indent="-128588">
              <a:buClr>
                <a:srgbClr val="A0C65C"/>
              </a:buClr>
              <a:buFont typeface="Arial" panose="020B0604020202020204" pitchFamily="34" charset="0"/>
              <a:buChar char="•"/>
              <a:defRPr>
                <a:solidFill>
                  <a:schemeClr val="tx1">
                    <a:lumMod val="65000"/>
                    <a:lumOff val="35000"/>
                  </a:schemeClr>
                </a:solidFill>
              </a:defRPr>
            </a:lvl4pPr>
            <a:lvl5pPr marL="1157288" indent="-128588">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65A1107-B5E3-AB44-BE46-FDAFB600BE88}"/>
              </a:ext>
            </a:extLst>
          </p:cNvPr>
          <p:cNvSpPr txBox="1">
            <a:spLocks/>
          </p:cNvSpPr>
          <p:nvPr userDrawn="1"/>
        </p:nvSpPr>
        <p:spPr>
          <a:xfrm>
            <a:off x="6364596" y="4692015"/>
            <a:ext cx="493404"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2575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ndard-Slide-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99E200-A9A1-714F-A880-E5E2BFAB3D90}"/>
              </a:ext>
            </a:extLst>
          </p:cNvPr>
          <p:cNvSpPr/>
          <p:nvPr userDrawn="1"/>
        </p:nvSpPr>
        <p:spPr>
          <a:xfrm>
            <a:off x="0" y="1133868"/>
            <a:ext cx="6858000" cy="3124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2" name="Title 1"/>
          <p:cNvSpPr>
            <a:spLocks noGrp="1"/>
          </p:cNvSpPr>
          <p:nvPr>
            <p:ph type="title"/>
          </p:nvPr>
        </p:nvSpPr>
        <p:spPr>
          <a:xfrm>
            <a:off x="342900" y="205979"/>
            <a:ext cx="61722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42900" y="1200154"/>
            <a:ext cx="6172200" cy="2971799"/>
          </a:xfrm>
          <a:prstGeom prst="rect">
            <a:avLst/>
          </a:prstGeom>
        </p:spPr>
        <p:txBody>
          <a:bodyPr/>
          <a:lstStyle>
            <a:lvl1pPr>
              <a:buClr>
                <a:srgbClr val="A0C65C"/>
              </a:buClr>
              <a:defRPr>
                <a:solidFill>
                  <a:schemeClr val="tx1">
                    <a:lumMod val="65000"/>
                    <a:lumOff val="35000"/>
                  </a:schemeClr>
                </a:solidFill>
              </a:defRPr>
            </a:lvl1pPr>
            <a:lvl2pPr marL="417910" indent="-160735">
              <a:buClr>
                <a:srgbClr val="A0C65C"/>
              </a:buClr>
              <a:buFont typeface="Arial" panose="020B0604020202020204" pitchFamily="34" charset="0"/>
              <a:buChar char="•"/>
              <a:defRPr>
                <a:solidFill>
                  <a:schemeClr val="tx1">
                    <a:lumMod val="65000"/>
                    <a:lumOff val="35000"/>
                  </a:schemeClr>
                </a:solidFill>
              </a:defRPr>
            </a:lvl2pPr>
            <a:lvl3pPr marL="642938" indent="-128588">
              <a:buClr>
                <a:srgbClr val="A0C65C"/>
              </a:buClr>
              <a:buFont typeface="Arial" panose="020B0604020202020204" pitchFamily="34" charset="0"/>
              <a:buChar char="•"/>
              <a:defRPr>
                <a:solidFill>
                  <a:schemeClr val="tx1">
                    <a:lumMod val="65000"/>
                    <a:lumOff val="35000"/>
                  </a:schemeClr>
                </a:solidFill>
              </a:defRPr>
            </a:lvl3pPr>
            <a:lvl4pPr marL="900113" indent="-128588">
              <a:buClr>
                <a:srgbClr val="A0C65C"/>
              </a:buClr>
              <a:buFont typeface="Arial" panose="020B0604020202020204" pitchFamily="34" charset="0"/>
              <a:buChar char="•"/>
              <a:defRPr>
                <a:solidFill>
                  <a:schemeClr val="tx1">
                    <a:lumMod val="65000"/>
                    <a:lumOff val="35000"/>
                  </a:schemeClr>
                </a:solidFill>
              </a:defRPr>
            </a:lvl4pPr>
            <a:lvl5pPr marL="1157288" indent="-128588">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A187C91B-90DC-DE49-8882-1A3AEC48E741}"/>
              </a:ext>
            </a:extLst>
          </p:cNvPr>
          <p:cNvSpPr txBox="1">
            <a:spLocks/>
          </p:cNvSpPr>
          <p:nvPr userDrawn="1"/>
        </p:nvSpPr>
        <p:spPr>
          <a:xfrm>
            <a:off x="6364596" y="4692015"/>
            <a:ext cx="493404"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5633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ColTx" preserve="1">
  <p:cSld name="Standard-Slide-2-Column">
    <p:spTree>
      <p:nvGrpSpPr>
        <p:cNvPr id="1" name=""/>
        <p:cNvGrpSpPr/>
        <p:nvPr/>
      </p:nvGrpSpPr>
      <p:grpSpPr>
        <a:xfrm>
          <a:off x="0" y="0"/>
          <a:ext cx="0" cy="0"/>
          <a:chOff x="0" y="0"/>
          <a:chExt cx="0" cy="0"/>
        </a:xfrm>
      </p:grpSpPr>
      <p:sp>
        <p:nvSpPr>
          <p:cNvPr id="2" name="Title 1"/>
          <p:cNvSpPr>
            <a:spLocks noGrp="1"/>
          </p:cNvSpPr>
          <p:nvPr>
            <p:ph type="title"/>
          </p:nvPr>
        </p:nvSpPr>
        <p:spPr>
          <a:xfrm>
            <a:off x="342900" y="205979"/>
            <a:ext cx="6172200" cy="85725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342900" y="1200154"/>
            <a:ext cx="3028950" cy="3276599"/>
          </a:xfrm>
          <a:prstGeom prst="rect">
            <a:avLst/>
          </a:prstGeom>
        </p:spPr>
        <p:txBody>
          <a:bodyPr/>
          <a:lstStyle>
            <a:lvl1pPr marL="192881" indent="-192881">
              <a:buClr>
                <a:srgbClr val="A0C65C"/>
              </a:buClr>
              <a:buFont typeface="Arial" panose="020B0604020202020204" pitchFamily="34" charset="0"/>
              <a:buChar char="•"/>
              <a:defRPr sz="1575">
                <a:solidFill>
                  <a:schemeClr val="tx1">
                    <a:lumMod val="65000"/>
                    <a:lumOff val="35000"/>
                  </a:schemeClr>
                </a:solidFill>
              </a:defRPr>
            </a:lvl1pPr>
            <a:lvl2pPr marL="417910" indent="-160735">
              <a:buClr>
                <a:srgbClr val="A0C65C"/>
              </a:buClr>
              <a:buFont typeface="Arial" panose="020B0604020202020204" pitchFamily="34" charset="0"/>
              <a:buChar char="•"/>
              <a:defRPr sz="1350">
                <a:solidFill>
                  <a:schemeClr val="tx1">
                    <a:lumMod val="65000"/>
                    <a:lumOff val="35000"/>
                  </a:schemeClr>
                </a:solidFill>
              </a:defRPr>
            </a:lvl2pPr>
            <a:lvl3pPr marL="642938" indent="-128588">
              <a:buClr>
                <a:srgbClr val="A0C65C"/>
              </a:buClr>
              <a:buFont typeface="Arial" panose="020B0604020202020204" pitchFamily="34" charset="0"/>
              <a:buChar char="•"/>
              <a:defRPr sz="1125">
                <a:solidFill>
                  <a:schemeClr val="tx1">
                    <a:lumMod val="65000"/>
                    <a:lumOff val="35000"/>
                  </a:schemeClr>
                </a:solidFill>
              </a:defRPr>
            </a:lvl3pPr>
            <a:lvl4pPr marL="900113" indent="-128588">
              <a:buClr>
                <a:srgbClr val="A0C65C"/>
              </a:buClr>
              <a:buFont typeface="Arial" panose="020B0604020202020204" pitchFamily="34" charset="0"/>
              <a:buChar char="•"/>
              <a:defRPr sz="1013">
                <a:solidFill>
                  <a:schemeClr val="tx1">
                    <a:lumMod val="65000"/>
                    <a:lumOff val="35000"/>
                  </a:schemeClr>
                </a:solidFill>
              </a:defRPr>
            </a:lvl4pPr>
            <a:lvl5pPr marL="1157288" indent="-128588">
              <a:buClr>
                <a:srgbClr val="A0C65C"/>
              </a:buClr>
              <a:buFont typeface="Arial" panose="020B0604020202020204" pitchFamily="34" charset="0"/>
              <a:buChar char="•"/>
              <a:defRPr sz="1013">
                <a:solidFill>
                  <a:schemeClr val="tx1">
                    <a:lumMod val="65000"/>
                    <a:lumOff val="35000"/>
                  </a:schemeClr>
                </a:solidFill>
              </a:defRPr>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86150" y="1200154"/>
            <a:ext cx="3028950" cy="3276599"/>
          </a:xfrm>
          <a:prstGeom prst="rect">
            <a:avLst/>
          </a:prstGeom>
        </p:spPr>
        <p:txBody>
          <a:bodyPr/>
          <a:lstStyle>
            <a:lvl1pPr marL="192881" indent="-192881">
              <a:buClr>
                <a:srgbClr val="A0C65C"/>
              </a:buClr>
              <a:buFont typeface="Arial" panose="020B0604020202020204" pitchFamily="34" charset="0"/>
              <a:buChar char="•"/>
              <a:defRPr sz="1575">
                <a:solidFill>
                  <a:schemeClr val="tx1">
                    <a:lumMod val="65000"/>
                    <a:lumOff val="35000"/>
                  </a:schemeClr>
                </a:solidFill>
              </a:defRPr>
            </a:lvl1pPr>
            <a:lvl2pPr marL="417910" indent="-160735">
              <a:buClr>
                <a:srgbClr val="A0C65C"/>
              </a:buClr>
              <a:buFont typeface="Arial" panose="020B0604020202020204" pitchFamily="34" charset="0"/>
              <a:buChar char="•"/>
              <a:defRPr sz="1350">
                <a:solidFill>
                  <a:schemeClr val="tx1">
                    <a:lumMod val="65000"/>
                    <a:lumOff val="35000"/>
                  </a:schemeClr>
                </a:solidFill>
              </a:defRPr>
            </a:lvl2pPr>
            <a:lvl3pPr marL="642938" indent="-128588">
              <a:buClr>
                <a:srgbClr val="A0C65C"/>
              </a:buClr>
              <a:buFont typeface="Arial" panose="020B0604020202020204" pitchFamily="34" charset="0"/>
              <a:buChar char="•"/>
              <a:defRPr sz="1125">
                <a:solidFill>
                  <a:schemeClr val="tx1">
                    <a:lumMod val="65000"/>
                    <a:lumOff val="35000"/>
                  </a:schemeClr>
                </a:solidFill>
              </a:defRPr>
            </a:lvl3pPr>
            <a:lvl4pPr marL="900113" indent="-128588">
              <a:buClr>
                <a:srgbClr val="A0C65C"/>
              </a:buClr>
              <a:buFont typeface="Arial" panose="020B0604020202020204" pitchFamily="34" charset="0"/>
              <a:buChar char="•"/>
              <a:defRPr sz="1013">
                <a:solidFill>
                  <a:schemeClr val="tx1">
                    <a:lumMod val="65000"/>
                    <a:lumOff val="35000"/>
                  </a:schemeClr>
                </a:solidFill>
              </a:defRPr>
            </a:lvl4pPr>
            <a:lvl5pPr marL="1157288" indent="-128588">
              <a:buClr>
                <a:srgbClr val="A0C65C"/>
              </a:buClr>
              <a:buFont typeface="Arial" panose="020B0604020202020204" pitchFamily="34" charset="0"/>
              <a:buChar char="•"/>
              <a:defRPr sz="1013">
                <a:solidFill>
                  <a:schemeClr val="tx1">
                    <a:lumMod val="65000"/>
                    <a:lumOff val="35000"/>
                  </a:schemeClr>
                </a:solidFill>
              </a:defRPr>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F567615A-2CA7-724B-8E5E-9F4771E0A5D8}"/>
              </a:ext>
            </a:extLst>
          </p:cNvPr>
          <p:cNvSpPr txBox="1">
            <a:spLocks/>
          </p:cNvSpPr>
          <p:nvPr userDrawn="1"/>
        </p:nvSpPr>
        <p:spPr>
          <a:xfrm>
            <a:off x="6364596" y="4692015"/>
            <a:ext cx="493404"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15666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21" Type="http://schemas.openxmlformats.org/officeDocument/2006/relationships/slideLayout" Target="../slideLayouts/slideLayout26.xml"/><Relationship Id="rId34" Type="http://schemas.openxmlformats.org/officeDocument/2006/relationships/theme" Target="../theme/theme2.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29" Type="http://schemas.openxmlformats.org/officeDocument/2006/relationships/slideLayout" Target="../slideLayouts/slideLayout34.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image" Target="../media/image1.jpeg"/><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image" Target="../media/image9.png"/><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image" Target="../media/image8.png"/><Relationship Id="rId8" Type="http://schemas.openxmlformats.org/officeDocument/2006/relationships/slideLayout" Target="../slideLayouts/slideLayout13.xml"/><Relationship Id="rId3"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1.jpeg"/><Relationship Id="rId5" Type="http://schemas.openxmlformats.org/officeDocument/2006/relationships/image" Target="../media/image15.png"/><Relationship Id="rId4" Type="http://schemas.openxmlformats.org/officeDocument/2006/relationships/image" Target="../media/image14.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5" Type="http://schemas.openxmlformats.org/officeDocument/2006/relationships/image" Target="../media/image1.jpe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3BD9AA-3411-A045-9E25-A47E277E379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953850" y="0"/>
            <a:ext cx="242897" cy="5143500"/>
          </a:xfrm>
          <a:prstGeom prst="rect">
            <a:avLst/>
          </a:prstGeom>
        </p:spPr>
      </p:pic>
    </p:spTree>
    <p:extLst>
      <p:ext uri="{BB962C8B-B14F-4D97-AF65-F5344CB8AC3E}">
        <p14:creationId xmlns:p14="http://schemas.microsoft.com/office/powerpoint/2010/main" val="3161368609"/>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677" r:id="rId3"/>
    <p:sldLayoutId id="2147483678" r:id="rId4"/>
    <p:sldLayoutId id="2147483715" r:id="rId5"/>
  </p:sldLayoutIdLst>
  <p:hf hdr="0" ftr="0" dt="0"/>
  <p:txStyles>
    <p:titleStyle>
      <a:lvl1pPr algn="l" defTabSz="514350" rtl="0" eaLnBrk="1" latinLnBrk="0" hangingPunct="1">
        <a:spcBef>
          <a:spcPct val="0"/>
        </a:spcBef>
        <a:buNone/>
        <a:defRPr sz="2250" b="1" i="0" kern="1200">
          <a:solidFill>
            <a:srgbClr val="0067AC"/>
          </a:solidFill>
          <a:latin typeface="Arial" panose="020B0604020202020204" pitchFamily="34" charset="0"/>
          <a:ea typeface="+mj-ea"/>
          <a:cs typeface="Arial" panose="020B0604020202020204" pitchFamily="34" charset="0"/>
        </a:defRPr>
      </a:lvl1pPr>
    </p:titleStyle>
    <p:bodyStyle>
      <a:lvl1pPr marL="192881" indent="-192881" algn="l" defTabSz="514350" rtl="0" eaLnBrk="1" latinLnBrk="0" hangingPunct="1">
        <a:spcBef>
          <a:spcPct val="20000"/>
        </a:spcBef>
        <a:buClr>
          <a:srgbClr val="A0C65C"/>
        </a:buClr>
        <a:buFont typeface="Arial" panose="020B0604020202020204" pitchFamily="34" charset="0"/>
        <a:buChar char="•"/>
        <a:defRPr sz="1800" kern="1200">
          <a:solidFill>
            <a:schemeClr val="tx1">
              <a:lumMod val="65000"/>
              <a:lumOff val="35000"/>
            </a:schemeClr>
          </a:solidFill>
          <a:latin typeface="Arial"/>
          <a:ea typeface="+mn-ea"/>
          <a:cs typeface="+mn-cs"/>
        </a:defRPr>
      </a:lvl1pPr>
      <a:lvl2pPr marL="417910" indent="-160735" algn="l" defTabSz="514350" rtl="0" eaLnBrk="1" latinLnBrk="0" hangingPunct="1">
        <a:spcBef>
          <a:spcPct val="20000"/>
        </a:spcBef>
        <a:buClr>
          <a:srgbClr val="A0C65C"/>
        </a:buClr>
        <a:buFont typeface="Arial" panose="020B0604020202020204" pitchFamily="34" charset="0"/>
        <a:buChar char="•"/>
        <a:defRPr sz="1575" kern="1200">
          <a:solidFill>
            <a:schemeClr val="tx1">
              <a:lumMod val="65000"/>
              <a:lumOff val="35000"/>
            </a:schemeClr>
          </a:solidFill>
          <a:latin typeface="Arial"/>
          <a:ea typeface="+mn-ea"/>
          <a:cs typeface="+mn-cs"/>
        </a:defRPr>
      </a:lvl2pPr>
      <a:lvl3pPr marL="642938" indent="-128588" algn="l" defTabSz="514350" rtl="0" eaLnBrk="1" latinLnBrk="0" hangingPunct="1">
        <a:spcBef>
          <a:spcPct val="20000"/>
        </a:spcBef>
        <a:buClr>
          <a:srgbClr val="A0C65C"/>
        </a:buClr>
        <a:buFont typeface="Arial" panose="020B0604020202020204" pitchFamily="34" charset="0"/>
        <a:buChar char="•"/>
        <a:defRPr sz="1350" kern="1200">
          <a:solidFill>
            <a:schemeClr val="tx1">
              <a:lumMod val="65000"/>
              <a:lumOff val="35000"/>
            </a:schemeClr>
          </a:solidFill>
          <a:latin typeface="Arial"/>
          <a:ea typeface="+mn-ea"/>
          <a:cs typeface="+mn-cs"/>
        </a:defRPr>
      </a:lvl3pPr>
      <a:lvl4pPr marL="900113" indent="-128588" algn="l" defTabSz="514350" rtl="0" eaLnBrk="1" latinLnBrk="0" hangingPunct="1">
        <a:spcBef>
          <a:spcPct val="20000"/>
        </a:spcBef>
        <a:buClr>
          <a:srgbClr val="A0C65C"/>
        </a:buClr>
        <a:buFont typeface="Arial" panose="020B0604020202020204" pitchFamily="34" charset="0"/>
        <a:buChar char="•"/>
        <a:defRPr sz="1125" kern="1200">
          <a:solidFill>
            <a:schemeClr val="tx1">
              <a:lumMod val="65000"/>
              <a:lumOff val="35000"/>
            </a:schemeClr>
          </a:solidFill>
          <a:latin typeface="Arial"/>
          <a:ea typeface="+mn-ea"/>
          <a:cs typeface="+mn-cs"/>
        </a:defRPr>
      </a:lvl4pPr>
      <a:lvl5pPr marL="1157288" indent="-128588" algn="l" defTabSz="514350" rtl="0" eaLnBrk="1" latinLnBrk="0" hangingPunct="1">
        <a:spcBef>
          <a:spcPct val="20000"/>
        </a:spcBef>
        <a:buClr>
          <a:srgbClr val="A0C65C"/>
        </a:buClr>
        <a:buFont typeface="Arial" panose="020B0604020202020204" pitchFamily="34" charset="0"/>
        <a:buChar char="•"/>
        <a:defRPr sz="1125" kern="1200">
          <a:solidFill>
            <a:schemeClr val="tx1">
              <a:lumMod val="65000"/>
              <a:lumOff val="35000"/>
            </a:schemeClr>
          </a:solidFill>
          <a:latin typeface="Arial"/>
          <a:ea typeface="+mn-ea"/>
          <a:cs typeface="+mn-cs"/>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6CF3AB85-8612-B147-8ADE-4404DF237C13}"/>
              </a:ext>
            </a:extLst>
          </p:cNvPr>
          <p:cNvCxnSpPr>
            <a:cxnSpLocks/>
          </p:cNvCxnSpPr>
          <p:nvPr userDrawn="1"/>
        </p:nvCxnSpPr>
        <p:spPr>
          <a:xfrm>
            <a:off x="342900" y="361950"/>
            <a:ext cx="0" cy="609600"/>
          </a:xfrm>
          <a:prstGeom prst="line">
            <a:avLst/>
          </a:prstGeom>
          <a:ln w="28575">
            <a:solidFill>
              <a:srgbClr val="A0C65C"/>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CDBD2FF0-2EA2-B842-95EB-4C3857E1F5B1}"/>
              </a:ext>
            </a:extLst>
          </p:cNvPr>
          <p:cNvGrpSpPr/>
          <p:nvPr userDrawn="1"/>
        </p:nvGrpSpPr>
        <p:grpSpPr>
          <a:xfrm>
            <a:off x="152414" y="4575193"/>
            <a:ext cx="6212183" cy="449371"/>
            <a:chOff x="203216" y="4575190"/>
            <a:chExt cx="8282911" cy="449371"/>
          </a:xfrm>
        </p:grpSpPr>
        <p:pic>
          <p:nvPicPr>
            <p:cNvPr id="7" name="Picture 6">
              <a:extLst>
                <a:ext uri="{FF2B5EF4-FFF2-40B4-BE49-F238E27FC236}">
                  <a16:creationId xmlns:a16="http://schemas.microsoft.com/office/drawing/2014/main" id="{FEB894AF-E6CE-6140-BBFC-63EA1A4ADD3D}"/>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t="1" r="31818" b="-3230"/>
            <a:stretch/>
          </p:blipFill>
          <p:spPr>
            <a:xfrm>
              <a:off x="5791214" y="4665758"/>
              <a:ext cx="2368037" cy="222198"/>
            </a:xfrm>
            <a:prstGeom prst="rect">
              <a:avLst/>
            </a:prstGeom>
          </p:spPr>
        </p:pic>
        <p:pic>
          <p:nvPicPr>
            <p:cNvPr id="12" name="Picture 11">
              <a:extLst>
                <a:ext uri="{FF2B5EF4-FFF2-40B4-BE49-F238E27FC236}">
                  <a16:creationId xmlns:a16="http://schemas.microsoft.com/office/drawing/2014/main" id="{6FB25A15-CAC6-CF44-8EDA-FB7D5180C362}"/>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203216" y="4575190"/>
              <a:ext cx="1291504" cy="449371"/>
            </a:xfrm>
            <a:prstGeom prst="rect">
              <a:avLst/>
            </a:prstGeom>
          </p:spPr>
        </p:pic>
        <p:sp>
          <p:nvSpPr>
            <p:cNvPr id="5" name="Rectangle 4">
              <a:extLst>
                <a:ext uri="{FF2B5EF4-FFF2-40B4-BE49-F238E27FC236}">
                  <a16:creationId xmlns:a16="http://schemas.microsoft.com/office/drawing/2014/main" id="{45817212-6708-DC4C-AA55-CFDD63F04526}"/>
                </a:ext>
              </a:extLst>
            </p:cNvPr>
            <p:cNvSpPr/>
            <p:nvPr userDrawn="1"/>
          </p:nvSpPr>
          <p:spPr>
            <a:xfrm>
              <a:off x="1585347" y="4671022"/>
              <a:ext cx="3733799" cy="178960"/>
            </a:xfrm>
            <a:prstGeom prst="rect">
              <a:avLst/>
            </a:prstGeom>
          </p:spPr>
          <p:txBody>
            <a:bodyPr wrap="square">
              <a:spAutoFit/>
            </a:bodyPr>
            <a:lstStyle/>
            <a:p>
              <a:r>
                <a:rPr lang="en-US" sz="394">
                  <a:solidFill>
                    <a:schemeClr val="bg1">
                      <a:lumMod val="75000"/>
                    </a:schemeClr>
                  </a:solidFill>
                  <a:latin typeface="Arial" panose="020B0604020202020204" pitchFamily="34" charset="0"/>
                  <a:cs typeface="Arial" panose="020B0604020202020204" pitchFamily="34" charset="0"/>
                </a:rPr>
                <a:t>CITY OF HOUSTON </a:t>
              </a:r>
              <a:r>
                <a:rPr lang="en-US" sz="563">
                  <a:solidFill>
                    <a:schemeClr val="bg1">
                      <a:lumMod val="75000"/>
                    </a:schemeClr>
                  </a:solidFill>
                  <a:latin typeface="Arial" panose="020B0604020202020204" pitchFamily="34" charset="0"/>
                  <a:cs typeface="Arial" panose="020B0604020202020204" pitchFamily="34" charset="0"/>
                </a:rPr>
                <a:t>⋆</a:t>
              </a:r>
              <a:r>
                <a:rPr lang="en-US" sz="394">
                  <a:solidFill>
                    <a:schemeClr val="bg1">
                      <a:lumMod val="75000"/>
                    </a:schemeClr>
                  </a:solidFill>
                  <a:latin typeface="Arial" panose="020B0604020202020204" pitchFamily="34" charset="0"/>
                  <a:cs typeface="Arial" panose="020B0604020202020204" pitchFamily="34" charset="0"/>
                </a:rPr>
                <a:t> HOUSING AND COMMUNITY DEVELOPMENT DEPARTMENT</a:t>
              </a:r>
            </a:p>
          </p:txBody>
        </p:sp>
        <p:cxnSp>
          <p:nvCxnSpPr>
            <p:cNvPr id="13" name="Straight Connector 12">
              <a:extLst>
                <a:ext uri="{FF2B5EF4-FFF2-40B4-BE49-F238E27FC236}">
                  <a16:creationId xmlns:a16="http://schemas.microsoft.com/office/drawing/2014/main" id="{E05FA226-783A-5E4C-AF31-21668D125AF5}"/>
                </a:ext>
              </a:extLst>
            </p:cNvPr>
            <p:cNvCxnSpPr>
              <a:cxnSpLocks/>
            </p:cNvCxnSpPr>
            <p:nvPr userDrawn="1"/>
          </p:nvCxnSpPr>
          <p:spPr>
            <a:xfrm>
              <a:off x="8486127" y="4686182"/>
              <a:ext cx="0" cy="215900"/>
            </a:xfrm>
            <a:prstGeom prst="line">
              <a:avLst/>
            </a:prstGeom>
            <a:ln w="28575">
              <a:solidFill>
                <a:srgbClr val="6ABAEC"/>
              </a:solidFill>
            </a:ln>
          </p:spPr>
          <p:style>
            <a:lnRef idx="1">
              <a:schemeClr val="accent1"/>
            </a:lnRef>
            <a:fillRef idx="0">
              <a:schemeClr val="accent1"/>
            </a:fillRef>
            <a:effectRef idx="0">
              <a:schemeClr val="accent1"/>
            </a:effectRef>
            <a:fontRef idx="minor">
              <a:schemeClr val="tx1"/>
            </a:fontRef>
          </p:style>
        </p:cxnSp>
      </p:grpSp>
      <p:pic>
        <p:nvPicPr>
          <p:cNvPr id="6" name="Picture 5">
            <a:extLst>
              <a:ext uri="{FF2B5EF4-FFF2-40B4-BE49-F238E27FC236}">
                <a16:creationId xmlns:a16="http://schemas.microsoft.com/office/drawing/2014/main" id="{C93BD9AA-3411-A045-9E25-A47E277E3798}"/>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953850" y="0"/>
            <a:ext cx="242897" cy="5143500"/>
          </a:xfrm>
          <a:prstGeom prst="rect">
            <a:avLst/>
          </a:prstGeom>
        </p:spPr>
      </p:pic>
    </p:spTree>
    <p:extLst>
      <p:ext uri="{BB962C8B-B14F-4D97-AF65-F5344CB8AC3E}">
        <p14:creationId xmlns:p14="http://schemas.microsoft.com/office/powerpoint/2010/main" val="1158228993"/>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8" r:id="rId3"/>
    <p:sldLayoutId id="2147483652" r:id="rId4"/>
    <p:sldLayoutId id="2147483666"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45" r:id="rId17"/>
    <p:sldLayoutId id="2147483746" r:id="rId18"/>
    <p:sldLayoutId id="2147483741" r:id="rId19"/>
    <p:sldLayoutId id="2147483742" r:id="rId20"/>
    <p:sldLayoutId id="2147483729" r:id="rId21"/>
    <p:sldLayoutId id="2147483730" r:id="rId22"/>
    <p:sldLayoutId id="2147483732" r:id="rId23"/>
    <p:sldLayoutId id="2147483733" r:id="rId24"/>
    <p:sldLayoutId id="2147483734" r:id="rId25"/>
    <p:sldLayoutId id="2147483735" r:id="rId26"/>
    <p:sldLayoutId id="2147483747" r:id="rId27"/>
    <p:sldLayoutId id="2147483743" r:id="rId28"/>
    <p:sldLayoutId id="2147483736" r:id="rId29"/>
    <p:sldLayoutId id="2147483756" r:id="rId30"/>
    <p:sldLayoutId id="2147483757" r:id="rId31"/>
    <p:sldLayoutId id="2147483758" r:id="rId32"/>
    <p:sldLayoutId id="2147483759" r:id="rId33"/>
  </p:sldLayoutIdLst>
  <p:hf hdr="0" ftr="0" dt="0"/>
  <p:txStyles>
    <p:titleStyle>
      <a:lvl1pPr algn="l" defTabSz="514350" rtl="0" eaLnBrk="1" latinLnBrk="0" hangingPunct="1">
        <a:spcBef>
          <a:spcPct val="0"/>
        </a:spcBef>
        <a:buNone/>
        <a:defRPr sz="2250" b="1" i="0" kern="1200">
          <a:solidFill>
            <a:srgbClr val="0067AC"/>
          </a:solidFill>
          <a:latin typeface="Arial" panose="020B0604020202020204" pitchFamily="34" charset="0"/>
          <a:ea typeface="+mj-ea"/>
          <a:cs typeface="Arial" panose="020B0604020202020204" pitchFamily="34" charset="0"/>
        </a:defRPr>
      </a:lvl1pPr>
    </p:titleStyle>
    <p:bodyStyle>
      <a:lvl1pPr marL="192881" indent="-192881" algn="l" defTabSz="514350" rtl="0" eaLnBrk="1" latinLnBrk="0" hangingPunct="1">
        <a:spcBef>
          <a:spcPct val="20000"/>
        </a:spcBef>
        <a:buClr>
          <a:srgbClr val="A0C65C"/>
        </a:buClr>
        <a:buFont typeface="Arial" panose="020B0604020202020204" pitchFamily="34" charset="0"/>
        <a:buChar char="•"/>
        <a:defRPr sz="1800" kern="1200">
          <a:solidFill>
            <a:schemeClr val="tx1">
              <a:lumMod val="65000"/>
              <a:lumOff val="35000"/>
            </a:schemeClr>
          </a:solidFill>
          <a:latin typeface="Arial"/>
          <a:ea typeface="+mn-ea"/>
          <a:cs typeface="+mn-cs"/>
        </a:defRPr>
      </a:lvl1pPr>
      <a:lvl2pPr marL="417910" indent="-160735" algn="l" defTabSz="514350" rtl="0" eaLnBrk="1" latinLnBrk="0" hangingPunct="1">
        <a:spcBef>
          <a:spcPct val="20000"/>
        </a:spcBef>
        <a:buClr>
          <a:srgbClr val="A0C65C"/>
        </a:buClr>
        <a:buFont typeface="Arial" panose="020B0604020202020204" pitchFamily="34" charset="0"/>
        <a:buChar char="•"/>
        <a:defRPr sz="1575" kern="1200">
          <a:solidFill>
            <a:schemeClr val="tx1">
              <a:lumMod val="65000"/>
              <a:lumOff val="35000"/>
            </a:schemeClr>
          </a:solidFill>
          <a:latin typeface="Arial"/>
          <a:ea typeface="+mn-ea"/>
          <a:cs typeface="+mn-cs"/>
        </a:defRPr>
      </a:lvl2pPr>
      <a:lvl3pPr marL="642938" indent="-128588" algn="l" defTabSz="514350" rtl="0" eaLnBrk="1" latinLnBrk="0" hangingPunct="1">
        <a:spcBef>
          <a:spcPct val="20000"/>
        </a:spcBef>
        <a:buClr>
          <a:srgbClr val="A0C65C"/>
        </a:buClr>
        <a:buFont typeface="Arial" panose="020B0604020202020204" pitchFamily="34" charset="0"/>
        <a:buChar char="•"/>
        <a:defRPr sz="1350" kern="1200">
          <a:solidFill>
            <a:schemeClr val="tx1">
              <a:lumMod val="65000"/>
              <a:lumOff val="35000"/>
            </a:schemeClr>
          </a:solidFill>
          <a:latin typeface="Arial"/>
          <a:ea typeface="+mn-ea"/>
          <a:cs typeface="+mn-cs"/>
        </a:defRPr>
      </a:lvl3pPr>
      <a:lvl4pPr marL="900113" indent="-128588" algn="l" defTabSz="514350" rtl="0" eaLnBrk="1" latinLnBrk="0" hangingPunct="1">
        <a:spcBef>
          <a:spcPct val="20000"/>
        </a:spcBef>
        <a:buClr>
          <a:srgbClr val="A0C65C"/>
        </a:buClr>
        <a:buFont typeface="Arial" panose="020B0604020202020204" pitchFamily="34" charset="0"/>
        <a:buChar char="•"/>
        <a:defRPr sz="1125" kern="1200">
          <a:solidFill>
            <a:schemeClr val="tx1">
              <a:lumMod val="65000"/>
              <a:lumOff val="35000"/>
            </a:schemeClr>
          </a:solidFill>
          <a:latin typeface="Arial"/>
          <a:ea typeface="+mn-ea"/>
          <a:cs typeface="+mn-cs"/>
        </a:defRPr>
      </a:lvl4pPr>
      <a:lvl5pPr marL="1157288" indent="-128588" algn="l" defTabSz="514350" rtl="0" eaLnBrk="1" latinLnBrk="0" hangingPunct="1">
        <a:spcBef>
          <a:spcPct val="20000"/>
        </a:spcBef>
        <a:buClr>
          <a:srgbClr val="A0C65C"/>
        </a:buClr>
        <a:buFont typeface="Arial" panose="020B0604020202020204" pitchFamily="34" charset="0"/>
        <a:buChar char="•"/>
        <a:defRPr sz="1125" kern="1200">
          <a:solidFill>
            <a:schemeClr val="tx1">
              <a:lumMod val="65000"/>
              <a:lumOff val="35000"/>
            </a:schemeClr>
          </a:solidFill>
          <a:latin typeface="Arial"/>
          <a:ea typeface="+mn-ea"/>
          <a:cs typeface="+mn-cs"/>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817212-6708-DC4C-AA55-CFDD63F04526}"/>
              </a:ext>
            </a:extLst>
          </p:cNvPr>
          <p:cNvSpPr/>
          <p:nvPr userDrawn="1"/>
        </p:nvSpPr>
        <p:spPr>
          <a:xfrm>
            <a:off x="1121043" y="4671024"/>
            <a:ext cx="2800349" cy="178960"/>
          </a:xfrm>
          <a:prstGeom prst="rect">
            <a:avLst/>
          </a:prstGeom>
        </p:spPr>
        <p:txBody>
          <a:bodyPr wrap="square">
            <a:spAutoFit/>
          </a:bodyPr>
          <a:lstStyle/>
          <a:p>
            <a:r>
              <a:rPr lang="en-US" sz="394">
                <a:solidFill>
                  <a:schemeClr val="bg1">
                    <a:lumMod val="75000"/>
                  </a:schemeClr>
                </a:solidFill>
                <a:latin typeface="Arial" panose="020B0604020202020204" pitchFamily="34" charset="0"/>
                <a:cs typeface="Arial" panose="020B0604020202020204" pitchFamily="34" charset="0"/>
              </a:rPr>
              <a:t>CITY OF HOUSTON </a:t>
            </a:r>
            <a:r>
              <a:rPr lang="en-US" sz="563">
                <a:solidFill>
                  <a:schemeClr val="bg1">
                    <a:lumMod val="75000"/>
                  </a:schemeClr>
                </a:solidFill>
                <a:latin typeface="Arial" panose="020B0604020202020204" pitchFamily="34" charset="0"/>
                <a:cs typeface="Arial" panose="020B0604020202020204" pitchFamily="34" charset="0"/>
              </a:rPr>
              <a:t>⋆</a:t>
            </a:r>
            <a:r>
              <a:rPr lang="en-US" sz="394">
                <a:solidFill>
                  <a:schemeClr val="bg1">
                    <a:lumMod val="75000"/>
                  </a:schemeClr>
                </a:solidFill>
                <a:latin typeface="Arial" panose="020B0604020202020204" pitchFamily="34" charset="0"/>
                <a:cs typeface="Arial" panose="020B0604020202020204" pitchFamily="34" charset="0"/>
              </a:rPr>
              <a:t> HOUSING AND COMMUNITY DEVELOPMENT DEPARTMENT</a:t>
            </a:r>
          </a:p>
        </p:txBody>
      </p:sp>
      <p:cxnSp>
        <p:nvCxnSpPr>
          <p:cNvPr id="13" name="Straight Connector 12">
            <a:extLst>
              <a:ext uri="{FF2B5EF4-FFF2-40B4-BE49-F238E27FC236}">
                <a16:creationId xmlns:a16="http://schemas.microsoft.com/office/drawing/2014/main" id="{E05FA226-783A-5E4C-AF31-21668D125AF5}"/>
              </a:ext>
            </a:extLst>
          </p:cNvPr>
          <p:cNvCxnSpPr>
            <a:cxnSpLocks/>
          </p:cNvCxnSpPr>
          <p:nvPr userDrawn="1"/>
        </p:nvCxnSpPr>
        <p:spPr>
          <a:xfrm>
            <a:off x="6057900" y="4686182"/>
            <a:ext cx="0" cy="215900"/>
          </a:xfrm>
          <a:prstGeom prst="line">
            <a:avLst/>
          </a:prstGeom>
          <a:ln w="28575">
            <a:solidFill>
              <a:srgbClr val="6ABAEC"/>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1A887ABA-510B-CF4A-99A5-3975E9A9F6C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27494"/>
          <a:stretch/>
        </p:blipFill>
        <p:spPr>
          <a:xfrm>
            <a:off x="5257803" y="4665760"/>
            <a:ext cx="600072" cy="256751"/>
          </a:xfrm>
          <a:prstGeom prst="rect">
            <a:avLst/>
          </a:prstGeom>
        </p:spPr>
      </p:pic>
      <p:pic>
        <p:nvPicPr>
          <p:cNvPr id="20" name="Picture 19">
            <a:extLst>
              <a:ext uri="{FF2B5EF4-FFF2-40B4-BE49-F238E27FC236}">
                <a16:creationId xmlns:a16="http://schemas.microsoft.com/office/drawing/2014/main" id="{AD134783-FD5C-F843-AC7D-D609CFC1813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42900" y="4587773"/>
            <a:ext cx="724602" cy="412718"/>
          </a:xfrm>
          <a:prstGeom prst="rect">
            <a:avLst/>
          </a:prstGeom>
        </p:spPr>
      </p:pic>
      <p:sp>
        <p:nvSpPr>
          <p:cNvPr id="14" name="Slide Number Placeholder 3">
            <a:extLst>
              <a:ext uri="{FF2B5EF4-FFF2-40B4-BE49-F238E27FC236}">
                <a16:creationId xmlns:a16="http://schemas.microsoft.com/office/drawing/2014/main" id="{57462B6C-95F5-EB42-90A1-7680F315E799}"/>
              </a:ext>
            </a:extLst>
          </p:cNvPr>
          <p:cNvSpPr txBox="1">
            <a:spLocks/>
          </p:cNvSpPr>
          <p:nvPr userDrawn="1"/>
        </p:nvSpPr>
        <p:spPr>
          <a:xfrm>
            <a:off x="6125872" y="4692015"/>
            <a:ext cx="400040"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0AAC371E-7AAF-D743-A47D-C29D75F8F252}"/>
              </a:ext>
            </a:extLst>
          </p:cNvPr>
          <p:cNvSpPr/>
          <p:nvPr userDrawn="1"/>
        </p:nvSpPr>
        <p:spPr>
          <a:xfrm>
            <a:off x="257181" y="1489545"/>
            <a:ext cx="6343640" cy="741613"/>
          </a:xfrm>
          <a:prstGeom prst="rect">
            <a:avLst/>
          </a:prstGeom>
          <a:effectLst>
            <a:outerShdw blurRad="50800" dist="38100" dir="2700000" algn="tl" rotWithShape="0">
              <a:prstClr val="black">
                <a:alpha val="40000"/>
              </a:prstClr>
            </a:outerShdw>
          </a:effectLst>
        </p:spPr>
        <p:txBody>
          <a:bodyPr wrap="square">
            <a:spAutoFit/>
          </a:bodyPr>
          <a:lstStyle/>
          <a:p>
            <a:pPr algn="ctr"/>
            <a:endParaRPr lang="en-US" sz="4219">
              <a:solidFill>
                <a:schemeClr val="bg1"/>
              </a:solidFill>
              <a:latin typeface="Arial Black" panose="020B0604020202020204" pitchFamily="34" charset="0"/>
              <a:cs typeface="Arial Black" panose="020B0604020202020204" pitchFamily="34" charset="0"/>
            </a:endParaRPr>
          </a:p>
        </p:txBody>
      </p:sp>
      <p:pic>
        <p:nvPicPr>
          <p:cNvPr id="9" name="Picture 8">
            <a:extLst>
              <a:ext uri="{FF2B5EF4-FFF2-40B4-BE49-F238E27FC236}">
                <a16:creationId xmlns:a16="http://schemas.microsoft.com/office/drawing/2014/main" id="{03FA1440-41ED-A245-BD10-4AE7BB33CD4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953850" y="0"/>
            <a:ext cx="242897" cy="5143500"/>
          </a:xfrm>
          <a:prstGeom prst="rect">
            <a:avLst/>
          </a:prstGeom>
        </p:spPr>
      </p:pic>
      <p:sp>
        <p:nvSpPr>
          <p:cNvPr id="12" name="Rectangle 11">
            <a:extLst>
              <a:ext uri="{FF2B5EF4-FFF2-40B4-BE49-F238E27FC236}">
                <a16:creationId xmlns:a16="http://schemas.microsoft.com/office/drawing/2014/main" id="{83D7312C-A5BB-644E-A85B-689C0714AA69}"/>
              </a:ext>
            </a:extLst>
          </p:cNvPr>
          <p:cNvSpPr/>
          <p:nvPr userDrawn="1"/>
        </p:nvSpPr>
        <p:spPr>
          <a:xfrm>
            <a:off x="1" y="3"/>
            <a:ext cx="6864842" cy="5138973"/>
          </a:xfrm>
          <a:prstGeom prst="rect">
            <a:avLst/>
          </a:prstGeom>
          <a:solidFill>
            <a:srgbClr val="0F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Rectangle 14">
            <a:extLst>
              <a:ext uri="{FF2B5EF4-FFF2-40B4-BE49-F238E27FC236}">
                <a16:creationId xmlns:a16="http://schemas.microsoft.com/office/drawing/2014/main" id="{D51CFCDB-70CA-8E4B-92CA-C93D714136B2}"/>
              </a:ext>
            </a:extLst>
          </p:cNvPr>
          <p:cNvSpPr/>
          <p:nvPr userDrawn="1"/>
        </p:nvSpPr>
        <p:spPr>
          <a:xfrm>
            <a:off x="1" y="4400553"/>
            <a:ext cx="6864842" cy="738423"/>
          </a:xfrm>
          <a:prstGeom prst="rect">
            <a:avLst/>
          </a:prstGeom>
          <a:solidFill>
            <a:srgbClr val="2E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368764951"/>
      </p:ext>
    </p:extLst>
  </p:cSld>
  <p:clrMap bg1="lt1" tx1="dk1" bg2="lt2" tx2="dk2" accent1="accent1" accent2="accent2" accent3="accent3" accent4="accent4" accent5="accent5" accent6="accent6" hlink="hlink" folHlink="folHlink"/>
  <p:sldLayoutIdLst>
    <p:sldLayoutId id="2147483655" r:id="rId1"/>
    <p:sldLayoutId id="2147483731" r:id="rId2"/>
  </p:sldLayoutIdLst>
  <p:hf hdr="0" ftr="0" dt="0"/>
  <p:txStyles>
    <p:titleStyle>
      <a:lvl1pPr algn="l" defTabSz="514350" rtl="0" eaLnBrk="1" latinLnBrk="0" hangingPunct="1">
        <a:spcBef>
          <a:spcPct val="0"/>
        </a:spcBef>
        <a:buNone/>
        <a:defRPr sz="2250" b="1" i="0" kern="1200">
          <a:solidFill>
            <a:srgbClr val="0067AC"/>
          </a:solidFill>
          <a:latin typeface="Arial" panose="020B0604020202020204" pitchFamily="34" charset="0"/>
          <a:ea typeface="+mj-ea"/>
          <a:cs typeface="Arial" panose="020B0604020202020204" pitchFamily="34" charset="0"/>
        </a:defRPr>
      </a:lvl1pPr>
    </p:titleStyle>
    <p:bodyStyle>
      <a:lvl1pPr marL="192881" indent="-192881" algn="l" defTabSz="514350" rtl="0" eaLnBrk="1" latinLnBrk="0" hangingPunct="1">
        <a:spcBef>
          <a:spcPct val="20000"/>
        </a:spcBef>
        <a:buClr>
          <a:srgbClr val="A0C65C"/>
        </a:buClr>
        <a:buFont typeface="Arial" panose="020B0604020202020204" pitchFamily="34" charset="0"/>
        <a:buChar char="•"/>
        <a:defRPr sz="1800" kern="1200">
          <a:solidFill>
            <a:schemeClr val="tx1">
              <a:lumMod val="65000"/>
              <a:lumOff val="35000"/>
            </a:schemeClr>
          </a:solidFill>
          <a:latin typeface="Arial"/>
          <a:ea typeface="+mn-ea"/>
          <a:cs typeface="+mn-cs"/>
        </a:defRPr>
      </a:lvl1pPr>
      <a:lvl2pPr marL="417910" indent="-160735" algn="l" defTabSz="514350" rtl="0" eaLnBrk="1" latinLnBrk="0" hangingPunct="1">
        <a:spcBef>
          <a:spcPct val="20000"/>
        </a:spcBef>
        <a:buClr>
          <a:srgbClr val="A0C65C"/>
        </a:buClr>
        <a:buFont typeface="Arial" panose="020B0604020202020204" pitchFamily="34" charset="0"/>
        <a:buChar char="•"/>
        <a:defRPr sz="1575" kern="1200">
          <a:solidFill>
            <a:schemeClr val="tx1">
              <a:lumMod val="65000"/>
              <a:lumOff val="35000"/>
            </a:schemeClr>
          </a:solidFill>
          <a:latin typeface="Arial"/>
          <a:ea typeface="+mn-ea"/>
          <a:cs typeface="+mn-cs"/>
        </a:defRPr>
      </a:lvl2pPr>
      <a:lvl3pPr marL="642938" indent="-128588" algn="l" defTabSz="514350" rtl="0" eaLnBrk="1" latinLnBrk="0" hangingPunct="1">
        <a:spcBef>
          <a:spcPct val="20000"/>
        </a:spcBef>
        <a:buClr>
          <a:srgbClr val="A0C65C"/>
        </a:buClr>
        <a:buFont typeface="Arial" panose="020B0604020202020204" pitchFamily="34" charset="0"/>
        <a:buChar char="•"/>
        <a:defRPr sz="1350" kern="1200">
          <a:solidFill>
            <a:schemeClr val="tx1">
              <a:lumMod val="65000"/>
              <a:lumOff val="35000"/>
            </a:schemeClr>
          </a:solidFill>
          <a:latin typeface="Arial"/>
          <a:ea typeface="+mn-ea"/>
          <a:cs typeface="+mn-cs"/>
        </a:defRPr>
      </a:lvl3pPr>
      <a:lvl4pPr marL="900113" indent="-128588" algn="l" defTabSz="514350" rtl="0" eaLnBrk="1" latinLnBrk="0" hangingPunct="1">
        <a:spcBef>
          <a:spcPct val="20000"/>
        </a:spcBef>
        <a:buClr>
          <a:srgbClr val="A0C65C"/>
        </a:buClr>
        <a:buFont typeface="Arial" panose="020B0604020202020204" pitchFamily="34" charset="0"/>
        <a:buChar char="•"/>
        <a:defRPr sz="1125" kern="1200">
          <a:solidFill>
            <a:schemeClr val="tx1">
              <a:lumMod val="65000"/>
              <a:lumOff val="35000"/>
            </a:schemeClr>
          </a:solidFill>
          <a:latin typeface="Arial"/>
          <a:ea typeface="+mn-ea"/>
          <a:cs typeface="+mn-cs"/>
        </a:defRPr>
      </a:lvl4pPr>
      <a:lvl5pPr marL="1157288" indent="-128588" algn="l" defTabSz="514350" rtl="0" eaLnBrk="1" latinLnBrk="0" hangingPunct="1">
        <a:spcBef>
          <a:spcPct val="20000"/>
        </a:spcBef>
        <a:buClr>
          <a:srgbClr val="A0C65C"/>
        </a:buClr>
        <a:buFont typeface="Arial" panose="020B0604020202020204" pitchFamily="34" charset="0"/>
        <a:buChar char="•"/>
        <a:defRPr sz="1125" kern="1200">
          <a:solidFill>
            <a:schemeClr val="tx1">
              <a:lumMod val="65000"/>
              <a:lumOff val="35000"/>
            </a:schemeClr>
          </a:solidFill>
          <a:latin typeface="Arial"/>
          <a:ea typeface="+mn-ea"/>
          <a:cs typeface="+mn-cs"/>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D4B1CCA-060F-3F4B-BCB8-04D8E5193A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3850" y="0"/>
            <a:ext cx="242897" cy="5143500"/>
          </a:xfrm>
          <a:prstGeom prst="rect">
            <a:avLst/>
          </a:prstGeom>
        </p:spPr>
      </p:pic>
      <p:grpSp>
        <p:nvGrpSpPr>
          <p:cNvPr id="7" name="Group 6">
            <a:extLst>
              <a:ext uri="{FF2B5EF4-FFF2-40B4-BE49-F238E27FC236}">
                <a16:creationId xmlns:a16="http://schemas.microsoft.com/office/drawing/2014/main" id="{43E19901-9CA9-A74D-A10C-E6DDD5F6161E}"/>
              </a:ext>
            </a:extLst>
          </p:cNvPr>
          <p:cNvGrpSpPr/>
          <p:nvPr userDrawn="1"/>
        </p:nvGrpSpPr>
        <p:grpSpPr>
          <a:xfrm>
            <a:off x="5622176" y="1"/>
            <a:ext cx="1235825" cy="1200150"/>
            <a:chOff x="10025268" y="-18034"/>
            <a:chExt cx="2124303" cy="1946080"/>
          </a:xfrm>
        </p:grpSpPr>
        <p:sp>
          <p:nvSpPr>
            <p:cNvPr id="8" name="Parallelogram 7">
              <a:extLst>
                <a:ext uri="{FF2B5EF4-FFF2-40B4-BE49-F238E27FC236}">
                  <a16:creationId xmlns:a16="http://schemas.microsoft.com/office/drawing/2014/main" id="{8B9FFAE0-8769-0A44-A20C-F3B67E5759BB}"/>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Parallelogram 8">
              <a:extLst>
                <a:ext uri="{FF2B5EF4-FFF2-40B4-BE49-F238E27FC236}">
                  <a16:creationId xmlns:a16="http://schemas.microsoft.com/office/drawing/2014/main" id="{70A6F7EE-B2C1-1042-BB35-3B3D6F9289B1}"/>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10" name="Group 9">
            <a:extLst>
              <a:ext uri="{FF2B5EF4-FFF2-40B4-BE49-F238E27FC236}">
                <a16:creationId xmlns:a16="http://schemas.microsoft.com/office/drawing/2014/main" id="{5D0297AA-3062-C446-8859-903ADFB6B38D}"/>
              </a:ext>
            </a:extLst>
          </p:cNvPr>
          <p:cNvGrpSpPr/>
          <p:nvPr userDrawn="1"/>
        </p:nvGrpSpPr>
        <p:grpSpPr>
          <a:xfrm>
            <a:off x="-9757" y="3944985"/>
            <a:ext cx="1235825" cy="1200150"/>
            <a:chOff x="10025268" y="-18034"/>
            <a:chExt cx="2124303" cy="1946080"/>
          </a:xfrm>
        </p:grpSpPr>
        <p:sp>
          <p:nvSpPr>
            <p:cNvPr id="15" name="Parallelogram 14">
              <a:extLst>
                <a:ext uri="{FF2B5EF4-FFF2-40B4-BE49-F238E27FC236}">
                  <a16:creationId xmlns:a16="http://schemas.microsoft.com/office/drawing/2014/main" id="{926C9E09-1833-2043-A6FC-C9C05B3977BF}"/>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 name="Parallelogram 15">
              <a:extLst>
                <a:ext uri="{FF2B5EF4-FFF2-40B4-BE49-F238E27FC236}">
                  <a16:creationId xmlns:a16="http://schemas.microsoft.com/office/drawing/2014/main" id="{2A27BF2E-AC89-1940-B96E-BAF8E1253A47}"/>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Tree>
    <p:extLst>
      <p:ext uri="{BB962C8B-B14F-4D97-AF65-F5344CB8AC3E}">
        <p14:creationId xmlns:p14="http://schemas.microsoft.com/office/powerpoint/2010/main" val="3064499796"/>
      </p:ext>
    </p:extLst>
  </p:cSld>
  <p:clrMap bg1="lt1" tx1="dk1" bg2="lt2" tx2="dk2" accent1="accent1" accent2="accent2" accent3="accent3" accent4="accent4" accent5="accent5" accent6="accent6" hlink="hlink" folHlink="folHlink"/>
  <p:sldLayoutIdLst>
    <p:sldLayoutId id="2147483668" r:id="rId1"/>
  </p:sldLayoutIdLst>
  <p:hf hdr="0" ftr="0" dt="0"/>
  <p:txStyles>
    <p:titleStyle>
      <a:lvl1pPr algn="l" defTabSz="514350" rtl="0" eaLnBrk="1" latinLnBrk="0" hangingPunct="1">
        <a:spcBef>
          <a:spcPct val="0"/>
        </a:spcBef>
        <a:buNone/>
        <a:defRPr sz="2250" b="1" i="0" kern="1200">
          <a:solidFill>
            <a:srgbClr val="0067AC"/>
          </a:solidFill>
          <a:latin typeface="Arial" panose="020B0604020202020204" pitchFamily="34" charset="0"/>
          <a:ea typeface="+mj-ea"/>
          <a:cs typeface="Arial" panose="020B0604020202020204" pitchFamily="34" charset="0"/>
        </a:defRPr>
      </a:lvl1pPr>
    </p:titleStyle>
    <p:bodyStyle>
      <a:lvl1pPr marL="192881" indent="-192881" algn="l" defTabSz="514350" rtl="0" eaLnBrk="1" latinLnBrk="0" hangingPunct="1">
        <a:spcBef>
          <a:spcPct val="20000"/>
        </a:spcBef>
        <a:buClr>
          <a:srgbClr val="A0C65C"/>
        </a:buClr>
        <a:buFont typeface="Arial" panose="020B0604020202020204" pitchFamily="34" charset="0"/>
        <a:buChar char="•"/>
        <a:defRPr sz="1800" kern="1200">
          <a:solidFill>
            <a:schemeClr val="tx1">
              <a:lumMod val="65000"/>
              <a:lumOff val="35000"/>
            </a:schemeClr>
          </a:solidFill>
          <a:latin typeface="Arial"/>
          <a:ea typeface="+mn-ea"/>
          <a:cs typeface="+mn-cs"/>
        </a:defRPr>
      </a:lvl1pPr>
      <a:lvl2pPr marL="417910" indent="-160735" algn="l" defTabSz="514350" rtl="0" eaLnBrk="1" latinLnBrk="0" hangingPunct="1">
        <a:spcBef>
          <a:spcPct val="20000"/>
        </a:spcBef>
        <a:buClr>
          <a:srgbClr val="A0C65C"/>
        </a:buClr>
        <a:buFont typeface="Arial" panose="020B0604020202020204" pitchFamily="34" charset="0"/>
        <a:buChar char="•"/>
        <a:defRPr sz="1575" kern="1200">
          <a:solidFill>
            <a:schemeClr val="tx1">
              <a:lumMod val="65000"/>
              <a:lumOff val="35000"/>
            </a:schemeClr>
          </a:solidFill>
          <a:latin typeface="Arial"/>
          <a:ea typeface="+mn-ea"/>
          <a:cs typeface="+mn-cs"/>
        </a:defRPr>
      </a:lvl2pPr>
      <a:lvl3pPr marL="642938" indent="-128588" algn="l" defTabSz="514350" rtl="0" eaLnBrk="1" latinLnBrk="0" hangingPunct="1">
        <a:spcBef>
          <a:spcPct val="20000"/>
        </a:spcBef>
        <a:buClr>
          <a:srgbClr val="A0C65C"/>
        </a:buClr>
        <a:buFont typeface="Arial" panose="020B0604020202020204" pitchFamily="34" charset="0"/>
        <a:buChar char="•"/>
        <a:defRPr sz="1350" kern="1200">
          <a:solidFill>
            <a:schemeClr val="tx1">
              <a:lumMod val="65000"/>
              <a:lumOff val="35000"/>
            </a:schemeClr>
          </a:solidFill>
          <a:latin typeface="Arial"/>
          <a:ea typeface="+mn-ea"/>
          <a:cs typeface="+mn-cs"/>
        </a:defRPr>
      </a:lvl3pPr>
      <a:lvl4pPr marL="900113" indent="-128588" algn="l" defTabSz="514350" rtl="0" eaLnBrk="1" latinLnBrk="0" hangingPunct="1">
        <a:spcBef>
          <a:spcPct val="20000"/>
        </a:spcBef>
        <a:buClr>
          <a:srgbClr val="A0C65C"/>
        </a:buClr>
        <a:buFont typeface="Arial" panose="020B0604020202020204" pitchFamily="34" charset="0"/>
        <a:buChar char="•"/>
        <a:defRPr sz="1125" kern="1200">
          <a:solidFill>
            <a:schemeClr val="tx1">
              <a:lumMod val="65000"/>
              <a:lumOff val="35000"/>
            </a:schemeClr>
          </a:solidFill>
          <a:latin typeface="Arial"/>
          <a:ea typeface="+mn-ea"/>
          <a:cs typeface="+mn-cs"/>
        </a:defRPr>
      </a:lvl4pPr>
      <a:lvl5pPr marL="1157288" indent="-128588" algn="l" defTabSz="514350" rtl="0" eaLnBrk="1" latinLnBrk="0" hangingPunct="1">
        <a:spcBef>
          <a:spcPct val="20000"/>
        </a:spcBef>
        <a:buClr>
          <a:srgbClr val="A0C65C"/>
        </a:buClr>
        <a:buFont typeface="Arial" panose="020B0604020202020204" pitchFamily="34" charset="0"/>
        <a:buChar char="•"/>
        <a:defRPr sz="1125" kern="1200">
          <a:solidFill>
            <a:schemeClr val="tx1">
              <a:lumMod val="65000"/>
              <a:lumOff val="35000"/>
            </a:schemeClr>
          </a:solidFill>
          <a:latin typeface="Arial"/>
          <a:ea typeface="+mn-ea"/>
          <a:cs typeface="+mn-cs"/>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D4B1CCA-060F-3F4B-BCB8-04D8E5193A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953850" y="0"/>
            <a:ext cx="242897" cy="5143500"/>
          </a:xfrm>
          <a:prstGeom prst="rect">
            <a:avLst/>
          </a:prstGeom>
        </p:spPr>
      </p:pic>
      <p:grpSp>
        <p:nvGrpSpPr>
          <p:cNvPr id="7" name="Group 6">
            <a:extLst>
              <a:ext uri="{FF2B5EF4-FFF2-40B4-BE49-F238E27FC236}">
                <a16:creationId xmlns:a16="http://schemas.microsoft.com/office/drawing/2014/main" id="{43E19901-9CA9-A74D-A10C-E6DDD5F6161E}"/>
              </a:ext>
            </a:extLst>
          </p:cNvPr>
          <p:cNvGrpSpPr/>
          <p:nvPr userDrawn="1"/>
        </p:nvGrpSpPr>
        <p:grpSpPr>
          <a:xfrm>
            <a:off x="5622176" y="1"/>
            <a:ext cx="1235825" cy="1200150"/>
            <a:chOff x="10025268" y="-18034"/>
            <a:chExt cx="2124303" cy="1946080"/>
          </a:xfrm>
        </p:grpSpPr>
        <p:sp>
          <p:nvSpPr>
            <p:cNvPr id="8" name="Parallelogram 7">
              <a:extLst>
                <a:ext uri="{FF2B5EF4-FFF2-40B4-BE49-F238E27FC236}">
                  <a16:creationId xmlns:a16="http://schemas.microsoft.com/office/drawing/2014/main" id="{8B9FFAE0-8769-0A44-A20C-F3B67E5759BB}"/>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Parallelogram 8">
              <a:extLst>
                <a:ext uri="{FF2B5EF4-FFF2-40B4-BE49-F238E27FC236}">
                  <a16:creationId xmlns:a16="http://schemas.microsoft.com/office/drawing/2014/main" id="{70A6F7EE-B2C1-1042-BB35-3B3D6F9289B1}"/>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10" name="Group 9">
            <a:extLst>
              <a:ext uri="{FF2B5EF4-FFF2-40B4-BE49-F238E27FC236}">
                <a16:creationId xmlns:a16="http://schemas.microsoft.com/office/drawing/2014/main" id="{5D0297AA-3062-C446-8859-903ADFB6B38D}"/>
              </a:ext>
            </a:extLst>
          </p:cNvPr>
          <p:cNvGrpSpPr/>
          <p:nvPr userDrawn="1"/>
        </p:nvGrpSpPr>
        <p:grpSpPr>
          <a:xfrm>
            <a:off x="-9757" y="3944985"/>
            <a:ext cx="1235825" cy="1200150"/>
            <a:chOff x="10025268" y="-18034"/>
            <a:chExt cx="2124303" cy="1946080"/>
          </a:xfrm>
        </p:grpSpPr>
        <p:sp>
          <p:nvSpPr>
            <p:cNvPr id="15" name="Parallelogram 14">
              <a:extLst>
                <a:ext uri="{FF2B5EF4-FFF2-40B4-BE49-F238E27FC236}">
                  <a16:creationId xmlns:a16="http://schemas.microsoft.com/office/drawing/2014/main" id="{926C9E09-1833-2043-A6FC-C9C05B3977BF}"/>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 name="Parallelogram 15">
              <a:extLst>
                <a:ext uri="{FF2B5EF4-FFF2-40B4-BE49-F238E27FC236}">
                  <a16:creationId xmlns:a16="http://schemas.microsoft.com/office/drawing/2014/main" id="{2A27BF2E-AC89-1940-B96E-BAF8E1253A47}"/>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Tree>
    <p:extLst>
      <p:ext uri="{BB962C8B-B14F-4D97-AF65-F5344CB8AC3E}">
        <p14:creationId xmlns:p14="http://schemas.microsoft.com/office/powerpoint/2010/main" val="2352218384"/>
      </p:ext>
    </p:extLst>
  </p:cSld>
  <p:clrMap bg1="lt1" tx1="dk1" bg2="lt2" tx2="dk2" accent1="accent1" accent2="accent2" accent3="accent3" accent4="accent4" accent5="accent5" accent6="accent6" hlink="hlink" folHlink="folHlink"/>
  <p:sldLayoutIdLst>
    <p:sldLayoutId id="2147483749" r:id="rId1"/>
    <p:sldLayoutId id="2147483751" r:id="rId2"/>
    <p:sldLayoutId id="2147483817" r:id="rId3"/>
  </p:sldLayoutIdLst>
  <p:hf hdr="0" ftr="0" dt="0"/>
  <p:txStyles>
    <p:titleStyle>
      <a:lvl1pPr algn="l" defTabSz="514350" rtl="0" eaLnBrk="1" latinLnBrk="0" hangingPunct="1">
        <a:spcBef>
          <a:spcPct val="0"/>
        </a:spcBef>
        <a:buNone/>
        <a:defRPr sz="2250" b="1" i="0" kern="1200">
          <a:solidFill>
            <a:srgbClr val="0067AC"/>
          </a:solidFill>
          <a:latin typeface="Arial" panose="020B0604020202020204" pitchFamily="34" charset="0"/>
          <a:ea typeface="+mj-ea"/>
          <a:cs typeface="Arial" panose="020B0604020202020204" pitchFamily="34" charset="0"/>
        </a:defRPr>
      </a:lvl1pPr>
    </p:titleStyle>
    <p:bodyStyle>
      <a:lvl1pPr marL="192881" indent="-192881" algn="l" defTabSz="514350" rtl="0" eaLnBrk="1" latinLnBrk="0" hangingPunct="1">
        <a:spcBef>
          <a:spcPct val="20000"/>
        </a:spcBef>
        <a:buClr>
          <a:srgbClr val="A0C65C"/>
        </a:buClr>
        <a:buFont typeface="Arial" panose="020B0604020202020204" pitchFamily="34" charset="0"/>
        <a:buChar char="•"/>
        <a:defRPr sz="1800" kern="1200">
          <a:solidFill>
            <a:schemeClr val="tx1">
              <a:lumMod val="65000"/>
              <a:lumOff val="35000"/>
            </a:schemeClr>
          </a:solidFill>
          <a:latin typeface="Arial"/>
          <a:ea typeface="+mn-ea"/>
          <a:cs typeface="+mn-cs"/>
        </a:defRPr>
      </a:lvl1pPr>
      <a:lvl2pPr marL="417910" indent="-160735" algn="l" defTabSz="514350" rtl="0" eaLnBrk="1" latinLnBrk="0" hangingPunct="1">
        <a:spcBef>
          <a:spcPct val="20000"/>
        </a:spcBef>
        <a:buClr>
          <a:srgbClr val="A0C65C"/>
        </a:buClr>
        <a:buFont typeface="Arial" panose="020B0604020202020204" pitchFamily="34" charset="0"/>
        <a:buChar char="•"/>
        <a:defRPr sz="1575" kern="1200">
          <a:solidFill>
            <a:schemeClr val="tx1">
              <a:lumMod val="65000"/>
              <a:lumOff val="35000"/>
            </a:schemeClr>
          </a:solidFill>
          <a:latin typeface="Arial"/>
          <a:ea typeface="+mn-ea"/>
          <a:cs typeface="+mn-cs"/>
        </a:defRPr>
      </a:lvl2pPr>
      <a:lvl3pPr marL="642938" indent="-128588" algn="l" defTabSz="514350" rtl="0" eaLnBrk="1" latinLnBrk="0" hangingPunct="1">
        <a:spcBef>
          <a:spcPct val="20000"/>
        </a:spcBef>
        <a:buClr>
          <a:srgbClr val="A0C65C"/>
        </a:buClr>
        <a:buFont typeface="Arial" panose="020B0604020202020204" pitchFamily="34" charset="0"/>
        <a:buChar char="•"/>
        <a:defRPr sz="1350" kern="1200">
          <a:solidFill>
            <a:schemeClr val="tx1">
              <a:lumMod val="65000"/>
              <a:lumOff val="35000"/>
            </a:schemeClr>
          </a:solidFill>
          <a:latin typeface="Arial"/>
          <a:ea typeface="+mn-ea"/>
          <a:cs typeface="+mn-cs"/>
        </a:defRPr>
      </a:lvl3pPr>
      <a:lvl4pPr marL="900113" indent="-128588" algn="l" defTabSz="514350" rtl="0" eaLnBrk="1" latinLnBrk="0" hangingPunct="1">
        <a:spcBef>
          <a:spcPct val="20000"/>
        </a:spcBef>
        <a:buClr>
          <a:srgbClr val="A0C65C"/>
        </a:buClr>
        <a:buFont typeface="Arial" panose="020B0604020202020204" pitchFamily="34" charset="0"/>
        <a:buChar char="•"/>
        <a:defRPr sz="1125" kern="1200">
          <a:solidFill>
            <a:schemeClr val="tx1">
              <a:lumMod val="65000"/>
              <a:lumOff val="35000"/>
            </a:schemeClr>
          </a:solidFill>
          <a:latin typeface="Arial"/>
          <a:ea typeface="+mn-ea"/>
          <a:cs typeface="+mn-cs"/>
        </a:defRPr>
      </a:lvl4pPr>
      <a:lvl5pPr marL="1157288" indent="-128588" algn="l" defTabSz="514350" rtl="0" eaLnBrk="1" latinLnBrk="0" hangingPunct="1">
        <a:spcBef>
          <a:spcPct val="20000"/>
        </a:spcBef>
        <a:buClr>
          <a:srgbClr val="A0C65C"/>
        </a:buClr>
        <a:buFont typeface="Arial" panose="020B0604020202020204" pitchFamily="34" charset="0"/>
        <a:buChar char="•"/>
        <a:defRPr sz="1125" kern="1200">
          <a:solidFill>
            <a:schemeClr val="tx1">
              <a:lumMod val="65000"/>
              <a:lumOff val="35000"/>
            </a:schemeClr>
          </a:solidFill>
          <a:latin typeface="Arial"/>
          <a:ea typeface="+mn-ea"/>
          <a:cs typeface="+mn-cs"/>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44.xml"/><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3.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7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9.xml"/><Relationship Id="rId1" Type="http://schemas.openxmlformats.org/officeDocument/2006/relationships/slideLayout" Target="../slideLayouts/slideLayout6.xml"/><Relationship Id="rId4" Type="http://schemas.openxmlformats.org/officeDocument/2006/relationships/image" Target="../media/image50.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1.xml"/><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8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645CF3CC-EEDC-4C47-B1A6-531AC5E3E9A4}"/>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99E011DC-D15B-1046-A7A2-397F2FB8BE2F}"/>
              </a:ext>
            </a:extLst>
          </p:cNvPr>
          <p:cNvSpPr>
            <a:spLocks noGrp="1"/>
          </p:cNvSpPr>
          <p:nvPr>
            <p:ph type="title"/>
          </p:nvPr>
        </p:nvSpPr>
        <p:spPr>
          <a:xfrm>
            <a:off x="588313" y="2028586"/>
            <a:ext cx="6115050" cy="880394"/>
          </a:xfrm>
          <a:prstGeom prst="rect">
            <a:avLst/>
          </a:prstGeom>
        </p:spPr>
        <p:txBody>
          <a:bodyPr>
            <a:noAutofit/>
          </a:bodyPr>
          <a:lstStyle/>
          <a:p>
            <a:r>
              <a:rPr lang="en-US" sz="2800">
                <a:latin typeface="Arial Black"/>
              </a:rPr>
              <a:t>Housing and Community </a:t>
            </a:r>
            <a:br>
              <a:rPr lang="en-US" sz="2800">
                <a:latin typeface="Arial Black"/>
              </a:rPr>
            </a:br>
            <a:r>
              <a:rPr lang="en-US" sz="2800">
                <a:latin typeface="Arial Black"/>
              </a:rPr>
              <a:t>Affairs Committee</a:t>
            </a:r>
            <a:endParaRPr lang="en-US" sz="2800"/>
          </a:p>
        </p:txBody>
      </p:sp>
      <p:sp>
        <p:nvSpPr>
          <p:cNvPr id="3" name="TextBox 2">
            <a:extLst>
              <a:ext uri="{FF2B5EF4-FFF2-40B4-BE49-F238E27FC236}">
                <a16:creationId xmlns:a16="http://schemas.microsoft.com/office/drawing/2014/main" id="{119A19AC-8C76-C343-8784-2BC52B9F68BE}"/>
              </a:ext>
            </a:extLst>
          </p:cNvPr>
          <p:cNvSpPr txBox="1"/>
          <p:nvPr/>
        </p:nvSpPr>
        <p:spPr>
          <a:xfrm>
            <a:off x="2612571" y="2955087"/>
            <a:ext cx="3900440" cy="684803"/>
          </a:xfrm>
          <a:prstGeom prst="rect">
            <a:avLst/>
          </a:prstGeom>
          <a:noFill/>
        </p:spPr>
        <p:txBody>
          <a:bodyPr wrap="square" lIns="68580" tIns="34290" rIns="68580" bIns="34290" rtlCol="0" anchor="t">
            <a:spAutoFit/>
          </a:bodyPr>
          <a:lstStyle/>
          <a:p>
            <a:pPr algn="r" defTabSz="514350">
              <a:defRPr/>
            </a:pPr>
            <a:r>
              <a:rPr lang="en-US" sz="2000" b="1">
                <a:solidFill>
                  <a:schemeClr val="bg1"/>
                </a:solidFill>
                <a:effectLst>
                  <a:outerShdw blurRad="38100" dist="38100" dir="2700000" algn="tl">
                    <a:srgbClr val="000000">
                      <a:alpha val="43137"/>
                    </a:srgbClr>
                  </a:outerShdw>
                </a:effectLst>
                <a:latin typeface="Arial"/>
                <a:cs typeface="Arial"/>
              </a:rPr>
              <a:t>Keith W. Bynam, Director</a:t>
            </a:r>
            <a:endParaRPr lang="en-US" sz="2000">
              <a:solidFill>
                <a:schemeClr val="bg1"/>
              </a:solidFill>
              <a:latin typeface="Times New Roman"/>
              <a:cs typeface="Times New Roman"/>
            </a:endParaRPr>
          </a:p>
          <a:p>
            <a:pPr algn="r" defTabSz="514350">
              <a:defRPr/>
            </a:pPr>
            <a:r>
              <a:rPr lang="en-US" sz="2000" b="1">
                <a:solidFill>
                  <a:schemeClr val="bg1"/>
                </a:solidFill>
                <a:effectLst>
                  <a:outerShdw blurRad="38100" dist="38100" dir="2700000" algn="tl">
                    <a:srgbClr val="000000">
                      <a:alpha val="43137"/>
                    </a:srgbClr>
                  </a:outerShdw>
                </a:effectLst>
                <a:latin typeface="Arial"/>
                <a:cs typeface="Arial"/>
              </a:rPr>
              <a:t>August 22, 2023</a:t>
            </a:r>
            <a:endParaRPr lang="en-US" sz="2000">
              <a:solidFill>
                <a:schemeClr val="bg1"/>
              </a:solidFill>
              <a:cs typeface="Times New Roman"/>
            </a:endParaRPr>
          </a:p>
        </p:txBody>
      </p:sp>
    </p:spTree>
    <p:custDataLst>
      <p:tags r:id="rId1"/>
    </p:custDataLst>
    <p:extLst>
      <p:ext uri="{BB962C8B-B14F-4D97-AF65-F5344CB8AC3E}">
        <p14:creationId xmlns:p14="http://schemas.microsoft.com/office/powerpoint/2010/main" val="3648817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38098" y="279561"/>
            <a:ext cx="6519902" cy="688628"/>
          </a:xfrm>
        </p:spPr>
        <p:txBody>
          <a:bodyPr lIns="91440" tIns="45720" rIns="91440" bIns="45720" anchor="t"/>
          <a:lstStyle/>
          <a:p>
            <a:pPr marL="0" marR="0">
              <a:spcBef>
                <a:spcPts val="0"/>
              </a:spcBef>
              <a:spcAft>
                <a:spcPts val="0"/>
              </a:spcAft>
            </a:pPr>
            <a:r>
              <a:rPr lang="en-US" sz="2000" err="1">
                <a:solidFill>
                  <a:schemeClr val="tx2">
                    <a:lumMod val="75000"/>
                  </a:schemeClr>
                </a:solidFill>
                <a:latin typeface="+mj-lt"/>
                <a:ea typeface="Calibri" panose="020F0502020204030204" pitchFamily="34" charset="0"/>
              </a:rPr>
              <a:t>III.a</a:t>
            </a:r>
            <a:r>
              <a:rPr lang="en-US" sz="2000">
                <a:solidFill>
                  <a:schemeClr val="tx2">
                    <a:lumMod val="75000"/>
                  </a:schemeClr>
                </a:solidFill>
                <a:latin typeface="+mj-lt"/>
                <a:ea typeface="Calibri" panose="020F0502020204030204" pitchFamily="34" charset="0"/>
              </a:rPr>
              <a:t>. Avenue CDC </a:t>
            </a:r>
            <a:r>
              <a:rPr lang="en-US" sz="2000">
                <a:solidFill>
                  <a:schemeClr val="tx2">
                    <a:lumMod val="75000"/>
                  </a:schemeClr>
                </a:solidFill>
                <a:effectLst/>
                <a:latin typeface="Arial" panose="020B0604020202020204" pitchFamily="34" charset="0"/>
                <a:ea typeface="Calibri" panose="020F0502020204030204" pitchFamily="34" charset="0"/>
              </a:rPr>
              <a:t>Housing Education &amp; Counseling </a:t>
            </a:r>
            <a:br>
              <a:rPr lang="en-US" sz="2000">
                <a:solidFill>
                  <a:schemeClr val="tx2">
                    <a:lumMod val="75000"/>
                  </a:schemeClr>
                </a:solidFill>
                <a:effectLst/>
                <a:latin typeface="+mj-lt"/>
                <a:ea typeface="Calibri" panose="020F0502020204030204" pitchFamily="34" charset="0"/>
                <a:cs typeface="Arial" panose="020B0604020202020204" pitchFamily="34" charset="0"/>
              </a:rPr>
            </a:br>
            <a:r>
              <a:rPr lang="en-US" sz="2000">
                <a:solidFill>
                  <a:schemeClr val="tx2">
                    <a:lumMod val="75000"/>
                  </a:schemeClr>
                </a:solidFill>
                <a:effectLst/>
                <a:latin typeface="+mj-lt"/>
                <a:ea typeface="Calibri" panose="020F0502020204030204" pitchFamily="34" charset="0"/>
                <a:cs typeface="Arial" panose="020B0604020202020204" pitchFamily="34" charset="0"/>
              </a:rPr>
              <a:t>(District H</a:t>
            </a:r>
            <a:r>
              <a:rPr lang="en-US" sz="2000">
                <a:solidFill>
                  <a:schemeClr val="tx2">
                    <a:lumMod val="75000"/>
                  </a:schemeClr>
                </a:solidFill>
                <a:effectLst/>
                <a:latin typeface="+mj-lt"/>
                <a:ea typeface="Calibri" panose="020F0502020204030204" pitchFamily="34" charset="0"/>
                <a:cs typeface="Arial"/>
              </a:rPr>
              <a:t>)</a:t>
            </a:r>
            <a:endParaRPr lang="en-US" sz="2000">
              <a:solidFill>
                <a:schemeClr val="tx2">
                  <a:lumMod val="75000"/>
                </a:schemeClr>
              </a:solidFill>
              <a:latin typeface="+mj-lt"/>
              <a:cs typeface="Arial"/>
            </a:endParaRPr>
          </a:p>
        </p:txBody>
      </p:sp>
      <p:graphicFrame>
        <p:nvGraphicFramePr>
          <p:cNvPr id="5" name="Table 4">
            <a:extLst>
              <a:ext uri="{FF2B5EF4-FFF2-40B4-BE49-F238E27FC236}">
                <a16:creationId xmlns:a16="http://schemas.microsoft.com/office/drawing/2014/main" id="{8C81D23E-BDD0-C7E2-B733-DFA14D41C2B2}"/>
              </a:ext>
            </a:extLst>
          </p:cNvPr>
          <p:cNvGraphicFramePr>
            <a:graphicFrameLocks noGrp="1"/>
          </p:cNvGraphicFramePr>
          <p:nvPr>
            <p:extLst>
              <p:ext uri="{D42A27DB-BD31-4B8C-83A1-F6EECF244321}">
                <p14:modId xmlns:p14="http://schemas.microsoft.com/office/powerpoint/2010/main" val="4253710918"/>
              </p:ext>
            </p:extLst>
          </p:nvPr>
        </p:nvGraphicFramePr>
        <p:xfrm>
          <a:off x="551329" y="1228727"/>
          <a:ext cx="5755342" cy="1097280"/>
        </p:xfrm>
        <a:graphic>
          <a:graphicData uri="http://schemas.openxmlformats.org/drawingml/2006/table">
            <a:tbl>
              <a:tblPr/>
              <a:tblGrid>
                <a:gridCol w="2002624">
                  <a:extLst>
                    <a:ext uri="{9D8B030D-6E8A-4147-A177-3AD203B41FA5}">
                      <a16:colId xmlns:a16="http://schemas.microsoft.com/office/drawing/2014/main" val="179146151"/>
                    </a:ext>
                  </a:extLst>
                </a:gridCol>
                <a:gridCol w="1955642">
                  <a:extLst>
                    <a:ext uri="{9D8B030D-6E8A-4147-A177-3AD203B41FA5}">
                      <a16:colId xmlns:a16="http://schemas.microsoft.com/office/drawing/2014/main" val="3689578783"/>
                    </a:ext>
                  </a:extLst>
                </a:gridCol>
                <a:gridCol w="1797076">
                  <a:extLst>
                    <a:ext uri="{9D8B030D-6E8A-4147-A177-3AD203B41FA5}">
                      <a16:colId xmlns:a16="http://schemas.microsoft.com/office/drawing/2014/main" val="291614691"/>
                    </a:ext>
                  </a:extLst>
                </a:gridCol>
              </a:tblGrid>
              <a:tr h="0">
                <a:tc>
                  <a:txBody>
                    <a:bodyPr/>
                    <a:lstStyle/>
                    <a:p>
                      <a:pPr marL="0" marR="0" algn="ctr">
                        <a:spcBef>
                          <a:spcPts val="0"/>
                        </a:spcBef>
                        <a:spcAft>
                          <a:spcPts val="260"/>
                        </a:spcAft>
                      </a:pPr>
                      <a:r>
                        <a:rPr lang="en-US" sz="18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Category</a:t>
                      </a:r>
                      <a:endParaRPr lang="en-US" sz="18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71120" marR="71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260"/>
                        </a:spcAft>
                      </a:pPr>
                      <a:r>
                        <a:rPr lang="en-US" sz="18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Amount</a:t>
                      </a:r>
                      <a:endParaRPr lang="en-US" sz="18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71120" marR="71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260"/>
                        </a:spcAft>
                      </a:pPr>
                      <a:r>
                        <a:rPr lang="en-US" sz="18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Percent</a:t>
                      </a:r>
                      <a:endParaRPr lang="en-US" sz="18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71120" marR="71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6678706"/>
                  </a:ext>
                </a:extLst>
              </a:tr>
              <a:tr h="0">
                <a:tc>
                  <a:txBody>
                    <a:bodyPr/>
                    <a:lstStyle/>
                    <a:p>
                      <a:pPr marL="0" marR="0" algn="just">
                        <a:spcBef>
                          <a:spcPts val="0"/>
                        </a:spcBef>
                        <a:spcAft>
                          <a:spcPts val="260"/>
                        </a:spcAft>
                      </a:pPr>
                      <a:r>
                        <a:rPr lang="en-US" sz="18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Program</a:t>
                      </a:r>
                      <a:endParaRPr lang="en-US" sz="18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71120" marR="71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260"/>
                        </a:spcAft>
                      </a:pPr>
                      <a:r>
                        <a:rPr lang="en-US" sz="18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$180,000.00</a:t>
                      </a:r>
                      <a:endParaRPr lang="en-US" sz="18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71120" marR="71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260"/>
                        </a:spcAft>
                      </a:pPr>
                      <a:r>
                        <a:rPr lang="en-US" sz="18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90.00%</a:t>
                      </a:r>
                      <a:endParaRPr lang="en-US" sz="18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71120" marR="71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4386514"/>
                  </a:ext>
                </a:extLst>
              </a:tr>
              <a:tr h="0">
                <a:tc>
                  <a:txBody>
                    <a:bodyPr/>
                    <a:lstStyle/>
                    <a:p>
                      <a:pPr marL="0" marR="0" algn="just">
                        <a:spcBef>
                          <a:spcPts val="0"/>
                        </a:spcBef>
                        <a:spcAft>
                          <a:spcPts val="260"/>
                        </a:spcAft>
                      </a:pPr>
                      <a:r>
                        <a:rPr lang="en-US" sz="18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Administrative</a:t>
                      </a:r>
                      <a:endParaRPr lang="en-US" sz="18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71120" marR="71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260"/>
                        </a:spcAft>
                      </a:pPr>
                      <a:r>
                        <a:rPr lang="en-US" sz="18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$20,000.00</a:t>
                      </a:r>
                      <a:endParaRPr lang="en-US" sz="18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71120" marR="71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260"/>
                        </a:spcAft>
                      </a:pPr>
                      <a:r>
                        <a:rPr lang="en-US" sz="18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10.00%</a:t>
                      </a:r>
                      <a:endParaRPr lang="en-US" sz="18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71120" marR="71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5294707"/>
                  </a:ext>
                </a:extLst>
              </a:tr>
              <a:tr h="183515">
                <a:tc>
                  <a:txBody>
                    <a:bodyPr/>
                    <a:lstStyle/>
                    <a:p>
                      <a:pPr marL="0" marR="0" algn="just">
                        <a:spcBef>
                          <a:spcPts val="0"/>
                        </a:spcBef>
                        <a:spcAft>
                          <a:spcPts val="0"/>
                        </a:spcAft>
                      </a:pPr>
                      <a:r>
                        <a:rPr lang="en-US" sz="18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Total</a:t>
                      </a:r>
                      <a:endParaRPr lang="en-US" sz="18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71120" marR="71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800" b="1">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$200,000.00</a:t>
                      </a:r>
                      <a:endParaRPr lang="en-US" sz="18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71120" marR="71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800" b="1">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100.00%</a:t>
                      </a:r>
                      <a:endParaRPr lang="en-US" sz="18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71120" marR="711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013793"/>
                  </a:ext>
                </a:extLst>
              </a:tr>
            </a:tbl>
          </a:graphicData>
        </a:graphic>
      </p:graphicFrame>
      <p:sp>
        <p:nvSpPr>
          <p:cNvPr id="9" name="TextBox 8">
            <a:extLst>
              <a:ext uri="{FF2B5EF4-FFF2-40B4-BE49-F238E27FC236}">
                <a16:creationId xmlns:a16="http://schemas.microsoft.com/office/drawing/2014/main" id="{7DC5119A-D4F7-3DB6-A80D-0FB8481491F5}"/>
              </a:ext>
            </a:extLst>
          </p:cNvPr>
          <p:cNvSpPr txBox="1"/>
          <p:nvPr/>
        </p:nvSpPr>
        <p:spPr>
          <a:xfrm>
            <a:off x="499461" y="2492469"/>
            <a:ext cx="5832183" cy="1754326"/>
          </a:xfrm>
          <a:prstGeom prst="rect">
            <a:avLst/>
          </a:prstGeom>
          <a:noFill/>
        </p:spPr>
        <p:txBody>
          <a:bodyPr wrap="square">
            <a:spAutoFit/>
          </a:bodyPr>
          <a:lstStyle/>
          <a:p>
            <a:pPr marL="0" marR="0" algn="just">
              <a:spcBef>
                <a:spcPts val="0"/>
              </a:spcBef>
              <a:spcAft>
                <a:spcPts val="0"/>
              </a:spcAft>
              <a:tabLst>
                <a:tab pos="182880" algn="l"/>
              </a:tabLst>
            </a:pP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Avenue has received funding through the City since 2000 and had no findings on its last compliance monitoring. </a:t>
            </a:r>
          </a:p>
          <a:p>
            <a:pPr marL="0" marR="0" algn="just">
              <a:spcBef>
                <a:spcPts val="0"/>
              </a:spcBef>
              <a:spcAft>
                <a:spcPts val="0"/>
              </a:spcAft>
              <a:tabLst>
                <a:tab pos="182880" algn="l"/>
              </a:tabLst>
            </a:pPr>
            <a:endParaRPr lang="en-US" sz="800">
              <a:solidFill>
                <a:schemeClr val="tx2">
                  <a:lumMod val="75000"/>
                </a:schemeClr>
              </a:solidFill>
              <a:latin typeface="Arial" panose="020B0604020202020204" pitchFamily="34" charset="0"/>
              <a:ea typeface="Arial" panose="020B0604020202020204" pitchFamily="34" charset="0"/>
              <a:cs typeface="Arial" panose="020B0604020202020204" pitchFamily="34" charset="0"/>
            </a:endParaRPr>
          </a:p>
          <a:p>
            <a:pPr marL="0" marR="0" algn="just">
              <a:spcBef>
                <a:spcPts val="0"/>
              </a:spcBef>
              <a:spcAft>
                <a:spcPts val="0"/>
              </a:spcAft>
              <a:tabLst>
                <a:tab pos="182880" algn="l"/>
              </a:tabLst>
            </a:pPr>
            <a:r>
              <a:rPr lang="en-US" sz="2000">
                <a:solidFill>
                  <a:schemeClr val="tx2">
                    <a:lumMod val="75000"/>
                  </a:schemeClr>
                </a:solidFill>
                <a:effectLst/>
                <a:latin typeface="Arial" panose="020B0604020202020204" pitchFamily="34" charset="0"/>
                <a:ea typeface="Arial" panose="020B0604020202020204" pitchFamily="34" charset="0"/>
                <a:cs typeface="Arial" panose="020B0604020202020204" pitchFamily="34" charset="0"/>
              </a:rPr>
              <a:t>This Agreement would provide funding from October 1, 2023, through </a:t>
            </a: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September 30, 2024.  </a:t>
            </a:r>
            <a:endParaRPr lang="en-US" sz="20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51832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38098" y="279561"/>
            <a:ext cx="6519902" cy="688628"/>
          </a:xfrm>
        </p:spPr>
        <p:txBody>
          <a:bodyPr lIns="91440" tIns="45720" rIns="91440" bIns="45720" anchor="t"/>
          <a:lstStyle/>
          <a:p>
            <a:pPr marL="0" marR="0">
              <a:spcBef>
                <a:spcPts val="0"/>
              </a:spcBef>
              <a:spcAft>
                <a:spcPts val="0"/>
              </a:spcAft>
            </a:pPr>
            <a:r>
              <a:rPr lang="en-US" sz="2000" err="1">
                <a:solidFill>
                  <a:schemeClr val="tx2">
                    <a:lumMod val="75000"/>
                  </a:schemeClr>
                </a:solidFill>
                <a:latin typeface="+mj-lt"/>
                <a:ea typeface="Calibri" panose="020F0502020204030204" pitchFamily="34" charset="0"/>
              </a:rPr>
              <a:t>III.b</a:t>
            </a:r>
            <a:r>
              <a:rPr lang="en-US" sz="2000">
                <a:solidFill>
                  <a:schemeClr val="tx2">
                    <a:lumMod val="75000"/>
                  </a:schemeClr>
                </a:solidFill>
                <a:latin typeface="+mj-lt"/>
                <a:ea typeface="Calibri" panose="020F0502020204030204" pitchFamily="34" charset="0"/>
              </a:rPr>
              <a:t>. </a:t>
            </a:r>
            <a:r>
              <a:rPr lang="en-US" sz="2000">
                <a:solidFill>
                  <a:schemeClr val="tx2">
                    <a:lumMod val="75000"/>
                  </a:schemeClr>
                </a:solidFill>
                <a:effectLst/>
                <a:latin typeface="Arial" panose="020B0604020202020204" pitchFamily="34" charset="0"/>
                <a:ea typeface="Calibri" panose="020F0502020204030204" pitchFamily="34" charset="0"/>
              </a:rPr>
              <a:t>Healthcare for the Homeless-Houston </a:t>
            </a:r>
            <a:br>
              <a:rPr lang="en-US" sz="2000">
                <a:solidFill>
                  <a:schemeClr val="tx2">
                    <a:lumMod val="75000"/>
                  </a:schemeClr>
                </a:solidFill>
                <a:effectLst/>
                <a:latin typeface="+mj-lt"/>
                <a:ea typeface="Calibri" panose="020F0502020204030204" pitchFamily="34" charset="0"/>
                <a:cs typeface="Arial" panose="020B0604020202020204" pitchFamily="34" charset="0"/>
              </a:rPr>
            </a:br>
            <a:r>
              <a:rPr lang="en-US" sz="2000">
                <a:solidFill>
                  <a:schemeClr val="tx2">
                    <a:lumMod val="75000"/>
                  </a:schemeClr>
                </a:solidFill>
                <a:effectLst/>
                <a:latin typeface="+mj-lt"/>
                <a:ea typeface="Calibri" panose="020F0502020204030204" pitchFamily="34" charset="0"/>
                <a:cs typeface="Arial" panose="020B0604020202020204" pitchFamily="34" charset="0"/>
              </a:rPr>
              <a:t>(All Districts</a:t>
            </a:r>
            <a:r>
              <a:rPr lang="en-US" sz="2000">
                <a:solidFill>
                  <a:schemeClr val="tx2">
                    <a:lumMod val="75000"/>
                  </a:schemeClr>
                </a:solidFill>
                <a:effectLst/>
                <a:latin typeface="+mj-lt"/>
                <a:ea typeface="Calibri" panose="020F0502020204030204" pitchFamily="34" charset="0"/>
                <a:cs typeface="Arial"/>
              </a:rPr>
              <a:t>)</a:t>
            </a:r>
            <a:endParaRPr lang="en-US" sz="2000">
              <a:solidFill>
                <a:schemeClr val="tx2">
                  <a:lumMod val="75000"/>
                </a:schemeClr>
              </a:solidFill>
              <a:latin typeface="+mj-lt"/>
              <a:cs typeface="Arial"/>
            </a:endParaRPr>
          </a:p>
        </p:txBody>
      </p:sp>
      <p:sp>
        <p:nvSpPr>
          <p:cNvPr id="8" name="TextBox 7">
            <a:extLst>
              <a:ext uri="{FF2B5EF4-FFF2-40B4-BE49-F238E27FC236}">
                <a16:creationId xmlns:a16="http://schemas.microsoft.com/office/drawing/2014/main" id="{6DC13A0F-4772-5970-3C76-20E99BF9A54F}"/>
              </a:ext>
            </a:extLst>
          </p:cNvPr>
          <p:cNvSpPr txBox="1"/>
          <p:nvPr/>
        </p:nvSpPr>
        <p:spPr>
          <a:xfrm>
            <a:off x="507146" y="1122926"/>
            <a:ext cx="5832182" cy="2800767"/>
          </a:xfrm>
          <a:prstGeom prst="rect">
            <a:avLst/>
          </a:prstGeom>
          <a:noFill/>
        </p:spPr>
        <p:txBody>
          <a:bodyPr wrap="square">
            <a:spAutoFit/>
          </a:bodyPr>
          <a:lstStyle/>
          <a:p>
            <a:pPr marL="0" marR="0" algn="just">
              <a:spcBef>
                <a:spcPts val="0"/>
              </a:spcBef>
              <a:spcAft>
                <a:spcPts val="0"/>
              </a:spcAft>
            </a:pPr>
            <a:r>
              <a:rPr lang="en-US" sz="2000">
                <a:solidFill>
                  <a:schemeClr val="tx2">
                    <a:lumMod val="75000"/>
                  </a:schemeClr>
                </a:solidFill>
                <a:latin typeface="Arial" panose="020B0604020202020204" pitchFamily="34" charset="0"/>
                <a:ea typeface="Calibri" panose="020F0502020204030204" pitchFamily="34" charset="0"/>
              </a:rPr>
              <a:t>A</a:t>
            </a:r>
            <a:r>
              <a:rPr lang="en-US" sz="2000">
                <a:solidFill>
                  <a:schemeClr val="tx2">
                    <a:lumMod val="75000"/>
                  </a:schemeClr>
                </a:solidFill>
                <a:effectLst/>
                <a:latin typeface="Arial" panose="020B0604020202020204" pitchFamily="34" charset="0"/>
                <a:ea typeface="Calibri" panose="020F0502020204030204" pitchFamily="34" charset="0"/>
              </a:rPr>
              <a:t>n Ordinance authorizing a Subrecipient Agreement between the City of Houston (City) and Healthcare for the Homeless-Houston (HHH), </a:t>
            </a:r>
          </a:p>
          <a:p>
            <a:pPr marL="0" marR="0" algn="just">
              <a:spcBef>
                <a:spcPts val="0"/>
              </a:spcBef>
              <a:spcAft>
                <a:spcPts val="0"/>
              </a:spcAft>
            </a:pPr>
            <a:endParaRPr lang="en-US" sz="800">
              <a:solidFill>
                <a:schemeClr val="tx2">
                  <a:lumMod val="75000"/>
                </a:schemeClr>
              </a:solidFill>
              <a:latin typeface="Arial" panose="020B0604020202020204" pitchFamily="34" charset="0"/>
              <a:ea typeface="Calibri" panose="020F0502020204030204" pitchFamily="34" charset="0"/>
            </a:endParaRPr>
          </a:p>
          <a:p>
            <a:pPr marL="0" marR="0" algn="just">
              <a:spcBef>
                <a:spcPts val="0"/>
              </a:spcBef>
              <a:spcAft>
                <a:spcPts val="0"/>
              </a:spcAft>
            </a:pPr>
            <a:r>
              <a:rPr lang="en-US" sz="2000">
                <a:solidFill>
                  <a:schemeClr val="tx2">
                    <a:lumMod val="75000"/>
                  </a:schemeClr>
                </a:solidFill>
                <a:effectLst/>
                <a:latin typeface="Arial" panose="020B0604020202020204" pitchFamily="34" charset="0"/>
                <a:ea typeface="Calibri" panose="020F0502020204030204" pitchFamily="34" charset="0"/>
              </a:rPr>
              <a:t>Providing up to $250,000.00 in Community Development Block Grant (CDBG) funds,</a:t>
            </a:r>
          </a:p>
          <a:p>
            <a:pPr marL="0" marR="0" algn="just">
              <a:spcBef>
                <a:spcPts val="0"/>
              </a:spcBef>
              <a:spcAft>
                <a:spcPts val="0"/>
              </a:spcAft>
            </a:pPr>
            <a:endParaRPr lang="en-US" sz="800">
              <a:solidFill>
                <a:schemeClr val="tx2">
                  <a:lumMod val="75000"/>
                </a:schemeClr>
              </a:solidFill>
              <a:latin typeface="Arial" panose="020B0604020202020204" pitchFamily="34" charset="0"/>
              <a:ea typeface="Calibri" panose="020F0502020204030204" pitchFamily="34" charset="0"/>
            </a:endParaRPr>
          </a:p>
          <a:p>
            <a:pPr marL="0" marR="0" algn="just">
              <a:spcBef>
                <a:spcPts val="0"/>
              </a:spcBef>
              <a:spcAft>
                <a:spcPts val="0"/>
              </a:spcAft>
            </a:pPr>
            <a:r>
              <a:rPr lang="en-US" sz="2000">
                <a:solidFill>
                  <a:schemeClr val="tx2">
                    <a:lumMod val="75000"/>
                  </a:schemeClr>
                </a:solidFill>
                <a:effectLst/>
                <a:latin typeface="Arial" panose="020B0604020202020204" pitchFamily="34" charset="0"/>
                <a:ea typeface="Calibri" panose="020F0502020204030204" pitchFamily="34" charset="0"/>
              </a:rPr>
              <a:t>To operate </a:t>
            </a:r>
            <a:r>
              <a:rPr lang="en-US" sz="2000" b="1">
                <a:solidFill>
                  <a:schemeClr val="tx2">
                    <a:lumMod val="75000"/>
                  </a:schemeClr>
                </a:solidFill>
                <a:effectLst/>
                <a:latin typeface="Arial" panose="020B0604020202020204" pitchFamily="34" charset="0"/>
                <a:ea typeface="Calibri" panose="020F0502020204030204" pitchFamily="34" charset="0"/>
              </a:rPr>
              <a:t>Project Access, </a:t>
            </a:r>
            <a:r>
              <a:rPr lang="en-US" sz="2000">
                <a:solidFill>
                  <a:schemeClr val="tx2">
                    <a:lumMod val="75000"/>
                  </a:schemeClr>
                </a:solidFill>
                <a:effectLst/>
                <a:latin typeface="Arial" panose="020B0604020202020204" pitchFamily="34" charset="0"/>
                <a:ea typeface="Calibri" panose="020F0502020204030204" pitchFamily="34" charset="0"/>
              </a:rPr>
              <a:t>a</a:t>
            </a:r>
            <a:r>
              <a:rPr lang="en-US" sz="2000" b="1">
                <a:solidFill>
                  <a:schemeClr val="tx2">
                    <a:lumMod val="75000"/>
                  </a:schemeClr>
                </a:solidFill>
                <a:effectLst/>
                <a:latin typeface="Arial" panose="020B0604020202020204" pitchFamily="34" charset="0"/>
                <a:ea typeface="Calibri" panose="020F0502020204030204" pitchFamily="34" charset="0"/>
              </a:rPr>
              <a:t> </a:t>
            </a:r>
            <a:r>
              <a:rPr lang="en-US" sz="2000">
                <a:solidFill>
                  <a:schemeClr val="tx2">
                    <a:lumMod val="75000"/>
                  </a:schemeClr>
                </a:solidFill>
                <a:effectLst/>
                <a:latin typeface="Arial" panose="020B0604020202020204" pitchFamily="34" charset="0"/>
                <a:ea typeface="Calibri" panose="020F0502020204030204" pitchFamily="34" charset="0"/>
              </a:rPr>
              <a:t>transportation program benefiting a minimum of 3,000 riders experiencing homelessness.  </a:t>
            </a:r>
          </a:p>
        </p:txBody>
      </p:sp>
    </p:spTree>
    <p:extLst>
      <p:ext uri="{BB962C8B-B14F-4D97-AF65-F5344CB8AC3E}">
        <p14:creationId xmlns:p14="http://schemas.microsoft.com/office/powerpoint/2010/main" val="1443438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38098" y="279561"/>
            <a:ext cx="6519902" cy="688628"/>
          </a:xfrm>
        </p:spPr>
        <p:txBody>
          <a:bodyPr lIns="91440" tIns="45720" rIns="91440" bIns="45720" anchor="t"/>
          <a:lstStyle/>
          <a:p>
            <a:pPr marL="0" marR="0">
              <a:spcBef>
                <a:spcPts val="0"/>
              </a:spcBef>
              <a:spcAft>
                <a:spcPts val="0"/>
              </a:spcAft>
            </a:pPr>
            <a:r>
              <a:rPr lang="en-US" sz="2000" err="1">
                <a:solidFill>
                  <a:schemeClr val="tx2">
                    <a:lumMod val="75000"/>
                  </a:schemeClr>
                </a:solidFill>
                <a:latin typeface="+mj-lt"/>
                <a:ea typeface="Calibri" panose="020F0502020204030204" pitchFamily="34" charset="0"/>
              </a:rPr>
              <a:t>III.b</a:t>
            </a:r>
            <a:r>
              <a:rPr lang="en-US" sz="2000">
                <a:solidFill>
                  <a:schemeClr val="tx2">
                    <a:lumMod val="75000"/>
                  </a:schemeClr>
                </a:solidFill>
                <a:latin typeface="+mj-lt"/>
                <a:ea typeface="Calibri" panose="020F0502020204030204" pitchFamily="34" charset="0"/>
              </a:rPr>
              <a:t>. </a:t>
            </a:r>
            <a:r>
              <a:rPr lang="en-US" sz="2000">
                <a:solidFill>
                  <a:schemeClr val="tx2">
                    <a:lumMod val="75000"/>
                  </a:schemeClr>
                </a:solidFill>
                <a:effectLst/>
                <a:latin typeface="Arial" panose="020B0604020202020204" pitchFamily="34" charset="0"/>
                <a:ea typeface="Calibri" panose="020F0502020204030204" pitchFamily="34" charset="0"/>
              </a:rPr>
              <a:t>Healthcare for the Homeless-Houston </a:t>
            </a:r>
            <a:br>
              <a:rPr lang="en-US" sz="2000">
                <a:solidFill>
                  <a:schemeClr val="tx2">
                    <a:lumMod val="75000"/>
                  </a:schemeClr>
                </a:solidFill>
                <a:effectLst/>
                <a:latin typeface="+mj-lt"/>
                <a:ea typeface="Calibri" panose="020F0502020204030204" pitchFamily="34" charset="0"/>
                <a:cs typeface="Arial" panose="020B0604020202020204" pitchFamily="34" charset="0"/>
              </a:rPr>
            </a:br>
            <a:r>
              <a:rPr lang="en-US" sz="2000">
                <a:solidFill>
                  <a:schemeClr val="tx2">
                    <a:lumMod val="75000"/>
                  </a:schemeClr>
                </a:solidFill>
                <a:effectLst/>
                <a:latin typeface="+mj-lt"/>
                <a:ea typeface="Calibri" panose="020F0502020204030204" pitchFamily="34" charset="0"/>
                <a:cs typeface="Arial" panose="020B0604020202020204" pitchFamily="34" charset="0"/>
              </a:rPr>
              <a:t>(All Districts</a:t>
            </a:r>
            <a:r>
              <a:rPr lang="en-US" sz="2000">
                <a:solidFill>
                  <a:schemeClr val="tx2">
                    <a:lumMod val="75000"/>
                  </a:schemeClr>
                </a:solidFill>
                <a:effectLst/>
                <a:latin typeface="+mj-lt"/>
                <a:ea typeface="Calibri" panose="020F0502020204030204" pitchFamily="34" charset="0"/>
                <a:cs typeface="Arial"/>
              </a:rPr>
              <a:t>)</a:t>
            </a:r>
            <a:endParaRPr lang="en-US" sz="2000">
              <a:solidFill>
                <a:schemeClr val="tx2">
                  <a:lumMod val="75000"/>
                </a:schemeClr>
              </a:solidFill>
              <a:latin typeface="+mj-lt"/>
              <a:cs typeface="Arial"/>
            </a:endParaRPr>
          </a:p>
        </p:txBody>
      </p:sp>
      <p:sp>
        <p:nvSpPr>
          <p:cNvPr id="5" name="TextBox 4">
            <a:extLst>
              <a:ext uri="{FF2B5EF4-FFF2-40B4-BE49-F238E27FC236}">
                <a16:creationId xmlns:a16="http://schemas.microsoft.com/office/drawing/2014/main" id="{75BC2620-4216-7166-1A61-67F02EB422B6}"/>
              </a:ext>
            </a:extLst>
          </p:cNvPr>
          <p:cNvSpPr txBox="1"/>
          <p:nvPr/>
        </p:nvSpPr>
        <p:spPr>
          <a:xfrm>
            <a:off x="476410" y="1144958"/>
            <a:ext cx="5793761" cy="2800767"/>
          </a:xfrm>
          <a:prstGeom prst="rect">
            <a:avLst/>
          </a:prstGeom>
          <a:noFill/>
        </p:spPr>
        <p:txBody>
          <a:bodyPr wrap="square">
            <a:spAutoFit/>
          </a:bodyPr>
          <a:lstStyle/>
          <a:p>
            <a:pPr marL="0" marR="0" algn="just">
              <a:spcBef>
                <a:spcPts val="0"/>
              </a:spcBef>
              <a:spcAft>
                <a:spcPts val="0"/>
              </a:spcAft>
            </a:pPr>
            <a:r>
              <a:rPr lang="en-US" sz="2000">
                <a:solidFill>
                  <a:schemeClr val="tx2">
                    <a:lumMod val="75000"/>
                  </a:schemeClr>
                </a:solidFill>
                <a:effectLst/>
                <a:latin typeface="Arial" panose="020B0604020202020204" pitchFamily="34" charset="0"/>
                <a:ea typeface="Calibri" panose="020F0502020204030204" pitchFamily="34" charset="0"/>
              </a:rPr>
              <a:t>Project Access offers transportation services to homeless persons Monday through Friday, from 7 a.m. to 5 p.m., 52 weeks a year using a 40-passenger, wheelchair-accessible bus traveling a scheduled route. </a:t>
            </a:r>
          </a:p>
          <a:p>
            <a:pPr marL="0" marR="0" algn="just">
              <a:spcBef>
                <a:spcPts val="0"/>
              </a:spcBef>
              <a:spcAft>
                <a:spcPts val="0"/>
              </a:spcAft>
            </a:pPr>
            <a:endParaRPr lang="en-US" sz="800">
              <a:solidFill>
                <a:schemeClr val="tx2">
                  <a:lumMod val="75000"/>
                </a:schemeClr>
              </a:solidFill>
              <a:latin typeface="Arial" panose="020B0604020202020204" pitchFamily="34" charset="0"/>
              <a:ea typeface="Calibri" panose="020F0502020204030204" pitchFamily="34" charset="0"/>
            </a:endParaRPr>
          </a:p>
          <a:p>
            <a:pPr marL="0" marR="0" algn="just">
              <a:spcBef>
                <a:spcPts val="0"/>
              </a:spcBef>
              <a:spcAft>
                <a:spcPts val="0"/>
              </a:spcAft>
            </a:pPr>
            <a:r>
              <a:rPr lang="en-US" sz="2000">
                <a:solidFill>
                  <a:schemeClr val="tx2">
                    <a:lumMod val="75000"/>
                  </a:schemeClr>
                </a:solidFill>
                <a:effectLst/>
                <a:latin typeface="Arial" panose="020B0604020202020204" pitchFamily="34" charset="0"/>
                <a:ea typeface="Calibri" panose="020F0502020204030204" pitchFamily="34" charset="0"/>
              </a:rPr>
              <a:t>The service supports 23 agencies that provide essential services such as health care, meals, shelter, and social services. </a:t>
            </a:r>
          </a:p>
          <a:p>
            <a:pPr marL="0" marR="0" algn="just">
              <a:spcBef>
                <a:spcPts val="0"/>
              </a:spcBef>
              <a:spcAft>
                <a:spcPts val="0"/>
              </a:spcAft>
            </a:pPr>
            <a:endParaRPr lang="en-US" sz="800">
              <a:solidFill>
                <a:schemeClr val="tx2">
                  <a:lumMod val="75000"/>
                </a:schemeClr>
              </a:solidFill>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23565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38098" y="279561"/>
            <a:ext cx="6519902" cy="688628"/>
          </a:xfrm>
        </p:spPr>
        <p:txBody>
          <a:bodyPr lIns="91440" tIns="45720" rIns="91440" bIns="45720" anchor="t"/>
          <a:lstStyle/>
          <a:p>
            <a:pPr marL="0" marR="0">
              <a:spcBef>
                <a:spcPts val="0"/>
              </a:spcBef>
              <a:spcAft>
                <a:spcPts val="0"/>
              </a:spcAft>
            </a:pPr>
            <a:r>
              <a:rPr lang="en-US" sz="2000" err="1">
                <a:solidFill>
                  <a:schemeClr val="tx2">
                    <a:lumMod val="75000"/>
                  </a:schemeClr>
                </a:solidFill>
                <a:latin typeface="+mj-lt"/>
                <a:ea typeface="Calibri" panose="020F0502020204030204" pitchFamily="34" charset="0"/>
              </a:rPr>
              <a:t>III.b</a:t>
            </a:r>
            <a:r>
              <a:rPr lang="en-US" sz="2000">
                <a:solidFill>
                  <a:schemeClr val="tx2">
                    <a:lumMod val="75000"/>
                  </a:schemeClr>
                </a:solidFill>
                <a:latin typeface="+mj-lt"/>
                <a:ea typeface="Calibri" panose="020F0502020204030204" pitchFamily="34" charset="0"/>
              </a:rPr>
              <a:t>. </a:t>
            </a:r>
            <a:r>
              <a:rPr lang="en-US" sz="2000">
                <a:solidFill>
                  <a:schemeClr val="tx2">
                    <a:lumMod val="75000"/>
                  </a:schemeClr>
                </a:solidFill>
                <a:effectLst/>
                <a:latin typeface="Arial" panose="020B0604020202020204" pitchFamily="34" charset="0"/>
                <a:ea typeface="Calibri" panose="020F0502020204030204" pitchFamily="34" charset="0"/>
              </a:rPr>
              <a:t>Healthcare for the Homeless-Houston </a:t>
            </a:r>
            <a:br>
              <a:rPr lang="en-US" sz="2000">
                <a:solidFill>
                  <a:schemeClr val="tx2">
                    <a:lumMod val="75000"/>
                  </a:schemeClr>
                </a:solidFill>
                <a:effectLst/>
                <a:latin typeface="+mj-lt"/>
                <a:ea typeface="Calibri" panose="020F0502020204030204" pitchFamily="34" charset="0"/>
                <a:cs typeface="Arial" panose="020B0604020202020204" pitchFamily="34" charset="0"/>
              </a:rPr>
            </a:br>
            <a:r>
              <a:rPr lang="en-US" sz="2000">
                <a:solidFill>
                  <a:schemeClr val="tx2">
                    <a:lumMod val="75000"/>
                  </a:schemeClr>
                </a:solidFill>
                <a:effectLst/>
                <a:latin typeface="+mj-lt"/>
                <a:ea typeface="Calibri" panose="020F0502020204030204" pitchFamily="34" charset="0"/>
                <a:cs typeface="Arial" panose="020B0604020202020204" pitchFamily="34" charset="0"/>
              </a:rPr>
              <a:t>(All Districts</a:t>
            </a:r>
            <a:r>
              <a:rPr lang="en-US" sz="2000">
                <a:solidFill>
                  <a:schemeClr val="tx2">
                    <a:lumMod val="75000"/>
                  </a:schemeClr>
                </a:solidFill>
                <a:effectLst/>
                <a:latin typeface="+mj-lt"/>
                <a:ea typeface="Calibri" panose="020F0502020204030204" pitchFamily="34" charset="0"/>
                <a:cs typeface="Arial"/>
              </a:rPr>
              <a:t>)</a:t>
            </a:r>
            <a:endParaRPr lang="en-US" sz="2000">
              <a:solidFill>
                <a:schemeClr val="tx2">
                  <a:lumMod val="75000"/>
                </a:schemeClr>
              </a:solidFill>
              <a:latin typeface="+mj-lt"/>
              <a:cs typeface="Arial"/>
            </a:endParaRPr>
          </a:p>
        </p:txBody>
      </p:sp>
      <p:sp>
        <p:nvSpPr>
          <p:cNvPr id="5" name="TextBox 4">
            <a:extLst>
              <a:ext uri="{FF2B5EF4-FFF2-40B4-BE49-F238E27FC236}">
                <a16:creationId xmlns:a16="http://schemas.microsoft.com/office/drawing/2014/main" id="{75BC2620-4216-7166-1A61-67F02EB422B6}"/>
              </a:ext>
            </a:extLst>
          </p:cNvPr>
          <p:cNvSpPr txBox="1"/>
          <p:nvPr/>
        </p:nvSpPr>
        <p:spPr>
          <a:xfrm>
            <a:off x="476410" y="1198746"/>
            <a:ext cx="5847550" cy="2246769"/>
          </a:xfrm>
          <a:prstGeom prst="rect">
            <a:avLst/>
          </a:prstGeom>
          <a:noFill/>
        </p:spPr>
        <p:txBody>
          <a:bodyPr wrap="square">
            <a:spAutoFit/>
          </a:bodyPr>
          <a:lstStyle/>
          <a:p>
            <a:pPr marL="0" marR="0" algn="just">
              <a:spcBef>
                <a:spcPts val="0"/>
              </a:spcBef>
              <a:spcAft>
                <a:spcPts val="0"/>
              </a:spcAft>
            </a:pPr>
            <a:r>
              <a:rPr lang="en-US" sz="2000">
                <a:solidFill>
                  <a:schemeClr val="tx2">
                    <a:lumMod val="75000"/>
                  </a:schemeClr>
                </a:solidFill>
                <a:effectLst/>
                <a:latin typeface="Arial" panose="020B0604020202020204" pitchFamily="34" charset="0"/>
                <a:ea typeface="Calibri" panose="020F0502020204030204" pitchFamily="34" charset="0"/>
              </a:rPr>
              <a:t>Funding also supports a community health worker that serves as a resource for riders, collects data, acts as a liaison with other homeless services providers, and serves as the face of the program to promote ridership and improve outreach. </a:t>
            </a:r>
          </a:p>
          <a:p>
            <a:pPr marL="0" marR="0" algn="just">
              <a:spcBef>
                <a:spcPts val="0"/>
              </a:spcBef>
              <a:spcAft>
                <a:spcPts val="0"/>
              </a:spcAft>
            </a:pPr>
            <a:endParaRPr lang="en-US" sz="2000">
              <a:solidFill>
                <a:schemeClr val="tx2">
                  <a:lumMod val="75000"/>
                </a:schemeClr>
              </a:solidFill>
              <a:latin typeface="Arial" panose="020B0604020202020204" pitchFamily="34" charset="0"/>
              <a:ea typeface="Calibri" panose="020F0502020204030204" pitchFamily="34" charset="0"/>
            </a:endParaRPr>
          </a:p>
          <a:p>
            <a:pPr marL="0" marR="0" algn="just">
              <a:spcBef>
                <a:spcPts val="0"/>
              </a:spcBef>
              <a:spcAft>
                <a:spcPts val="0"/>
              </a:spcAft>
            </a:pPr>
            <a:endParaRPr lang="en-US" sz="2000">
              <a:solidFill>
                <a:schemeClr val="tx2">
                  <a:lumMod val="75000"/>
                </a:schemeClr>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389176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38098" y="279561"/>
            <a:ext cx="6519902" cy="688628"/>
          </a:xfrm>
        </p:spPr>
        <p:txBody>
          <a:bodyPr lIns="91440" tIns="45720" rIns="91440" bIns="45720" anchor="t"/>
          <a:lstStyle/>
          <a:p>
            <a:pPr marL="0" marR="0">
              <a:spcBef>
                <a:spcPts val="0"/>
              </a:spcBef>
              <a:spcAft>
                <a:spcPts val="0"/>
              </a:spcAft>
            </a:pPr>
            <a:r>
              <a:rPr lang="en-US" sz="2000" err="1">
                <a:solidFill>
                  <a:schemeClr val="tx2">
                    <a:lumMod val="75000"/>
                  </a:schemeClr>
                </a:solidFill>
                <a:latin typeface="+mj-lt"/>
                <a:ea typeface="Calibri" panose="020F0502020204030204" pitchFamily="34" charset="0"/>
              </a:rPr>
              <a:t>III.b</a:t>
            </a:r>
            <a:r>
              <a:rPr lang="en-US" sz="2000">
                <a:solidFill>
                  <a:schemeClr val="tx2">
                    <a:lumMod val="75000"/>
                  </a:schemeClr>
                </a:solidFill>
                <a:latin typeface="+mj-lt"/>
                <a:ea typeface="Calibri" panose="020F0502020204030204" pitchFamily="34" charset="0"/>
              </a:rPr>
              <a:t>. </a:t>
            </a:r>
            <a:r>
              <a:rPr lang="en-US" sz="2000">
                <a:solidFill>
                  <a:schemeClr val="tx2">
                    <a:lumMod val="75000"/>
                  </a:schemeClr>
                </a:solidFill>
                <a:effectLst/>
                <a:latin typeface="Arial" panose="020B0604020202020204" pitchFamily="34" charset="0"/>
                <a:ea typeface="Calibri" panose="020F0502020204030204" pitchFamily="34" charset="0"/>
              </a:rPr>
              <a:t>Healthcare for the Homeless-Houston </a:t>
            </a:r>
            <a:br>
              <a:rPr lang="en-US" sz="2000">
                <a:solidFill>
                  <a:schemeClr val="tx2">
                    <a:lumMod val="75000"/>
                  </a:schemeClr>
                </a:solidFill>
                <a:effectLst/>
                <a:latin typeface="+mj-lt"/>
                <a:ea typeface="Calibri" panose="020F0502020204030204" pitchFamily="34" charset="0"/>
                <a:cs typeface="Arial" panose="020B0604020202020204" pitchFamily="34" charset="0"/>
              </a:rPr>
            </a:br>
            <a:r>
              <a:rPr lang="en-US" sz="2000">
                <a:solidFill>
                  <a:schemeClr val="tx2">
                    <a:lumMod val="75000"/>
                  </a:schemeClr>
                </a:solidFill>
                <a:effectLst/>
                <a:latin typeface="+mj-lt"/>
                <a:ea typeface="Calibri" panose="020F0502020204030204" pitchFamily="34" charset="0"/>
                <a:cs typeface="Arial" panose="020B0604020202020204" pitchFamily="34" charset="0"/>
              </a:rPr>
              <a:t>(All Districts</a:t>
            </a:r>
            <a:r>
              <a:rPr lang="en-US" sz="2000">
                <a:solidFill>
                  <a:schemeClr val="tx2">
                    <a:lumMod val="75000"/>
                  </a:schemeClr>
                </a:solidFill>
                <a:effectLst/>
                <a:latin typeface="+mj-lt"/>
                <a:ea typeface="Calibri" panose="020F0502020204030204" pitchFamily="34" charset="0"/>
                <a:cs typeface="Arial"/>
              </a:rPr>
              <a:t>)</a:t>
            </a:r>
            <a:endParaRPr lang="en-US" sz="2000">
              <a:solidFill>
                <a:schemeClr val="tx2">
                  <a:lumMod val="75000"/>
                </a:schemeClr>
              </a:solidFill>
              <a:latin typeface="+mj-lt"/>
              <a:cs typeface="Arial"/>
            </a:endParaRPr>
          </a:p>
        </p:txBody>
      </p:sp>
      <p:graphicFrame>
        <p:nvGraphicFramePr>
          <p:cNvPr id="6" name="Table 5">
            <a:extLst>
              <a:ext uri="{FF2B5EF4-FFF2-40B4-BE49-F238E27FC236}">
                <a16:creationId xmlns:a16="http://schemas.microsoft.com/office/drawing/2014/main" id="{5A3BEBEF-A032-B4B0-097B-F3B6164CA727}"/>
              </a:ext>
            </a:extLst>
          </p:cNvPr>
          <p:cNvGraphicFramePr>
            <a:graphicFrameLocks noGrp="1"/>
          </p:cNvGraphicFramePr>
          <p:nvPr>
            <p:extLst>
              <p:ext uri="{D42A27DB-BD31-4B8C-83A1-F6EECF244321}">
                <p14:modId xmlns:p14="http://schemas.microsoft.com/office/powerpoint/2010/main" val="2996639219"/>
              </p:ext>
            </p:extLst>
          </p:nvPr>
        </p:nvGraphicFramePr>
        <p:xfrm>
          <a:off x="514830" y="1244349"/>
          <a:ext cx="5770709" cy="1097280"/>
        </p:xfrm>
        <a:graphic>
          <a:graphicData uri="http://schemas.openxmlformats.org/drawingml/2006/table">
            <a:tbl>
              <a:tblPr firstRow="1" firstCol="1" bandRow="1"/>
              <a:tblGrid>
                <a:gridCol w="2043953">
                  <a:extLst>
                    <a:ext uri="{9D8B030D-6E8A-4147-A177-3AD203B41FA5}">
                      <a16:colId xmlns:a16="http://schemas.microsoft.com/office/drawing/2014/main" val="2854612595"/>
                    </a:ext>
                  </a:extLst>
                </a:gridCol>
                <a:gridCol w="1890272">
                  <a:extLst>
                    <a:ext uri="{9D8B030D-6E8A-4147-A177-3AD203B41FA5}">
                      <a16:colId xmlns:a16="http://schemas.microsoft.com/office/drawing/2014/main" val="4017657940"/>
                    </a:ext>
                  </a:extLst>
                </a:gridCol>
                <a:gridCol w="1836484">
                  <a:extLst>
                    <a:ext uri="{9D8B030D-6E8A-4147-A177-3AD203B41FA5}">
                      <a16:colId xmlns:a16="http://schemas.microsoft.com/office/drawing/2014/main" val="1068253572"/>
                    </a:ext>
                  </a:extLst>
                </a:gridCol>
              </a:tblGrid>
              <a:tr h="159385">
                <a:tc>
                  <a:txBody>
                    <a:bodyPr/>
                    <a:lstStyle/>
                    <a:p>
                      <a:pPr marL="0" marR="86995" algn="ctr">
                        <a:spcBef>
                          <a:spcPts val="0"/>
                        </a:spcBef>
                        <a:spcAft>
                          <a:spcPts val="0"/>
                        </a:spcAft>
                      </a:pPr>
                      <a:r>
                        <a:rPr lang="en-US" sz="18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CATEGORY</a:t>
                      </a:r>
                      <a:endParaRPr lang="en-US" sz="18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86995" algn="ctr">
                        <a:spcBef>
                          <a:spcPts val="0"/>
                        </a:spcBef>
                        <a:spcAft>
                          <a:spcPts val="0"/>
                        </a:spcAft>
                      </a:pPr>
                      <a:r>
                        <a:rPr lang="en-US" sz="18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AMOUNT</a:t>
                      </a:r>
                      <a:endParaRPr lang="en-US" sz="18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86995" algn="ctr">
                        <a:spcBef>
                          <a:spcPts val="0"/>
                        </a:spcBef>
                        <a:spcAft>
                          <a:spcPts val="0"/>
                        </a:spcAft>
                      </a:pPr>
                      <a:r>
                        <a:rPr lang="en-US" sz="18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PERCENT</a:t>
                      </a:r>
                      <a:endParaRPr lang="en-US" sz="18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4430327"/>
                  </a:ext>
                </a:extLst>
              </a:tr>
              <a:tr h="149860">
                <a:tc>
                  <a:txBody>
                    <a:bodyPr/>
                    <a:lstStyle/>
                    <a:p>
                      <a:pPr marL="0" marR="86995" algn="just">
                        <a:spcBef>
                          <a:spcPts val="0"/>
                        </a:spcBef>
                        <a:spcAft>
                          <a:spcPts val="0"/>
                        </a:spcAft>
                      </a:pPr>
                      <a:r>
                        <a:rPr lang="en-US" sz="18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Program Services</a:t>
                      </a:r>
                      <a:endParaRPr lang="en-US" sz="18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86995" algn="r">
                        <a:spcBef>
                          <a:spcPts val="0"/>
                        </a:spcBef>
                        <a:spcAft>
                          <a:spcPts val="0"/>
                        </a:spcAft>
                      </a:pPr>
                      <a:r>
                        <a:rPr lang="en-US" sz="18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$250,000.00</a:t>
                      </a:r>
                      <a:endParaRPr lang="en-US" sz="18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86995" algn="r">
                        <a:spcBef>
                          <a:spcPts val="0"/>
                        </a:spcBef>
                        <a:spcAft>
                          <a:spcPts val="0"/>
                        </a:spcAft>
                      </a:pPr>
                      <a:r>
                        <a:rPr lang="en-US" sz="18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100%</a:t>
                      </a:r>
                      <a:endParaRPr lang="en-US" sz="18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4900779"/>
                  </a:ext>
                </a:extLst>
              </a:tr>
              <a:tr h="149860">
                <a:tc>
                  <a:txBody>
                    <a:bodyPr/>
                    <a:lstStyle/>
                    <a:p>
                      <a:pPr marL="0" marR="86995" algn="just">
                        <a:spcBef>
                          <a:spcPts val="0"/>
                        </a:spcBef>
                        <a:spcAft>
                          <a:spcPts val="0"/>
                        </a:spcAft>
                      </a:pPr>
                      <a:r>
                        <a:rPr lang="en-US" sz="18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Administration</a:t>
                      </a:r>
                      <a:endParaRPr lang="en-US" sz="18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86995" algn="r">
                        <a:spcBef>
                          <a:spcPts val="0"/>
                        </a:spcBef>
                        <a:spcAft>
                          <a:spcPts val="0"/>
                        </a:spcAft>
                      </a:pPr>
                      <a:r>
                        <a:rPr lang="en-US" sz="18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$0.00</a:t>
                      </a:r>
                      <a:endParaRPr lang="en-US" sz="18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86995" algn="r">
                        <a:spcBef>
                          <a:spcPts val="0"/>
                        </a:spcBef>
                        <a:spcAft>
                          <a:spcPts val="0"/>
                        </a:spcAft>
                      </a:pPr>
                      <a:r>
                        <a:rPr lang="en-US" sz="18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0%</a:t>
                      </a:r>
                      <a:endParaRPr lang="en-US" sz="18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7647249"/>
                  </a:ext>
                </a:extLst>
              </a:tr>
              <a:tr h="159385">
                <a:tc>
                  <a:txBody>
                    <a:bodyPr/>
                    <a:lstStyle/>
                    <a:p>
                      <a:pPr marL="0" marR="86995" algn="just">
                        <a:spcBef>
                          <a:spcPts val="0"/>
                        </a:spcBef>
                        <a:spcAft>
                          <a:spcPts val="0"/>
                        </a:spcAft>
                      </a:pPr>
                      <a:r>
                        <a:rPr lang="en-US" sz="18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Total</a:t>
                      </a:r>
                      <a:endParaRPr lang="en-US" sz="18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86995" algn="r">
                        <a:spcBef>
                          <a:spcPts val="0"/>
                        </a:spcBef>
                        <a:spcAft>
                          <a:spcPts val="0"/>
                        </a:spcAft>
                      </a:pPr>
                      <a:r>
                        <a:rPr lang="en-US" sz="18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$250,000.00</a:t>
                      </a:r>
                      <a:endParaRPr lang="en-US" sz="18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86995" algn="r">
                        <a:spcBef>
                          <a:spcPts val="0"/>
                        </a:spcBef>
                        <a:spcAft>
                          <a:spcPts val="0"/>
                        </a:spcAft>
                      </a:pPr>
                      <a:r>
                        <a:rPr lang="en-US" sz="18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100%</a:t>
                      </a:r>
                      <a:endParaRPr lang="en-US" sz="18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4425901"/>
                  </a:ext>
                </a:extLst>
              </a:tr>
            </a:tbl>
          </a:graphicData>
        </a:graphic>
      </p:graphicFrame>
      <p:sp>
        <p:nvSpPr>
          <p:cNvPr id="8" name="TextBox 7">
            <a:extLst>
              <a:ext uri="{FF2B5EF4-FFF2-40B4-BE49-F238E27FC236}">
                <a16:creationId xmlns:a16="http://schemas.microsoft.com/office/drawing/2014/main" id="{06FFA6C4-4FCC-F6D6-8FE8-2705FB8DA002}"/>
              </a:ext>
            </a:extLst>
          </p:cNvPr>
          <p:cNvSpPr txBox="1"/>
          <p:nvPr/>
        </p:nvSpPr>
        <p:spPr>
          <a:xfrm>
            <a:off x="499462" y="2507463"/>
            <a:ext cx="5770709" cy="1754326"/>
          </a:xfrm>
          <a:prstGeom prst="rect">
            <a:avLst/>
          </a:prstGeom>
          <a:noFill/>
        </p:spPr>
        <p:txBody>
          <a:bodyPr wrap="square">
            <a:spAutoFit/>
          </a:bodyPr>
          <a:lstStyle/>
          <a:p>
            <a:pPr marL="0" marR="0" algn="just">
              <a:spcBef>
                <a:spcPts val="0"/>
              </a:spcBef>
              <a:spcAft>
                <a:spcPts val="0"/>
              </a:spcAft>
            </a:pPr>
            <a:r>
              <a:rPr lang="en-US" sz="2000">
                <a:solidFill>
                  <a:schemeClr val="tx2">
                    <a:lumMod val="75000"/>
                  </a:schemeClr>
                </a:solidFill>
                <a:effectLst/>
                <a:latin typeface="Arial" panose="020B0604020202020204" pitchFamily="34" charset="0"/>
                <a:ea typeface="Times New Roman" panose="02020603050405020304" pitchFamily="18" charset="0"/>
              </a:rPr>
              <a:t>This Agreement provides funding from September 1, 2023, through August 31, 2024. </a:t>
            </a:r>
          </a:p>
          <a:p>
            <a:pPr marL="0" marR="0" algn="just">
              <a:spcBef>
                <a:spcPts val="0"/>
              </a:spcBef>
              <a:spcAft>
                <a:spcPts val="0"/>
              </a:spcAft>
            </a:pPr>
            <a:endParaRPr lang="en-US" sz="800">
              <a:solidFill>
                <a:schemeClr val="tx2">
                  <a:lumMod val="75000"/>
                </a:schemeClr>
              </a:solidFill>
              <a:latin typeface="Arial" panose="020B0604020202020204" pitchFamily="34" charset="0"/>
              <a:ea typeface="Times New Roman" panose="02020603050405020304" pitchFamily="18" charset="0"/>
            </a:endParaRPr>
          </a:p>
          <a:p>
            <a:pPr marL="0" marR="0" algn="just">
              <a:spcBef>
                <a:spcPts val="0"/>
              </a:spcBef>
              <a:spcAft>
                <a:spcPts val="0"/>
              </a:spcAft>
            </a:pPr>
            <a:r>
              <a:rPr lang="en-US" sz="2000">
                <a:solidFill>
                  <a:schemeClr val="tx2">
                    <a:lumMod val="75000"/>
                  </a:schemeClr>
                </a:solidFill>
                <a:effectLst/>
                <a:latin typeface="Arial" panose="020B0604020202020204" pitchFamily="34" charset="0"/>
                <a:ea typeface="Times New Roman" panose="02020603050405020304" pitchFamily="18" charset="0"/>
              </a:rPr>
              <a:t>HHH has received funding through the City for various </a:t>
            </a:r>
            <a:r>
              <a:rPr lang="en-US" sz="2000">
                <a:solidFill>
                  <a:schemeClr val="tx2">
                    <a:lumMod val="75000"/>
                  </a:schemeClr>
                </a:solidFill>
                <a:latin typeface="Arial" panose="020B0604020202020204" pitchFamily="34" charset="0"/>
                <a:ea typeface="Times New Roman" panose="02020603050405020304" pitchFamily="18" charset="0"/>
              </a:rPr>
              <a:t>a</a:t>
            </a:r>
            <a:r>
              <a:rPr lang="en-US" sz="2000">
                <a:solidFill>
                  <a:schemeClr val="tx2">
                    <a:lumMod val="75000"/>
                  </a:schemeClr>
                </a:solidFill>
                <a:effectLst/>
                <a:latin typeface="Arial" panose="020B0604020202020204" pitchFamily="34" charset="0"/>
                <a:ea typeface="Times New Roman" panose="02020603050405020304" pitchFamily="18" charset="0"/>
              </a:rPr>
              <a:t>greements since 2003 and had no findings on the last compliance monitoring.</a:t>
            </a:r>
            <a:endParaRPr lang="en-US" sz="2000">
              <a:solidFill>
                <a:schemeClr val="tx2">
                  <a:lumMod val="75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8402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38098" y="279561"/>
            <a:ext cx="6323959" cy="688628"/>
          </a:xfrm>
        </p:spPr>
        <p:txBody>
          <a:bodyPr lIns="91440" tIns="45720" rIns="91440" bIns="45720" anchor="t"/>
          <a:lstStyle/>
          <a:p>
            <a:pPr>
              <a:spcBef>
                <a:spcPts val="0"/>
              </a:spcBef>
            </a:pPr>
            <a:r>
              <a:rPr lang="en-US" sz="2000" err="1">
                <a:solidFill>
                  <a:schemeClr val="tx2">
                    <a:lumMod val="75000"/>
                  </a:schemeClr>
                </a:solidFill>
                <a:latin typeface="+mj-lt"/>
                <a:ea typeface="Calibri" panose="020F0502020204030204" pitchFamily="34" charset="0"/>
              </a:rPr>
              <a:t>III.c</a:t>
            </a:r>
            <a:r>
              <a:rPr lang="en-US" sz="2000">
                <a:solidFill>
                  <a:schemeClr val="tx2">
                    <a:lumMod val="75000"/>
                  </a:schemeClr>
                </a:solidFill>
                <a:latin typeface="+mj-lt"/>
                <a:ea typeface="Calibri" panose="020F0502020204030204" pitchFamily="34" charset="0"/>
              </a:rPr>
              <a:t>. </a:t>
            </a: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Northwest Assistance Ministries</a:t>
            </a:r>
            <a:br>
              <a:rPr lang="en-US" sz="20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rPr>
            </a:br>
            <a:r>
              <a:rPr lang="en-US" sz="2000">
                <a:solidFill>
                  <a:schemeClr val="tx2">
                    <a:lumMod val="75000"/>
                  </a:schemeClr>
                </a:solidFill>
                <a:effectLst/>
                <a:latin typeface="+mj-lt"/>
                <a:ea typeface="Calibri" panose="020F0502020204030204" pitchFamily="34" charset="0"/>
                <a:cs typeface="Arial" panose="020B0604020202020204" pitchFamily="34" charset="0"/>
              </a:rPr>
              <a:t>(All Districts</a:t>
            </a:r>
            <a:r>
              <a:rPr lang="en-US" sz="2000">
                <a:solidFill>
                  <a:schemeClr val="tx2">
                    <a:lumMod val="75000"/>
                  </a:schemeClr>
                </a:solidFill>
                <a:effectLst/>
                <a:latin typeface="+mj-lt"/>
                <a:ea typeface="Calibri" panose="020F0502020204030204" pitchFamily="34" charset="0"/>
                <a:cs typeface="Arial"/>
              </a:rPr>
              <a:t>)</a:t>
            </a:r>
            <a:endParaRPr lang="en-US" sz="2000">
              <a:solidFill>
                <a:schemeClr val="tx2">
                  <a:lumMod val="75000"/>
                </a:schemeClr>
              </a:solidFill>
              <a:latin typeface="+mj-lt"/>
              <a:cs typeface="Arial"/>
            </a:endParaRPr>
          </a:p>
        </p:txBody>
      </p:sp>
      <p:sp>
        <p:nvSpPr>
          <p:cNvPr id="5" name="TextBox 4">
            <a:extLst>
              <a:ext uri="{FF2B5EF4-FFF2-40B4-BE49-F238E27FC236}">
                <a16:creationId xmlns:a16="http://schemas.microsoft.com/office/drawing/2014/main" id="{ED964A77-072C-A557-18D3-16BD7E740BDE}"/>
              </a:ext>
            </a:extLst>
          </p:cNvPr>
          <p:cNvSpPr txBox="1"/>
          <p:nvPr/>
        </p:nvSpPr>
        <p:spPr>
          <a:xfrm>
            <a:off x="491778" y="1100166"/>
            <a:ext cx="5855234" cy="3416320"/>
          </a:xfrm>
          <a:prstGeom prst="rect">
            <a:avLst/>
          </a:prstGeom>
          <a:noFill/>
        </p:spPr>
        <p:txBody>
          <a:bodyPr wrap="square">
            <a:spAutoFit/>
          </a:bodyPr>
          <a:lstStyle/>
          <a:p>
            <a:pPr marL="0" marR="0" algn="just">
              <a:spcBef>
                <a:spcPts val="0"/>
              </a:spcBef>
              <a:spcAft>
                <a:spcPts val="0"/>
              </a:spcAft>
            </a:pP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An Ordinance authorizing a First Amendment to the Subrecipient Agreement between the City of Houston (City) and Northwest Assistance Ministries (NAM), </a:t>
            </a:r>
          </a:p>
          <a:p>
            <a:pPr marL="0" marR="0" algn="just">
              <a:spcBef>
                <a:spcPts val="0"/>
              </a:spcBef>
              <a:spcAft>
                <a:spcPts val="0"/>
              </a:spcAft>
            </a:pPr>
            <a:endParaRPr lang="en-US" sz="80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0"/>
              </a:spcAft>
            </a:pP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Extending the term of the Agreement and providing up to an additional $100,000.00 in Community Development Block Grant – CARES Act (CDBG-CV) funds,</a:t>
            </a:r>
          </a:p>
          <a:p>
            <a:pPr marL="0" marR="0" algn="just">
              <a:spcBef>
                <a:spcPts val="0"/>
              </a:spcBef>
              <a:spcAft>
                <a:spcPts val="0"/>
              </a:spcAft>
            </a:pPr>
            <a:endParaRPr lang="en-US" sz="80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0"/>
              </a:spcAft>
            </a:pP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To provide diversion services to a minimum of 125 households.</a:t>
            </a:r>
            <a:endParaRPr lang="en-US" sz="20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394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38098" y="279561"/>
            <a:ext cx="6519902" cy="688628"/>
          </a:xfrm>
        </p:spPr>
        <p:txBody>
          <a:bodyPr lIns="91440" tIns="45720" rIns="91440" bIns="45720" anchor="t"/>
          <a:lstStyle/>
          <a:p>
            <a:pPr>
              <a:spcBef>
                <a:spcPts val="0"/>
              </a:spcBef>
            </a:pPr>
            <a:r>
              <a:rPr lang="en-US" sz="2000" err="1">
                <a:solidFill>
                  <a:schemeClr val="tx2">
                    <a:lumMod val="75000"/>
                  </a:schemeClr>
                </a:solidFill>
                <a:latin typeface="+mj-lt"/>
                <a:ea typeface="Calibri" panose="020F0502020204030204" pitchFamily="34" charset="0"/>
              </a:rPr>
              <a:t>III.c</a:t>
            </a:r>
            <a:r>
              <a:rPr lang="en-US" sz="2000">
                <a:solidFill>
                  <a:schemeClr val="tx2">
                    <a:lumMod val="75000"/>
                  </a:schemeClr>
                </a:solidFill>
                <a:latin typeface="+mj-lt"/>
                <a:ea typeface="Calibri" panose="020F0502020204030204" pitchFamily="34" charset="0"/>
              </a:rPr>
              <a:t>. </a:t>
            </a: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Northwest Assistance Ministries</a:t>
            </a:r>
            <a:br>
              <a:rPr lang="en-US" sz="20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rPr>
            </a:br>
            <a:r>
              <a:rPr lang="en-US" sz="2000">
                <a:solidFill>
                  <a:schemeClr val="tx2">
                    <a:lumMod val="75000"/>
                  </a:schemeClr>
                </a:solidFill>
                <a:effectLst/>
                <a:latin typeface="+mj-lt"/>
                <a:ea typeface="Calibri" panose="020F0502020204030204" pitchFamily="34" charset="0"/>
                <a:cs typeface="Arial" panose="020B0604020202020204" pitchFamily="34" charset="0"/>
              </a:rPr>
              <a:t>(All Districts</a:t>
            </a:r>
            <a:r>
              <a:rPr lang="en-US" sz="2000">
                <a:solidFill>
                  <a:schemeClr val="tx2">
                    <a:lumMod val="75000"/>
                  </a:schemeClr>
                </a:solidFill>
                <a:effectLst/>
                <a:latin typeface="+mj-lt"/>
                <a:ea typeface="Calibri" panose="020F0502020204030204" pitchFamily="34" charset="0"/>
                <a:cs typeface="Arial"/>
              </a:rPr>
              <a:t>)</a:t>
            </a:r>
            <a:endParaRPr lang="en-US" sz="2000">
              <a:solidFill>
                <a:schemeClr val="tx2">
                  <a:lumMod val="75000"/>
                </a:schemeClr>
              </a:solidFill>
              <a:latin typeface="+mj-lt"/>
              <a:cs typeface="Arial"/>
            </a:endParaRPr>
          </a:p>
        </p:txBody>
      </p:sp>
      <p:sp>
        <p:nvSpPr>
          <p:cNvPr id="6" name="TextBox 5">
            <a:extLst>
              <a:ext uri="{FF2B5EF4-FFF2-40B4-BE49-F238E27FC236}">
                <a16:creationId xmlns:a16="http://schemas.microsoft.com/office/drawing/2014/main" id="{9B8C97FD-DD75-D9E5-3D8C-4446D8ACED52}"/>
              </a:ext>
            </a:extLst>
          </p:cNvPr>
          <p:cNvSpPr txBox="1"/>
          <p:nvPr/>
        </p:nvSpPr>
        <p:spPr>
          <a:xfrm>
            <a:off x="476410" y="1139148"/>
            <a:ext cx="5816814" cy="2369880"/>
          </a:xfrm>
          <a:prstGeom prst="rect">
            <a:avLst/>
          </a:prstGeom>
          <a:noFill/>
        </p:spPr>
        <p:txBody>
          <a:bodyPr wrap="square">
            <a:spAutoFit/>
          </a:bodyPr>
          <a:lstStyle/>
          <a:p>
            <a:pPr marL="0" marR="0" algn="just">
              <a:spcBef>
                <a:spcPts val="0"/>
              </a:spcBef>
              <a:spcAft>
                <a:spcPts val="0"/>
              </a:spcAft>
            </a:pP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Diversion services assist clients in crisis to identify immediate alternative housing arrangements in order to avoid emergency shelter or unsheltered living. </a:t>
            </a:r>
          </a:p>
          <a:p>
            <a:pPr marL="0" marR="0" algn="just">
              <a:spcBef>
                <a:spcPts val="0"/>
              </a:spcBef>
              <a:spcAft>
                <a:spcPts val="0"/>
              </a:spcAft>
            </a:pPr>
            <a:endParaRPr lang="en-US" sz="80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0"/>
              </a:spcAft>
            </a:pP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Diversion services can include but are not limited to, flexible direct financial assistance, family mediation, and counseling services.</a:t>
            </a:r>
            <a:endParaRPr lang="en-US" sz="20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1075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38098" y="279561"/>
            <a:ext cx="6519902" cy="688628"/>
          </a:xfrm>
        </p:spPr>
        <p:txBody>
          <a:bodyPr lIns="91440" tIns="45720" rIns="91440" bIns="45720" anchor="t"/>
          <a:lstStyle/>
          <a:p>
            <a:pPr>
              <a:spcBef>
                <a:spcPts val="0"/>
              </a:spcBef>
            </a:pPr>
            <a:r>
              <a:rPr lang="en-US" sz="2000" err="1">
                <a:solidFill>
                  <a:schemeClr val="tx2">
                    <a:lumMod val="75000"/>
                  </a:schemeClr>
                </a:solidFill>
                <a:latin typeface="+mj-lt"/>
                <a:ea typeface="Calibri" panose="020F0502020204030204" pitchFamily="34" charset="0"/>
              </a:rPr>
              <a:t>III.c</a:t>
            </a:r>
            <a:r>
              <a:rPr lang="en-US" sz="2000">
                <a:solidFill>
                  <a:schemeClr val="tx2">
                    <a:lumMod val="75000"/>
                  </a:schemeClr>
                </a:solidFill>
                <a:latin typeface="+mj-lt"/>
                <a:ea typeface="Calibri" panose="020F0502020204030204" pitchFamily="34" charset="0"/>
              </a:rPr>
              <a:t>. </a:t>
            </a: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Northwest Assistance Ministries</a:t>
            </a:r>
            <a:br>
              <a:rPr lang="en-US" sz="20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rPr>
            </a:br>
            <a:r>
              <a:rPr lang="en-US" sz="2000">
                <a:solidFill>
                  <a:schemeClr val="tx2">
                    <a:lumMod val="75000"/>
                  </a:schemeClr>
                </a:solidFill>
                <a:effectLst/>
                <a:latin typeface="+mj-lt"/>
                <a:ea typeface="Calibri" panose="020F0502020204030204" pitchFamily="34" charset="0"/>
                <a:cs typeface="Arial" panose="020B0604020202020204" pitchFamily="34" charset="0"/>
              </a:rPr>
              <a:t>(All Districts</a:t>
            </a:r>
            <a:r>
              <a:rPr lang="en-US" sz="2000">
                <a:solidFill>
                  <a:schemeClr val="tx2">
                    <a:lumMod val="75000"/>
                  </a:schemeClr>
                </a:solidFill>
                <a:effectLst/>
                <a:latin typeface="+mj-lt"/>
                <a:ea typeface="Calibri" panose="020F0502020204030204" pitchFamily="34" charset="0"/>
                <a:cs typeface="Arial"/>
              </a:rPr>
              <a:t>)</a:t>
            </a:r>
            <a:endParaRPr lang="en-US" sz="2000">
              <a:solidFill>
                <a:schemeClr val="tx2">
                  <a:lumMod val="75000"/>
                </a:schemeClr>
              </a:solidFill>
              <a:latin typeface="+mj-lt"/>
              <a:cs typeface="Arial"/>
            </a:endParaRPr>
          </a:p>
        </p:txBody>
      </p:sp>
      <p:sp>
        <p:nvSpPr>
          <p:cNvPr id="5" name="TextBox 4">
            <a:extLst>
              <a:ext uri="{FF2B5EF4-FFF2-40B4-BE49-F238E27FC236}">
                <a16:creationId xmlns:a16="http://schemas.microsoft.com/office/drawing/2014/main" id="{0B7E97FF-5EFD-7071-AAB5-9509A2F683D6}"/>
              </a:ext>
            </a:extLst>
          </p:cNvPr>
          <p:cNvSpPr txBox="1"/>
          <p:nvPr/>
        </p:nvSpPr>
        <p:spPr>
          <a:xfrm>
            <a:off x="459121" y="1055046"/>
            <a:ext cx="5801445" cy="3416320"/>
          </a:xfrm>
          <a:prstGeom prst="rect">
            <a:avLst/>
          </a:prstGeom>
          <a:noFill/>
        </p:spPr>
        <p:txBody>
          <a:bodyPr wrap="square">
            <a:spAutoFit/>
          </a:bodyPr>
          <a:lstStyle/>
          <a:p>
            <a:pPr marL="0" marR="0" algn="just" fontAlgn="base">
              <a:spcBef>
                <a:spcPts val="0"/>
              </a:spcBef>
              <a:spcAft>
                <a:spcPts val="0"/>
              </a:spcAft>
            </a:pPr>
            <a:r>
              <a:rPr lang="en-US" sz="2000">
                <a:solidFill>
                  <a:schemeClr val="tx2">
                    <a:lumMod val="75000"/>
                  </a:schemeClr>
                </a:solidFill>
                <a:effectLst/>
                <a:latin typeface="Arial" panose="020B0604020202020204" pitchFamily="34" charset="0"/>
                <a:ea typeface="MS Mincho" panose="02020609040205080304" pitchFamily="49" charset="-128"/>
              </a:rPr>
              <a:t>The Way Home is a collaborative partnership between the City of Houston, Harris County, and the Coalition for the Homeless of Houston/Harris County (Coalition).</a:t>
            </a:r>
          </a:p>
          <a:p>
            <a:pPr marL="0" marR="0" algn="just" fontAlgn="base">
              <a:spcBef>
                <a:spcPts val="0"/>
              </a:spcBef>
              <a:spcAft>
                <a:spcPts val="0"/>
              </a:spcAft>
            </a:pPr>
            <a:endParaRPr lang="en-US" sz="800">
              <a:solidFill>
                <a:schemeClr val="tx2">
                  <a:lumMod val="75000"/>
                </a:schemeClr>
              </a:solidFill>
              <a:latin typeface="Arial" panose="020B0604020202020204" pitchFamily="34" charset="0"/>
              <a:ea typeface="MS Mincho" panose="02020609040205080304" pitchFamily="49" charset="-128"/>
            </a:endParaRPr>
          </a:p>
          <a:p>
            <a:pPr marL="0" marR="0" algn="just" fontAlgn="base">
              <a:spcBef>
                <a:spcPts val="0"/>
              </a:spcBef>
              <a:spcAft>
                <a:spcPts val="0"/>
              </a:spcAft>
            </a:pPr>
            <a:r>
              <a:rPr lang="en-US" sz="2000">
                <a:solidFill>
                  <a:schemeClr val="tx2">
                    <a:lumMod val="75000"/>
                  </a:schemeClr>
                </a:solidFill>
                <a:effectLst/>
                <a:latin typeface="Arial" panose="020B0604020202020204" pitchFamily="34" charset="0"/>
                <a:ea typeface="MS Mincho" panose="02020609040205080304" pitchFamily="49" charset="-128"/>
              </a:rPr>
              <a:t>The CCHP was developed to prevent and respond to COVID-19’s impacts on the homeless. </a:t>
            </a:r>
          </a:p>
          <a:p>
            <a:pPr marL="0" marR="0" algn="just" fontAlgn="base">
              <a:spcBef>
                <a:spcPts val="0"/>
              </a:spcBef>
              <a:spcAft>
                <a:spcPts val="0"/>
              </a:spcAft>
            </a:pPr>
            <a:endParaRPr lang="en-US" sz="800">
              <a:solidFill>
                <a:schemeClr val="tx2">
                  <a:lumMod val="75000"/>
                </a:schemeClr>
              </a:solidFill>
              <a:latin typeface="Arial" panose="020B0604020202020204" pitchFamily="34" charset="0"/>
              <a:ea typeface="MS Mincho" panose="02020609040205080304" pitchFamily="49" charset="-128"/>
            </a:endParaRPr>
          </a:p>
          <a:p>
            <a:pPr algn="just" fontAlgn="base"/>
            <a:r>
              <a:rPr lang="en-US" sz="2000">
                <a:solidFill>
                  <a:schemeClr val="tx2">
                    <a:lumMod val="75000"/>
                  </a:schemeClr>
                </a:solidFill>
                <a:effectLst/>
                <a:latin typeface="Arial" panose="020B0604020202020204" pitchFamily="34" charset="0"/>
                <a:ea typeface="MS Mincho" panose="02020609040205080304" pitchFamily="49" charset="-128"/>
              </a:rPr>
              <a:t>For CCHP Phase 2, a joint Request for Expression of Interest (REI) from qualified agencies was released in March of 2022 by the Coalition. </a:t>
            </a:r>
          </a:p>
        </p:txBody>
      </p:sp>
    </p:spTree>
    <p:extLst>
      <p:ext uri="{BB962C8B-B14F-4D97-AF65-F5344CB8AC3E}">
        <p14:creationId xmlns:p14="http://schemas.microsoft.com/office/powerpoint/2010/main" val="376807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38098" y="279561"/>
            <a:ext cx="6519902" cy="688628"/>
          </a:xfrm>
        </p:spPr>
        <p:txBody>
          <a:bodyPr lIns="91440" tIns="45720" rIns="91440" bIns="45720" anchor="t"/>
          <a:lstStyle/>
          <a:p>
            <a:pPr>
              <a:spcBef>
                <a:spcPts val="0"/>
              </a:spcBef>
            </a:pPr>
            <a:r>
              <a:rPr lang="en-US" sz="2000" err="1">
                <a:solidFill>
                  <a:schemeClr val="tx2">
                    <a:lumMod val="75000"/>
                  </a:schemeClr>
                </a:solidFill>
                <a:latin typeface="+mj-lt"/>
                <a:ea typeface="Calibri" panose="020F0502020204030204" pitchFamily="34" charset="0"/>
              </a:rPr>
              <a:t>III.c</a:t>
            </a:r>
            <a:r>
              <a:rPr lang="en-US" sz="2000">
                <a:solidFill>
                  <a:schemeClr val="tx2">
                    <a:lumMod val="75000"/>
                  </a:schemeClr>
                </a:solidFill>
                <a:latin typeface="+mj-lt"/>
                <a:ea typeface="Calibri" panose="020F0502020204030204" pitchFamily="34" charset="0"/>
              </a:rPr>
              <a:t>. </a:t>
            </a: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Northwest Assistance Ministries</a:t>
            </a:r>
            <a:br>
              <a:rPr lang="en-US" sz="20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rPr>
            </a:br>
            <a:r>
              <a:rPr lang="en-US" sz="2000">
                <a:solidFill>
                  <a:schemeClr val="tx2">
                    <a:lumMod val="75000"/>
                  </a:schemeClr>
                </a:solidFill>
                <a:effectLst/>
                <a:latin typeface="+mj-lt"/>
                <a:ea typeface="Calibri" panose="020F0502020204030204" pitchFamily="34" charset="0"/>
                <a:cs typeface="Arial" panose="020B0604020202020204" pitchFamily="34" charset="0"/>
              </a:rPr>
              <a:t>(All Districts</a:t>
            </a:r>
            <a:r>
              <a:rPr lang="en-US" sz="2000">
                <a:solidFill>
                  <a:schemeClr val="tx2">
                    <a:lumMod val="75000"/>
                  </a:schemeClr>
                </a:solidFill>
                <a:effectLst/>
                <a:latin typeface="+mj-lt"/>
                <a:ea typeface="Calibri" panose="020F0502020204030204" pitchFamily="34" charset="0"/>
                <a:cs typeface="Arial"/>
              </a:rPr>
              <a:t>)</a:t>
            </a:r>
            <a:endParaRPr lang="en-US" sz="2000">
              <a:solidFill>
                <a:schemeClr val="tx2">
                  <a:lumMod val="75000"/>
                </a:schemeClr>
              </a:solidFill>
              <a:latin typeface="+mj-lt"/>
              <a:cs typeface="Arial"/>
            </a:endParaRPr>
          </a:p>
        </p:txBody>
      </p:sp>
      <p:sp>
        <p:nvSpPr>
          <p:cNvPr id="8" name="TextBox 7">
            <a:extLst>
              <a:ext uri="{FF2B5EF4-FFF2-40B4-BE49-F238E27FC236}">
                <a16:creationId xmlns:a16="http://schemas.microsoft.com/office/drawing/2014/main" id="{AA25AE03-5D30-71BF-2E9E-D083F15F4BA3}"/>
              </a:ext>
            </a:extLst>
          </p:cNvPr>
          <p:cNvSpPr txBox="1"/>
          <p:nvPr/>
        </p:nvSpPr>
        <p:spPr>
          <a:xfrm>
            <a:off x="453358" y="1146207"/>
            <a:ext cx="5847549" cy="3108543"/>
          </a:xfrm>
          <a:prstGeom prst="rect">
            <a:avLst/>
          </a:prstGeom>
          <a:noFill/>
        </p:spPr>
        <p:txBody>
          <a:bodyPr wrap="square" lIns="91440" tIns="45720" rIns="91440" bIns="45720" anchor="t">
            <a:spAutoFit/>
          </a:bodyPr>
          <a:lstStyle/>
          <a:p>
            <a:pPr marL="0" marR="0" algn="just" fontAlgn="base">
              <a:spcBef>
                <a:spcPts val="0"/>
              </a:spcBef>
              <a:spcAft>
                <a:spcPts val="0"/>
              </a:spcAft>
            </a:pPr>
            <a:r>
              <a:rPr lang="en-US" sz="2000">
                <a:solidFill>
                  <a:schemeClr val="tx2">
                    <a:lumMod val="75000"/>
                  </a:schemeClr>
                </a:solidFill>
                <a:effectLst/>
                <a:latin typeface="Arial" panose="020B0604020202020204" pitchFamily="34" charset="0"/>
                <a:ea typeface="MS Mincho" panose="02020609040205080304" pitchFamily="49" charset="-128"/>
              </a:rPr>
              <a:t>NAM was one of the applicants selected by the CCHP partners to receive funding for Diversion services.</a:t>
            </a:r>
            <a:endParaRPr lang="en-US" sz="2000">
              <a:solidFill>
                <a:schemeClr val="tx2">
                  <a:lumMod val="75000"/>
                </a:schemeClr>
              </a:solidFill>
              <a:effectLst/>
              <a:latin typeface="Times New Roman" panose="02020603050405020304" pitchFamily="18" charset="0"/>
              <a:ea typeface="Times New Roman" panose="02020603050405020304" pitchFamily="18" charset="0"/>
            </a:endParaRPr>
          </a:p>
          <a:p>
            <a:pPr marL="0" marR="0" algn="just" fontAlgn="base">
              <a:spcBef>
                <a:spcPts val="0"/>
              </a:spcBef>
              <a:spcAft>
                <a:spcPts val="0"/>
              </a:spcAft>
            </a:pPr>
            <a:endParaRPr lang="en-US" sz="800">
              <a:solidFill>
                <a:schemeClr val="tx2">
                  <a:lumMod val="75000"/>
                </a:schemeClr>
              </a:solidFill>
              <a:effectLst/>
              <a:latin typeface="Arial" panose="020B0604020202020204" pitchFamily="34" charset="0"/>
              <a:ea typeface="MS Mincho" panose="02020609040205080304" pitchFamily="49" charset="-128"/>
            </a:endParaRPr>
          </a:p>
          <a:p>
            <a:pPr algn="just" fontAlgn="base"/>
            <a:r>
              <a:rPr lang="en-US" sz="2000">
                <a:solidFill>
                  <a:schemeClr val="tx2">
                    <a:lumMod val="75000"/>
                  </a:schemeClr>
                </a:solidFill>
                <a:effectLst/>
                <a:latin typeface="Arial"/>
                <a:ea typeface="MS Mincho"/>
                <a:cs typeface="Arial"/>
              </a:rPr>
              <a:t>The initial Agreement term was October 15, 2022 through September 30, 2023, with an optional one-year extension.</a:t>
            </a:r>
            <a:r>
              <a:rPr lang="en-US" sz="2000">
                <a:solidFill>
                  <a:schemeClr val="tx2">
                    <a:lumMod val="75000"/>
                  </a:schemeClr>
                </a:solidFill>
                <a:latin typeface="Arial"/>
                <a:ea typeface="MS Mincho"/>
                <a:cs typeface="Arial"/>
              </a:rPr>
              <a:t> </a:t>
            </a:r>
            <a:endParaRPr lang="en-US" sz="2000">
              <a:solidFill>
                <a:schemeClr val="tx2">
                  <a:lumMod val="75000"/>
                </a:schemeClr>
              </a:solidFill>
              <a:effectLst/>
              <a:latin typeface="Arial" panose="020B0604020202020204" pitchFamily="34" charset="0"/>
              <a:ea typeface="MS Mincho" panose="02020609040205080304" pitchFamily="49" charset="-128"/>
              <a:cs typeface="Arial"/>
            </a:endParaRPr>
          </a:p>
          <a:p>
            <a:pPr marL="0" marR="0" algn="just" fontAlgn="base">
              <a:spcBef>
                <a:spcPts val="0"/>
              </a:spcBef>
              <a:spcAft>
                <a:spcPts val="0"/>
              </a:spcAft>
            </a:pPr>
            <a:endParaRPr lang="en-US" sz="800">
              <a:solidFill>
                <a:schemeClr val="tx2">
                  <a:lumMod val="75000"/>
                </a:schemeClr>
              </a:solidFill>
              <a:latin typeface="Arial" panose="020B0604020202020204" pitchFamily="34" charset="0"/>
              <a:ea typeface="MS Mincho" panose="02020609040205080304" pitchFamily="49" charset="-128"/>
            </a:endParaRPr>
          </a:p>
          <a:p>
            <a:pPr algn="just" fontAlgn="base"/>
            <a:r>
              <a:rPr lang="en-US" sz="2000">
                <a:solidFill>
                  <a:schemeClr val="tx2">
                    <a:lumMod val="75000"/>
                  </a:schemeClr>
                </a:solidFill>
                <a:effectLst/>
                <a:latin typeface="Arial"/>
                <a:ea typeface="MS Mincho"/>
                <a:cs typeface="Arial"/>
              </a:rPr>
              <a:t>This First Amendment will provide funding and extend the Agreement term through </a:t>
            </a:r>
            <a:r>
              <a:rPr lang="en-US" sz="2000">
                <a:solidFill>
                  <a:schemeClr val="tx2">
                    <a:lumMod val="75000"/>
                  </a:schemeClr>
                </a:solidFill>
                <a:latin typeface="Arial"/>
                <a:ea typeface="MS Mincho"/>
                <a:cs typeface="Arial"/>
              </a:rPr>
              <a:t>September 30</a:t>
            </a:r>
            <a:r>
              <a:rPr lang="en-US" sz="2000">
                <a:solidFill>
                  <a:schemeClr val="tx2">
                    <a:lumMod val="75000"/>
                  </a:schemeClr>
                </a:solidFill>
                <a:effectLst/>
                <a:latin typeface="Arial"/>
                <a:ea typeface="MS Mincho"/>
                <a:cs typeface="Arial"/>
              </a:rPr>
              <a:t>, 2024.</a:t>
            </a:r>
            <a:r>
              <a:rPr lang="en-US" sz="2000">
                <a:solidFill>
                  <a:schemeClr val="tx2">
                    <a:lumMod val="75000"/>
                  </a:schemeClr>
                </a:solidFill>
                <a:latin typeface="Arial"/>
                <a:ea typeface="MS Mincho"/>
                <a:cs typeface="Arial"/>
              </a:rPr>
              <a:t>  </a:t>
            </a:r>
            <a:endParaRPr lang="en-US" sz="800">
              <a:solidFill>
                <a:schemeClr val="tx2">
                  <a:lumMod val="75000"/>
                </a:schemeClr>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7911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38098" y="279561"/>
            <a:ext cx="6519902" cy="688628"/>
          </a:xfrm>
        </p:spPr>
        <p:txBody>
          <a:bodyPr lIns="91440" tIns="45720" rIns="91440" bIns="45720" anchor="t"/>
          <a:lstStyle/>
          <a:p>
            <a:pPr>
              <a:spcBef>
                <a:spcPts val="0"/>
              </a:spcBef>
            </a:pPr>
            <a:r>
              <a:rPr lang="en-US" sz="2000" err="1">
                <a:solidFill>
                  <a:schemeClr val="tx2">
                    <a:lumMod val="75000"/>
                  </a:schemeClr>
                </a:solidFill>
                <a:latin typeface="+mj-lt"/>
                <a:ea typeface="Calibri" panose="020F0502020204030204" pitchFamily="34" charset="0"/>
              </a:rPr>
              <a:t>III.c</a:t>
            </a:r>
            <a:r>
              <a:rPr lang="en-US" sz="2000">
                <a:solidFill>
                  <a:schemeClr val="tx2">
                    <a:lumMod val="75000"/>
                  </a:schemeClr>
                </a:solidFill>
                <a:latin typeface="+mj-lt"/>
                <a:ea typeface="Calibri" panose="020F0502020204030204" pitchFamily="34" charset="0"/>
              </a:rPr>
              <a:t>. </a:t>
            </a: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Northwest Assistance Ministries</a:t>
            </a:r>
            <a:br>
              <a:rPr lang="en-US" sz="20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rPr>
            </a:br>
            <a:r>
              <a:rPr lang="en-US" sz="2000">
                <a:solidFill>
                  <a:schemeClr val="tx2">
                    <a:lumMod val="75000"/>
                  </a:schemeClr>
                </a:solidFill>
                <a:effectLst/>
                <a:latin typeface="+mj-lt"/>
                <a:ea typeface="Calibri" panose="020F0502020204030204" pitchFamily="34" charset="0"/>
                <a:cs typeface="Arial" panose="020B0604020202020204" pitchFamily="34" charset="0"/>
              </a:rPr>
              <a:t>(All Districts</a:t>
            </a:r>
            <a:r>
              <a:rPr lang="en-US" sz="2000">
                <a:solidFill>
                  <a:schemeClr val="tx2">
                    <a:lumMod val="75000"/>
                  </a:schemeClr>
                </a:solidFill>
                <a:effectLst/>
                <a:latin typeface="+mj-lt"/>
                <a:ea typeface="Calibri" panose="020F0502020204030204" pitchFamily="34" charset="0"/>
                <a:cs typeface="Arial"/>
              </a:rPr>
              <a:t>)</a:t>
            </a:r>
            <a:endParaRPr lang="en-US" sz="2000">
              <a:solidFill>
                <a:schemeClr val="tx2">
                  <a:lumMod val="75000"/>
                </a:schemeClr>
              </a:solidFill>
              <a:latin typeface="+mj-lt"/>
              <a:cs typeface="Arial"/>
            </a:endParaRPr>
          </a:p>
        </p:txBody>
      </p:sp>
      <p:graphicFrame>
        <p:nvGraphicFramePr>
          <p:cNvPr id="6" name="Table 5">
            <a:extLst>
              <a:ext uri="{FF2B5EF4-FFF2-40B4-BE49-F238E27FC236}">
                <a16:creationId xmlns:a16="http://schemas.microsoft.com/office/drawing/2014/main" id="{91C4C6D9-CAD0-2614-99C5-C159F79CE378}"/>
              </a:ext>
            </a:extLst>
          </p:cNvPr>
          <p:cNvGraphicFramePr>
            <a:graphicFrameLocks noGrp="1"/>
          </p:cNvGraphicFramePr>
          <p:nvPr/>
        </p:nvGraphicFramePr>
        <p:xfrm>
          <a:off x="453359" y="1191543"/>
          <a:ext cx="5847549" cy="1097280"/>
        </p:xfrm>
        <a:graphic>
          <a:graphicData uri="http://schemas.openxmlformats.org/drawingml/2006/table">
            <a:tbl>
              <a:tblPr firstRow="1" firstCol="1" bandRow="1"/>
              <a:tblGrid>
                <a:gridCol w="2109692">
                  <a:extLst>
                    <a:ext uri="{9D8B030D-6E8A-4147-A177-3AD203B41FA5}">
                      <a16:colId xmlns:a16="http://schemas.microsoft.com/office/drawing/2014/main" val="1874709870"/>
                    </a:ext>
                  </a:extLst>
                </a:gridCol>
                <a:gridCol w="1950186">
                  <a:extLst>
                    <a:ext uri="{9D8B030D-6E8A-4147-A177-3AD203B41FA5}">
                      <a16:colId xmlns:a16="http://schemas.microsoft.com/office/drawing/2014/main" val="4287824062"/>
                    </a:ext>
                  </a:extLst>
                </a:gridCol>
                <a:gridCol w="1787671">
                  <a:extLst>
                    <a:ext uri="{9D8B030D-6E8A-4147-A177-3AD203B41FA5}">
                      <a16:colId xmlns:a16="http://schemas.microsoft.com/office/drawing/2014/main" val="44313362"/>
                    </a:ext>
                  </a:extLst>
                </a:gridCol>
              </a:tblGrid>
              <a:tr h="228600">
                <a:tc>
                  <a:txBody>
                    <a:bodyPr/>
                    <a:lstStyle/>
                    <a:p>
                      <a:pPr marL="0" marR="0" algn="ctr">
                        <a:spcBef>
                          <a:spcPts val="0"/>
                        </a:spcBef>
                        <a:spcAft>
                          <a:spcPts val="0"/>
                        </a:spcAft>
                      </a:pPr>
                      <a:r>
                        <a:rPr lang="en-US" sz="1800" b="1">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CATEGORY</a:t>
                      </a:r>
                      <a:endParaRPr lang="en-US" sz="18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 AMOUNT</a:t>
                      </a:r>
                      <a:endParaRPr lang="en-US" sz="18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PERCENT</a:t>
                      </a:r>
                      <a:endParaRPr lang="en-US" sz="18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1656873"/>
                  </a:ext>
                </a:extLst>
              </a:tr>
              <a:tr h="228600">
                <a:tc>
                  <a:txBody>
                    <a:bodyPr/>
                    <a:lstStyle/>
                    <a:p>
                      <a:pPr marL="0" marR="0" algn="just">
                        <a:spcBef>
                          <a:spcPts val="0"/>
                        </a:spcBef>
                        <a:spcAft>
                          <a:spcPts val="0"/>
                        </a:spcAft>
                      </a:pPr>
                      <a:r>
                        <a:rPr lang="en-US" sz="18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Program Services</a:t>
                      </a:r>
                      <a:endParaRPr lang="en-US" sz="18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8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$100,000.00</a:t>
                      </a:r>
                      <a:endParaRPr lang="en-US" sz="18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8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100.00%</a:t>
                      </a:r>
                      <a:endParaRPr lang="en-US" sz="18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5325643"/>
                  </a:ext>
                </a:extLst>
              </a:tr>
              <a:tr h="228600">
                <a:tc>
                  <a:txBody>
                    <a:bodyPr/>
                    <a:lstStyle/>
                    <a:p>
                      <a:pPr marL="0" marR="0" algn="just">
                        <a:spcBef>
                          <a:spcPts val="0"/>
                        </a:spcBef>
                        <a:spcAft>
                          <a:spcPts val="0"/>
                        </a:spcAft>
                      </a:pPr>
                      <a:r>
                        <a:rPr lang="en-US" sz="18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Administration</a:t>
                      </a:r>
                      <a:endParaRPr lang="en-US" sz="18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8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$0.00</a:t>
                      </a:r>
                      <a:endParaRPr lang="en-US" sz="18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8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0.00%</a:t>
                      </a:r>
                      <a:endParaRPr lang="en-US" sz="18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4374882"/>
                  </a:ext>
                </a:extLst>
              </a:tr>
              <a:tr h="228600">
                <a:tc>
                  <a:txBody>
                    <a:bodyPr/>
                    <a:lstStyle/>
                    <a:p>
                      <a:pPr marL="0" marR="0" algn="just">
                        <a:spcBef>
                          <a:spcPts val="0"/>
                        </a:spcBef>
                        <a:spcAft>
                          <a:spcPts val="0"/>
                        </a:spcAft>
                      </a:pPr>
                      <a:r>
                        <a:rPr lang="en-US" sz="1800" b="1">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Total</a:t>
                      </a:r>
                      <a:endParaRPr lang="en-US" sz="18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800" b="1">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$100,000.00</a:t>
                      </a:r>
                      <a:endParaRPr lang="en-US" sz="18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800" b="1">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100.00%</a:t>
                      </a:r>
                      <a:endParaRPr lang="en-US" sz="18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6672066"/>
                  </a:ext>
                </a:extLst>
              </a:tr>
            </a:tbl>
          </a:graphicData>
        </a:graphic>
      </p:graphicFrame>
      <p:sp>
        <p:nvSpPr>
          <p:cNvPr id="5" name="TextBox 4">
            <a:extLst>
              <a:ext uri="{FF2B5EF4-FFF2-40B4-BE49-F238E27FC236}">
                <a16:creationId xmlns:a16="http://schemas.microsoft.com/office/drawing/2014/main" id="{FC5B1824-DB64-47AC-B828-DA3192E3EC98}"/>
              </a:ext>
            </a:extLst>
          </p:cNvPr>
          <p:cNvSpPr txBox="1"/>
          <p:nvPr/>
        </p:nvSpPr>
        <p:spPr>
          <a:xfrm>
            <a:off x="453359" y="2376460"/>
            <a:ext cx="5847548" cy="2185214"/>
          </a:xfrm>
          <a:prstGeom prst="rect">
            <a:avLst/>
          </a:prstGeom>
          <a:noFill/>
        </p:spPr>
        <p:txBody>
          <a:bodyPr wrap="square">
            <a:spAutoFit/>
          </a:bodyPr>
          <a:lstStyle/>
          <a:p>
            <a:pPr algn="just" fontAlgn="base"/>
            <a:r>
              <a:rPr lang="en-US" sz="2000">
                <a:solidFill>
                  <a:schemeClr val="tx2">
                    <a:lumMod val="75000"/>
                  </a:schemeClr>
                </a:solidFill>
                <a:latin typeface="Arial" panose="020B0604020202020204" pitchFamily="34" charset="0"/>
                <a:ea typeface="MS Mincho" panose="02020609040205080304" pitchFamily="49" charset="-128"/>
              </a:rPr>
              <a:t>NAM began receiving funding through the City of Houston in 2020.</a:t>
            </a:r>
            <a:endParaRPr lang="en-US" sz="2000">
              <a:solidFill>
                <a:schemeClr val="tx2">
                  <a:lumMod val="75000"/>
                </a:schemeClr>
              </a:solidFill>
              <a:latin typeface="Arial" panose="020B0604020202020204" pitchFamily="34" charset="0"/>
              <a:ea typeface="Times New Roman" panose="02020603050405020304" pitchFamily="18" charset="0"/>
            </a:endParaRPr>
          </a:p>
          <a:p>
            <a:pPr algn="just" fontAlgn="base"/>
            <a:endParaRPr lang="en-US" sz="800">
              <a:solidFill>
                <a:schemeClr val="tx2">
                  <a:lumMod val="75000"/>
                </a:schemeClr>
              </a:solidFill>
              <a:latin typeface="Times New Roman" panose="02020603050405020304" pitchFamily="18" charset="0"/>
              <a:ea typeface="Times New Roman" panose="02020603050405020304" pitchFamily="18" charset="0"/>
            </a:endParaRPr>
          </a:p>
          <a:p>
            <a:pPr algn="just" fontAlgn="base"/>
            <a:r>
              <a:rPr lang="en-US" sz="2000">
                <a:solidFill>
                  <a:schemeClr val="tx2">
                    <a:lumMod val="75000"/>
                  </a:schemeClr>
                </a:solidFill>
                <a:effectLst/>
                <a:latin typeface="Arial" panose="020B0604020202020204" pitchFamily="34" charset="0"/>
                <a:ea typeface="MS Mincho" panose="02020609040205080304" pitchFamily="49" charset="-128"/>
              </a:rPr>
              <a:t>As of July 1, 2023, NAM achieved 135.56% of its goal and expended approximately 34% of funding. </a:t>
            </a:r>
          </a:p>
          <a:p>
            <a:pPr algn="just" fontAlgn="base"/>
            <a:endParaRPr lang="en-US" sz="800">
              <a:solidFill>
                <a:schemeClr val="tx2">
                  <a:lumMod val="75000"/>
                </a:schemeClr>
              </a:solidFill>
              <a:latin typeface="Arial" panose="020B0604020202020204" pitchFamily="34" charset="0"/>
              <a:ea typeface="MS Mincho" panose="02020609040205080304" pitchFamily="49" charset="-128"/>
            </a:endParaRPr>
          </a:p>
          <a:p>
            <a:pPr algn="just" fontAlgn="base"/>
            <a:r>
              <a:rPr lang="en-US" sz="2000">
                <a:solidFill>
                  <a:schemeClr val="tx2">
                    <a:lumMod val="75000"/>
                  </a:schemeClr>
                </a:solidFill>
                <a:effectLst/>
                <a:latin typeface="Arial" panose="020B0604020202020204" pitchFamily="34" charset="0"/>
                <a:ea typeface="MS Mincho" panose="02020609040205080304" pitchFamily="49" charset="-128"/>
              </a:rPr>
              <a:t>T</a:t>
            </a:r>
            <a:r>
              <a:rPr lang="en-US" sz="2000">
                <a:solidFill>
                  <a:schemeClr val="tx2">
                    <a:lumMod val="75000"/>
                  </a:schemeClr>
                </a:solidFill>
                <a:latin typeface="Arial" panose="020B0604020202020204" pitchFamily="34" charset="0"/>
                <a:ea typeface="MS Mincho" panose="02020609040205080304" pitchFamily="49" charset="-128"/>
              </a:rPr>
              <a:t>here were no findings on the annual compliance monitoring.</a:t>
            </a:r>
            <a:r>
              <a:rPr lang="en-US" sz="2000">
                <a:solidFill>
                  <a:schemeClr val="tx2">
                    <a:lumMod val="75000"/>
                  </a:schemeClr>
                </a:solidFill>
                <a:latin typeface="Arial" panose="020B0604020202020204" pitchFamily="34" charset="0"/>
                <a:ea typeface="Times New Roman" panose="02020603050405020304" pitchFamily="18" charset="0"/>
              </a:rPr>
              <a:t> </a:t>
            </a:r>
            <a:endParaRPr lang="en-US" sz="2000">
              <a:solidFill>
                <a:schemeClr val="tx2">
                  <a:lumMod val="75000"/>
                </a:schemeClr>
              </a:solidFill>
              <a:effectLst/>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246317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3733FC9-B8D4-4CEE-B74F-A250807A57E8}"/>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5" name="Title 14">
            <a:extLst>
              <a:ext uri="{FF2B5EF4-FFF2-40B4-BE49-F238E27FC236}">
                <a16:creationId xmlns:a16="http://schemas.microsoft.com/office/drawing/2014/main" id="{707CF17D-644F-CB48-937B-514DF7EB553E}"/>
              </a:ext>
            </a:extLst>
          </p:cNvPr>
          <p:cNvSpPr>
            <a:spLocks noGrp="1"/>
          </p:cNvSpPr>
          <p:nvPr>
            <p:ph type="title"/>
          </p:nvPr>
        </p:nvSpPr>
        <p:spPr>
          <a:xfrm>
            <a:off x="0" y="473048"/>
            <a:ext cx="6858000" cy="532306"/>
          </a:xfrm>
        </p:spPr>
        <p:txBody>
          <a:bodyPr lIns="68580" tIns="34290" rIns="68580" bIns="34290" anchor="t"/>
          <a:lstStyle/>
          <a:p>
            <a:pPr algn="ctr"/>
            <a:r>
              <a:rPr lang="en-US" sz="2800">
                <a:solidFill>
                  <a:schemeClr val="tx2">
                    <a:lumMod val="75000"/>
                  </a:schemeClr>
                </a:solidFill>
                <a:latin typeface="Arial"/>
                <a:cs typeface="Arial"/>
              </a:rPr>
              <a:t>Agenda</a:t>
            </a:r>
            <a:endParaRPr lang="en-US" sz="2800">
              <a:solidFill>
                <a:schemeClr val="tx2">
                  <a:lumMod val="75000"/>
                </a:schemeClr>
              </a:solidFill>
            </a:endParaRPr>
          </a:p>
        </p:txBody>
      </p:sp>
      <p:sp>
        <p:nvSpPr>
          <p:cNvPr id="2" name="TextBox 1">
            <a:extLst>
              <a:ext uri="{FF2B5EF4-FFF2-40B4-BE49-F238E27FC236}">
                <a16:creationId xmlns:a16="http://schemas.microsoft.com/office/drawing/2014/main" id="{49914CAE-6C35-40AA-9F97-196C6BF257FE}"/>
              </a:ext>
            </a:extLst>
          </p:cNvPr>
          <p:cNvSpPr txBox="1"/>
          <p:nvPr/>
        </p:nvSpPr>
        <p:spPr>
          <a:xfrm>
            <a:off x="928515" y="1323919"/>
            <a:ext cx="5649018" cy="30546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spcAft>
                <a:spcPts val="1200"/>
              </a:spcAft>
            </a:pPr>
            <a:r>
              <a:rPr lang="en-US" sz="2400">
                <a:solidFill>
                  <a:schemeClr val="tx2">
                    <a:lumMod val="75000"/>
                  </a:schemeClr>
                </a:solidFill>
                <a:latin typeface="+mj-lt"/>
                <a:cs typeface="Arial"/>
              </a:rPr>
              <a:t>I.      Welcome/Introductions</a:t>
            </a:r>
            <a:endParaRPr lang="en-US" sz="2400">
              <a:solidFill>
                <a:schemeClr val="tx2">
                  <a:lumMod val="75000"/>
                </a:schemeClr>
              </a:solidFill>
              <a:latin typeface="+mj-lt"/>
              <a:cs typeface="Times New Roman"/>
            </a:endParaRPr>
          </a:p>
          <a:p>
            <a:pPr>
              <a:spcAft>
                <a:spcPts val="1200"/>
              </a:spcAft>
            </a:pPr>
            <a:r>
              <a:rPr lang="en-US" sz="2400">
                <a:solidFill>
                  <a:schemeClr val="tx2">
                    <a:lumMod val="75000"/>
                  </a:schemeClr>
                </a:solidFill>
                <a:latin typeface="+mj-lt"/>
                <a:cs typeface="Arial"/>
              </a:rPr>
              <a:t>II.     Compliance &amp; Grant Administration</a:t>
            </a:r>
          </a:p>
          <a:p>
            <a:pPr>
              <a:spcAft>
                <a:spcPts val="1200"/>
              </a:spcAft>
            </a:pPr>
            <a:r>
              <a:rPr lang="en-US" sz="2400">
                <a:solidFill>
                  <a:schemeClr val="tx2">
                    <a:lumMod val="75000"/>
                  </a:schemeClr>
                </a:solidFill>
                <a:latin typeface="+mj-lt"/>
                <a:cs typeface="Arial"/>
              </a:rPr>
              <a:t>III.    </a:t>
            </a:r>
            <a:r>
              <a:rPr lang="en-US" sz="2400">
                <a:solidFill>
                  <a:schemeClr val="tx2">
                    <a:lumMod val="75000"/>
                  </a:schemeClr>
                </a:solidFill>
                <a:latin typeface="+mj-lt"/>
                <a:ea typeface="+mn-lt"/>
                <a:cs typeface="+mn-lt"/>
              </a:rPr>
              <a:t>Public Services </a:t>
            </a:r>
          </a:p>
          <a:p>
            <a:pPr>
              <a:spcAft>
                <a:spcPts val="1200"/>
              </a:spcAft>
            </a:pPr>
            <a:r>
              <a:rPr lang="en-US" sz="2400">
                <a:solidFill>
                  <a:schemeClr val="tx2">
                    <a:lumMod val="75000"/>
                  </a:schemeClr>
                </a:solidFill>
                <a:latin typeface="+mj-lt"/>
                <a:cs typeface="Arial"/>
              </a:rPr>
              <a:t>IV.    Single Family</a:t>
            </a:r>
            <a:endParaRPr lang="en-US" sz="2400">
              <a:solidFill>
                <a:schemeClr val="tx2">
                  <a:lumMod val="75000"/>
                </a:schemeClr>
              </a:solidFill>
              <a:latin typeface="+mj-lt"/>
              <a:ea typeface="+mn-lt"/>
              <a:cs typeface="+mn-lt"/>
            </a:endParaRPr>
          </a:p>
          <a:p>
            <a:pPr>
              <a:spcAft>
                <a:spcPts val="1200"/>
              </a:spcAft>
            </a:pPr>
            <a:r>
              <a:rPr lang="en-US" sz="2400">
                <a:solidFill>
                  <a:schemeClr val="tx2">
                    <a:lumMod val="75000"/>
                  </a:schemeClr>
                </a:solidFill>
                <a:latin typeface="+mj-lt"/>
                <a:cs typeface="Arial"/>
              </a:rPr>
              <a:t>V.     </a:t>
            </a:r>
            <a:r>
              <a:rPr lang="en-US" sz="2400">
                <a:solidFill>
                  <a:schemeClr val="tx2">
                    <a:lumMod val="75000"/>
                  </a:schemeClr>
                </a:solidFill>
                <a:latin typeface="+mj-lt"/>
                <a:ea typeface="+mn-lt"/>
                <a:cs typeface="Arial"/>
              </a:rPr>
              <a:t>Director's Comments</a:t>
            </a:r>
            <a:endParaRPr lang="en-US" sz="2400">
              <a:solidFill>
                <a:schemeClr val="tx2">
                  <a:lumMod val="75000"/>
                </a:schemeClr>
              </a:solidFill>
              <a:latin typeface="+mj-lt"/>
              <a:ea typeface="+mn-lt"/>
              <a:cs typeface="+mn-lt"/>
            </a:endParaRPr>
          </a:p>
          <a:p>
            <a:pPr>
              <a:spcAft>
                <a:spcPts val="1200"/>
              </a:spcAft>
            </a:pPr>
            <a:r>
              <a:rPr lang="en-US" sz="2400">
                <a:solidFill>
                  <a:schemeClr val="tx2">
                    <a:lumMod val="75000"/>
                  </a:schemeClr>
                </a:solidFill>
                <a:latin typeface="+mj-lt"/>
                <a:ea typeface="+mn-lt"/>
                <a:cs typeface="+mn-lt"/>
              </a:rPr>
              <a:t>VI.    </a:t>
            </a:r>
            <a:r>
              <a:rPr lang="en-US" sz="2400">
                <a:solidFill>
                  <a:schemeClr val="tx2">
                    <a:lumMod val="75000"/>
                  </a:schemeClr>
                </a:solidFill>
                <a:latin typeface="+mj-lt"/>
                <a:ea typeface="+mn-lt"/>
                <a:cs typeface="Arial"/>
              </a:rPr>
              <a:t>Public Comments</a:t>
            </a:r>
          </a:p>
        </p:txBody>
      </p:sp>
      <p:sp>
        <p:nvSpPr>
          <p:cNvPr id="3" name="Rectangle 2">
            <a:extLst>
              <a:ext uri="{FF2B5EF4-FFF2-40B4-BE49-F238E27FC236}">
                <a16:creationId xmlns:a16="http://schemas.microsoft.com/office/drawing/2014/main" id="{783BA14F-4168-4EDD-9A80-F5145A09021F}"/>
              </a:ext>
            </a:extLst>
          </p:cNvPr>
          <p:cNvSpPr/>
          <p:nvPr/>
        </p:nvSpPr>
        <p:spPr>
          <a:xfrm>
            <a:off x="3338110" y="2433250"/>
            <a:ext cx="227948" cy="300082"/>
          </a:xfrm>
          <a:prstGeom prst="rect">
            <a:avLst/>
          </a:prstGeom>
        </p:spPr>
        <p:txBody>
          <a:bodyPr wrap="none">
            <a:spAutoFit/>
          </a:bodyPr>
          <a:lstStyle/>
          <a:p>
            <a:r>
              <a:rPr lang="en-US" sz="1350">
                <a:solidFill>
                  <a:srgbClr val="000000"/>
                </a:solidFill>
                <a:latin typeface="Times New Roman" panose="02020603050405020304" pitchFamily="18" charset="0"/>
              </a:rPr>
              <a:t> </a:t>
            </a:r>
            <a:endParaRPr lang="en-US" sz="1350"/>
          </a:p>
        </p:txBody>
      </p:sp>
      <p:sp>
        <p:nvSpPr>
          <p:cNvPr id="4" name="Rectangle 3">
            <a:extLst>
              <a:ext uri="{FF2B5EF4-FFF2-40B4-BE49-F238E27FC236}">
                <a16:creationId xmlns:a16="http://schemas.microsoft.com/office/drawing/2014/main" id="{EAB35A9B-CCE5-44F9-A0F5-2A60FDD6E8D7}"/>
              </a:ext>
            </a:extLst>
          </p:cNvPr>
          <p:cNvSpPr/>
          <p:nvPr/>
        </p:nvSpPr>
        <p:spPr>
          <a:xfrm>
            <a:off x="3338110" y="2433250"/>
            <a:ext cx="227948" cy="300082"/>
          </a:xfrm>
          <a:prstGeom prst="rect">
            <a:avLst/>
          </a:prstGeom>
        </p:spPr>
        <p:txBody>
          <a:bodyPr wrap="none">
            <a:spAutoFit/>
          </a:bodyPr>
          <a:lstStyle/>
          <a:p>
            <a:r>
              <a:rPr lang="en-US" sz="1350">
                <a:solidFill>
                  <a:srgbClr val="000000"/>
                </a:solidFill>
                <a:latin typeface="Times New Roman" panose="02020603050405020304" pitchFamily="18" charset="0"/>
              </a:rPr>
              <a:t> </a:t>
            </a:r>
            <a:endParaRPr lang="en-US" sz="1350"/>
          </a:p>
        </p:txBody>
      </p:sp>
      <p:sp>
        <p:nvSpPr>
          <p:cNvPr id="5" name="Rectangle 4">
            <a:extLst>
              <a:ext uri="{FF2B5EF4-FFF2-40B4-BE49-F238E27FC236}">
                <a16:creationId xmlns:a16="http://schemas.microsoft.com/office/drawing/2014/main" id="{1DAE1A2A-F326-4003-8720-A93C0F7C2CD5}"/>
              </a:ext>
            </a:extLst>
          </p:cNvPr>
          <p:cNvSpPr/>
          <p:nvPr/>
        </p:nvSpPr>
        <p:spPr>
          <a:xfrm>
            <a:off x="3338110" y="2433250"/>
            <a:ext cx="227948" cy="300082"/>
          </a:xfrm>
          <a:prstGeom prst="rect">
            <a:avLst/>
          </a:prstGeom>
        </p:spPr>
        <p:txBody>
          <a:bodyPr wrap="none">
            <a:spAutoFit/>
          </a:bodyPr>
          <a:lstStyle/>
          <a:p>
            <a:r>
              <a:rPr lang="en-US" sz="1350">
                <a:solidFill>
                  <a:srgbClr val="000000"/>
                </a:solidFill>
                <a:latin typeface="Times New Roman" panose="02020603050405020304" pitchFamily="18" charset="0"/>
              </a:rPr>
              <a:t> </a:t>
            </a:r>
            <a:endParaRPr lang="en-US" sz="1350"/>
          </a:p>
        </p:txBody>
      </p:sp>
    </p:spTree>
    <p:extLst>
      <p:ext uri="{BB962C8B-B14F-4D97-AF65-F5344CB8AC3E}">
        <p14:creationId xmlns:p14="http://schemas.microsoft.com/office/powerpoint/2010/main" val="2121344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38098" y="225773"/>
            <a:ext cx="6519902" cy="688628"/>
          </a:xfrm>
        </p:spPr>
        <p:txBody>
          <a:bodyPr lIns="91440" tIns="45720" rIns="91440" bIns="45720" anchor="t"/>
          <a:lstStyle/>
          <a:p>
            <a:pPr>
              <a:spcBef>
                <a:spcPts val="0"/>
              </a:spcBef>
            </a:pPr>
            <a:r>
              <a:rPr lang="en-US" sz="2000" err="1">
                <a:solidFill>
                  <a:schemeClr val="tx2">
                    <a:lumMod val="75000"/>
                  </a:schemeClr>
                </a:solidFill>
                <a:latin typeface="+mj-lt"/>
                <a:ea typeface="Calibri" panose="020F0502020204030204" pitchFamily="34" charset="0"/>
              </a:rPr>
              <a:t>III.d</a:t>
            </a:r>
            <a:r>
              <a:rPr lang="en-US" sz="2000">
                <a:solidFill>
                  <a:schemeClr val="tx2">
                    <a:lumMod val="75000"/>
                  </a:schemeClr>
                </a:solidFill>
                <a:latin typeface="+mj-lt"/>
                <a:ea typeface="Calibri" panose="020F0502020204030204" pitchFamily="34" charset="0"/>
              </a:rPr>
              <a:t>. </a:t>
            </a: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The Salvation Army</a:t>
            </a:r>
            <a:br>
              <a:rPr lang="en-US" sz="20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rPr>
            </a:br>
            <a:r>
              <a:rPr lang="en-US" sz="2000">
                <a:solidFill>
                  <a:schemeClr val="tx2">
                    <a:lumMod val="75000"/>
                  </a:schemeClr>
                </a:solidFill>
                <a:effectLst/>
                <a:latin typeface="+mj-lt"/>
                <a:ea typeface="Calibri" panose="020F0502020204030204" pitchFamily="34" charset="0"/>
                <a:cs typeface="Arial" panose="020B0604020202020204" pitchFamily="34" charset="0"/>
              </a:rPr>
              <a:t>(All Districts</a:t>
            </a:r>
            <a:r>
              <a:rPr lang="en-US" sz="2000">
                <a:solidFill>
                  <a:schemeClr val="tx2">
                    <a:lumMod val="75000"/>
                  </a:schemeClr>
                </a:solidFill>
                <a:effectLst/>
                <a:latin typeface="+mj-lt"/>
                <a:ea typeface="Calibri" panose="020F0502020204030204" pitchFamily="34" charset="0"/>
                <a:cs typeface="Arial"/>
              </a:rPr>
              <a:t>)</a:t>
            </a:r>
            <a:endParaRPr lang="en-US" sz="2000">
              <a:solidFill>
                <a:schemeClr val="tx2">
                  <a:lumMod val="75000"/>
                </a:schemeClr>
              </a:solidFill>
              <a:latin typeface="+mj-lt"/>
              <a:cs typeface="Arial"/>
            </a:endParaRPr>
          </a:p>
        </p:txBody>
      </p:sp>
      <p:sp>
        <p:nvSpPr>
          <p:cNvPr id="7" name="TextBox 6">
            <a:extLst>
              <a:ext uri="{FF2B5EF4-FFF2-40B4-BE49-F238E27FC236}">
                <a16:creationId xmlns:a16="http://schemas.microsoft.com/office/drawing/2014/main" id="{140878DA-E941-83A1-8A50-87E7A0CA5CF9}"/>
              </a:ext>
            </a:extLst>
          </p:cNvPr>
          <p:cNvSpPr txBox="1"/>
          <p:nvPr/>
        </p:nvSpPr>
        <p:spPr>
          <a:xfrm>
            <a:off x="414938" y="1015080"/>
            <a:ext cx="5955126" cy="3724096"/>
          </a:xfrm>
          <a:prstGeom prst="rect">
            <a:avLst/>
          </a:prstGeom>
          <a:noFill/>
        </p:spPr>
        <p:txBody>
          <a:bodyPr wrap="square">
            <a:spAutoFit/>
          </a:bodyPr>
          <a:lstStyle/>
          <a:p>
            <a:pPr marL="0" marR="0" algn="just">
              <a:spcBef>
                <a:spcPts val="0"/>
              </a:spcBef>
              <a:spcAft>
                <a:spcPts val="0"/>
              </a:spcAft>
            </a:pPr>
            <a:r>
              <a:rPr lang="en-US" sz="200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rPr>
              <a:t>A</a:t>
            </a: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n Ordinance authorizing a First Amendment to the Subrecipient Agreement between the City of Houston (City) and The Salvation Army (TSA), </a:t>
            </a:r>
          </a:p>
          <a:p>
            <a:pPr marL="0" marR="0" algn="just">
              <a:spcBef>
                <a:spcPts val="0"/>
              </a:spcBef>
              <a:spcAft>
                <a:spcPts val="0"/>
              </a:spcAft>
            </a:pPr>
            <a:endParaRPr lang="en-US" sz="80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0"/>
              </a:spcAft>
            </a:pP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Extending the Agreement term and providing up to an additional $290,000.00 in Community Development Block Grant – CARES Act (CDBG-CV) funds and $336,058.00 in HOME Investment Partnership - American Rescue Plan (HOME-ARP) funds,</a:t>
            </a:r>
          </a:p>
          <a:p>
            <a:pPr marL="0" marR="0" algn="just">
              <a:spcBef>
                <a:spcPts val="0"/>
              </a:spcBef>
              <a:spcAft>
                <a:spcPts val="0"/>
              </a:spcAft>
            </a:pPr>
            <a:endParaRPr lang="en-US" sz="80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0"/>
              </a:spcAft>
            </a:pP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For diversion services to a minimum of 350 households at risk for immediate homelessness.</a:t>
            </a:r>
            <a:endParaRPr lang="en-US" sz="20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2426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38098" y="271877"/>
            <a:ext cx="6519902" cy="688628"/>
          </a:xfrm>
        </p:spPr>
        <p:txBody>
          <a:bodyPr lIns="91440" tIns="45720" rIns="91440" bIns="45720" anchor="t"/>
          <a:lstStyle/>
          <a:p>
            <a:pPr>
              <a:spcBef>
                <a:spcPts val="0"/>
              </a:spcBef>
            </a:pPr>
            <a:r>
              <a:rPr lang="en-US" sz="2000" err="1">
                <a:solidFill>
                  <a:schemeClr val="tx2">
                    <a:lumMod val="75000"/>
                  </a:schemeClr>
                </a:solidFill>
                <a:latin typeface="+mj-lt"/>
                <a:ea typeface="Calibri" panose="020F0502020204030204" pitchFamily="34" charset="0"/>
              </a:rPr>
              <a:t>III.d</a:t>
            </a:r>
            <a:r>
              <a:rPr lang="en-US" sz="2000">
                <a:solidFill>
                  <a:schemeClr val="tx2">
                    <a:lumMod val="75000"/>
                  </a:schemeClr>
                </a:solidFill>
                <a:latin typeface="+mj-lt"/>
                <a:ea typeface="Calibri" panose="020F0502020204030204" pitchFamily="34" charset="0"/>
              </a:rPr>
              <a:t>. </a:t>
            </a: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The Salvation Army</a:t>
            </a:r>
            <a:br>
              <a:rPr lang="en-US" sz="20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rPr>
            </a:br>
            <a:r>
              <a:rPr lang="en-US" sz="2000">
                <a:solidFill>
                  <a:schemeClr val="tx2">
                    <a:lumMod val="75000"/>
                  </a:schemeClr>
                </a:solidFill>
                <a:effectLst/>
                <a:latin typeface="+mj-lt"/>
                <a:ea typeface="Calibri" panose="020F0502020204030204" pitchFamily="34" charset="0"/>
                <a:cs typeface="Arial" panose="020B0604020202020204" pitchFamily="34" charset="0"/>
              </a:rPr>
              <a:t>(All Districts</a:t>
            </a:r>
            <a:r>
              <a:rPr lang="en-US" sz="2000">
                <a:solidFill>
                  <a:schemeClr val="tx2">
                    <a:lumMod val="75000"/>
                  </a:schemeClr>
                </a:solidFill>
                <a:effectLst/>
                <a:latin typeface="+mj-lt"/>
                <a:ea typeface="Calibri" panose="020F0502020204030204" pitchFamily="34" charset="0"/>
                <a:cs typeface="Arial"/>
              </a:rPr>
              <a:t>)</a:t>
            </a:r>
            <a:endParaRPr lang="en-US" sz="2000">
              <a:solidFill>
                <a:schemeClr val="tx2">
                  <a:lumMod val="75000"/>
                </a:schemeClr>
              </a:solidFill>
              <a:latin typeface="+mj-lt"/>
              <a:cs typeface="Arial"/>
            </a:endParaRPr>
          </a:p>
        </p:txBody>
      </p:sp>
      <p:sp>
        <p:nvSpPr>
          <p:cNvPr id="5" name="TextBox 4">
            <a:extLst>
              <a:ext uri="{FF2B5EF4-FFF2-40B4-BE49-F238E27FC236}">
                <a16:creationId xmlns:a16="http://schemas.microsoft.com/office/drawing/2014/main" id="{A23C3BE0-3962-4B94-A7CE-D21EC74601D5}"/>
              </a:ext>
            </a:extLst>
          </p:cNvPr>
          <p:cNvSpPr txBox="1"/>
          <p:nvPr/>
        </p:nvSpPr>
        <p:spPr>
          <a:xfrm>
            <a:off x="576303" y="1147020"/>
            <a:ext cx="5693868" cy="2677656"/>
          </a:xfrm>
          <a:prstGeom prst="rect">
            <a:avLst/>
          </a:prstGeom>
          <a:noFill/>
        </p:spPr>
        <p:txBody>
          <a:bodyPr wrap="square">
            <a:spAutoFit/>
          </a:bodyPr>
          <a:lstStyle/>
          <a:p>
            <a:pPr marL="0" marR="0" algn="just">
              <a:spcBef>
                <a:spcPts val="0"/>
              </a:spcBef>
              <a:spcAft>
                <a:spcPts val="0"/>
              </a:spcAft>
            </a:pP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Diversion services assist clients in crisis to identify immediate alternative housing arrangements in order to avoid emergency shelter or unsheltered living. </a:t>
            </a:r>
          </a:p>
          <a:p>
            <a:pPr marL="0" marR="0" algn="just">
              <a:spcBef>
                <a:spcPts val="0"/>
              </a:spcBef>
              <a:spcAft>
                <a:spcPts val="0"/>
              </a:spcAft>
            </a:pPr>
            <a:endParaRPr lang="en-US" sz="80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0"/>
              </a:spcAft>
            </a:pP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Diversion can include but is not limited to, flexible direct financial assistance, family mediation, and counseling services.</a:t>
            </a:r>
          </a:p>
          <a:p>
            <a:pPr marL="0" marR="0" algn="just">
              <a:spcBef>
                <a:spcPts val="0"/>
              </a:spcBef>
              <a:spcAft>
                <a:spcPts val="0"/>
              </a:spcAft>
            </a:pPr>
            <a:endParaRPr lang="en-US" sz="20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13517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38098" y="271877"/>
            <a:ext cx="6519902" cy="688628"/>
          </a:xfrm>
        </p:spPr>
        <p:txBody>
          <a:bodyPr lIns="91440" tIns="45720" rIns="91440" bIns="45720" anchor="t"/>
          <a:lstStyle/>
          <a:p>
            <a:pPr>
              <a:spcBef>
                <a:spcPts val="0"/>
              </a:spcBef>
            </a:pPr>
            <a:r>
              <a:rPr lang="en-US" sz="2000" err="1">
                <a:solidFill>
                  <a:schemeClr val="tx2">
                    <a:lumMod val="75000"/>
                  </a:schemeClr>
                </a:solidFill>
                <a:latin typeface="+mj-lt"/>
                <a:ea typeface="Calibri" panose="020F0502020204030204" pitchFamily="34" charset="0"/>
              </a:rPr>
              <a:t>III.d</a:t>
            </a:r>
            <a:r>
              <a:rPr lang="en-US" sz="2000">
                <a:solidFill>
                  <a:schemeClr val="tx2">
                    <a:lumMod val="75000"/>
                  </a:schemeClr>
                </a:solidFill>
                <a:latin typeface="+mj-lt"/>
                <a:ea typeface="Calibri" panose="020F0502020204030204" pitchFamily="34" charset="0"/>
              </a:rPr>
              <a:t>. </a:t>
            </a: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The Salvation Army</a:t>
            </a:r>
            <a:br>
              <a:rPr lang="en-US" sz="20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rPr>
            </a:br>
            <a:r>
              <a:rPr lang="en-US" sz="2000">
                <a:solidFill>
                  <a:schemeClr val="tx2">
                    <a:lumMod val="75000"/>
                  </a:schemeClr>
                </a:solidFill>
                <a:effectLst/>
                <a:latin typeface="+mj-lt"/>
                <a:ea typeface="Calibri" panose="020F0502020204030204" pitchFamily="34" charset="0"/>
                <a:cs typeface="Arial" panose="020B0604020202020204" pitchFamily="34" charset="0"/>
              </a:rPr>
              <a:t>(All Districts</a:t>
            </a:r>
            <a:r>
              <a:rPr lang="en-US" sz="2000">
                <a:solidFill>
                  <a:schemeClr val="tx2">
                    <a:lumMod val="75000"/>
                  </a:schemeClr>
                </a:solidFill>
                <a:effectLst/>
                <a:latin typeface="+mj-lt"/>
                <a:ea typeface="Calibri" panose="020F0502020204030204" pitchFamily="34" charset="0"/>
                <a:cs typeface="Arial"/>
              </a:rPr>
              <a:t>)</a:t>
            </a:r>
            <a:endParaRPr lang="en-US" sz="2000">
              <a:solidFill>
                <a:schemeClr val="tx2">
                  <a:lumMod val="75000"/>
                </a:schemeClr>
              </a:solidFill>
              <a:latin typeface="+mj-lt"/>
              <a:cs typeface="Arial"/>
            </a:endParaRPr>
          </a:p>
        </p:txBody>
      </p:sp>
      <p:sp>
        <p:nvSpPr>
          <p:cNvPr id="6" name="TextBox 5">
            <a:extLst>
              <a:ext uri="{FF2B5EF4-FFF2-40B4-BE49-F238E27FC236}">
                <a16:creationId xmlns:a16="http://schemas.microsoft.com/office/drawing/2014/main" id="{61C482B6-F450-27AF-793F-43108A324575}"/>
              </a:ext>
            </a:extLst>
          </p:cNvPr>
          <p:cNvSpPr txBox="1"/>
          <p:nvPr/>
        </p:nvSpPr>
        <p:spPr>
          <a:xfrm>
            <a:off x="499462" y="1053312"/>
            <a:ext cx="5855234" cy="3293209"/>
          </a:xfrm>
          <a:prstGeom prst="rect">
            <a:avLst/>
          </a:prstGeom>
          <a:noFill/>
        </p:spPr>
        <p:txBody>
          <a:bodyPr wrap="square">
            <a:spAutoFit/>
          </a:bodyPr>
          <a:lstStyle/>
          <a:p>
            <a:pPr marL="0" marR="0" algn="just" fontAlgn="base">
              <a:spcBef>
                <a:spcPts val="0"/>
              </a:spcBef>
              <a:spcAft>
                <a:spcPts val="0"/>
              </a:spcAft>
            </a:pPr>
            <a:r>
              <a:rPr lang="en-US" sz="2000">
                <a:solidFill>
                  <a:schemeClr val="tx2">
                    <a:lumMod val="75000"/>
                  </a:schemeClr>
                </a:solidFill>
                <a:effectLst/>
                <a:latin typeface="Arial" panose="020B0604020202020204" pitchFamily="34" charset="0"/>
                <a:ea typeface="MS Mincho" panose="02020609040205080304" pitchFamily="49" charset="-128"/>
              </a:rPr>
              <a:t>The Way Home is a collaborative partnership between the City, Harris County, and the Coalition for the Homeless of Houston/Harris County (Coalition), developed to prevent and respond to COVID-19’s impacts on the homeless. </a:t>
            </a:r>
          </a:p>
          <a:p>
            <a:pPr marL="0" marR="0" algn="just" fontAlgn="base">
              <a:spcBef>
                <a:spcPts val="0"/>
              </a:spcBef>
              <a:spcAft>
                <a:spcPts val="0"/>
              </a:spcAft>
            </a:pPr>
            <a:endParaRPr lang="en-US" sz="800">
              <a:solidFill>
                <a:schemeClr val="tx2">
                  <a:lumMod val="75000"/>
                </a:schemeClr>
              </a:solidFill>
              <a:latin typeface="Arial" panose="020B0604020202020204" pitchFamily="34" charset="0"/>
              <a:ea typeface="MS Mincho" panose="02020609040205080304" pitchFamily="49" charset="-128"/>
            </a:endParaRPr>
          </a:p>
          <a:p>
            <a:pPr marL="0" marR="0" algn="just" fontAlgn="base">
              <a:spcBef>
                <a:spcPts val="0"/>
              </a:spcBef>
              <a:spcAft>
                <a:spcPts val="0"/>
              </a:spcAft>
            </a:pPr>
            <a:r>
              <a:rPr lang="en-US" sz="2000">
                <a:solidFill>
                  <a:schemeClr val="tx2">
                    <a:lumMod val="75000"/>
                  </a:schemeClr>
                </a:solidFill>
                <a:effectLst/>
                <a:latin typeface="Arial" panose="020B0604020202020204" pitchFamily="34" charset="0"/>
                <a:ea typeface="MS Mincho" panose="02020609040205080304" pitchFamily="49" charset="-128"/>
              </a:rPr>
              <a:t>For CCHP Phase 2, a joint Request for Expression of Interest (REI) from qualified agencies was released in March of 2022 by the Coalition. TSA was one of the applicants selected to receive funding for Diversion services.</a:t>
            </a:r>
            <a:endParaRPr lang="en-US" sz="2000">
              <a:solidFill>
                <a:schemeClr val="tx2">
                  <a:lumMod val="75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41771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38098" y="271877"/>
            <a:ext cx="6519902" cy="688628"/>
          </a:xfrm>
        </p:spPr>
        <p:txBody>
          <a:bodyPr lIns="91440" tIns="45720" rIns="91440" bIns="45720" anchor="t"/>
          <a:lstStyle/>
          <a:p>
            <a:pPr>
              <a:spcBef>
                <a:spcPts val="0"/>
              </a:spcBef>
            </a:pPr>
            <a:r>
              <a:rPr lang="en-US" sz="2000" err="1">
                <a:solidFill>
                  <a:schemeClr val="tx2">
                    <a:lumMod val="75000"/>
                  </a:schemeClr>
                </a:solidFill>
                <a:latin typeface="+mj-lt"/>
                <a:ea typeface="Calibri" panose="020F0502020204030204" pitchFamily="34" charset="0"/>
              </a:rPr>
              <a:t>III.d</a:t>
            </a:r>
            <a:r>
              <a:rPr lang="en-US" sz="2000">
                <a:solidFill>
                  <a:schemeClr val="tx2">
                    <a:lumMod val="75000"/>
                  </a:schemeClr>
                </a:solidFill>
                <a:latin typeface="+mj-lt"/>
                <a:ea typeface="Calibri" panose="020F0502020204030204" pitchFamily="34" charset="0"/>
              </a:rPr>
              <a:t>. </a:t>
            </a: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The Salvation Army</a:t>
            </a:r>
            <a:br>
              <a:rPr lang="en-US" sz="20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rPr>
            </a:br>
            <a:r>
              <a:rPr lang="en-US" sz="2000">
                <a:solidFill>
                  <a:schemeClr val="tx2">
                    <a:lumMod val="75000"/>
                  </a:schemeClr>
                </a:solidFill>
                <a:effectLst/>
                <a:latin typeface="+mj-lt"/>
                <a:ea typeface="Calibri" panose="020F0502020204030204" pitchFamily="34" charset="0"/>
                <a:cs typeface="Arial" panose="020B0604020202020204" pitchFamily="34" charset="0"/>
              </a:rPr>
              <a:t>(All Districts</a:t>
            </a:r>
            <a:r>
              <a:rPr lang="en-US" sz="2000">
                <a:solidFill>
                  <a:schemeClr val="tx2">
                    <a:lumMod val="75000"/>
                  </a:schemeClr>
                </a:solidFill>
                <a:effectLst/>
                <a:latin typeface="+mj-lt"/>
                <a:ea typeface="Calibri" panose="020F0502020204030204" pitchFamily="34" charset="0"/>
                <a:cs typeface="Arial"/>
              </a:rPr>
              <a:t>)</a:t>
            </a:r>
            <a:endParaRPr lang="en-US" sz="2000">
              <a:solidFill>
                <a:schemeClr val="tx2">
                  <a:lumMod val="75000"/>
                </a:schemeClr>
              </a:solidFill>
              <a:latin typeface="+mj-lt"/>
              <a:cs typeface="Arial"/>
            </a:endParaRPr>
          </a:p>
        </p:txBody>
      </p:sp>
      <p:sp>
        <p:nvSpPr>
          <p:cNvPr id="5" name="TextBox 4">
            <a:extLst>
              <a:ext uri="{FF2B5EF4-FFF2-40B4-BE49-F238E27FC236}">
                <a16:creationId xmlns:a16="http://schemas.microsoft.com/office/drawing/2014/main" id="{D41BD488-07E8-B265-2576-AD7BF46FF47E}"/>
              </a:ext>
            </a:extLst>
          </p:cNvPr>
          <p:cNvSpPr txBox="1"/>
          <p:nvPr/>
        </p:nvSpPr>
        <p:spPr>
          <a:xfrm>
            <a:off x="484094" y="1161575"/>
            <a:ext cx="5847550" cy="2800767"/>
          </a:xfrm>
          <a:prstGeom prst="rect">
            <a:avLst/>
          </a:prstGeom>
          <a:noFill/>
        </p:spPr>
        <p:txBody>
          <a:bodyPr wrap="square" lIns="91440" tIns="45720" rIns="91440" bIns="45720" anchor="t">
            <a:spAutoFit/>
          </a:bodyPr>
          <a:lstStyle/>
          <a:p>
            <a:pPr algn="just" fontAlgn="base"/>
            <a:r>
              <a:rPr lang="en-US" sz="2000">
                <a:solidFill>
                  <a:schemeClr val="tx2">
                    <a:lumMod val="75000"/>
                  </a:schemeClr>
                </a:solidFill>
                <a:effectLst/>
                <a:latin typeface="Arial"/>
                <a:ea typeface="MS Mincho"/>
                <a:cs typeface="Arial"/>
              </a:rPr>
              <a:t>The initial Agreement term was from October 1, 2022 through September 30, 2023, with an optional one-year extension.</a:t>
            </a:r>
            <a:r>
              <a:rPr lang="en-US" sz="2000">
                <a:solidFill>
                  <a:schemeClr val="tx2">
                    <a:lumMod val="75000"/>
                  </a:schemeClr>
                </a:solidFill>
                <a:latin typeface="Arial"/>
                <a:ea typeface="MS Mincho"/>
                <a:cs typeface="Arial"/>
              </a:rPr>
              <a:t> </a:t>
            </a:r>
            <a:endParaRPr lang="en-US" sz="2000">
              <a:solidFill>
                <a:schemeClr val="tx2">
                  <a:lumMod val="75000"/>
                </a:schemeClr>
              </a:solidFill>
              <a:effectLst/>
              <a:latin typeface="Arial" panose="020B0604020202020204" pitchFamily="34" charset="0"/>
              <a:ea typeface="MS Mincho" panose="02020609040205080304" pitchFamily="49" charset="-128"/>
            </a:endParaRPr>
          </a:p>
          <a:p>
            <a:pPr marL="0" marR="0" algn="just" fontAlgn="base">
              <a:spcBef>
                <a:spcPts val="0"/>
              </a:spcBef>
              <a:spcAft>
                <a:spcPts val="0"/>
              </a:spcAft>
            </a:pPr>
            <a:endParaRPr lang="en-US" sz="800">
              <a:solidFill>
                <a:schemeClr val="tx2">
                  <a:lumMod val="75000"/>
                </a:schemeClr>
              </a:solidFill>
              <a:latin typeface="Arial" panose="020B0604020202020204" pitchFamily="34" charset="0"/>
              <a:ea typeface="MS Mincho" panose="02020609040205080304" pitchFamily="49" charset="-128"/>
            </a:endParaRPr>
          </a:p>
          <a:p>
            <a:pPr algn="just" fontAlgn="base"/>
            <a:r>
              <a:rPr lang="en-US" sz="2000">
                <a:solidFill>
                  <a:schemeClr val="tx2">
                    <a:lumMod val="75000"/>
                  </a:schemeClr>
                </a:solidFill>
                <a:effectLst/>
                <a:latin typeface="Arial"/>
                <a:ea typeface="MS Mincho"/>
                <a:cs typeface="Arial"/>
              </a:rPr>
              <a:t>This First Amendment will provide funding and extend the Agreement term through </a:t>
            </a:r>
            <a:r>
              <a:rPr lang="en-US" sz="2000">
                <a:solidFill>
                  <a:schemeClr val="tx2">
                    <a:lumMod val="75000"/>
                  </a:schemeClr>
                </a:solidFill>
                <a:latin typeface="Arial"/>
                <a:ea typeface="MS Mincho"/>
                <a:cs typeface="Arial"/>
              </a:rPr>
              <a:t>September 30</a:t>
            </a:r>
            <a:r>
              <a:rPr lang="en-US" sz="2000">
                <a:solidFill>
                  <a:schemeClr val="tx2">
                    <a:lumMod val="75000"/>
                  </a:schemeClr>
                </a:solidFill>
                <a:effectLst/>
                <a:latin typeface="Arial"/>
                <a:ea typeface="MS Mincho"/>
                <a:cs typeface="Arial"/>
              </a:rPr>
              <a:t>, 2024.</a:t>
            </a:r>
            <a:r>
              <a:rPr lang="en-US" sz="2000">
                <a:solidFill>
                  <a:schemeClr val="tx2">
                    <a:lumMod val="75000"/>
                  </a:schemeClr>
                </a:solidFill>
                <a:latin typeface="Arial"/>
                <a:ea typeface="MS Mincho"/>
                <a:cs typeface="Arial"/>
              </a:rPr>
              <a:t> </a:t>
            </a:r>
            <a:endParaRPr lang="en-US" sz="2000">
              <a:solidFill>
                <a:schemeClr val="tx2">
                  <a:lumMod val="75000"/>
                </a:schemeClr>
              </a:solidFill>
              <a:effectLst/>
              <a:latin typeface="Arial" panose="020B0604020202020204" pitchFamily="34" charset="0"/>
              <a:ea typeface="MS Mincho" panose="02020609040205080304" pitchFamily="49" charset="-128"/>
              <a:cs typeface="Arial"/>
            </a:endParaRPr>
          </a:p>
          <a:p>
            <a:pPr marL="0" marR="0" algn="just" fontAlgn="base">
              <a:spcBef>
                <a:spcPts val="0"/>
              </a:spcBef>
              <a:spcAft>
                <a:spcPts val="0"/>
              </a:spcAft>
            </a:pPr>
            <a:endParaRPr lang="en-US" sz="800">
              <a:solidFill>
                <a:schemeClr val="tx2">
                  <a:lumMod val="75000"/>
                </a:schemeClr>
              </a:solidFill>
              <a:latin typeface="Arial" panose="020B0604020202020204" pitchFamily="34" charset="0"/>
              <a:ea typeface="MS Mincho" panose="02020609040205080304" pitchFamily="49" charset="-128"/>
            </a:endParaRPr>
          </a:p>
          <a:p>
            <a:pPr algn="just" fontAlgn="base"/>
            <a:r>
              <a:rPr lang="en-US" sz="2000">
                <a:solidFill>
                  <a:schemeClr val="tx2">
                    <a:lumMod val="75000"/>
                  </a:schemeClr>
                </a:solidFill>
                <a:latin typeface="Arial" panose="020B0604020202020204" pitchFamily="34" charset="0"/>
                <a:ea typeface="MS Mincho" panose="02020609040205080304" pitchFamily="49" charset="-128"/>
              </a:rPr>
              <a:t>TSA began receiving funding through the City of Houston in 2012. </a:t>
            </a:r>
            <a:endParaRPr lang="en-US" sz="2000">
              <a:solidFill>
                <a:schemeClr val="tx2">
                  <a:lumMod val="75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8255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38098" y="271877"/>
            <a:ext cx="6519902" cy="688628"/>
          </a:xfrm>
        </p:spPr>
        <p:txBody>
          <a:bodyPr lIns="91440" tIns="45720" rIns="91440" bIns="45720" anchor="t"/>
          <a:lstStyle/>
          <a:p>
            <a:pPr>
              <a:spcBef>
                <a:spcPts val="0"/>
              </a:spcBef>
            </a:pPr>
            <a:r>
              <a:rPr lang="en-US" sz="2000" err="1">
                <a:solidFill>
                  <a:schemeClr val="tx2">
                    <a:lumMod val="75000"/>
                  </a:schemeClr>
                </a:solidFill>
                <a:latin typeface="+mj-lt"/>
                <a:ea typeface="Calibri" panose="020F0502020204030204" pitchFamily="34" charset="0"/>
              </a:rPr>
              <a:t>III.d</a:t>
            </a:r>
            <a:r>
              <a:rPr lang="en-US" sz="2000">
                <a:solidFill>
                  <a:schemeClr val="tx2">
                    <a:lumMod val="75000"/>
                  </a:schemeClr>
                </a:solidFill>
                <a:latin typeface="+mj-lt"/>
                <a:ea typeface="Calibri" panose="020F0502020204030204" pitchFamily="34" charset="0"/>
              </a:rPr>
              <a:t>. </a:t>
            </a: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The Salvation Army</a:t>
            </a:r>
            <a:br>
              <a:rPr lang="en-US" sz="20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rPr>
            </a:br>
            <a:r>
              <a:rPr lang="en-US" sz="2000">
                <a:solidFill>
                  <a:schemeClr val="tx2">
                    <a:lumMod val="75000"/>
                  </a:schemeClr>
                </a:solidFill>
                <a:effectLst/>
                <a:latin typeface="+mj-lt"/>
                <a:ea typeface="Calibri" panose="020F0502020204030204" pitchFamily="34" charset="0"/>
                <a:cs typeface="Arial" panose="020B0604020202020204" pitchFamily="34" charset="0"/>
              </a:rPr>
              <a:t>(All Districts</a:t>
            </a:r>
            <a:r>
              <a:rPr lang="en-US" sz="2000">
                <a:solidFill>
                  <a:schemeClr val="tx2">
                    <a:lumMod val="75000"/>
                  </a:schemeClr>
                </a:solidFill>
                <a:effectLst/>
                <a:latin typeface="+mj-lt"/>
                <a:ea typeface="Calibri" panose="020F0502020204030204" pitchFamily="34" charset="0"/>
                <a:cs typeface="Arial"/>
              </a:rPr>
              <a:t>)</a:t>
            </a:r>
            <a:endParaRPr lang="en-US" sz="2000">
              <a:solidFill>
                <a:schemeClr val="tx2">
                  <a:lumMod val="75000"/>
                </a:schemeClr>
              </a:solidFill>
              <a:latin typeface="+mj-lt"/>
              <a:cs typeface="Arial"/>
            </a:endParaRPr>
          </a:p>
        </p:txBody>
      </p:sp>
      <p:graphicFrame>
        <p:nvGraphicFramePr>
          <p:cNvPr id="5" name="Table 4">
            <a:extLst>
              <a:ext uri="{FF2B5EF4-FFF2-40B4-BE49-F238E27FC236}">
                <a16:creationId xmlns:a16="http://schemas.microsoft.com/office/drawing/2014/main" id="{7C6DC86E-CB3F-6EC7-496D-EF7EE283276A}"/>
              </a:ext>
            </a:extLst>
          </p:cNvPr>
          <p:cNvGraphicFramePr>
            <a:graphicFrameLocks noGrp="1"/>
          </p:cNvGraphicFramePr>
          <p:nvPr>
            <p:extLst>
              <p:ext uri="{D42A27DB-BD31-4B8C-83A1-F6EECF244321}">
                <p14:modId xmlns:p14="http://schemas.microsoft.com/office/powerpoint/2010/main" val="2124746208"/>
              </p:ext>
            </p:extLst>
          </p:nvPr>
        </p:nvGraphicFramePr>
        <p:xfrm>
          <a:off x="437990" y="1232381"/>
          <a:ext cx="6049256" cy="1509776"/>
        </p:xfrm>
        <a:graphic>
          <a:graphicData uri="http://schemas.openxmlformats.org/drawingml/2006/table">
            <a:tbl>
              <a:tblPr firstRow="1" firstCol="1" bandRow="1"/>
              <a:tblGrid>
                <a:gridCol w="1221761">
                  <a:extLst>
                    <a:ext uri="{9D8B030D-6E8A-4147-A177-3AD203B41FA5}">
                      <a16:colId xmlns:a16="http://schemas.microsoft.com/office/drawing/2014/main" val="376598426"/>
                    </a:ext>
                  </a:extLst>
                </a:gridCol>
                <a:gridCol w="1333192">
                  <a:extLst>
                    <a:ext uri="{9D8B030D-6E8A-4147-A177-3AD203B41FA5}">
                      <a16:colId xmlns:a16="http://schemas.microsoft.com/office/drawing/2014/main" val="750787111"/>
                    </a:ext>
                  </a:extLst>
                </a:gridCol>
                <a:gridCol w="1210223">
                  <a:extLst>
                    <a:ext uri="{9D8B030D-6E8A-4147-A177-3AD203B41FA5}">
                      <a16:colId xmlns:a16="http://schemas.microsoft.com/office/drawing/2014/main" val="1204283062"/>
                    </a:ext>
                  </a:extLst>
                </a:gridCol>
                <a:gridCol w="1206362">
                  <a:extLst>
                    <a:ext uri="{9D8B030D-6E8A-4147-A177-3AD203B41FA5}">
                      <a16:colId xmlns:a16="http://schemas.microsoft.com/office/drawing/2014/main" val="3092659962"/>
                    </a:ext>
                  </a:extLst>
                </a:gridCol>
                <a:gridCol w="1077718">
                  <a:extLst>
                    <a:ext uri="{9D8B030D-6E8A-4147-A177-3AD203B41FA5}">
                      <a16:colId xmlns:a16="http://schemas.microsoft.com/office/drawing/2014/main" val="239321915"/>
                    </a:ext>
                  </a:extLst>
                </a:gridCol>
              </a:tblGrid>
              <a:tr h="228600">
                <a:tc>
                  <a:txBody>
                    <a:bodyPr/>
                    <a:lstStyle/>
                    <a:p>
                      <a:pPr marL="0" marR="0" algn="ctr">
                        <a:lnSpc>
                          <a:spcPct val="115000"/>
                        </a:lnSpc>
                        <a:spcBef>
                          <a:spcPts val="0"/>
                        </a:spcBef>
                        <a:spcAft>
                          <a:spcPts val="1000"/>
                        </a:spcAft>
                      </a:pPr>
                      <a:r>
                        <a:rPr lang="en-US" sz="1500" b="1">
                          <a:solidFill>
                            <a:schemeClr val="tx2">
                              <a:lumMod val="75000"/>
                            </a:schemeClr>
                          </a:solidFill>
                          <a:effectLst/>
                          <a:latin typeface="Arial" panose="020B0604020202020204" pitchFamily="34" charset="0"/>
                          <a:ea typeface="Calibri" panose="020F0502020204030204" pitchFamily="34" charset="0"/>
                          <a:cs typeface="Times New Roman" panose="02020603050405020304" pitchFamily="18" charset="0"/>
                        </a:rPr>
                        <a:t>CATEGORY</a:t>
                      </a:r>
                      <a:endParaRPr lang="en-US" sz="150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500" b="1">
                          <a:solidFill>
                            <a:schemeClr val="tx2">
                              <a:lumMod val="75000"/>
                            </a:schemeClr>
                          </a:solidFill>
                          <a:effectLst/>
                          <a:latin typeface="Arial" panose="020B0604020202020204" pitchFamily="34" charset="0"/>
                          <a:ea typeface="Calibri" panose="020F0502020204030204" pitchFamily="34" charset="0"/>
                          <a:cs typeface="Times New Roman" panose="02020603050405020304" pitchFamily="18" charset="0"/>
                        </a:rPr>
                        <a:t>HOME-ARP</a:t>
                      </a:r>
                      <a:endParaRPr lang="en-US" sz="150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500" b="1">
                          <a:solidFill>
                            <a:schemeClr val="tx2">
                              <a:lumMod val="75000"/>
                            </a:schemeClr>
                          </a:solidFill>
                          <a:effectLst/>
                          <a:latin typeface="Arial" panose="020B0604020202020204" pitchFamily="34" charset="0"/>
                          <a:ea typeface="Calibri" panose="020F0502020204030204" pitchFamily="34" charset="0"/>
                          <a:cs typeface="Times New Roman" panose="02020603050405020304" pitchFamily="18" charset="0"/>
                        </a:rPr>
                        <a:t>CDBG-CV</a:t>
                      </a:r>
                      <a:endParaRPr lang="en-US" sz="150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500" b="1">
                          <a:solidFill>
                            <a:schemeClr val="tx2">
                              <a:lumMod val="75000"/>
                            </a:schemeClr>
                          </a:solidFill>
                          <a:effectLst/>
                          <a:latin typeface="Arial" panose="020B0604020202020204" pitchFamily="34" charset="0"/>
                          <a:ea typeface="Calibri" panose="020F0502020204030204" pitchFamily="34" charset="0"/>
                          <a:cs typeface="Times New Roman" panose="02020603050405020304" pitchFamily="18" charset="0"/>
                        </a:rPr>
                        <a:t> AMOUNT</a:t>
                      </a:r>
                      <a:endParaRPr lang="en-US" sz="150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500" b="1">
                          <a:solidFill>
                            <a:schemeClr val="tx2">
                              <a:lumMod val="75000"/>
                            </a:schemeClr>
                          </a:solidFill>
                          <a:effectLst/>
                          <a:latin typeface="Arial" panose="020B0604020202020204" pitchFamily="34" charset="0"/>
                          <a:ea typeface="Calibri" panose="020F0502020204030204" pitchFamily="34" charset="0"/>
                          <a:cs typeface="Times New Roman" panose="02020603050405020304" pitchFamily="18" charset="0"/>
                        </a:rPr>
                        <a:t>PERCENT</a:t>
                      </a:r>
                      <a:endParaRPr lang="en-US" sz="150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1344671"/>
                  </a:ext>
                </a:extLst>
              </a:tr>
              <a:tr h="228600">
                <a:tc>
                  <a:txBody>
                    <a:bodyPr/>
                    <a:lstStyle/>
                    <a:p>
                      <a:pPr marL="0" marR="0" algn="just">
                        <a:lnSpc>
                          <a:spcPct val="115000"/>
                        </a:lnSpc>
                        <a:spcBef>
                          <a:spcPts val="0"/>
                        </a:spcBef>
                        <a:spcAft>
                          <a:spcPts val="1000"/>
                        </a:spcAft>
                      </a:pPr>
                      <a:r>
                        <a:rPr lang="en-US" sz="1500">
                          <a:solidFill>
                            <a:schemeClr val="tx2">
                              <a:lumMod val="75000"/>
                            </a:schemeClr>
                          </a:solidFill>
                          <a:effectLst/>
                          <a:latin typeface="Arial" panose="020B0604020202020204" pitchFamily="34" charset="0"/>
                          <a:ea typeface="Calibri" panose="020F0502020204030204" pitchFamily="34" charset="0"/>
                          <a:cs typeface="Times New Roman" panose="02020603050405020304" pitchFamily="18" charset="0"/>
                        </a:rPr>
                        <a:t>Support Services</a:t>
                      </a:r>
                      <a:endParaRPr lang="en-US" sz="150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1000"/>
                        </a:spcAft>
                      </a:pPr>
                      <a:r>
                        <a:rPr lang="en-US" sz="1500">
                          <a:solidFill>
                            <a:schemeClr val="tx2">
                              <a:lumMod val="75000"/>
                            </a:schemeClr>
                          </a:solidFill>
                          <a:effectLst/>
                          <a:latin typeface="Arial" panose="020B0604020202020204" pitchFamily="34" charset="0"/>
                          <a:ea typeface="Calibri" panose="020F0502020204030204" pitchFamily="34" charset="0"/>
                          <a:cs typeface="Times New Roman" panose="02020603050405020304" pitchFamily="18" charset="0"/>
                        </a:rPr>
                        <a:t>$336,058.00</a:t>
                      </a:r>
                      <a:endParaRPr lang="en-US" sz="150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1000"/>
                        </a:spcAft>
                      </a:pPr>
                      <a:r>
                        <a:rPr lang="en-US" sz="1500">
                          <a:solidFill>
                            <a:schemeClr val="tx2">
                              <a:lumMod val="75000"/>
                            </a:schemeClr>
                          </a:solidFill>
                          <a:effectLst/>
                          <a:latin typeface="Arial" panose="020B0604020202020204" pitchFamily="34" charset="0"/>
                          <a:ea typeface="Calibri" panose="020F0502020204030204" pitchFamily="34" charset="0"/>
                          <a:cs typeface="Times New Roman" panose="02020603050405020304" pitchFamily="18" charset="0"/>
                        </a:rPr>
                        <a:t>$0.00</a:t>
                      </a:r>
                      <a:endParaRPr lang="en-US" sz="150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1000"/>
                        </a:spcAft>
                      </a:pPr>
                      <a:r>
                        <a:rPr lang="en-US" sz="1500">
                          <a:solidFill>
                            <a:schemeClr val="tx2">
                              <a:lumMod val="75000"/>
                            </a:schemeClr>
                          </a:solidFill>
                          <a:effectLst/>
                          <a:latin typeface="Arial" panose="020B0604020202020204" pitchFamily="34" charset="0"/>
                          <a:ea typeface="Calibri" panose="020F0502020204030204" pitchFamily="34" charset="0"/>
                          <a:cs typeface="Times New Roman" panose="02020603050405020304" pitchFamily="18" charset="0"/>
                        </a:rPr>
                        <a:t>$336,058.00</a:t>
                      </a:r>
                      <a:endParaRPr lang="en-US" sz="150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1000"/>
                        </a:spcAft>
                      </a:pPr>
                      <a:r>
                        <a:rPr lang="en-US" sz="1500">
                          <a:solidFill>
                            <a:schemeClr val="tx2">
                              <a:lumMod val="75000"/>
                            </a:schemeClr>
                          </a:solidFill>
                          <a:effectLst/>
                          <a:latin typeface="Arial" panose="020B0604020202020204" pitchFamily="34" charset="0"/>
                          <a:ea typeface="Calibri" panose="020F0502020204030204" pitchFamily="34" charset="0"/>
                          <a:cs typeface="Times New Roman" panose="02020603050405020304" pitchFamily="18" charset="0"/>
                        </a:rPr>
                        <a:t>53.68%</a:t>
                      </a:r>
                      <a:endParaRPr lang="en-US" sz="150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6027466"/>
                  </a:ext>
                </a:extLst>
              </a:tr>
              <a:tr h="228600">
                <a:tc>
                  <a:txBody>
                    <a:bodyPr/>
                    <a:lstStyle/>
                    <a:p>
                      <a:pPr marL="0" marR="0" algn="just">
                        <a:lnSpc>
                          <a:spcPct val="115000"/>
                        </a:lnSpc>
                        <a:spcBef>
                          <a:spcPts val="0"/>
                        </a:spcBef>
                        <a:spcAft>
                          <a:spcPts val="1000"/>
                        </a:spcAft>
                      </a:pPr>
                      <a:r>
                        <a:rPr lang="en-US" sz="1500">
                          <a:solidFill>
                            <a:schemeClr val="tx2">
                              <a:lumMod val="75000"/>
                            </a:schemeClr>
                          </a:solidFill>
                          <a:effectLst/>
                          <a:latin typeface="Arial" panose="020B0604020202020204" pitchFamily="34" charset="0"/>
                          <a:ea typeface="Calibri" panose="020F0502020204030204" pitchFamily="34" charset="0"/>
                          <a:cs typeface="Times New Roman" panose="02020603050405020304" pitchFamily="18" charset="0"/>
                        </a:rPr>
                        <a:t>Program Services</a:t>
                      </a:r>
                      <a:endParaRPr lang="en-US" sz="150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1000"/>
                        </a:spcAft>
                      </a:pPr>
                      <a:r>
                        <a:rPr lang="en-US" sz="1500">
                          <a:solidFill>
                            <a:schemeClr val="tx2">
                              <a:lumMod val="75000"/>
                            </a:schemeClr>
                          </a:solidFill>
                          <a:effectLst/>
                          <a:latin typeface="Arial" panose="020B0604020202020204" pitchFamily="34" charset="0"/>
                          <a:ea typeface="Calibri" panose="020F0502020204030204" pitchFamily="34" charset="0"/>
                          <a:cs typeface="Times New Roman" panose="02020603050405020304" pitchFamily="18" charset="0"/>
                        </a:rPr>
                        <a:t>$0.00</a:t>
                      </a:r>
                      <a:endParaRPr lang="en-US" sz="150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1000"/>
                        </a:spcAft>
                      </a:pPr>
                      <a:r>
                        <a:rPr lang="en-US" sz="1500">
                          <a:solidFill>
                            <a:schemeClr val="tx2">
                              <a:lumMod val="75000"/>
                            </a:schemeClr>
                          </a:solidFill>
                          <a:effectLst/>
                          <a:latin typeface="Arial" panose="020B0604020202020204" pitchFamily="34" charset="0"/>
                          <a:ea typeface="Calibri" panose="020F0502020204030204" pitchFamily="34" charset="0"/>
                          <a:cs typeface="Times New Roman" panose="02020603050405020304" pitchFamily="18" charset="0"/>
                        </a:rPr>
                        <a:t>$290,000.00</a:t>
                      </a:r>
                      <a:endParaRPr lang="en-US" sz="150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1000"/>
                        </a:spcAft>
                      </a:pPr>
                      <a:r>
                        <a:rPr lang="en-US" sz="1500">
                          <a:solidFill>
                            <a:schemeClr val="tx2">
                              <a:lumMod val="75000"/>
                            </a:schemeClr>
                          </a:solidFill>
                          <a:effectLst/>
                          <a:latin typeface="Arial" panose="020B0604020202020204" pitchFamily="34" charset="0"/>
                          <a:ea typeface="Calibri" panose="020F0502020204030204" pitchFamily="34" charset="0"/>
                          <a:cs typeface="Times New Roman" panose="02020603050405020304" pitchFamily="18" charset="0"/>
                        </a:rPr>
                        <a:t>$290,000.00</a:t>
                      </a:r>
                      <a:endParaRPr lang="en-US" sz="150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1000"/>
                        </a:spcAft>
                      </a:pPr>
                      <a:r>
                        <a:rPr lang="en-US" sz="1500">
                          <a:solidFill>
                            <a:schemeClr val="tx2">
                              <a:lumMod val="75000"/>
                            </a:schemeClr>
                          </a:solidFill>
                          <a:effectLst/>
                          <a:latin typeface="Arial" panose="020B0604020202020204" pitchFamily="34" charset="0"/>
                          <a:ea typeface="Calibri" panose="020F0502020204030204" pitchFamily="34" charset="0"/>
                          <a:cs typeface="Times New Roman" panose="02020603050405020304" pitchFamily="18" charset="0"/>
                        </a:rPr>
                        <a:t>46.32%</a:t>
                      </a:r>
                      <a:endParaRPr lang="en-US" sz="150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712316"/>
                  </a:ext>
                </a:extLst>
              </a:tr>
              <a:tr h="228600">
                <a:tc>
                  <a:txBody>
                    <a:bodyPr/>
                    <a:lstStyle/>
                    <a:p>
                      <a:pPr marL="0" marR="0" algn="just">
                        <a:lnSpc>
                          <a:spcPct val="115000"/>
                        </a:lnSpc>
                        <a:spcBef>
                          <a:spcPts val="0"/>
                        </a:spcBef>
                        <a:spcAft>
                          <a:spcPts val="1000"/>
                        </a:spcAft>
                      </a:pPr>
                      <a:r>
                        <a:rPr lang="en-US" sz="1500" b="1">
                          <a:solidFill>
                            <a:schemeClr val="tx2">
                              <a:lumMod val="75000"/>
                            </a:schemeClr>
                          </a:solidFill>
                          <a:effectLst/>
                          <a:latin typeface="Arial" panose="020B0604020202020204" pitchFamily="34" charset="0"/>
                          <a:ea typeface="Calibri" panose="020F0502020204030204" pitchFamily="34" charset="0"/>
                          <a:cs typeface="Times New Roman" panose="02020603050405020304" pitchFamily="18" charset="0"/>
                        </a:rPr>
                        <a:t>Total</a:t>
                      </a:r>
                      <a:endParaRPr lang="en-US" sz="150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1000"/>
                        </a:spcAft>
                      </a:pPr>
                      <a:r>
                        <a:rPr lang="en-US" sz="1500" b="1">
                          <a:solidFill>
                            <a:schemeClr val="tx2">
                              <a:lumMod val="75000"/>
                            </a:schemeClr>
                          </a:solidFill>
                          <a:effectLst/>
                          <a:latin typeface="Arial" panose="020B0604020202020204" pitchFamily="34" charset="0"/>
                          <a:ea typeface="Calibri" panose="020F0502020204030204" pitchFamily="34" charset="0"/>
                          <a:cs typeface="Times New Roman" panose="02020603050405020304" pitchFamily="18" charset="0"/>
                        </a:rPr>
                        <a:t> $336,058.00</a:t>
                      </a:r>
                      <a:endParaRPr lang="en-US" sz="150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1000"/>
                        </a:spcAft>
                      </a:pPr>
                      <a:r>
                        <a:rPr lang="en-US" sz="1500" b="1">
                          <a:solidFill>
                            <a:schemeClr val="tx2">
                              <a:lumMod val="75000"/>
                            </a:schemeClr>
                          </a:solidFill>
                          <a:effectLst/>
                          <a:latin typeface="Arial" panose="020B0604020202020204" pitchFamily="34" charset="0"/>
                          <a:ea typeface="Calibri" panose="020F0502020204030204" pitchFamily="34" charset="0"/>
                          <a:cs typeface="Times New Roman" panose="02020603050405020304" pitchFamily="18" charset="0"/>
                        </a:rPr>
                        <a:t>$290,000.00</a:t>
                      </a:r>
                      <a:endParaRPr lang="en-US" sz="150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1000"/>
                        </a:spcAft>
                      </a:pPr>
                      <a:r>
                        <a:rPr lang="en-US" sz="1500" b="1">
                          <a:solidFill>
                            <a:schemeClr val="tx2">
                              <a:lumMod val="75000"/>
                            </a:schemeClr>
                          </a:solidFill>
                          <a:effectLst/>
                          <a:latin typeface="Arial" panose="020B0604020202020204" pitchFamily="34" charset="0"/>
                          <a:ea typeface="Calibri" panose="020F0502020204030204" pitchFamily="34" charset="0"/>
                          <a:cs typeface="Times New Roman" panose="02020603050405020304" pitchFamily="18" charset="0"/>
                        </a:rPr>
                        <a:t>$626,058.00</a:t>
                      </a:r>
                      <a:endParaRPr lang="en-US" sz="150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1000"/>
                        </a:spcAft>
                      </a:pPr>
                      <a:r>
                        <a:rPr lang="en-US" sz="1500" b="1">
                          <a:solidFill>
                            <a:schemeClr val="tx2">
                              <a:lumMod val="75000"/>
                            </a:schemeClr>
                          </a:solidFill>
                          <a:effectLst/>
                          <a:latin typeface="Arial" panose="020B0604020202020204" pitchFamily="34" charset="0"/>
                          <a:ea typeface="Calibri" panose="020F0502020204030204" pitchFamily="34" charset="0"/>
                          <a:cs typeface="Times New Roman" panose="02020603050405020304" pitchFamily="18" charset="0"/>
                        </a:rPr>
                        <a:t>100.00%</a:t>
                      </a:r>
                      <a:endParaRPr lang="en-US" sz="150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1527478"/>
                  </a:ext>
                </a:extLst>
              </a:tr>
            </a:tbl>
          </a:graphicData>
        </a:graphic>
      </p:graphicFrame>
      <p:sp>
        <p:nvSpPr>
          <p:cNvPr id="8" name="TextBox 7">
            <a:extLst>
              <a:ext uri="{FF2B5EF4-FFF2-40B4-BE49-F238E27FC236}">
                <a16:creationId xmlns:a16="http://schemas.microsoft.com/office/drawing/2014/main" id="{94B71E31-59E9-05DE-0CC8-9641AFBC7DD2}"/>
              </a:ext>
            </a:extLst>
          </p:cNvPr>
          <p:cNvSpPr txBox="1"/>
          <p:nvPr/>
        </p:nvSpPr>
        <p:spPr>
          <a:xfrm>
            <a:off x="437989" y="2983985"/>
            <a:ext cx="6049256" cy="1308050"/>
          </a:xfrm>
          <a:prstGeom prst="rect">
            <a:avLst/>
          </a:prstGeom>
          <a:noFill/>
        </p:spPr>
        <p:txBody>
          <a:bodyPr wrap="square">
            <a:spAutoFit/>
          </a:bodyPr>
          <a:lstStyle/>
          <a:p>
            <a:pPr algn="just" fontAlgn="base"/>
            <a:r>
              <a:rPr lang="en-US" sz="1800">
                <a:solidFill>
                  <a:schemeClr val="tx2">
                    <a:lumMod val="75000"/>
                  </a:schemeClr>
                </a:solidFill>
                <a:latin typeface="Arial" panose="020B0604020202020204" pitchFamily="34" charset="0"/>
                <a:ea typeface="MS Mincho" panose="02020609040205080304" pitchFamily="49" charset="-128"/>
              </a:rPr>
              <a:t>As </a:t>
            </a:r>
            <a:r>
              <a:rPr lang="en-US" sz="1800">
                <a:solidFill>
                  <a:schemeClr val="tx2">
                    <a:lumMod val="75000"/>
                  </a:schemeClr>
                </a:solidFill>
                <a:effectLst/>
                <a:latin typeface="Arial" panose="020B0604020202020204" pitchFamily="34" charset="0"/>
                <a:ea typeface="MS Mincho" panose="02020609040205080304" pitchFamily="49" charset="-128"/>
              </a:rPr>
              <a:t>of July 1, 2023, TSA achieved 107.43% of its goal and expended approximately 65.38% of funding. </a:t>
            </a:r>
          </a:p>
          <a:p>
            <a:pPr algn="just" fontAlgn="base"/>
            <a:endParaRPr lang="en-US" sz="700">
              <a:solidFill>
                <a:schemeClr val="tx2">
                  <a:lumMod val="75000"/>
                </a:schemeClr>
              </a:solidFill>
              <a:latin typeface="Arial" panose="020B0604020202020204" pitchFamily="34" charset="0"/>
              <a:ea typeface="MS Mincho" panose="02020609040205080304" pitchFamily="49" charset="-128"/>
            </a:endParaRPr>
          </a:p>
          <a:p>
            <a:pPr algn="just" fontAlgn="base"/>
            <a:r>
              <a:rPr lang="en-US" sz="1800">
                <a:solidFill>
                  <a:schemeClr val="tx2">
                    <a:lumMod val="75000"/>
                  </a:schemeClr>
                </a:solidFill>
                <a:latin typeface="Arial" panose="020B0604020202020204" pitchFamily="34" charset="0"/>
                <a:ea typeface="MS Mincho" panose="02020609040205080304" pitchFamily="49" charset="-128"/>
              </a:rPr>
              <a:t>There were no findings on the annual compliance monitoring report.</a:t>
            </a:r>
            <a:r>
              <a:rPr lang="en-US" sz="1800">
                <a:solidFill>
                  <a:schemeClr val="tx2">
                    <a:lumMod val="75000"/>
                  </a:schemeClr>
                </a:solidFill>
                <a:latin typeface="Arial" panose="020B0604020202020204" pitchFamily="34" charset="0"/>
                <a:ea typeface="Times New Roman" panose="02020603050405020304" pitchFamily="18" charset="0"/>
              </a:rPr>
              <a:t> </a:t>
            </a:r>
            <a:endParaRPr lang="en-US" sz="1800">
              <a:solidFill>
                <a:schemeClr val="tx2">
                  <a:lumMod val="75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6754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38098" y="225773"/>
            <a:ext cx="6519902" cy="688628"/>
          </a:xfrm>
        </p:spPr>
        <p:txBody>
          <a:bodyPr lIns="91440" tIns="45720" rIns="91440" bIns="45720" anchor="t"/>
          <a:lstStyle/>
          <a:p>
            <a:pPr>
              <a:spcBef>
                <a:spcPts val="0"/>
              </a:spcBef>
            </a:pPr>
            <a:r>
              <a:rPr lang="en-US" sz="2000" err="1">
                <a:solidFill>
                  <a:schemeClr val="tx2">
                    <a:lumMod val="75000"/>
                  </a:schemeClr>
                </a:solidFill>
                <a:latin typeface="+mj-lt"/>
                <a:ea typeface="Calibri" panose="020F0502020204030204" pitchFamily="34" charset="0"/>
              </a:rPr>
              <a:t>III.e</a:t>
            </a:r>
            <a:r>
              <a:rPr lang="en-US" sz="2000">
                <a:solidFill>
                  <a:schemeClr val="tx2">
                    <a:lumMod val="75000"/>
                  </a:schemeClr>
                </a:solidFill>
                <a:latin typeface="+mj-lt"/>
                <a:ea typeface="Calibri" panose="020F0502020204030204" pitchFamily="34" charset="0"/>
              </a:rPr>
              <a:t>. </a:t>
            </a: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Allies in Hope </a:t>
            </a:r>
            <a:br>
              <a:rPr lang="en-US" sz="20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rPr>
            </a:br>
            <a:r>
              <a:rPr lang="en-US" sz="2000">
                <a:solidFill>
                  <a:schemeClr val="tx2">
                    <a:lumMod val="75000"/>
                  </a:schemeClr>
                </a:solidFill>
                <a:effectLst/>
                <a:latin typeface="+mj-lt"/>
                <a:ea typeface="Calibri" panose="020F0502020204030204" pitchFamily="34" charset="0"/>
                <a:cs typeface="Arial" panose="020B0604020202020204" pitchFamily="34" charset="0"/>
              </a:rPr>
              <a:t>(All Districts</a:t>
            </a:r>
            <a:r>
              <a:rPr lang="en-US" sz="2000">
                <a:solidFill>
                  <a:schemeClr val="tx2">
                    <a:lumMod val="75000"/>
                  </a:schemeClr>
                </a:solidFill>
                <a:effectLst/>
                <a:latin typeface="+mj-lt"/>
                <a:ea typeface="Calibri" panose="020F0502020204030204" pitchFamily="34" charset="0"/>
                <a:cs typeface="Arial"/>
              </a:rPr>
              <a:t>)</a:t>
            </a:r>
            <a:endParaRPr lang="en-US" sz="2000">
              <a:solidFill>
                <a:schemeClr val="tx2">
                  <a:lumMod val="75000"/>
                </a:schemeClr>
              </a:solidFill>
              <a:latin typeface="+mj-lt"/>
              <a:cs typeface="Arial"/>
            </a:endParaRPr>
          </a:p>
        </p:txBody>
      </p:sp>
      <p:sp>
        <p:nvSpPr>
          <p:cNvPr id="5" name="TextBox 4">
            <a:extLst>
              <a:ext uri="{FF2B5EF4-FFF2-40B4-BE49-F238E27FC236}">
                <a16:creationId xmlns:a16="http://schemas.microsoft.com/office/drawing/2014/main" id="{DD177047-BAF4-5C33-474B-3591CB585A3D}"/>
              </a:ext>
            </a:extLst>
          </p:cNvPr>
          <p:cNvSpPr txBox="1"/>
          <p:nvPr/>
        </p:nvSpPr>
        <p:spPr>
          <a:xfrm>
            <a:off x="338098" y="1015405"/>
            <a:ext cx="6313223" cy="3416320"/>
          </a:xfrm>
          <a:prstGeom prst="rect">
            <a:avLst/>
          </a:prstGeom>
          <a:noFill/>
        </p:spPr>
        <p:txBody>
          <a:bodyPr wrap="square">
            <a:spAutoFit/>
          </a:bodyPr>
          <a:lstStyle/>
          <a:p>
            <a:pPr marL="0" marR="0" algn="just">
              <a:spcBef>
                <a:spcPts val="0"/>
              </a:spcBef>
              <a:spcAft>
                <a:spcPts val="0"/>
              </a:spcAft>
            </a:pPr>
            <a:r>
              <a:rPr lang="en-US" sz="2000">
                <a:solidFill>
                  <a:schemeClr val="tx2">
                    <a:lumMod val="75000"/>
                  </a:schemeClr>
                </a:solidFill>
                <a:latin typeface="Arial" panose="020B0604020202020204" pitchFamily="34" charset="0"/>
                <a:ea typeface="Calibri" panose="020F0502020204030204" pitchFamily="34" charset="0"/>
                <a:cs typeface="Times New Roman" panose="02020603050405020304" pitchFamily="18" charset="0"/>
              </a:rPr>
              <a:t>A</a:t>
            </a:r>
            <a:r>
              <a:rPr lang="en-US" sz="2000">
                <a:solidFill>
                  <a:schemeClr val="tx2">
                    <a:lumMod val="75000"/>
                  </a:schemeClr>
                </a:solidFill>
                <a:effectLst/>
                <a:latin typeface="Arial" panose="020B0604020202020204" pitchFamily="34" charset="0"/>
                <a:ea typeface="Calibri" panose="020F0502020204030204" pitchFamily="34" charset="0"/>
                <a:cs typeface="Times New Roman" panose="02020603050405020304" pitchFamily="18" charset="0"/>
              </a:rPr>
              <a:t>n Ordinance authorizing a Second Amendment to the Subrecipient Agreement between the City of Houston and Allies in Hope (Allies) formerly known as AIDS Foundation Houston Inc.,</a:t>
            </a:r>
          </a:p>
          <a:p>
            <a:pPr marL="0" marR="0" algn="just">
              <a:spcBef>
                <a:spcPts val="0"/>
              </a:spcBef>
              <a:spcAft>
                <a:spcPts val="0"/>
              </a:spcAft>
            </a:pPr>
            <a:endParaRPr lang="en-US" sz="800">
              <a:solidFill>
                <a:schemeClr val="tx2">
                  <a:lumMod val="75000"/>
                </a:schemeClr>
              </a:solidFill>
              <a:latin typeface="Arial" panose="020B060402020202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2000">
                <a:solidFill>
                  <a:schemeClr val="tx2">
                    <a:lumMod val="75000"/>
                  </a:schemeClr>
                </a:solidFill>
                <a:effectLst/>
                <a:latin typeface="Arial" panose="020B0604020202020204" pitchFamily="34" charset="0"/>
                <a:ea typeface="Calibri" panose="020F0502020204030204" pitchFamily="34" charset="0"/>
                <a:cs typeface="Times New Roman" panose="02020603050405020304" pitchFamily="18" charset="0"/>
              </a:rPr>
              <a:t>Extending the term of the Agreement and providing up to an additional $1,070,514.00 in HOME Investment Partnership - American Rescue Plan (HOME-ARP) funds, </a:t>
            </a:r>
          </a:p>
          <a:p>
            <a:pPr marL="0" marR="0" algn="just">
              <a:spcBef>
                <a:spcPts val="0"/>
              </a:spcBef>
              <a:spcAft>
                <a:spcPts val="0"/>
              </a:spcAft>
            </a:pPr>
            <a:endParaRPr lang="en-US" sz="800">
              <a:solidFill>
                <a:schemeClr val="tx2">
                  <a:lumMod val="75000"/>
                </a:schemeClr>
              </a:solidFill>
              <a:latin typeface="Arial" panose="020B060402020202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2000">
                <a:solidFill>
                  <a:schemeClr val="tx2">
                    <a:lumMod val="75000"/>
                  </a:schemeClr>
                </a:solidFill>
                <a:effectLst/>
                <a:latin typeface="Arial" panose="020B0604020202020204" pitchFamily="34" charset="0"/>
                <a:ea typeface="Calibri" panose="020F0502020204030204" pitchFamily="34" charset="0"/>
                <a:cs typeface="Times New Roman" panose="02020603050405020304" pitchFamily="18" charset="0"/>
              </a:rPr>
              <a:t>To provide housing and supportive services to 30 unduplicated households experiencing homelessness.</a:t>
            </a:r>
            <a:endParaRPr lang="en-US" sz="200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776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38098" y="225773"/>
            <a:ext cx="6519902" cy="688628"/>
          </a:xfrm>
        </p:spPr>
        <p:txBody>
          <a:bodyPr lIns="91440" tIns="45720" rIns="91440" bIns="45720" anchor="t"/>
          <a:lstStyle/>
          <a:p>
            <a:pPr>
              <a:spcBef>
                <a:spcPts val="0"/>
              </a:spcBef>
            </a:pPr>
            <a:r>
              <a:rPr lang="en-US" sz="2000" err="1">
                <a:solidFill>
                  <a:schemeClr val="tx2">
                    <a:lumMod val="75000"/>
                  </a:schemeClr>
                </a:solidFill>
                <a:latin typeface="+mj-lt"/>
                <a:ea typeface="Calibri" panose="020F0502020204030204" pitchFamily="34" charset="0"/>
              </a:rPr>
              <a:t>III.e</a:t>
            </a:r>
            <a:r>
              <a:rPr lang="en-US" sz="2000">
                <a:solidFill>
                  <a:schemeClr val="tx2">
                    <a:lumMod val="75000"/>
                  </a:schemeClr>
                </a:solidFill>
                <a:latin typeface="+mj-lt"/>
                <a:ea typeface="Calibri" panose="020F0502020204030204" pitchFamily="34" charset="0"/>
              </a:rPr>
              <a:t>. </a:t>
            </a: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Allies in Hope</a:t>
            </a:r>
            <a:br>
              <a:rPr lang="en-US" sz="20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rPr>
            </a:br>
            <a:r>
              <a:rPr lang="en-US" sz="2000">
                <a:solidFill>
                  <a:schemeClr val="tx2">
                    <a:lumMod val="75000"/>
                  </a:schemeClr>
                </a:solidFill>
                <a:effectLst/>
                <a:latin typeface="+mj-lt"/>
                <a:ea typeface="Calibri" panose="020F0502020204030204" pitchFamily="34" charset="0"/>
                <a:cs typeface="Arial" panose="020B0604020202020204" pitchFamily="34" charset="0"/>
              </a:rPr>
              <a:t>(All Districts</a:t>
            </a:r>
            <a:r>
              <a:rPr lang="en-US" sz="2000">
                <a:solidFill>
                  <a:schemeClr val="tx2">
                    <a:lumMod val="75000"/>
                  </a:schemeClr>
                </a:solidFill>
                <a:effectLst/>
                <a:latin typeface="+mj-lt"/>
                <a:ea typeface="Calibri" panose="020F0502020204030204" pitchFamily="34" charset="0"/>
                <a:cs typeface="Arial"/>
              </a:rPr>
              <a:t>)</a:t>
            </a:r>
            <a:endParaRPr lang="en-US" sz="2000">
              <a:solidFill>
                <a:schemeClr val="tx2">
                  <a:lumMod val="75000"/>
                </a:schemeClr>
              </a:solidFill>
              <a:latin typeface="+mj-lt"/>
              <a:cs typeface="Arial"/>
            </a:endParaRPr>
          </a:p>
        </p:txBody>
      </p:sp>
      <p:sp>
        <p:nvSpPr>
          <p:cNvPr id="6" name="TextBox 5">
            <a:extLst>
              <a:ext uri="{FF2B5EF4-FFF2-40B4-BE49-F238E27FC236}">
                <a16:creationId xmlns:a16="http://schemas.microsoft.com/office/drawing/2014/main" id="{0E131C21-4178-A3BF-315C-C60BCBAC81A2}"/>
              </a:ext>
            </a:extLst>
          </p:cNvPr>
          <p:cNvSpPr txBox="1"/>
          <p:nvPr/>
        </p:nvSpPr>
        <p:spPr>
          <a:xfrm>
            <a:off x="430306" y="1132343"/>
            <a:ext cx="5978178" cy="2985433"/>
          </a:xfrm>
          <a:prstGeom prst="rect">
            <a:avLst/>
          </a:prstGeom>
          <a:noFill/>
        </p:spPr>
        <p:txBody>
          <a:bodyPr wrap="square">
            <a:spAutoFit/>
          </a:bodyPr>
          <a:lstStyle/>
          <a:p>
            <a:pPr marL="0" marR="0" algn="just">
              <a:spcBef>
                <a:spcPts val="0"/>
              </a:spcBef>
              <a:spcAft>
                <a:spcPts val="0"/>
              </a:spcAft>
            </a:pPr>
            <a:r>
              <a:rPr lang="en-US" sz="2000">
                <a:solidFill>
                  <a:schemeClr val="tx2">
                    <a:lumMod val="75000"/>
                  </a:schemeClr>
                </a:solidFill>
                <a:effectLst/>
                <a:latin typeface="Arial" panose="020B0604020202020204" pitchFamily="34" charset="0"/>
                <a:ea typeface="Calibri" panose="020F0502020204030204" pitchFamily="34" charset="0"/>
                <a:cs typeface="Times New Roman" panose="02020603050405020304" pitchFamily="18" charset="0"/>
              </a:rPr>
              <a:t>The project’s scope of work provides permanent supportive housing through the sponsor leasing of one- and two-bedroom units to thirty (30) unduplicated households at two locations who are experiencing homelessness.</a:t>
            </a:r>
          </a:p>
          <a:p>
            <a:pPr marL="0" marR="0" algn="just">
              <a:spcBef>
                <a:spcPts val="0"/>
              </a:spcBef>
              <a:spcAft>
                <a:spcPts val="0"/>
              </a:spcAft>
            </a:pPr>
            <a:endParaRPr lang="en-US" sz="800">
              <a:solidFill>
                <a:schemeClr val="tx2">
                  <a:lumMod val="75000"/>
                </a:schemeClr>
              </a:solidFill>
              <a:latin typeface="Arial" panose="020B060402020202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2000">
                <a:solidFill>
                  <a:schemeClr val="tx2">
                    <a:lumMod val="75000"/>
                  </a:schemeClr>
                </a:solidFill>
                <a:effectLst/>
                <a:latin typeface="Arial" panose="020B0604020202020204" pitchFamily="34" charset="0"/>
                <a:ea typeface="Calibri" panose="020F0502020204030204" pitchFamily="34" charset="0"/>
                <a:cs typeface="Times New Roman" panose="02020603050405020304" pitchFamily="18" charset="0"/>
              </a:rPr>
              <a:t>Wrap-around services including case management, landlord incentives, mental health assessments and support, and substance abuse counseling will also be provided.</a:t>
            </a:r>
            <a:endParaRPr lang="en-US" sz="200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382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38098" y="225773"/>
            <a:ext cx="6519902" cy="688628"/>
          </a:xfrm>
        </p:spPr>
        <p:txBody>
          <a:bodyPr lIns="91440" tIns="45720" rIns="91440" bIns="45720" anchor="t"/>
          <a:lstStyle/>
          <a:p>
            <a:pPr>
              <a:spcBef>
                <a:spcPts val="0"/>
              </a:spcBef>
            </a:pPr>
            <a:r>
              <a:rPr lang="en-US" sz="2000" err="1">
                <a:solidFill>
                  <a:schemeClr val="tx2">
                    <a:lumMod val="75000"/>
                  </a:schemeClr>
                </a:solidFill>
                <a:latin typeface="+mj-lt"/>
                <a:ea typeface="Calibri" panose="020F0502020204030204" pitchFamily="34" charset="0"/>
              </a:rPr>
              <a:t>III.e</a:t>
            </a:r>
            <a:r>
              <a:rPr lang="en-US" sz="2000">
                <a:solidFill>
                  <a:schemeClr val="tx2">
                    <a:lumMod val="75000"/>
                  </a:schemeClr>
                </a:solidFill>
                <a:latin typeface="+mj-lt"/>
                <a:ea typeface="Calibri" panose="020F0502020204030204" pitchFamily="34" charset="0"/>
              </a:rPr>
              <a:t>. </a:t>
            </a: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Allies in Hope</a:t>
            </a:r>
            <a:br>
              <a:rPr lang="en-US" sz="20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rPr>
            </a:br>
            <a:r>
              <a:rPr lang="en-US" sz="2000">
                <a:solidFill>
                  <a:schemeClr val="tx2">
                    <a:lumMod val="75000"/>
                  </a:schemeClr>
                </a:solidFill>
                <a:effectLst/>
                <a:latin typeface="+mj-lt"/>
                <a:ea typeface="Calibri" panose="020F0502020204030204" pitchFamily="34" charset="0"/>
                <a:cs typeface="Arial" panose="020B0604020202020204" pitchFamily="34" charset="0"/>
              </a:rPr>
              <a:t>(All Districts</a:t>
            </a:r>
            <a:r>
              <a:rPr lang="en-US" sz="2000">
                <a:solidFill>
                  <a:schemeClr val="tx2">
                    <a:lumMod val="75000"/>
                  </a:schemeClr>
                </a:solidFill>
                <a:effectLst/>
                <a:latin typeface="+mj-lt"/>
                <a:ea typeface="Calibri" panose="020F0502020204030204" pitchFamily="34" charset="0"/>
                <a:cs typeface="Arial"/>
              </a:rPr>
              <a:t>)</a:t>
            </a:r>
            <a:endParaRPr lang="en-US" sz="2000">
              <a:solidFill>
                <a:schemeClr val="tx2">
                  <a:lumMod val="75000"/>
                </a:schemeClr>
              </a:solidFill>
              <a:latin typeface="+mj-lt"/>
              <a:cs typeface="Arial"/>
            </a:endParaRPr>
          </a:p>
        </p:txBody>
      </p:sp>
      <p:sp>
        <p:nvSpPr>
          <p:cNvPr id="5" name="TextBox 4">
            <a:extLst>
              <a:ext uri="{FF2B5EF4-FFF2-40B4-BE49-F238E27FC236}">
                <a16:creationId xmlns:a16="http://schemas.microsoft.com/office/drawing/2014/main" id="{56A3D725-10DA-4CBB-DAC1-D3D389EA2598}"/>
              </a:ext>
            </a:extLst>
          </p:cNvPr>
          <p:cNvSpPr txBox="1"/>
          <p:nvPr/>
        </p:nvSpPr>
        <p:spPr>
          <a:xfrm>
            <a:off x="466805" y="962979"/>
            <a:ext cx="5918627" cy="3108543"/>
          </a:xfrm>
          <a:prstGeom prst="rect">
            <a:avLst/>
          </a:prstGeom>
          <a:noFill/>
        </p:spPr>
        <p:txBody>
          <a:bodyPr wrap="square" lIns="91440" tIns="45720" rIns="91440" bIns="45720" anchor="t">
            <a:spAutoFit/>
          </a:bodyPr>
          <a:lstStyle/>
          <a:p>
            <a:pPr marL="0" marR="0" algn="just" fontAlgn="base">
              <a:spcBef>
                <a:spcPts val="0"/>
              </a:spcBef>
              <a:spcAft>
                <a:spcPts val="0"/>
              </a:spcAft>
            </a:pPr>
            <a:r>
              <a:rPr lang="en-US" sz="2000">
                <a:solidFill>
                  <a:schemeClr val="tx2">
                    <a:lumMod val="75000"/>
                  </a:schemeClr>
                </a:solidFill>
                <a:effectLst/>
                <a:latin typeface="Arial" panose="020B0604020202020204" pitchFamily="34" charset="0"/>
                <a:ea typeface="Times New Roman" panose="02020603050405020304" pitchFamily="18" charset="0"/>
              </a:rPr>
              <a:t>Allies was selected based on their experience with Parent Leasing under the Housing Opportunities for Persons with AIDS (HOPWA) Program, not a Notice of Funding Availability (NOFA).</a:t>
            </a:r>
          </a:p>
          <a:p>
            <a:pPr marL="0" marR="0" algn="just" fontAlgn="base">
              <a:spcBef>
                <a:spcPts val="0"/>
              </a:spcBef>
              <a:spcAft>
                <a:spcPts val="0"/>
              </a:spcAft>
            </a:pPr>
            <a:endParaRPr lang="en-US" sz="800">
              <a:solidFill>
                <a:schemeClr val="tx2">
                  <a:lumMod val="75000"/>
                </a:schemeClr>
              </a:solidFill>
              <a:latin typeface="Arial" panose="020B0604020202020204" pitchFamily="34" charset="0"/>
              <a:ea typeface="Times New Roman" panose="02020603050405020304" pitchFamily="18" charset="0"/>
            </a:endParaRPr>
          </a:p>
          <a:p>
            <a:pPr algn="just" fontAlgn="base"/>
            <a:r>
              <a:rPr lang="en-US" sz="2000">
                <a:solidFill>
                  <a:schemeClr val="tx2">
                    <a:lumMod val="75000"/>
                  </a:schemeClr>
                </a:solidFill>
                <a:effectLst/>
                <a:latin typeface="Arial"/>
                <a:ea typeface="Times New Roman" panose="02020603050405020304" pitchFamily="18" charset="0"/>
                <a:cs typeface="Arial"/>
              </a:rPr>
              <a:t>The initial Agreement term was from November 1, 2021 and was extended through September 30, 2023.</a:t>
            </a:r>
            <a:r>
              <a:rPr lang="en-US" sz="2000">
                <a:solidFill>
                  <a:schemeClr val="tx2">
                    <a:lumMod val="75000"/>
                  </a:schemeClr>
                </a:solidFill>
                <a:latin typeface="Arial"/>
                <a:ea typeface="Times New Roman" panose="02020603050405020304" pitchFamily="18" charset="0"/>
                <a:cs typeface="Arial"/>
              </a:rPr>
              <a:t> </a:t>
            </a:r>
            <a:endParaRPr lang="en-US" sz="2000">
              <a:solidFill>
                <a:schemeClr val="tx2">
                  <a:lumMod val="75000"/>
                </a:schemeClr>
              </a:solidFill>
              <a:effectLst/>
              <a:latin typeface="Arial" panose="020B0604020202020204" pitchFamily="34" charset="0"/>
              <a:ea typeface="Times New Roman" panose="02020603050405020304" pitchFamily="18" charset="0"/>
              <a:cs typeface="Arial"/>
            </a:endParaRPr>
          </a:p>
          <a:p>
            <a:pPr algn="just" fontAlgn="base"/>
            <a:endParaRPr lang="en-US" sz="800">
              <a:solidFill>
                <a:schemeClr val="tx2">
                  <a:lumMod val="75000"/>
                </a:schemeClr>
              </a:solidFill>
              <a:latin typeface="Arial" panose="020B0604020202020204" pitchFamily="34" charset="0"/>
              <a:ea typeface="Times New Roman" panose="02020603050405020304" pitchFamily="18" charset="0"/>
            </a:endParaRPr>
          </a:p>
          <a:p>
            <a:pPr algn="just" fontAlgn="base"/>
            <a:r>
              <a:rPr lang="en-US" sz="2000">
                <a:solidFill>
                  <a:schemeClr val="tx2">
                    <a:lumMod val="75000"/>
                  </a:schemeClr>
                </a:solidFill>
                <a:effectLst/>
                <a:latin typeface="Arial"/>
                <a:ea typeface="Times New Roman" panose="02020603050405020304" pitchFamily="18" charset="0"/>
                <a:cs typeface="Arial"/>
              </a:rPr>
              <a:t>This Second Amendment will provide funding through </a:t>
            </a:r>
            <a:r>
              <a:rPr lang="en-US" sz="2000">
                <a:solidFill>
                  <a:schemeClr val="tx2">
                    <a:lumMod val="75000"/>
                  </a:schemeClr>
                </a:solidFill>
                <a:latin typeface="Arial"/>
                <a:ea typeface="Times New Roman" panose="02020603050405020304" pitchFamily="18" charset="0"/>
                <a:cs typeface="Arial"/>
              </a:rPr>
              <a:t>September 30</a:t>
            </a:r>
            <a:r>
              <a:rPr lang="en-US" sz="2000">
                <a:solidFill>
                  <a:schemeClr val="tx2">
                    <a:lumMod val="75000"/>
                  </a:schemeClr>
                </a:solidFill>
                <a:effectLst/>
                <a:latin typeface="Arial"/>
                <a:ea typeface="Times New Roman" panose="02020603050405020304" pitchFamily="18" charset="0"/>
                <a:cs typeface="Arial"/>
              </a:rPr>
              <a:t>, 2024.</a:t>
            </a:r>
          </a:p>
        </p:txBody>
      </p:sp>
    </p:spTree>
    <p:extLst>
      <p:ext uri="{BB962C8B-B14F-4D97-AF65-F5344CB8AC3E}">
        <p14:creationId xmlns:p14="http://schemas.microsoft.com/office/powerpoint/2010/main" val="3462524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38098" y="225773"/>
            <a:ext cx="6519902" cy="688628"/>
          </a:xfrm>
        </p:spPr>
        <p:txBody>
          <a:bodyPr lIns="91440" tIns="45720" rIns="91440" bIns="45720" anchor="t"/>
          <a:lstStyle/>
          <a:p>
            <a:pPr>
              <a:spcBef>
                <a:spcPts val="0"/>
              </a:spcBef>
            </a:pPr>
            <a:r>
              <a:rPr lang="en-US" sz="2000" err="1">
                <a:solidFill>
                  <a:schemeClr val="tx2">
                    <a:lumMod val="75000"/>
                  </a:schemeClr>
                </a:solidFill>
                <a:latin typeface="+mj-lt"/>
                <a:ea typeface="Calibri" panose="020F0502020204030204" pitchFamily="34" charset="0"/>
              </a:rPr>
              <a:t>III.e</a:t>
            </a:r>
            <a:r>
              <a:rPr lang="en-US" sz="2000">
                <a:solidFill>
                  <a:schemeClr val="tx2">
                    <a:lumMod val="75000"/>
                  </a:schemeClr>
                </a:solidFill>
                <a:latin typeface="+mj-lt"/>
                <a:ea typeface="Calibri" panose="020F0502020204030204" pitchFamily="34" charset="0"/>
              </a:rPr>
              <a:t>. </a:t>
            </a: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Allies in Hope</a:t>
            </a:r>
            <a:br>
              <a:rPr lang="en-US" sz="20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rPr>
            </a:br>
            <a:r>
              <a:rPr lang="en-US" sz="2000">
                <a:solidFill>
                  <a:schemeClr val="tx2">
                    <a:lumMod val="75000"/>
                  </a:schemeClr>
                </a:solidFill>
                <a:effectLst/>
                <a:latin typeface="+mj-lt"/>
                <a:ea typeface="Calibri" panose="020F0502020204030204" pitchFamily="34" charset="0"/>
                <a:cs typeface="Arial" panose="020B0604020202020204" pitchFamily="34" charset="0"/>
              </a:rPr>
              <a:t>(All Districts</a:t>
            </a:r>
            <a:r>
              <a:rPr lang="en-US" sz="2000">
                <a:solidFill>
                  <a:schemeClr val="tx2">
                    <a:lumMod val="75000"/>
                  </a:schemeClr>
                </a:solidFill>
                <a:effectLst/>
                <a:latin typeface="+mj-lt"/>
                <a:ea typeface="Calibri" panose="020F0502020204030204" pitchFamily="34" charset="0"/>
                <a:cs typeface="Arial"/>
              </a:rPr>
              <a:t>)</a:t>
            </a:r>
            <a:endParaRPr lang="en-US" sz="2000">
              <a:solidFill>
                <a:schemeClr val="tx2">
                  <a:lumMod val="75000"/>
                </a:schemeClr>
              </a:solidFill>
              <a:latin typeface="+mj-lt"/>
              <a:cs typeface="Arial"/>
            </a:endParaRPr>
          </a:p>
        </p:txBody>
      </p:sp>
      <p:graphicFrame>
        <p:nvGraphicFramePr>
          <p:cNvPr id="6" name="Table 5">
            <a:extLst>
              <a:ext uri="{FF2B5EF4-FFF2-40B4-BE49-F238E27FC236}">
                <a16:creationId xmlns:a16="http://schemas.microsoft.com/office/drawing/2014/main" id="{D98BAB5A-B0A5-303F-3077-7832F5241977}"/>
              </a:ext>
            </a:extLst>
          </p:cNvPr>
          <p:cNvGraphicFramePr>
            <a:graphicFrameLocks noGrp="1"/>
          </p:cNvGraphicFramePr>
          <p:nvPr>
            <p:extLst>
              <p:ext uri="{D42A27DB-BD31-4B8C-83A1-F6EECF244321}">
                <p14:modId xmlns:p14="http://schemas.microsoft.com/office/powerpoint/2010/main" val="3508915586"/>
              </p:ext>
            </p:extLst>
          </p:nvPr>
        </p:nvGraphicFramePr>
        <p:xfrm>
          <a:off x="468726" y="1037347"/>
          <a:ext cx="5878285" cy="1601379"/>
        </p:xfrm>
        <a:graphic>
          <a:graphicData uri="http://schemas.openxmlformats.org/drawingml/2006/table">
            <a:tbl>
              <a:tblPr firstRow="1" firstCol="1" bandRow="1"/>
              <a:tblGrid>
                <a:gridCol w="2157169">
                  <a:extLst>
                    <a:ext uri="{9D8B030D-6E8A-4147-A177-3AD203B41FA5}">
                      <a16:colId xmlns:a16="http://schemas.microsoft.com/office/drawing/2014/main" val="2279494834"/>
                    </a:ext>
                  </a:extLst>
                </a:gridCol>
                <a:gridCol w="1941452">
                  <a:extLst>
                    <a:ext uri="{9D8B030D-6E8A-4147-A177-3AD203B41FA5}">
                      <a16:colId xmlns:a16="http://schemas.microsoft.com/office/drawing/2014/main" val="1785695643"/>
                    </a:ext>
                  </a:extLst>
                </a:gridCol>
                <a:gridCol w="1779664">
                  <a:extLst>
                    <a:ext uri="{9D8B030D-6E8A-4147-A177-3AD203B41FA5}">
                      <a16:colId xmlns:a16="http://schemas.microsoft.com/office/drawing/2014/main" val="650364729"/>
                    </a:ext>
                  </a:extLst>
                </a:gridCol>
              </a:tblGrid>
              <a:tr h="264661">
                <a:tc>
                  <a:txBody>
                    <a:bodyPr/>
                    <a:lstStyle/>
                    <a:p>
                      <a:pPr marL="0" marR="0" algn="ctr">
                        <a:lnSpc>
                          <a:spcPct val="115000"/>
                        </a:lnSpc>
                        <a:spcBef>
                          <a:spcPts val="0"/>
                        </a:spcBef>
                        <a:spcAft>
                          <a:spcPts val="1000"/>
                        </a:spcAft>
                      </a:pPr>
                      <a:r>
                        <a:rPr lang="en-US" sz="1600" b="1">
                          <a:solidFill>
                            <a:schemeClr val="tx2">
                              <a:lumMod val="75000"/>
                            </a:schemeClr>
                          </a:solidFill>
                          <a:effectLst/>
                          <a:latin typeface="Arial" panose="020B0604020202020204" pitchFamily="34" charset="0"/>
                          <a:ea typeface="Calibri" panose="020F0502020204030204" pitchFamily="34" charset="0"/>
                          <a:cs typeface="Times New Roman" panose="02020603050405020304" pitchFamily="18" charset="0"/>
                        </a:rPr>
                        <a:t>CATEGORY</a:t>
                      </a:r>
                      <a:endParaRPr lang="en-US" sz="160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600" b="1">
                          <a:solidFill>
                            <a:schemeClr val="tx2">
                              <a:lumMod val="75000"/>
                            </a:schemeClr>
                          </a:solidFill>
                          <a:effectLst/>
                          <a:latin typeface="Arial" panose="020B0604020202020204" pitchFamily="34" charset="0"/>
                          <a:ea typeface="Calibri" panose="020F0502020204030204" pitchFamily="34" charset="0"/>
                          <a:cs typeface="Times New Roman" panose="02020603050405020304" pitchFamily="18" charset="0"/>
                        </a:rPr>
                        <a:t> AMOUNT</a:t>
                      </a:r>
                      <a:endParaRPr lang="en-US" sz="160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600" b="1">
                          <a:solidFill>
                            <a:schemeClr val="tx2">
                              <a:lumMod val="75000"/>
                            </a:schemeClr>
                          </a:solidFill>
                          <a:effectLst/>
                          <a:latin typeface="Arial" panose="020B0604020202020204" pitchFamily="34" charset="0"/>
                          <a:ea typeface="Calibri" panose="020F0502020204030204" pitchFamily="34" charset="0"/>
                          <a:cs typeface="Times New Roman" panose="02020603050405020304" pitchFamily="18" charset="0"/>
                        </a:rPr>
                        <a:t>PERCENT</a:t>
                      </a:r>
                      <a:endParaRPr lang="en-US" sz="160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4680703"/>
                  </a:ext>
                </a:extLst>
              </a:tr>
              <a:tr h="264661">
                <a:tc>
                  <a:txBody>
                    <a:bodyPr/>
                    <a:lstStyle/>
                    <a:p>
                      <a:pPr marL="0" marR="0" algn="just">
                        <a:lnSpc>
                          <a:spcPct val="115000"/>
                        </a:lnSpc>
                        <a:spcBef>
                          <a:spcPts val="0"/>
                        </a:spcBef>
                        <a:spcAft>
                          <a:spcPts val="0"/>
                        </a:spcAft>
                      </a:pPr>
                      <a:r>
                        <a:rPr lang="en-US" sz="1600">
                          <a:solidFill>
                            <a:schemeClr val="tx2">
                              <a:lumMod val="75000"/>
                            </a:schemeClr>
                          </a:solidFill>
                          <a:effectLst/>
                          <a:latin typeface="Arial" panose="020B0604020202020204" pitchFamily="34" charset="0"/>
                          <a:ea typeface="Calibri" panose="020F0502020204030204" pitchFamily="34" charset="0"/>
                          <a:cs typeface="Times New Roman" panose="02020603050405020304" pitchFamily="18" charset="0"/>
                        </a:rPr>
                        <a:t>Support Services</a:t>
                      </a:r>
                      <a:endParaRPr lang="en-US" sz="160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chemeClr val="tx2">
                              <a:lumMod val="75000"/>
                            </a:schemeClr>
                          </a:solidFill>
                          <a:effectLst/>
                          <a:latin typeface="Arial" panose="020B0604020202020204" pitchFamily="34" charset="0"/>
                          <a:ea typeface="Calibri" panose="020F0502020204030204" pitchFamily="34" charset="0"/>
                          <a:cs typeface="Times New Roman" panose="02020603050405020304" pitchFamily="18" charset="0"/>
                        </a:rPr>
                        <a:t>$560,589.92</a:t>
                      </a:r>
                      <a:endParaRPr lang="en-US" sz="160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chemeClr val="tx2">
                              <a:lumMod val="75000"/>
                            </a:schemeClr>
                          </a:solidFill>
                          <a:effectLst/>
                          <a:latin typeface="Arial" panose="020B0604020202020204" pitchFamily="34" charset="0"/>
                          <a:ea typeface="Calibri" panose="020F0502020204030204" pitchFamily="34" charset="0"/>
                          <a:cs typeface="Times New Roman" panose="02020603050405020304" pitchFamily="18" charset="0"/>
                        </a:rPr>
                        <a:t>52.37%</a:t>
                      </a:r>
                      <a:endParaRPr lang="en-US" sz="160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0224832"/>
                  </a:ext>
                </a:extLst>
              </a:tr>
              <a:tr h="432059">
                <a:tc>
                  <a:txBody>
                    <a:bodyPr/>
                    <a:lstStyle/>
                    <a:p>
                      <a:pPr marL="0" marR="0" algn="just">
                        <a:lnSpc>
                          <a:spcPct val="115000"/>
                        </a:lnSpc>
                        <a:spcBef>
                          <a:spcPts val="0"/>
                        </a:spcBef>
                        <a:spcAft>
                          <a:spcPts val="0"/>
                        </a:spcAft>
                      </a:pPr>
                      <a:r>
                        <a:rPr lang="en-US" sz="1600">
                          <a:solidFill>
                            <a:schemeClr val="tx2">
                              <a:lumMod val="75000"/>
                            </a:schemeClr>
                          </a:solidFill>
                          <a:effectLst/>
                          <a:latin typeface="Arial" panose="020B0604020202020204" pitchFamily="34" charset="0"/>
                          <a:ea typeface="Calibri" panose="020F0502020204030204" pitchFamily="34" charset="0"/>
                          <a:cs typeface="Times New Roman" panose="02020603050405020304" pitchFamily="18" charset="0"/>
                        </a:rPr>
                        <a:t>Tenant-Based Rental Assistance</a:t>
                      </a:r>
                      <a:endParaRPr lang="en-US" sz="160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chemeClr val="tx2">
                              <a:lumMod val="75000"/>
                            </a:schemeClr>
                          </a:solidFill>
                          <a:effectLst/>
                          <a:latin typeface="Arial" panose="020B0604020202020204" pitchFamily="34" charset="0"/>
                          <a:ea typeface="Calibri" panose="020F0502020204030204" pitchFamily="34" charset="0"/>
                          <a:cs typeface="Times New Roman" panose="02020603050405020304" pitchFamily="18" charset="0"/>
                        </a:rPr>
                        <a:t>$402,841.00</a:t>
                      </a:r>
                      <a:endParaRPr lang="en-US" sz="160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chemeClr val="tx2">
                              <a:lumMod val="75000"/>
                            </a:schemeClr>
                          </a:solidFill>
                          <a:effectLst/>
                          <a:latin typeface="Arial" panose="020B0604020202020204" pitchFamily="34" charset="0"/>
                          <a:ea typeface="Calibri" panose="020F0502020204030204" pitchFamily="34" charset="0"/>
                          <a:cs typeface="Times New Roman" panose="02020603050405020304" pitchFamily="18" charset="0"/>
                        </a:rPr>
                        <a:t>37.63%</a:t>
                      </a:r>
                      <a:endParaRPr lang="en-US" sz="160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9176065"/>
                  </a:ext>
                </a:extLst>
              </a:tr>
              <a:tr h="264661">
                <a:tc>
                  <a:txBody>
                    <a:bodyPr/>
                    <a:lstStyle/>
                    <a:p>
                      <a:pPr marL="0" marR="0" algn="just">
                        <a:lnSpc>
                          <a:spcPct val="115000"/>
                        </a:lnSpc>
                        <a:spcBef>
                          <a:spcPts val="0"/>
                        </a:spcBef>
                        <a:spcAft>
                          <a:spcPts val="0"/>
                        </a:spcAft>
                      </a:pPr>
                      <a:r>
                        <a:rPr lang="en-US" sz="1600">
                          <a:solidFill>
                            <a:schemeClr val="tx2">
                              <a:lumMod val="75000"/>
                            </a:schemeClr>
                          </a:solidFill>
                          <a:effectLst/>
                          <a:latin typeface="Arial" panose="020B0604020202020204" pitchFamily="34" charset="0"/>
                          <a:ea typeface="Calibri" panose="020F0502020204030204" pitchFamily="34" charset="0"/>
                          <a:cs typeface="Times New Roman" panose="02020603050405020304" pitchFamily="18" charset="0"/>
                        </a:rPr>
                        <a:t>Administrative</a:t>
                      </a:r>
                      <a:endParaRPr lang="en-US" sz="160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chemeClr val="tx2">
                              <a:lumMod val="75000"/>
                            </a:schemeClr>
                          </a:solidFill>
                          <a:effectLst/>
                          <a:latin typeface="Arial" panose="020B0604020202020204" pitchFamily="34" charset="0"/>
                          <a:ea typeface="Calibri" panose="020F0502020204030204" pitchFamily="34" charset="0"/>
                          <a:cs typeface="Times New Roman" panose="02020603050405020304" pitchFamily="18" charset="0"/>
                        </a:rPr>
                        <a:t>$107,083.08</a:t>
                      </a:r>
                      <a:endParaRPr lang="en-US" sz="160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chemeClr val="tx2">
                              <a:lumMod val="75000"/>
                            </a:schemeClr>
                          </a:solidFill>
                          <a:effectLst/>
                          <a:latin typeface="Arial" panose="020B0604020202020204" pitchFamily="34" charset="0"/>
                          <a:ea typeface="Calibri" panose="020F0502020204030204" pitchFamily="34" charset="0"/>
                          <a:cs typeface="Times New Roman" panose="02020603050405020304" pitchFamily="18" charset="0"/>
                        </a:rPr>
                        <a:t>10.00%</a:t>
                      </a:r>
                      <a:endParaRPr lang="en-US" sz="160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1542477"/>
                  </a:ext>
                </a:extLst>
              </a:tr>
              <a:tr h="264661">
                <a:tc>
                  <a:txBody>
                    <a:bodyPr/>
                    <a:lstStyle/>
                    <a:p>
                      <a:pPr marL="0" marR="0" algn="just">
                        <a:lnSpc>
                          <a:spcPct val="115000"/>
                        </a:lnSpc>
                        <a:spcBef>
                          <a:spcPts val="0"/>
                        </a:spcBef>
                        <a:spcAft>
                          <a:spcPts val="0"/>
                        </a:spcAft>
                      </a:pPr>
                      <a:r>
                        <a:rPr lang="en-US" sz="1600" b="1">
                          <a:solidFill>
                            <a:schemeClr val="tx2">
                              <a:lumMod val="75000"/>
                            </a:schemeClr>
                          </a:solidFill>
                          <a:effectLst/>
                          <a:latin typeface="Arial" panose="020B0604020202020204" pitchFamily="34" charset="0"/>
                          <a:ea typeface="Calibri" panose="020F0502020204030204" pitchFamily="34" charset="0"/>
                          <a:cs typeface="Times New Roman" panose="02020603050405020304" pitchFamily="18" charset="0"/>
                        </a:rPr>
                        <a:t>Total</a:t>
                      </a:r>
                      <a:endParaRPr lang="en-US" sz="160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b="1">
                          <a:solidFill>
                            <a:schemeClr val="tx2">
                              <a:lumMod val="75000"/>
                            </a:schemeClr>
                          </a:solidFill>
                          <a:effectLst/>
                          <a:latin typeface="Arial" panose="020B0604020202020204" pitchFamily="34" charset="0"/>
                          <a:ea typeface="Calibri" panose="020F0502020204030204" pitchFamily="34" charset="0"/>
                          <a:cs typeface="Times New Roman" panose="02020603050405020304" pitchFamily="18" charset="0"/>
                        </a:rPr>
                        <a:t>$1,070,514.00</a:t>
                      </a:r>
                      <a:endParaRPr lang="en-US" sz="160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b="1">
                          <a:solidFill>
                            <a:schemeClr val="tx2">
                              <a:lumMod val="75000"/>
                            </a:schemeClr>
                          </a:solidFill>
                          <a:effectLst/>
                          <a:latin typeface="Arial" panose="020B0604020202020204" pitchFamily="34" charset="0"/>
                          <a:ea typeface="Calibri" panose="020F0502020204030204" pitchFamily="34" charset="0"/>
                          <a:cs typeface="Times New Roman" panose="02020603050405020304" pitchFamily="18" charset="0"/>
                        </a:rPr>
                        <a:t>100.00%</a:t>
                      </a:r>
                      <a:endParaRPr lang="en-US" sz="160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5881424"/>
                  </a:ext>
                </a:extLst>
              </a:tr>
            </a:tbl>
          </a:graphicData>
        </a:graphic>
      </p:graphicFrame>
      <p:sp>
        <p:nvSpPr>
          <p:cNvPr id="8" name="TextBox 7">
            <a:extLst>
              <a:ext uri="{FF2B5EF4-FFF2-40B4-BE49-F238E27FC236}">
                <a16:creationId xmlns:a16="http://schemas.microsoft.com/office/drawing/2014/main" id="{5DBCD80E-337E-7902-AC63-243528809227}"/>
              </a:ext>
            </a:extLst>
          </p:cNvPr>
          <p:cNvSpPr txBox="1"/>
          <p:nvPr/>
        </p:nvSpPr>
        <p:spPr>
          <a:xfrm>
            <a:off x="468726" y="2727851"/>
            <a:ext cx="5878285" cy="1631216"/>
          </a:xfrm>
          <a:prstGeom prst="rect">
            <a:avLst/>
          </a:prstGeom>
          <a:noFill/>
        </p:spPr>
        <p:txBody>
          <a:bodyPr wrap="square">
            <a:spAutoFit/>
          </a:bodyPr>
          <a:lstStyle/>
          <a:p>
            <a:pPr algn="just">
              <a:tabLst>
                <a:tab pos="182880" algn="l"/>
              </a:tabLst>
            </a:pPr>
            <a:r>
              <a:rPr lang="en-US" sz="2000">
                <a:solidFill>
                  <a:schemeClr val="tx2">
                    <a:lumMod val="75000"/>
                  </a:schemeClr>
                </a:solidFill>
                <a:latin typeface="Arial" panose="020B0604020202020204" pitchFamily="34" charset="0"/>
                <a:ea typeface="Times New Roman" panose="02020603050405020304" pitchFamily="18" charset="0"/>
                <a:cs typeface="Times New Roman" panose="02020603050405020304" pitchFamily="18" charset="0"/>
              </a:rPr>
              <a:t>Allies in Hope began receiving funding through the City of Houston in 1994. As </a:t>
            </a:r>
            <a:r>
              <a:rPr lang="en-US" sz="2000">
                <a:solidFill>
                  <a:schemeClr val="tx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of July 1, 2023, Allies had achieved 100% of their goal and expended approximately 91% of funding. </a:t>
            </a:r>
            <a:r>
              <a:rPr lang="en-US" sz="2000">
                <a:solidFill>
                  <a:schemeClr val="tx2">
                    <a:lumMod val="75000"/>
                  </a:schemeClr>
                </a:solidFill>
                <a:latin typeface="Arial" panose="020B0604020202020204" pitchFamily="34" charset="0"/>
                <a:ea typeface="Times New Roman" panose="02020603050405020304" pitchFamily="18" charset="0"/>
                <a:cs typeface="Times New Roman" panose="02020603050405020304" pitchFamily="18" charset="0"/>
              </a:rPr>
              <a:t>T</a:t>
            </a:r>
            <a:r>
              <a:rPr lang="en-US" sz="2000">
                <a:solidFill>
                  <a:schemeClr val="tx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here were no findings on the annual compliance monitoring.</a:t>
            </a:r>
            <a:r>
              <a:rPr lang="en-US" sz="2000">
                <a:solidFill>
                  <a:schemeClr val="tx2">
                    <a:lumMod val="75000"/>
                  </a:schemeClr>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00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092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7D74472-A985-4177-8301-B52AB99157E1}"/>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48315EF-4F11-C645-A6FD-E3E56D7DD527}"/>
              </a:ext>
            </a:extLst>
          </p:cNvPr>
          <p:cNvSpPr>
            <a:spLocks noGrp="1"/>
          </p:cNvSpPr>
          <p:nvPr>
            <p:ph type="body" idx="18"/>
          </p:nvPr>
        </p:nvSpPr>
        <p:spPr>
          <a:xfrm>
            <a:off x="76841" y="1827534"/>
            <a:ext cx="6692794" cy="1261059"/>
          </a:xfrm>
        </p:spPr>
        <p:txBody>
          <a:bodyPr lIns="91440" tIns="45720" rIns="91440" bIns="45720" numCol="1" anchor="t">
            <a:noAutofit/>
          </a:bodyPr>
          <a:lstStyle/>
          <a:p>
            <a:pPr marL="192405" indent="-192405"/>
            <a:r>
              <a:rPr lang="en-US" sz="3200">
                <a:latin typeface="Arial Black"/>
              </a:rPr>
              <a:t>IV. SINGLE FAMILY</a:t>
            </a:r>
            <a:endParaRPr lang="en-US" sz="3200"/>
          </a:p>
        </p:txBody>
      </p:sp>
      <p:sp>
        <p:nvSpPr>
          <p:cNvPr id="5" name="Text Placeholder 4">
            <a:extLst>
              <a:ext uri="{FF2B5EF4-FFF2-40B4-BE49-F238E27FC236}">
                <a16:creationId xmlns:a16="http://schemas.microsoft.com/office/drawing/2014/main" id="{EE4801AC-DF1A-AD45-B569-9E1BEDE682CA}"/>
              </a:ext>
            </a:extLst>
          </p:cNvPr>
          <p:cNvSpPr>
            <a:spLocks noGrp="1"/>
          </p:cNvSpPr>
          <p:nvPr>
            <p:ph type="body" idx="11"/>
          </p:nvPr>
        </p:nvSpPr>
        <p:spPr>
          <a:xfrm>
            <a:off x="266393" y="4552950"/>
            <a:ext cx="6342205" cy="457200"/>
          </a:xfrm>
        </p:spPr>
        <p:txBody>
          <a:bodyPr lIns="68580" tIns="34290" rIns="68580" bIns="34290" numCol="1" anchor="t">
            <a:normAutofit/>
          </a:bodyPr>
          <a:lstStyle/>
          <a:p>
            <a:pPr marL="192405" indent="-192405"/>
            <a:r>
              <a:rPr lang="en-US"/>
              <a:t>Cedrick </a:t>
            </a:r>
            <a:r>
              <a:rPr lang="en-US" err="1"/>
              <a:t>LaSane</a:t>
            </a:r>
            <a:r>
              <a:rPr lang="en-US"/>
              <a:t>, Deputy Assistant Director</a:t>
            </a:r>
          </a:p>
        </p:txBody>
      </p:sp>
    </p:spTree>
    <p:extLst>
      <p:ext uri="{BB962C8B-B14F-4D97-AF65-F5344CB8AC3E}">
        <p14:creationId xmlns:p14="http://schemas.microsoft.com/office/powerpoint/2010/main" val="2133693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7D74472-A985-4177-8301-B52AB99157E1}"/>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48315EF-4F11-C645-A6FD-E3E56D7DD527}"/>
              </a:ext>
            </a:extLst>
          </p:cNvPr>
          <p:cNvSpPr>
            <a:spLocks noGrp="1"/>
          </p:cNvSpPr>
          <p:nvPr>
            <p:ph type="body" idx="18"/>
          </p:nvPr>
        </p:nvSpPr>
        <p:spPr>
          <a:xfrm>
            <a:off x="76841" y="1649401"/>
            <a:ext cx="6692794" cy="1261059"/>
          </a:xfrm>
        </p:spPr>
        <p:txBody>
          <a:bodyPr lIns="91440" tIns="45720" rIns="91440" bIns="45720" numCol="1" anchor="t">
            <a:noAutofit/>
          </a:bodyPr>
          <a:lstStyle/>
          <a:p>
            <a:pPr marL="192405" indent="-192405"/>
            <a:r>
              <a:rPr lang="en-US" sz="3200">
                <a:latin typeface="Arial Black"/>
              </a:rPr>
              <a:t>II. COMPLIANCE &amp; GRANT ADMINISTRATION</a:t>
            </a:r>
            <a:endParaRPr lang="en-US" sz="3200"/>
          </a:p>
        </p:txBody>
      </p:sp>
      <p:sp>
        <p:nvSpPr>
          <p:cNvPr id="5" name="Text Placeholder 4">
            <a:extLst>
              <a:ext uri="{FF2B5EF4-FFF2-40B4-BE49-F238E27FC236}">
                <a16:creationId xmlns:a16="http://schemas.microsoft.com/office/drawing/2014/main" id="{EE4801AC-DF1A-AD45-B569-9E1BEDE682CA}"/>
              </a:ext>
            </a:extLst>
          </p:cNvPr>
          <p:cNvSpPr>
            <a:spLocks noGrp="1"/>
          </p:cNvSpPr>
          <p:nvPr>
            <p:ph type="body" idx="11"/>
          </p:nvPr>
        </p:nvSpPr>
        <p:spPr>
          <a:xfrm>
            <a:off x="266393" y="4552950"/>
            <a:ext cx="6342205" cy="457200"/>
          </a:xfrm>
        </p:spPr>
        <p:txBody>
          <a:bodyPr lIns="68580" tIns="34290" rIns="68580" bIns="34290" numCol="1" anchor="t">
            <a:normAutofit/>
          </a:bodyPr>
          <a:lstStyle/>
          <a:p>
            <a:pPr marL="192405" indent="-192405"/>
            <a:r>
              <a:rPr lang="en-US"/>
              <a:t>Kennisha London, Assistant Director</a:t>
            </a:r>
          </a:p>
        </p:txBody>
      </p:sp>
    </p:spTree>
    <p:extLst>
      <p:ext uri="{BB962C8B-B14F-4D97-AF65-F5344CB8AC3E}">
        <p14:creationId xmlns:p14="http://schemas.microsoft.com/office/powerpoint/2010/main" val="516778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03770" y="279561"/>
            <a:ext cx="6704069" cy="697288"/>
          </a:xfrm>
        </p:spPr>
        <p:txBody>
          <a:bodyPr lIns="91440" tIns="45720" rIns="91440" bIns="45720" anchor="t"/>
          <a:lstStyle/>
          <a:p>
            <a:pPr marL="0" marR="0">
              <a:spcBef>
                <a:spcPts val="0"/>
              </a:spcBef>
              <a:spcAft>
                <a:spcPts val="0"/>
              </a:spcAft>
            </a:pPr>
            <a:r>
              <a:rPr lang="en-US" sz="2000">
                <a:solidFill>
                  <a:schemeClr val="tx2">
                    <a:lumMod val="75000"/>
                  </a:schemeClr>
                </a:solidFill>
                <a:latin typeface="Arial"/>
                <a:cs typeface="Arial"/>
              </a:rPr>
              <a:t>IV. Harvey Homebuyer Assistance Guidelines</a:t>
            </a:r>
            <a:br>
              <a:rPr lang="en-US" sz="2000">
                <a:solidFill>
                  <a:schemeClr val="tx2">
                    <a:lumMod val="75000"/>
                  </a:schemeClr>
                </a:solidFill>
                <a:latin typeface="Arial"/>
                <a:cs typeface="Arial"/>
              </a:rPr>
            </a:br>
            <a:r>
              <a:rPr lang="en-US" sz="2000">
                <a:solidFill>
                  <a:schemeClr val="tx2">
                    <a:lumMod val="75000"/>
                  </a:schemeClr>
                </a:solidFill>
                <a:latin typeface="Arial"/>
                <a:cs typeface="Arial"/>
              </a:rPr>
              <a:t>(All Districts)</a:t>
            </a:r>
          </a:p>
        </p:txBody>
      </p:sp>
      <p:sp>
        <p:nvSpPr>
          <p:cNvPr id="6" name="TextBox 5">
            <a:extLst>
              <a:ext uri="{FF2B5EF4-FFF2-40B4-BE49-F238E27FC236}">
                <a16:creationId xmlns:a16="http://schemas.microsoft.com/office/drawing/2014/main" id="{7FA00201-28EE-78E8-3700-71058F5D393E}"/>
              </a:ext>
            </a:extLst>
          </p:cNvPr>
          <p:cNvSpPr txBox="1"/>
          <p:nvPr/>
        </p:nvSpPr>
        <p:spPr>
          <a:xfrm>
            <a:off x="545566" y="1087654"/>
            <a:ext cx="5701553" cy="1938992"/>
          </a:xfrm>
          <a:prstGeom prst="rect">
            <a:avLst/>
          </a:prstGeom>
          <a:noFill/>
        </p:spPr>
        <p:txBody>
          <a:bodyPr wrap="square">
            <a:spAutoFit/>
          </a:bodyPr>
          <a:lstStyle/>
          <a:p>
            <a:pPr marL="0" marR="0" algn="just">
              <a:spcBef>
                <a:spcPts val="0"/>
              </a:spcBef>
              <a:spcAft>
                <a:spcPts val="0"/>
              </a:spcAft>
            </a:pP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An Ordinance authorizing revisions to the guidelines for the Harvey Homebuyer Assistance Program (</a:t>
            </a:r>
            <a:r>
              <a:rPr lang="en-US" sz="2000" err="1">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HbAP</a:t>
            </a: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 financed with Community Development Block Grant-Disaster Recovery (CDBG-DR) funds for Hurricane Harvey from the Texas General Land Office (GLO).   </a:t>
            </a:r>
          </a:p>
        </p:txBody>
      </p:sp>
    </p:spTree>
    <p:extLst>
      <p:ext uri="{BB962C8B-B14F-4D97-AF65-F5344CB8AC3E}">
        <p14:creationId xmlns:p14="http://schemas.microsoft.com/office/powerpoint/2010/main" val="307924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03770" y="279561"/>
            <a:ext cx="6704069" cy="697288"/>
          </a:xfrm>
        </p:spPr>
        <p:txBody>
          <a:bodyPr lIns="91440" tIns="45720" rIns="91440" bIns="45720" anchor="t"/>
          <a:lstStyle/>
          <a:p>
            <a:pPr marL="0" marR="0">
              <a:spcBef>
                <a:spcPts val="0"/>
              </a:spcBef>
              <a:spcAft>
                <a:spcPts val="0"/>
              </a:spcAft>
            </a:pPr>
            <a:r>
              <a:rPr lang="en-US" sz="2000">
                <a:solidFill>
                  <a:schemeClr val="tx2">
                    <a:lumMod val="75000"/>
                  </a:schemeClr>
                </a:solidFill>
                <a:latin typeface="Arial"/>
                <a:cs typeface="Arial"/>
              </a:rPr>
              <a:t>IV. Harvey Homebuyer Assistance Guidelines</a:t>
            </a:r>
            <a:br>
              <a:rPr lang="en-US" sz="2000">
                <a:solidFill>
                  <a:schemeClr val="tx2">
                    <a:lumMod val="75000"/>
                  </a:schemeClr>
                </a:solidFill>
                <a:latin typeface="Arial"/>
                <a:cs typeface="Arial"/>
              </a:rPr>
            </a:br>
            <a:r>
              <a:rPr lang="en-US" sz="2000">
                <a:solidFill>
                  <a:schemeClr val="tx2">
                    <a:lumMod val="75000"/>
                  </a:schemeClr>
                </a:solidFill>
                <a:latin typeface="Arial"/>
                <a:cs typeface="Arial"/>
              </a:rPr>
              <a:t>(All Districts)</a:t>
            </a:r>
          </a:p>
        </p:txBody>
      </p:sp>
      <p:sp>
        <p:nvSpPr>
          <p:cNvPr id="5" name="TextBox 4">
            <a:extLst>
              <a:ext uri="{FF2B5EF4-FFF2-40B4-BE49-F238E27FC236}">
                <a16:creationId xmlns:a16="http://schemas.microsoft.com/office/drawing/2014/main" id="{6F77D87D-E55D-CA90-6091-170DB4BBE77A}"/>
              </a:ext>
            </a:extLst>
          </p:cNvPr>
          <p:cNvSpPr txBox="1"/>
          <p:nvPr/>
        </p:nvSpPr>
        <p:spPr>
          <a:xfrm>
            <a:off x="514830" y="1137938"/>
            <a:ext cx="5770709" cy="2246769"/>
          </a:xfrm>
          <a:prstGeom prst="rect">
            <a:avLst/>
          </a:prstGeom>
          <a:noFill/>
        </p:spPr>
        <p:txBody>
          <a:bodyPr wrap="square">
            <a:spAutoFit/>
          </a:bodyPr>
          <a:lstStyle/>
          <a:p>
            <a:pPr marL="0" marR="0" algn="just">
              <a:spcBef>
                <a:spcPts val="0"/>
              </a:spcBef>
              <a:spcAft>
                <a:spcPts val="0"/>
              </a:spcAft>
            </a:pP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The </a:t>
            </a:r>
            <a:r>
              <a:rPr lang="en-US" sz="2000" err="1">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HbAP</a:t>
            </a: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 is intended to assist eligible City of Houston (City) households directly impacted by Hurricane Harvey through down-payment, closing cost assistance and principal buydown to assist in securing financing towards the purchase of a home located within the incorporated areas of the City of Houston. </a:t>
            </a:r>
            <a:endParaRPr lang="en-US" sz="20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1800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03770" y="279561"/>
            <a:ext cx="6704069" cy="697288"/>
          </a:xfrm>
        </p:spPr>
        <p:txBody>
          <a:bodyPr lIns="91440" tIns="45720" rIns="91440" bIns="45720" anchor="t"/>
          <a:lstStyle/>
          <a:p>
            <a:pPr marL="0" marR="0">
              <a:spcBef>
                <a:spcPts val="0"/>
              </a:spcBef>
              <a:spcAft>
                <a:spcPts val="0"/>
              </a:spcAft>
            </a:pPr>
            <a:r>
              <a:rPr lang="en-US" sz="2000">
                <a:solidFill>
                  <a:schemeClr val="tx2">
                    <a:lumMod val="75000"/>
                  </a:schemeClr>
                </a:solidFill>
                <a:latin typeface="Arial"/>
                <a:cs typeface="Arial"/>
              </a:rPr>
              <a:t>IV. Harvey Homebuyer Assistance Guidelines</a:t>
            </a:r>
            <a:br>
              <a:rPr lang="en-US" sz="2000">
                <a:solidFill>
                  <a:schemeClr val="tx2">
                    <a:lumMod val="75000"/>
                  </a:schemeClr>
                </a:solidFill>
                <a:latin typeface="Arial"/>
                <a:cs typeface="Arial"/>
              </a:rPr>
            </a:br>
            <a:r>
              <a:rPr lang="en-US" sz="2000">
                <a:solidFill>
                  <a:schemeClr val="tx2">
                    <a:lumMod val="75000"/>
                  </a:schemeClr>
                </a:solidFill>
                <a:latin typeface="Arial"/>
                <a:cs typeface="Arial"/>
              </a:rPr>
              <a:t>(All Districts)</a:t>
            </a:r>
          </a:p>
        </p:txBody>
      </p:sp>
      <p:sp>
        <p:nvSpPr>
          <p:cNvPr id="6" name="TextBox 5">
            <a:extLst>
              <a:ext uri="{FF2B5EF4-FFF2-40B4-BE49-F238E27FC236}">
                <a16:creationId xmlns:a16="http://schemas.microsoft.com/office/drawing/2014/main" id="{00F62AE1-6157-AB61-B3FA-90DA91FC9D40}"/>
              </a:ext>
            </a:extLst>
          </p:cNvPr>
          <p:cNvSpPr txBox="1"/>
          <p:nvPr/>
        </p:nvSpPr>
        <p:spPr>
          <a:xfrm>
            <a:off x="414938" y="1013578"/>
            <a:ext cx="5939758" cy="3416320"/>
          </a:xfrm>
          <a:prstGeom prst="rect">
            <a:avLst/>
          </a:prstGeom>
          <a:noFill/>
        </p:spPr>
        <p:txBody>
          <a:bodyPr wrap="square">
            <a:spAutoFit/>
          </a:bodyPr>
          <a:lstStyle/>
          <a:p>
            <a:pPr marL="0" marR="0" algn="just">
              <a:spcBef>
                <a:spcPts val="0"/>
              </a:spcBef>
              <a:spcAft>
                <a:spcPts val="0"/>
              </a:spcAft>
            </a:pP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The </a:t>
            </a:r>
            <a:r>
              <a:rPr lang="en-US" sz="2000" err="1">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HbAP</a:t>
            </a: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 will prioritize households impacted by Hurricane Harvey to facilitate the movement of low-and moderate-income households into new homes after their homes were damaged by Hurricane Harvey. </a:t>
            </a:r>
          </a:p>
          <a:p>
            <a:pPr marL="0" marR="0" algn="just">
              <a:spcBef>
                <a:spcPts val="0"/>
              </a:spcBef>
              <a:spcAft>
                <a:spcPts val="0"/>
              </a:spcAft>
            </a:pPr>
            <a:endParaRPr lang="en-US" sz="80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0"/>
              </a:spcAft>
            </a:pP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The program will serve eligible households earning up to 120% of the Area Medium Income (AMI). </a:t>
            </a:r>
          </a:p>
          <a:p>
            <a:pPr marL="0" marR="0" algn="just">
              <a:spcBef>
                <a:spcPts val="0"/>
              </a:spcBef>
              <a:spcAft>
                <a:spcPts val="0"/>
              </a:spcAft>
            </a:pPr>
            <a:endParaRPr lang="en-US" sz="80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0"/>
              </a:spcAft>
            </a:pP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The City will administer the </a:t>
            </a:r>
            <a:r>
              <a:rPr lang="en-US" sz="2000" err="1">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HbAP</a:t>
            </a: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 in accordance with the guidelines, GLO requirements, and HUD CDBG-DR regulations and guidance.</a:t>
            </a:r>
            <a:endParaRPr lang="en-US" sz="20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996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03770" y="279561"/>
            <a:ext cx="6704069" cy="697288"/>
          </a:xfrm>
        </p:spPr>
        <p:txBody>
          <a:bodyPr lIns="91440" tIns="45720" rIns="91440" bIns="45720" anchor="t"/>
          <a:lstStyle/>
          <a:p>
            <a:pPr marL="0" marR="0">
              <a:spcBef>
                <a:spcPts val="0"/>
              </a:spcBef>
              <a:spcAft>
                <a:spcPts val="0"/>
              </a:spcAft>
            </a:pPr>
            <a:r>
              <a:rPr lang="en-US" sz="2000">
                <a:solidFill>
                  <a:schemeClr val="tx2">
                    <a:lumMod val="75000"/>
                  </a:schemeClr>
                </a:solidFill>
                <a:latin typeface="Arial"/>
                <a:cs typeface="Arial"/>
              </a:rPr>
              <a:t>IV. Harvey Homebuyer Assistance Guidelines</a:t>
            </a:r>
            <a:br>
              <a:rPr lang="en-US" sz="2000">
                <a:solidFill>
                  <a:schemeClr val="tx2">
                    <a:lumMod val="75000"/>
                  </a:schemeClr>
                </a:solidFill>
                <a:latin typeface="Arial"/>
                <a:cs typeface="Arial"/>
              </a:rPr>
            </a:br>
            <a:r>
              <a:rPr lang="en-US" sz="2000">
                <a:solidFill>
                  <a:schemeClr val="tx2">
                    <a:lumMod val="75000"/>
                  </a:schemeClr>
                </a:solidFill>
                <a:latin typeface="Arial"/>
                <a:cs typeface="Arial"/>
              </a:rPr>
              <a:t>(All Districts)</a:t>
            </a:r>
          </a:p>
        </p:txBody>
      </p:sp>
      <p:sp>
        <p:nvSpPr>
          <p:cNvPr id="5" name="TextBox 4">
            <a:extLst>
              <a:ext uri="{FF2B5EF4-FFF2-40B4-BE49-F238E27FC236}">
                <a16:creationId xmlns:a16="http://schemas.microsoft.com/office/drawing/2014/main" id="{95803142-6070-7A2B-105E-5218B8A5D4A4}"/>
              </a:ext>
            </a:extLst>
          </p:cNvPr>
          <p:cNvSpPr txBox="1"/>
          <p:nvPr/>
        </p:nvSpPr>
        <p:spPr>
          <a:xfrm>
            <a:off x="522514" y="1050245"/>
            <a:ext cx="5809130" cy="3293209"/>
          </a:xfrm>
          <a:prstGeom prst="rect">
            <a:avLst/>
          </a:prstGeom>
          <a:noFill/>
        </p:spPr>
        <p:txBody>
          <a:bodyPr wrap="square">
            <a:spAutoFit/>
          </a:bodyPr>
          <a:lstStyle/>
          <a:p>
            <a:pPr marL="0" marR="0" algn="just">
              <a:spcBef>
                <a:spcPts val="0"/>
              </a:spcBef>
              <a:spcAft>
                <a:spcPts val="0"/>
              </a:spcAft>
            </a:pP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The </a:t>
            </a:r>
            <a:r>
              <a:rPr lang="en-US" sz="2000" err="1">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HbAP</a:t>
            </a: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 Guidelines were amended as follows:</a:t>
            </a:r>
            <a:endParaRPr lang="en-US" sz="20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0" marR="0" algn="just">
              <a:spcBef>
                <a:spcPts val="0"/>
              </a:spcBef>
              <a:spcAft>
                <a:spcPts val="0"/>
              </a:spcAft>
            </a:pPr>
            <a:endParaRPr lang="en-US" sz="8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Updated verbiage to Buyer Contribution and added Closing Requirements</a:t>
            </a:r>
            <a:endParaRPr lang="en-US" sz="20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Corrected Definition of First Time Homebuyer</a:t>
            </a:r>
            <a:endParaRPr lang="en-US" sz="20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Added Eligible Property Types (1) SF unit</a:t>
            </a:r>
            <a:endParaRPr lang="en-US" sz="20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Removed tenant occupied verbiage from Property Location</a:t>
            </a:r>
            <a:endParaRPr lang="en-US" sz="20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Added Appraisal vs Sale Price requirement to Property Eligibility Requirements</a:t>
            </a:r>
            <a:endParaRPr lang="en-US" sz="20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Added requirements to Debt-to-Income Ratio </a:t>
            </a:r>
            <a:endParaRPr lang="en-US" sz="20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1346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03770" y="279561"/>
            <a:ext cx="6704069" cy="697288"/>
          </a:xfrm>
        </p:spPr>
        <p:txBody>
          <a:bodyPr lIns="91440" tIns="45720" rIns="91440" bIns="45720" anchor="t"/>
          <a:lstStyle/>
          <a:p>
            <a:pPr marL="0" marR="0">
              <a:spcBef>
                <a:spcPts val="0"/>
              </a:spcBef>
              <a:spcAft>
                <a:spcPts val="0"/>
              </a:spcAft>
            </a:pPr>
            <a:r>
              <a:rPr lang="en-US" sz="2000">
                <a:solidFill>
                  <a:schemeClr val="tx2">
                    <a:lumMod val="75000"/>
                  </a:schemeClr>
                </a:solidFill>
                <a:latin typeface="Arial"/>
                <a:cs typeface="Arial"/>
              </a:rPr>
              <a:t>IV. Harvey Homebuyer Assistance Guidelines</a:t>
            </a:r>
            <a:br>
              <a:rPr lang="en-US" sz="2000">
                <a:solidFill>
                  <a:schemeClr val="tx2">
                    <a:lumMod val="75000"/>
                  </a:schemeClr>
                </a:solidFill>
                <a:latin typeface="Arial"/>
                <a:cs typeface="Arial"/>
              </a:rPr>
            </a:br>
            <a:r>
              <a:rPr lang="en-US" sz="2000">
                <a:solidFill>
                  <a:schemeClr val="tx2">
                    <a:lumMod val="75000"/>
                  </a:schemeClr>
                </a:solidFill>
                <a:latin typeface="Arial"/>
                <a:cs typeface="Arial"/>
              </a:rPr>
              <a:t>(All Districts)</a:t>
            </a:r>
          </a:p>
        </p:txBody>
      </p:sp>
      <p:sp>
        <p:nvSpPr>
          <p:cNvPr id="5" name="TextBox 4">
            <a:extLst>
              <a:ext uri="{FF2B5EF4-FFF2-40B4-BE49-F238E27FC236}">
                <a16:creationId xmlns:a16="http://schemas.microsoft.com/office/drawing/2014/main" id="{95803142-6070-7A2B-105E-5218B8A5D4A4}"/>
              </a:ext>
            </a:extLst>
          </p:cNvPr>
          <p:cNvSpPr txBox="1"/>
          <p:nvPr/>
        </p:nvSpPr>
        <p:spPr>
          <a:xfrm>
            <a:off x="537882" y="996111"/>
            <a:ext cx="5809130" cy="3477875"/>
          </a:xfrm>
          <a:prstGeom prst="rect">
            <a:avLst/>
          </a:prstGeom>
          <a:noFill/>
        </p:spPr>
        <p:txBody>
          <a:bodyPr wrap="square">
            <a:spAutoFit/>
          </a:bodyPr>
          <a:lstStyle/>
          <a:p>
            <a:pPr marL="342900" marR="0" lvl="0" indent="-342900">
              <a:spcBef>
                <a:spcPts val="0"/>
              </a:spcBef>
              <a:spcAft>
                <a:spcPts val="0"/>
              </a:spcAft>
              <a:buFont typeface="Symbol" panose="05050102010706020507" pitchFamily="18" charset="2"/>
              <a:buChar char=""/>
            </a:pP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Clarified Minimum Construction Standards to include specific standards used and added updated link as a reference</a:t>
            </a:r>
            <a:endParaRPr lang="en-US" sz="20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Added Anticipated Rental Income under Income Eligibility</a:t>
            </a:r>
            <a:endParaRPr lang="en-US" sz="20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Updated Property Location</a:t>
            </a:r>
            <a:endParaRPr lang="en-US" sz="20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Defined Power of Attorney and Communication Designee in the Application Intake Phase</a:t>
            </a:r>
            <a:endParaRPr lang="en-US" sz="20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Added clarification on debt payoffs at closing</a:t>
            </a:r>
            <a:endParaRPr lang="en-US" sz="20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1000"/>
              </a:spcAft>
              <a:buFont typeface="Symbol" panose="05050102010706020507" pitchFamily="18" charset="2"/>
              <a:buChar char=""/>
            </a:pP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Added a limit of Liquid Assets with clarification on the effective date</a:t>
            </a:r>
            <a:endParaRPr lang="en-US" sz="20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2319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337583B9-87F5-4AF9-8D7B-3D96400CD878}"/>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48315EF-4F11-C645-A6FD-E3E56D7DD527}"/>
              </a:ext>
            </a:extLst>
          </p:cNvPr>
          <p:cNvSpPr>
            <a:spLocks noGrp="1"/>
          </p:cNvSpPr>
          <p:nvPr>
            <p:ph type="body" idx="18"/>
          </p:nvPr>
        </p:nvSpPr>
        <p:spPr>
          <a:xfrm>
            <a:off x="331855" y="1649401"/>
            <a:ext cx="6182271" cy="1261059"/>
          </a:xfrm>
        </p:spPr>
        <p:txBody>
          <a:bodyPr lIns="91440" tIns="45720" rIns="91440" bIns="45720" numCol="1" anchor="t">
            <a:noAutofit/>
          </a:bodyPr>
          <a:lstStyle/>
          <a:p>
            <a:pPr marL="192405" indent="-192405"/>
            <a:r>
              <a:rPr lang="en-US" sz="3200">
                <a:latin typeface="Arial Black"/>
              </a:rPr>
              <a:t>DIRECTOR’S</a:t>
            </a:r>
          </a:p>
          <a:p>
            <a:pPr marL="192405" indent="-192405"/>
            <a:r>
              <a:rPr lang="en-US" sz="3200">
                <a:latin typeface="Arial Black"/>
              </a:rPr>
              <a:t>COMMENTS</a:t>
            </a:r>
          </a:p>
        </p:txBody>
      </p:sp>
      <p:sp>
        <p:nvSpPr>
          <p:cNvPr id="5" name="Text Placeholder 4">
            <a:extLst>
              <a:ext uri="{FF2B5EF4-FFF2-40B4-BE49-F238E27FC236}">
                <a16:creationId xmlns:a16="http://schemas.microsoft.com/office/drawing/2014/main" id="{EE4801AC-DF1A-AD45-B569-9E1BEDE682CA}"/>
              </a:ext>
            </a:extLst>
          </p:cNvPr>
          <p:cNvSpPr>
            <a:spLocks noGrp="1"/>
          </p:cNvSpPr>
          <p:nvPr>
            <p:ph type="body" idx="11"/>
          </p:nvPr>
        </p:nvSpPr>
        <p:spPr/>
        <p:txBody>
          <a:bodyPr lIns="68580" tIns="34290" rIns="68580" bIns="34290" numCol="1" anchor="t">
            <a:normAutofit/>
          </a:bodyPr>
          <a:lstStyle/>
          <a:p>
            <a:pPr marL="192405" indent="-192405"/>
            <a:r>
              <a:rPr lang="en-US"/>
              <a:t>Keith W. Bynam, Director</a:t>
            </a:r>
          </a:p>
        </p:txBody>
      </p:sp>
    </p:spTree>
    <p:extLst>
      <p:ext uri="{BB962C8B-B14F-4D97-AF65-F5344CB8AC3E}">
        <p14:creationId xmlns:p14="http://schemas.microsoft.com/office/powerpoint/2010/main" val="31499603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A9F702-5820-41A5-A6AA-3E2BCB16D241}"/>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342900" y="242985"/>
            <a:ext cx="6172200" cy="584775"/>
          </a:xfrm>
        </p:spPr>
        <p:txBody>
          <a:bodyPr lIns="91440" tIns="45720" rIns="91440" bIns="45720" anchor="t"/>
          <a:lstStyle/>
          <a:p>
            <a:pPr algn="ctr"/>
            <a:r>
              <a:rPr lang="en-US" sz="2400">
                <a:latin typeface="Arial"/>
                <a:cs typeface="Arial"/>
              </a:rPr>
              <a:t>Director’s Comments</a:t>
            </a:r>
            <a:endParaRPr lang="en-US" sz="2000"/>
          </a:p>
        </p:txBody>
      </p:sp>
      <p:sp>
        <p:nvSpPr>
          <p:cNvPr id="2" name="TextBox 1">
            <a:extLst>
              <a:ext uri="{FF2B5EF4-FFF2-40B4-BE49-F238E27FC236}">
                <a16:creationId xmlns:a16="http://schemas.microsoft.com/office/drawing/2014/main" id="{1EFE52C4-4403-41E7-9898-5C762A00C0D7}"/>
              </a:ext>
            </a:extLst>
          </p:cNvPr>
          <p:cNvSpPr txBox="1"/>
          <p:nvPr/>
        </p:nvSpPr>
        <p:spPr>
          <a:xfrm>
            <a:off x="530198" y="1097321"/>
            <a:ext cx="5861958" cy="2246769"/>
          </a:xfrm>
          <a:prstGeom prst="rect">
            <a:avLst/>
          </a:prstGeom>
          <a:noFill/>
        </p:spPr>
        <p:txBody>
          <a:bodyPr wrap="square" lIns="91440" tIns="45720" rIns="91440" bIns="45720" rtlCol="0" anchor="t">
            <a:spAutoFit/>
          </a:bodyPr>
          <a:lstStyle/>
          <a:p>
            <a:r>
              <a:rPr lang="en-US" sz="2000">
                <a:solidFill>
                  <a:schemeClr val="tx2">
                    <a:lumMod val="75000"/>
                  </a:schemeClr>
                </a:solidFill>
                <a:latin typeface="+mj-lt"/>
              </a:rPr>
              <a:t>Intro/Overview</a:t>
            </a:r>
            <a:endParaRPr lang="en-US" sz="2000">
              <a:solidFill>
                <a:schemeClr val="tx2">
                  <a:lumMod val="75000"/>
                </a:schemeClr>
              </a:solidFill>
              <a:latin typeface="+mj-lt"/>
              <a:cs typeface="Arial"/>
            </a:endParaRPr>
          </a:p>
          <a:p>
            <a:r>
              <a:rPr lang="en-US" sz="2000">
                <a:solidFill>
                  <a:schemeClr val="tx2">
                    <a:lumMod val="75000"/>
                  </a:schemeClr>
                </a:solidFill>
                <a:latin typeface="+mj-lt"/>
              </a:rPr>
              <a:t>Keith W. Bynam, Director</a:t>
            </a:r>
            <a:endParaRPr lang="en-US" sz="2000">
              <a:solidFill>
                <a:schemeClr val="tx2">
                  <a:lumMod val="75000"/>
                </a:schemeClr>
              </a:solidFill>
              <a:latin typeface="+mj-lt"/>
              <a:cs typeface="Arial"/>
            </a:endParaRPr>
          </a:p>
          <a:p>
            <a:endParaRPr lang="en-US" sz="1000">
              <a:solidFill>
                <a:schemeClr val="tx2">
                  <a:lumMod val="75000"/>
                </a:schemeClr>
              </a:solidFill>
              <a:latin typeface="+mj-lt"/>
              <a:cs typeface="Arial"/>
            </a:endParaRPr>
          </a:p>
          <a:p>
            <a:r>
              <a:rPr lang="en-US" sz="2000">
                <a:solidFill>
                  <a:schemeClr val="tx2">
                    <a:lumMod val="75000"/>
                  </a:schemeClr>
                </a:solidFill>
                <a:latin typeface="+mj-lt"/>
              </a:rPr>
              <a:t>CDBG-DR17 Update and HCD Production Report</a:t>
            </a:r>
            <a:endParaRPr lang="en-US" sz="2000">
              <a:solidFill>
                <a:schemeClr val="tx2">
                  <a:lumMod val="75000"/>
                </a:schemeClr>
              </a:solidFill>
              <a:latin typeface="+mj-lt"/>
              <a:cs typeface="Arial"/>
            </a:endParaRPr>
          </a:p>
          <a:p>
            <a:r>
              <a:rPr lang="en-US" sz="2000">
                <a:solidFill>
                  <a:schemeClr val="tx2">
                    <a:lumMod val="75000"/>
                  </a:schemeClr>
                </a:solidFill>
                <a:latin typeface="+mj-lt"/>
              </a:rPr>
              <a:t>Temika Jones, Assistant Director and CFO</a:t>
            </a:r>
            <a:endParaRPr lang="en-US" sz="2000">
              <a:solidFill>
                <a:schemeClr val="tx2">
                  <a:lumMod val="75000"/>
                </a:schemeClr>
              </a:solidFill>
              <a:latin typeface="+mj-lt"/>
              <a:cs typeface="Arial"/>
            </a:endParaRPr>
          </a:p>
          <a:p>
            <a:endParaRPr lang="en-US" sz="1000">
              <a:solidFill>
                <a:schemeClr val="tx2">
                  <a:lumMod val="75000"/>
                </a:schemeClr>
              </a:solidFill>
              <a:latin typeface="+mj-lt"/>
            </a:endParaRPr>
          </a:p>
          <a:p>
            <a:r>
              <a:rPr lang="en-US" sz="2000">
                <a:solidFill>
                  <a:schemeClr val="tx2">
                    <a:lumMod val="75000"/>
                  </a:schemeClr>
                </a:solidFill>
                <a:latin typeface="+mj-lt"/>
              </a:rPr>
              <a:t>HCD Project Highlights </a:t>
            </a:r>
            <a:endParaRPr lang="en-US" sz="2000">
              <a:solidFill>
                <a:schemeClr val="tx2">
                  <a:lumMod val="75000"/>
                </a:schemeClr>
              </a:solidFill>
              <a:latin typeface="+mj-lt"/>
              <a:cs typeface="Arial"/>
            </a:endParaRPr>
          </a:p>
          <a:p>
            <a:r>
              <a:rPr lang="en-US" sz="2000">
                <a:solidFill>
                  <a:schemeClr val="tx2">
                    <a:lumMod val="75000"/>
                  </a:schemeClr>
                </a:solidFill>
                <a:latin typeface="+mj-lt"/>
              </a:rPr>
              <a:t>Keith W. Bynam, Director</a:t>
            </a:r>
            <a:endParaRPr lang="en-US" sz="2000">
              <a:solidFill>
                <a:schemeClr val="tx2">
                  <a:lumMod val="75000"/>
                </a:schemeClr>
              </a:solidFill>
              <a:latin typeface="+mj-lt"/>
              <a:cs typeface="Arial"/>
            </a:endParaRPr>
          </a:p>
        </p:txBody>
      </p:sp>
    </p:spTree>
    <p:extLst>
      <p:ext uri="{BB962C8B-B14F-4D97-AF65-F5344CB8AC3E}">
        <p14:creationId xmlns:p14="http://schemas.microsoft.com/office/powerpoint/2010/main" val="406098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D7AB500-3B87-4386-85FD-6D4D2296AF68}"/>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48315EF-4F11-C645-A6FD-E3E56D7DD527}"/>
              </a:ext>
            </a:extLst>
          </p:cNvPr>
          <p:cNvSpPr>
            <a:spLocks noGrp="1"/>
          </p:cNvSpPr>
          <p:nvPr>
            <p:ph type="body" idx="18"/>
          </p:nvPr>
        </p:nvSpPr>
        <p:spPr>
          <a:xfrm>
            <a:off x="285751" y="1649401"/>
            <a:ext cx="6182271" cy="1261059"/>
          </a:xfrm>
        </p:spPr>
        <p:txBody>
          <a:bodyPr lIns="91440" tIns="45720" rIns="91440" bIns="45720" numCol="1" anchor="t">
            <a:noAutofit/>
          </a:bodyPr>
          <a:lstStyle/>
          <a:p>
            <a:pPr marL="192405" indent="-192405"/>
            <a:r>
              <a:rPr lang="en-US" sz="3200">
                <a:latin typeface="Arial Black" panose="020B0A04020102020204" pitchFamily="34" charset="0"/>
                <a:cs typeface="Arial"/>
              </a:rPr>
              <a:t>CDBG-DR 2017 </a:t>
            </a:r>
          </a:p>
          <a:p>
            <a:pPr marL="192405" indent="-192405"/>
            <a:r>
              <a:rPr lang="en-US" sz="3200">
                <a:latin typeface="Arial Black" panose="020B0A04020102020204" pitchFamily="34" charset="0"/>
                <a:cs typeface="Arial"/>
              </a:rPr>
              <a:t>Harvey Grant Update</a:t>
            </a:r>
            <a:endParaRPr lang="en-US" sz="3200">
              <a:latin typeface="Arial Black" panose="020B0A04020102020204" pitchFamily="34" charset="0"/>
            </a:endParaRPr>
          </a:p>
        </p:txBody>
      </p:sp>
      <p:sp>
        <p:nvSpPr>
          <p:cNvPr id="4" name="Text Placeholder 3">
            <a:extLst>
              <a:ext uri="{FF2B5EF4-FFF2-40B4-BE49-F238E27FC236}">
                <a16:creationId xmlns:a16="http://schemas.microsoft.com/office/drawing/2014/main" id="{4A0BB309-E6E7-4AEC-B7C4-4F72C2232B8C}"/>
              </a:ext>
            </a:extLst>
          </p:cNvPr>
          <p:cNvSpPr>
            <a:spLocks noGrp="1"/>
          </p:cNvSpPr>
          <p:nvPr>
            <p:ph type="body" idx="11"/>
          </p:nvPr>
        </p:nvSpPr>
        <p:spPr/>
        <p:txBody>
          <a:bodyPr/>
          <a:lstStyle/>
          <a:p>
            <a:r>
              <a:rPr lang="en-US"/>
              <a:t>Temika Jones, Assistant Director and CFO</a:t>
            </a:r>
          </a:p>
          <a:p>
            <a:endParaRPr lang="en-US"/>
          </a:p>
        </p:txBody>
      </p:sp>
    </p:spTree>
    <p:extLst>
      <p:ext uri="{BB962C8B-B14F-4D97-AF65-F5344CB8AC3E}">
        <p14:creationId xmlns:p14="http://schemas.microsoft.com/office/powerpoint/2010/main" val="1349609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BF43-966B-4426-9A69-BD28584337E0}"/>
              </a:ext>
            </a:extLst>
          </p:cNvPr>
          <p:cNvSpPr>
            <a:spLocks noGrp="1"/>
          </p:cNvSpPr>
          <p:nvPr>
            <p:ph type="title"/>
          </p:nvPr>
        </p:nvSpPr>
        <p:spPr/>
        <p:txBody>
          <a:bodyPr/>
          <a:lstStyle/>
          <a:p>
            <a:r>
              <a:rPr lang="en-US" sz="2600">
                <a:latin typeface="Arial"/>
                <a:cs typeface="Arial"/>
              </a:rPr>
              <a:t>CDBG-DR 2017 Harvey Grant Update</a:t>
            </a:r>
            <a:br>
              <a:rPr lang="en-US" sz="2600">
                <a:latin typeface="Arial"/>
                <a:cs typeface="Arial"/>
              </a:rPr>
            </a:br>
            <a:r>
              <a:rPr lang="en-US" sz="2400">
                <a:latin typeface="Arial"/>
                <a:cs typeface="Arial"/>
              </a:rPr>
              <a:t>GLO Budget Update – </a:t>
            </a:r>
            <a:r>
              <a:rPr lang="en-US" sz="1600">
                <a:latin typeface="Arial"/>
                <a:cs typeface="Arial"/>
              </a:rPr>
              <a:t>as of March 14, 2023</a:t>
            </a:r>
            <a:endParaRPr lang="en-US" sz="1400"/>
          </a:p>
        </p:txBody>
      </p:sp>
      <p:pic>
        <p:nvPicPr>
          <p:cNvPr id="4" name="Picture 3">
            <a:extLst>
              <a:ext uri="{FF2B5EF4-FFF2-40B4-BE49-F238E27FC236}">
                <a16:creationId xmlns:a16="http://schemas.microsoft.com/office/drawing/2014/main" id="{18644CB0-BB1A-4786-BAE4-367D9286122F}"/>
              </a:ext>
            </a:extLst>
          </p:cNvPr>
          <p:cNvPicPr>
            <a:picLocks noChangeAspect="1"/>
          </p:cNvPicPr>
          <p:nvPr/>
        </p:nvPicPr>
        <p:blipFill rotWithShape="1">
          <a:blip r:embed="rId3">
            <a:extLst>
              <a:ext uri="{28A0092B-C50C-407E-A947-70E740481C1C}">
                <a14:useLocalDpi xmlns:a14="http://schemas.microsoft.com/office/drawing/2010/main" val="0"/>
              </a:ext>
            </a:extLst>
          </a:blip>
          <a:srcRect l="1310" t="1339" r="631" b="1927"/>
          <a:stretch/>
        </p:blipFill>
        <p:spPr>
          <a:xfrm>
            <a:off x="176108" y="1239521"/>
            <a:ext cx="6399288" cy="2770292"/>
          </a:xfrm>
          <a:prstGeom prst="rect">
            <a:avLst/>
          </a:prstGeom>
          <a:ln w="19050" cap="sq">
            <a:solidFill>
              <a:srgbClr val="000000"/>
            </a:solidFill>
            <a:miter lim="800000"/>
          </a:ln>
          <a:effectLst>
            <a:outerShdw blurRad="57150" dist="50800" dir="2700000" algn="tl" rotWithShape="0">
              <a:srgbClr val="000000">
                <a:alpha val="40000"/>
              </a:srgbClr>
            </a:outerShdw>
          </a:effectLst>
        </p:spPr>
      </p:pic>
      <p:sp>
        <p:nvSpPr>
          <p:cNvPr id="3" name="TextBox 2">
            <a:extLst>
              <a:ext uri="{FF2B5EF4-FFF2-40B4-BE49-F238E27FC236}">
                <a16:creationId xmlns:a16="http://schemas.microsoft.com/office/drawing/2014/main" id="{D5040980-12AC-6378-9479-D4EEBBD81862}"/>
              </a:ext>
            </a:extLst>
          </p:cNvPr>
          <p:cNvSpPr txBox="1"/>
          <p:nvPr/>
        </p:nvSpPr>
        <p:spPr>
          <a:xfrm>
            <a:off x="525780" y="4298017"/>
            <a:ext cx="5989320" cy="200055"/>
          </a:xfrm>
          <a:prstGeom prst="rect">
            <a:avLst/>
          </a:prstGeom>
          <a:noFill/>
        </p:spPr>
        <p:txBody>
          <a:bodyPr wrap="square" rtlCol="0">
            <a:spAutoFit/>
          </a:bodyPr>
          <a:lstStyle/>
          <a:p>
            <a:r>
              <a:rPr lang="en-US" sz="700" i="1">
                <a:latin typeface="+mj-lt"/>
              </a:rPr>
              <a:t>NOTE: Reduction in Multifamily would result in construction overruns not being covered for some projects.</a:t>
            </a:r>
          </a:p>
        </p:txBody>
      </p:sp>
    </p:spTree>
    <p:extLst>
      <p:ext uri="{BB962C8B-B14F-4D97-AF65-F5344CB8AC3E}">
        <p14:creationId xmlns:p14="http://schemas.microsoft.com/office/powerpoint/2010/main" val="5021958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BF43-966B-4426-9A69-BD28584337E0}"/>
              </a:ext>
            </a:extLst>
          </p:cNvPr>
          <p:cNvSpPr>
            <a:spLocks noGrp="1"/>
          </p:cNvSpPr>
          <p:nvPr>
            <p:ph type="title"/>
          </p:nvPr>
        </p:nvSpPr>
        <p:spPr/>
        <p:txBody>
          <a:bodyPr/>
          <a:lstStyle/>
          <a:p>
            <a:r>
              <a:rPr lang="en-US" sz="2600">
                <a:latin typeface="Arial"/>
                <a:cs typeface="Arial"/>
              </a:rPr>
              <a:t>CDBG-DR 2017 Harvey Grant Update </a:t>
            </a:r>
            <a:r>
              <a:rPr lang="en-US" sz="2400">
                <a:latin typeface="Arial"/>
                <a:cs typeface="Arial"/>
              </a:rPr>
              <a:t>Benchmark Progress - </a:t>
            </a:r>
            <a:r>
              <a:rPr lang="en-US" sz="1600">
                <a:latin typeface="Arial"/>
                <a:cs typeface="Arial"/>
              </a:rPr>
              <a:t>as of August 15, 2023</a:t>
            </a:r>
            <a:endParaRPr lang="en-US" sz="1400"/>
          </a:p>
        </p:txBody>
      </p:sp>
      <p:pic>
        <p:nvPicPr>
          <p:cNvPr id="5" name="Picture 4">
            <a:extLst>
              <a:ext uri="{FF2B5EF4-FFF2-40B4-BE49-F238E27FC236}">
                <a16:creationId xmlns:a16="http://schemas.microsoft.com/office/drawing/2014/main" id="{3CA73CCC-FFC1-4838-A131-06A91DAEABB9}"/>
              </a:ext>
            </a:extLst>
          </p:cNvPr>
          <p:cNvPicPr>
            <a:picLocks noChangeAspect="1"/>
          </p:cNvPicPr>
          <p:nvPr/>
        </p:nvPicPr>
        <p:blipFill rotWithShape="1">
          <a:blip r:embed="rId3">
            <a:extLst>
              <a:ext uri="{28A0092B-C50C-407E-A947-70E740481C1C}">
                <a14:useLocalDpi xmlns:a14="http://schemas.microsoft.com/office/drawing/2010/main" val="0"/>
              </a:ext>
            </a:extLst>
          </a:blip>
          <a:srcRect l="1030" t="2734" r="343"/>
          <a:stretch/>
        </p:blipFill>
        <p:spPr>
          <a:xfrm>
            <a:off x="121921" y="1239524"/>
            <a:ext cx="6595680" cy="2648374"/>
          </a:xfrm>
          <a:prstGeom prst="rect">
            <a:avLst/>
          </a:prstGeom>
          <a:ln w="19050" cap="sq">
            <a:solidFill>
              <a:srgbClr val="000000"/>
            </a:solidFill>
            <a:miter lim="800000"/>
          </a:ln>
          <a:effectLst>
            <a:outerShdw blurRad="57150" dist="50800" dir="2700000" algn="tl" rotWithShape="0">
              <a:srgbClr val="000000">
                <a:alpha val="40000"/>
              </a:srgbClr>
            </a:outerShdw>
          </a:effectLst>
        </p:spPr>
      </p:pic>
      <p:sp>
        <p:nvSpPr>
          <p:cNvPr id="3" name="TextBox 2">
            <a:extLst>
              <a:ext uri="{FF2B5EF4-FFF2-40B4-BE49-F238E27FC236}">
                <a16:creationId xmlns:a16="http://schemas.microsoft.com/office/drawing/2014/main" id="{BECC14B2-8510-8F28-F463-E903E3E5CC03}"/>
              </a:ext>
            </a:extLst>
          </p:cNvPr>
          <p:cNvSpPr txBox="1"/>
          <p:nvPr/>
        </p:nvSpPr>
        <p:spPr>
          <a:xfrm>
            <a:off x="525780" y="4030980"/>
            <a:ext cx="5989320" cy="200055"/>
          </a:xfrm>
          <a:prstGeom prst="rect">
            <a:avLst/>
          </a:prstGeom>
          <a:noFill/>
        </p:spPr>
        <p:txBody>
          <a:bodyPr wrap="square" rtlCol="0">
            <a:spAutoFit/>
          </a:bodyPr>
          <a:lstStyle/>
          <a:p>
            <a:r>
              <a:rPr lang="en-US" sz="700" i="1">
                <a:latin typeface="+mj-lt"/>
              </a:rPr>
              <a:t>NOTE: Remaining to Meet 12/31 Revised Benchmark total sum does not include programs that have exceeded benchmark.</a:t>
            </a:r>
          </a:p>
        </p:txBody>
      </p:sp>
    </p:spTree>
    <p:extLst>
      <p:ext uri="{BB962C8B-B14F-4D97-AF65-F5344CB8AC3E}">
        <p14:creationId xmlns:p14="http://schemas.microsoft.com/office/powerpoint/2010/main" val="69488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76517" y="248825"/>
            <a:ext cx="6354695" cy="688478"/>
          </a:xfrm>
        </p:spPr>
        <p:txBody>
          <a:bodyPr lIns="91440" tIns="45720" rIns="91440" bIns="45720" anchor="t"/>
          <a:lstStyle/>
          <a:p>
            <a:pPr marL="0" marR="0">
              <a:spcBef>
                <a:spcPts val="0"/>
              </a:spcBef>
              <a:spcAft>
                <a:spcPts val="0"/>
              </a:spcAft>
            </a:pPr>
            <a:r>
              <a:rPr lang="en-US" sz="2000">
                <a:solidFill>
                  <a:schemeClr val="tx2">
                    <a:lumMod val="75000"/>
                  </a:schemeClr>
                </a:solidFill>
                <a:latin typeface="+mj-lt"/>
                <a:ea typeface="Calibri" panose="020F0502020204030204" pitchFamily="34" charset="0"/>
                <a:cs typeface="Arial"/>
              </a:rPr>
              <a:t>II. Substantial Amendment – 2023 Action Plan</a:t>
            </a:r>
            <a:br>
              <a:rPr lang="en-US" sz="2000">
                <a:effectLst/>
                <a:latin typeface="+mj-lt"/>
                <a:ea typeface="Calibri" panose="020F0502020204030204" pitchFamily="34" charset="0"/>
                <a:cs typeface="Arial" panose="020B0604020202020204" pitchFamily="34" charset="0"/>
              </a:rPr>
            </a:br>
            <a:r>
              <a:rPr lang="en-US" sz="2000">
                <a:solidFill>
                  <a:schemeClr val="tx2">
                    <a:lumMod val="75000"/>
                  </a:schemeClr>
                </a:solidFill>
                <a:effectLst/>
                <a:latin typeface="+mj-lt"/>
                <a:ea typeface="Calibri" panose="020F0502020204030204" pitchFamily="34" charset="0"/>
                <a:cs typeface="Arial"/>
              </a:rPr>
              <a:t>(All Districts)</a:t>
            </a:r>
            <a:endParaRPr lang="en-US" sz="2000">
              <a:solidFill>
                <a:schemeClr val="tx2">
                  <a:lumMod val="75000"/>
                </a:schemeClr>
              </a:solidFill>
              <a:latin typeface="+mj-lt"/>
              <a:cs typeface="Arial"/>
            </a:endParaRPr>
          </a:p>
        </p:txBody>
      </p:sp>
      <p:sp>
        <p:nvSpPr>
          <p:cNvPr id="6" name="TextBox 5">
            <a:extLst>
              <a:ext uri="{FF2B5EF4-FFF2-40B4-BE49-F238E27FC236}">
                <a16:creationId xmlns:a16="http://schemas.microsoft.com/office/drawing/2014/main" id="{DAA75E18-7076-DFB7-AF4F-AB5CCEE4DC95}"/>
              </a:ext>
            </a:extLst>
          </p:cNvPr>
          <p:cNvSpPr txBox="1"/>
          <p:nvPr/>
        </p:nvSpPr>
        <p:spPr>
          <a:xfrm>
            <a:off x="514830" y="1198558"/>
            <a:ext cx="5770709" cy="1938992"/>
          </a:xfrm>
          <a:prstGeom prst="rect">
            <a:avLst/>
          </a:prstGeom>
          <a:noFill/>
        </p:spPr>
        <p:txBody>
          <a:bodyPr wrap="square">
            <a:spAutoFit/>
          </a:bodyPr>
          <a:lstStyle/>
          <a:p>
            <a:pPr algn="just"/>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An Ordinance authorizing a Substantial Amendment to the 2023 Annual Action Plan (AAP), changing the target area for HCDD-funded code enforcement activities. </a:t>
            </a:r>
          </a:p>
          <a:p>
            <a:pPr algn="just"/>
            <a:endParaRPr lang="en-US" sz="200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endParaRPr>
          </a:p>
          <a:p>
            <a:pPr algn="just"/>
            <a:r>
              <a:rPr lang="en-US" sz="200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rPr>
              <a:t>No additional Funding will be provided.</a:t>
            </a:r>
            <a:endParaRPr lang="en-US" sz="2000">
              <a:solidFill>
                <a:schemeClr val="tx2">
                  <a:lumMod val="75000"/>
                </a:schemeClr>
              </a:solidFill>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3749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E705286-03AE-4AC7-9631-D2C5A2550F71}"/>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48315EF-4F11-C645-A6FD-E3E56D7DD527}"/>
              </a:ext>
            </a:extLst>
          </p:cNvPr>
          <p:cNvSpPr>
            <a:spLocks noGrp="1"/>
          </p:cNvSpPr>
          <p:nvPr>
            <p:ph type="body" idx="18"/>
          </p:nvPr>
        </p:nvSpPr>
        <p:spPr>
          <a:xfrm>
            <a:off x="324279" y="1360441"/>
            <a:ext cx="6182271" cy="2063726"/>
          </a:xfrm>
        </p:spPr>
        <p:txBody>
          <a:bodyPr lIns="91440" tIns="45720" rIns="91440" bIns="45720" numCol="1" anchor="t">
            <a:noAutofit/>
          </a:bodyPr>
          <a:lstStyle/>
          <a:p>
            <a:pPr marL="192405" indent="-192405"/>
            <a:r>
              <a:rPr lang="en-US" sz="3200">
                <a:latin typeface="Arial Black" panose="020B0A04020102020204" pitchFamily="34" charset="0"/>
                <a:cs typeface="72 Black" panose="020B0A04030603020204" pitchFamily="34" charset="0"/>
              </a:rPr>
              <a:t>HCD </a:t>
            </a:r>
          </a:p>
          <a:p>
            <a:pPr marL="192405" indent="-192405"/>
            <a:r>
              <a:rPr lang="en-US" sz="3200">
                <a:latin typeface="Arial Black" panose="020B0A04020102020204" pitchFamily="34" charset="0"/>
                <a:cs typeface="72 Black" panose="020B0A04030603020204" pitchFamily="34" charset="0"/>
              </a:rPr>
              <a:t>Production </a:t>
            </a:r>
          </a:p>
          <a:p>
            <a:pPr marL="192405" indent="-192405"/>
            <a:r>
              <a:rPr lang="en-US" sz="3200">
                <a:latin typeface="Arial Black" panose="020B0A04020102020204" pitchFamily="34" charset="0"/>
                <a:cs typeface="72 Black" panose="020B0A04030603020204" pitchFamily="34" charset="0"/>
              </a:rPr>
              <a:t>Report</a:t>
            </a:r>
          </a:p>
        </p:txBody>
      </p:sp>
      <p:sp>
        <p:nvSpPr>
          <p:cNvPr id="4" name="Text Placeholder 3">
            <a:extLst>
              <a:ext uri="{FF2B5EF4-FFF2-40B4-BE49-F238E27FC236}">
                <a16:creationId xmlns:a16="http://schemas.microsoft.com/office/drawing/2014/main" id="{4A0BB309-E6E7-4AEC-B7C4-4F72C2232B8C}"/>
              </a:ext>
            </a:extLst>
          </p:cNvPr>
          <p:cNvSpPr>
            <a:spLocks noGrp="1"/>
          </p:cNvSpPr>
          <p:nvPr>
            <p:ph type="body" idx="11"/>
          </p:nvPr>
        </p:nvSpPr>
        <p:spPr>
          <a:xfrm>
            <a:off x="266393" y="4552950"/>
            <a:ext cx="6342205" cy="457200"/>
          </a:xfrm>
        </p:spPr>
        <p:txBody>
          <a:bodyPr/>
          <a:lstStyle/>
          <a:p>
            <a:r>
              <a:rPr lang="en-US"/>
              <a:t>Temika Jones, Assistant Director and CFO</a:t>
            </a:r>
          </a:p>
          <a:p>
            <a:endParaRPr lang="en-US"/>
          </a:p>
        </p:txBody>
      </p:sp>
    </p:spTree>
    <p:extLst>
      <p:ext uri="{BB962C8B-B14F-4D97-AF65-F5344CB8AC3E}">
        <p14:creationId xmlns:p14="http://schemas.microsoft.com/office/powerpoint/2010/main" val="17983884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85A53C4-6EDC-4159-97F5-5B8B4E596188}"/>
              </a:ext>
            </a:extLst>
          </p:cNvPr>
          <p:cNvCxnSpPr/>
          <p:nvPr/>
        </p:nvCxnSpPr>
        <p:spPr>
          <a:xfrm>
            <a:off x="857250" y="642938"/>
            <a:ext cx="6858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C5FABB9-7462-E74F-9170-20859AC5F7E8}"/>
              </a:ext>
            </a:extLst>
          </p:cNvPr>
          <p:cNvSpPr>
            <a:spLocks noGrp="1"/>
          </p:cNvSpPr>
          <p:nvPr>
            <p:ph type="body" idx="10"/>
          </p:nvPr>
        </p:nvSpPr>
        <p:spPr>
          <a:xfrm>
            <a:off x="1693550" y="1843926"/>
            <a:ext cx="1550803" cy="606792"/>
          </a:xfrm>
        </p:spPr>
        <p:txBody>
          <a:bodyPr lIns="68580" tIns="34290" rIns="68580" bIns="34290" numCol="1" anchor="t">
            <a:noAutofit/>
          </a:bodyPr>
          <a:lstStyle/>
          <a:p>
            <a:pPr marL="0" indent="0"/>
            <a:r>
              <a:rPr lang="en-US" sz="1050">
                <a:solidFill>
                  <a:srgbClr val="EF7B00"/>
                </a:solidFill>
              </a:rPr>
              <a:t>Current Projects </a:t>
            </a:r>
            <a:endParaRPr lang="en-US" sz="1050" u="sng">
              <a:solidFill>
                <a:srgbClr val="EF7B00"/>
              </a:solidFill>
              <a:cs typeface="Arial"/>
            </a:endParaRPr>
          </a:p>
          <a:p>
            <a:pPr marL="0" indent="0"/>
            <a:r>
              <a:rPr lang="en-US" sz="1050" b="1"/>
              <a:t>Multifamily</a:t>
            </a:r>
            <a:r>
              <a:rPr lang="en-US" sz="1050"/>
              <a:t> (FY24)</a:t>
            </a:r>
            <a:endParaRPr lang="en-US" sz="1050">
              <a:cs typeface="Arial"/>
            </a:endParaRPr>
          </a:p>
        </p:txBody>
      </p:sp>
      <p:sp>
        <p:nvSpPr>
          <p:cNvPr id="5" name="Text Placeholder 4">
            <a:extLst>
              <a:ext uri="{FF2B5EF4-FFF2-40B4-BE49-F238E27FC236}">
                <a16:creationId xmlns:a16="http://schemas.microsoft.com/office/drawing/2014/main" id="{5944A253-5036-164B-966C-D330B98BC02A}"/>
              </a:ext>
            </a:extLst>
          </p:cNvPr>
          <p:cNvSpPr>
            <a:spLocks noGrp="1"/>
          </p:cNvSpPr>
          <p:nvPr>
            <p:ph type="body" idx="13"/>
          </p:nvPr>
        </p:nvSpPr>
        <p:spPr>
          <a:xfrm>
            <a:off x="1693550" y="2746471"/>
            <a:ext cx="1620299" cy="756508"/>
          </a:xfrm>
        </p:spPr>
        <p:txBody>
          <a:bodyPr lIns="68580" tIns="34290" rIns="68580" bIns="34290" numCol="1" anchor="t">
            <a:noAutofit/>
          </a:bodyPr>
          <a:lstStyle/>
          <a:p>
            <a:pPr marL="0" indent="0"/>
            <a:r>
              <a:rPr lang="en-US" sz="1050">
                <a:solidFill>
                  <a:srgbClr val="EF7B00"/>
                </a:solidFill>
              </a:rPr>
              <a:t>Current Projects </a:t>
            </a:r>
            <a:endParaRPr lang="en-US" sz="1050" u="sng">
              <a:solidFill>
                <a:srgbClr val="EF7B00"/>
              </a:solidFill>
              <a:cs typeface="Arial"/>
            </a:endParaRPr>
          </a:p>
          <a:p>
            <a:pPr marL="0" indent="0"/>
            <a:r>
              <a:rPr lang="en-US" sz="1050" b="1"/>
              <a:t>Public Facilities </a:t>
            </a:r>
            <a:r>
              <a:rPr lang="en-US" sz="1050"/>
              <a:t>(FY24)</a:t>
            </a:r>
            <a:endParaRPr lang="en-US" sz="1050">
              <a:cs typeface="Arial"/>
            </a:endParaRPr>
          </a:p>
        </p:txBody>
      </p:sp>
      <p:sp>
        <p:nvSpPr>
          <p:cNvPr id="7" name="Text Placeholder 6">
            <a:extLst>
              <a:ext uri="{FF2B5EF4-FFF2-40B4-BE49-F238E27FC236}">
                <a16:creationId xmlns:a16="http://schemas.microsoft.com/office/drawing/2014/main" id="{77E83AF8-DA16-6E45-9997-00FEEF7D85DB}"/>
              </a:ext>
            </a:extLst>
          </p:cNvPr>
          <p:cNvSpPr>
            <a:spLocks noGrp="1"/>
          </p:cNvSpPr>
          <p:nvPr>
            <p:ph type="body" idx="15"/>
          </p:nvPr>
        </p:nvSpPr>
        <p:spPr>
          <a:xfrm>
            <a:off x="4030533" y="1843925"/>
            <a:ext cx="1519540" cy="305276"/>
          </a:xfrm>
        </p:spPr>
        <p:txBody>
          <a:bodyPr lIns="68580" tIns="34290" rIns="68580" bIns="34290" numCol="1" anchor="t">
            <a:noAutofit/>
          </a:bodyPr>
          <a:lstStyle/>
          <a:p>
            <a:pPr marL="144301" indent="-144301"/>
            <a:r>
              <a:rPr lang="en-US" sz="1050">
                <a:solidFill>
                  <a:srgbClr val="EF7B00"/>
                </a:solidFill>
              </a:rPr>
              <a:t>Projects completed</a:t>
            </a:r>
            <a:endParaRPr lang="en-US" sz="1050">
              <a:solidFill>
                <a:srgbClr val="EF7B00"/>
              </a:solidFill>
              <a:cs typeface="Arial"/>
            </a:endParaRPr>
          </a:p>
          <a:p>
            <a:pPr marL="144301" indent="-144301"/>
            <a:r>
              <a:rPr lang="en-US" sz="1050" b="1"/>
              <a:t>Multifamily</a:t>
            </a:r>
            <a:r>
              <a:rPr lang="en-US" sz="1050"/>
              <a:t> (FY24)</a:t>
            </a:r>
            <a:endParaRPr lang="en-US" sz="1050">
              <a:cs typeface="Arial"/>
            </a:endParaRPr>
          </a:p>
        </p:txBody>
      </p:sp>
      <p:sp>
        <p:nvSpPr>
          <p:cNvPr id="9" name="Text Placeholder 8">
            <a:extLst>
              <a:ext uri="{FF2B5EF4-FFF2-40B4-BE49-F238E27FC236}">
                <a16:creationId xmlns:a16="http://schemas.microsoft.com/office/drawing/2014/main" id="{0078CF58-2857-B642-B53F-C2A9BEDC581E}"/>
              </a:ext>
            </a:extLst>
          </p:cNvPr>
          <p:cNvSpPr>
            <a:spLocks noGrp="1"/>
          </p:cNvSpPr>
          <p:nvPr>
            <p:ph type="body" idx="17"/>
          </p:nvPr>
        </p:nvSpPr>
        <p:spPr>
          <a:xfrm>
            <a:off x="4030533" y="2824030"/>
            <a:ext cx="1620299" cy="300695"/>
          </a:xfrm>
        </p:spPr>
        <p:txBody>
          <a:bodyPr lIns="68580" tIns="34290" rIns="68580" bIns="34290" numCol="1" anchor="t">
            <a:noAutofit/>
          </a:bodyPr>
          <a:lstStyle/>
          <a:p>
            <a:pPr marL="0" indent="0"/>
            <a:r>
              <a:rPr lang="en-US" sz="1050">
                <a:solidFill>
                  <a:srgbClr val="EF7B00"/>
                </a:solidFill>
              </a:rPr>
              <a:t>Projects completed</a:t>
            </a:r>
            <a:endParaRPr lang="en-US" sz="1050">
              <a:solidFill>
                <a:srgbClr val="EF7B00"/>
              </a:solidFill>
              <a:cs typeface="Arial"/>
            </a:endParaRPr>
          </a:p>
          <a:p>
            <a:pPr marL="0" indent="0"/>
            <a:r>
              <a:rPr lang="en-US" sz="1050" b="1"/>
              <a:t>Public Facilities </a:t>
            </a:r>
            <a:r>
              <a:rPr lang="en-US" sz="1050"/>
              <a:t>(FY24)</a:t>
            </a:r>
            <a:endParaRPr lang="en-US" sz="1050">
              <a:cs typeface="Arial"/>
            </a:endParaRPr>
          </a:p>
        </p:txBody>
      </p:sp>
      <p:sp>
        <p:nvSpPr>
          <p:cNvPr id="10" name="Title 9">
            <a:extLst>
              <a:ext uri="{FF2B5EF4-FFF2-40B4-BE49-F238E27FC236}">
                <a16:creationId xmlns:a16="http://schemas.microsoft.com/office/drawing/2014/main" id="{7DCA7863-B27D-D549-AE83-BDE1E5385AE4}"/>
              </a:ext>
            </a:extLst>
          </p:cNvPr>
          <p:cNvSpPr>
            <a:spLocks noGrp="1"/>
          </p:cNvSpPr>
          <p:nvPr>
            <p:ph type="title"/>
          </p:nvPr>
        </p:nvSpPr>
        <p:spPr>
          <a:xfrm>
            <a:off x="1131352" y="833650"/>
            <a:ext cx="3340205" cy="362253"/>
          </a:xfrm>
        </p:spPr>
        <p:txBody>
          <a:bodyPr/>
          <a:lstStyle/>
          <a:p>
            <a:r>
              <a:rPr lang="en-US" sz="2400"/>
              <a:t>Other Programs </a:t>
            </a:r>
            <a:br>
              <a:rPr lang="en-US" sz="2400"/>
            </a:br>
            <a:endParaRPr lang="en-US" sz="2400"/>
          </a:p>
        </p:txBody>
      </p:sp>
      <p:sp>
        <p:nvSpPr>
          <p:cNvPr id="12" name="Oval 11">
            <a:extLst>
              <a:ext uri="{FF2B5EF4-FFF2-40B4-BE49-F238E27FC236}">
                <a16:creationId xmlns:a16="http://schemas.microsoft.com/office/drawing/2014/main" id="{C0715409-D8C2-D64A-AF16-E62F1D9EBC37}"/>
              </a:ext>
            </a:extLst>
          </p:cNvPr>
          <p:cNvSpPr/>
          <p:nvPr/>
        </p:nvSpPr>
        <p:spPr>
          <a:xfrm>
            <a:off x="1155887" y="1868483"/>
            <a:ext cx="535634" cy="535634"/>
          </a:xfrm>
          <a:prstGeom prst="ellipse">
            <a:avLst/>
          </a:prstGeom>
          <a:solidFill>
            <a:srgbClr val="FECE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defRPr/>
            </a:pPr>
            <a:endParaRPr lang="en-US" sz="760">
              <a:solidFill>
                <a:srgbClr val="009EDC"/>
              </a:solidFill>
              <a:latin typeface="Times New Roman"/>
            </a:endParaRPr>
          </a:p>
        </p:txBody>
      </p:sp>
      <p:sp>
        <p:nvSpPr>
          <p:cNvPr id="16" name="Text Placeholder 4">
            <a:extLst>
              <a:ext uri="{FF2B5EF4-FFF2-40B4-BE49-F238E27FC236}">
                <a16:creationId xmlns:a16="http://schemas.microsoft.com/office/drawing/2014/main" id="{A98C6DDC-87F0-43C6-87DF-DF010C2113D5}"/>
              </a:ext>
            </a:extLst>
          </p:cNvPr>
          <p:cNvSpPr>
            <a:spLocks noGrp="1"/>
          </p:cNvSpPr>
          <p:nvPr>
            <p:ph type="body" idx="11"/>
          </p:nvPr>
        </p:nvSpPr>
        <p:spPr>
          <a:xfrm>
            <a:off x="1136150" y="1188017"/>
            <a:ext cx="3337119" cy="338323"/>
          </a:xfrm>
        </p:spPr>
        <p:txBody>
          <a:bodyPr lIns="68580" tIns="34290" rIns="68580" bIns="34290" numCol="1" anchor="t">
            <a:normAutofit/>
          </a:bodyPr>
          <a:lstStyle/>
          <a:p>
            <a:pPr marL="144301" indent="-144301"/>
            <a:r>
              <a:rPr lang="en-US" sz="1050"/>
              <a:t>(Fiscal Year)</a:t>
            </a:r>
          </a:p>
        </p:txBody>
      </p:sp>
      <p:sp>
        <p:nvSpPr>
          <p:cNvPr id="2" name="Text Placeholder 1">
            <a:extLst>
              <a:ext uri="{FF2B5EF4-FFF2-40B4-BE49-F238E27FC236}">
                <a16:creationId xmlns:a16="http://schemas.microsoft.com/office/drawing/2014/main" id="{F72661A6-7BF9-4849-90F3-BE67EDCF010C}"/>
              </a:ext>
            </a:extLst>
          </p:cNvPr>
          <p:cNvSpPr>
            <a:spLocks noGrp="1"/>
          </p:cNvSpPr>
          <p:nvPr>
            <p:ph type="body" idx="1"/>
          </p:nvPr>
        </p:nvSpPr>
        <p:spPr>
          <a:xfrm>
            <a:off x="1153858" y="1926864"/>
            <a:ext cx="535633" cy="220459"/>
          </a:xfrm>
        </p:spPr>
        <p:txBody>
          <a:bodyPr>
            <a:noAutofit/>
          </a:bodyPr>
          <a:lstStyle/>
          <a:p>
            <a:pPr marL="0" indent="0"/>
            <a:r>
              <a:rPr lang="en-US" sz="2000">
                <a:solidFill>
                  <a:schemeClr val="bg1"/>
                </a:solidFill>
                <a:latin typeface="Arial Black" panose="020B0604020202020204" pitchFamily="34" charset="0"/>
                <a:cs typeface="Arial Black" panose="020B0604020202020204" pitchFamily="34" charset="0"/>
              </a:rPr>
              <a:t>19</a:t>
            </a:r>
          </a:p>
        </p:txBody>
      </p:sp>
      <p:sp>
        <p:nvSpPr>
          <p:cNvPr id="20" name="Text Placeholder 1">
            <a:extLst>
              <a:ext uri="{FF2B5EF4-FFF2-40B4-BE49-F238E27FC236}">
                <a16:creationId xmlns:a16="http://schemas.microsoft.com/office/drawing/2014/main" id="{61D7C91C-B608-6148-BEA5-35FA4DD8EA66}"/>
              </a:ext>
            </a:extLst>
          </p:cNvPr>
          <p:cNvSpPr txBox="1">
            <a:spLocks/>
          </p:cNvSpPr>
          <p:nvPr/>
        </p:nvSpPr>
        <p:spPr>
          <a:xfrm>
            <a:off x="3617299" y="1853523"/>
            <a:ext cx="379104" cy="220459"/>
          </a:xfrm>
          <a:prstGeom prst="rect">
            <a:avLst/>
          </a:prstGeom>
        </p:spPr>
        <p:txBody>
          <a:bodyPr numCol="1" anchor="t">
            <a:noAutofit/>
          </a:bodyPr>
          <a:lstStyle>
            <a:lvl1pPr marL="257175" indent="-257175" algn="l" defTabSz="685800" rtl="0" eaLnBrk="1" latinLnBrk="0" hangingPunct="1">
              <a:lnSpc>
                <a:spcPct val="100000"/>
              </a:lnSpc>
              <a:spcBef>
                <a:spcPct val="20000"/>
              </a:spcBef>
              <a:buClr>
                <a:srgbClr val="A0C65C"/>
              </a:buClr>
              <a:buFont typeface="Arial" panose="020B0604020202020204" pitchFamily="34" charset="0"/>
              <a:buNone/>
              <a:defRPr sz="1350" b="1" kern="1200">
                <a:solidFill>
                  <a:srgbClr val="58C9EC"/>
                </a:solidFill>
                <a:latin typeface="Arial"/>
                <a:ea typeface="+mn-ea"/>
                <a:cs typeface="+mn-cs"/>
              </a:defRPr>
            </a:lvl1pPr>
            <a:lvl2pPr marL="557213" indent="-214313" algn="ctr" defTabSz="685800" rtl="0" eaLnBrk="1" latinLnBrk="0" hangingPunct="1">
              <a:spcBef>
                <a:spcPct val="20000"/>
              </a:spcBef>
              <a:buClr>
                <a:srgbClr val="A0C65C"/>
              </a:buClr>
              <a:buFont typeface="Arial" panose="020B0604020202020204" pitchFamily="34" charset="0"/>
              <a:buNone/>
              <a:defRPr sz="1500" kern="1200">
                <a:solidFill>
                  <a:schemeClr val="tx1">
                    <a:lumMod val="65000"/>
                    <a:lumOff val="35000"/>
                  </a:schemeClr>
                </a:solidFill>
                <a:latin typeface="Arial"/>
                <a:ea typeface="+mn-ea"/>
                <a:cs typeface="+mn-cs"/>
              </a:defRPr>
            </a:lvl2pPr>
            <a:lvl3pPr marL="857250" indent="-171450" algn="ctr" defTabSz="685800" rtl="0" eaLnBrk="1" latinLnBrk="0" hangingPunct="1">
              <a:spcBef>
                <a:spcPct val="20000"/>
              </a:spcBef>
              <a:buClr>
                <a:srgbClr val="A0C65C"/>
              </a:buClr>
              <a:buFont typeface="Arial" panose="020B0604020202020204" pitchFamily="34" charset="0"/>
              <a:buNone/>
              <a:defRPr sz="1350" kern="1200">
                <a:solidFill>
                  <a:schemeClr val="tx1">
                    <a:lumMod val="65000"/>
                    <a:lumOff val="35000"/>
                  </a:schemeClr>
                </a:solidFill>
                <a:latin typeface="Arial"/>
                <a:ea typeface="+mn-ea"/>
                <a:cs typeface="+mn-cs"/>
              </a:defRPr>
            </a:lvl3pPr>
            <a:lvl4pPr marL="1200150" indent="-171450" algn="ctr" defTabSz="685800" rtl="0" eaLnBrk="1" latinLnBrk="0" hangingPunct="1">
              <a:spcBef>
                <a:spcPct val="20000"/>
              </a:spcBef>
              <a:buClr>
                <a:srgbClr val="A0C65C"/>
              </a:buClr>
              <a:buFont typeface="Arial" panose="020B0604020202020204" pitchFamily="34" charset="0"/>
              <a:buNone/>
              <a:defRPr sz="1200" kern="1200">
                <a:solidFill>
                  <a:schemeClr val="tx1">
                    <a:lumMod val="65000"/>
                    <a:lumOff val="35000"/>
                  </a:schemeClr>
                </a:solidFill>
                <a:latin typeface="Arial"/>
                <a:ea typeface="+mn-ea"/>
                <a:cs typeface="+mn-cs"/>
              </a:defRPr>
            </a:lvl4pPr>
            <a:lvl5pPr marL="1543050" indent="-171450" algn="ctr" defTabSz="685800" rtl="0" eaLnBrk="1" latinLnBrk="0" hangingPunct="1">
              <a:spcBef>
                <a:spcPct val="20000"/>
              </a:spcBef>
              <a:buClr>
                <a:srgbClr val="A0C65C"/>
              </a:buClr>
              <a:buFont typeface="Arial" panose="020B0604020202020204" pitchFamily="34" charset="0"/>
              <a:buNone/>
              <a:defRPr sz="1200" kern="1200">
                <a:solidFill>
                  <a:schemeClr val="tx1">
                    <a:lumMod val="65000"/>
                    <a:lumOff val="35000"/>
                  </a:schemeClr>
                </a:solidFill>
                <a:latin typeface="Arial"/>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192876" indent="-192876" algn="ctr" defTabSz="514337">
              <a:defRPr/>
            </a:pPr>
            <a:r>
              <a:rPr lang="en-US" sz="1406">
                <a:solidFill>
                  <a:srgbClr val="FFFFFF"/>
                </a:solidFill>
                <a:latin typeface="Arial Black" panose="020B0604020202020204" pitchFamily="34" charset="0"/>
                <a:cs typeface="Arial Black" panose="020B0604020202020204" pitchFamily="34" charset="0"/>
              </a:rPr>
              <a:t>1</a:t>
            </a:r>
          </a:p>
        </p:txBody>
      </p:sp>
      <p:sp>
        <p:nvSpPr>
          <p:cNvPr id="17" name="Oval 16">
            <a:extLst>
              <a:ext uri="{FF2B5EF4-FFF2-40B4-BE49-F238E27FC236}">
                <a16:creationId xmlns:a16="http://schemas.microsoft.com/office/drawing/2014/main" id="{75326EC9-6539-1246-9CAD-865192B0382B}"/>
              </a:ext>
            </a:extLst>
          </p:cNvPr>
          <p:cNvSpPr/>
          <p:nvPr/>
        </p:nvSpPr>
        <p:spPr>
          <a:xfrm>
            <a:off x="1155887" y="2739152"/>
            <a:ext cx="535634" cy="535634"/>
          </a:xfrm>
          <a:prstGeom prst="ellipse">
            <a:avLst/>
          </a:prstGeom>
          <a:solidFill>
            <a:srgbClr val="FECE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defRPr/>
            </a:pPr>
            <a:endParaRPr lang="en-US" sz="760">
              <a:solidFill>
                <a:srgbClr val="009EDC"/>
              </a:solidFill>
              <a:latin typeface="Times New Roman"/>
            </a:endParaRPr>
          </a:p>
        </p:txBody>
      </p:sp>
      <p:sp>
        <p:nvSpPr>
          <p:cNvPr id="19" name="Text Placeholder 1">
            <a:extLst>
              <a:ext uri="{FF2B5EF4-FFF2-40B4-BE49-F238E27FC236}">
                <a16:creationId xmlns:a16="http://schemas.microsoft.com/office/drawing/2014/main" id="{F83CFB4F-FA6E-904C-B019-14603BFCF198}"/>
              </a:ext>
            </a:extLst>
          </p:cNvPr>
          <p:cNvSpPr txBox="1">
            <a:spLocks/>
          </p:cNvSpPr>
          <p:nvPr/>
        </p:nvSpPr>
        <p:spPr>
          <a:xfrm>
            <a:off x="1153858" y="2797532"/>
            <a:ext cx="535633" cy="220459"/>
          </a:xfrm>
          <a:prstGeom prst="rect">
            <a:avLst/>
          </a:prstGeom>
        </p:spPr>
        <p:txBody>
          <a:bodyPr numCol="1" anchor="t">
            <a:noAutofit/>
          </a:bodyPr>
          <a:lstStyle>
            <a:lvl1pPr marL="192881" indent="-192881" algn="l" defTabSz="514350" rtl="0" eaLnBrk="1" latinLnBrk="0" hangingPunct="1">
              <a:lnSpc>
                <a:spcPct val="100000"/>
              </a:lnSpc>
              <a:spcBef>
                <a:spcPct val="20000"/>
              </a:spcBef>
              <a:buClr>
                <a:srgbClr val="A0C65C"/>
              </a:buClr>
              <a:buFont typeface="Arial" panose="020B0604020202020204" pitchFamily="34" charset="0"/>
              <a:buNone/>
              <a:defRPr sz="1013" b="1" kern="1200">
                <a:solidFill>
                  <a:srgbClr val="58C9EC"/>
                </a:solidFill>
                <a:latin typeface="Arial"/>
                <a:ea typeface="+mn-ea"/>
                <a:cs typeface="+mn-cs"/>
              </a:defRPr>
            </a:lvl1pPr>
            <a:lvl2pPr marL="417910" indent="-160735" algn="ctr" defTabSz="514350" rtl="0" eaLnBrk="1" latinLnBrk="0" hangingPunct="1">
              <a:spcBef>
                <a:spcPct val="20000"/>
              </a:spcBef>
              <a:buClr>
                <a:srgbClr val="A0C65C"/>
              </a:buClr>
              <a:buFont typeface="Arial" panose="020B0604020202020204" pitchFamily="34" charset="0"/>
              <a:buNone/>
              <a:defRPr sz="1125" kern="1200">
                <a:solidFill>
                  <a:schemeClr val="tx1">
                    <a:lumMod val="65000"/>
                    <a:lumOff val="35000"/>
                  </a:schemeClr>
                </a:solidFill>
                <a:latin typeface="Arial"/>
                <a:ea typeface="+mn-ea"/>
                <a:cs typeface="+mn-cs"/>
              </a:defRPr>
            </a:lvl2pPr>
            <a:lvl3pPr marL="642938" indent="-128588" algn="ctr" defTabSz="514350" rtl="0" eaLnBrk="1" latinLnBrk="0" hangingPunct="1">
              <a:spcBef>
                <a:spcPct val="20000"/>
              </a:spcBef>
              <a:buClr>
                <a:srgbClr val="A0C65C"/>
              </a:buClr>
              <a:buFont typeface="Arial" panose="020B0604020202020204" pitchFamily="34" charset="0"/>
              <a:buNone/>
              <a:defRPr sz="1013" kern="1200">
                <a:solidFill>
                  <a:schemeClr val="tx1">
                    <a:lumMod val="65000"/>
                    <a:lumOff val="35000"/>
                  </a:schemeClr>
                </a:solidFill>
                <a:latin typeface="Arial"/>
                <a:ea typeface="+mn-ea"/>
                <a:cs typeface="+mn-cs"/>
              </a:defRPr>
            </a:lvl3pPr>
            <a:lvl4pPr marL="900113" indent="-128588" algn="ctr" defTabSz="514350" rtl="0" eaLnBrk="1" latinLnBrk="0" hangingPunct="1">
              <a:spcBef>
                <a:spcPct val="20000"/>
              </a:spcBef>
              <a:buClr>
                <a:srgbClr val="A0C65C"/>
              </a:buClr>
              <a:buFont typeface="Arial" panose="020B0604020202020204" pitchFamily="34" charset="0"/>
              <a:buNone/>
              <a:defRPr sz="900" kern="1200">
                <a:solidFill>
                  <a:schemeClr val="tx1">
                    <a:lumMod val="65000"/>
                    <a:lumOff val="35000"/>
                  </a:schemeClr>
                </a:solidFill>
                <a:latin typeface="Arial"/>
                <a:ea typeface="+mn-ea"/>
                <a:cs typeface="+mn-cs"/>
              </a:defRPr>
            </a:lvl4pPr>
            <a:lvl5pPr marL="1157288" indent="-128588" algn="ctr" defTabSz="514350" rtl="0" eaLnBrk="1" latinLnBrk="0" hangingPunct="1">
              <a:spcBef>
                <a:spcPct val="20000"/>
              </a:spcBef>
              <a:buClr>
                <a:srgbClr val="A0C65C"/>
              </a:buClr>
              <a:buFont typeface="Arial" panose="020B0604020202020204" pitchFamily="34" charset="0"/>
              <a:buNone/>
              <a:defRPr sz="900" kern="1200">
                <a:solidFill>
                  <a:schemeClr val="tx1">
                    <a:lumMod val="65000"/>
                    <a:lumOff val="35000"/>
                  </a:schemeClr>
                </a:solidFill>
                <a:latin typeface="Arial"/>
                <a:ea typeface="+mn-ea"/>
                <a:cs typeface="+mn-cs"/>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a:lstStyle>
          <a:p>
            <a:pPr marL="0" indent="0" algn="ctr" defTabSz="385753">
              <a:defRPr/>
            </a:pPr>
            <a:r>
              <a:rPr lang="en-US" sz="2000">
                <a:solidFill>
                  <a:srgbClr val="FFFFFF"/>
                </a:solidFill>
                <a:latin typeface="Arial Black" panose="020B0604020202020204" pitchFamily="34" charset="0"/>
                <a:cs typeface="Arial Black" panose="020B0604020202020204" pitchFamily="34" charset="0"/>
              </a:rPr>
              <a:t>7</a:t>
            </a:r>
          </a:p>
        </p:txBody>
      </p:sp>
      <p:sp>
        <p:nvSpPr>
          <p:cNvPr id="22" name="Oval 21">
            <a:extLst>
              <a:ext uri="{FF2B5EF4-FFF2-40B4-BE49-F238E27FC236}">
                <a16:creationId xmlns:a16="http://schemas.microsoft.com/office/drawing/2014/main" id="{8582A419-20BB-564C-9E95-AC575B0CAAC6}"/>
              </a:ext>
            </a:extLst>
          </p:cNvPr>
          <p:cNvSpPr/>
          <p:nvPr/>
        </p:nvSpPr>
        <p:spPr>
          <a:xfrm>
            <a:off x="3463753" y="1868483"/>
            <a:ext cx="535634" cy="535634"/>
          </a:xfrm>
          <a:prstGeom prst="ellipse">
            <a:avLst/>
          </a:prstGeom>
          <a:solidFill>
            <a:srgbClr val="FECE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defRPr/>
            </a:pPr>
            <a:endParaRPr lang="en-US" sz="760">
              <a:solidFill>
                <a:srgbClr val="009EDC"/>
              </a:solidFill>
              <a:latin typeface="Times New Roman"/>
            </a:endParaRPr>
          </a:p>
        </p:txBody>
      </p:sp>
      <p:sp>
        <p:nvSpPr>
          <p:cNvPr id="23" name="Text Placeholder 1">
            <a:extLst>
              <a:ext uri="{FF2B5EF4-FFF2-40B4-BE49-F238E27FC236}">
                <a16:creationId xmlns:a16="http://schemas.microsoft.com/office/drawing/2014/main" id="{9C958015-2FBC-0C42-B793-40B24A9A2398}"/>
              </a:ext>
            </a:extLst>
          </p:cNvPr>
          <p:cNvSpPr txBox="1">
            <a:spLocks/>
          </p:cNvSpPr>
          <p:nvPr/>
        </p:nvSpPr>
        <p:spPr>
          <a:xfrm>
            <a:off x="3461725" y="1926865"/>
            <a:ext cx="535633" cy="220458"/>
          </a:xfrm>
          <a:prstGeom prst="rect">
            <a:avLst/>
          </a:prstGeom>
        </p:spPr>
        <p:txBody>
          <a:bodyPr numCol="1" anchor="t">
            <a:noAutofit/>
          </a:bodyPr>
          <a:lstStyle>
            <a:lvl1pPr marL="192881" indent="-192881" algn="l" defTabSz="514350" rtl="0" eaLnBrk="1" latinLnBrk="0" hangingPunct="1">
              <a:lnSpc>
                <a:spcPct val="100000"/>
              </a:lnSpc>
              <a:spcBef>
                <a:spcPct val="20000"/>
              </a:spcBef>
              <a:buClr>
                <a:srgbClr val="A0C65C"/>
              </a:buClr>
              <a:buFont typeface="Arial" panose="020B0604020202020204" pitchFamily="34" charset="0"/>
              <a:buNone/>
              <a:defRPr sz="1013" b="1" kern="1200">
                <a:solidFill>
                  <a:srgbClr val="58C9EC"/>
                </a:solidFill>
                <a:latin typeface="Arial"/>
                <a:ea typeface="+mn-ea"/>
                <a:cs typeface="+mn-cs"/>
              </a:defRPr>
            </a:lvl1pPr>
            <a:lvl2pPr marL="417910" indent="-160735" algn="ctr" defTabSz="514350" rtl="0" eaLnBrk="1" latinLnBrk="0" hangingPunct="1">
              <a:spcBef>
                <a:spcPct val="20000"/>
              </a:spcBef>
              <a:buClr>
                <a:srgbClr val="A0C65C"/>
              </a:buClr>
              <a:buFont typeface="Arial" panose="020B0604020202020204" pitchFamily="34" charset="0"/>
              <a:buNone/>
              <a:defRPr sz="1125" kern="1200">
                <a:solidFill>
                  <a:schemeClr val="tx1">
                    <a:lumMod val="65000"/>
                    <a:lumOff val="35000"/>
                  </a:schemeClr>
                </a:solidFill>
                <a:latin typeface="Arial"/>
                <a:ea typeface="+mn-ea"/>
                <a:cs typeface="+mn-cs"/>
              </a:defRPr>
            </a:lvl2pPr>
            <a:lvl3pPr marL="642938" indent="-128588" algn="ctr" defTabSz="514350" rtl="0" eaLnBrk="1" latinLnBrk="0" hangingPunct="1">
              <a:spcBef>
                <a:spcPct val="20000"/>
              </a:spcBef>
              <a:buClr>
                <a:srgbClr val="A0C65C"/>
              </a:buClr>
              <a:buFont typeface="Arial" panose="020B0604020202020204" pitchFamily="34" charset="0"/>
              <a:buNone/>
              <a:defRPr sz="1013" kern="1200">
                <a:solidFill>
                  <a:schemeClr val="tx1">
                    <a:lumMod val="65000"/>
                    <a:lumOff val="35000"/>
                  </a:schemeClr>
                </a:solidFill>
                <a:latin typeface="Arial"/>
                <a:ea typeface="+mn-ea"/>
                <a:cs typeface="+mn-cs"/>
              </a:defRPr>
            </a:lvl3pPr>
            <a:lvl4pPr marL="900113" indent="-128588" algn="ctr" defTabSz="514350" rtl="0" eaLnBrk="1" latinLnBrk="0" hangingPunct="1">
              <a:spcBef>
                <a:spcPct val="20000"/>
              </a:spcBef>
              <a:buClr>
                <a:srgbClr val="A0C65C"/>
              </a:buClr>
              <a:buFont typeface="Arial" panose="020B0604020202020204" pitchFamily="34" charset="0"/>
              <a:buNone/>
              <a:defRPr sz="900" kern="1200">
                <a:solidFill>
                  <a:schemeClr val="tx1">
                    <a:lumMod val="65000"/>
                    <a:lumOff val="35000"/>
                  </a:schemeClr>
                </a:solidFill>
                <a:latin typeface="Arial"/>
                <a:ea typeface="+mn-ea"/>
                <a:cs typeface="+mn-cs"/>
              </a:defRPr>
            </a:lvl4pPr>
            <a:lvl5pPr marL="1157288" indent="-128588" algn="ctr" defTabSz="514350" rtl="0" eaLnBrk="1" latinLnBrk="0" hangingPunct="1">
              <a:spcBef>
                <a:spcPct val="20000"/>
              </a:spcBef>
              <a:buClr>
                <a:srgbClr val="A0C65C"/>
              </a:buClr>
              <a:buFont typeface="Arial" panose="020B0604020202020204" pitchFamily="34" charset="0"/>
              <a:buNone/>
              <a:defRPr sz="900" kern="1200">
                <a:solidFill>
                  <a:schemeClr val="tx1">
                    <a:lumMod val="65000"/>
                    <a:lumOff val="35000"/>
                  </a:schemeClr>
                </a:solidFill>
                <a:latin typeface="Arial"/>
                <a:ea typeface="+mn-ea"/>
                <a:cs typeface="+mn-cs"/>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a:lstStyle>
          <a:p>
            <a:pPr marL="0" indent="0" algn="ctr" defTabSz="385753">
              <a:defRPr/>
            </a:pPr>
            <a:endParaRPr lang="en-US" sz="2250">
              <a:solidFill>
                <a:srgbClr val="FFFFFF"/>
              </a:solidFill>
              <a:latin typeface="Arial Black" panose="020B0604020202020204" pitchFamily="34" charset="0"/>
              <a:cs typeface="Arial Black" panose="020B0604020202020204" pitchFamily="34" charset="0"/>
            </a:endParaRPr>
          </a:p>
        </p:txBody>
      </p:sp>
      <p:sp>
        <p:nvSpPr>
          <p:cNvPr id="24" name="Oval 23">
            <a:extLst>
              <a:ext uri="{FF2B5EF4-FFF2-40B4-BE49-F238E27FC236}">
                <a16:creationId xmlns:a16="http://schemas.microsoft.com/office/drawing/2014/main" id="{6322117C-978E-F440-8C9E-0AC8A0676C5E}"/>
              </a:ext>
            </a:extLst>
          </p:cNvPr>
          <p:cNvSpPr/>
          <p:nvPr/>
        </p:nvSpPr>
        <p:spPr>
          <a:xfrm>
            <a:off x="3463753" y="2739152"/>
            <a:ext cx="535634" cy="535634"/>
          </a:xfrm>
          <a:prstGeom prst="ellipse">
            <a:avLst/>
          </a:prstGeom>
          <a:solidFill>
            <a:srgbClr val="FECE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defRPr/>
            </a:pPr>
            <a:r>
              <a:rPr lang="en-US" sz="2250">
                <a:solidFill>
                  <a:srgbClr val="FFFFFF"/>
                </a:solidFill>
                <a:latin typeface="Arial Black" panose="020B0604020202020204" pitchFamily="34" charset="0"/>
              </a:rPr>
              <a:t>0</a:t>
            </a:r>
            <a:endParaRPr lang="en-US" sz="2250">
              <a:solidFill>
                <a:srgbClr val="009EDC"/>
              </a:solidFill>
              <a:latin typeface="Times New Roman"/>
            </a:endParaRPr>
          </a:p>
        </p:txBody>
      </p:sp>
      <p:sp>
        <p:nvSpPr>
          <p:cNvPr id="25" name="Text Placeholder 1">
            <a:extLst>
              <a:ext uri="{FF2B5EF4-FFF2-40B4-BE49-F238E27FC236}">
                <a16:creationId xmlns:a16="http://schemas.microsoft.com/office/drawing/2014/main" id="{2B8DEC8B-9D3F-6345-BCDE-292AEDD70EFC}"/>
              </a:ext>
            </a:extLst>
          </p:cNvPr>
          <p:cNvSpPr txBox="1">
            <a:spLocks/>
          </p:cNvSpPr>
          <p:nvPr/>
        </p:nvSpPr>
        <p:spPr>
          <a:xfrm>
            <a:off x="3461725" y="2797532"/>
            <a:ext cx="535633" cy="220459"/>
          </a:xfrm>
          <a:prstGeom prst="rect">
            <a:avLst/>
          </a:prstGeom>
        </p:spPr>
        <p:txBody>
          <a:bodyPr lIns="68580" tIns="34290" rIns="68580" bIns="34290" numCol="1" anchor="t">
            <a:noAutofit/>
          </a:bodyPr>
          <a:lstStyle>
            <a:lvl1pPr marL="192881" indent="-192881" algn="l" defTabSz="514350" rtl="0" eaLnBrk="1" latinLnBrk="0" hangingPunct="1">
              <a:lnSpc>
                <a:spcPct val="100000"/>
              </a:lnSpc>
              <a:spcBef>
                <a:spcPct val="20000"/>
              </a:spcBef>
              <a:buClr>
                <a:srgbClr val="A0C65C"/>
              </a:buClr>
              <a:buFont typeface="Arial" panose="020B0604020202020204" pitchFamily="34" charset="0"/>
              <a:buNone/>
              <a:defRPr sz="1013" b="1" kern="1200">
                <a:solidFill>
                  <a:srgbClr val="58C9EC"/>
                </a:solidFill>
                <a:latin typeface="Arial"/>
                <a:ea typeface="+mn-ea"/>
                <a:cs typeface="+mn-cs"/>
              </a:defRPr>
            </a:lvl1pPr>
            <a:lvl2pPr marL="417910" indent="-160735" algn="ctr" defTabSz="514350" rtl="0" eaLnBrk="1" latinLnBrk="0" hangingPunct="1">
              <a:spcBef>
                <a:spcPct val="20000"/>
              </a:spcBef>
              <a:buClr>
                <a:srgbClr val="A0C65C"/>
              </a:buClr>
              <a:buFont typeface="Arial" panose="020B0604020202020204" pitchFamily="34" charset="0"/>
              <a:buNone/>
              <a:defRPr sz="1125" kern="1200">
                <a:solidFill>
                  <a:schemeClr val="tx1">
                    <a:lumMod val="65000"/>
                    <a:lumOff val="35000"/>
                  </a:schemeClr>
                </a:solidFill>
                <a:latin typeface="Arial"/>
                <a:ea typeface="+mn-ea"/>
                <a:cs typeface="+mn-cs"/>
              </a:defRPr>
            </a:lvl2pPr>
            <a:lvl3pPr marL="642938" indent="-128588" algn="ctr" defTabSz="514350" rtl="0" eaLnBrk="1" latinLnBrk="0" hangingPunct="1">
              <a:spcBef>
                <a:spcPct val="20000"/>
              </a:spcBef>
              <a:buClr>
                <a:srgbClr val="A0C65C"/>
              </a:buClr>
              <a:buFont typeface="Arial" panose="020B0604020202020204" pitchFamily="34" charset="0"/>
              <a:buNone/>
              <a:defRPr sz="1013" kern="1200">
                <a:solidFill>
                  <a:schemeClr val="tx1">
                    <a:lumMod val="65000"/>
                    <a:lumOff val="35000"/>
                  </a:schemeClr>
                </a:solidFill>
                <a:latin typeface="Arial"/>
                <a:ea typeface="+mn-ea"/>
                <a:cs typeface="+mn-cs"/>
              </a:defRPr>
            </a:lvl3pPr>
            <a:lvl4pPr marL="900113" indent="-128588" algn="ctr" defTabSz="514350" rtl="0" eaLnBrk="1" latinLnBrk="0" hangingPunct="1">
              <a:spcBef>
                <a:spcPct val="20000"/>
              </a:spcBef>
              <a:buClr>
                <a:srgbClr val="A0C65C"/>
              </a:buClr>
              <a:buFont typeface="Arial" panose="020B0604020202020204" pitchFamily="34" charset="0"/>
              <a:buNone/>
              <a:defRPr sz="900" kern="1200">
                <a:solidFill>
                  <a:schemeClr val="tx1">
                    <a:lumMod val="65000"/>
                    <a:lumOff val="35000"/>
                  </a:schemeClr>
                </a:solidFill>
                <a:latin typeface="Arial"/>
                <a:ea typeface="+mn-ea"/>
                <a:cs typeface="+mn-cs"/>
              </a:defRPr>
            </a:lvl4pPr>
            <a:lvl5pPr marL="1157288" indent="-128588" algn="ctr" defTabSz="514350" rtl="0" eaLnBrk="1" latinLnBrk="0" hangingPunct="1">
              <a:spcBef>
                <a:spcPct val="20000"/>
              </a:spcBef>
              <a:buClr>
                <a:srgbClr val="A0C65C"/>
              </a:buClr>
              <a:buFont typeface="Arial" panose="020B0604020202020204" pitchFamily="34" charset="0"/>
              <a:buNone/>
              <a:defRPr sz="900" kern="1200">
                <a:solidFill>
                  <a:schemeClr val="tx1">
                    <a:lumMod val="65000"/>
                    <a:lumOff val="35000"/>
                  </a:schemeClr>
                </a:solidFill>
                <a:latin typeface="Arial"/>
                <a:ea typeface="+mn-ea"/>
                <a:cs typeface="+mn-cs"/>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a:lstStyle>
          <a:p>
            <a:pPr marL="0" indent="0" algn="ctr" defTabSz="385753">
              <a:defRPr/>
            </a:pPr>
            <a:endParaRPr lang="en-US" sz="2250">
              <a:solidFill>
                <a:srgbClr val="FFFFFF"/>
              </a:solidFill>
              <a:latin typeface="Arial Black" panose="020B0604020202020204" pitchFamily="34" charset="0"/>
              <a:cs typeface="Arial Black" panose="020B0604020202020204" pitchFamily="34" charset="0"/>
            </a:endParaRPr>
          </a:p>
        </p:txBody>
      </p:sp>
      <p:sp>
        <p:nvSpPr>
          <p:cNvPr id="6" name="Oval 5">
            <a:extLst>
              <a:ext uri="{FF2B5EF4-FFF2-40B4-BE49-F238E27FC236}">
                <a16:creationId xmlns:a16="http://schemas.microsoft.com/office/drawing/2014/main" id="{B8B5362B-DD28-C197-3302-0962C668EA93}"/>
              </a:ext>
            </a:extLst>
          </p:cNvPr>
          <p:cNvSpPr/>
          <p:nvPr/>
        </p:nvSpPr>
        <p:spPr>
          <a:xfrm>
            <a:off x="3477841" y="1867224"/>
            <a:ext cx="535634" cy="576410"/>
          </a:xfrm>
          <a:prstGeom prst="ellipse">
            <a:avLst/>
          </a:prstGeom>
          <a:solidFill>
            <a:srgbClr val="FECE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defRPr/>
            </a:pPr>
            <a:r>
              <a:rPr lang="en-US" sz="2250">
                <a:solidFill>
                  <a:srgbClr val="FFFFFF"/>
                </a:solidFill>
                <a:latin typeface="Arial Black" panose="020B0604020202020204" pitchFamily="34" charset="0"/>
              </a:rPr>
              <a:t>0</a:t>
            </a:r>
            <a:endParaRPr lang="en-US" sz="2250">
              <a:solidFill>
                <a:srgbClr val="009EDC"/>
              </a:solidFill>
              <a:latin typeface="Times New Roman"/>
            </a:endParaRPr>
          </a:p>
        </p:txBody>
      </p:sp>
    </p:spTree>
    <p:extLst>
      <p:ext uri="{BB962C8B-B14F-4D97-AF65-F5344CB8AC3E}">
        <p14:creationId xmlns:p14="http://schemas.microsoft.com/office/powerpoint/2010/main" val="25156087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5BF166-27B4-C248-89BE-3B839A44EC6B}"/>
              </a:ext>
            </a:extLst>
          </p:cNvPr>
          <p:cNvSpPr>
            <a:spLocks noGrp="1"/>
          </p:cNvSpPr>
          <p:nvPr>
            <p:ph type="title"/>
          </p:nvPr>
        </p:nvSpPr>
        <p:spPr>
          <a:xfrm>
            <a:off x="1356982" y="264522"/>
            <a:ext cx="4147347" cy="709741"/>
          </a:xfrm>
        </p:spPr>
        <p:txBody>
          <a:bodyPr lIns="68580" tIns="34290" rIns="68580" bIns="34290" anchor="t"/>
          <a:lstStyle/>
          <a:p>
            <a:pPr algn="ctr"/>
            <a:r>
              <a:rPr lang="en-US">
                <a:latin typeface="Arial"/>
                <a:cs typeface="Arial"/>
              </a:rPr>
              <a:t>HCLT / HLB</a:t>
            </a:r>
            <a:endParaRPr lang="en-US"/>
          </a:p>
        </p:txBody>
      </p:sp>
      <p:pic>
        <p:nvPicPr>
          <p:cNvPr id="4" name="Picture 3">
            <a:extLst>
              <a:ext uri="{FF2B5EF4-FFF2-40B4-BE49-F238E27FC236}">
                <a16:creationId xmlns:a16="http://schemas.microsoft.com/office/drawing/2014/main" id="{72C3276E-4CF9-9A28-3F45-7A58375C4766}"/>
              </a:ext>
            </a:extLst>
          </p:cNvPr>
          <p:cNvPicPr>
            <a:picLocks noChangeAspect="1"/>
          </p:cNvPicPr>
          <p:nvPr/>
        </p:nvPicPr>
        <p:blipFill>
          <a:blip r:embed="rId3"/>
          <a:stretch>
            <a:fillRect/>
          </a:stretch>
        </p:blipFill>
        <p:spPr>
          <a:xfrm>
            <a:off x="0" y="4549698"/>
            <a:ext cx="1221536" cy="593802"/>
          </a:xfrm>
          <a:prstGeom prst="rect">
            <a:avLst/>
          </a:prstGeom>
        </p:spPr>
      </p:pic>
      <p:pic>
        <p:nvPicPr>
          <p:cNvPr id="9" name="Picture 8">
            <a:extLst>
              <a:ext uri="{FF2B5EF4-FFF2-40B4-BE49-F238E27FC236}">
                <a16:creationId xmlns:a16="http://schemas.microsoft.com/office/drawing/2014/main" id="{17847C66-924B-EE46-2053-E5B11EBDE8A3}"/>
              </a:ext>
            </a:extLst>
          </p:cNvPr>
          <p:cNvPicPr>
            <a:picLocks noChangeAspect="1"/>
          </p:cNvPicPr>
          <p:nvPr/>
        </p:nvPicPr>
        <p:blipFill>
          <a:blip r:embed="rId4"/>
          <a:stretch>
            <a:fillRect/>
          </a:stretch>
        </p:blipFill>
        <p:spPr>
          <a:xfrm>
            <a:off x="4820910" y="4604847"/>
            <a:ext cx="1366837" cy="385643"/>
          </a:xfrm>
          <a:prstGeom prst="rect">
            <a:avLst/>
          </a:prstGeom>
        </p:spPr>
      </p:pic>
      <p:graphicFrame>
        <p:nvGraphicFramePr>
          <p:cNvPr id="11" name="Table 10">
            <a:extLst>
              <a:ext uri="{FF2B5EF4-FFF2-40B4-BE49-F238E27FC236}">
                <a16:creationId xmlns:a16="http://schemas.microsoft.com/office/drawing/2014/main" id="{C9F57252-A2B2-452C-F37F-39D78E985A4F}"/>
              </a:ext>
            </a:extLst>
          </p:cNvPr>
          <p:cNvGraphicFramePr>
            <a:graphicFrameLocks noGrp="1"/>
          </p:cNvGraphicFramePr>
          <p:nvPr>
            <p:extLst>
              <p:ext uri="{D42A27DB-BD31-4B8C-83A1-F6EECF244321}">
                <p14:modId xmlns:p14="http://schemas.microsoft.com/office/powerpoint/2010/main" val="1221785778"/>
              </p:ext>
            </p:extLst>
          </p:nvPr>
        </p:nvGraphicFramePr>
        <p:xfrm>
          <a:off x="1230263" y="1311196"/>
          <a:ext cx="2425669" cy="3238496"/>
        </p:xfrm>
        <a:graphic>
          <a:graphicData uri="http://schemas.openxmlformats.org/drawingml/2006/table">
            <a:tbl>
              <a:tblPr firstRow="1" firstCol="1" bandRow="1"/>
              <a:tblGrid>
                <a:gridCol w="1607623">
                  <a:extLst>
                    <a:ext uri="{9D8B030D-6E8A-4147-A177-3AD203B41FA5}">
                      <a16:colId xmlns:a16="http://schemas.microsoft.com/office/drawing/2014/main" val="1358777991"/>
                    </a:ext>
                  </a:extLst>
                </a:gridCol>
                <a:gridCol w="818046">
                  <a:extLst>
                    <a:ext uri="{9D8B030D-6E8A-4147-A177-3AD203B41FA5}">
                      <a16:colId xmlns:a16="http://schemas.microsoft.com/office/drawing/2014/main" val="939636137"/>
                    </a:ext>
                  </a:extLst>
                </a:gridCol>
              </a:tblGrid>
              <a:tr h="202406">
                <a:tc gridSpan="2">
                  <a:txBody>
                    <a:bodyPr/>
                    <a:lstStyle/>
                    <a:p>
                      <a:pPr marL="0" marR="0" algn="ctr">
                        <a:spcBef>
                          <a:spcPts val="0"/>
                        </a:spcBef>
                        <a:spcAft>
                          <a:spcPts val="0"/>
                        </a:spcAft>
                      </a:pPr>
                      <a:r>
                        <a:rPr lang="en-US" sz="1200" b="1">
                          <a:solidFill>
                            <a:schemeClr val="bg1"/>
                          </a:solidFill>
                          <a:effectLst/>
                          <a:latin typeface="Calibri" panose="020F0502020204030204" pitchFamily="34" charset="0"/>
                          <a:ea typeface="Calibri" panose="020F0502020204030204" pitchFamily="34" charset="0"/>
                        </a:rPr>
                        <a:t>HCLT/HCP</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EDC"/>
                    </a:solidFill>
                  </a:tcPr>
                </a:tc>
                <a:tc hMerge="1">
                  <a:txBody>
                    <a:bodyPr/>
                    <a:lstStyle/>
                    <a:p>
                      <a:endParaRPr lang="en-US"/>
                    </a:p>
                  </a:txBody>
                  <a:tcPr/>
                </a:tc>
                <a:extLst>
                  <a:ext uri="{0D108BD9-81ED-4DB2-BD59-A6C34878D82A}">
                    <a16:rowId xmlns:a16="http://schemas.microsoft.com/office/drawing/2014/main" val="3150153047"/>
                  </a:ext>
                </a:extLst>
              </a:tr>
              <a:tr h="202406">
                <a:tc gridSpan="2">
                  <a:txBody>
                    <a:bodyPr/>
                    <a:lstStyle/>
                    <a:p>
                      <a:pPr marL="0" marR="0" algn="ctr">
                        <a:spcBef>
                          <a:spcPts val="0"/>
                        </a:spcBef>
                        <a:spcAft>
                          <a:spcPts val="0"/>
                        </a:spcAft>
                      </a:pPr>
                      <a:r>
                        <a:rPr lang="en-US" sz="800" b="0">
                          <a:solidFill>
                            <a:srgbClr val="000000"/>
                          </a:solidFill>
                          <a:effectLst/>
                          <a:latin typeface="Calibri" panose="020F0502020204030204" pitchFamily="34" charset="0"/>
                          <a:ea typeface="Calibri" panose="020F0502020204030204" pitchFamily="34" charset="0"/>
                        </a:rPr>
                        <a:t>Pipeline of active files that have not Closed yet</a:t>
                      </a:r>
                      <a:endParaRPr lang="en-US" sz="800" b="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hMerge="1">
                  <a:txBody>
                    <a:bodyPr/>
                    <a:lstStyle/>
                    <a:p>
                      <a:endParaRPr lang="en-US"/>
                    </a:p>
                  </a:txBody>
                  <a:tcPr/>
                </a:tc>
                <a:extLst>
                  <a:ext uri="{0D108BD9-81ED-4DB2-BD59-A6C34878D82A}">
                    <a16:rowId xmlns:a16="http://schemas.microsoft.com/office/drawing/2014/main" val="483313470"/>
                  </a:ext>
                </a:extLst>
              </a:tr>
              <a:tr h="202406">
                <a:tc>
                  <a:txBody>
                    <a:bodyPr/>
                    <a:lstStyle/>
                    <a:p>
                      <a:pPr marL="0" marR="0">
                        <a:spcBef>
                          <a:spcPts val="0"/>
                        </a:spcBef>
                        <a:spcAft>
                          <a:spcPts val="0"/>
                        </a:spcAft>
                      </a:pPr>
                      <a:r>
                        <a:rPr lang="en-US" sz="800">
                          <a:solidFill>
                            <a:srgbClr val="000000"/>
                          </a:solidFill>
                          <a:effectLst/>
                          <a:latin typeface="Calibri" panose="020F0502020204030204" pitchFamily="34" charset="0"/>
                          <a:ea typeface="Calibri" panose="020F0502020204030204" pitchFamily="34" charset="0"/>
                        </a:rPr>
                        <a:t>Pending Lenders w/Property</a:t>
                      </a:r>
                      <a:endParaRPr lang="en-US" sz="8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800">
                          <a:solidFill>
                            <a:srgbClr val="000000"/>
                          </a:solidFill>
                          <a:effectLst/>
                          <a:latin typeface="Calibri" panose="020F0502020204030204" pitchFamily="34" charset="0"/>
                          <a:ea typeface="Calibri" panose="020F0502020204030204" pitchFamily="34" charset="0"/>
                        </a:rPr>
                        <a:t>1</a:t>
                      </a:r>
                      <a:endParaRPr lang="en-US" sz="8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70138152"/>
                  </a:ext>
                </a:extLst>
              </a:tr>
              <a:tr h="202406">
                <a:tc>
                  <a:txBody>
                    <a:bodyPr/>
                    <a:lstStyle/>
                    <a:p>
                      <a:pPr marL="0" marR="0">
                        <a:spcBef>
                          <a:spcPts val="0"/>
                        </a:spcBef>
                        <a:spcAft>
                          <a:spcPts val="0"/>
                        </a:spcAft>
                      </a:pPr>
                      <a:r>
                        <a:rPr lang="en-US" sz="800">
                          <a:solidFill>
                            <a:srgbClr val="000000"/>
                          </a:solidFill>
                          <a:effectLst/>
                          <a:latin typeface="Calibri" panose="020F0502020204030204" pitchFamily="34" charset="0"/>
                          <a:ea typeface="Calibri" panose="020F0502020204030204" pitchFamily="34" charset="0"/>
                        </a:rPr>
                        <a:t>Pending Lenders without/Property</a:t>
                      </a:r>
                      <a:endParaRPr lang="en-US" sz="8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800">
                          <a:solidFill>
                            <a:srgbClr val="000000"/>
                          </a:solidFill>
                          <a:effectLst/>
                          <a:latin typeface="Calibri" panose="020F0502020204030204" pitchFamily="34" charset="0"/>
                          <a:ea typeface="Calibri" panose="020F0502020204030204" pitchFamily="34" charset="0"/>
                        </a:rPr>
                        <a:t>10</a:t>
                      </a:r>
                      <a:endParaRPr lang="en-US" sz="8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043317"/>
                  </a:ext>
                </a:extLst>
              </a:tr>
              <a:tr h="202406">
                <a:tc>
                  <a:txBody>
                    <a:bodyPr/>
                    <a:lstStyle/>
                    <a:p>
                      <a:pPr marL="0" marR="0">
                        <a:spcBef>
                          <a:spcPts val="0"/>
                        </a:spcBef>
                        <a:spcAft>
                          <a:spcPts val="0"/>
                        </a:spcAft>
                      </a:pPr>
                      <a:r>
                        <a:rPr lang="en-US" sz="800">
                          <a:solidFill>
                            <a:srgbClr val="000000"/>
                          </a:solidFill>
                          <a:effectLst/>
                          <a:latin typeface="Calibri" panose="020F0502020204030204" pitchFamily="34" charset="0"/>
                          <a:ea typeface="Calibri" panose="020F0502020204030204" pitchFamily="34" charset="0"/>
                        </a:rPr>
                        <a:t>Inspection #1 </a:t>
                      </a:r>
                      <a:endParaRPr lang="en-US" sz="8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800">
                          <a:solidFill>
                            <a:srgbClr val="000000"/>
                          </a:solidFill>
                          <a:effectLst/>
                          <a:latin typeface="Calibri" panose="020F0502020204030204" pitchFamily="34" charset="0"/>
                          <a:ea typeface="Calibri" panose="020F0502020204030204" pitchFamily="34" charset="0"/>
                        </a:rPr>
                        <a:t>2</a:t>
                      </a:r>
                      <a:endParaRPr lang="en-US" sz="8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03179664"/>
                  </a:ext>
                </a:extLst>
              </a:tr>
              <a:tr h="202406">
                <a:tc>
                  <a:txBody>
                    <a:bodyPr/>
                    <a:lstStyle/>
                    <a:p>
                      <a:pPr marL="0" marR="0">
                        <a:spcBef>
                          <a:spcPts val="0"/>
                        </a:spcBef>
                        <a:spcAft>
                          <a:spcPts val="0"/>
                        </a:spcAft>
                      </a:pPr>
                      <a:r>
                        <a:rPr lang="en-US" sz="800">
                          <a:solidFill>
                            <a:srgbClr val="000000"/>
                          </a:solidFill>
                          <a:effectLst/>
                          <a:latin typeface="Calibri" panose="020F0502020204030204" pitchFamily="34" charset="0"/>
                          <a:ea typeface="Calibri" panose="020F0502020204030204" pitchFamily="34" charset="0"/>
                        </a:rPr>
                        <a:t>Inspection QA/QC</a:t>
                      </a:r>
                      <a:endParaRPr lang="en-US" sz="8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800">
                          <a:solidFill>
                            <a:srgbClr val="000000"/>
                          </a:solidFill>
                          <a:effectLst/>
                          <a:latin typeface="Calibri" panose="020F0502020204030204" pitchFamily="34" charset="0"/>
                          <a:ea typeface="Calibri" panose="020F0502020204030204" pitchFamily="34" charset="0"/>
                        </a:rPr>
                        <a:t>1</a:t>
                      </a:r>
                      <a:endParaRPr lang="en-US" sz="8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01402768"/>
                  </a:ext>
                </a:extLst>
              </a:tr>
              <a:tr h="202406">
                <a:tc>
                  <a:txBody>
                    <a:bodyPr/>
                    <a:lstStyle/>
                    <a:p>
                      <a:pPr marL="0" marR="0">
                        <a:spcBef>
                          <a:spcPts val="0"/>
                        </a:spcBef>
                        <a:spcAft>
                          <a:spcPts val="0"/>
                        </a:spcAft>
                      </a:pPr>
                      <a:r>
                        <a:rPr lang="en-US" sz="800">
                          <a:solidFill>
                            <a:srgbClr val="000000"/>
                          </a:solidFill>
                          <a:effectLst/>
                          <a:latin typeface="Calibri" panose="020F0502020204030204" pitchFamily="34" charset="0"/>
                          <a:ea typeface="Calibri" panose="020F0502020204030204" pitchFamily="34" charset="0"/>
                        </a:rPr>
                        <a:t>Wire Request Delayed</a:t>
                      </a:r>
                      <a:endParaRPr lang="en-US" sz="8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800">
                          <a:solidFill>
                            <a:srgbClr val="000000"/>
                          </a:solidFill>
                          <a:effectLst/>
                          <a:latin typeface="Calibri" panose="020F0502020204030204" pitchFamily="34" charset="0"/>
                          <a:ea typeface="Calibri" panose="020F0502020204030204" pitchFamily="34" charset="0"/>
                        </a:rPr>
                        <a:t>2</a:t>
                      </a:r>
                      <a:endParaRPr lang="en-US" sz="8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59132924"/>
                  </a:ext>
                </a:extLst>
              </a:tr>
              <a:tr h="202406">
                <a:tc>
                  <a:txBody>
                    <a:bodyPr/>
                    <a:lstStyle/>
                    <a:p>
                      <a:pPr marL="0" marR="0">
                        <a:spcBef>
                          <a:spcPts val="0"/>
                        </a:spcBef>
                        <a:spcAft>
                          <a:spcPts val="0"/>
                        </a:spcAft>
                      </a:pPr>
                      <a:r>
                        <a:rPr lang="en-US" sz="800">
                          <a:effectLst/>
                          <a:latin typeface="Calibri" panose="020F0502020204030204" pitchFamily="34" charset="0"/>
                          <a:ea typeface="Calibri" panose="020F0502020204030204" pitchFamily="34" charset="0"/>
                        </a:rPr>
                        <a:t>Wire Request Complete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800">
                          <a:effectLst/>
                          <a:latin typeface="Calibri" panose="020F0502020204030204" pitchFamily="34" charset="0"/>
                          <a:ea typeface="Calibri" panose="020F0502020204030204" pitchFamily="34"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70351951"/>
                  </a:ext>
                </a:extLst>
              </a:tr>
              <a:tr h="202406">
                <a:tc>
                  <a:txBody>
                    <a:bodyPr/>
                    <a:lstStyle/>
                    <a:p>
                      <a:pPr marL="0" marR="0">
                        <a:spcBef>
                          <a:spcPts val="0"/>
                        </a:spcBef>
                        <a:spcAft>
                          <a:spcPts val="0"/>
                        </a:spcAft>
                      </a:pPr>
                      <a:r>
                        <a:rPr lang="en-US" sz="800">
                          <a:solidFill>
                            <a:srgbClr val="000000"/>
                          </a:solidFill>
                          <a:effectLst/>
                          <a:latin typeface="Calibri" panose="020F0502020204030204" pitchFamily="34" charset="0"/>
                          <a:ea typeface="Calibri" panose="020F0502020204030204" pitchFamily="34" charset="0"/>
                        </a:rPr>
                        <a:t>Close File</a:t>
                      </a:r>
                      <a:endParaRPr lang="en-US" sz="8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800">
                          <a:solidFill>
                            <a:srgbClr val="000000"/>
                          </a:solidFill>
                          <a:effectLst/>
                          <a:latin typeface="Calibri" panose="020F0502020204030204" pitchFamily="34" charset="0"/>
                          <a:ea typeface="Calibri" panose="020F0502020204030204" pitchFamily="34" charset="0"/>
                        </a:rPr>
                        <a:t>3</a:t>
                      </a:r>
                      <a:endParaRPr lang="en-US" sz="8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32052660"/>
                  </a:ext>
                </a:extLst>
              </a:tr>
              <a:tr h="202406">
                <a:tc>
                  <a:txBody>
                    <a:bodyPr/>
                    <a:lstStyle/>
                    <a:p>
                      <a:pPr marL="0" marR="0" algn="r">
                        <a:spcBef>
                          <a:spcPts val="0"/>
                        </a:spcBef>
                        <a:spcAft>
                          <a:spcPts val="0"/>
                        </a:spcAft>
                      </a:pPr>
                      <a:r>
                        <a:rPr lang="en-US" sz="800" b="1">
                          <a:solidFill>
                            <a:srgbClr val="000000"/>
                          </a:solidFill>
                          <a:effectLst/>
                          <a:latin typeface="Calibri" panose="020F0502020204030204" pitchFamily="34" charset="0"/>
                          <a:ea typeface="Calibri" panose="020F0502020204030204" pitchFamily="34" charset="0"/>
                        </a:rPr>
                        <a:t>Total Pipeline</a:t>
                      </a:r>
                      <a:endParaRPr lang="en-US" sz="8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800" b="1">
                          <a:solidFill>
                            <a:srgbClr val="000000"/>
                          </a:solidFill>
                          <a:effectLst/>
                          <a:latin typeface="Calibri" panose="020F0502020204030204" pitchFamily="34" charset="0"/>
                          <a:ea typeface="Calibri" panose="020F0502020204030204" pitchFamily="34" charset="0"/>
                        </a:rPr>
                        <a:t>20</a:t>
                      </a:r>
                      <a:endParaRPr lang="en-US" sz="8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59095866"/>
                  </a:ext>
                </a:extLst>
              </a:tr>
              <a:tr h="202406">
                <a:tc gridSpan="2">
                  <a:txBody>
                    <a:bodyPr/>
                    <a:lstStyle/>
                    <a:p>
                      <a:pPr marL="0" marR="0" algn="ctr">
                        <a:spcBef>
                          <a:spcPts val="0"/>
                        </a:spcBef>
                        <a:spcAft>
                          <a:spcPts val="0"/>
                        </a:spcAft>
                      </a:pPr>
                      <a:r>
                        <a:rPr lang="en-US" sz="800" b="0">
                          <a:effectLst/>
                          <a:latin typeface="Calibri" panose="020F0502020204030204" pitchFamily="34" charset="0"/>
                          <a:ea typeface="Calibri" panose="020F0502020204030204" pitchFamily="34" charset="0"/>
                        </a:rPr>
                        <a:t>Closed Files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hMerge="1">
                  <a:txBody>
                    <a:bodyPr/>
                    <a:lstStyle/>
                    <a:p>
                      <a:endParaRPr lang="en-US"/>
                    </a:p>
                  </a:txBody>
                  <a:tcPr/>
                </a:tc>
                <a:extLst>
                  <a:ext uri="{0D108BD9-81ED-4DB2-BD59-A6C34878D82A}">
                    <a16:rowId xmlns:a16="http://schemas.microsoft.com/office/drawing/2014/main" val="871733153"/>
                  </a:ext>
                </a:extLst>
              </a:tr>
              <a:tr h="202406">
                <a:tc>
                  <a:txBody>
                    <a:bodyPr/>
                    <a:lstStyle/>
                    <a:p>
                      <a:pPr marL="0" marR="0" algn="l">
                        <a:spcBef>
                          <a:spcPts val="0"/>
                        </a:spcBef>
                        <a:spcAft>
                          <a:spcPts val="0"/>
                        </a:spcAft>
                      </a:pPr>
                      <a:r>
                        <a:rPr lang="en-US" sz="800">
                          <a:effectLst/>
                          <a:latin typeface="Calibri" panose="020F0502020204030204" pitchFamily="34" charset="0"/>
                          <a:ea typeface="Calibri" panose="020F0502020204030204" pitchFamily="34" charset="0"/>
                        </a:rPr>
                        <a:t>Closed 2021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800">
                          <a:effectLst/>
                          <a:latin typeface="Calibri" panose="020F0502020204030204" pitchFamily="34" charset="0"/>
                          <a:ea typeface="Calibri" panose="020F0502020204030204" pitchFamily="34" charset="0"/>
                        </a:rPr>
                        <a:t>31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4550995"/>
                  </a:ext>
                </a:extLst>
              </a:tr>
              <a:tr h="202406">
                <a:tc>
                  <a:txBody>
                    <a:bodyPr/>
                    <a:lstStyle/>
                    <a:p>
                      <a:pPr marL="0" marR="0" algn="l">
                        <a:spcBef>
                          <a:spcPts val="0"/>
                        </a:spcBef>
                        <a:spcAft>
                          <a:spcPts val="0"/>
                        </a:spcAft>
                      </a:pPr>
                      <a:r>
                        <a:rPr lang="en-US" sz="800">
                          <a:effectLst/>
                          <a:latin typeface="Calibri" panose="020F0502020204030204" pitchFamily="34" charset="0"/>
                          <a:ea typeface="Calibri" panose="020F0502020204030204" pitchFamily="34" charset="0"/>
                        </a:rPr>
                        <a:t>Closed 2022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800">
                          <a:effectLst/>
                          <a:latin typeface="Calibri" panose="020F0502020204030204" pitchFamily="34" charset="0"/>
                          <a:ea typeface="Calibri" panose="020F0502020204030204" pitchFamily="34" charset="0"/>
                        </a:rPr>
                        <a:t>60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21723600"/>
                  </a:ext>
                </a:extLst>
              </a:tr>
              <a:tr h="202406">
                <a:tc>
                  <a:txBody>
                    <a:bodyPr/>
                    <a:lstStyle/>
                    <a:p>
                      <a:pPr marL="0" marR="0" algn="l">
                        <a:spcBef>
                          <a:spcPts val="0"/>
                        </a:spcBef>
                        <a:spcAft>
                          <a:spcPts val="0"/>
                        </a:spcAft>
                      </a:pPr>
                      <a:r>
                        <a:rPr lang="en-US" sz="800">
                          <a:effectLst/>
                          <a:latin typeface="Calibri" panose="020F0502020204030204" pitchFamily="34" charset="0"/>
                          <a:ea typeface="Calibri" panose="020F0502020204030204" pitchFamily="34" charset="0"/>
                        </a:rPr>
                        <a:t>Closed 2023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800">
                          <a:effectLst/>
                          <a:latin typeface="Calibri" panose="020F0502020204030204" pitchFamily="34" charset="0"/>
                          <a:ea typeface="Calibri" panose="020F0502020204030204" pitchFamily="34" charset="0"/>
                        </a:rPr>
                        <a:t>39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07078375"/>
                  </a:ext>
                </a:extLst>
              </a:tr>
              <a:tr h="202406">
                <a:tc>
                  <a:txBody>
                    <a:bodyPr/>
                    <a:lstStyle/>
                    <a:p>
                      <a:pPr marL="0" marR="0" algn="r">
                        <a:spcBef>
                          <a:spcPts val="0"/>
                        </a:spcBef>
                        <a:spcAft>
                          <a:spcPts val="0"/>
                        </a:spcAft>
                      </a:pPr>
                      <a:r>
                        <a:rPr lang="en-US" sz="800" b="1">
                          <a:effectLst/>
                          <a:latin typeface="Calibri" panose="020F0502020204030204" pitchFamily="34" charset="0"/>
                          <a:ea typeface="Calibri" panose="020F0502020204030204" pitchFamily="34" charset="0"/>
                        </a:rPr>
                        <a:t>Total Closed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800" b="1">
                          <a:effectLst/>
                          <a:latin typeface="Calibri" panose="020F0502020204030204" pitchFamily="34" charset="0"/>
                          <a:ea typeface="Calibri" panose="020F0502020204030204" pitchFamily="34" charset="0"/>
                        </a:rPr>
                        <a:t>130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40537005"/>
                  </a:ext>
                </a:extLst>
              </a:tr>
              <a:tr h="202406">
                <a:tc>
                  <a:txBody>
                    <a:bodyPr/>
                    <a:lstStyle/>
                    <a:p>
                      <a:pPr marL="0" marR="0" algn="r">
                        <a:spcBef>
                          <a:spcPts val="0"/>
                        </a:spcBef>
                        <a:spcAft>
                          <a:spcPts val="0"/>
                        </a:spcAft>
                      </a:pPr>
                      <a:r>
                        <a:rPr lang="en-US" sz="800" b="1">
                          <a:effectLst/>
                          <a:latin typeface="Calibri" panose="020F0502020204030204" pitchFamily="34" charset="0"/>
                          <a:ea typeface="Calibri" panose="020F0502020204030204" pitchFamily="34" charset="0"/>
                        </a:rPr>
                        <a:t>Total Awarded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800" b="1">
                          <a:effectLst/>
                          <a:latin typeface="Calibri" panose="020F0502020204030204" pitchFamily="34" charset="0"/>
                          <a:ea typeface="Calibri" panose="020F0502020204030204" pitchFamily="34" charset="0"/>
                        </a:rPr>
                        <a:t>$19,086,092.54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10907038"/>
                  </a:ext>
                </a:extLst>
              </a:tr>
            </a:tbl>
          </a:graphicData>
        </a:graphic>
      </p:graphicFrame>
      <p:graphicFrame>
        <p:nvGraphicFramePr>
          <p:cNvPr id="14" name="Table 13">
            <a:extLst>
              <a:ext uri="{FF2B5EF4-FFF2-40B4-BE49-F238E27FC236}">
                <a16:creationId xmlns:a16="http://schemas.microsoft.com/office/drawing/2014/main" id="{DA272118-9621-5BAE-78C7-D47FDCB7A6FF}"/>
              </a:ext>
            </a:extLst>
          </p:cNvPr>
          <p:cNvGraphicFramePr>
            <a:graphicFrameLocks noGrp="1"/>
          </p:cNvGraphicFramePr>
          <p:nvPr>
            <p:extLst>
              <p:ext uri="{D42A27DB-BD31-4B8C-83A1-F6EECF244321}">
                <p14:modId xmlns:p14="http://schemas.microsoft.com/office/powerpoint/2010/main" val="2695715356"/>
              </p:ext>
            </p:extLst>
          </p:nvPr>
        </p:nvGraphicFramePr>
        <p:xfrm>
          <a:off x="3763858" y="1317970"/>
          <a:ext cx="2579672" cy="2847628"/>
        </p:xfrm>
        <a:graphic>
          <a:graphicData uri="http://schemas.openxmlformats.org/drawingml/2006/table">
            <a:tbl>
              <a:tblPr firstRow="1" firstCol="1" bandRow="1"/>
              <a:tblGrid>
                <a:gridCol w="1709689">
                  <a:extLst>
                    <a:ext uri="{9D8B030D-6E8A-4147-A177-3AD203B41FA5}">
                      <a16:colId xmlns:a16="http://schemas.microsoft.com/office/drawing/2014/main" val="1358777991"/>
                    </a:ext>
                  </a:extLst>
                </a:gridCol>
                <a:gridCol w="869983">
                  <a:extLst>
                    <a:ext uri="{9D8B030D-6E8A-4147-A177-3AD203B41FA5}">
                      <a16:colId xmlns:a16="http://schemas.microsoft.com/office/drawing/2014/main" val="939636137"/>
                    </a:ext>
                  </a:extLst>
                </a:gridCol>
              </a:tblGrid>
              <a:tr h="203402">
                <a:tc gridSpan="2">
                  <a:txBody>
                    <a:bodyPr/>
                    <a:lstStyle/>
                    <a:p>
                      <a:pPr marL="0" marR="0" algn="ctr">
                        <a:spcBef>
                          <a:spcPts val="0"/>
                        </a:spcBef>
                        <a:spcAft>
                          <a:spcPts val="0"/>
                        </a:spcAft>
                      </a:pPr>
                      <a:r>
                        <a:rPr lang="en-US" sz="1200" b="1">
                          <a:solidFill>
                            <a:schemeClr val="bg1"/>
                          </a:solidFill>
                          <a:effectLst/>
                          <a:latin typeface="Calibri" panose="020F0502020204030204" pitchFamily="34" charset="0"/>
                          <a:ea typeface="Calibri" panose="020F0502020204030204" pitchFamily="34" charset="0"/>
                        </a:rPr>
                        <a:t>HLB</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EDC"/>
                    </a:solidFill>
                  </a:tcPr>
                </a:tc>
                <a:tc hMerge="1">
                  <a:txBody>
                    <a:bodyPr/>
                    <a:lstStyle/>
                    <a:p>
                      <a:endParaRPr lang="en-US"/>
                    </a:p>
                  </a:txBody>
                  <a:tcPr/>
                </a:tc>
                <a:extLst>
                  <a:ext uri="{0D108BD9-81ED-4DB2-BD59-A6C34878D82A}">
                    <a16:rowId xmlns:a16="http://schemas.microsoft.com/office/drawing/2014/main" val="3150153047"/>
                  </a:ext>
                </a:extLst>
              </a:tr>
              <a:tr h="203402">
                <a:tc gridSpan="2">
                  <a:txBody>
                    <a:bodyPr/>
                    <a:lstStyle/>
                    <a:p>
                      <a:pPr marL="0" marR="0" algn="ctr">
                        <a:spcBef>
                          <a:spcPts val="0"/>
                        </a:spcBef>
                        <a:spcAft>
                          <a:spcPts val="0"/>
                        </a:spcAft>
                      </a:pPr>
                      <a:r>
                        <a:rPr lang="en-US" sz="800" b="0">
                          <a:solidFill>
                            <a:srgbClr val="000000"/>
                          </a:solidFill>
                          <a:effectLst/>
                          <a:latin typeface="Calibri" panose="020F0502020204030204" pitchFamily="34" charset="0"/>
                          <a:ea typeface="Calibri" panose="020F0502020204030204" pitchFamily="34" charset="0"/>
                        </a:rPr>
                        <a:t>Pipeline of active files that have not Closed yet</a:t>
                      </a:r>
                      <a:endParaRPr lang="en-US" sz="800" b="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hMerge="1">
                  <a:txBody>
                    <a:bodyPr/>
                    <a:lstStyle/>
                    <a:p>
                      <a:endParaRPr lang="en-US"/>
                    </a:p>
                  </a:txBody>
                  <a:tcPr/>
                </a:tc>
                <a:extLst>
                  <a:ext uri="{0D108BD9-81ED-4DB2-BD59-A6C34878D82A}">
                    <a16:rowId xmlns:a16="http://schemas.microsoft.com/office/drawing/2014/main" val="483313470"/>
                  </a:ext>
                </a:extLst>
              </a:tr>
              <a:tr h="203402">
                <a:tc>
                  <a:txBody>
                    <a:bodyPr/>
                    <a:lstStyle/>
                    <a:p>
                      <a:pPr marL="0" marR="0">
                        <a:spcBef>
                          <a:spcPts val="0"/>
                        </a:spcBef>
                        <a:spcAft>
                          <a:spcPts val="0"/>
                        </a:spcAft>
                      </a:pPr>
                      <a:r>
                        <a:rPr lang="en-US" sz="800">
                          <a:solidFill>
                            <a:srgbClr val="000000"/>
                          </a:solidFill>
                          <a:effectLst/>
                          <a:latin typeface="Calibri" panose="020F0502020204030204" pitchFamily="34" charset="0"/>
                          <a:ea typeface="Calibri" panose="020F0502020204030204" pitchFamily="34" charset="0"/>
                        </a:rPr>
                        <a:t>Preconstruction</a:t>
                      </a:r>
                      <a:endParaRPr lang="en-US" sz="8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800">
                          <a:solidFill>
                            <a:srgbClr val="000000"/>
                          </a:solidFill>
                          <a:effectLst/>
                          <a:latin typeface="Calibri" panose="020F0502020204030204" pitchFamily="34" charset="0"/>
                          <a:ea typeface="Calibri" panose="020F0502020204030204" pitchFamily="34" charset="0"/>
                        </a:rPr>
                        <a:t>28</a:t>
                      </a:r>
                      <a:endParaRPr lang="en-US" sz="8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70138152"/>
                  </a:ext>
                </a:extLst>
              </a:tr>
              <a:tr h="203402">
                <a:tc>
                  <a:txBody>
                    <a:bodyPr/>
                    <a:lstStyle/>
                    <a:p>
                      <a:pPr marL="0" marR="0">
                        <a:spcBef>
                          <a:spcPts val="0"/>
                        </a:spcBef>
                        <a:spcAft>
                          <a:spcPts val="0"/>
                        </a:spcAft>
                      </a:pPr>
                      <a:r>
                        <a:rPr lang="en-US" sz="800">
                          <a:solidFill>
                            <a:srgbClr val="000000"/>
                          </a:solidFill>
                          <a:effectLst/>
                          <a:latin typeface="Calibri" panose="020F0502020204030204" pitchFamily="34" charset="0"/>
                          <a:ea typeface="Calibri" panose="020F0502020204030204" pitchFamily="34" charset="0"/>
                        </a:rPr>
                        <a:t>Construction</a:t>
                      </a:r>
                      <a:endParaRPr lang="en-US" sz="8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800">
                          <a:solidFill>
                            <a:srgbClr val="000000"/>
                          </a:solidFill>
                          <a:effectLst/>
                          <a:latin typeface="Calibri" panose="020F0502020204030204" pitchFamily="34" charset="0"/>
                          <a:ea typeface="Calibri" panose="020F0502020204030204" pitchFamily="34" charset="0"/>
                        </a:rPr>
                        <a:t>19</a:t>
                      </a:r>
                      <a:endParaRPr lang="en-US" sz="8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043317"/>
                  </a:ext>
                </a:extLst>
              </a:tr>
              <a:tr h="203402">
                <a:tc>
                  <a:txBody>
                    <a:bodyPr/>
                    <a:lstStyle/>
                    <a:p>
                      <a:pPr marL="0" marR="0">
                        <a:spcBef>
                          <a:spcPts val="0"/>
                        </a:spcBef>
                        <a:spcAft>
                          <a:spcPts val="0"/>
                        </a:spcAft>
                      </a:pPr>
                      <a:r>
                        <a:rPr lang="en-US" sz="800">
                          <a:effectLst/>
                          <a:latin typeface="Calibri" panose="020F0502020204030204" pitchFamily="34" charset="0"/>
                          <a:ea typeface="Calibri" panose="020F0502020204030204" pitchFamily="34" charset="0"/>
                        </a:rPr>
                        <a:t>Completed &amp; pending sale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800">
                          <a:effectLst/>
                          <a:latin typeface="Calibri" panose="020F0502020204030204" pitchFamily="34" charset="0"/>
                          <a:ea typeface="Calibri" panose="020F0502020204030204" pitchFamily="34" charset="0"/>
                        </a:rPr>
                        <a:t>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16685211"/>
                  </a:ext>
                </a:extLst>
              </a:tr>
              <a:tr h="203402">
                <a:tc>
                  <a:txBody>
                    <a:bodyPr/>
                    <a:lstStyle/>
                    <a:p>
                      <a:pPr marL="0" marR="0" algn="r">
                        <a:spcBef>
                          <a:spcPts val="0"/>
                        </a:spcBef>
                        <a:spcAft>
                          <a:spcPts val="0"/>
                        </a:spcAft>
                      </a:pPr>
                      <a:r>
                        <a:rPr lang="en-US" sz="800" b="1">
                          <a:solidFill>
                            <a:srgbClr val="000000"/>
                          </a:solidFill>
                          <a:effectLst/>
                          <a:latin typeface="Calibri" panose="020F0502020204030204" pitchFamily="34" charset="0"/>
                          <a:ea typeface="Calibri" panose="020F0502020204030204" pitchFamily="34" charset="0"/>
                        </a:rPr>
                        <a:t>Total Pipeline</a:t>
                      </a:r>
                      <a:endParaRPr lang="en-US" sz="8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800" b="1">
                          <a:solidFill>
                            <a:srgbClr val="000000"/>
                          </a:solidFill>
                          <a:effectLst/>
                          <a:latin typeface="Calibri" panose="020F0502020204030204" pitchFamily="34" charset="0"/>
                          <a:ea typeface="Calibri" panose="020F0502020204030204" pitchFamily="34" charset="0"/>
                        </a:rPr>
                        <a:t>60</a:t>
                      </a:r>
                      <a:endParaRPr lang="en-US" sz="800">
                        <a:solidFill>
                          <a:srgbClr val="FF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59095866"/>
                  </a:ext>
                </a:extLst>
              </a:tr>
              <a:tr h="203402">
                <a:tc gridSpan="2">
                  <a:txBody>
                    <a:bodyPr/>
                    <a:lstStyle/>
                    <a:p>
                      <a:pPr marL="0" marR="0" algn="ctr">
                        <a:spcBef>
                          <a:spcPts val="0"/>
                        </a:spcBef>
                        <a:spcAft>
                          <a:spcPts val="0"/>
                        </a:spcAft>
                      </a:pPr>
                      <a:r>
                        <a:rPr lang="en-US" sz="800" b="0">
                          <a:effectLst/>
                          <a:latin typeface="Calibri" panose="020F0502020204030204" pitchFamily="34" charset="0"/>
                          <a:ea typeface="Calibri" panose="020F0502020204030204" pitchFamily="34" charset="0"/>
                        </a:rPr>
                        <a:t>Closed Files (completed &amp; sold)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hMerge="1">
                  <a:txBody>
                    <a:bodyPr/>
                    <a:lstStyle/>
                    <a:p>
                      <a:endParaRPr lang="en-US"/>
                    </a:p>
                  </a:txBody>
                  <a:tcPr/>
                </a:tc>
                <a:extLst>
                  <a:ext uri="{0D108BD9-81ED-4DB2-BD59-A6C34878D82A}">
                    <a16:rowId xmlns:a16="http://schemas.microsoft.com/office/drawing/2014/main" val="871733153"/>
                  </a:ext>
                </a:extLst>
              </a:tr>
              <a:tr h="203402">
                <a:tc>
                  <a:txBody>
                    <a:bodyPr/>
                    <a:lstStyle/>
                    <a:p>
                      <a:pPr marL="0" marR="0" algn="l">
                        <a:spcBef>
                          <a:spcPts val="0"/>
                        </a:spcBef>
                        <a:spcAft>
                          <a:spcPts val="0"/>
                        </a:spcAft>
                      </a:pPr>
                      <a:r>
                        <a:rPr lang="en-US" sz="800">
                          <a:effectLst/>
                          <a:latin typeface="Calibri" panose="020F0502020204030204" pitchFamily="34" charset="0"/>
                          <a:ea typeface="Calibri" panose="020F0502020204030204" pitchFamily="34" charset="0"/>
                        </a:rPr>
                        <a:t>Closed 2019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800">
                          <a:effectLst/>
                          <a:latin typeface="Calibri" panose="020F0502020204030204" pitchFamily="34" charset="0"/>
                          <a:ea typeface="Calibri" panose="020F0502020204030204" pitchFamily="34" charset="0"/>
                        </a:rPr>
                        <a:t>59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99547286"/>
                  </a:ext>
                </a:extLst>
              </a:tr>
              <a:tr h="203402">
                <a:tc>
                  <a:txBody>
                    <a:bodyPr/>
                    <a:lstStyle/>
                    <a:p>
                      <a:pPr marL="0" marR="0" algn="l">
                        <a:spcBef>
                          <a:spcPts val="0"/>
                        </a:spcBef>
                        <a:spcAft>
                          <a:spcPts val="0"/>
                        </a:spcAft>
                      </a:pPr>
                      <a:r>
                        <a:rPr lang="en-US" sz="800">
                          <a:effectLst/>
                          <a:latin typeface="Calibri" panose="020F0502020204030204" pitchFamily="34" charset="0"/>
                          <a:ea typeface="Calibri" panose="020F0502020204030204" pitchFamily="34" charset="0"/>
                        </a:rPr>
                        <a:t>Closed 2020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800">
                          <a:effectLst/>
                          <a:latin typeface="Calibri" panose="020F0502020204030204" pitchFamily="34" charset="0"/>
                          <a:ea typeface="Calibri" panose="020F0502020204030204" pitchFamily="34" charset="0"/>
                        </a:rPr>
                        <a:t>19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77322064"/>
                  </a:ext>
                </a:extLst>
              </a:tr>
              <a:tr h="203402">
                <a:tc>
                  <a:txBody>
                    <a:bodyPr/>
                    <a:lstStyle/>
                    <a:p>
                      <a:pPr marL="0" marR="0" algn="l">
                        <a:spcBef>
                          <a:spcPts val="0"/>
                        </a:spcBef>
                        <a:spcAft>
                          <a:spcPts val="0"/>
                        </a:spcAft>
                      </a:pPr>
                      <a:r>
                        <a:rPr lang="en-US" sz="800">
                          <a:effectLst/>
                          <a:latin typeface="Calibri" panose="020F0502020204030204" pitchFamily="34" charset="0"/>
                          <a:ea typeface="Calibri" panose="020F0502020204030204" pitchFamily="34" charset="0"/>
                        </a:rPr>
                        <a:t>Closed 2021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800">
                          <a:effectLst/>
                          <a:latin typeface="Calibri" panose="020F0502020204030204" pitchFamily="34" charset="0"/>
                          <a:ea typeface="Calibri" panose="020F0502020204030204" pitchFamily="34" charset="0"/>
                        </a:rPr>
                        <a:t>45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4550995"/>
                  </a:ext>
                </a:extLst>
              </a:tr>
              <a:tr h="203402">
                <a:tc>
                  <a:txBody>
                    <a:bodyPr/>
                    <a:lstStyle/>
                    <a:p>
                      <a:pPr marL="0" marR="0" algn="l">
                        <a:spcBef>
                          <a:spcPts val="0"/>
                        </a:spcBef>
                        <a:spcAft>
                          <a:spcPts val="0"/>
                        </a:spcAft>
                      </a:pPr>
                      <a:r>
                        <a:rPr lang="en-US" sz="800">
                          <a:effectLst/>
                          <a:latin typeface="Calibri" panose="020F0502020204030204" pitchFamily="34" charset="0"/>
                          <a:ea typeface="Calibri" panose="020F0502020204030204" pitchFamily="34" charset="0"/>
                        </a:rPr>
                        <a:t>Closed 2022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800">
                          <a:effectLst/>
                          <a:latin typeface="Calibri" panose="020F0502020204030204" pitchFamily="34" charset="0"/>
                          <a:ea typeface="Calibri" panose="020F0502020204030204" pitchFamily="34" charset="0"/>
                        </a:rPr>
                        <a:t>61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21723600"/>
                  </a:ext>
                </a:extLst>
              </a:tr>
              <a:tr h="203402">
                <a:tc>
                  <a:txBody>
                    <a:bodyPr/>
                    <a:lstStyle/>
                    <a:p>
                      <a:pPr marL="0" marR="0" algn="l">
                        <a:spcBef>
                          <a:spcPts val="0"/>
                        </a:spcBef>
                        <a:spcAft>
                          <a:spcPts val="0"/>
                        </a:spcAft>
                      </a:pPr>
                      <a:r>
                        <a:rPr lang="en-US" sz="800">
                          <a:effectLst/>
                          <a:latin typeface="Calibri" panose="020F0502020204030204" pitchFamily="34" charset="0"/>
                          <a:ea typeface="Calibri" panose="020F0502020204030204" pitchFamily="34" charset="0"/>
                        </a:rPr>
                        <a:t>Closed 2023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800">
                          <a:effectLst/>
                          <a:latin typeface="Calibri" panose="020F0502020204030204" pitchFamily="34" charset="0"/>
                          <a:ea typeface="Calibri" panose="020F0502020204030204" pitchFamily="34" charset="0"/>
                        </a:rPr>
                        <a:t>21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07078375"/>
                  </a:ext>
                </a:extLst>
              </a:tr>
              <a:tr h="203402">
                <a:tc>
                  <a:txBody>
                    <a:bodyPr/>
                    <a:lstStyle/>
                    <a:p>
                      <a:pPr marL="0" marR="0" algn="r">
                        <a:spcBef>
                          <a:spcPts val="0"/>
                        </a:spcBef>
                        <a:spcAft>
                          <a:spcPts val="0"/>
                        </a:spcAft>
                      </a:pPr>
                      <a:r>
                        <a:rPr lang="en-US" sz="800" b="1">
                          <a:effectLst/>
                          <a:latin typeface="Calibri" panose="020F0502020204030204" pitchFamily="34" charset="0"/>
                          <a:ea typeface="Calibri" panose="020F0502020204030204" pitchFamily="34" charset="0"/>
                        </a:rPr>
                        <a:t>Total Closed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800" b="1">
                          <a:solidFill>
                            <a:schemeClr val="tx1"/>
                          </a:solidFill>
                          <a:effectLst/>
                          <a:latin typeface="Calibri" panose="020F0502020204030204" pitchFamily="34" charset="0"/>
                          <a:ea typeface="Calibri" panose="020F0502020204030204" pitchFamily="34" charset="0"/>
                        </a:rPr>
                        <a:t>205</a:t>
                      </a:r>
                      <a:endParaRPr lang="en-US" sz="800" b="1">
                        <a:solidFill>
                          <a:srgbClr val="FF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10907038"/>
                  </a:ext>
                </a:extLst>
              </a:tr>
              <a:tr h="203402">
                <a:tc>
                  <a:txBody>
                    <a:bodyPr/>
                    <a:lstStyle/>
                    <a:p>
                      <a:pPr marL="0" marR="0" algn="r">
                        <a:spcBef>
                          <a:spcPts val="0"/>
                        </a:spcBef>
                        <a:spcAft>
                          <a:spcPts val="0"/>
                        </a:spcAft>
                      </a:pPr>
                      <a:r>
                        <a:rPr lang="en-US" sz="800" b="1">
                          <a:effectLst/>
                          <a:latin typeface="Calibri" panose="020F0502020204030204" pitchFamily="34" charset="0"/>
                          <a:ea typeface="Calibri" panose="020F0502020204030204" pitchFamily="34" charset="0"/>
                        </a:rPr>
                        <a:t>Total Sales Price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800" b="1">
                          <a:effectLst/>
                          <a:latin typeface="Calibri" panose="020F0502020204030204" pitchFamily="34" charset="0"/>
                          <a:ea typeface="Calibri" panose="020F0502020204030204" pitchFamily="34" charset="0"/>
                        </a:rPr>
                        <a:t>$40,128,429.85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64823870"/>
                  </a:ext>
                </a:extLst>
              </a:tr>
            </a:tbl>
          </a:graphicData>
        </a:graphic>
      </p:graphicFrame>
      <p:sp>
        <p:nvSpPr>
          <p:cNvPr id="15" name="TextBox 14">
            <a:extLst>
              <a:ext uri="{FF2B5EF4-FFF2-40B4-BE49-F238E27FC236}">
                <a16:creationId xmlns:a16="http://schemas.microsoft.com/office/drawing/2014/main" id="{6371F193-06D1-ABCC-8056-0DA979583F80}"/>
              </a:ext>
            </a:extLst>
          </p:cNvPr>
          <p:cNvSpPr txBox="1"/>
          <p:nvPr/>
        </p:nvSpPr>
        <p:spPr>
          <a:xfrm>
            <a:off x="2895841" y="773399"/>
            <a:ext cx="1223412" cy="246221"/>
          </a:xfrm>
          <a:prstGeom prst="rect">
            <a:avLst/>
          </a:prstGeom>
          <a:noFill/>
        </p:spPr>
        <p:txBody>
          <a:bodyPr wrap="none" rtlCol="0">
            <a:spAutoFit/>
          </a:bodyPr>
          <a:lstStyle/>
          <a:p>
            <a:r>
              <a:rPr lang="en-US" sz="1000">
                <a:latin typeface="+mj-lt"/>
              </a:rPr>
              <a:t>Data as of 8/11/23</a:t>
            </a:r>
          </a:p>
        </p:txBody>
      </p:sp>
    </p:spTree>
    <p:extLst>
      <p:ext uri="{BB962C8B-B14F-4D97-AF65-F5344CB8AC3E}">
        <p14:creationId xmlns:p14="http://schemas.microsoft.com/office/powerpoint/2010/main" val="4154157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0DAC326-984A-4C3C-98AC-946000410C69}"/>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48315EF-4F11-C645-A6FD-E3E56D7DD527}"/>
              </a:ext>
            </a:extLst>
          </p:cNvPr>
          <p:cNvSpPr>
            <a:spLocks noGrp="1"/>
          </p:cNvSpPr>
          <p:nvPr>
            <p:ph type="body" idx="18"/>
          </p:nvPr>
        </p:nvSpPr>
        <p:spPr>
          <a:xfrm>
            <a:off x="324279" y="1360441"/>
            <a:ext cx="6182271" cy="2063726"/>
          </a:xfrm>
        </p:spPr>
        <p:txBody>
          <a:bodyPr lIns="91440" tIns="45720" rIns="91440" bIns="45720" numCol="1" anchor="t">
            <a:noAutofit/>
          </a:bodyPr>
          <a:lstStyle/>
          <a:p>
            <a:pPr marL="192405" indent="-192405"/>
            <a:r>
              <a:rPr lang="en-US" sz="3200">
                <a:latin typeface="Arial Black" panose="020B0A04020102020204" pitchFamily="34" charset="0"/>
                <a:cs typeface="Arial"/>
              </a:rPr>
              <a:t>HCD</a:t>
            </a:r>
          </a:p>
          <a:p>
            <a:pPr marL="192405" indent="-192405"/>
            <a:r>
              <a:rPr lang="en-US" sz="3200">
                <a:latin typeface="Arial Black" panose="020B0A04020102020204" pitchFamily="34" charset="0"/>
                <a:cs typeface="Arial"/>
              </a:rPr>
              <a:t>Project Highlights</a:t>
            </a:r>
            <a:endParaRPr lang="en-US" sz="3200">
              <a:latin typeface="Arial Black" panose="020B0A04020102020204" pitchFamily="34" charset="0"/>
            </a:endParaRPr>
          </a:p>
        </p:txBody>
      </p:sp>
      <p:sp>
        <p:nvSpPr>
          <p:cNvPr id="4" name="Text Placeholder 3">
            <a:extLst>
              <a:ext uri="{FF2B5EF4-FFF2-40B4-BE49-F238E27FC236}">
                <a16:creationId xmlns:a16="http://schemas.microsoft.com/office/drawing/2014/main" id="{4A0BB309-E6E7-4AEC-B7C4-4F72C2232B8C}"/>
              </a:ext>
            </a:extLst>
          </p:cNvPr>
          <p:cNvSpPr>
            <a:spLocks noGrp="1"/>
          </p:cNvSpPr>
          <p:nvPr>
            <p:ph type="body" idx="11"/>
          </p:nvPr>
        </p:nvSpPr>
        <p:spPr/>
        <p:txBody>
          <a:bodyPr lIns="91440" tIns="45720" rIns="91440" bIns="45720" numCol="1" anchor="t">
            <a:normAutofit/>
          </a:bodyPr>
          <a:lstStyle/>
          <a:p>
            <a:pPr marL="192405" indent="-192405"/>
            <a:r>
              <a:rPr lang="en-US"/>
              <a:t>Keith W. Bynam, Director</a:t>
            </a:r>
          </a:p>
          <a:p>
            <a:pPr marL="192405" indent="-192405"/>
            <a:endParaRPr lang="en-US">
              <a:cs typeface="Arial"/>
            </a:endParaRPr>
          </a:p>
        </p:txBody>
      </p:sp>
    </p:spTree>
    <p:extLst>
      <p:ext uri="{BB962C8B-B14F-4D97-AF65-F5344CB8AC3E}">
        <p14:creationId xmlns:p14="http://schemas.microsoft.com/office/powerpoint/2010/main" val="37733229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682F3CC-1643-4CF0-A6F2-666BF9693648}"/>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4" name="Picture 4">
            <a:extLst>
              <a:ext uri="{FF2B5EF4-FFF2-40B4-BE49-F238E27FC236}">
                <a16:creationId xmlns:a16="http://schemas.microsoft.com/office/drawing/2014/main" id="{44136996-42D9-46DE-B463-4F2E0D6A68CE}"/>
              </a:ext>
            </a:extLst>
          </p:cNvPr>
          <p:cNvPicPr>
            <a:picLocks noChangeAspect="1"/>
          </p:cNvPicPr>
          <p:nvPr/>
        </p:nvPicPr>
        <p:blipFill rotWithShape="1">
          <a:blip r:embed="rId3"/>
          <a:srcRect l="1442" t="-11627" r="2073" b="188"/>
          <a:stretch/>
        </p:blipFill>
        <p:spPr>
          <a:xfrm>
            <a:off x="1164066" y="1469254"/>
            <a:ext cx="4565447" cy="2846567"/>
          </a:xfrm>
          <a:prstGeom prst="rect">
            <a:avLst/>
          </a:prstGeom>
        </p:spPr>
      </p:pic>
      <p:sp>
        <p:nvSpPr>
          <p:cNvPr id="3" name="Title 2">
            <a:extLst>
              <a:ext uri="{FF2B5EF4-FFF2-40B4-BE49-F238E27FC236}">
                <a16:creationId xmlns:a16="http://schemas.microsoft.com/office/drawing/2014/main" id="{4A467C99-3D22-1146-AEBB-ACC5900F2A38}"/>
              </a:ext>
            </a:extLst>
          </p:cNvPr>
          <p:cNvSpPr>
            <a:spLocks noGrp="1"/>
          </p:cNvSpPr>
          <p:nvPr>
            <p:ph type="title"/>
          </p:nvPr>
        </p:nvSpPr>
        <p:spPr>
          <a:xfrm>
            <a:off x="342900" y="282179"/>
            <a:ext cx="6087328" cy="632221"/>
          </a:xfrm>
        </p:spPr>
        <p:txBody>
          <a:bodyPr lIns="91440" tIns="45720" rIns="91440" bIns="45720" anchor="t"/>
          <a:lstStyle/>
          <a:p>
            <a:pPr algn="ctr"/>
            <a:r>
              <a:rPr lang="en-US" sz="2800">
                <a:latin typeface="Arial"/>
                <a:cs typeface="Arial"/>
              </a:rPr>
              <a:t>Virtual Community Office Hours</a:t>
            </a:r>
            <a:endParaRPr lang="en-US"/>
          </a:p>
        </p:txBody>
      </p:sp>
    </p:spTree>
    <p:extLst>
      <p:ext uri="{BB962C8B-B14F-4D97-AF65-F5344CB8AC3E}">
        <p14:creationId xmlns:p14="http://schemas.microsoft.com/office/powerpoint/2010/main" val="801130821"/>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318567" y="238205"/>
            <a:ext cx="6374226" cy="457090"/>
          </a:xfrm>
          <a:ln>
            <a:solidFill>
              <a:schemeClr val="accent1"/>
            </a:solidFill>
          </a:ln>
        </p:spPr>
        <p:txBody>
          <a:bodyPr lIns="91440" tIns="45720" rIns="91440" bIns="45720" anchor="t"/>
          <a:lstStyle/>
          <a:p>
            <a:pPr algn="ctr"/>
            <a:r>
              <a:rPr lang="en-US" sz="2000">
                <a:latin typeface="Arial"/>
                <a:cs typeface="Arial"/>
              </a:rPr>
              <a:t>HCD’s 2023 Summer Interns</a:t>
            </a:r>
            <a:br>
              <a:rPr lang="en-US" sz="2000">
                <a:latin typeface="Arial"/>
                <a:cs typeface="Arial"/>
              </a:rPr>
            </a:br>
            <a:endParaRPr lang="en-US" sz="2000">
              <a:latin typeface="Arial"/>
              <a:cs typeface="Arial"/>
            </a:endParaRPr>
          </a:p>
        </p:txBody>
      </p:sp>
      <p:pic>
        <p:nvPicPr>
          <p:cNvPr id="5" name="Picture 4" descr="A group of people sitting on a couch&#10;&#10;Description automatically generated with medium confidence">
            <a:extLst>
              <a:ext uri="{FF2B5EF4-FFF2-40B4-BE49-F238E27FC236}">
                <a16:creationId xmlns:a16="http://schemas.microsoft.com/office/drawing/2014/main" id="{0289D815-01F6-7831-D5CE-7128DE714E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303" y="768464"/>
            <a:ext cx="5601660" cy="3733529"/>
          </a:xfrm>
          <a:prstGeom prst="rect">
            <a:avLst/>
          </a:prstGeom>
        </p:spPr>
      </p:pic>
    </p:spTree>
    <p:extLst>
      <p:ext uri="{BB962C8B-B14F-4D97-AF65-F5344CB8AC3E}">
        <p14:creationId xmlns:p14="http://schemas.microsoft.com/office/powerpoint/2010/main" val="403869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318567" y="238205"/>
            <a:ext cx="6374226" cy="491778"/>
          </a:xfrm>
          <a:ln>
            <a:solidFill>
              <a:schemeClr val="accent1"/>
            </a:solidFill>
          </a:ln>
        </p:spPr>
        <p:txBody>
          <a:bodyPr lIns="91440" tIns="45720" rIns="91440" bIns="45720" anchor="t"/>
          <a:lstStyle/>
          <a:p>
            <a:pPr algn="ctr"/>
            <a:r>
              <a:rPr lang="en-US" sz="2000">
                <a:latin typeface="Arial"/>
                <a:cs typeface="Arial"/>
              </a:rPr>
              <a:t>HCD’s 2023 Summer Interns</a:t>
            </a:r>
            <a:br>
              <a:rPr lang="en-US" sz="2000">
                <a:latin typeface="Arial"/>
                <a:cs typeface="Arial"/>
              </a:rPr>
            </a:br>
            <a:endParaRPr lang="en-US" sz="2000">
              <a:latin typeface="Arial"/>
              <a:cs typeface="Arial"/>
            </a:endParaRPr>
          </a:p>
        </p:txBody>
      </p:sp>
      <p:pic>
        <p:nvPicPr>
          <p:cNvPr id="4" name="Picture 3" descr="A group of people standing in front of a fence&#10;&#10;Description automatically generated with low confidence">
            <a:extLst>
              <a:ext uri="{FF2B5EF4-FFF2-40B4-BE49-F238E27FC236}">
                <a16:creationId xmlns:a16="http://schemas.microsoft.com/office/drawing/2014/main" id="{AFBEB40A-EBE0-1127-56DE-E6D4AC4DC3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3500"/>
          <a:stretch/>
        </p:blipFill>
        <p:spPr>
          <a:xfrm>
            <a:off x="407254" y="776644"/>
            <a:ext cx="6088957" cy="3587597"/>
          </a:xfrm>
          <a:prstGeom prst="rect">
            <a:avLst/>
          </a:prstGeom>
        </p:spPr>
      </p:pic>
    </p:spTree>
    <p:extLst>
      <p:ext uri="{BB962C8B-B14F-4D97-AF65-F5344CB8AC3E}">
        <p14:creationId xmlns:p14="http://schemas.microsoft.com/office/powerpoint/2010/main" val="198413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318567" y="238205"/>
            <a:ext cx="6374226" cy="491778"/>
          </a:xfrm>
          <a:ln>
            <a:solidFill>
              <a:schemeClr val="accent1"/>
            </a:solidFill>
          </a:ln>
        </p:spPr>
        <p:txBody>
          <a:bodyPr lIns="91440" tIns="45720" rIns="91440" bIns="45720" anchor="t"/>
          <a:lstStyle/>
          <a:p>
            <a:pPr algn="ctr"/>
            <a:r>
              <a:rPr lang="en-US" sz="2000">
                <a:latin typeface="Arial"/>
                <a:cs typeface="Arial"/>
              </a:rPr>
              <a:t>HCD’s 2023 Summer Interns</a:t>
            </a:r>
            <a:br>
              <a:rPr lang="en-US" sz="2000">
                <a:latin typeface="Arial"/>
                <a:cs typeface="Arial"/>
              </a:rPr>
            </a:br>
            <a:endParaRPr lang="en-US" sz="2000">
              <a:latin typeface="Arial"/>
              <a:cs typeface="Arial"/>
            </a:endParaRPr>
          </a:p>
        </p:txBody>
      </p:sp>
      <p:pic>
        <p:nvPicPr>
          <p:cNvPr id="5" name="Picture 4" descr="A picture containing text, wall, indoor, computer&#10;&#10;Description automatically generated">
            <a:extLst>
              <a:ext uri="{FF2B5EF4-FFF2-40B4-BE49-F238E27FC236}">
                <a16:creationId xmlns:a16="http://schemas.microsoft.com/office/drawing/2014/main" id="{3CE7AD6D-BB7A-34D6-2D24-10E6939D9C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98" t="9707" r="4646" b="10273"/>
          <a:stretch/>
        </p:blipFill>
        <p:spPr>
          <a:xfrm>
            <a:off x="399570" y="782297"/>
            <a:ext cx="6024283" cy="3505390"/>
          </a:xfrm>
          <a:prstGeom prst="rect">
            <a:avLst/>
          </a:prstGeom>
        </p:spPr>
      </p:pic>
    </p:spTree>
    <p:extLst>
      <p:ext uri="{BB962C8B-B14F-4D97-AF65-F5344CB8AC3E}">
        <p14:creationId xmlns:p14="http://schemas.microsoft.com/office/powerpoint/2010/main" val="76666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318567" y="238205"/>
            <a:ext cx="6374226" cy="729982"/>
          </a:xfrm>
          <a:ln>
            <a:solidFill>
              <a:schemeClr val="accent1"/>
            </a:solidFill>
          </a:ln>
        </p:spPr>
        <p:txBody>
          <a:bodyPr lIns="91440" tIns="45720" rIns="91440" bIns="45720" anchor="t"/>
          <a:lstStyle/>
          <a:p>
            <a:pPr algn="ctr"/>
            <a:r>
              <a:rPr lang="en-US" sz="2000">
                <a:latin typeface="Arial"/>
                <a:cs typeface="Arial"/>
              </a:rPr>
              <a:t>HUD/GLO Uniform Relocation Technical Assistance Training at HCD (8/9/2023)</a:t>
            </a:r>
            <a:br>
              <a:rPr lang="en-US" sz="2000">
                <a:latin typeface="Arial"/>
                <a:cs typeface="Arial"/>
              </a:rPr>
            </a:br>
            <a:endParaRPr lang="en-US" sz="2000">
              <a:latin typeface="Arial"/>
              <a:cs typeface="Arial"/>
            </a:endParaRPr>
          </a:p>
        </p:txBody>
      </p:sp>
      <p:pic>
        <p:nvPicPr>
          <p:cNvPr id="4" name="Picture 3" descr="A group of people sitting at tables&#10;&#10;Description automatically generated with medium confidence">
            <a:extLst>
              <a:ext uri="{FF2B5EF4-FFF2-40B4-BE49-F238E27FC236}">
                <a16:creationId xmlns:a16="http://schemas.microsoft.com/office/drawing/2014/main" id="{A376EA57-D280-9C84-566A-5FE8C29872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058" b="6784"/>
          <a:stretch/>
        </p:blipFill>
        <p:spPr>
          <a:xfrm>
            <a:off x="349624" y="968187"/>
            <a:ext cx="6181805" cy="3546312"/>
          </a:xfrm>
          <a:prstGeom prst="rect">
            <a:avLst/>
          </a:prstGeom>
        </p:spPr>
      </p:pic>
    </p:spTree>
    <p:extLst>
      <p:ext uri="{BB962C8B-B14F-4D97-AF65-F5344CB8AC3E}">
        <p14:creationId xmlns:p14="http://schemas.microsoft.com/office/powerpoint/2010/main" val="1857514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318567" y="238205"/>
            <a:ext cx="6374226" cy="729982"/>
          </a:xfrm>
          <a:ln>
            <a:solidFill>
              <a:schemeClr val="accent1"/>
            </a:solidFill>
          </a:ln>
        </p:spPr>
        <p:txBody>
          <a:bodyPr lIns="91440" tIns="45720" rIns="91440" bIns="45720" anchor="t"/>
          <a:lstStyle/>
          <a:p>
            <a:pPr algn="ctr"/>
            <a:r>
              <a:rPr lang="en-US" sz="2000">
                <a:latin typeface="Arial"/>
                <a:cs typeface="Arial"/>
              </a:rPr>
              <a:t>HUD/GLO Uniform Relocation Technical Assistance Training at HCD (8/9/2023)</a:t>
            </a:r>
            <a:br>
              <a:rPr lang="en-US" sz="2000">
                <a:latin typeface="Arial"/>
                <a:cs typeface="Arial"/>
              </a:rPr>
            </a:br>
            <a:endParaRPr lang="en-US" sz="2000">
              <a:latin typeface="Arial"/>
              <a:cs typeface="Arial"/>
            </a:endParaRPr>
          </a:p>
        </p:txBody>
      </p:sp>
      <p:pic>
        <p:nvPicPr>
          <p:cNvPr id="5" name="Picture 4" descr="A group of people sitting at tables&#10;&#10;Description automatically generated with low confidence">
            <a:extLst>
              <a:ext uri="{FF2B5EF4-FFF2-40B4-BE49-F238E27FC236}">
                <a16:creationId xmlns:a16="http://schemas.microsoft.com/office/drawing/2014/main" id="{8E1AA833-D863-7FA6-F483-52A597AB48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210" b="7753"/>
          <a:stretch/>
        </p:blipFill>
        <p:spPr>
          <a:xfrm>
            <a:off x="407254" y="1092195"/>
            <a:ext cx="6055018" cy="3310757"/>
          </a:xfrm>
          <a:prstGeom prst="rect">
            <a:avLst/>
          </a:prstGeom>
        </p:spPr>
      </p:pic>
    </p:spTree>
    <p:extLst>
      <p:ext uri="{BB962C8B-B14F-4D97-AF65-F5344CB8AC3E}">
        <p14:creationId xmlns:p14="http://schemas.microsoft.com/office/powerpoint/2010/main" val="187847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76517" y="248825"/>
            <a:ext cx="6354695" cy="688478"/>
          </a:xfrm>
        </p:spPr>
        <p:txBody>
          <a:bodyPr lIns="91440" tIns="45720" rIns="91440" bIns="45720" anchor="t"/>
          <a:lstStyle/>
          <a:p>
            <a:pPr marL="0" marR="0">
              <a:spcBef>
                <a:spcPts val="0"/>
              </a:spcBef>
              <a:spcAft>
                <a:spcPts val="0"/>
              </a:spcAft>
            </a:pPr>
            <a:r>
              <a:rPr lang="en-US" sz="2000">
                <a:solidFill>
                  <a:schemeClr val="tx2">
                    <a:lumMod val="75000"/>
                  </a:schemeClr>
                </a:solidFill>
                <a:latin typeface="+mj-lt"/>
                <a:ea typeface="Calibri" panose="020F0502020204030204" pitchFamily="34" charset="0"/>
                <a:cs typeface="Arial"/>
              </a:rPr>
              <a:t>II. Substantial Amendment – 2023 Action Plan</a:t>
            </a:r>
            <a:br>
              <a:rPr lang="en-US" sz="2000">
                <a:effectLst/>
                <a:latin typeface="+mj-lt"/>
                <a:ea typeface="Calibri" panose="020F0502020204030204" pitchFamily="34" charset="0"/>
                <a:cs typeface="Arial" panose="020B0604020202020204" pitchFamily="34" charset="0"/>
              </a:rPr>
            </a:br>
            <a:r>
              <a:rPr lang="en-US" sz="2000">
                <a:solidFill>
                  <a:schemeClr val="tx2">
                    <a:lumMod val="75000"/>
                  </a:schemeClr>
                </a:solidFill>
                <a:effectLst/>
                <a:latin typeface="+mj-lt"/>
                <a:ea typeface="Calibri" panose="020F0502020204030204" pitchFamily="34" charset="0"/>
                <a:cs typeface="Arial"/>
              </a:rPr>
              <a:t>(All Districts)</a:t>
            </a:r>
            <a:endParaRPr lang="en-US" sz="2000">
              <a:solidFill>
                <a:schemeClr val="tx2">
                  <a:lumMod val="75000"/>
                </a:schemeClr>
              </a:solidFill>
              <a:latin typeface="+mj-lt"/>
              <a:cs typeface="Arial"/>
            </a:endParaRPr>
          </a:p>
        </p:txBody>
      </p:sp>
      <p:sp>
        <p:nvSpPr>
          <p:cNvPr id="5" name="TextBox 4">
            <a:extLst>
              <a:ext uri="{FF2B5EF4-FFF2-40B4-BE49-F238E27FC236}">
                <a16:creationId xmlns:a16="http://schemas.microsoft.com/office/drawing/2014/main" id="{E23B3E1C-D5AC-E8D4-2C8D-898CCC44E48B}"/>
              </a:ext>
            </a:extLst>
          </p:cNvPr>
          <p:cNvSpPr txBox="1"/>
          <p:nvPr/>
        </p:nvSpPr>
        <p:spPr>
          <a:xfrm>
            <a:off x="537882" y="1277648"/>
            <a:ext cx="5701553" cy="2554545"/>
          </a:xfrm>
          <a:prstGeom prst="rect">
            <a:avLst/>
          </a:prstGeom>
          <a:noFill/>
        </p:spPr>
        <p:txBody>
          <a:bodyPr wrap="square" lIns="91440" tIns="45720" rIns="91440" bIns="45720" anchor="t">
            <a:spAutoFit/>
          </a:bodyPr>
          <a:lstStyle/>
          <a:p>
            <a:pPr algn="just"/>
            <a:r>
              <a:rPr lang="en-US" sz="2000">
                <a:solidFill>
                  <a:schemeClr val="tx2">
                    <a:lumMod val="75000"/>
                  </a:schemeClr>
                </a:solidFill>
                <a:effectLst/>
                <a:latin typeface="Arial"/>
                <a:ea typeface="Calibri" panose="020F0502020204030204" pitchFamily="34" charset="0"/>
                <a:cs typeface="Arial"/>
              </a:rPr>
              <a:t>In accordance with </a:t>
            </a:r>
            <a:r>
              <a:rPr lang="en-US" sz="2000">
                <a:solidFill>
                  <a:schemeClr val="tx2">
                    <a:lumMod val="75000"/>
                  </a:schemeClr>
                </a:solidFill>
                <a:latin typeface="Arial"/>
                <a:ea typeface="Calibri" panose="020F0502020204030204" pitchFamily="34" charset="0"/>
                <a:cs typeface="Arial"/>
              </a:rPr>
              <a:t>HCDD's</a:t>
            </a:r>
            <a:r>
              <a:rPr lang="en-US" sz="2000">
                <a:solidFill>
                  <a:schemeClr val="tx2">
                    <a:lumMod val="75000"/>
                  </a:schemeClr>
                </a:solidFill>
                <a:effectLst/>
                <a:latin typeface="Arial"/>
                <a:ea typeface="Calibri" panose="020F0502020204030204" pitchFamily="34" charset="0"/>
                <a:cs typeface="Arial"/>
              </a:rPr>
              <a:t> Citizen Participation Plan, the City is required to amend</a:t>
            </a:r>
            <a:r>
              <a:rPr lang="en-US" sz="2000">
                <a:solidFill>
                  <a:schemeClr val="tx2">
                    <a:lumMod val="75000"/>
                  </a:schemeClr>
                </a:solidFill>
                <a:latin typeface="Arial"/>
                <a:ea typeface="Calibri" panose="020F0502020204030204" pitchFamily="34" charset="0"/>
                <a:cs typeface="Arial"/>
              </a:rPr>
              <a:t> components</a:t>
            </a:r>
            <a:r>
              <a:rPr lang="en-US" sz="2000">
                <a:solidFill>
                  <a:schemeClr val="tx2">
                    <a:lumMod val="75000"/>
                  </a:schemeClr>
                </a:solidFill>
                <a:effectLst/>
                <a:latin typeface="Arial"/>
                <a:ea typeface="Calibri" panose="020F0502020204030204" pitchFamily="34" charset="0"/>
                <a:cs typeface="Arial"/>
              </a:rPr>
              <a:t> </a:t>
            </a:r>
            <a:r>
              <a:rPr lang="en-US" sz="2000">
                <a:solidFill>
                  <a:schemeClr val="tx2">
                    <a:lumMod val="75000"/>
                  </a:schemeClr>
                </a:solidFill>
                <a:latin typeface="Arial"/>
                <a:ea typeface="Calibri" panose="020F0502020204030204" pitchFamily="34" charset="0"/>
                <a:cs typeface="Arial"/>
              </a:rPr>
              <a:t>of </a:t>
            </a:r>
            <a:r>
              <a:rPr lang="en-US" sz="2000">
                <a:solidFill>
                  <a:schemeClr val="tx2">
                    <a:lumMod val="75000"/>
                  </a:schemeClr>
                </a:solidFill>
                <a:effectLst/>
                <a:latin typeface="Arial"/>
                <a:ea typeface="Calibri" panose="020F0502020204030204" pitchFamily="34" charset="0"/>
                <a:cs typeface="Arial"/>
              </a:rPr>
              <a:t>its Consolidated AAP for a variety of reasons, including:</a:t>
            </a:r>
          </a:p>
          <a:p>
            <a:pPr marL="0" marR="0" algn="just">
              <a:spcBef>
                <a:spcPts val="0"/>
              </a:spcBef>
              <a:spcAft>
                <a:spcPts val="0"/>
              </a:spcAft>
            </a:pPr>
            <a:endParaRPr lang="en-US" sz="200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0"/>
              </a:spcAft>
            </a:pP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When changing the purpose, scope, location, or beneficiaries of an activity previously described in the AAP. </a:t>
            </a:r>
          </a:p>
        </p:txBody>
      </p:sp>
    </p:spTree>
    <p:extLst>
      <p:ext uri="{BB962C8B-B14F-4D97-AF65-F5344CB8AC3E}">
        <p14:creationId xmlns:p14="http://schemas.microsoft.com/office/powerpoint/2010/main" val="267733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318567" y="238205"/>
            <a:ext cx="6374226" cy="729982"/>
          </a:xfrm>
          <a:ln>
            <a:solidFill>
              <a:schemeClr val="accent1"/>
            </a:solidFill>
          </a:ln>
        </p:spPr>
        <p:txBody>
          <a:bodyPr lIns="91440" tIns="45720" rIns="91440" bIns="45720" anchor="t"/>
          <a:lstStyle/>
          <a:p>
            <a:pPr algn="ctr"/>
            <a:r>
              <a:rPr lang="en-US" sz="2000">
                <a:latin typeface="Arial"/>
                <a:cs typeface="Arial"/>
              </a:rPr>
              <a:t>HUD Fair Housing Training (7/11/2023)</a:t>
            </a:r>
            <a:br>
              <a:rPr lang="en-US" sz="2000">
                <a:latin typeface="Arial"/>
                <a:cs typeface="Arial"/>
              </a:rPr>
            </a:br>
            <a:r>
              <a:rPr lang="en-US" sz="2000">
                <a:latin typeface="Arial"/>
                <a:cs typeface="Arial"/>
              </a:rPr>
              <a:t>United Way, 50 Waugh Drive (District C)</a:t>
            </a:r>
          </a:p>
        </p:txBody>
      </p:sp>
      <p:pic>
        <p:nvPicPr>
          <p:cNvPr id="4" name="Picture 3" descr="Two people sitting at a table&#10;&#10;Description automatically generated with medium confidence">
            <a:extLst>
              <a:ext uri="{FF2B5EF4-FFF2-40B4-BE49-F238E27FC236}">
                <a16:creationId xmlns:a16="http://schemas.microsoft.com/office/drawing/2014/main" id="{65A69703-E23F-C649-4F5A-D5C2863849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941"/>
          <a:stretch/>
        </p:blipFill>
        <p:spPr>
          <a:xfrm>
            <a:off x="568618" y="968186"/>
            <a:ext cx="5723144" cy="3511605"/>
          </a:xfrm>
          <a:prstGeom prst="rect">
            <a:avLst/>
          </a:prstGeom>
        </p:spPr>
      </p:pic>
    </p:spTree>
    <p:extLst>
      <p:ext uri="{BB962C8B-B14F-4D97-AF65-F5344CB8AC3E}">
        <p14:creationId xmlns:p14="http://schemas.microsoft.com/office/powerpoint/2010/main" val="353237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318567" y="238205"/>
            <a:ext cx="6374226" cy="729982"/>
          </a:xfrm>
          <a:ln>
            <a:solidFill>
              <a:schemeClr val="accent1"/>
            </a:solidFill>
          </a:ln>
        </p:spPr>
        <p:txBody>
          <a:bodyPr lIns="91440" tIns="45720" rIns="91440" bIns="45720" anchor="t"/>
          <a:lstStyle/>
          <a:p>
            <a:pPr algn="ctr"/>
            <a:r>
              <a:rPr lang="en-US" sz="2000">
                <a:latin typeface="Arial"/>
                <a:cs typeface="Arial"/>
              </a:rPr>
              <a:t>HUD Fair Housing Training (7/11/2023)</a:t>
            </a:r>
            <a:br>
              <a:rPr lang="en-US" sz="2000">
                <a:latin typeface="Arial"/>
                <a:cs typeface="Arial"/>
              </a:rPr>
            </a:br>
            <a:r>
              <a:rPr lang="en-US" sz="2000">
                <a:latin typeface="Arial"/>
                <a:cs typeface="Arial"/>
              </a:rPr>
              <a:t>United Way, 50 Waugh Drive (District C)</a:t>
            </a:r>
          </a:p>
        </p:txBody>
      </p:sp>
      <p:pic>
        <p:nvPicPr>
          <p:cNvPr id="5" name="Picture 4" descr="A person giving a presentation to a group of people&#10;&#10;Description automatically generated with medium confidence">
            <a:extLst>
              <a:ext uri="{FF2B5EF4-FFF2-40B4-BE49-F238E27FC236}">
                <a16:creationId xmlns:a16="http://schemas.microsoft.com/office/drawing/2014/main" id="{D7D416DB-C641-B67B-9FDE-5B9C0C47C4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051"/>
          <a:stretch/>
        </p:blipFill>
        <p:spPr>
          <a:xfrm>
            <a:off x="451790" y="998923"/>
            <a:ext cx="5918274" cy="3508625"/>
          </a:xfrm>
          <a:prstGeom prst="rect">
            <a:avLst/>
          </a:prstGeom>
        </p:spPr>
      </p:pic>
    </p:spTree>
    <p:extLst>
      <p:ext uri="{BB962C8B-B14F-4D97-AF65-F5344CB8AC3E}">
        <p14:creationId xmlns:p14="http://schemas.microsoft.com/office/powerpoint/2010/main" val="336885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318567" y="238205"/>
            <a:ext cx="6374226" cy="729982"/>
          </a:xfrm>
          <a:ln>
            <a:solidFill>
              <a:schemeClr val="accent1"/>
            </a:solidFill>
          </a:ln>
        </p:spPr>
        <p:txBody>
          <a:bodyPr lIns="91440" tIns="45720" rIns="91440" bIns="45720" anchor="t"/>
          <a:lstStyle/>
          <a:p>
            <a:pPr algn="ctr"/>
            <a:r>
              <a:rPr lang="en-US" sz="2000">
                <a:latin typeface="Arial"/>
                <a:cs typeface="Arial"/>
              </a:rPr>
              <a:t>HUD Fair Housing Training (7/11/2023)</a:t>
            </a:r>
            <a:br>
              <a:rPr lang="en-US" sz="2000">
                <a:latin typeface="Arial"/>
                <a:cs typeface="Arial"/>
              </a:rPr>
            </a:br>
            <a:r>
              <a:rPr lang="en-US" sz="2000">
                <a:latin typeface="Arial"/>
                <a:cs typeface="Arial"/>
              </a:rPr>
              <a:t>United Way, 50 Waugh Drive (District C)</a:t>
            </a:r>
          </a:p>
        </p:txBody>
      </p:sp>
      <p:pic>
        <p:nvPicPr>
          <p:cNvPr id="4" name="Picture 3" descr="A group of people sitting at tables&#10;&#10;Description automatically generated with medium confidence">
            <a:extLst>
              <a:ext uri="{FF2B5EF4-FFF2-40B4-BE49-F238E27FC236}">
                <a16:creationId xmlns:a16="http://schemas.microsoft.com/office/drawing/2014/main" id="{15F7823B-E4F3-45C4-FFAC-26E33E0E6B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17" b="18847"/>
          <a:stretch/>
        </p:blipFill>
        <p:spPr>
          <a:xfrm>
            <a:off x="399570" y="1128055"/>
            <a:ext cx="6016598" cy="3121215"/>
          </a:xfrm>
          <a:prstGeom prst="rect">
            <a:avLst/>
          </a:prstGeom>
        </p:spPr>
      </p:pic>
    </p:spTree>
    <p:extLst>
      <p:ext uri="{BB962C8B-B14F-4D97-AF65-F5344CB8AC3E}">
        <p14:creationId xmlns:p14="http://schemas.microsoft.com/office/powerpoint/2010/main" val="175114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318567" y="238205"/>
            <a:ext cx="6374226" cy="729982"/>
          </a:xfrm>
          <a:ln>
            <a:solidFill>
              <a:schemeClr val="accent1"/>
            </a:solidFill>
          </a:ln>
        </p:spPr>
        <p:txBody>
          <a:bodyPr lIns="91440" tIns="45720" rIns="91440" bIns="45720" anchor="t"/>
          <a:lstStyle/>
          <a:p>
            <a:pPr algn="ctr"/>
            <a:r>
              <a:rPr lang="en-US" sz="2000">
                <a:latin typeface="Arial"/>
                <a:cs typeface="Arial"/>
              </a:rPr>
              <a:t>Large Tract - Park Vista at El Tesoro</a:t>
            </a:r>
            <a:br>
              <a:rPr lang="en-US" sz="2000">
                <a:latin typeface="Arial"/>
                <a:cs typeface="Arial"/>
              </a:rPr>
            </a:br>
            <a:r>
              <a:rPr lang="en-US" sz="2000">
                <a:latin typeface="Arial"/>
                <a:cs typeface="Arial"/>
              </a:rPr>
              <a:t>6498 </a:t>
            </a:r>
            <a:r>
              <a:rPr lang="en-US" sz="2000" err="1">
                <a:latin typeface="Arial"/>
                <a:cs typeface="Arial"/>
              </a:rPr>
              <a:t>Selinsky</a:t>
            </a:r>
            <a:r>
              <a:rPr lang="en-US" sz="2000">
                <a:latin typeface="Arial"/>
                <a:cs typeface="Arial"/>
              </a:rPr>
              <a:t> (District D)</a:t>
            </a:r>
          </a:p>
        </p:txBody>
      </p:sp>
      <p:pic>
        <p:nvPicPr>
          <p:cNvPr id="6" name="Picture 5" descr="A picture containing outdoor, sky, grass, building&#10;&#10;Description automatically generated">
            <a:extLst>
              <a:ext uri="{FF2B5EF4-FFF2-40B4-BE49-F238E27FC236}">
                <a16:creationId xmlns:a16="http://schemas.microsoft.com/office/drawing/2014/main" id="{F4A7E69F-B578-5EAB-5516-B8CA9BFA2D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49" t="12458" r="6106" b="5567"/>
          <a:stretch/>
        </p:blipFill>
        <p:spPr>
          <a:xfrm>
            <a:off x="476411" y="965560"/>
            <a:ext cx="5970493" cy="3598756"/>
          </a:xfrm>
          <a:prstGeom prst="rect">
            <a:avLst/>
          </a:prstGeom>
        </p:spPr>
      </p:pic>
    </p:spTree>
    <p:extLst>
      <p:ext uri="{BB962C8B-B14F-4D97-AF65-F5344CB8AC3E}">
        <p14:creationId xmlns:p14="http://schemas.microsoft.com/office/powerpoint/2010/main" val="360252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318567" y="238205"/>
            <a:ext cx="6374226" cy="729982"/>
          </a:xfrm>
          <a:ln>
            <a:solidFill>
              <a:schemeClr val="accent1"/>
            </a:solidFill>
          </a:ln>
        </p:spPr>
        <p:txBody>
          <a:bodyPr lIns="91440" tIns="45720" rIns="91440" bIns="45720" anchor="t"/>
          <a:lstStyle/>
          <a:p>
            <a:pPr algn="ctr"/>
            <a:r>
              <a:rPr lang="en-US" sz="2000">
                <a:latin typeface="Arial"/>
                <a:cs typeface="Arial"/>
              </a:rPr>
              <a:t>Large Tract - Park Vista at El Tesoro</a:t>
            </a:r>
            <a:br>
              <a:rPr lang="en-US" sz="2000">
                <a:latin typeface="Arial"/>
                <a:cs typeface="Arial"/>
              </a:rPr>
            </a:br>
            <a:r>
              <a:rPr lang="en-US" sz="2000">
                <a:latin typeface="Arial"/>
                <a:cs typeface="Arial"/>
              </a:rPr>
              <a:t>6498 </a:t>
            </a:r>
            <a:r>
              <a:rPr lang="en-US" sz="2000" err="1">
                <a:latin typeface="Arial"/>
                <a:cs typeface="Arial"/>
              </a:rPr>
              <a:t>Selinsky</a:t>
            </a:r>
            <a:r>
              <a:rPr lang="en-US" sz="2000">
                <a:latin typeface="Arial"/>
                <a:cs typeface="Arial"/>
              </a:rPr>
              <a:t> (District D)</a:t>
            </a:r>
          </a:p>
        </p:txBody>
      </p:sp>
      <p:pic>
        <p:nvPicPr>
          <p:cNvPr id="4" name="Picture 3" descr="A picture containing grass, sky, outdoor, house&#10;&#10;Description automatically generated">
            <a:extLst>
              <a:ext uri="{FF2B5EF4-FFF2-40B4-BE49-F238E27FC236}">
                <a16:creationId xmlns:a16="http://schemas.microsoft.com/office/drawing/2014/main" id="{464E6214-35E5-B114-1032-95F40EAB72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44" t="11052" r="2409" b="6071"/>
          <a:stretch/>
        </p:blipFill>
        <p:spPr>
          <a:xfrm>
            <a:off x="318568" y="1029345"/>
            <a:ext cx="6212862" cy="3565707"/>
          </a:xfrm>
          <a:prstGeom prst="rect">
            <a:avLst/>
          </a:prstGeom>
        </p:spPr>
      </p:pic>
    </p:spTree>
    <p:extLst>
      <p:ext uri="{BB962C8B-B14F-4D97-AF65-F5344CB8AC3E}">
        <p14:creationId xmlns:p14="http://schemas.microsoft.com/office/powerpoint/2010/main" val="1412006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318567" y="238205"/>
            <a:ext cx="6374226" cy="729982"/>
          </a:xfrm>
          <a:ln>
            <a:solidFill>
              <a:schemeClr val="accent1"/>
            </a:solidFill>
          </a:ln>
        </p:spPr>
        <p:txBody>
          <a:bodyPr lIns="91440" tIns="45720" rIns="91440" bIns="45720" anchor="t"/>
          <a:lstStyle/>
          <a:p>
            <a:pPr algn="ctr"/>
            <a:r>
              <a:rPr lang="en-US" sz="2000">
                <a:latin typeface="Arial"/>
                <a:cs typeface="Arial"/>
              </a:rPr>
              <a:t>Large Tract - Park Vista at El Tesoro</a:t>
            </a:r>
            <a:br>
              <a:rPr lang="en-US" sz="2000">
                <a:latin typeface="Arial"/>
                <a:cs typeface="Arial"/>
              </a:rPr>
            </a:br>
            <a:r>
              <a:rPr lang="en-US" sz="2000">
                <a:latin typeface="Arial"/>
                <a:cs typeface="Arial"/>
              </a:rPr>
              <a:t>6498 </a:t>
            </a:r>
            <a:r>
              <a:rPr lang="en-US" sz="2000" err="1">
                <a:latin typeface="Arial"/>
                <a:cs typeface="Arial"/>
              </a:rPr>
              <a:t>Selinsky</a:t>
            </a:r>
            <a:r>
              <a:rPr lang="en-US" sz="2000">
                <a:latin typeface="Arial"/>
                <a:cs typeface="Arial"/>
              </a:rPr>
              <a:t> (District D)</a:t>
            </a:r>
          </a:p>
        </p:txBody>
      </p:sp>
      <p:pic>
        <p:nvPicPr>
          <p:cNvPr id="5" name="Picture 4" descr="A picture containing outdoor, house, sky, grass&#10;&#10;Description automatically generated">
            <a:extLst>
              <a:ext uri="{FF2B5EF4-FFF2-40B4-BE49-F238E27FC236}">
                <a16:creationId xmlns:a16="http://schemas.microsoft.com/office/drawing/2014/main" id="{FB0DCD3F-A699-3461-A0ED-AD4B7095F8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14" t="7352" b="5904"/>
          <a:stretch/>
        </p:blipFill>
        <p:spPr>
          <a:xfrm>
            <a:off x="572220" y="968188"/>
            <a:ext cx="5690268" cy="3489220"/>
          </a:xfrm>
          <a:prstGeom prst="rect">
            <a:avLst/>
          </a:prstGeom>
        </p:spPr>
      </p:pic>
    </p:spTree>
    <p:extLst>
      <p:ext uri="{BB962C8B-B14F-4D97-AF65-F5344CB8AC3E}">
        <p14:creationId xmlns:p14="http://schemas.microsoft.com/office/powerpoint/2010/main" val="339560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318567" y="238205"/>
            <a:ext cx="6374226" cy="729982"/>
          </a:xfrm>
          <a:ln>
            <a:solidFill>
              <a:schemeClr val="accent1"/>
            </a:solidFill>
          </a:ln>
        </p:spPr>
        <p:txBody>
          <a:bodyPr lIns="91440" tIns="45720" rIns="91440" bIns="45720" anchor="t"/>
          <a:lstStyle/>
          <a:p>
            <a:pPr algn="ctr"/>
            <a:r>
              <a:rPr lang="en-US" sz="2000">
                <a:latin typeface="Arial"/>
                <a:cs typeface="Arial"/>
              </a:rPr>
              <a:t>Multifamily Buyout - Monticello Square Apartments</a:t>
            </a:r>
            <a:br>
              <a:rPr lang="en-US" sz="2000">
                <a:latin typeface="Arial"/>
                <a:cs typeface="Arial"/>
              </a:rPr>
            </a:br>
            <a:r>
              <a:rPr lang="en-US" sz="2000">
                <a:latin typeface="Arial"/>
                <a:cs typeface="Arial"/>
              </a:rPr>
              <a:t>5312 </a:t>
            </a:r>
            <a:r>
              <a:rPr lang="en-US" sz="2000" err="1">
                <a:latin typeface="Arial"/>
                <a:cs typeface="Arial"/>
              </a:rPr>
              <a:t>Clarewood</a:t>
            </a:r>
            <a:r>
              <a:rPr lang="en-US" sz="2000">
                <a:latin typeface="Arial"/>
                <a:cs typeface="Arial"/>
              </a:rPr>
              <a:t> (District J)</a:t>
            </a:r>
          </a:p>
        </p:txBody>
      </p:sp>
      <p:pic>
        <p:nvPicPr>
          <p:cNvPr id="4" name="Picture 3" descr="A brick building with graffiti on it&#10;&#10;Description automatically generated with medium confidence">
            <a:extLst>
              <a:ext uri="{FF2B5EF4-FFF2-40B4-BE49-F238E27FC236}">
                <a16:creationId xmlns:a16="http://schemas.microsoft.com/office/drawing/2014/main" id="{AC4E301D-6706-DCA2-77A4-8C511FAA97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918"/>
          <a:stretch/>
        </p:blipFill>
        <p:spPr>
          <a:xfrm>
            <a:off x="710773" y="1029661"/>
            <a:ext cx="5436454" cy="3482306"/>
          </a:xfrm>
          <a:prstGeom prst="rect">
            <a:avLst/>
          </a:prstGeom>
        </p:spPr>
      </p:pic>
    </p:spTree>
    <p:extLst>
      <p:ext uri="{BB962C8B-B14F-4D97-AF65-F5344CB8AC3E}">
        <p14:creationId xmlns:p14="http://schemas.microsoft.com/office/powerpoint/2010/main" val="198039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318567" y="238205"/>
            <a:ext cx="6374226" cy="729982"/>
          </a:xfrm>
          <a:ln>
            <a:solidFill>
              <a:schemeClr val="accent1"/>
            </a:solidFill>
          </a:ln>
        </p:spPr>
        <p:txBody>
          <a:bodyPr lIns="91440" tIns="45720" rIns="91440" bIns="45720" anchor="t"/>
          <a:lstStyle/>
          <a:p>
            <a:pPr algn="ctr"/>
            <a:r>
              <a:rPr lang="en-US" sz="2000">
                <a:latin typeface="Arial"/>
                <a:cs typeface="Arial"/>
              </a:rPr>
              <a:t>Multifamily Buyout – Appian Way Apartments</a:t>
            </a:r>
            <a:br>
              <a:rPr lang="en-US" sz="2000">
                <a:latin typeface="Arial"/>
                <a:cs typeface="Arial"/>
              </a:rPr>
            </a:br>
            <a:r>
              <a:rPr lang="en-US" sz="2000">
                <a:latin typeface="Arial"/>
                <a:cs typeface="Arial"/>
              </a:rPr>
              <a:t>3200 N. MacGregor (District D)</a:t>
            </a:r>
          </a:p>
        </p:txBody>
      </p:sp>
      <p:pic>
        <p:nvPicPr>
          <p:cNvPr id="4" name="Picture 3" descr="A picture containing outdoor, transport, power shovel&#10;&#10;Description automatically generated">
            <a:extLst>
              <a:ext uri="{FF2B5EF4-FFF2-40B4-BE49-F238E27FC236}">
                <a16:creationId xmlns:a16="http://schemas.microsoft.com/office/drawing/2014/main" id="{384694A7-103F-B04B-AF1E-470AE44F25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271"/>
          <a:stretch/>
        </p:blipFill>
        <p:spPr>
          <a:xfrm>
            <a:off x="430306" y="1237130"/>
            <a:ext cx="6093438" cy="3197441"/>
          </a:xfrm>
          <a:prstGeom prst="rect">
            <a:avLst/>
          </a:prstGeom>
        </p:spPr>
      </p:pic>
    </p:spTree>
    <p:extLst>
      <p:ext uri="{BB962C8B-B14F-4D97-AF65-F5344CB8AC3E}">
        <p14:creationId xmlns:p14="http://schemas.microsoft.com/office/powerpoint/2010/main" val="305714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318567" y="238205"/>
            <a:ext cx="6374226" cy="729982"/>
          </a:xfrm>
          <a:ln>
            <a:solidFill>
              <a:schemeClr val="accent1"/>
            </a:solidFill>
          </a:ln>
        </p:spPr>
        <p:txBody>
          <a:bodyPr lIns="91440" tIns="45720" rIns="91440" bIns="45720" anchor="t"/>
          <a:lstStyle/>
          <a:p>
            <a:pPr algn="ctr"/>
            <a:r>
              <a:rPr lang="en-US" sz="2000">
                <a:latin typeface="Arial"/>
                <a:cs typeface="Arial"/>
              </a:rPr>
              <a:t>Multifamily Buyout – Spring Village Apartments </a:t>
            </a:r>
            <a:br>
              <a:rPr lang="en-US" sz="2000">
                <a:latin typeface="Arial"/>
                <a:cs typeface="Arial"/>
              </a:rPr>
            </a:br>
            <a:r>
              <a:rPr lang="en-US" sz="2000">
                <a:latin typeface="Arial"/>
                <a:cs typeface="Arial"/>
              </a:rPr>
              <a:t>11810 Chimney Rock (District C)</a:t>
            </a:r>
          </a:p>
        </p:txBody>
      </p:sp>
      <p:pic>
        <p:nvPicPr>
          <p:cNvPr id="4" name="Picture 3" descr="Two people standing next to a sign&#10;&#10;Description automatically generated with medium confidence">
            <a:extLst>
              <a:ext uri="{FF2B5EF4-FFF2-40B4-BE49-F238E27FC236}">
                <a16:creationId xmlns:a16="http://schemas.microsoft.com/office/drawing/2014/main" id="{2E1C8E75-A63C-846A-A761-383AE893C5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09" t="-1052" r="7115" b="14477"/>
          <a:stretch/>
        </p:blipFill>
        <p:spPr>
          <a:xfrm>
            <a:off x="553249" y="923906"/>
            <a:ext cx="5686185" cy="3626482"/>
          </a:xfrm>
          <a:prstGeom prst="rect">
            <a:avLst/>
          </a:prstGeom>
        </p:spPr>
      </p:pic>
    </p:spTree>
    <p:extLst>
      <p:ext uri="{BB962C8B-B14F-4D97-AF65-F5344CB8AC3E}">
        <p14:creationId xmlns:p14="http://schemas.microsoft.com/office/powerpoint/2010/main" val="154720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276625" y="192101"/>
            <a:ext cx="6331643" cy="722299"/>
          </a:xfrm>
          <a:ln>
            <a:solidFill>
              <a:schemeClr val="accent1"/>
            </a:solidFill>
          </a:ln>
        </p:spPr>
        <p:txBody>
          <a:bodyPr lIns="91440" tIns="45720" rIns="91440" bIns="45720" anchor="t"/>
          <a:lstStyle/>
          <a:p>
            <a:pPr algn="ctr"/>
            <a:r>
              <a:rPr lang="en-US" sz="2000">
                <a:latin typeface="Arial"/>
                <a:cs typeface="Arial"/>
              </a:rPr>
              <a:t>Update: Gala at MacGregor New Construction</a:t>
            </a:r>
            <a:br>
              <a:rPr lang="en-US" sz="2000">
                <a:latin typeface="Arial"/>
                <a:cs typeface="Arial"/>
              </a:rPr>
            </a:br>
            <a:r>
              <a:rPr lang="en-US" sz="2000">
                <a:latin typeface="Arial"/>
                <a:cs typeface="Arial"/>
              </a:rPr>
              <a:t>102-120 Carson St., Houston, 77004 (District D)</a:t>
            </a:r>
            <a:endParaRPr lang="en-US" sz="2000">
              <a:highlight>
                <a:srgbClr val="FFFF00"/>
              </a:highlight>
              <a:latin typeface="Arial"/>
              <a:cs typeface="Arial"/>
            </a:endParaRPr>
          </a:p>
        </p:txBody>
      </p:sp>
      <p:sp>
        <p:nvSpPr>
          <p:cNvPr id="5" name="Title 6">
            <a:extLst>
              <a:ext uri="{FF2B5EF4-FFF2-40B4-BE49-F238E27FC236}">
                <a16:creationId xmlns:a16="http://schemas.microsoft.com/office/drawing/2014/main" id="{EE585F66-BD3A-40E5-B481-48A6521C95A7}"/>
              </a:ext>
            </a:extLst>
          </p:cNvPr>
          <p:cNvSpPr txBox="1">
            <a:spLocks/>
          </p:cNvSpPr>
          <p:nvPr/>
        </p:nvSpPr>
        <p:spPr>
          <a:xfrm>
            <a:off x="318567" y="983561"/>
            <a:ext cx="6289701" cy="3657596"/>
          </a:xfrm>
          <a:prstGeom prst="rect">
            <a:avLst/>
          </a:prstGeom>
          <a:ln>
            <a:solidFill>
              <a:schemeClr val="accent1"/>
            </a:solidFill>
          </a:ln>
        </p:spPr>
        <p:txBody>
          <a:bodyPr lIns="91440" tIns="45720" rIns="91440" bIns="45720" anchor="t"/>
          <a:lstStyle>
            <a:lvl1pPr algn="l" defTabSz="514350" rtl="0" eaLnBrk="1" latinLnBrk="0" hangingPunct="1">
              <a:spcBef>
                <a:spcPct val="0"/>
              </a:spcBef>
              <a:buNone/>
              <a:defRPr sz="2250" b="1" i="0" kern="1200">
                <a:solidFill>
                  <a:srgbClr val="0067AC"/>
                </a:solidFill>
                <a:latin typeface="Arial" panose="020B0604020202020204" pitchFamily="34" charset="0"/>
                <a:ea typeface="+mj-ea"/>
                <a:cs typeface="Arial" panose="020B0604020202020204" pitchFamily="34" charset="0"/>
              </a:defRPr>
            </a:lvl1pPr>
          </a:lstStyle>
          <a:p>
            <a:pPr algn="ctr">
              <a:spcAft>
                <a:spcPts val="1200"/>
              </a:spcAft>
            </a:pPr>
            <a:r>
              <a:rPr lang="en-US" sz="1900">
                <a:latin typeface="+mj-lt"/>
                <a:cs typeface="Arial"/>
              </a:rPr>
              <a:t>Completion Percentage: </a:t>
            </a:r>
            <a:r>
              <a:rPr lang="en-US" sz="1900">
                <a:solidFill>
                  <a:schemeClr val="accent1">
                    <a:lumMod val="75000"/>
                  </a:schemeClr>
                </a:solidFill>
                <a:latin typeface="Arial"/>
                <a:cs typeface="Arial"/>
              </a:rPr>
              <a:t>99%</a:t>
            </a:r>
          </a:p>
          <a:p>
            <a:pPr algn="ctr">
              <a:spcAft>
                <a:spcPts val="1200"/>
              </a:spcAft>
            </a:pPr>
            <a:r>
              <a:rPr lang="en-US" sz="1900">
                <a:latin typeface="Arial"/>
                <a:cs typeface="Arial"/>
              </a:rPr>
              <a:t>Total Number of Units: 85</a:t>
            </a:r>
          </a:p>
          <a:p>
            <a:pPr algn="ctr">
              <a:spcAft>
                <a:spcPts val="1200"/>
              </a:spcAft>
            </a:pPr>
            <a:r>
              <a:rPr lang="en-US" sz="1900">
                <a:latin typeface="Arial"/>
                <a:cs typeface="Arial"/>
              </a:rPr>
              <a:t>Total Restricted Units: 75 (30% - 80% AMI)</a:t>
            </a:r>
          </a:p>
          <a:p>
            <a:pPr algn="ctr">
              <a:spcAft>
                <a:spcPts val="1200"/>
              </a:spcAft>
            </a:pPr>
            <a:r>
              <a:rPr lang="en-US" sz="1900">
                <a:latin typeface="Arial"/>
                <a:cs typeface="Arial"/>
              </a:rPr>
              <a:t>Total Project Cost: $31,152,603.00</a:t>
            </a:r>
          </a:p>
          <a:p>
            <a:pPr algn="ctr">
              <a:spcAft>
                <a:spcPts val="1200"/>
              </a:spcAft>
            </a:pPr>
            <a:r>
              <a:rPr lang="en-US" sz="1900">
                <a:latin typeface="Arial"/>
                <a:cs typeface="Arial"/>
              </a:rPr>
              <a:t>HCD Funding: $9,900,000.00 (CDBG-DR17)</a:t>
            </a:r>
          </a:p>
          <a:p>
            <a:pPr algn="ctr">
              <a:spcAft>
                <a:spcPts val="1200"/>
              </a:spcAft>
            </a:pPr>
            <a:r>
              <a:rPr lang="en-US" sz="1900">
                <a:latin typeface="Arial"/>
                <a:cs typeface="Arial"/>
              </a:rPr>
              <a:t>Developer: Gardner Capital</a:t>
            </a:r>
          </a:p>
          <a:p>
            <a:pPr algn="ctr">
              <a:spcAft>
                <a:spcPts val="1200"/>
              </a:spcAft>
            </a:pPr>
            <a:r>
              <a:rPr lang="en-US" sz="1900">
                <a:latin typeface="Arial"/>
                <a:cs typeface="Arial"/>
              </a:rPr>
              <a:t>Architect: Humphreys &amp; Partners Architects, LP</a:t>
            </a:r>
            <a:endParaRPr lang="en-US" sz="1900">
              <a:highlight>
                <a:srgbClr val="FFFF00"/>
              </a:highlight>
              <a:latin typeface="Arial"/>
              <a:cs typeface="Arial"/>
            </a:endParaRPr>
          </a:p>
          <a:p>
            <a:pPr algn="ctr">
              <a:spcAft>
                <a:spcPts val="1200"/>
              </a:spcAft>
            </a:pPr>
            <a:r>
              <a:rPr lang="en-US" sz="1900">
                <a:latin typeface="Arial"/>
                <a:cs typeface="Arial"/>
              </a:rPr>
              <a:t>Completed: 4/26/2023</a:t>
            </a:r>
          </a:p>
        </p:txBody>
      </p:sp>
    </p:spTree>
    <p:extLst>
      <p:ext uri="{BB962C8B-B14F-4D97-AF65-F5344CB8AC3E}">
        <p14:creationId xmlns:p14="http://schemas.microsoft.com/office/powerpoint/2010/main" val="198384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76517" y="279560"/>
            <a:ext cx="6354695" cy="757785"/>
          </a:xfrm>
        </p:spPr>
        <p:txBody>
          <a:bodyPr lIns="91440" tIns="45720" rIns="91440" bIns="45720" anchor="t"/>
          <a:lstStyle/>
          <a:p>
            <a:pPr marL="0" marR="0">
              <a:spcBef>
                <a:spcPts val="0"/>
              </a:spcBef>
              <a:spcAft>
                <a:spcPts val="0"/>
              </a:spcAft>
            </a:pPr>
            <a:r>
              <a:rPr lang="en-US" sz="2000">
                <a:solidFill>
                  <a:schemeClr val="tx2">
                    <a:lumMod val="75000"/>
                  </a:schemeClr>
                </a:solidFill>
                <a:latin typeface="+mj-lt"/>
                <a:ea typeface="Calibri" panose="020F0502020204030204" pitchFamily="34" charset="0"/>
                <a:cs typeface="Arial"/>
              </a:rPr>
              <a:t>II. Substantial Amendment – 2023 Action Plan</a:t>
            </a:r>
            <a:br>
              <a:rPr lang="en-US" sz="2000">
                <a:effectLst/>
                <a:latin typeface="+mj-lt"/>
                <a:ea typeface="Calibri" panose="020F0502020204030204" pitchFamily="34" charset="0"/>
                <a:cs typeface="Arial" panose="020B0604020202020204" pitchFamily="34" charset="0"/>
              </a:rPr>
            </a:br>
            <a:r>
              <a:rPr lang="en-US" sz="2000">
                <a:solidFill>
                  <a:schemeClr val="tx2">
                    <a:lumMod val="75000"/>
                  </a:schemeClr>
                </a:solidFill>
                <a:effectLst/>
                <a:latin typeface="+mj-lt"/>
                <a:ea typeface="Calibri" panose="020F0502020204030204" pitchFamily="34" charset="0"/>
                <a:cs typeface="Arial"/>
              </a:rPr>
              <a:t>(All Districts)</a:t>
            </a:r>
            <a:endParaRPr lang="en-US" sz="2000">
              <a:solidFill>
                <a:schemeClr val="tx2">
                  <a:lumMod val="75000"/>
                </a:schemeClr>
              </a:solidFill>
              <a:latin typeface="+mj-lt"/>
              <a:cs typeface="Arial"/>
            </a:endParaRPr>
          </a:p>
        </p:txBody>
      </p:sp>
      <p:sp>
        <p:nvSpPr>
          <p:cNvPr id="5" name="TextBox 4">
            <a:extLst>
              <a:ext uri="{FF2B5EF4-FFF2-40B4-BE49-F238E27FC236}">
                <a16:creationId xmlns:a16="http://schemas.microsoft.com/office/drawing/2014/main" id="{5E03B906-B238-E942-A437-4781AD579A03}"/>
              </a:ext>
            </a:extLst>
          </p:cNvPr>
          <p:cNvSpPr txBox="1"/>
          <p:nvPr/>
        </p:nvSpPr>
        <p:spPr>
          <a:xfrm>
            <a:off x="491778" y="989959"/>
            <a:ext cx="5870602" cy="3293209"/>
          </a:xfrm>
          <a:prstGeom prst="rect">
            <a:avLst/>
          </a:prstGeom>
          <a:noFill/>
        </p:spPr>
        <p:txBody>
          <a:bodyPr wrap="square" lIns="91440" tIns="45720" rIns="91440" bIns="45720" anchor="t">
            <a:spAutoFit/>
          </a:bodyPr>
          <a:lstStyle/>
          <a:p>
            <a:pPr marL="0" marR="0" algn="just">
              <a:spcBef>
                <a:spcPts val="0"/>
              </a:spcBef>
              <a:spcAft>
                <a:spcPts val="0"/>
              </a:spcAft>
            </a:pP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The following Super Neighborhoods will be removed from the targeted service areas:</a:t>
            </a:r>
          </a:p>
          <a:p>
            <a:pPr marL="0" marR="0" algn="just">
              <a:spcBef>
                <a:spcPts val="0"/>
              </a:spcBef>
              <a:spcAft>
                <a:spcPts val="0"/>
              </a:spcAft>
            </a:pPr>
            <a:endParaRPr lang="en-US" sz="8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indent="-342900" algn="just">
              <a:buFont typeface="Arial" panose="020B0604020202020204" pitchFamily="34" charset="0"/>
              <a:buChar char="•"/>
            </a:pPr>
            <a:r>
              <a:rPr lang="en-US" sz="2000">
                <a:solidFill>
                  <a:schemeClr val="tx2">
                    <a:lumMod val="75000"/>
                  </a:schemeClr>
                </a:solidFill>
                <a:latin typeface="Arial"/>
                <a:cs typeface="Arial" panose="020B0604020202020204" pitchFamily="34" charset="0"/>
              </a:rPr>
              <a:t>Fairbanks/Northwest Crossing</a:t>
            </a:r>
            <a:endParaRPr lang="en-US" sz="2000"/>
          </a:p>
          <a:p>
            <a:pPr indent="-342900" algn="just">
              <a:buFont typeface="Arial" panose="020B0604020202020204" pitchFamily="34" charset="0"/>
              <a:buChar char="•"/>
            </a:pPr>
            <a:r>
              <a:rPr lang="en-US" sz="2000">
                <a:solidFill>
                  <a:schemeClr val="tx2">
                    <a:lumMod val="75000"/>
                  </a:schemeClr>
                </a:solidFill>
                <a:latin typeface="Arial"/>
                <a:ea typeface="Calibri" panose="020F0502020204030204" pitchFamily="34" charset="0"/>
                <a:cs typeface="Arial" panose="020B0604020202020204" pitchFamily="34" charset="0"/>
              </a:rPr>
              <a:t>IAH/ Airport Area</a:t>
            </a:r>
            <a:endParaRPr lang="en-US" sz="2000">
              <a:solidFill>
                <a:schemeClr val="tx2">
                  <a:lumMod val="75000"/>
                </a:schemeClr>
              </a:solidFill>
              <a:latin typeface="Calibri" panose="020F0502020204030204" pitchFamily="34" charset="0"/>
              <a:ea typeface="Calibri" panose="020F0502020204030204" pitchFamily="34" charset="0"/>
              <a:cs typeface="Arial" panose="020B0604020202020204" pitchFamily="34" charset="0"/>
            </a:endParaRPr>
          </a:p>
          <a:p>
            <a:pPr indent="-342900" algn="just">
              <a:buFont typeface="Arial" panose="020B0604020202020204" pitchFamily="34" charset="0"/>
              <a:buChar char="•"/>
            </a:pPr>
            <a:r>
              <a:rPr lang="en-US" sz="2000">
                <a:solidFill>
                  <a:schemeClr val="tx2">
                    <a:lumMod val="75000"/>
                  </a:schemeClr>
                </a:solidFill>
                <a:effectLst/>
                <a:latin typeface="Arial"/>
                <a:ea typeface="Calibri" panose="020F0502020204030204" pitchFamily="34" charset="0"/>
                <a:cs typeface="Arial"/>
              </a:rPr>
              <a:t>El Dorado/Oates Prairie</a:t>
            </a:r>
            <a:endParaRPr lang="en-US" sz="2000">
              <a:solidFill>
                <a:schemeClr val="tx2">
                  <a:lumMod val="75000"/>
                </a:schemeClr>
              </a:solidFill>
              <a:effectLst/>
              <a:latin typeface="Calibri"/>
              <a:ea typeface="Calibri" panose="020F0502020204030204" pitchFamily="34" charset="0"/>
              <a:cs typeface="Arial"/>
            </a:endParaRPr>
          </a:p>
          <a:p>
            <a:pPr marR="0" lvl="0" indent="-342900" algn="just">
              <a:spcBef>
                <a:spcPts val="0"/>
              </a:spcBef>
              <a:buFont typeface="Arial" panose="020B0604020202020204" pitchFamily="34" charset="0"/>
              <a:buChar char="•"/>
            </a:pP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Pleasantville Area</a:t>
            </a:r>
            <a:endParaRPr lang="en-US" sz="20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R="0" lvl="0" indent="-342900" algn="just">
              <a:spcBef>
                <a:spcPts val="0"/>
              </a:spcBef>
              <a:buFont typeface="Arial" panose="020B0604020202020204" pitchFamily="34" charset="0"/>
              <a:buChar char="•"/>
            </a:pP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Second Ward</a:t>
            </a:r>
            <a:endParaRPr lang="en-US" sz="20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R="0" lvl="0" indent="-342900" algn="just">
              <a:spcBef>
                <a:spcPts val="0"/>
              </a:spcBef>
              <a:buFont typeface="Arial" panose="020B0604020202020204" pitchFamily="34" charset="0"/>
              <a:buChar char="•"/>
            </a:pP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Harrisburg/Manchester</a:t>
            </a:r>
            <a:endParaRPr lang="en-US" sz="20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R="0" lvl="0" indent="-342900" algn="just">
              <a:spcBef>
                <a:spcPts val="0"/>
              </a:spcBef>
              <a:buFont typeface="Arial" panose="020B0604020202020204" pitchFamily="34" charset="0"/>
              <a:buChar char="•"/>
            </a:pPr>
            <a:r>
              <a:rPr lang="en-US" sz="2000" err="1">
                <a:solidFill>
                  <a:schemeClr val="tx2">
                    <a:lumMod val="75000"/>
                  </a:schemeClr>
                </a:solidFill>
                <a:effectLst/>
                <a:latin typeface="Arial"/>
                <a:ea typeface="Calibri" panose="020F0502020204030204" pitchFamily="34" charset="0"/>
                <a:cs typeface="Arial"/>
              </a:rPr>
              <a:t>Gulfgate</a:t>
            </a:r>
            <a:r>
              <a:rPr lang="en-US" sz="2000">
                <a:solidFill>
                  <a:schemeClr val="tx2">
                    <a:lumMod val="75000"/>
                  </a:schemeClr>
                </a:solidFill>
                <a:effectLst/>
                <a:latin typeface="Arial"/>
                <a:ea typeface="Calibri" panose="020F0502020204030204" pitchFamily="34" charset="0"/>
                <a:cs typeface="Arial"/>
              </a:rPr>
              <a:t> Riverview/Pine Valley</a:t>
            </a:r>
          </a:p>
          <a:p>
            <a:pPr marR="0" lvl="0" indent="-342900" algn="just">
              <a:spcBef>
                <a:spcPts val="0"/>
              </a:spcBef>
              <a:buFont typeface="Arial" panose="020B0604020202020204" pitchFamily="34" charset="0"/>
              <a:buChar char="•"/>
            </a:pP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Greater Hobby </a:t>
            </a:r>
            <a:r>
              <a:rPr lang="en-US" sz="200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rPr>
              <a:t>Area</a:t>
            </a:r>
          </a:p>
        </p:txBody>
      </p:sp>
    </p:spTree>
    <p:extLst>
      <p:ext uri="{BB962C8B-B14F-4D97-AF65-F5344CB8AC3E}">
        <p14:creationId xmlns:p14="http://schemas.microsoft.com/office/powerpoint/2010/main" val="285351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276625" y="192101"/>
            <a:ext cx="6331643" cy="722299"/>
          </a:xfrm>
          <a:ln>
            <a:solidFill>
              <a:schemeClr val="accent1"/>
            </a:solidFill>
          </a:ln>
        </p:spPr>
        <p:txBody>
          <a:bodyPr lIns="91440" tIns="45720" rIns="91440" bIns="45720" anchor="t"/>
          <a:lstStyle/>
          <a:p>
            <a:pPr algn="ctr"/>
            <a:r>
              <a:rPr lang="en-US" sz="2000">
                <a:latin typeface="Arial"/>
                <a:cs typeface="Arial"/>
              </a:rPr>
              <a:t>Update: Gala at MacGregor New Construction</a:t>
            </a:r>
            <a:br>
              <a:rPr lang="en-US" sz="2000">
                <a:latin typeface="Arial"/>
                <a:cs typeface="Arial"/>
              </a:rPr>
            </a:br>
            <a:r>
              <a:rPr lang="en-US" sz="2000">
                <a:latin typeface="Arial"/>
                <a:cs typeface="Arial"/>
              </a:rPr>
              <a:t>102-120 Carson St., Houston, 77004 (District D)</a:t>
            </a:r>
          </a:p>
        </p:txBody>
      </p:sp>
      <p:pic>
        <p:nvPicPr>
          <p:cNvPr id="4" name="Picture 3" descr="A picture containing building, outdoor, tree, street&#10;&#10;Description automatically generated">
            <a:extLst>
              <a:ext uri="{FF2B5EF4-FFF2-40B4-BE49-F238E27FC236}">
                <a16:creationId xmlns:a16="http://schemas.microsoft.com/office/drawing/2014/main" id="{FC7BC748-D503-20E8-39E0-EDD4BAEBAF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627" y="929768"/>
            <a:ext cx="5454478" cy="3635431"/>
          </a:xfrm>
          <a:prstGeom prst="rect">
            <a:avLst/>
          </a:prstGeom>
        </p:spPr>
      </p:pic>
    </p:spTree>
    <p:extLst>
      <p:ext uri="{BB962C8B-B14F-4D97-AF65-F5344CB8AC3E}">
        <p14:creationId xmlns:p14="http://schemas.microsoft.com/office/powerpoint/2010/main" val="124016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318567" y="291647"/>
            <a:ext cx="6289701" cy="829875"/>
          </a:xfrm>
          <a:ln>
            <a:solidFill>
              <a:schemeClr val="accent1"/>
            </a:solidFill>
          </a:ln>
        </p:spPr>
        <p:txBody>
          <a:bodyPr lIns="91440" tIns="45720" rIns="91440" bIns="45720" anchor="t"/>
          <a:lstStyle/>
          <a:p>
            <a:pPr algn="ctr"/>
            <a:r>
              <a:rPr lang="en-US" sz="2000">
                <a:latin typeface="Arial"/>
                <a:cs typeface="Arial"/>
              </a:rPr>
              <a:t>Update: NHH Savoy</a:t>
            </a:r>
            <a:br>
              <a:rPr lang="en-US" sz="2400">
                <a:latin typeface="Arial"/>
                <a:cs typeface="Arial"/>
              </a:rPr>
            </a:br>
            <a:r>
              <a:rPr lang="en-US" sz="2000">
                <a:latin typeface="Arial"/>
                <a:cs typeface="Arial"/>
              </a:rPr>
              <a:t>6315 Savoy, Houston, 77036 (District J)</a:t>
            </a:r>
            <a:br>
              <a:rPr lang="en-US" sz="2000">
                <a:latin typeface="Arial"/>
                <a:cs typeface="Arial"/>
              </a:rPr>
            </a:br>
            <a:endParaRPr lang="en-US" sz="2000">
              <a:latin typeface="Arial"/>
              <a:cs typeface="Arial"/>
            </a:endParaRPr>
          </a:p>
        </p:txBody>
      </p:sp>
      <p:sp>
        <p:nvSpPr>
          <p:cNvPr id="8" name="Title 6">
            <a:extLst>
              <a:ext uri="{FF2B5EF4-FFF2-40B4-BE49-F238E27FC236}">
                <a16:creationId xmlns:a16="http://schemas.microsoft.com/office/drawing/2014/main" id="{C2BF8629-7C5B-4290-BB7A-5D39D974F31B}"/>
              </a:ext>
            </a:extLst>
          </p:cNvPr>
          <p:cNvSpPr txBox="1">
            <a:spLocks/>
          </p:cNvSpPr>
          <p:nvPr/>
        </p:nvSpPr>
        <p:spPr>
          <a:xfrm>
            <a:off x="318567" y="1137241"/>
            <a:ext cx="6289701" cy="3473180"/>
          </a:xfrm>
          <a:prstGeom prst="rect">
            <a:avLst/>
          </a:prstGeom>
          <a:ln>
            <a:solidFill>
              <a:schemeClr val="accent1"/>
            </a:solidFill>
          </a:ln>
        </p:spPr>
        <p:txBody>
          <a:bodyPr lIns="91440" tIns="45720" rIns="91440" bIns="45720" anchor="t"/>
          <a:lstStyle>
            <a:lvl1pPr algn="l" defTabSz="514350" rtl="0" eaLnBrk="1" latinLnBrk="0" hangingPunct="1">
              <a:spcBef>
                <a:spcPct val="0"/>
              </a:spcBef>
              <a:buNone/>
              <a:defRPr sz="2250" b="1" i="0" kern="1200">
                <a:solidFill>
                  <a:srgbClr val="0067AC"/>
                </a:solidFill>
                <a:latin typeface="Arial" panose="020B0604020202020204" pitchFamily="34" charset="0"/>
                <a:ea typeface="+mj-ea"/>
                <a:cs typeface="Arial" panose="020B0604020202020204" pitchFamily="34" charset="0"/>
              </a:defRPr>
            </a:lvl1pPr>
          </a:lstStyle>
          <a:p>
            <a:pPr algn="ctr">
              <a:spcAft>
                <a:spcPts val="1200"/>
              </a:spcAft>
            </a:pPr>
            <a:r>
              <a:rPr lang="en-US" sz="1900">
                <a:latin typeface="+mj-lt"/>
                <a:cs typeface="Arial"/>
              </a:rPr>
              <a:t>Completion Percentage: </a:t>
            </a:r>
            <a:r>
              <a:rPr lang="en-US" sz="1900">
                <a:solidFill>
                  <a:schemeClr val="accent1">
                    <a:lumMod val="75000"/>
                  </a:schemeClr>
                </a:solidFill>
                <a:latin typeface="Arial"/>
                <a:cs typeface="Arial"/>
              </a:rPr>
              <a:t>98%</a:t>
            </a:r>
          </a:p>
          <a:p>
            <a:pPr algn="ctr">
              <a:spcAft>
                <a:spcPts val="1200"/>
              </a:spcAft>
            </a:pPr>
            <a:r>
              <a:rPr lang="en-US" sz="1900">
                <a:latin typeface="Arial"/>
                <a:cs typeface="Arial"/>
              </a:rPr>
              <a:t>Total Number of Units: 120</a:t>
            </a:r>
          </a:p>
          <a:p>
            <a:pPr algn="ctr">
              <a:spcAft>
                <a:spcPts val="1200"/>
              </a:spcAft>
            </a:pPr>
            <a:r>
              <a:rPr lang="en-US" sz="1900">
                <a:latin typeface="Arial"/>
                <a:cs typeface="Arial"/>
              </a:rPr>
              <a:t>Total Restricted Units: 120 (30% - 80% AMI)</a:t>
            </a:r>
          </a:p>
          <a:p>
            <a:pPr algn="ctr">
              <a:spcAft>
                <a:spcPts val="1200"/>
              </a:spcAft>
            </a:pPr>
            <a:r>
              <a:rPr lang="en-US" sz="1900">
                <a:latin typeface="Arial"/>
                <a:cs typeface="Arial"/>
              </a:rPr>
              <a:t>Total Project Cost: $33,794,447.00</a:t>
            </a:r>
          </a:p>
          <a:p>
            <a:pPr algn="ctr">
              <a:spcAft>
                <a:spcPts val="1200"/>
              </a:spcAft>
            </a:pPr>
            <a:r>
              <a:rPr lang="en-US" sz="1900">
                <a:latin typeface="Arial"/>
                <a:cs typeface="Arial"/>
              </a:rPr>
              <a:t>HCD Funding: $13,200,000.00 (CDBG - DR17)</a:t>
            </a:r>
          </a:p>
          <a:p>
            <a:pPr algn="ctr">
              <a:spcAft>
                <a:spcPts val="1200"/>
              </a:spcAft>
            </a:pPr>
            <a:r>
              <a:rPr lang="en-US" sz="1900">
                <a:latin typeface="Arial"/>
                <a:cs typeface="Arial"/>
              </a:rPr>
              <a:t>Developer: Houston Area CDC/New Hope Housing</a:t>
            </a:r>
          </a:p>
          <a:p>
            <a:pPr algn="ctr">
              <a:spcAft>
                <a:spcPts val="1200"/>
              </a:spcAft>
            </a:pPr>
            <a:r>
              <a:rPr lang="en-US" sz="1900">
                <a:latin typeface="Arial"/>
                <a:cs typeface="Arial"/>
              </a:rPr>
              <a:t>Architect: Garcia Associates, Architects, LLC. </a:t>
            </a:r>
          </a:p>
          <a:p>
            <a:pPr algn="ctr">
              <a:spcAft>
                <a:spcPts val="1200"/>
              </a:spcAft>
            </a:pPr>
            <a:r>
              <a:rPr lang="en-US" sz="1900">
                <a:latin typeface="Arial"/>
                <a:cs typeface="Arial"/>
              </a:rPr>
              <a:t>Ribbon Cutting: August 2023</a:t>
            </a:r>
          </a:p>
          <a:p>
            <a:pPr algn="ctr">
              <a:spcAft>
                <a:spcPts val="1200"/>
              </a:spcAft>
            </a:pPr>
            <a:endParaRPr lang="en-US" sz="1900">
              <a:latin typeface="Arial"/>
              <a:cs typeface="Arial"/>
            </a:endParaRPr>
          </a:p>
        </p:txBody>
      </p:sp>
    </p:spTree>
    <p:extLst>
      <p:ext uri="{BB962C8B-B14F-4D97-AF65-F5344CB8AC3E}">
        <p14:creationId xmlns:p14="http://schemas.microsoft.com/office/powerpoint/2010/main" val="141322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276625" y="176733"/>
            <a:ext cx="6331643" cy="706931"/>
          </a:xfrm>
          <a:ln>
            <a:solidFill>
              <a:schemeClr val="accent1"/>
            </a:solidFill>
          </a:ln>
        </p:spPr>
        <p:txBody>
          <a:bodyPr lIns="91440" tIns="45720" rIns="91440" bIns="45720" anchor="t"/>
          <a:lstStyle/>
          <a:p>
            <a:pPr algn="ctr"/>
            <a:r>
              <a:rPr lang="en-US" sz="2000">
                <a:latin typeface="Arial"/>
                <a:cs typeface="Arial"/>
              </a:rPr>
              <a:t>Update: NHH Savoy</a:t>
            </a:r>
            <a:br>
              <a:rPr lang="en-US" sz="2400">
                <a:latin typeface="Arial"/>
                <a:cs typeface="Arial"/>
              </a:rPr>
            </a:br>
            <a:r>
              <a:rPr lang="en-US" sz="2000">
                <a:latin typeface="Arial"/>
                <a:cs typeface="Arial"/>
              </a:rPr>
              <a:t>6315 Savoy, Houston, 77036 (District J)</a:t>
            </a:r>
            <a:br>
              <a:rPr lang="en-US" sz="2000">
                <a:latin typeface="Arial"/>
                <a:cs typeface="Arial"/>
              </a:rPr>
            </a:br>
            <a:endParaRPr lang="en-US" sz="2000">
              <a:latin typeface="Arial"/>
              <a:cs typeface="Arial"/>
            </a:endParaRPr>
          </a:p>
        </p:txBody>
      </p:sp>
      <p:sp>
        <p:nvSpPr>
          <p:cNvPr id="9" name="TextBox 8">
            <a:extLst>
              <a:ext uri="{FF2B5EF4-FFF2-40B4-BE49-F238E27FC236}">
                <a16:creationId xmlns:a16="http://schemas.microsoft.com/office/drawing/2014/main" id="{CCE28F7B-A2B8-A829-59E1-8F94CFC4EA54}"/>
              </a:ext>
            </a:extLst>
          </p:cNvPr>
          <p:cNvSpPr txBox="1"/>
          <p:nvPr/>
        </p:nvSpPr>
        <p:spPr>
          <a:xfrm>
            <a:off x="852927" y="4372215"/>
            <a:ext cx="5085121" cy="307777"/>
          </a:xfrm>
          <a:prstGeom prst="rect">
            <a:avLst/>
          </a:prstGeom>
          <a:noFill/>
        </p:spPr>
        <p:txBody>
          <a:bodyPr wrap="square" rtlCol="0">
            <a:spAutoFit/>
          </a:bodyPr>
          <a:lstStyle/>
          <a:p>
            <a:pPr algn="ctr"/>
            <a:r>
              <a:rPr lang="en-US" sz="1400">
                <a:solidFill>
                  <a:schemeClr val="tx2">
                    <a:lumMod val="75000"/>
                  </a:schemeClr>
                </a:solidFill>
                <a:latin typeface="+mj-lt"/>
              </a:rPr>
              <a:t>Progress as of August, 2023.</a:t>
            </a:r>
          </a:p>
        </p:txBody>
      </p:sp>
      <p:pic>
        <p:nvPicPr>
          <p:cNvPr id="8" name="Picture 7" descr="A picture containing building, outdoor, sky, tree&#10;&#10;Description automatically generated">
            <a:extLst>
              <a:ext uri="{FF2B5EF4-FFF2-40B4-BE49-F238E27FC236}">
                <a16:creationId xmlns:a16="http://schemas.microsoft.com/office/drawing/2014/main" id="{9C49B942-3D6F-9327-744A-FD445FF83D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194" y="922084"/>
            <a:ext cx="5163827" cy="3441711"/>
          </a:xfrm>
          <a:prstGeom prst="rect">
            <a:avLst/>
          </a:prstGeom>
        </p:spPr>
      </p:pic>
    </p:spTree>
    <p:extLst>
      <p:ext uri="{BB962C8B-B14F-4D97-AF65-F5344CB8AC3E}">
        <p14:creationId xmlns:p14="http://schemas.microsoft.com/office/powerpoint/2010/main" val="760650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276625" y="113515"/>
            <a:ext cx="6331643" cy="706931"/>
          </a:xfrm>
          <a:ln>
            <a:solidFill>
              <a:schemeClr val="accent1"/>
            </a:solidFill>
          </a:ln>
        </p:spPr>
        <p:txBody>
          <a:bodyPr lIns="91440" tIns="45720" rIns="91440" bIns="45720" anchor="t"/>
          <a:lstStyle/>
          <a:p>
            <a:pPr algn="ctr"/>
            <a:r>
              <a:rPr lang="en-US" sz="2000">
                <a:latin typeface="Arial"/>
                <a:cs typeface="Arial"/>
              </a:rPr>
              <a:t>Update: NHH Savoy</a:t>
            </a:r>
            <a:br>
              <a:rPr lang="en-US" sz="2000">
                <a:latin typeface="Arial"/>
                <a:cs typeface="Arial"/>
              </a:rPr>
            </a:br>
            <a:r>
              <a:rPr lang="en-US" sz="2000">
                <a:latin typeface="Arial"/>
                <a:cs typeface="Arial"/>
              </a:rPr>
              <a:t>6315 Savoy, Houston, 77036 (District J)</a:t>
            </a:r>
            <a:br>
              <a:rPr lang="en-US" sz="2000">
                <a:latin typeface="Arial"/>
                <a:cs typeface="Arial"/>
              </a:rPr>
            </a:br>
            <a:endParaRPr lang="en-US" sz="2000">
              <a:latin typeface="Arial"/>
              <a:cs typeface="Arial"/>
            </a:endParaRPr>
          </a:p>
        </p:txBody>
      </p:sp>
      <p:sp>
        <p:nvSpPr>
          <p:cNvPr id="9" name="TextBox 8">
            <a:extLst>
              <a:ext uri="{FF2B5EF4-FFF2-40B4-BE49-F238E27FC236}">
                <a16:creationId xmlns:a16="http://schemas.microsoft.com/office/drawing/2014/main" id="{CCE28F7B-A2B8-A829-59E1-8F94CFC4EA54}"/>
              </a:ext>
            </a:extLst>
          </p:cNvPr>
          <p:cNvSpPr txBox="1"/>
          <p:nvPr/>
        </p:nvSpPr>
        <p:spPr>
          <a:xfrm>
            <a:off x="852927" y="4372215"/>
            <a:ext cx="5085121" cy="307777"/>
          </a:xfrm>
          <a:prstGeom prst="rect">
            <a:avLst/>
          </a:prstGeom>
          <a:noFill/>
        </p:spPr>
        <p:txBody>
          <a:bodyPr wrap="square" rtlCol="0">
            <a:spAutoFit/>
          </a:bodyPr>
          <a:lstStyle/>
          <a:p>
            <a:pPr algn="ctr"/>
            <a:r>
              <a:rPr lang="en-US" sz="1400">
                <a:solidFill>
                  <a:schemeClr val="tx2">
                    <a:lumMod val="75000"/>
                  </a:schemeClr>
                </a:solidFill>
                <a:latin typeface="+mj-lt"/>
              </a:rPr>
              <a:t>Progress as of August, 2023.</a:t>
            </a:r>
          </a:p>
        </p:txBody>
      </p:sp>
      <p:pic>
        <p:nvPicPr>
          <p:cNvPr id="4" name="Picture 3" descr="A picture containing outdoor, building, sidewalk, walkway&#10;&#10;Description automatically generated">
            <a:extLst>
              <a:ext uri="{FF2B5EF4-FFF2-40B4-BE49-F238E27FC236}">
                <a16:creationId xmlns:a16="http://schemas.microsoft.com/office/drawing/2014/main" id="{94311111-877B-5D4C-8684-6D3C3FA98B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667" y="814508"/>
            <a:ext cx="5396588" cy="3596847"/>
          </a:xfrm>
          <a:prstGeom prst="rect">
            <a:avLst/>
          </a:prstGeom>
        </p:spPr>
      </p:pic>
    </p:spTree>
    <p:extLst>
      <p:ext uri="{BB962C8B-B14F-4D97-AF65-F5344CB8AC3E}">
        <p14:creationId xmlns:p14="http://schemas.microsoft.com/office/powerpoint/2010/main" val="58455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276625" y="238205"/>
            <a:ext cx="6331643" cy="706931"/>
          </a:xfrm>
          <a:ln>
            <a:solidFill>
              <a:schemeClr val="accent1"/>
            </a:solidFill>
          </a:ln>
        </p:spPr>
        <p:txBody>
          <a:bodyPr lIns="91440" tIns="45720" rIns="91440" bIns="45720" anchor="t"/>
          <a:lstStyle/>
          <a:p>
            <a:pPr algn="ctr"/>
            <a:r>
              <a:rPr lang="en-US" sz="2000">
                <a:latin typeface="Arial"/>
                <a:cs typeface="Arial"/>
              </a:rPr>
              <a:t>Update: NHH Savoy</a:t>
            </a:r>
            <a:br>
              <a:rPr lang="en-US" sz="2400">
                <a:latin typeface="Arial"/>
                <a:cs typeface="Arial"/>
              </a:rPr>
            </a:br>
            <a:r>
              <a:rPr lang="en-US" sz="2000">
                <a:latin typeface="Arial"/>
                <a:cs typeface="Arial"/>
              </a:rPr>
              <a:t>6315 Savoy, Houston, 77036 (District J)</a:t>
            </a:r>
            <a:br>
              <a:rPr lang="en-US" sz="2000">
                <a:latin typeface="Arial"/>
                <a:cs typeface="Arial"/>
              </a:rPr>
            </a:br>
            <a:endParaRPr lang="en-US" sz="2000">
              <a:latin typeface="Arial"/>
              <a:cs typeface="Arial"/>
            </a:endParaRPr>
          </a:p>
        </p:txBody>
      </p:sp>
      <p:sp>
        <p:nvSpPr>
          <p:cNvPr id="9" name="TextBox 8">
            <a:extLst>
              <a:ext uri="{FF2B5EF4-FFF2-40B4-BE49-F238E27FC236}">
                <a16:creationId xmlns:a16="http://schemas.microsoft.com/office/drawing/2014/main" id="{CCE28F7B-A2B8-A829-59E1-8F94CFC4EA54}"/>
              </a:ext>
            </a:extLst>
          </p:cNvPr>
          <p:cNvSpPr txBox="1"/>
          <p:nvPr/>
        </p:nvSpPr>
        <p:spPr>
          <a:xfrm>
            <a:off x="852927" y="4372215"/>
            <a:ext cx="5085121" cy="307777"/>
          </a:xfrm>
          <a:prstGeom prst="rect">
            <a:avLst/>
          </a:prstGeom>
          <a:noFill/>
        </p:spPr>
        <p:txBody>
          <a:bodyPr wrap="square" rtlCol="0">
            <a:spAutoFit/>
          </a:bodyPr>
          <a:lstStyle/>
          <a:p>
            <a:pPr algn="ctr"/>
            <a:r>
              <a:rPr lang="en-US" sz="1400">
                <a:solidFill>
                  <a:schemeClr val="tx2">
                    <a:lumMod val="75000"/>
                  </a:schemeClr>
                </a:solidFill>
                <a:latin typeface="+mj-lt"/>
              </a:rPr>
              <a:t>Progress as of August, 2023.</a:t>
            </a:r>
          </a:p>
        </p:txBody>
      </p:sp>
      <p:pic>
        <p:nvPicPr>
          <p:cNvPr id="5" name="Picture 4" descr="A picture containing text, grass, sky, outdoor&#10;&#10;Description automatically generated">
            <a:extLst>
              <a:ext uri="{FF2B5EF4-FFF2-40B4-BE49-F238E27FC236}">
                <a16:creationId xmlns:a16="http://schemas.microsoft.com/office/drawing/2014/main" id="{60243B4A-BBDF-AE2E-2252-7F16828659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21" b="10106"/>
          <a:stretch/>
        </p:blipFill>
        <p:spPr>
          <a:xfrm>
            <a:off x="437990" y="1042467"/>
            <a:ext cx="6008914" cy="3299011"/>
          </a:xfrm>
          <a:prstGeom prst="rect">
            <a:avLst/>
          </a:prstGeom>
        </p:spPr>
      </p:pic>
    </p:spTree>
    <p:extLst>
      <p:ext uri="{BB962C8B-B14F-4D97-AF65-F5344CB8AC3E}">
        <p14:creationId xmlns:p14="http://schemas.microsoft.com/office/powerpoint/2010/main" val="253050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318567" y="291647"/>
            <a:ext cx="6289701" cy="829875"/>
          </a:xfrm>
          <a:ln>
            <a:solidFill>
              <a:schemeClr val="accent1"/>
            </a:solidFill>
          </a:ln>
        </p:spPr>
        <p:txBody>
          <a:bodyPr lIns="91440" tIns="45720" rIns="91440" bIns="45720" anchor="t"/>
          <a:lstStyle/>
          <a:p>
            <a:pPr algn="ctr"/>
            <a:r>
              <a:rPr lang="en-US" sz="2000">
                <a:latin typeface="Arial"/>
                <a:cs typeface="Arial"/>
              </a:rPr>
              <a:t>Update: Caroline Lofts</a:t>
            </a:r>
            <a:br>
              <a:rPr lang="en-US" sz="2800">
                <a:latin typeface="Arial"/>
                <a:cs typeface="Arial"/>
              </a:rPr>
            </a:br>
            <a:r>
              <a:rPr lang="en-US" sz="2000">
                <a:latin typeface="Arial"/>
                <a:cs typeface="Arial"/>
              </a:rPr>
              <a:t>2403 Caroline, Houston, 77004 (District D)</a:t>
            </a:r>
            <a:br>
              <a:rPr lang="en-US" sz="2000">
                <a:latin typeface="Arial"/>
                <a:cs typeface="Arial"/>
              </a:rPr>
            </a:br>
            <a:br>
              <a:rPr lang="en-US" sz="2000">
                <a:latin typeface="Arial"/>
                <a:cs typeface="Arial"/>
              </a:rPr>
            </a:br>
            <a:br>
              <a:rPr lang="en-US" sz="2400">
                <a:latin typeface="Arial"/>
                <a:cs typeface="Arial"/>
              </a:rPr>
            </a:br>
            <a:br>
              <a:rPr lang="en-US" sz="2000">
                <a:latin typeface="Arial"/>
                <a:cs typeface="Arial"/>
              </a:rPr>
            </a:br>
            <a:endParaRPr lang="en-US" sz="2000">
              <a:latin typeface="Arial"/>
              <a:cs typeface="Arial"/>
            </a:endParaRPr>
          </a:p>
        </p:txBody>
      </p:sp>
      <p:sp>
        <p:nvSpPr>
          <p:cNvPr id="8" name="Title 6">
            <a:extLst>
              <a:ext uri="{FF2B5EF4-FFF2-40B4-BE49-F238E27FC236}">
                <a16:creationId xmlns:a16="http://schemas.microsoft.com/office/drawing/2014/main" id="{C2BF8629-7C5B-4290-BB7A-5D39D974F31B}"/>
              </a:ext>
            </a:extLst>
          </p:cNvPr>
          <p:cNvSpPr txBox="1">
            <a:spLocks/>
          </p:cNvSpPr>
          <p:nvPr/>
        </p:nvSpPr>
        <p:spPr>
          <a:xfrm>
            <a:off x="318567" y="1152608"/>
            <a:ext cx="6289701" cy="3519285"/>
          </a:xfrm>
          <a:prstGeom prst="rect">
            <a:avLst/>
          </a:prstGeom>
          <a:ln>
            <a:solidFill>
              <a:schemeClr val="accent1"/>
            </a:solidFill>
          </a:ln>
        </p:spPr>
        <p:txBody>
          <a:bodyPr lIns="91440" tIns="45720" rIns="91440" bIns="45720" anchor="t"/>
          <a:lstStyle>
            <a:lvl1pPr algn="l" defTabSz="514350" rtl="0" eaLnBrk="1" latinLnBrk="0" hangingPunct="1">
              <a:spcBef>
                <a:spcPct val="0"/>
              </a:spcBef>
              <a:buNone/>
              <a:defRPr sz="2250" b="1" i="0" kern="1200">
                <a:solidFill>
                  <a:srgbClr val="0067AC"/>
                </a:solidFill>
                <a:latin typeface="Arial" panose="020B0604020202020204" pitchFamily="34" charset="0"/>
                <a:ea typeface="+mj-ea"/>
                <a:cs typeface="Arial" panose="020B0604020202020204" pitchFamily="34" charset="0"/>
              </a:defRPr>
            </a:lvl1pPr>
          </a:lstStyle>
          <a:p>
            <a:pPr algn="ctr">
              <a:spcAft>
                <a:spcPts val="1200"/>
              </a:spcAft>
            </a:pPr>
            <a:r>
              <a:rPr lang="en-US" sz="1900">
                <a:latin typeface="+mj-lt"/>
                <a:cs typeface="Arial"/>
              </a:rPr>
              <a:t>Completion Percentage: </a:t>
            </a:r>
            <a:r>
              <a:rPr lang="en-US" sz="1900">
                <a:solidFill>
                  <a:schemeClr val="accent1">
                    <a:lumMod val="75000"/>
                  </a:schemeClr>
                </a:solidFill>
                <a:latin typeface="Arial"/>
                <a:cs typeface="Arial"/>
              </a:rPr>
              <a:t>98%</a:t>
            </a:r>
          </a:p>
          <a:p>
            <a:pPr algn="ctr">
              <a:spcAft>
                <a:spcPts val="1200"/>
              </a:spcAft>
            </a:pPr>
            <a:r>
              <a:rPr lang="en-US" sz="1900">
                <a:latin typeface="Arial"/>
                <a:cs typeface="Arial"/>
              </a:rPr>
              <a:t>Total Number of Units: 119</a:t>
            </a:r>
          </a:p>
          <a:p>
            <a:pPr algn="ctr">
              <a:spcAft>
                <a:spcPts val="1200"/>
              </a:spcAft>
            </a:pPr>
            <a:r>
              <a:rPr lang="en-US" sz="1900">
                <a:latin typeface="Arial"/>
                <a:cs typeface="Arial"/>
              </a:rPr>
              <a:t>Total Restricted Units: 80 (30% - 80% AMI)</a:t>
            </a:r>
          </a:p>
          <a:p>
            <a:pPr algn="ctr">
              <a:spcAft>
                <a:spcPts val="1200"/>
              </a:spcAft>
            </a:pPr>
            <a:r>
              <a:rPr lang="en-US" sz="1900">
                <a:latin typeface="Arial"/>
                <a:cs typeface="Arial"/>
              </a:rPr>
              <a:t>Total Project Cost: $39,864,269.00</a:t>
            </a:r>
          </a:p>
          <a:p>
            <a:pPr algn="ctr">
              <a:spcAft>
                <a:spcPts val="1200"/>
              </a:spcAft>
            </a:pPr>
            <a:r>
              <a:rPr lang="en-US" sz="1900">
                <a:latin typeface="Arial"/>
                <a:cs typeface="Arial"/>
              </a:rPr>
              <a:t>HCD Funding: $19,619,640.00 (CDBG - DR17)</a:t>
            </a:r>
          </a:p>
          <a:p>
            <a:pPr algn="ctr">
              <a:spcAft>
                <a:spcPts val="1200"/>
              </a:spcAft>
            </a:pPr>
            <a:r>
              <a:rPr lang="en-US" sz="1900">
                <a:latin typeface="Arial"/>
                <a:cs typeface="Arial"/>
              </a:rPr>
              <a:t>Developer: Mark-Dana Corporation</a:t>
            </a:r>
          </a:p>
          <a:p>
            <a:pPr algn="ctr">
              <a:spcAft>
                <a:spcPts val="1200"/>
              </a:spcAft>
            </a:pPr>
            <a:r>
              <a:rPr lang="en-US" sz="1900">
                <a:latin typeface="Arial"/>
                <a:cs typeface="Arial"/>
              </a:rPr>
              <a:t>Architect: </a:t>
            </a:r>
            <a:r>
              <a:rPr lang="en-US" sz="1900" err="1">
                <a:latin typeface="Arial"/>
                <a:cs typeface="Arial"/>
              </a:rPr>
              <a:t>Mucasey</a:t>
            </a:r>
            <a:r>
              <a:rPr lang="en-US" sz="1900">
                <a:latin typeface="Arial"/>
                <a:cs typeface="Arial"/>
              </a:rPr>
              <a:t> &amp; Associates</a:t>
            </a:r>
          </a:p>
          <a:p>
            <a:pPr algn="ctr">
              <a:spcAft>
                <a:spcPts val="1200"/>
              </a:spcAft>
            </a:pPr>
            <a:r>
              <a:rPr lang="en-US" sz="1900">
                <a:latin typeface="Arial"/>
                <a:cs typeface="Arial"/>
              </a:rPr>
              <a:t>Estimated Completion: July 26, 2023</a:t>
            </a:r>
          </a:p>
        </p:txBody>
      </p:sp>
    </p:spTree>
    <p:extLst>
      <p:ext uri="{BB962C8B-B14F-4D97-AF65-F5344CB8AC3E}">
        <p14:creationId xmlns:p14="http://schemas.microsoft.com/office/powerpoint/2010/main" val="101210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276625" y="207469"/>
            <a:ext cx="6331643" cy="706931"/>
          </a:xfrm>
          <a:ln>
            <a:solidFill>
              <a:schemeClr val="accent1"/>
            </a:solidFill>
          </a:ln>
        </p:spPr>
        <p:txBody>
          <a:bodyPr lIns="91440" tIns="45720" rIns="91440" bIns="45720" anchor="t"/>
          <a:lstStyle/>
          <a:p>
            <a:pPr algn="ctr"/>
            <a:r>
              <a:rPr lang="en-US" sz="2000">
                <a:latin typeface="Arial"/>
                <a:cs typeface="Arial"/>
              </a:rPr>
              <a:t>Update: Caroline Lofts</a:t>
            </a:r>
            <a:br>
              <a:rPr lang="en-US" sz="2000">
                <a:latin typeface="Arial"/>
                <a:cs typeface="Arial"/>
              </a:rPr>
            </a:br>
            <a:r>
              <a:rPr lang="en-US" sz="2000">
                <a:latin typeface="Arial"/>
                <a:cs typeface="Arial"/>
              </a:rPr>
              <a:t>2403 Caroline, Houston, 77004 (District C)</a:t>
            </a:r>
            <a:br>
              <a:rPr lang="en-US" sz="2000">
                <a:latin typeface="Arial"/>
                <a:cs typeface="Arial"/>
              </a:rPr>
            </a:br>
            <a:endParaRPr lang="en-US" sz="2000">
              <a:latin typeface="Arial"/>
              <a:cs typeface="Arial"/>
            </a:endParaRPr>
          </a:p>
        </p:txBody>
      </p:sp>
      <p:sp>
        <p:nvSpPr>
          <p:cNvPr id="5" name="TextBox 4">
            <a:extLst>
              <a:ext uri="{FF2B5EF4-FFF2-40B4-BE49-F238E27FC236}">
                <a16:creationId xmlns:a16="http://schemas.microsoft.com/office/drawing/2014/main" id="{4A312CA2-7786-EB1D-A522-7D56BEB6E698}"/>
              </a:ext>
            </a:extLst>
          </p:cNvPr>
          <p:cNvSpPr txBox="1"/>
          <p:nvPr/>
        </p:nvSpPr>
        <p:spPr>
          <a:xfrm>
            <a:off x="944819" y="4441371"/>
            <a:ext cx="4802769" cy="307777"/>
          </a:xfrm>
          <a:prstGeom prst="rect">
            <a:avLst/>
          </a:prstGeom>
          <a:noFill/>
        </p:spPr>
        <p:txBody>
          <a:bodyPr wrap="square" rtlCol="0">
            <a:spAutoFit/>
          </a:bodyPr>
          <a:lstStyle/>
          <a:p>
            <a:pPr algn="ctr"/>
            <a:r>
              <a:rPr lang="en-US" sz="1400">
                <a:solidFill>
                  <a:schemeClr val="tx2">
                    <a:lumMod val="75000"/>
                  </a:schemeClr>
                </a:solidFill>
                <a:latin typeface="+mj-lt"/>
              </a:rPr>
              <a:t>Progress as of July, 2023.</a:t>
            </a:r>
          </a:p>
        </p:txBody>
      </p:sp>
      <p:pic>
        <p:nvPicPr>
          <p:cNvPr id="4" name="Picture 3" descr="A picture containing text, sky, outdoor, road&#10;&#10;Description automatically generated">
            <a:extLst>
              <a:ext uri="{FF2B5EF4-FFF2-40B4-BE49-F238E27FC236}">
                <a16:creationId xmlns:a16="http://schemas.microsoft.com/office/drawing/2014/main" id="{A6D75666-61B2-0831-BAC1-E32320B513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989"/>
          <a:stretch/>
        </p:blipFill>
        <p:spPr>
          <a:xfrm>
            <a:off x="591670" y="929769"/>
            <a:ext cx="5788813" cy="3550024"/>
          </a:xfrm>
          <a:prstGeom prst="rect">
            <a:avLst/>
          </a:prstGeom>
        </p:spPr>
      </p:pic>
    </p:spTree>
    <p:extLst>
      <p:ext uri="{BB962C8B-B14F-4D97-AF65-F5344CB8AC3E}">
        <p14:creationId xmlns:p14="http://schemas.microsoft.com/office/powerpoint/2010/main" val="1150768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276625" y="238205"/>
            <a:ext cx="6331643" cy="706931"/>
          </a:xfrm>
          <a:ln>
            <a:solidFill>
              <a:schemeClr val="accent1"/>
            </a:solidFill>
          </a:ln>
        </p:spPr>
        <p:txBody>
          <a:bodyPr lIns="91440" tIns="45720" rIns="91440" bIns="45720" anchor="t"/>
          <a:lstStyle/>
          <a:p>
            <a:pPr algn="ctr"/>
            <a:r>
              <a:rPr lang="en-US" sz="2000">
                <a:latin typeface="Arial"/>
                <a:cs typeface="Arial"/>
              </a:rPr>
              <a:t>Update: Temenos Place</a:t>
            </a:r>
            <a:br>
              <a:rPr lang="en-US" sz="2000">
                <a:latin typeface="Arial"/>
                <a:cs typeface="Arial"/>
              </a:rPr>
            </a:br>
            <a:r>
              <a:rPr lang="en-US" sz="2000">
                <a:latin typeface="Arial"/>
                <a:cs typeface="Arial"/>
              </a:rPr>
              <a:t>1703 Gray Houston, 77003 (District D)</a:t>
            </a:r>
            <a:br>
              <a:rPr lang="en-US" sz="2000">
                <a:latin typeface="Arial"/>
                <a:cs typeface="Arial"/>
              </a:rPr>
            </a:br>
            <a:endParaRPr lang="en-US" sz="2000">
              <a:latin typeface="Arial"/>
              <a:cs typeface="Arial"/>
            </a:endParaRPr>
          </a:p>
        </p:txBody>
      </p:sp>
      <p:sp>
        <p:nvSpPr>
          <p:cNvPr id="5" name="Title 6">
            <a:extLst>
              <a:ext uri="{FF2B5EF4-FFF2-40B4-BE49-F238E27FC236}">
                <a16:creationId xmlns:a16="http://schemas.microsoft.com/office/drawing/2014/main" id="{EE585F66-BD3A-40E5-B481-48A6521C95A7}"/>
              </a:ext>
            </a:extLst>
          </p:cNvPr>
          <p:cNvSpPr txBox="1">
            <a:spLocks/>
          </p:cNvSpPr>
          <p:nvPr/>
        </p:nvSpPr>
        <p:spPr>
          <a:xfrm>
            <a:off x="318567" y="1037347"/>
            <a:ext cx="6289701" cy="3526969"/>
          </a:xfrm>
          <a:prstGeom prst="rect">
            <a:avLst/>
          </a:prstGeom>
          <a:ln>
            <a:solidFill>
              <a:schemeClr val="accent1"/>
            </a:solidFill>
          </a:ln>
        </p:spPr>
        <p:txBody>
          <a:bodyPr lIns="91440" tIns="45720" rIns="91440" bIns="45720" anchor="t"/>
          <a:lstStyle>
            <a:lvl1pPr algn="l" defTabSz="514350" rtl="0" eaLnBrk="1" latinLnBrk="0" hangingPunct="1">
              <a:spcBef>
                <a:spcPct val="0"/>
              </a:spcBef>
              <a:buNone/>
              <a:defRPr sz="2250" b="1" i="0" kern="1200">
                <a:solidFill>
                  <a:srgbClr val="0067AC"/>
                </a:solidFill>
                <a:latin typeface="Arial" panose="020B0604020202020204" pitchFamily="34" charset="0"/>
                <a:ea typeface="+mj-ea"/>
                <a:cs typeface="Arial" panose="020B0604020202020204" pitchFamily="34" charset="0"/>
              </a:defRPr>
            </a:lvl1pPr>
          </a:lstStyle>
          <a:p>
            <a:pPr algn="ctr">
              <a:spcAft>
                <a:spcPts val="1200"/>
              </a:spcAft>
            </a:pPr>
            <a:r>
              <a:rPr lang="en-US" sz="1900">
                <a:latin typeface="+mj-lt"/>
                <a:cs typeface="Arial"/>
              </a:rPr>
              <a:t>Completion Percentage: </a:t>
            </a:r>
            <a:r>
              <a:rPr lang="en-US" sz="1900">
                <a:solidFill>
                  <a:schemeClr val="accent1">
                    <a:lumMod val="75000"/>
                  </a:schemeClr>
                </a:solidFill>
                <a:latin typeface="+mj-lt"/>
                <a:cs typeface="Arial"/>
              </a:rPr>
              <a:t>73%</a:t>
            </a:r>
          </a:p>
          <a:p>
            <a:pPr algn="ctr">
              <a:spcAft>
                <a:spcPts val="1200"/>
              </a:spcAft>
            </a:pPr>
            <a:r>
              <a:rPr lang="en-US" sz="1900">
                <a:latin typeface="+mj-lt"/>
                <a:cs typeface="Arial"/>
              </a:rPr>
              <a:t>Total Number of Units: 94</a:t>
            </a:r>
          </a:p>
          <a:p>
            <a:pPr algn="ctr">
              <a:spcAft>
                <a:spcPts val="1200"/>
              </a:spcAft>
            </a:pPr>
            <a:r>
              <a:rPr lang="en-US" sz="1900">
                <a:latin typeface="+mj-lt"/>
                <a:cs typeface="Arial"/>
              </a:rPr>
              <a:t>Total Restricted Units: 94 (30% - 80% AMI)</a:t>
            </a:r>
          </a:p>
          <a:p>
            <a:pPr algn="ctr">
              <a:spcAft>
                <a:spcPts val="1200"/>
              </a:spcAft>
            </a:pPr>
            <a:r>
              <a:rPr lang="en-US" sz="1900">
                <a:latin typeface="+mj-lt"/>
                <a:cs typeface="Arial"/>
              </a:rPr>
              <a:t>Total Project Cost: $32,596,735.00</a:t>
            </a:r>
          </a:p>
          <a:p>
            <a:pPr algn="ctr">
              <a:spcAft>
                <a:spcPts val="1200"/>
              </a:spcAft>
            </a:pPr>
            <a:r>
              <a:rPr lang="en-US" sz="1900">
                <a:latin typeface="+mj-lt"/>
                <a:cs typeface="Arial"/>
              </a:rPr>
              <a:t>Funding: $12,500,000.00 (HOME, Bond, DR-17, HTC)</a:t>
            </a:r>
          </a:p>
          <a:p>
            <a:pPr algn="ctr">
              <a:spcAft>
                <a:spcPts val="1200"/>
              </a:spcAft>
            </a:pPr>
            <a:r>
              <a:rPr lang="en-US" sz="1900">
                <a:latin typeface="+mj-lt"/>
                <a:cs typeface="Arial"/>
              </a:rPr>
              <a:t>Developer: Temenos CDC</a:t>
            </a:r>
          </a:p>
          <a:p>
            <a:pPr algn="ctr">
              <a:spcAft>
                <a:spcPts val="1200"/>
              </a:spcAft>
            </a:pPr>
            <a:r>
              <a:rPr lang="en-US" sz="1900">
                <a:latin typeface="+mj-lt"/>
                <a:cs typeface="Arial"/>
              </a:rPr>
              <a:t>Architect: </a:t>
            </a:r>
            <a:r>
              <a:rPr lang="en-US" sz="1900">
                <a:effectLst/>
                <a:latin typeface="+mj-lt"/>
                <a:ea typeface="Times New Roman" panose="02020603050405020304" pitchFamily="18" charset="0"/>
                <a:cs typeface="Arial"/>
              </a:rPr>
              <a:t>Forge Craft Architect + Design</a:t>
            </a:r>
          </a:p>
          <a:p>
            <a:pPr algn="ctr">
              <a:spcAft>
                <a:spcPts val="1200"/>
              </a:spcAft>
            </a:pPr>
            <a:r>
              <a:rPr lang="en-US" sz="1900">
                <a:latin typeface="+mj-lt"/>
                <a:cs typeface="Arial"/>
              </a:rPr>
              <a:t>Estimated Completion: 7/26/2023</a:t>
            </a:r>
          </a:p>
        </p:txBody>
      </p:sp>
    </p:spTree>
    <p:extLst>
      <p:ext uri="{BB962C8B-B14F-4D97-AF65-F5344CB8AC3E}">
        <p14:creationId xmlns:p14="http://schemas.microsoft.com/office/powerpoint/2010/main" val="3096440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276625" y="215153"/>
            <a:ext cx="6331643" cy="706931"/>
          </a:xfrm>
          <a:ln>
            <a:solidFill>
              <a:schemeClr val="accent1"/>
            </a:solidFill>
          </a:ln>
        </p:spPr>
        <p:txBody>
          <a:bodyPr lIns="91440" tIns="45720" rIns="91440" bIns="45720" anchor="t"/>
          <a:lstStyle/>
          <a:p>
            <a:pPr algn="ctr"/>
            <a:r>
              <a:rPr lang="en-US" sz="2000">
                <a:latin typeface="Arial"/>
                <a:cs typeface="Arial"/>
              </a:rPr>
              <a:t>Update: Temenos Place</a:t>
            </a:r>
            <a:br>
              <a:rPr lang="en-US" sz="2000">
                <a:latin typeface="Arial"/>
                <a:cs typeface="Arial"/>
              </a:rPr>
            </a:br>
            <a:r>
              <a:rPr lang="en-US" sz="2000">
                <a:latin typeface="Arial"/>
                <a:cs typeface="Arial"/>
              </a:rPr>
              <a:t>1703 Gray Houston, 77003 (District D)</a:t>
            </a:r>
            <a:br>
              <a:rPr lang="en-US" sz="2000">
                <a:latin typeface="Arial"/>
                <a:cs typeface="Arial"/>
              </a:rPr>
            </a:br>
            <a:endParaRPr lang="en-US" sz="2000">
              <a:latin typeface="Arial"/>
              <a:cs typeface="Arial"/>
            </a:endParaRPr>
          </a:p>
        </p:txBody>
      </p:sp>
      <p:sp>
        <p:nvSpPr>
          <p:cNvPr id="6" name="TextBox 5">
            <a:extLst>
              <a:ext uri="{FF2B5EF4-FFF2-40B4-BE49-F238E27FC236}">
                <a16:creationId xmlns:a16="http://schemas.microsoft.com/office/drawing/2014/main" id="{A28D98DB-A861-1A01-B4D4-7E20BAD2D3AE}"/>
              </a:ext>
            </a:extLst>
          </p:cNvPr>
          <p:cNvSpPr txBox="1"/>
          <p:nvPr/>
        </p:nvSpPr>
        <p:spPr>
          <a:xfrm>
            <a:off x="944819" y="4410635"/>
            <a:ext cx="4802769" cy="307777"/>
          </a:xfrm>
          <a:prstGeom prst="rect">
            <a:avLst/>
          </a:prstGeom>
          <a:noFill/>
        </p:spPr>
        <p:txBody>
          <a:bodyPr wrap="square" rtlCol="0">
            <a:spAutoFit/>
          </a:bodyPr>
          <a:lstStyle/>
          <a:p>
            <a:pPr algn="ctr"/>
            <a:r>
              <a:rPr lang="en-US" sz="1400">
                <a:solidFill>
                  <a:schemeClr val="tx2">
                    <a:lumMod val="75000"/>
                  </a:schemeClr>
                </a:solidFill>
                <a:latin typeface="+mj-lt"/>
              </a:rPr>
              <a:t>Progress as of July of 2023.</a:t>
            </a:r>
          </a:p>
        </p:txBody>
      </p:sp>
      <p:pic>
        <p:nvPicPr>
          <p:cNvPr id="4" name="Picture 3" descr="A picture containing text, sky, outdoor&#10;&#10;Description automatically generated">
            <a:extLst>
              <a:ext uri="{FF2B5EF4-FFF2-40B4-BE49-F238E27FC236}">
                <a16:creationId xmlns:a16="http://schemas.microsoft.com/office/drawing/2014/main" id="{A383D441-6953-F363-212F-F13EB33DCC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455" y="937453"/>
            <a:ext cx="5234413" cy="3488757"/>
          </a:xfrm>
          <a:prstGeom prst="rect">
            <a:avLst/>
          </a:prstGeom>
        </p:spPr>
      </p:pic>
    </p:spTree>
    <p:extLst>
      <p:ext uri="{BB962C8B-B14F-4D97-AF65-F5344CB8AC3E}">
        <p14:creationId xmlns:p14="http://schemas.microsoft.com/office/powerpoint/2010/main" val="218115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276625" y="192101"/>
            <a:ext cx="6331643" cy="722299"/>
          </a:xfrm>
          <a:ln>
            <a:solidFill>
              <a:schemeClr val="accent1"/>
            </a:solidFill>
          </a:ln>
        </p:spPr>
        <p:txBody>
          <a:bodyPr lIns="91440" tIns="45720" rIns="91440" bIns="45720" anchor="t"/>
          <a:lstStyle/>
          <a:p>
            <a:pPr algn="ctr"/>
            <a:r>
              <a:rPr lang="en-US" sz="2000">
                <a:latin typeface="Arial"/>
                <a:cs typeface="Arial"/>
              </a:rPr>
              <a:t>Update: 2100 Memorial</a:t>
            </a:r>
            <a:br>
              <a:rPr lang="en-US" sz="2000">
                <a:latin typeface="Arial"/>
                <a:cs typeface="Arial"/>
              </a:rPr>
            </a:br>
            <a:r>
              <a:rPr lang="en-US" sz="2000">
                <a:latin typeface="Arial"/>
                <a:cs typeface="Arial"/>
              </a:rPr>
              <a:t>2100 Memorial, Houston, 77007 (District H)</a:t>
            </a:r>
          </a:p>
        </p:txBody>
      </p:sp>
      <p:sp>
        <p:nvSpPr>
          <p:cNvPr id="5" name="Title 6">
            <a:extLst>
              <a:ext uri="{FF2B5EF4-FFF2-40B4-BE49-F238E27FC236}">
                <a16:creationId xmlns:a16="http://schemas.microsoft.com/office/drawing/2014/main" id="{EE585F66-BD3A-40E5-B481-48A6521C95A7}"/>
              </a:ext>
            </a:extLst>
          </p:cNvPr>
          <p:cNvSpPr txBox="1">
            <a:spLocks/>
          </p:cNvSpPr>
          <p:nvPr/>
        </p:nvSpPr>
        <p:spPr>
          <a:xfrm>
            <a:off x="318567" y="983561"/>
            <a:ext cx="6289701" cy="3657596"/>
          </a:xfrm>
          <a:prstGeom prst="rect">
            <a:avLst/>
          </a:prstGeom>
          <a:ln>
            <a:solidFill>
              <a:schemeClr val="accent1"/>
            </a:solidFill>
          </a:ln>
        </p:spPr>
        <p:txBody>
          <a:bodyPr lIns="91440" tIns="45720" rIns="91440" bIns="45720" anchor="t"/>
          <a:lstStyle>
            <a:lvl1pPr algn="l" defTabSz="514350" rtl="0" eaLnBrk="1" latinLnBrk="0" hangingPunct="1">
              <a:spcBef>
                <a:spcPct val="0"/>
              </a:spcBef>
              <a:buNone/>
              <a:defRPr sz="2250" b="1" i="0" kern="1200">
                <a:solidFill>
                  <a:srgbClr val="0067AC"/>
                </a:solidFill>
                <a:latin typeface="Arial" panose="020B0604020202020204" pitchFamily="34" charset="0"/>
                <a:ea typeface="+mj-ea"/>
                <a:cs typeface="Arial" panose="020B0604020202020204" pitchFamily="34" charset="0"/>
              </a:defRPr>
            </a:lvl1pPr>
          </a:lstStyle>
          <a:p>
            <a:pPr algn="ctr">
              <a:spcAft>
                <a:spcPts val="1200"/>
              </a:spcAft>
            </a:pPr>
            <a:r>
              <a:rPr lang="en-US" sz="1900">
                <a:latin typeface="+mj-lt"/>
                <a:cs typeface="Arial"/>
              </a:rPr>
              <a:t>Completion Percentage: </a:t>
            </a:r>
            <a:r>
              <a:rPr lang="en-US" sz="1900">
                <a:solidFill>
                  <a:schemeClr val="accent1">
                    <a:lumMod val="75000"/>
                  </a:schemeClr>
                </a:solidFill>
                <a:latin typeface="Arial"/>
                <a:cs typeface="Arial"/>
              </a:rPr>
              <a:t>53%</a:t>
            </a:r>
          </a:p>
          <a:p>
            <a:pPr algn="ctr">
              <a:spcAft>
                <a:spcPts val="1200"/>
              </a:spcAft>
            </a:pPr>
            <a:r>
              <a:rPr lang="en-US" sz="1900">
                <a:latin typeface="Arial"/>
                <a:cs typeface="Arial"/>
              </a:rPr>
              <a:t>Total Number of Units: 196</a:t>
            </a:r>
          </a:p>
          <a:p>
            <a:pPr algn="ctr">
              <a:spcAft>
                <a:spcPts val="1200"/>
              </a:spcAft>
            </a:pPr>
            <a:r>
              <a:rPr lang="en-US" sz="1900">
                <a:latin typeface="Arial"/>
                <a:cs typeface="Arial"/>
              </a:rPr>
              <a:t>Total Restricted Units: 100 (30% - 80% AMI)</a:t>
            </a:r>
          </a:p>
          <a:p>
            <a:pPr algn="ctr">
              <a:spcAft>
                <a:spcPts val="1200"/>
              </a:spcAft>
            </a:pPr>
            <a:r>
              <a:rPr lang="en-US" sz="1900">
                <a:latin typeface="Arial"/>
                <a:cs typeface="Arial"/>
              </a:rPr>
              <a:t>Total Project Cost: $61,799,200.00</a:t>
            </a:r>
          </a:p>
          <a:p>
            <a:pPr algn="ctr">
              <a:spcAft>
                <a:spcPts val="1200"/>
              </a:spcAft>
            </a:pPr>
            <a:r>
              <a:rPr lang="en-US" sz="1900">
                <a:latin typeface="Arial"/>
                <a:cs typeface="Arial"/>
              </a:rPr>
              <a:t>HCD Funding: $25,000,000.00 (CDBG-DR17, HTC)</a:t>
            </a:r>
          </a:p>
          <a:p>
            <a:pPr algn="ctr">
              <a:spcAft>
                <a:spcPts val="1200"/>
              </a:spcAft>
            </a:pPr>
            <a:r>
              <a:rPr lang="en-US" sz="1900">
                <a:latin typeface="Arial"/>
                <a:cs typeface="Arial"/>
              </a:rPr>
              <a:t>Developer: HHA/Columbia Residential</a:t>
            </a:r>
          </a:p>
          <a:p>
            <a:pPr algn="ctr">
              <a:spcAft>
                <a:spcPts val="1200"/>
              </a:spcAft>
            </a:pPr>
            <a:r>
              <a:rPr lang="en-US" sz="1900">
                <a:latin typeface="Arial"/>
                <a:cs typeface="Arial"/>
              </a:rPr>
              <a:t>Architect: JHP Architecture/Urban Design</a:t>
            </a:r>
          </a:p>
          <a:p>
            <a:pPr algn="ctr">
              <a:spcAft>
                <a:spcPts val="1200"/>
              </a:spcAft>
            </a:pPr>
            <a:r>
              <a:rPr lang="en-US" sz="1900">
                <a:latin typeface="Arial"/>
                <a:cs typeface="Arial"/>
              </a:rPr>
              <a:t>Estimated Completion: 10/26/2023</a:t>
            </a:r>
          </a:p>
        </p:txBody>
      </p:sp>
    </p:spTree>
    <p:extLst>
      <p:ext uri="{BB962C8B-B14F-4D97-AF65-F5344CB8AC3E}">
        <p14:creationId xmlns:p14="http://schemas.microsoft.com/office/powerpoint/2010/main" val="331074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7D74472-A985-4177-8301-B52AB99157E1}"/>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48315EF-4F11-C645-A6FD-E3E56D7DD527}"/>
              </a:ext>
            </a:extLst>
          </p:cNvPr>
          <p:cNvSpPr>
            <a:spLocks noGrp="1"/>
          </p:cNvSpPr>
          <p:nvPr>
            <p:ph type="body" idx="18"/>
          </p:nvPr>
        </p:nvSpPr>
        <p:spPr>
          <a:xfrm>
            <a:off x="76841" y="1845348"/>
            <a:ext cx="6692794" cy="1261059"/>
          </a:xfrm>
        </p:spPr>
        <p:txBody>
          <a:bodyPr lIns="91440" tIns="45720" rIns="91440" bIns="45720" numCol="1" anchor="t">
            <a:noAutofit/>
          </a:bodyPr>
          <a:lstStyle/>
          <a:p>
            <a:pPr marL="192405" indent="-192405"/>
            <a:r>
              <a:rPr lang="en-US" sz="3200">
                <a:latin typeface="Arial Black"/>
              </a:rPr>
              <a:t>III. PUBLIC SERVICES</a:t>
            </a:r>
            <a:endParaRPr lang="en-US" sz="3200"/>
          </a:p>
        </p:txBody>
      </p:sp>
      <p:sp>
        <p:nvSpPr>
          <p:cNvPr id="5" name="Text Placeholder 4">
            <a:extLst>
              <a:ext uri="{FF2B5EF4-FFF2-40B4-BE49-F238E27FC236}">
                <a16:creationId xmlns:a16="http://schemas.microsoft.com/office/drawing/2014/main" id="{EE4801AC-DF1A-AD45-B569-9E1BEDE682CA}"/>
              </a:ext>
            </a:extLst>
          </p:cNvPr>
          <p:cNvSpPr>
            <a:spLocks noGrp="1"/>
          </p:cNvSpPr>
          <p:nvPr>
            <p:ph type="body" idx="11"/>
          </p:nvPr>
        </p:nvSpPr>
        <p:spPr>
          <a:xfrm>
            <a:off x="266393" y="4552950"/>
            <a:ext cx="6342205" cy="457200"/>
          </a:xfrm>
        </p:spPr>
        <p:txBody>
          <a:bodyPr lIns="68580" tIns="34290" rIns="68580" bIns="34290" numCol="1" anchor="t">
            <a:normAutofit/>
          </a:bodyPr>
          <a:lstStyle/>
          <a:p>
            <a:pPr marL="192405" indent="-192405"/>
            <a:r>
              <a:rPr lang="en-US"/>
              <a:t>Melody Barr, Deputy Assistant Director</a:t>
            </a:r>
          </a:p>
        </p:txBody>
      </p:sp>
    </p:spTree>
    <p:extLst>
      <p:ext uri="{BB962C8B-B14F-4D97-AF65-F5344CB8AC3E}">
        <p14:creationId xmlns:p14="http://schemas.microsoft.com/office/powerpoint/2010/main" val="41267598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276625" y="238205"/>
            <a:ext cx="6331643" cy="722299"/>
          </a:xfrm>
          <a:ln>
            <a:solidFill>
              <a:schemeClr val="accent1"/>
            </a:solidFill>
          </a:ln>
        </p:spPr>
        <p:txBody>
          <a:bodyPr lIns="91440" tIns="45720" rIns="91440" bIns="45720" anchor="t"/>
          <a:lstStyle/>
          <a:p>
            <a:pPr algn="ctr"/>
            <a:r>
              <a:rPr lang="en-US" sz="2000">
                <a:latin typeface="Arial"/>
                <a:cs typeface="Arial"/>
              </a:rPr>
              <a:t>Update: 2100 Memorial</a:t>
            </a:r>
            <a:br>
              <a:rPr lang="en-US" sz="2000">
                <a:latin typeface="Arial"/>
                <a:cs typeface="Arial"/>
              </a:rPr>
            </a:br>
            <a:r>
              <a:rPr lang="en-US" sz="2000">
                <a:latin typeface="Arial"/>
                <a:cs typeface="Arial"/>
              </a:rPr>
              <a:t>2100 Memorial, Houston, 77007 (District H)</a:t>
            </a:r>
          </a:p>
        </p:txBody>
      </p:sp>
      <p:sp>
        <p:nvSpPr>
          <p:cNvPr id="9" name="TextBox 8">
            <a:extLst>
              <a:ext uri="{FF2B5EF4-FFF2-40B4-BE49-F238E27FC236}">
                <a16:creationId xmlns:a16="http://schemas.microsoft.com/office/drawing/2014/main" id="{4FFFD0BF-EC22-89F6-5A79-21155D38D051}"/>
              </a:ext>
            </a:extLst>
          </p:cNvPr>
          <p:cNvSpPr txBox="1"/>
          <p:nvPr/>
        </p:nvSpPr>
        <p:spPr>
          <a:xfrm>
            <a:off x="944819" y="4402951"/>
            <a:ext cx="4802769" cy="307777"/>
          </a:xfrm>
          <a:prstGeom prst="rect">
            <a:avLst/>
          </a:prstGeom>
          <a:noFill/>
        </p:spPr>
        <p:txBody>
          <a:bodyPr wrap="square" rtlCol="0">
            <a:spAutoFit/>
          </a:bodyPr>
          <a:lstStyle/>
          <a:p>
            <a:pPr algn="ctr"/>
            <a:r>
              <a:rPr lang="en-US" sz="1400">
                <a:solidFill>
                  <a:schemeClr val="tx2">
                    <a:lumMod val="75000"/>
                  </a:schemeClr>
                </a:solidFill>
                <a:latin typeface="+mj-lt"/>
              </a:rPr>
              <a:t>Progress as of August of 2023.</a:t>
            </a:r>
          </a:p>
        </p:txBody>
      </p:sp>
      <p:pic>
        <p:nvPicPr>
          <p:cNvPr id="4" name="Picture 3" descr="A picture containing sky, tree, outdoor, government building&#10;&#10;Description automatically generated">
            <a:extLst>
              <a:ext uri="{FF2B5EF4-FFF2-40B4-BE49-F238E27FC236}">
                <a16:creationId xmlns:a16="http://schemas.microsoft.com/office/drawing/2014/main" id="{CF398081-EA8F-D6F3-762B-C99CD25F41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10" t="6966" r="5130" b="3123"/>
          <a:stretch/>
        </p:blipFill>
        <p:spPr>
          <a:xfrm>
            <a:off x="886697" y="981791"/>
            <a:ext cx="5152884" cy="3421160"/>
          </a:xfrm>
          <a:prstGeom prst="rect">
            <a:avLst/>
          </a:prstGeom>
        </p:spPr>
      </p:pic>
    </p:spTree>
    <p:extLst>
      <p:ext uri="{BB962C8B-B14F-4D97-AF65-F5344CB8AC3E}">
        <p14:creationId xmlns:p14="http://schemas.microsoft.com/office/powerpoint/2010/main" val="16011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276625" y="238205"/>
            <a:ext cx="6331643" cy="722299"/>
          </a:xfrm>
          <a:ln>
            <a:solidFill>
              <a:schemeClr val="accent1"/>
            </a:solidFill>
          </a:ln>
        </p:spPr>
        <p:txBody>
          <a:bodyPr lIns="91440" tIns="45720" rIns="91440" bIns="45720" anchor="t"/>
          <a:lstStyle/>
          <a:p>
            <a:pPr algn="ctr"/>
            <a:r>
              <a:rPr lang="en-US" sz="2000">
                <a:latin typeface="Arial"/>
                <a:cs typeface="Arial"/>
              </a:rPr>
              <a:t>Update: 2100 Memorial</a:t>
            </a:r>
            <a:br>
              <a:rPr lang="en-US" sz="2000">
                <a:latin typeface="Arial"/>
                <a:cs typeface="Arial"/>
              </a:rPr>
            </a:br>
            <a:r>
              <a:rPr lang="en-US" sz="2000">
                <a:latin typeface="Arial"/>
                <a:cs typeface="Arial"/>
              </a:rPr>
              <a:t>2100 Memorial, Houston, 77007 (District H)</a:t>
            </a:r>
          </a:p>
        </p:txBody>
      </p:sp>
      <p:sp>
        <p:nvSpPr>
          <p:cNvPr id="9" name="TextBox 8">
            <a:extLst>
              <a:ext uri="{FF2B5EF4-FFF2-40B4-BE49-F238E27FC236}">
                <a16:creationId xmlns:a16="http://schemas.microsoft.com/office/drawing/2014/main" id="{4FFFD0BF-EC22-89F6-5A79-21155D38D051}"/>
              </a:ext>
            </a:extLst>
          </p:cNvPr>
          <p:cNvSpPr txBox="1"/>
          <p:nvPr/>
        </p:nvSpPr>
        <p:spPr>
          <a:xfrm>
            <a:off x="944819" y="4402951"/>
            <a:ext cx="4802769" cy="307777"/>
          </a:xfrm>
          <a:prstGeom prst="rect">
            <a:avLst/>
          </a:prstGeom>
          <a:noFill/>
        </p:spPr>
        <p:txBody>
          <a:bodyPr wrap="square" rtlCol="0">
            <a:spAutoFit/>
          </a:bodyPr>
          <a:lstStyle/>
          <a:p>
            <a:pPr algn="ctr"/>
            <a:r>
              <a:rPr lang="en-US" sz="1400">
                <a:solidFill>
                  <a:schemeClr val="tx2">
                    <a:lumMod val="75000"/>
                  </a:schemeClr>
                </a:solidFill>
                <a:latin typeface="+mj-lt"/>
              </a:rPr>
              <a:t>Progress as of August of 2023.</a:t>
            </a:r>
          </a:p>
        </p:txBody>
      </p:sp>
      <p:pic>
        <p:nvPicPr>
          <p:cNvPr id="5" name="Picture 4" descr="A building with trees in front of it&#10;&#10;Description automatically generated with low confidence">
            <a:extLst>
              <a:ext uri="{FF2B5EF4-FFF2-40B4-BE49-F238E27FC236}">
                <a16:creationId xmlns:a16="http://schemas.microsoft.com/office/drawing/2014/main" id="{7EA8E9E0-4C54-9937-03DF-95CA7E5E4D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901" y="942736"/>
            <a:ext cx="5192804" cy="3461024"/>
          </a:xfrm>
          <a:prstGeom prst="rect">
            <a:avLst/>
          </a:prstGeom>
        </p:spPr>
      </p:pic>
    </p:spTree>
    <p:extLst>
      <p:ext uri="{BB962C8B-B14F-4D97-AF65-F5344CB8AC3E}">
        <p14:creationId xmlns:p14="http://schemas.microsoft.com/office/powerpoint/2010/main" val="352347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276625" y="361149"/>
            <a:ext cx="6331643" cy="706931"/>
          </a:xfrm>
          <a:ln>
            <a:solidFill>
              <a:schemeClr val="accent1"/>
            </a:solidFill>
          </a:ln>
        </p:spPr>
        <p:txBody>
          <a:bodyPr lIns="91440" tIns="45720" rIns="91440" bIns="45720" anchor="t"/>
          <a:lstStyle/>
          <a:p>
            <a:pPr algn="ctr"/>
            <a:r>
              <a:rPr lang="en-US" sz="2000">
                <a:latin typeface="Arial"/>
                <a:cs typeface="Arial"/>
              </a:rPr>
              <a:t>Update: Summit at Renaissance Park</a:t>
            </a:r>
            <a:br>
              <a:rPr lang="en-US" sz="2000">
                <a:latin typeface="Arial"/>
                <a:cs typeface="Arial"/>
              </a:rPr>
            </a:br>
            <a:r>
              <a:rPr lang="en-US" sz="2000">
                <a:latin typeface="Arial"/>
                <a:cs typeface="Arial"/>
              </a:rPr>
              <a:t>12121 </a:t>
            </a:r>
            <a:r>
              <a:rPr lang="en-US" sz="2000" err="1">
                <a:latin typeface="Arial"/>
                <a:cs typeface="Arial"/>
              </a:rPr>
              <a:t>Greenspoint</a:t>
            </a:r>
            <a:r>
              <a:rPr lang="en-US" sz="2000">
                <a:latin typeface="Arial"/>
                <a:cs typeface="Arial"/>
              </a:rPr>
              <a:t>, Houston, 77060 (District B)</a:t>
            </a:r>
          </a:p>
        </p:txBody>
      </p:sp>
      <p:sp>
        <p:nvSpPr>
          <p:cNvPr id="5" name="Title 6">
            <a:extLst>
              <a:ext uri="{FF2B5EF4-FFF2-40B4-BE49-F238E27FC236}">
                <a16:creationId xmlns:a16="http://schemas.microsoft.com/office/drawing/2014/main" id="{EE585F66-BD3A-40E5-B481-48A6521C95A7}"/>
              </a:ext>
            </a:extLst>
          </p:cNvPr>
          <p:cNvSpPr txBox="1">
            <a:spLocks/>
          </p:cNvSpPr>
          <p:nvPr/>
        </p:nvSpPr>
        <p:spPr>
          <a:xfrm>
            <a:off x="264779" y="1137237"/>
            <a:ext cx="6331643" cy="3672963"/>
          </a:xfrm>
          <a:prstGeom prst="rect">
            <a:avLst/>
          </a:prstGeom>
          <a:ln>
            <a:solidFill>
              <a:schemeClr val="accent1"/>
            </a:solidFill>
          </a:ln>
        </p:spPr>
        <p:txBody>
          <a:bodyPr lIns="91440" tIns="45720" rIns="91440" bIns="45720" anchor="t"/>
          <a:lstStyle>
            <a:lvl1pPr algn="l" defTabSz="514350" rtl="0" eaLnBrk="1" latinLnBrk="0" hangingPunct="1">
              <a:spcBef>
                <a:spcPct val="0"/>
              </a:spcBef>
              <a:buNone/>
              <a:defRPr sz="2250" b="1" i="0" kern="1200">
                <a:solidFill>
                  <a:srgbClr val="0067AC"/>
                </a:solidFill>
                <a:latin typeface="Arial" panose="020B0604020202020204" pitchFamily="34" charset="0"/>
                <a:ea typeface="+mj-ea"/>
                <a:cs typeface="Arial" panose="020B0604020202020204" pitchFamily="34" charset="0"/>
              </a:defRPr>
            </a:lvl1pPr>
          </a:lstStyle>
          <a:p>
            <a:pPr algn="ctr">
              <a:spcAft>
                <a:spcPts val="1200"/>
              </a:spcAft>
            </a:pPr>
            <a:r>
              <a:rPr lang="en-US" sz="1900">
                <a:latin typeface="+mj-lt"/>
                <a:cs typeface="Arial"/>
              </a:rPr>
              <a:t>Completion Percentage: 63%</a:t>
            </a:r>
          </a:p>
          <a:p>
            <a:pPr algn="ctr">
              <a:spcAft>
                <a:spcPts val="1200"/>
              </a:spcAft>
            </a:pPr>
            <a:r>
              <a:rPr lang="en-US" sz="1900">
                <a:latin typeface="+mj-lt"/>
                <a:cs typeface="Arial"/>
              </a:rPr>
              <a:t>Total Number of Units: 325</a:t>
            </a:r>
          </a:p>
          <a:p>
            <a:pPr algn="ctr">
              <a:spcAft>
                <a:spcPts val="1200"/>
              </a:spcAft>
            </a:pPr>
            <a:r>
              <a:rPr lang="en-US" sz="1900">
                <a:latin typeface="+mj-lt"/>
                <a:cs typeface="Arial"/>
              </a:rPr>
              <a:t>Total Restricted Units: 166 (30% - 60% AMI)</a:t>
            </a:r>
          </a:p>
          <a:p>
            <a:pPr algn="ctr">
              <a:spcAft>
                <a:spcPts val="1200"/>
              </a:spcAft>
            </a:pPr>
            <a:r>
              <a:rPr lang="en-US" sz="1900">
                <a:latin typeface="+mj-lt"/>
                <a:cs typeface="Arial"/>
              </a:rPr>
              <a:t>Total Project Cost: $88,570,081</a:t>
            </a:r>
          </a:p>
          <a:p>
            <a:pPr algn="ctr">
              <a:spcAft>
                <a:spcPts val="1200"/>
              </a:spcAft>
            </a:pPr>
            <a:r>
              <a:rPr lang="en-US" sz="1900">
                <a:latin typeface="+mj-lt"/>
                <a:cs typeface="Arial"/>
              </a:rPr>
              <a:t>HCD Funding: $48,594,968 (CDBG-DR17, HTC)</a:t>
            </a:r>
          </a:p>
          <a:p>
            <a:pPr algn="ctr">
              <a:spcAft>
                <a:spcPts val="1200"/>
              </a:spcAft>
            </a:pPr>
            <a:r>
              <a:rPr lang="en-US" sz="1900">
                <a:latin typeface="+mj-lt"/>
                <a:cs typeface="Arial"/>
              </a:rPr>
              <a:t>Developer: TXZNH, LLC</a:t>
            </a:r>
          </a:p>
          <a:p>
            <a:pPr algn="ctr">
              <a:spcAft>
                <a:spcPts val="1200"/>
              </a:spcAft>
            </a:pPr>
            <a:r>
              <a:rPr lang="en-US" sz="1900">
                <a:latin typeface="+mj-lt"/>
                <a:cs typeface="Arial"/>
              </a:rPr>
              <a:t>Architect: </a:t>
            </a:r>
            <a:r>
              <a:rPr lang="en-US" sz="1900">
                <a:effectLst/>
                <a:latin typeface="+mj-lt"/>
                <a:ea typeface="Times New Roman" panose="02020603050405020304" pitchFamily="18" charset="0"/>
                <a:cs typeface="Arial"/>
              </a:rPr>
              <a:t>Forge Craft</a:t>
            </a:r>
          </a:p>
          <a:p>
            <a:pPr algn="ctr">
              <a:spcAft>
                <a:spcPts val="1200"/>
              </a:spcAft>
            </a:pPr>
            <a:r>
              <a:rPr lang="en-US" sz="1900">
                <a:latin typeface="+mj-lt"/>
                <a:ea typeface="Times New Roman" panose="02020603050405020304" pitchFamily="18" charset="0"/>
                <a:cs typeface="Arial"/>
              </a:rPr>
              <a:t>Estimated Completion Date: November, 2023</a:t>
            </a:r>
            <a:endParaRPr lang="en-US" sz="1900">
              <a:effectLst/>
              <a:latin typeface="+mj-lt"/>
              <a:ea typeface="Times New Roman" panose="02020603050405020304" pitchFamily="18" charset="0"/>
              <a:cs typeface="Arial"/>
            </a:endParaRPr>
          </a:p>
        </p:txBody>
      </p:sp>
    </p:spTree>
    <p:extLst>
      <p:ext uri="{BB962C8B-B14F-4D97-AF65-F5344CB8AC3E}">
        <p14:creationId xmlns:p14="http://schemas.microsoft.com/office/powerpoint/2010/main" val="3290732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276625" y="192104"/>
            <a:ext cx="6331643" cy="683873"/>
          </a:xfrm>
          <a:ln>
            <a:solidFill>
              <a:schemeClr val="accent1"/>
            </a:solidFill>
          </a:ln>
        </p:spPr>
        <p:txBody>
          <a:bodyPr lIns="91440" tIns="45720" rIns="91440" bIns="45720" anchor="t"/>
          <a:lstStyle/>
          <a:p>
            <a:pPr algn="ctr"/>
            <a:r>
              <a:rPr lang="en-US" sz="2000">
                <a:latin typeface="Arial"/>
                <a:cs typeface="Arial"/>
              </a:rPr>
              <a:t>Update: Summit at Renaissance Park</a:t>
            </a:r>
            <a:br>
              <a:rPr lang="en-US" sz="1800">
                <a:latin typeface="Arial"/>
                <a:cs typeface="Arial"/>
              </a:rPr>
            </a:br>
            <a:r>
              <a:rPr lang="en-US" sz="2000">
                <a:latin typeface="Arial"/>
                <a:cs typeface="Arial"/>
              </a:rPr>
              <a:t>12121 </a:t>
            </a:r>
            <a:r>
              <a:rPr lang="en-US" sz="2000" err="1">
                <a:latin typeface="Arial"/>
                <a:cs typeface="Arial"/>
              </a:rPr>
              <a:t>Greenspoint</a:t>
            </a:r>
            <a:r>
              <a:rPr lang="en-US" sz="2000">
                <a:latin typeface="Arial"/>
                <a:cs typeface="Arial"/>
              </a:rPr>
              <a:t>, Houston, 77060 (District B)</a:t>
            </a:r>
            <a:br>
              <a:rPr lang="en-US" sz="2000">
                <a:latin typeface="Arial"/>
                <a:cs typeface="Arial"/>
              </a:rPr>
            </a:br>
            <a:endParaRPr lang="en-US" sz="2000">
              <a:latin typeface="Arial"/>
              <a:cs typeface="Arial"/>
            </a:endParaRPr>
          </a:p>
        </p:txBody>
      </p:sp>
      <p:sp>
        <p:nvSpPr>
          <p:cNvPr id="2" name="TextBox 1">
            <a:extLst>
              <a:ext uri="{FF2B5EF4-FFF2-40B4-BE49-F238E27FC236}">
                <a16:creationId xmlns:a16="http://schemas.microsoft.com/office/drawing/2014/main" id="{3FA54298-53A7-F3CE-3832-734A86339CFF}"/>
              </a:ext>
            </a:extLst>
          </p:cNvPr>
          <p:cNvSpPr txBox="1"/>
          <p:nvPr/>
        </p:nvSpPr>
        <p:spPr>
          <a:xfrm>
            <a:off x="944819" y="4402951"/>
            <a:ext cx="4802769" cy="307777"/>
          </a:xfrm>
          <a:prstGeom prst="rect">
            <a:avLst/>
          </a:prstGeom>
          <a:noFill/>
        </p:spPr>
        <p:txBody>
          <a:bodyPr wrap="square" rtlCol="0">
            <a:spAutoFit/>
          </a:bodyPr>
          <a:lstStyle/>
          <a:p>
            <a:pPr algn="ctr"/>
            <a:r>
              <a:rPr lang="en-US" sz="1400">
                <a:solidFill>
                  <a:schemeClr val="tx2">
                    <a:lumMod val="75000"/>
                  </a:schemeClr>
                </a:solidFill>
                <a:latin typeface="+mj-lt"/>
              </a:rPr>
              <a:t>Progress as of August of 2023.</a:t>
            </a:r>
          </a:p>
        </p:txBody>
      </p:sp>
      <p:pic>
        <p:nvPicPr>
          <p:cNvPr id="6" name="Picture 5" descr="A large building with many windows&#10;&#10;Description automatically generated with low confidence">
            <a:extLst>
              <a:ext uri="{FF2B5EF4-FFF2-40B4-BE49-F238E27FC236}">
                <a16:creationId xmlns:a16="http://schemas.microsoft.com/office/drawing/2014/main" id="{7CCD324C-34EC-A500-A374-33E3BD60D8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413"/>
          <a:stretch/>
        </p:blipFill>
        <p:spPr>
          <a:xfrm>
            <a:off x="453358" y="945136"/>
            <a:ext cx="5920737" cy="3377407"/>
          </a:xfrm>
          <a:prstGeom prst="rect">
            <a:avLst/>
          </a:prstGeom>
        </p:spPr>
      </p:pic>
    </p:spTree>
    <p:extLst>
      <p:ext uri="{BB962C8B-B14F-4D97-AF65-F5344CB8AC3E}">
        <p14:creationId xmlns:p14="http://schemas.microsoft.com/office/powerpoint/2010/main" val="160895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276625" y="192104"/>
            <a:ext cx="6331643" cy="683873"/>
          </a:xfrm>
          <a:ln>
            <a:solidFill>
              <a:schemeClr val="accent1"/>
            </a:solidFill>
          </a:ln>
        </p:spPr>
        <p:txBody>
          <a:bodyPr lIns="91440" tIns="45720" rIns="91440" bIns="45720" anchor="t"/>
          <a:lstStyle/>
          <a:p>
            <a:pPr algn="ctr"/>
            <a:r>
              <a:rPr lang="en-US" sz="2000">
                <a:latin typeface="Arial"/>
                <a:cs typeface="Arial"/>
              </a:rPr>
              <a:t>Update: Summit at Renaissance Park </a:t>
            </a:r>
            <a:br>
              <a:rPr lang="en-US" sz="2000">
                <a:latin typeface="Arial"/>
                <a:cs typeface="Arial"/>
              </a:rPr>
            </a:br>
            <a:r>
              <a:rPr lang="en-US" sz="2000">
                <a:latin typeface="Arial"/>
                <a:cs typeface="Arial"/>
              </a:rPr>
              <a:t>12121 </a:t>
            </a:r>
            <a:r>
              <a:rPr lang="en-US" sz="2000" err="1">
                <a:latin typeface="Arial"/>
                <a:cs typeface="Arial"/>
              </a:rPr>
              <a:t>Greenspoint</a:t>
            </a:r>
            <a:r>
              <a:rPr lang="en-US" sz="2000">
                <a:latin typeface="Arial"/>
                <a:cs typeface="Arial"/>
              </a:rPr>
              <a:t>, Houston, 77060 (District B)</a:t>
            </a:r>
            <a:br>
              <a:rPr lang="en-US" sz="2000">
                <a:latin typeface="Arial"/>
                <a:cs typeface="Arial"/>
              </a:rPr>
            </a:br>
            <a:endParaRPr lang="en-US" sz="2400">
              <a:latin typeface="Arial"/>
              <a:cs typeface="Arial"/>
            </a:endParaRPr>
          </a:p>
        </p:txBody>
      </p:sp>
      <p:pic>
        <p:nvPicPr>
          <p:cNvPr id="4" name="Picture 3" descr="A picture containing building, sky, outdoor, tall&#10;&#10;Description automatically generated">
            <a:extLst>
              <a:ext uri="{FF2B5EF4-FFF2-40B4-BE49-F238E27FC236}">
                <a16:creationId xmlns:a16="http://schemas.microsoft.com/office/drawing/2014/main" id="{899444DF-28F1-0BEC-0212-C357E37F75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42" t="10805" r="4034"/>
          <a:stretch/>
        </p:blipFill>
        <p:spPr>
          <a:xfrm>
            <a:off x="576303" y="875977"/>
            <a:ext cx="5675707" cy="3654657"/>
          </a:xfrm>
          <a:prstGeom prst="rect">
            <a:avLst/>
          </a:prstGeom>
        </p:spPr>
      </p:pic>
    </p:spTree>
    <p:extLst>
      <p:ext uri="{BB962C8B-B14F-4D97-AF65-F5344CB8AC3E}">
        <p14:creationId xmlns:p14="http://schemas.microsoft.com/office/powerpoint/2010/main" val="34490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276625" y="361149"/>
            <a:ext cx="6331643" cy="706931"/>
          </a:xfrm>
          <a:ln>
            <a:solidFill>
              <a:schemeClr val="accent1"/>
            </a:solidFill>
          </a:ln>
        </p:spPr>
        <p:txBody>
          <a:bodyPr lIns="91440" tIns="45720" rIns="91440" bIns="45720" anchor="t"/>
          <a:lstStyle/>
          <a:p>
            <a:pPr algn="ctr"/>
            <a:r>
              <a:rPr lang="en-US" sz="2000">
                <a:latin typeface="Arial"/>
                <a:cs typeface="Arial"/>
              </a:rPr>
              <a:t>Update: Houston Area Women’s Center</a:t>
            </a:r>
            <a:br>
              <a:rPr lang="en-US" sz="2000">
                <a:latin typeface="Arial"/>
                <a:cs typeface="Arial"/>
              </a:rPr>
            </a:br>
            <a:r>
              <a:rPr lang="en-US" sz="2000">
                <a:latin typeface="Arial"/>
                <a:cs typeface="Arial"/>
              </a:rPr>
              <a:t>3077 El Camino, Houston, TX  77054 (District D)</a:t>
            </a:r>
          </a:p>
        </p:txBody>
      </p:sp>
      <p:sp>
        <p:nvSpPr>
          <p:cNvPr id="5" name="Title 6">
            <a:extLst>
              <a:ext uri="{FF2B5EF4-FFF2-40B4-BE49-F238E27FC236}">
                <a16:creationId xmlns:a16="http://schemas.microsoft.com/office/drawing/2014/main" id="{EE585F66-BD3A-40E5-B481-48A6521C95A7}"/>
              </a:ext>
            </a:extLst>
          </p:cNvPr>
          <p:cNvSpPr txBox="1">
            <a:spLocks/>
          </p:cNvSpPr>
          <p:nvPr/>
        </p:nvSpPr>
        <p:spPr>
          <a:xfrm>
            <a:off x="264779" y="1137237"/>
            <a:ext cx="6331643" cy="3672963"/>
          </a:xfrm>
          <a:prstGeom prst="rect">
            <a:avLst/>
          </a:prstGeom>
          <a:ln>
            <a:solidFill>
              <a:schemeClr val="accent1"/>
            </a:solidFill>
          </a:ln>
        </p:spPr>
        <p:txBody>
          <a:bodyPr lIns="91440" tIns="45720" rIns="91440" bIns="45720" anchor="t"/>
          <a:lstStyle>
            <a:lvl1pPr algn="l" defTabSz="514350" rtl="0" eaLnBrk="1" latinLnBrk="0" hangingPunct="1">
              <a:spcBef>
                <a:spcPct val="0"/>
              </a:spcBef>
              <a:buNone/>
              <a:defRPr sz="2250" b="1" i="0" kern="1200">
                <a:solidFill>
                  <a:srgbClr val="0067AC"/>
                </a:solidFill>
                <a:latin typeface="Arial" panose="020B0604020202020204" pitchFamily="34" charset="0"/>
                <a:ea typeface="+mj-ea"/>
                <a:cs typeface="Arial" panose="020B0604020202020204" pitchFamily="34" charset="0"/>
              </a:defRPr>
            </a:lvl1pPr>
          </a:lstStyle>
          <a:p>
            <a:pPr algn="ctr">
              <a:spcAft>
                <a:spcPts val="1200"/>
              </a:spcAft>
            </a:pPr>
            <a:r>
              <a:rPr lang="en-US" sz="1900">
                <a:latin typeface="+mj-lt"/>
                <a:cs typeface="Arial"/>
              </a:rPr>
              <a:t>Completion Percentage: 14% </a:t>
            </a:r>
          </a:p>
          <a:p>
            <a:pPr algn="ctr">
              <a:spcAft>
                <a:spcPts val="1200"/>
              </a:spcAft>
            </a:pPr>
            <a:r>
              <a:rPr lang="en-US" sz="1900">
                <a:latin typeface="+mj-lt"/>
                <a:cs typeface="Arial"/>
              </a:rPr>
              <a:t>Total Number of Units: 135</a:t>
            </a:r>
          </a:p>
          <a:p>
            <a:pPr algn="ctr">
              <a:spcAft>
                <a:spcPts val="1200"/>
              </a:spcAft>
            </a:pPr>
            <a:r>
              <a:rPr lang="en-US" sz="1900">
                <a:latin typeface="+mj-lt"/>
                <a:cs typeface="Arial"/>
              </a:rPr>
              <a:t>Total Restricted Units: 135 (30% - 80% AMI)</a:t>
            </a:r>
          </a:p>
          <a:p>
            <a:pPr algn="ctr">
              <a:spcAft>
                <a:spcPts val="1200"/>
              </a:spcAft>
            </a:pPr>
            <a:r>
              <a:rPr lang="en-US" sz="1900">
                <a:latin typeface="+mj-lt"/>
                <a:cs typeface="Arial"/>
              </a:rPr>
              <a:t>Total Project Cost: $33,315,616.00</a:t>
            </a:r>
          </a:p>
          <a:p>
            <a:pPr algn="ctr">
              <a:spcAft>
                <a:spcPts val="1200"/>
              </a:spcAft>
            </a:pPr>
            <a:r>
              <a:rPr lang="en-US" sz="1900">
                <a:latin typeface="+mj-lt"/>
                <a:cs typeface="Arial"/>
              </a:rPr>
              <a:t>HCD Funding: $15,850,000 (HOME-ARP)</a:t>
            </a:r>
          </a:p>
          <a:p>
            <a:pPr algn="ctr">
              <a:spcAft>
                <a:spcPts val="1200"/>
              </a:spcAft>
            </a:pPr>
            <a:r>
              <a:rPr lang="en-US" sz="1900">
                <a:latin typeface="+mj-lt"/>
                <a:cs typeface="Arial"/>
              </a:rPr>
              <a:t>Developer: New Hope Housing &amp; HAWC</a:t>
            </a:r>
          </a:p>
          <a:p>
            <a:pPr algn="ctr">
              <a:spcAft>
                <a:spcPts val="1200"/>
              </a:spcAft>
            </a:pPr>
            <a:r>
              <a:rPr lang="en-US" sz="1900">
                <a:latin typeface="+mj-lt"/>
                <a:cs typeface="Arial"/>
              </a:rPr>
              <a:t>Architect: </a:t>
            </a:r>
            <a:r>
              <a:rPr lang="en-US" sz="1900">
                <a:effectLst/>
                <a:latin typeface="+mj-lt"/>
                <a:ea typeface="Times New Roman" panose="02020603050405020304" pitchFamily="18" charset="0"/>
                <a:cs typeface="Arial"/>
              </a:rPr>
              <a:t>GSMA</a:t>
            </a:r>
          </a:p>
          <a:p>
            <a:pPr algn="ctr">
              <a:spcAft>
                <a:spcPts val="1200"/>
              </a:spcAft>
            </a:pPr>
            <a:r>
              <a:rPr lang="en-US" sz="1900">
                <a:latin typeface="+mj-lt"/>
                <a:ea typeface="Times New Roman" panose="02020603050405020304" pitchFamily="18" charset="0"/>
                <a:cs typeface="Arial"/>
              </a:rPr>
              <a:t>Estimated Completion Date: November, 2024</a:t>
            </a:r>
            <a:endParaRPr lang="en-US" sz="1900">
              <a:effectLst/>
              <a:latin typeface="+mj-lt"/>
              <a:ea typeface="Times New Roman" panose="02020603050405020304" pitchFamily="18" charset="0"/>
              <a:cs typeface="Arial"/>
            </a:endParaRPr>
          </a:p>
        </p:txBody>
      </p:sp>
    </p:spTree>
    <p:extLst>
      <p:ext uri="{BB962C8B-B14F-4D97-AF65-F5344CB8AC3E}">
        <p14:creationId xmlns:p14="http://schemas.microsoft.com/office/powerpoint/2010/main" val="2142747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Title 6">
            <a:extLst>
              <a:ext uri="{FF2B5EF4-FFF2-40B4-BE49-F238E27FC236}">
                <a16:creationId xmlns:a16="http://schemas.microsoft.com/office/drawing/2014/main" id="{B47A3DC9-E8BA-F14C-39E5-CFFB90A1D5AA}"/>
              </a:ext>
            </a:extLst>
          </p:cNvPr>
          <p:cNvSpPr>
            <a:spLocks noGrp="1"/>
          </p:cNvSpPr>
          <p:nvPr>
            <p:ph type="title"/>
          </p:nvPr>
        </p:nvSpPr>
        <p:spPr>
          <a:xfrm>
            <a:off x="276625" y="268944"/>
            <a:ext cx="6331643" cy="691561"/>
          </a:xfrm>
          <a:ln>
            <a:solidFill>
              <a:schemeClr val="accent1"/>
            </a:solidFill>
          </a:ln>
        </p:spPr>
        <p:txBody>
          <a:bodyPr lIns="91440" tIns="45720" rIns="91440" bIns="45720" anchor="t"/>
          <a:lstStyle/>
          <a:p>
            <a:pPr algn="ctr"/>
            <a:r>
              <a:rPr lang="en-US" sz="2000">
                <a:latin typeface="Arial"/>
                <a:cs typeface="Arial"/>
              </a:rPr>
              <a:t>Update: Houston Area Women’s Center</a:t>
            </a:r>
            <a:br>
              <a:rPr lang="en-US" sz="2000">
                <a:latin typeface="Arial"/>
                <a:cs typeface="Arial"/>
              </a:rPr>
            </a:br>
            <a:r>
              <a:rPr lang="en-US" sz="2000">
                <a:latin typeface="Arial"/>
                <a:cs typeface="Arial"/>
              </a:rPr>
              <a:t>3077 El Camino, Houston, TX  77054 (District D)</a:t>
            </a:r>
          </a:p>
        </p:txBody>
      </p:sp>
      <p:pic>
        <p:nvPicPr>
          <p:cNvPr id="4" name="Picture 3" descr="A picture containing outdoor, sky&#10;&#10;Description automatically generated">
            <a:extLst>
              <a:ext uri="{FF2B5EF4-FFF2-40B4-BE49-F238E27FC236}">
                <a16:creationId xmlns:a16="http://schemas.microsoft.com/office/drawing/2014/main" id="{48E96DA3-7B2A-6CFB-00FF-4B369E3C68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569" y="960505"/>
            <a:ext cx="5015754" cy="3343019"/>
          </a:xfrm>
          <a:prstGeom prst="rect">
            <a:avLst/>
          </a:prstGeom>
        </p:spPr>
      </p:pic>
      <p:sp>
        <p:nvSpPr>
          <p:cNvPr id="2" name="TextBox 1">
            <a:extLst>
              <a:ext uri="{FF2B5EF4-FFF2-40B4-BE49-F238E27FC236}">
                <a16:creationId xmlns:a16="http://schemas.microsoft.com/office/drawing/2014/main" id="{3C4ADA64-1181-5E34-3315-ECED8AB0E937}"/>
              </a:ext>
            </a:extLst>
          </p:cNvPr>
          <p:cNvSpPr txBox="1"/>
          <p:nvPr/>
        </p:nvSpPr>
        <p:spPr>
          <a:xfrm>
            <a:off x="944819" y="4310743"/>
            <a:ext cx="4802769" cy="307777"/>
          </a:xfrm>
          <a:prstGeom prst="rect">
            <a:avLst/>
          </a:prstGeom>
          <a:noFill/>
        </p:spPr>
        <p:txBody>
          <a:bodyPr wrap="square" rtlCol="0">
            <a:spAutoFit/>
          </a:bodyPr>
          <a:lstStyle/>
          <a:p>
            <a:pPr algn="ctr"/>
            <a:r>
              <a:rPr lang="en-US" sz="1400">
                <a:solidFill>
                  <a:schemeClr val="tx2">
                    <a:lumMod val="75000"/>
                  </a:schemeClr>
                </a:solidFill>
                <a:latin typeface="+mj-lt"/>
              </a:rPr>
              <a:t>Progress as of August of 2023.</a:t>
            </a:r>
          </a:p>
        </p:txBody>
      </p:sp>
    </p:spTree>
    <p:extLst>
      <p:ext uri="{BB962C8B-B14F-4D97-AF65-F5344CB8AC3E}">
        <p14:creationId xmlns:p14="http://schemas.microsoft.com/office/powerpoint/2010/main" val="236929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337583B9-87F5-4AF9-8D7B-3D96400CD878}"/>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48315EF-4F11-C645-A6FD-E3E56D7DD527}"/>
              </a:ext>
            </a:extLst>
          </p:cNvPr>
          <p:cNvSpPr>
            <a:spLocks noGrp="1"/>
          </p:cNvSpPr>
          <p:nvPr>
            <p:ph type="body" idx="18"/>
          </p:nvPr>
        </p:nvSpPr>
        <p:spPr>
          <a:xfrm>
            <a:off x="331855" y="1649401"/>
            <a:ext cx="6182271" cy="1261059"/>
          </a:xfrm>
        </p:spPr>
        <p:txBody>
          <a:bodyPr lIns="91440" tIns="45720" rIns="91440" bIns="45720" numCol="1" anchor="t">
            <a:noAutofit/>
          </a:bodyPr>
          <a:lstStyle/>
          <a:p>
            <a:pPr marL="192405" indent="-192405"/>
            <a:r>
              <a:rPr lang="en-US" sz="3200">
                <a:latin typeface="Arial Black"/>
              </a:rPr>
              <a:t>PUBLIC</a:t>
            </a:r>
          </a:p>
          <a:p>
            <a:pPr marL="192405" indent="-192405"/>
            <a:r>
              <a:rPr lang="en-US" sz="3200">
                <a:latin typeface="Arial Black"/>
              </a:rPr>
              <a:t>COMMENTS</a:t>
            </a:r>
          </a:p>
        </p:txBody>
      </p:sp>
    </p:spTree>
    <p:extLst>
      <p:ext uri="{BB962C8B-B14F-4D97-AF65-F5344CB8AC3E}">
        <p14:creationId xmlns:p14="http://schemas.microsoft.com/office/powerpoint/2010/main" val="1970193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114301" y="135735"/>
            <a:ext cx="6493968" cy="985788"/>
          </a:xfrm>
          <a:ln>
            <a:solidFill>
              <a:schemeClr val="accent1"/>
            </a:solidFill>
          </a:ln>
        </p:spPr>
        <p:txBody>
          <a:bodyPr lIns="91440" tIns="45720" rIns="91440" bIns="45720" anchor="t"/>
          <a:lstStyle/>
          <a:p>
            <a:pPr algn="ctr"/>
            <a:r>
              <a:rPr lang="en-US" sz="2000" dirty="0">
                <a:latin typeface="Arial"/>
                <a:cs typeface="Arial"/>
              </a:rPr>
              <a:t>Update: Sunrise Lofts</a:t>
            </a:r>
            <a:br>
              <a:rPr lang="en-US" sz="2800" dirty="0">
                <a:latin typeface="Arial"/>
                <a:cs typeface="Arial"/>
              </a:rPr>
            </a:br>
            <a:r>
              <a:rPr lang="en-US" sz="2000" dirty="0">
                <a:latin typeface="Arial"/>
                <a:cs typeface="Arial"/>
              </a:rPr>
              <a:t>3103 McKinney St.,</a:t>
            </a:r>
            <a:r>
              <a:rPr lang="en-US" sz="2000" dirty="0" err="1">
                <a:latin typeface="Arial"/>
                <a:cs typeface="Arial"/>
              </a:rPr>
              <a:t>Houston,TX</a:t>
            </a:r>
            <a:r>
              <a:rPr lang="en-US" sz="2000" dirty="0">
                <a:latin typeface="Arial"/>
                <a:cs typeface="Arial"/>
              </a:rPr>
              <a:t> 7700</a:t>
            </a:r>
            <a:br>
              <a:rPr lang="en-US" sz="2000" dirty="0">
                <a:latin typeface="Arial"/>
                <a:cs typeface="Arial"/>
              </a:rPr>
            </a:br>
            <a:r>
              <a:rPr lang="en-US" sz="2000" dirty="0">
                <a:latin typeface="Arial"/>
                <a:cs typeface="Arial"/>
              </a:rPr>
              <a:t>(District I)</a:t>
            </a:r>
            <a:br>
              <a:rPr lang="en-US" sz="2000" dirty="0">
                <a:latin typeface="Arial"/>
                <a:cs typeface="Arial"/>
              </a:rPr>
            </a:br>
            <a:br>
              <a:rPr lang="en-US" sz="2000" dirty="0">
                <a:latin typeface="Arial"/>
                <a:cs typeface="Arial"/>
              </a:rPr>
            </a:br>
            <a:br>
              <a:rPr lang="en-US" sz="2400" dirty="0">
                <a:latin typeface="Arial"/>
                <a:cs typeface="Arial"/>
              </a:rPr>
            </a:br>
            <a:br>
              <a:rPr lang="en-US" sz="2000" dirty="0">
                <a:latin typeface="Arial"/>
                <a:cs typeface="Arial"/>
              </a:rPr>
            </a:br>
            <a:endParaRPr lang="en-US" sz="2000" dirty="0">
              <a:latin typeface="Arial"/>
              <a:cs typeface="Arial"/>
            </a:endParaRPr>
          </a:p>
        </p:txBody>
      </p:sp>
      <p:sp>
        <p:nvSpPr>
          <p:cNvPr id="8" name="Title 6">
            <a:extLst>
              <a:ext uri="{FF2B5EF4-FFF2-40B4-BE49-F238E27FC236}">
                <a16:creationId xmlns:a16="http://schemas.microsoft.com/office/drawing/2014/main" id="{C2BF8629-7C5B-4290-BB7A-5D39D974F31B}"/>
              </a:ext>
            </a:extLst>
          </p:cNvPr>
          <p:cNvSpPr txBox="1">
            <a:spLocks/>
          </p:cNvSpPr>
          <p:nvPr/>
        </p:nvSpPr>
        <p:spPr>
          <a:xfrm>
            <a:off x="114301" y="1178676"/>
            <a:ext cx="6493968" cy="3443331"/>
          </a:xfrm>
          <a:prstGeom prst="rect">
            <a:avLst/>
          </a:prstGeom>
          <a:ln>
            <a:solidFill>
              <a:schemeClr val="accent1"/>
            </a:solidFill>
          </a:ln>
        </p:spPr>
        <p:txBody>
          <a:bodyPr lIns="91440" tIns="45720" rIns="91440" bIns="45720" anchor="t"/>
          <a:lstStyle>
            <a:lvl1pPr algn="l" defTabSz="514350" rtl="0" eaLnBrk="1" latinLnBrk="0" hangingPunct="1">
              <a:spcBef>
                <a:spcPct val="0"/>
              </a:spcBef>
              <a:buNone/>
              <a:defRPr sz="2250" b="1" i="0" kern="1200">
                <a:solidFill>
                  <a:srgbClr val="0067AC"/>
                </a:solidFill>
                <a:latin typeface="Arial" panose="020B0604020202020204" pitchFamily="34" charset="0"/>
                <a:ea typeface="+mj-ea"/>
                <a:cs typeface="Arial" panose="020B0604020202020204" pitchFamily="34" charset="0"/>
              </a:defRPr>
            </a:lvl1pPr>
          </a:lstStyle>
          <a:p>
            <a:pPr algn="ctr">
              <a:spcAft>
                <a:spcPts val="1200"/>
              </a:spcAft>
            </a:pPr>
            <a:r>
              <a:rPr lang="en-US" sz="1700" dirty="0">
                <a:latin typeface="+mj-lt"/>
                <a:cs typeface="Arial"/>
              </a:rPr>
              <a:t>Completion Percentage: </a:t>
            </a:r>
            <a:r>
              <a:rPr lang="en-US" sz="1700" dirty="0">
                <a:solidFill>
                  <a:schemeClr val="accent1">
                    <a:lumMod val="75000"/>
                  </a:schemeClr>
                </a:solidFill>
                <a:latin typeface="Arial"/>
                <a:cs typeface="Arial"/>
              </a:rPr>
              <a:t>100%</a:t>
            </a:r>
          </a:p>
          <a:p>
            <a:pPr algn="ctr">
              <a:spcAft>
                <a:spcPts val="1200"/>
              </a:spcAft>
            </a:pPr>
            <a:r>
              <a:rPr lang="en-US" sz="1700" dirty="0">
                <a:latin typeface="Arial"/>
                <a:cs typeface="Arial"/>
              </a:rPr>
              <a:t>Total Number of Units: 93</a:t>
            </a:r>
          </a:p>
          <a:p>
            <a:pPr algn="ctr">
              <a:spcAft>
                <a:spcPts val="1200"/>
              </a:spcAft>
            </a:pPr>
            <a:r>
              <a:rPr lang="en-US" sz="1700" dirty="0">
                <a:latin typeface="Arial"/>
                <a:cs typeface="Arial"/>
              </a:rPr>
              <a:t>Total Restricted Units: 89 (30% - 80% AMI)</a:t>
            </a:r>
          </a:p>
          <a:p>
            <a:pPr algn="ctr">
              <a:spcAft>
                <a:spcPts val="1200"/>
              </a:spcAft>
            </a:pPr>
            <a:r>
              <a:rPr lang="en-US" sz="1700" dirty="0">
                <a:latin typeface="Arial"/>
                <a:cs typeface="Arial"/>
              </a:rPr>
              <a:t>Total Project Cost: $23,075,827.00 </a:t>
            </a:r>
          </a:p>
          <a:p>
            <a:pPr algn="ctr">
              <a:spcAft>
                <a:spcPts val="1200"/>
              </a:spcAft>
            </a:pPr>
            <a:r>
              <a:rPr lang="en-US" sz="1700" dirty="0">
                <a:latin typeface="Arial"/>
                <a:cs typeface="Arial"/>
              </a:rPr>
              <a:t>HCD Funding: $1,560,000.00 (HOME Funds)</a:t>
            </a:r>
          </a:p>
          <a:p>
            <a:pPr algn="ctr">
              <a:spcAft>
                <a:spcPts val="1200"/>
              </a:spcAft>
            </a:pPr>
            <a:r>
              <a:rPr lang="en-US" sz="1700" dirty="0">
                <a:latin typeface="Arial"/>
                <a:cs typeface="Arial"/>
              </a:rPr>
              <a:t>Developer: The Tejano Center for Community Concerns &amp; Covenant Community Capital</a:t>
            </a:r>
          </a:p>
          <a:p>
            <a:pPr algn="ctr">
              <a:spcAft>
                <a:spcPts val="1200"/>
              </a:spcAft>
            </a:pPr>
            <a:r>
              <a:rPr lang="en-US" sz="1700" dirty="0">
                <a:latin typeface="Arial"/>
                <a:cs typeface="Arial"/>
              </a:rPr>
              <a:t>Architect: </a:t>
            </a:r>
            <a:r>
              <a:rPr lang="en-US" sz="1700" dirty="0" err="1">
                <a:latin typeface="Arial"/>
                <a:cs typeface="Arial"/>
              </a:rPr>
              <a:t>Mucasey</a:t>
            </a:r>
            <a:r>
              <a:rPr lang="en-US" sz="1700" dirty="0">
                <a:latin typeface="Arial"/>
                <a:cs typeface="Arial"/>
              </a:rPr>
              <a:t> &amp; Associates</a:t>
            </a:r>
          </a:p>
          <a:p>
            <a:pPr algn="ctr">
              <a:spcAft>
                <a:spcPts val="1200"/>
              </a:spcAft>
            </a:pPr>
            <a:r>
              <a:rPr lang="en-US" sz="1700" dirty="0">
                <a:latin typeface="Arial"/>
                <a:cs typeface="Arial"/>
              </a:rPr>
              <a:t>Ribbon Cutting : August 25, 2023</a:t>
            </a:r>
          </a:p>
        </p:txBody>
      </p:sp>
    </p:spTree>
    <p:extLst>
      <p:ext uri="{BB962C8B-B14F-4D97-AF65-F5344CB8AC3E}">
        <p14:creationId xmlns:p14="http://schemas.microsoft.com/office/powerpoint/2010/main" val="2632104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Title 6">
            <a:extLst>
              <a:ext uri="{FF2B5EF4-FFF2-40B4-BE49-F238E27FC236}">
                <a16:creationId xmlns:a16="http://schemas.microsoft.com/office/drawing/2014/main" id="{B47A3DC9-E8BA-F14C-39E5-CFFB90A1D5AA}"/>
              </a:ext>
            </a:extLst>
          </p:cNvPr>
          <p:cNvSpPr>
            <a:spLocks noGrp="1"/>
          </p:cNvSpPr>
          <p:nvPr>
            <p:ph type="title"/>
          </p:nvPr>
        </p:nvSpPr>
        <p:spPr>
          <a:xfrm>
            <a:off x="235745" y="268944"/>
            <a:ext cx="6372524" cy="995500"/>
          </a:xfrm>
          <a:ln>
            <a:solidFill>
              <a:schemeClr val="accent1"/>
            </a:solidFill>
          </a:ln>
        </p:spPr>
        <p:txBody>
          <a:bodyPr lIns="91440" tIns="45720" rIns="91440" bIns="45720" anchor="t"/>
          <a:lstStyle/>
          <a:p>
            <a:pPr algn="ctr"/>
            <a:r>
              <a:rPr lang="en-US" sz="2000" dirty="0">
                <a:latin typeface="Arial"/>
                <a:cs typeface="Arial"/>
              </a:rPr>
              <a:t>Update: Sunrise Lofts</a:t>
            </a:r>
            <a:br>
              <a:rPr lang="en-US" sz="2800" dirty="0">
                <a:latin typeface="Arial"/>
                <a:cs typeface="Arial"/>
              </a:rPr>
            </a:br>
            <a:r>
              <a:rPr lang="en-US" sz="2000" dirty="0">
                <a:latin typeface="Arial"/>
                <a:cs typeface="Arial"/>
              </a:rPr>
              <a:t>3103 McKinney St.,</a:t>
            </a:r>
            <a:r>
              <a:rPr lang="en-US" sz="2000" dirty="0" err="1">
                <a:latin typeface="Arial"/>
                <a:cs typeface="Arial"/>
              </a:rPr>
              <a:t>Houston,TX</a:t>
            </a:r>
            <a:r>
              <a:rPr lang="en-US" sz="2000" dirty="0">
                <a:latin typeface="Arial"/>
                <a:cs typeface="Arial"/>
              </a:rPr>
              <a:t> 7700</a:t>
            </a:r>
            <a:br>
              <a:rPr lang="en-US" sz="2000" dirty="0">
                <a:latin typeface="Arial"/>
                <a:cs typeface="Arial"/>
              </a:rPr>
            </a:br>
            <a:r>
              <a:rPr lang="en-US" sz="2000" dirty="0">
                <a:latin typeface="Arial"/>
                <a:cs typeface="Arial"/>
              </a:rPr>
              <a:t>(District I)</a:t>
            </a:r>
          </a:p>
        </p:txBody>
      </p:sp>
      <p:pic>
        <p:nvPicPr>
          <p:cNvPr id="6" name="Picture 5" descr="A large building with trees in front of it&#10;&#10;Description automatically generated with low confidence">
            <a:extLst>
              <a:ext uri="{FF2B5EF4-FFF2-40B4-BE49-F238E27FC236}">
                <a16:creationId xmlns:a16="http://schemas.microsoft.com/office/drawing/2014/main" id="{4E90D7C5-A480-6B8F-1076-9300A6C67E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125" y="1380694"/>
            <a:ext cx="5162641" cy="3083937"/>
          </a:xfrm>
          <a:prstGeom prst="rect">
            <a:avLst/>
          </a:prstGeom>
        </p:spPr>
      </p:pic>
    </p:spTree>
    <p:extLst>
      <p:ext uri="{BB962C8B-B14F-4D97-AF65-F5344CB8AC3E}">
        <p14:creationId xmlns:p14="http://schemas.microsoft.com/office/powerpoint/2010/main" val="2689566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38098" y="279561"/>
            <a:ext cx="6569848" cy="688628"/>
          </a:xfrm>
        </p:spPr>
        <p:txBody>
          <a:bodyPr lIns="91440" tIns="45720" rIns="91440" bIns="45720" anchor="t"/>
          <a:lstStyle/>
          <a:p>
            <a:pPr marL="0" marR="0">
              <a:spcBef>
                <a:spcPts val="0"/>
              </a:spcBef>
              <a:spcAft>
                <a:spcPts val="0"/>
              </a:spcAft>
            </a:pPr>
            <a:r>
              <a:rPr lang="en-US" sz="2000" err="1">
                <a:solidFill>
                  <a:schemeClr val="tx2">
                    <a:lumMod val="75000"/>
                  </a:schemeClr>
                </a:solidFill>
                <a:latin typeface="+mj-lt"/>
                <a:ea typeface="Calibri" panose="020F0502020204030204" pitchFamily="34" charset="0"/>
              </a:rPr>
              <a:t>III.a</a:t>
            </a:r>
            <a:r>
              <a:rPr lang="en-US" sz="2000">
                <a:solidFill>
                  <a:schemeClr val="tx2">
                    <a:lumMod val="75000"/>
                  </a:schemeClr>
                </a:solidFill>
                <a:latin typeface="+mj-lt"/>
                <a:ea typeface="Calibri" panose="020F0502020204030204" pitchFamily="34" charset="0"/>
              </a:rPr>
              <a:t>. Avenue CDC </a:t>
            </a:r>
            <a:r>
              <a:rPr lang="en-US" sz="2000">
                <a:solidFill>
                  <a:schemeClr val="tx2">
                    <a:lumMod val="75000"/>
                  </a:schemeClr>
                </a:solidFill>
                <a:effectLst/>
                <a:latin typeface="Arial" panose="020B0604020202020204" pitchFamily="34" charset="0"/>
                <a:ea typeface="Calibri" panose="020F0502020204030204" pitchFamily="34" charset="0"/>
              </a:rPr>
              <a:t>Housing Education &amp; Counseling </a:t>
            </a:r>
            <a:br>
              <a:rPr lang="en-US" sz="2000">
                <a:solidFill>
                  <a:schemeClr val="tx2">
                    <a:lumMod val="75000"/>
                  </a:schemeClr>
                </a:solidFill>
                <a:effectLst/>
                <a:latin typeface="+mj-lt"/>
                <a:ea typeface="Calibri" panose="020F0502020204030204" pitchFamily="34" charset="0"/>
                <a:cs typeface="Arial" panose="020B0604020202020204" pitchFamily="34" charset="0"/>
              </a:rPr>
            </a:br>
            <a:r>
              <a:rPr lang="en-US" sz="2000">
                <a:solidFill>
                  <a:schemeClr val="tx2">
                    <a:lumMod val="75000"/>
                  </a:schemeClr>
                </a:solidFill>
                <a:effectLst/>
                <a:latin typeface="+mj-lt"/>
                <a:ea typeface="Calibri" panose="020F0502020204030204" pitchFamily="34" charset="0"/>
                <a:cs typeface="Arial" panose="020B0604020202020204" pitchFamily="34" charset="0"/>
              </a:rPr>
              <a:t>(District H</a:t>
            </a:r>
            <a:r>
              <a:rPr lang="en-US" sz="2000">
                <a:solidFill>
                  <a:schemeClr val="tx2">
                    <a:lumMod val="75000"/>
                  </a:schemeClr>
                </a:solidFill>
                <a:effectLst/>
                <a:latin typeface="+mj-lt"/>
                <a:ea typeface="Calibri" panose="020F0502020204030204" pitchFamily="34" charset="0"/>
                <a:cs typeface="Arial"/>
              </a:rPr>
              <a:t>)</a:t>
            </a:r>
            <a:endParaRPr lang="en-US" sz="2000">
              <a:solidFill>
                <a:schemeClr val="tx2">
                  <a:lumMod val="75000"/>
                </a:schemeClr>
              </a:solidFill>
              <a:latin typeface="+mj-lt"/>
              <a:cs typeface="Arial"/>
            </a:endParaRPr>
          </a:p>
        </p:txBody>
      </p:sp>
      <p:sp>
        <p:nvSpPr>
          <p:cNvPr id="6" name="TextBox 5">
            <a:extLst>
              <a:ext uri="{FF2B5EF4-FFF2-40B4-BE49-F238E27FC236}">
                <a16:creationId xmlns:a16="http://schemas.microsoft.com/office/drawing/2014/main" id="{8DEB3A18-7D8A-ED65-B821-DBA48E5BE2B7}"/>
              </a:ext>
            </a:extLst>
          </p:cNvPr>
          <p:cNvSpPr txBox="1"/>
          <p:nvPr/>
        </p:nvSpPr>
        <p:spPr>
          <a:xfrm>
            <a:off x="464884" y="1123405"/>
            <a:ext cx="5866759" cy="3108543"/>
          </a:xfrm>
          <a:prstGeom prst="rect">
            <a:avLst/>
          </a:prstGeom>
          <a:noFill/>
        </p:spPr>
        <p:txBody>
          <a:bodyPr wrap="square">
            <a:spAutoFit/>
          </a:bodyPr>
          <a:lstStyle/>
          <a:p>
            <a:pPr marL="0" marR="0" algn="just">
              <a:spcBef>
                <a:spcPts val="0"/>
              </a:spcBef>
              <a:spcAft>
                <a:spcPts val="0"/>
              </a:spcAft>
              <a:tabLst>
                <a:tab pos="182880" algn="l"/>
              </a:tabLst>
            </a:pPr>
            <a:r>
              <a:rPr lang="en-US" sz="200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rPr>
              <a:t>A</a:t>
            </a: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n Ordinance authorizing a Subrecipient Agreement between the City of Houston (City) and Avenue Community Development Corporation (Avenue), </a:t>
            </a:r>
          </a:p>
          <a:p>
            <a:pPr marL="0" marR="0" algn="just">
              <a:spcBef>
                <a:spcPts val="0"/>
              </a:spcBef>
              <a:spcAft>
                <a:spcPts val="0"/>
              </a:spcAft>
              <a:tabLst>
                <a:tab pos="182880" algn="l"/>
              </a:tabLst>
            </a:pPr>
            <a:endParaRPr lang="en-US" sz="80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0"/>
              </a:spcAft>
              <a:tabLst>
                <a:tab pos="182880" algn="l"/>
              </a:tabLst>
            </a:pP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Providing up to $200,000.00 in Community Development Block Grant (CDBG) funds </a:t>
            </a:r>
          </a:p>
          <a:p>
            <a:pPr marL="0" marR="0" algn="just">
              <a:spcBef>
                <a:spcPts val="0"/>
              </a:spcBef>
              <a:spcAft>
                <a:spcPts val="0"/>
              </a:spcAft>
              <a:tabLst>
                <a:tab pos="182880" algn="l"/>
              </a:tabLst>
            </a:pPr>
            <a:endParaRPr lang="en-US" sz="80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0"/>
              </a:spcAft>
              <a:tabLst>
                <a:tab pos="182880" algn="l"/>
              </a:tabLst>
            </a:pP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To provide housing education and counseling services for approximately 475 low-to-moderate income households.</a:t>
            </a:r>
            <a:endParaRPr lang="en-US" sz="20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2124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Title 6">
            <a:extLst>
              <a:ext uri="{FF2B5EF4-FFF2-40B4-BE49-F238E27FC236}">
                <a16:creationId xmlns:a16="http://schemas.microsoft.com/office/drawing/2014/main" id="{B47A3DC9-E8BA-F14C-39E5-CFFB90A1D5AA}"/>
              </a:ext>
            </a:extLst>
          </p:cNvPr>
          <p:cNvSpPr>
            <a:spLocks noGrp="1"/>
          </p:cNvSpPr>
          <p:nvPr>
            <p:ph type="title"/>
          </p:nvPr>
        </p:nvSpPr>
        <p:spPr>
          <a:xfrm>
            <a:off x="235745" y="268944"/>
            <a:ext cx="6372524" cy="995497"/>
          </a:xfrm>
          <a:ln>
            <a:solidFill>
              <a:schemeClr val="accent1"/>
            </a:solidFill>
          </a:ln>
        </p:spPr>
        <p:txBody>
          <a:bodyPr lIns="91440" tIns="45720" rIns="91440" bIns="45720" anchor="t"/>
          <a:lstStyle/>
          <a:p>
            <a:pPr algn="ctr"/>
            <a:r>
              <a:rPr lang="en-US" sz="2000" dirty="0">
                <a:latin typeface="Arial"/>
                <a:cs typeface="Arial"/>
              </a:rPr>
              <a:t>Update: Sunrise Lofts</a:t>
            </a:r>
            <a:br>
              <a:rPr lang="en-US" sz="2800" dirty="0">
                <a:latin typeface="Arial"/>
                <a:cs typeface="Arial"/>
              </a:rPr>
            </a:br>
            <a:r>
              <a:rPr lang="en-US" sz="2000" dirty="0">
                <a:latin typeface="Arial"/>
                <a:cs typeface="Arial"/>
              </a:rPr>
              <a:t>3103 McKinney St.,</a:t>
            </a:r>
            <a:r>
              <a:rPr lang="en-US" sz="2000" dirty="0" err="1">
                <a:latin typeface="Arial"/>
                <a:cs typeface="Arial"/>
              </a:rPr>
              <a:t>Houston,TX</a:t>
            </a:r>
            <a:r>
              <a:rPr lang="en-US" sz="2000" dirty="0">
                <a:latin typeface="Arial"/>
                <a:cs typeface="Arial"/>
              </a:rPr>
              <a:t> 7700</a:t>
            </a:r>
            <a:br>
              <a:rPr lang="en-US" sz="2000" dirty="0">
                <a:latin typeface="Arial"/>
                <a:cs typeface="Arial"/>
              </a:rPr>
            </a:br>
            <a:r>
              <a:rPr lang="en-US" sz="2000" dirty="0">
                <a:latin typeface="Arial"/>
                <a:cs typeface="Arial"/>
              </a:rPr>
              <a:t>(District I)</a:t>
            </a:r>
          </a:p>
        </p:txBody>
      </p:sp>
      <p:pic>
        <p:nvPicPr>
          <p:cNvPr id="4" name="Picture 3" descr="A picture containing sky, building, outdoor, street&#10;&#10;Description automatically generated">
            <a:extLst>
              <a:ext uri="{FF2B5EF4-FFF2-40B4-BE49-F238E27FC236}">
                <a16:creationId xmlns:a16="http://schemas.microsoft.com/office/drawing/2014/main" id="{FC34D260-CE44-755C-5DE2-975A801E2B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6341" y="1462134"/>
            <a:ext cx="2041928" cy="2866977"/>
          </a:xfrm>
          <a:prstGeom prst="rect">
            <a:avLst/>
          </a:prstGeom>
        </p:spPr>
      </p:pic>
      <p:pic>
        <p:nvPicPr>
          <p:cNvPr id="7" name="Picture 6" descr="A picture containing sky, ground, outdoor, building&#10;&#10;Description automatically generated">
            <a:extLst>
              <a:ext uri="{FF2B5EF4-FFF2-40B4-BE49-F238E27FC236}">
                <a16:creationId xmlns:a16="http://schemas.microsoft.com/office/drawing/2014/main" id="{69ADCDCF-709B-1253-25D0-7017CE21AB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745" y="1485194"/>
            <a:ext cx="4153930" cy="2843917"/>
          </a:xfrm>
          <a:prstGeom prst="rect">
            <a:avLst/>
          </a:prstGeom>
        </p:spPr>
      </p:pic>
    </p:spTree>
    <p:extLst>
      <p:ext uri="{BB962C8B-B14F-4D97-AF65-F5344CB8AC3E}">
        <p14:creationId xmlns:p14="http://schemas.microsoft.com/office/powerpoint/2010/main" val="833617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152401" y="140209"/>
            <a:ext cx="6455868" cy="981314"/>
          </a:xfrm>
          <a:ln>
            <a:solidFill>
              <a:schemeClr val="accent1"/>
            </a:solidFill>
          </a:ln>
        </p:spPr>
        <p:txBody>
          <a:bodyPr lIns="91440" tIns="45720" rIns="91440" bIns="45720" anchor="t"/>
          <a:lstStyle/>
          <a:p>
            <a:pPr algn="ctr"/>
            <a:r>
              <a:rPr lang="en-US" sz="2000" dirty="0">
                <a:latin typeface="Arial"/>
                <a:cs typeface="Arial"/>
              </a:rPr>
              <a:t>Update: Heritage Senior Residences</a:t>
            </a:r>
            <a:br>
              <a:rPr lang="en-US" sz="2800" dirty="0">
                <a:latin typeface="Arial"/>
                <a:cs typeface="Arial"/>
              </a:rPr>
            </a:br>
            <a:r>
              <a:rPr lang="en-US" sz="2000" dirty="0">
                <a:latin typeface="Arial"/>
                <a:cs typeface="Arial"/>
              </a:rPr>
              <a:t>1120 Moy St. Houston, TX 77007</a:t>
            </a:r>
            <a:br>
              <a:rPr lang="en-US" sz="2000" dirty="0">
                <a:latin typeface="Arial"/>
                <a:cs typeface="Arial"/>
              </a:rPr>
            </a:br>
            <a:r>
              <a:rPr lang="en-US" sz="2000" dirty="0">
                <a:latin typeface="Arial"/>
                <a:cs typeface="Arial"/>
              </a:rPr>
              <a:t>(District C)</a:t>
            </a:r>
            <a:br>
              <a:rPr lang="en-US" sz="2000" dirty="0">
                <a:latin typeface="Arial"/>
                <a:cs typeface="Arial"/>
              </a:rPr>
            </a:br>
            <a:br>
              <a:rPr lang="en-US" sz="2000" dirty="0">
                <a:latin typeface="Arial"/>
                <a:cs typeface="Arial"/>
              </a:rPr>
            </a:br>
            <a:br>
              <a:rPr lang="en-US" sz="2400" dirty="0">
                <a:latin typeface="Arial"/>
                <a:cs typeface="Arial"/>
              </a:rPr>
            </a:br>
            <a:br>
              <a:rPr lang="en-US" sz="2000" dirty="0">
                <a:latin typeface="Arial"/>
                <a:cs typeface="Arial"/>
              </a:rPr>
            </a:br>
            <a:endParaRPr lang="en-US" sz="2000" dirty="0">
              <a:latin typeface="Arial"/>
              <a:cs typeface="Arial"/>
            </a:endParaRPr>
          </a:p>
        </p:txBody>
      </p:sp>
      <p:sp>
        <p:nvSpPr>
          <p:cNvPr id="8" name="Title 6">
            <a:extLst>
              <a:ext uri="{FF2B5EF4-FFF2-40B4-BE49-F238E27FC236}">
                <a16:creationId xmlns:a16="http://schemas.microsoft.com/office/drawing/2014/main" id="{C2BF8629-7C5B-4290-BB7A-5D39D974F31B}"/>
              </a:ext>
            </a:extLst>
          </p:cNvPr>
          <p:cNvSpPr txBox="1">
            <a:spLocks/>
          </p:cNvSpPr>
          <p:nvPr/>
        </p:nvSpPr>
        <p:spPr>
          <a:xfrm>
            <a:off x="152401" y="1164336"/>
            <a:ext cx="6455867" cy="3340608"/>
          </a:xfrm>
          <a:prstGeom prst="rect">
            <a:avLst/>
          </a:prstGeom>
          <a:ln>
            <a:solidFill>
              <a:schemeClr val="accent1"/>
            </a:solidFill>
          </a:ln>
        </p:spPr>
        <p:txBody>
          <a:bodyPr lIns="91440" tIns="45720" rIns="91440" bIns="45720" anchor="t"/>
          <a:lstStyle>
            <a:lvl1pPr algn="l" defTabSz="514350" rtl="0" eaLnBrk="1" latinLnBrk="0" hangingPunct="1">
              <a:spcBef>
                <a:spcPct val="0"/>
              </a:spcBef>
              <a:buNone/>
              <a:defRPr sz="2250" b="1" i="0" kern="1200">
                <a:solidFill>
                  <a:srgbClr val="0067AC"/>
                </a:solidFill>
                <a:latin typeface="Arial" panose="020B0604020202020204" pitchFamily="34" charset="0"/>
                <a:ea typeface="+mj-ea"/>
                <a:cs typeface="Arial" panose="020B0604020202020204" pitchFamily="34" charset="0"/>
              </a:defRPr>
            </a:lvl1pPr>
          </a:lstStyle>
          <a:p>
            <a:pPr algn="ctr">
              <a:spcAft>
                <a:spcPts val="1200"/>
              </a:spcAft>
            </a:pPr>
            <a:r>
              <a:rPr lang="en-US" sz="1700" dirty="0">
                <a:latin typeface="+mj-lt"/>
                <a:cs typeface="Arial"/>
              </a:rPr>
              <a:t>Completion Percentage: </a:t>
            </a:r>
            <a:r>
              <a:rPr lang="en-US" sz="1700" dirty="0">
                <a:solidFill>
                  <a:schemeClr val="accent1">
                    <a:lumMod val="75000"/>
                  </a:schemeClr>
                </a:solidFill>
                <a:latin typeface="Arial"/>
                <a:cs typeface="Arial"/>
              </a:rPr>
              <a:t>100%</a:t>
            </a:r>
          </a:p>
          <a:p>
            <a:pPr algn="ctr">
              <a:spcAft>
                <a:spcPts val="1200"/>
              </a:spcAft>
            </a:pPr>
            <a:r>
              <a:rPr lang="en-US" sz="1700" dirty="0">
                <a:latin typeface="Arial"/>
                <a:cs typeface="Arial"/>
              </a:rPr>
              <a:t>Total Number of Units: 135</a:t>
            </a:r>
          </a:p>
          <a:p>
            <a:pPr algn="ctr">
              <a:spcAft>
                <a:spcPts val="1200"/>
              </a:spcAft>
            </a:pPr>
            <a:r>
              <a:rPr lang="en-US" sz="1700" dirty="0">
                <a:latin typeface="Arial"/>
                <a:cs typeface="Arial"/>
              </a:rPr>
              <a:t>Total Restricted Units: 94 (30% - 80% AMI)</a:t>
            </a:r>
          </a:p>
          <a:p>
            <a:pPr algn="ctr">
              <a:spcAft>
                <a:spcPts val="1200"/>
              </a:spcAft>
            </a:pPr>
            <a:r>
              <a:rPr lang="en-US" sz="1700" dirty="0">
                <a:latin typeface="Arial"/>
                <a:cs typeface="Arial"/>
              </a:rPr>
              <a:t>Total Project Cost: $40,356,370.00</a:t>
            </a:r>
          </a:p>
          <a:p>
            <a:pPr algn="ctr">
              <a:spcAft>
                <a:spcPts val="1200"/>
              </a:spcAft>
            </a:pPr>
            <a:r>
              <a:rPr lang="en-US" sz="1700" dirty="0">
                <a:latin typeface="Arial"/>
                <a:cs typeface="Arial"/>
              </a:rPr>
              <a:t>HCD Funding: $14,350,000.00 (CDBG-DR Funds)</a:t>
            </a:r>
          </a:p>
          <a:p>
            <a:pPr algn="ctr">
              <a:spcAft>
                <a:spcPts val="1200"/>
              </a:spcAft>
            </a:pPr>
            <a:r>
              <a:rPr lang="en-US" sz="1700" dirty="0">
                <a:latin typeface="Arial"/>
                <a:cs typeface="Arial"/>
              </a:rPr>
              <a:t>Developer: Atlantic Pacific Companies</a:t>
            </a:r>
          </a:p>
          <a:p>
            <a:pPr algn="ctr">
              <a:spcAft>
                <a:spcPts val="1200"/>
              </a:spcAft>
            </a:pPr>
            <a:r>
              <a:rPr lang="en-US" sz="1700" dirty="0">
                <a:latin typeface="Arial"/>
                <a:cs typeface="Arial"/>
              </a:rPr>
              <a:t>Architect: Mucasey &amp; Associates</a:t>
            </a:r>
          </a:p>
          <a:p>
            <a:pPr algn="ctr">
              <a:spcAft>
                <a:spcPts val="1200"/>
              </a:spcAft>
            </a:pPr>
            <a:r>
              <a:rPr lang="en-US" sz="1700" dirty="0">
                <a:latin typeface="Arial"/>
                <a:cs typeface="Arial"/>
              </a:rPr>
              <a:t>Ribbon Cutting : September 2023</a:t>
            </a:r>
          </a:p>
          <a:p>
            <a:pPr algn="ctr">
              <a:spcAft>
                <a:spcPts val="1200"/>
              </a:spcAft>
            </a:pPr>
            <a:endParaRPr lang="en-US" sz="1700" dirty="0">
              <a:latin typeface="Arial"/>
              <a:cs typeface="Arial"/>
            </a:endParaRPr>
          </a:p>
        </p:txBody>
      </p:sp>
    </p:spTree>
    <p:extLst>
      <p:ext uri="{BB962C8B-B14F-4D97-AF65-F5344CB8AC3E}">
        <p14:creationId xmlns:p14="http://schemas.microsoft.com/office/powerpoint/2010/main" val="39584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Title 6">
            <a:extLst>
              <a:ext uri="{FF2B5EF4-FFF2-40B4-BE49-F238E27FC236}">
                <a16:creationId xmlns:a16="http://schemas.microsoft.com/office/drawing/2014/main" id="{B47A3DC9-E8BA-F14C-39E5-CFFB90A1D5AA}"/>
              </a:ext>
            </a:extLst>
          </p:cNvPr>
          <p:cNvSpPr>
            <a:spLocks noGrp="1"/>
          </p:cNvSpPr>
          <p:nvPr>
            <p:ph type="title"/>
          </p:nvPr>
        </p:nvSpPr>
        <p:spPr>
          <a:xfrm>
            <a:off x="276625" y="268944"/>
            <a:ext cx="6331643" cy="992928"/>
          </a:xfrm>
          <a:ln>
            <a:solidFill>
              <a:schemeClr val="accent1"/>
            </a:solidFill>
          </a:ln>
        </p:spPr>
        <p:txBody>
          <a:bodyPr lIns="91440" tIns="45720" rIns="91440" bIns="45720" anchor="t"/>
          <a:lstStyle/>
          <a:p>
            <a:pPr algn="ctr"/>
            <a:r>
              <a:rPr lang="en-US" sz="2000" dirty="0">
                <a:latin typeface="Arial"/>
                <a:cs typeface="Arial"/>
              </a:rPr>
              <a:t>Update: Heritage Senior Residences</a:t>
            </a:r>
            <a:br>
              <a:rPr lang="en-US" sz="2800" dirty="0">
                <a:latin typeface="Arial"/>
                <a:cs typeface="Arial"/>
              </a:rPr>
            </a:br>
            <a:r>
              <a:rPr lang="en-US" sz="2000" dirty="0">
                <a:latin typeface="Arial"/>
                <a:cs typeface="Arial"/>
              </a:rPr>
              <a:t>1120 Moy St. Houston, TX 77007</a:t>
            </a:r>
            <a:br>
              <a:rPr lang="en-US" sz="2000" dirty="0">
                <a:latin typeface="Arial"/>
                <a:cs typeface="Arial"/>
              </a:rPr>
            </a:br>
            <a:r>
              <a:rPr lang="en-US" sz="2000" dirty="0">
                <a:latin typeface="Arial"/>
                <a:cs typeface="Arial"/>
              </a:rPr>
              <a:t>(District C)</a:t>
            </a:r>
          </a:p>
        </p:txBody>
      </p:sp>
      <p:sp>
        <p:nvSpPr>
          <p:cNvPr id="2" name="AutoShape 2">
            <a:extLst>
              <a:ext uri="{FF2B5EF4-FFF2-40B4-BE49-F238E27FC236}">
                <a16:creationId xmlns:a16="http://schemas.microsoft.com/office/drawing/2014/main" id="{3A78042B-76F4-727D-ADC2-14639E428B9C}"/>
              </a:ext>
            </a:extLst>
          </p:cNvPr>
          <p:cNvSpPr>
            <a:spLocks noChangeAspect="1" noChangeArrowheads="1"/>
          </p:cNvSpPr>
          <p:nvPr/>
        </p:nvSpPr>
        <p:spPr bwMode="auto">
          <a:xfrm>
            <a:off x="3276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descr="A picture containing building, outdoor, window, house">
            <a:extLst>
              <a:ext uri="{FF2B5EF4-FFF2-40B4-BE49-F238E27FC236}">
                <a16:creationId xmlns:a16="http://schemas.microsoft.com/office/drawing/2014/main" id="{658ADAB7-AF28-12DD-6520-34148318DF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6731" y="1372838"/>
            <a:ext cx="2098925" cy="3149156"/>
          </a:xfrm>
          <a:prstGeom prst="rect">
            <a:avLst/>
          </a:prstGeom>
        </p:spPr>
      </p:pic>
      <p:pic>
        <p:nvPicPr>
          <p:cNvPr id="13" name="Picture 12" descr="A picture containing outdoor, building">
            <a:extLst>
              <a:ext uri="{FF2B5EF4-FFF2-40B4-BE49-F238E27FC236}">
                <a16:creationId xmlns:a16="http://schemas.microsoft.com/office/drawing/2014/main" id="{A2EB44C5-A765-AAC5-971B-08B2ECDB4F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6644" y="1372838"/>
            <a:ext cx="2098925" cy="3149156"/>
          </a:xfrm>
          <a:prstGeom prst="rect">
            <a:avLst/>
          </a:prstGeom>
        </p:spPr>
      </p:pic>
    </p:spTree>
    <p:extLst>
      <p:ext uri="{BB962C8B-B14F-4D97-AF65-F5344CB8AC3E}">
        <p14:creationId xmlns:p14="http://schemas.microsoft.com/office/powerpoint/2010/main" val="116985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Title 6">
            <a:extLst>
              <a:ext uri="{FF2B5EF4-FFF2-40B4-BE49-F238E27FC236}">
                <a16:creationId xmlns:a16="http://schemas.microsoft.com/office/drawing/2014/main" id="{B47A3DC9-E8BA-F14C-39E5-CFFB90A1D5AA}"/>
              </a:ext>
            </a:extLst>
          </p:cNvPr>
          <p:cNvSpPr>
            <a:spLocks noGrp="1"/>
          </p:cNvSpPr>
          <p:nvPr>
            <p:ph type="title"/>
          </p:nvPr>
        </p:nvSpPr>
        <p:spPr>
          <a:xfrm>
            <a:off x="276625" y="268944"/>
            <a:ext cx="6331643" cy="968542"/>
          </a:xfrm>
          <a:ln>
            <a:solidFill>
              <a:schemeClr val="accent1"/>
            </a:solidFill>
          </a:ln>
        </p:spPr>
        <p:txBody>
          <a:bodyPr lIns="91440" tIns="45720" rIns="91440" bIns="45720" anchor="t"/>
          <a:lstStyle/>
          <a:p>
            <a:pPr algn="ctr"/>
            <a:r>
              <a:rPr lang="en-US" sz="2000" dirty="0">
                <a:latin typeface="Arial"/>
                <a:cs typeface="Arial"/>
              </a:rPr>
              <a:t>Update: Heritage Senior Residences</a:t>
            </a:r>
            <a:br>
              <a:rPr lang="en-US" sz="2800" dirty="0">
                <a:latin typeface="Arial"/>
                <a:cs typeface="Arial"/>
              </a:rPr>
            </a:br>
            <a:r>
              <a:rPr lang="en-US" sz="2000" dirty="0">
                <a:latin typeface="Arial"/>
                <a:cs typeface="Arial"/>
              </a:rPr>
              <a:t>1120 Moy St. Houston, TX 77007</a:t>
            </a:r>
            <a:br>
              <a:rPr lang="en-US" sz="2000" dirty="0">
                <a:latin typeface="Arial"/>
                <a:cs typeface="Arial"/>
              </a:rPr>
            </a:br>
            <a:r>
              <a:rPr lang="en-US" sz="2000" dirty="0">
                <a:latin typeface="Arial"/>
                <a:cs typeface="Arial"/>
              </a:rPr>
              <a:t>(District C)</a:t>
            </a:r>
          </a:p>
        </p:txBody>
      </p:sp>
      <p:pic>
        <p:nvPicPr>
          <p:cNvPr id="8" name="Picture 7" descr="A picture containing sky, building, outdoor, apartment building">
            <a:extLst>
              <a:ext uri="{FF2B5EF4-FFF2-40B4-BE49-F238E27FC236}">
                <a16:creationId xmlns:a16="http://schemas.microsoft.com/office/drawing/2014/main" id="{DBC5E55C-E6F3-442A-7A01-3C1C7FEF31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574" y="1295625"/>
            <a:ext cx="4807744" cy="3204380"/>
          </a:xfrm>
          <a:prstGeom prst="rect">
            <a:avLst/>
          </a:prstGeom>
        </p:spPr>
      </p:pic>
    </p:spTree>
    <p:extLst>
      <p:ext uri="{BB962C8B-B14F-4D97-AF65-F5344CB8AC3E}">
        <p14:creationId xmlns:p14="http://schemas.microsoft.com/office/powerpoint/2010/main" val="3096562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38098" y="279561"/>
            <a:ext cx="6519902" cy="688628"/>
          </a:xfrm>
        </p:spPr>
        <p:txBody>
          <a:bodyPr lIns="91440" tIns="45720" rIns="91440" bIns="45720" anchor="t"/>
          <a:lstStyle/>
          <a:p>
            <a:pPr marL="0" marR="0">
              <a:spcBef>
                <a:spcPts val="0"/>
              </a:spcBef>
              <a:spcAft>
                <a:spcPts val="0"/>
              </a:spcAft>
            </a:pPr>
            <a:r>
              <a:rPr lang="en-US" sz="2000" err="1">
                <a:solidFill>
                  <a:schemeClr val="tx2">
                    <a:lumMod val="75000"/>
                  </a:schemeClr>
                </a:solidFill>
                <a:latin typeface="+mj-lt"/>
                <a:ea typeface="Calibri" panose="020F0502020204030204" pitchFamily="34" charset="0"/>
              </a:rPr>
              <a:t>III.a</a:t>
            </a:r>
            <a:r>
              <a:rPr lang="en-US" sz="2000">
                <a:solidFill>
                  <a:schemeClr val="tx2">
                    <a:lumMod val="75000"/>
                  </a:schemeClr>
                </a:solidFill>
                <a:latin typeface="+mj-lt"/>
                <a:ea typeface="Calibri" panose="020F0502020204030204" pitchFamily="34" charset="0"/>
              </a:rPr>
              <a:t>. Avenue CDC </a:t>
            </a:r>
            <a:r>
              <a:rPr lang="en-US" sz="2000">
                <a:solidFill>
                  <a:schemeClr val="tx2">
                    <a:lumMod val="75000"/>
                  </a:schemeClr>
                </a:solidFill>
                <a:effectLst/>
                <a:latin typeface="Arial" panose="020B0604020202020204" pitchFamily="34" charset="0"/>
                <a:ea typeface="Calibri" panose="020F0502020204030204" pitchFamily="34" charset="0"/>
              </a:rPr>
              <a:t>Housing Education &amp; Counseling </a:t>
            </a:r>
            <a:br>
              <a:rPr lang="en-US" sz="2000">
                <a:solidFill>
                  <a:schemeClr val="tx2">
                    <a:lumMod val="75000"/>
                  </a:schemeClr>
                </a:solidFill>
                <a:effectLst/>
                <a:latin typeface="+mj-lt"/>
                <a:ea typeface="Calibri" panose="020F0502020204030204" pitchFamily="34" charset="0"/>
                <a:cs typeface="Arial" panose="020B0604020202020204" pitchFamily="34" charset="0"/>
              </a:rPr>
            </a:br>
            <a:r>
              <a:rPr lang="en-US" sz="2000">
                <a:solidFill>
                  <a:schemeClr val="tx2">
                    <a:lumMod val="75000"/>
                  </a:schemeClr>
                </a:solidFill>
                <a:effectLst/>
                <a:latin typeface="+mj-lt"/>
                <a:ea typeface="Calibri" panose="020F0502020204030204" pitchFamily="34" charset="0"/>
                <a:cs typeface="Arial" panose="020B0604020202020204" pitchFamily="34" charset="0"/>
              </a:rPr>
              <a:t>(District H</a:t>
            </a:r>
            <a:r>
              <a:rPr lang="en-US" sz="2000">
                <a:solidFill>
                  <a:schemeClr val="tx2">
                    <a:lumMod val="75000"/>
                  </a:schemeClr>
                </a:solidFill>
                <a:effectLst/>
                <a:latin typeface="+mj-lt"/>
                <a:ea typeface="Calibri" panose="020F0502020204030204" pitchFamily="34" charset="0"/>
                <a:cs typeface="Arial"/>
              </a:rPr>
              <a:t>)</a:t>
            </a:r>
            <a:endParaRPr lang="en-US" sz="2000">
              <a:solidFill>
                <a:schemeClr val="tx2">
                  <a:lumMod val="75000"/>
                </a:schemeClr>
              </a:solidFill>
              <a:latin typeface="+mj-lt"/>
              <a:cs typeface="Arial"/>
            </a:endParaRPr>
          </a:p>
        </p:txBody>
      </p:sp>
      <p:sp>
        <p:nvSpPr>
          <p:cNvPr id="5" name="TextBox 4">
            <a:extLst>
              <a:ext uri="{FF2B5EF4-FFF2-40B4-BE49-F238E27FC236}">
                <a16:creationId xmlns:a16="http://schemas.microsoft.com/office/drawing/2014/main" id="{CDE7EF8B-88A9-D12F-1BB4-B17F55BE3781}"/>
              </a:ext>
            </a:extLst>
          </p:cNvPr>
          <p:cNvSpPr txBox="1"/>
          <p:nvPr/>
        </p:nvSpPr>
        <p:spPr>
          <a:xfrm>
            <a:off x="499462" y="1307821"/>
            <a:ext cx="5809130" cy="2677656"/>
          </a:xfrm>
          <a:prstGeom prst="rect">
            <a:avLst/>
          </a:prstGeom>
          <a:noFill/>
        </p:spPr>
        <p:txBody>
          <a:bodyPr wrap="square">
            <a:spAutoFit/>
          </a:bodyPr>
          <a:lstStyle/>
          <a:p>
            <a:pPr marL="0" marR="0" algn="just">
              <a:spcBef>
                <a:spcPts val="0"/>
              </a:spcBef>
              <a:spcAft>
                <a:spcPts val="0"/>
              </a:spcAft>
              <a:tabLst>
                <a:tab pos="182880" algn="l"/>
              </a:tabLst>
            </a:pP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Services will include pre-purchase education classes, post purchase one-on-one counseling and semi-annual workshops, and foreclosure intervention counseling. </a:t>
            </a:r>
          </a:p>
          <a:p>
            <a:pPr marL="0" marR="0" algn="just">
              <a:spcBef>
                <a:spcPts val="0"/>
              </a:spcBef>
              <a:spcAft>
                <a:spcPts val="0"/>
              </a:spcAft>
              <a:tabLst>
                <a:tab pos="182880" algn="l"/>
              </a:tabLst>
            </a:pPr>
            <a:endParaRPr lang="en-US" sz="8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0"/>
              </a:spcAft>
              <a:tabLst>
                <a:tab pos="182880" algn="l"/>
              </a:tabLst>
            </a:pPr>
            <a:r>
              <a:rPr lang="en-US" sz="20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The program will serve households who are living at or below 80% AMI and BIPOC (Black, Indigenous, and People of Color) or limited English proficiency households.</a:t>
            </a:r>
            <a:endParaRPr lang="en-US" sz="20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3885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OWBARVISIBLE" val="True"/>
  <p:tag name="CSVFORMAT" val="0"/>
  <p:tag name="COUNTDOWNSTYLE" val="-1"/>
  <p:tag name="COUNTDOWNSECONDS" val="10"/>
  <p:tag name="BACKUPSESSIONS" val="True"/>
  <p:tag name="REVIEWONLY" val="False"/>
  <p:tag name="RACEENDPOINTS" val="100"/>
  <p:tag name="PARTICIPANTSINLEADERBOARD" val="5"/>
  <p:tag name="BUBBLESIZEVISIBLE" val="True"/>
  <p:tag name="CUSTOMGRIDBACKCOLOR" val="-722948"/>
  <p:tag name="CUSTOMCELLBACKCOLOR3" val="-268652"/>
  <p:tag name="DISPLAYDEVICENUMBER" val="True"/>
  <p:tag name="AUTOSIZEGRID" val="True"/>
  <p:tag name="POLLINGCYCLE" val="2"/>
  <p:tag name="INCLUDENONRESPONDERS" val="False"/>
  <p:tag name="CORRECTPOINTVALUE" val="1"/>
  <p:tag name="ZEROBASED" val="False"/>
  <p:tag name="FIBDISPLAYRESULTS" val="True"/>
  <p:tag name="PRRESPONSE1" val="5"/>
  <p:tag name="PRRESPONSE5" val="0"/>
  <p:tag name="PRRESPONSE9" val="0"/>
  <p:tag name="USESECONDARYMONITOR" val="True"/>
  <p:tag name="ANSWERNOWTEXT" val="Answer Now"/>
  <p:tag name="INPUTSOURCE" val="1"/>
  <p:tag name="CHARTVALUEFORMAT" val="0%"/>
  <p:tag name="STDCHART" val="1"/>
  <p:tag name="TEAMSINLEADERBOARD" val="5"/>
  <p:tag name="BUBBLEGROUPING" val="3"/>
  <p:tag name="CUSTOMCELLBACKCOLOR2" val="-13395457"/>
  <p:tag name="DISPLAYDEVICEID" val="True"/>
  <p:tag name="GRIDPOSITION" val="1"/>
  <p:tag name="RESETCHARTS" val="True"/>
  <p:tag name="INCORRECTPOINTVALUE" val="0"/>
  <p:tag name="CHARTSCALE" val="False"/>
  <p:tag name="FIBDISPLAYKEYWORDS" val="True"/>
  <p:tag name="PRRESPONSE6" val="0"/>
  <p:tag name="SHOWFLASHWARNING" val="True"/>
  <p:tag name="RESPCOUNTERSTYLE" val="-1"/>
  <p:tag name="ALLOWDUPLICATES" val="False"/>
  <p:tag name="AUTOUPDATEALIASES" val="True"/>
  <p:tag name="MAXRESPONDERS" val="5"/>
  <p:tag name="CUSTOMCELLFORECOLOR" val="-16777216"/>
  <p:tag name="DISPLAYNAME" val="True"/>
  <p:tag name="GRIDFONTSIZE" val="12"/>
  <p:tag name="INCLUDEPPT" val="True"/>
  <p:tag name="AUTOADJUSTPARTRANGE" val="True"/>
  <p:tag name="PRRESPONSE2" val="3"/>
  <p:tag name="PRRESPONSE8" val="0"/>
  <p:tag name="POWERPOINTVERSION" val="14.0"/>
  <p:tag name="RESPCOUNTERFORMAT" val="0"/>
  <p:tag name="AUTOADVANCE" val="False"/>
  <p:tag name="SKIPREMAININGRACESLIDES" val="True"/>
  <p:tag name="CUSTOMCELLBACKCOLOR1" val="-657956"/>
  <p:tag name="GRIDROTATIONINTERVAL" val="2"/>
  <p:tag name="MULTIRESPDIVISOR" val="1"/>
  <p:tag name="ADVANCEDSETTINGSVIEW" val="True"/>
  <p:tag name="PRRESPONSE4" val="0"/>
  <p:tag name="TPVERSION" val="2008"/>
  <p:tag name="RESPTABLESTYLE" val="-1"/>
  <p:tag name="RACERSMAXDISPLAYED" val="5"/>
  <p:tag name="DEFAULTNUMTEAMS" val="5"/>
  <p:tag name="GRIDSIZE" val="{Width=800, Height=600}"/>
  <p:tag name="REALTIMEBACKUP" val="False"/>
  <p:tag name="PRRESPONSE3" val="1"/>
  <p:tag name="SAVECSVWITHSESSION" val="True"/>
  <p:tag name="BACKUPMAINTENANCE" val="7"/>
  <p:tag name="BUBBLEVALUEFORMAT" val="0.0"/>
  <p:tag name="CHARTCOLORS" val="1"/>
  <p:tag name="FIBNUMRESULTS" val="5"/>
  <p:tag name="ALWAYSOPENPOLL" val="False"/>
  <p:tag name="ROTATIONINTERVAL" val="2"/>
  <p:tag name="USESCHEMECOLORS" val="True"/>
  <p:tag name="REALTIMEBACKUPPATH" val="(None)"/>
  <p:tag name="BULLETTYPE" val="3"/>
  <p:tag name="BUBBLENAMEVISIBLE" val="True"/>
  <p:tag name="ALLOWUSERFEEDBACK" val="True"/>
  <p:tag name="ANSWERNOWSTYLE" val="-1"/>
  <p:tag name="GRIDOPACITY" val="90"/>
  <p:tag name="PRRESPONSE10" val="0"/>
  <p:tag name="CHARTLABELS" val="1"/>
  <p:tag name="RACEANIMATIONSPEED" val="3"/>
  <p:tag name="NUMRESPONSES" val="1"/>
  <p:tag name="CUSTOMCELLBACKCOLOR4" val="-8355712"/>
  <p:tag name="PRRESPONSE7" val="0"/>
  <p:tag name="FIBINCLUDEOTHER" val="True"/>
  <p:tag name="DELIMITERS" val="3.1"/>
  <p:tag name="LUIDIAENABLED" val="False"/>
  <p:tag name="EXPANDSHOWBAR" val="True"/>
  <p:tag name="TASKPANEKEY" val="d2eeb6d1-4dd4-4b96-8fd9-16b3658ebb18"/>
  <p:tag name="TPFULLVERSION" val="4.3.2.1178"/>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Cover-HCDD">
  <a:themeElements>
    <a:clrScheme name="HCDD 2">
      <a:dk1>
        <a:srgbClr val="2F2F2F"/>
      </a:dk1>
      <a:lt1>
        <a:srgbClr val="FFFFFF"/>
      </a:lt1>
      <a:dk2>
        <a:srgbClr val="005A8B"/>
      </a:dk2>
      <a:lt2>
        <a:srgbClr val="FFFFFF"/>
      </a:lt2>
      <a:accent1>
        <a:srgbClr val="009FDA"/>
      </a:accent1>
      <a:accent2>
        <a:srgbClr val="69BE28"/>
      </a:accent2>
      <a:accent3>
        <a:srgbClr val="D52B1E"/>
      </a:accent3>
      <a:accent4>
        <a:srgbClr val="EE8D09"/>
      </a:accent4>
      <a:accent5>
        <a:srgbClr val="8F23B3"/>
      </a:accent5>
      <a:accent6>
        <a:srgbClr val="A5D867"/>
      </a:accent6>
      <a:hlink>
        <a:srgbClr val="0000FF"/>
      </a:hlink>
      <a:folHlink>
        <a:srgbClr val="800080"/>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CDD-Blue-Wide-Template" id="{561D8FC1-9132-7647-9D10-B8FE8ECADEBB}" vid="{EE468601-C6C2-BB4D-B11B-68EE4B324DDE}"/>
    </a:ext>
  </a:extLst>
</a:theme>
</file>

<file path=ppt/theme/theme2.xml><?xml version="1.0" encoding="utf-8"?>
<a:theme xmlns:a="http://schemas.openxmlformats.org/drawingml/2006/main" name="Standard-Slide-HCDD">
  <a:themeElements>
    <a:clrScheme name="HCDD 2">
      <a:dk1>
        <a:srgbClr val="2F2F2F"/>
      </a:dk1>
      <a:lt1>
        <a:srgbClr val="FFFFFF"/>
      </a:lt1>
      <a:dk2>
        <a:srgbClr val="005A8B"/>
      </a:dk2>
      <a:lt2>
        <a:srgbClr val="FFFFFF"/>
      </a:lt2>
      <a:accent1>
        <a:srgbClr val="009FDA"/>
      </a:accent1>
      <a:accent2>
        <a:srgbClr val="69BE28"/>
      </a:accent2>
      <a:accent3>
        <a:srgbClr val="D52B1E"/>
      </a:accent3>
      <a:accent4>
        <a:srgbClr val="EE8D09"/>
      </a:accent4>
      <a:accent5>
        <a:srgbClr val="8F23B3"/>
      </a:accent5>
      <a:accent6>
        <a:srgbClr val="A5D867"/>
      </a:accent6>
      <a:hlink>
        <a:srgbClr val="0000FF"/>
      </a:hlink>
      <a:folHlink>
        <a:srgbClr val="800080"/>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CDD-Blue-Wide-Template" id="{561D8FC1-9132-7647-9D10-B8FE8ECADEBB}" vid="{2717092F-3486-4342-9134-0148495FB93D}"/>
    </a:ext>
  </a:extLst>
</a:theme>
</file>

<file path=ppt/theme/theme3.xml><?xml version="1.0" encoding="utf-8"?>
<a:theme xmlns:a="http://schemas.openxmlformats.org/drawingml/2006/main" name="Divider-HCDD">
  <a:themeElements>
    <a:clrScheme name="HCDD 2">
      <a:dk1>
        <a:srgbClr val="2F2F2F"/>
      </a:dk1>
      <a:lt1>
        <a:srgbClr val="FFFFFF"/>
      </a:lt1>
      <a:dk2>
        <a:srgbClr val="005A8B"/>
      </a:dk2>
      <a:lt2>
        <a:srgbClr val="FFFFFF"/>
      </a:lt2>
      <a:accent1>
        <a:srgbClr val="009FDA"/>
      </a:accent1>
      <a:accent2>
        <a:srgbClr val="69BE28"/>
      </a:accent2>
      <a:accent3>
        <a:srgbClr val="D52B1E"/>
      </a:accent3>
      <a:accent4>
        <a:srgbClr val="EE8D09"/>
      </a:accent4>
      <a:accent5>
        <a:srgbClr val="8F23B3"/>
      </a:accent5>
      <a:accent6>
        <a:srgbClr val="A5D867"/>
      </a:accent6>
      <a:hlink>
        <a:srgbClr val="0000FF"/>
      </a:hlink>
      <a:folHlink>
        <a:srgbClr val="800080"/>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CDD-Blue-Wide-Template" id="{561D8FC1-9132-7647-9D10-B8FE8ECADEBB}" vid="{F5463391-8BDF-BE41-A652-065DE9E94EC9}"/>
    </a:ext>
  </a:extLst>
</a:theme>
</file>

<file path=ppt/theme/theme4.xml><?xml version="1.0" encoding="utf-8"?>
<a:theme xmlns:a="http://schemas.openxmlformats.org/drawingml/2006/main" name="Closing HCDD">
  <a:themeElements>
    <a:clrScheme name="HCDD 2">
      <a:dk1>
        <a:srgbClr val="2F2F2F"/>
      </a:dk1>
      <a:lt1>
        <a:srgbClr val="FFFFFF"/>
      </a:lt1>
      <a:dk2>
        <a:srgbClr val="005A8B"/>
      </a:dk2>
      <a:lt2>
        <a:srgbClr val="FFFFFF"/>
      </a:lt2>
      <a:accent1>
        <a:srgbClr val="009FDA"/>
      </a:accent1>
      <a:accent2>
        <a:srgbClr val="69BE28"/>
      </a:accent2>
      <a:accent3>
        <a:srgbClr val="D52B1E"/>
      </a:accent3>
      <a:accent4>
        <a:srgbClr val="EE8D09"/>
      </a:accent4>
      <a:accent5>
        <a:srgbClr val="8F23B3"/>
      </a:accent5>
      <a:accent6>
        <a:srgbClr val="A5D867"/>
      </a:accent6>
      <a:hlink>
        <a:srgbClr val="0000FF"/>
      </a:hlink>
      <a:folHlink>
        <a:srgbClr val="800080"/>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CDD-Blue-Wide-Template" id="{561D8FC1-9132-7647-9D10-B8FE8ECADEBB}" vid="{2E8523C2-7B3B-AA4F-A9A2-C1281012FDB9}"/>
    </a:ext>
  </a:extLst>
</a:theme>
</file>

<file path=ppt/theme/theme5.xml><?xml version="1.0" encoding="utf-8"?>
<a:theme xmlns:a="http://schemas.openxmlformats.org/drawingml/2006/main" name="1_Closing HCDD">
  <a:themeElements>
    <a:clrScheme name="HCDD 2">
      <a:dk1>
        <a:srgbClr val="2F2F2F"/>
      </a:dk1>
      <a:lt1>
        <a:srgbClr val="FFFFFF"/>
      </a:lt1>
      <a:dk2>
        <a:srgbClr val="005A8B"/>
      </a:dk2>
      <a:lt2>
        <a:srgbClr val="FFFFFF"/>
      </a:lt2>
      <a:accent1>
        <a:srgbClr val="009FDA"/>
      </a:accent1>
      <a:accent2>
        <a:srgbClr val="69BE28"/>
      </a:accent2>
      <a:accent3>
        <a:srgbClr val="D52B1E"/>
      </a:accent3>
      <a:accent4>
        <a:srgbClr val="EE8D09"/>
      </a:accent4>
      <a:accent5>
        <a:srgbClr val="8F23B3"/>
      </a:accent5>
      <a:accent6>
        <a:srgbClr val="A5D867"/>
      </a:accent6>
      <a:hlink>
        <a:srgbClr val="0000FF"/>
      </a:hlink>
      <a:folHlink>
        <a:srgbClr val="800080"/>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CDD-Blue-Wide-Template" id="{561D8FC1-9132-7647-9D10-B8FE8ECADEBB}" vid="{2E8523C2-7B3B-AA4F-A9A2-C1281012FDB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13deaee-fab8-46fc-b958-1d0653a42bec">
      <Terms xmlns="http://schemas.microsoft.com/office/infopath/2007/PartnerControls"/>
    </lcf76f155ced4ddcb4097134ff3c332f>
    <TaxCatchAll xmlns="404fbda3-7c86-46a7-9a9a-962dc390072d" xsi:nil="true"/>
    <SharedWithUsers xmlns="404fbda3-7c86-46a7-9a9a-962dc390072d">
      <UserInfo>
        <DisplayName>Whiteing, Lester - HCD</DisplayName>
        <AccountId>16</AccountId>
        <AccountType/>
      </UserInfo>
      <UserInfo>
        <DisplayName>Lawson, Roxanne - HCD</DisplayName>
        <AccountId>31</AccountId>
        <AccountType/>
      </UserInfo>
      <UserInfo>
        <DisplayName>Byrd, Dion - IT</DisplayName>
        <AccountId>470</AccountId>
        <AccountType/>
      </UserInfo>
      <UserInfo>
        <DisplayName>Yamaguchi, Albert - IT</DisplayName>
        <AccountId>471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138A4BCA2D51E448B7135B00746F89A" ma:contentTypeVersion="16" ma:contentTypeDescription="Create a new document." ma:contentTypeScope="" ma:versionID="6c44bd84a0db4bd34a108102091b1127">
  <xsd:schema xmlns:xsd="http://www.w3.org/2001/XMLSchema" xmlns:xs="http://www.w3.org/2001/XMLSchema" xmlns:p="http://schemas.microsoft.com/office/2006/metadata/properties" xmlns:ns2="a13deaee-fab8-46fc-b958-1d0653a42bec" xmlns:ns3="404fbda3-7c86-46a7-9a9a-962dc390072d" targetNamespace="http://schemas.microsoft.com/office/2006/metadata/properties" ma:root="true" ma:fieldsID="d995daeaea90867bf9bda09890e1eb6c" ns2:_="" ns3:_="">
    <xsd:import namespace="a13deaee-fab8-46fc-b958-1d0653a42bec"/>
    <xsd:import namespace="404fbda3-7c86-46a7-9a9a-962dc390072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3deaee-fab8-46fc-b958-1d0653a42b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ad4032c-a330-4847-9ce1-ec5da46de39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4fbda3-7c86-46a7-9a9a-962dc390072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7a2a129-96a5-43cb-92b0-d64972ffb84b}" ma:internalName="TaxCatchAll" ma:showField="CatchAllData" ma:web="404fbda3-7c86-46a7-9a9a-962dc39007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4329D3-8703-43B2-A17C-F73FBC5FF652}">
  <ds:schemaRefs>
    <ds:schemaRef ds:uri="404fbda3-7c86-46a7-9a9a-962dc390072d"/>
    <ds:schemaRef ds:uri="a13deaee-fab8-46fc-b958-1d0653a42be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614603F-719C-43F2-A055-D8F5EB22BCFA}">
  <ds:schemaRefs>
    <ds:schemaRef ds:uri="404fbda3-7c86-46a7-9a9a-962dc390072d"/>
    <ds:schemaRef ds:uri="a13deaee-fab8-46fc-b958-1d0653a42be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5FDB82F-4CF2-4249-8B5A-0121B56E16F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Standard-Slide-HCD</Template>
  <TotalTime>45</TotalTime>
  <Words>3694</Words>
  <Application>Microsoft Office PowerPoint</Application>
  <PresentationFormat>Custom</PresentationFormat>
  <Paragraphs>538</Paragraphs>
  <Slides>83</Slides>
  <Notes>82</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83</vt:i4>
      </vt:variant>
    </vt:vector>
  </HeadingPairs>
  <TitlesOfParts>
    <vt:vector size="94" baseType="lpstr">
      <vt:lpstr>Arial</vt:lpstr>
      <vt:lpstr>Arial Black</vt:lpstr>
      <vt:lpstr>Calibri</vt:lpstr>
      <vt:lpstr>Century Gothic</vt:lpstr>
      <vt:lpstr>Symbol</vt:lpstr>
      <vt:lpstr>Times New Roman</vt:lpstr>
      <vt:lpstr>Cover-HCDD</vt:lpstr>
      <vt:lpstr>Standard-Slide-HCDD</vt:lpstr>
      <vt:lpstr>Divider-HCDD</vt:lpstr>
      <vt:lpstr>Closing HCDD</vt:lpstr>
      <vt:lpstr>1_Closing HCDD</vt:lpstr>
      <vt:lpstr>Housing and Community  Affairs Committee</vt:lpstr>
      <vt:lpstr>Agenda</vt:lpstr>
      <vt:lpstr>PowerPoint Presentation</vt:lpstr>
      <vt:lpstr>II. Substantial Amendment – 2023 Action Plan (All Districts)</vt:lpstr>
      <vt:lpstr>II. Substantial Amendment – 2023 Action Plan (All Districts)</vt:lpstr>
      <vt:lpstr>II. Substantial Amendment – 2023 Action Plan (All Districts)</vt:lpstr>
      <vt:lpstr>PowerPoint Presentation</vt:lpstr>
      <vt:lpstr>III.a. Avenue CDC Housing Education &amp; Counseling  (District H)</vt:lpstr>
      <vt:lpstr>III.a. Avenue CDC Housing Education &amp; Counseling  (District H)</vt:lpstr>
      <vt:lpstr>III.a. Avenue CDC Housing Education &amp; Counseling  (District H)</vt:lpstr>
      <vt:lpstr>III.b. Healthcare for the Homeless-Houston  (All Districts)</vt:lpstr>
      <vt:lpstr>III.b. Healthcare for the Homeless-Houston  (All Districts)</vt:lpstr>
      <vt:lpstr>III.b. Healthcare for the Homeless-Houston  (All Districts)</vt:lpstr>
      <vt:lpstr>III.b. Healthcare for the Homeless-Houston  (All Districts)</vt:lpstr>
      <vt:lpstr>III.c. Northwest Assistance Ministries (All Districts)</vt:lpstr>
      <vt:lpstr>III.c. Northwest Assistance Ministries (All Districts)</vt:lpstr>
      <vt:lpstr>III.c. Northwest Assistance Ministries (All Districts)</vt:lpstr>
      <vt:lpstr>III.c. Northwest Assistance Ministries (All Districts)</vt:lpstr>
      <vt:lpstr>III.c. Northwest Assistance Ministries (All Districts)</vt:lpstr>
      <vt:lpstr>III.d. The Salvation Army (All Districts)</vt:lpstr>
      <vt:lpstr>III.d. The Salvation Army (All Districts)</vt:lpstr>
      <vt:lpstr>III.d. The Salvation Army (All Districts)</vt:lpstr>
      <vt:lpstr>III.d. The Salvation Army (All Districts)</vt:lpstr>
      <vt:lpstr>III.d. The Salvation Army (All Districts)</vt:lpstr>
      <vt:lpstr>III.e. Allies in Hope  (All Districts)</vt:lpstr>
      <vt:lpstr>III.e. Allies in Hope (All Districts)</vt:lpstr>
      <vt:lpstr>III.e. Allies in Hope (All Districts)</vt:lpstr>
      <vt:lpstr>III.e. Allies in Hope (All Districts)</vt:lpstr>
      <vt:lpstr>PowerPoint Presentation</vt:lpstr>
      <vt:lpstr>IV. Harvey Homebuyer Assistance Guidelines (All Districts)</vt:lpstr>
      <vt:lpstr>IV. Harvey Homebuyer Assistance Guidelines (All Districts)</vt:lpstr>
      <vt:lpstr>IV. Harvey Homebuyer Assistance Guidelines (All Districts)</vt:lpstr>
      <vt:lpstr>IV. Harvey Homebuyer Assistance Guidelines (All Districts)</vt:lpstr>
      <vt:lpstr>IV. Harvey Homebuyer Assistance Guidelines (All Districts)</vt:lpstr>
      <vt:lpstr>PowerPoint Presentation</vt:lpstr>
      <vt:lpstr>Director’s Comments</vt:lpstr>
      <vt:lpstr>PowerPoint Presentation</vt:lpstr>
      <vt:lpstr>CDBG-DR 2017 Harvey Grant Update GLO Budget Update – as of March 14, 2023</vt:lpstr>
      <vt:lpstr>CDBG-DR 2017 Harvey Grant Update Benchmark Progress - as of August 15, 2023</vt:lpstr>
      <vt:lpstr>PowerPoint Presentation</vt:lpstr>
      <vt:lpstr>Other Programs  </vt:lpstr>
      <vt:lpstr>HCLT / HLB</vt:lpstr>
      <vt:lpstr>PowerPoint Presentation</vt:lpstr>
      <vt:lpstr>Virtual Community Office Hours</vt:lpstr>
      <vt:lpstr>HCD’s 2023 Summer Interns </vt:lpstr>
      <vt:lpstr>HCD’s 2023 Summer Interns </vt:lpstr>
      <vt:lpstr>HCD’s 2023 Summer Interns </vt:lpstr>
      <vt:lpstr>HUD/GLO Uniform Relocation Technical Assistance Training at HCD (8/9/2023) </vt:lpstr>
      <vt:lpstr>HUD/GLO Uniform Relocation Technical Assistance Training at HCD (8/9/2023) </vt:lpstr>
      <vt:lpstr>HUD Fair Housing Training (7/11/2023) United Way, 50 Waugh Drive (District C)</vt:lpstr>
      <vt:lpstr>HUD Fair Housing Training (7/11/2023) United Way, 50 Waugh Drive (District C)</vt:lpstr>
      <vt:lpstr>HUD Fair Housing Training (7/11/2023) United Way, 50 Waugh Drive (District C)</vt:lpstr>
      <vt:lpstr>Large Tract - Park Vista at El Tesoro 6498 Selinsky (District D)</vt:lpstr>
      <vt:lpstr>Large Tract - Park Vista at El Tesoro 6498 Selinsky (District D)</vt:lpstr>
      <vt:lpstr>Large Tract - Park Vista at El Tesoro 6498 Selinsky (District D)</vt:lpstr>
      <vt:lpstr>Multifamily Buyout - Monticello Square Apartments 5312 Clarewood (District J)</vt:lpstr>
      <vt:lpstr>Multifamily Buyout – Appian Way Apartments 3200 N. MacGregor (District D)</vt:lpstr>
      <vt:lpstr>Multifamily Buyout – Spring Village Apartments  11810 Chimney Rock (District C)</vt:lpstr>
      <vt:lpstr>Update: Gala at MacGregor New Construction 102-120 Carson St., Houston, 77004 (District D)</vt:lpstr>
      <vt:lpstr>Update: Gala at MacGregor New Construction 102-120 Carson St., Houston, 77004 (District D)</vt:lpstr>
      <vt:lpstr>Update: NHH Savoy 6315 Savoy, Houston, 77036 (District J) </vt:lpstr>
      <vt:lpstr>Update: NHH Savoy 6315 Savoy, Houston, 77036 (District J) </vt:lpstr>
      <vt:lpstr>Update: NHH Savoy 6315 Savoy, Houston, 77036 (District J) </vt:lpstr>
      <vt:lpstr>Update: NHH Savoy 6315 Savoy, Houston, 77036 (District J) </vt:lpstr>
      <vt:lpstr>Update: Caroline Lofts 2403 Caroline, Houston, 77004 (District D)    </vt:lpstr>
      <vt:lpstr>Update: Caroline Lofts 2403 Caroline, Houston, 77004 (District C) </vt:lpstr>
      <vt:lpstr>Update: Temenos Place 1703 Gray Houston, 77003 (District D) </vt:lpstr>
      <vt:lpstr>Update: Temenos Place 1703 Gray Houston, 77003 (District D) </vt:lpstr>
      <vt:lpstr>Update: 2100 Memorial 2100 Memorial, Houston, 77007 (District H)</vt:lpstr>
      <vt:lpstr>Update: 2100 Memorial 2100 Memorial, Houston, 77007 (District H)</vt:lpstr>
      <vt:lpstr>Update: 2100 Memorial 2100 Memorial, Houston, 77007 (District H)</vt:lpstr>
      <vt:lpstr>Update: Summit at Renaissance Park 12121 Greenspoint, Houston, 77060 (District B)</vt:lpstr>
      <vt:lpstr>Update: Summit at Renaissance Park 12121 Greenspoint, Houston, 77060 (District B) </vt:lpstr>
      <vt:lpstr>Update: Summit at Renaissance Park  12121 Greenspoint, Houston, 77060 (District B) </vt:lpstr>
      <vt:lpstr>Update: Houston Area Women’s Center 3077 El Camino, Houston, TX  77054 (District D)</vt:lpstr>
      <vt:lpstr>Update: Houston Area Women’s Center 3077 El Camino, Houston, TX  77054 (District D)</vt:lpstr>
      <vt:lpstr>PowerPoint Presentation</vt:lpstr>
      <vt:lpstr>Update: Sunrise Lofts 3103 McKinney St.,Houston,TX 7700 (District I)    </vt:lpstr>
      <vt:lpstr>Update: Sunrise Lofts 3103 McKinney St.,Houston,TX 7700 (District I)</vt:lpstr>
      <vt:lpstr>Update: Sunrise Lofts 3103 McKinney St.,Houston,TX 7700 (District I)</vt:lpstr>
      <vt:lpstr>Update: Heritage Senior Residences 1120 Moy St. Houston, TX 77007 (District C)    </vt:lpstr>
      <vt:lpstr>Update: Heritage Senior Residences 1120 Moy St. Houston, TX 77007 (District C)</vt:lpstr>
      <vt:lpstr>Update: Heritage Senior Residences 1120 Moy St. Houston, TX 77007 (District 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sample one</dc:title>
  <dc:creator>Salazar, Ana - HCD</dc:creator>
  <cp:lastModifiedBy>Yindeemark, Paul - HCD</cp:lastModifiedBy>
  <cp:revision>4</cp:revision>
  <cp:lastPrinted>2023-08-14T13:43:53Z</cp:lastPrinted>
  <dcterms:created xsi:type="dcterms:W3CDTF">2019-06-12T14:20:47Z</dcterms:created>
  <dcterms:modified xsi:type="dcterms:W3CDTF">2023-08-21T21:17:51Z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0x010100E138A4BCA2D51E448B7135B00746F89A</vt:lpwstr>
  </property>
  <property fmtid="{D5CDD505-2E9C-101B-9397-08002B2CF9AE}" pid="3" name="MediaServiceImageTags">
    <vt:lpwstr/>
  </property>
</Properties>
</file>