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 id="2147483676" r:id="rId6"/>
    <p:sldMasterId id="2147483659" r:id="rId7"/>
    <p:sldMasterId id="2147483654" r:id="rId8"/>
    <p:sldMasterId id="2147483656" r:id="rId9"/>
    <p:sldMasterId id="2147483667" r:id="rId10"/>
  </p:sldMasterIdLst>
  <p:notesMasterIdLst>
    <p:notesMasterId r:id="rId57"/>
  </p:notesMasterIdLst>
  <p:handoutMasterIdLst>
    <p:handoutMasterId r:id="rId58"/>
  </p:handoutMasterIdLst>
  <p:sldIdLst>
    <p:sldId id="613" r:id="rId11"/>
    <p:sldId id="612" r:id="rId12"/>
    <p:sldId id="939" r:id="rId13"/>
    <p:sldId id="945" r:id="rId14"/>
    <p:sldId id="947" r:id="rId15"/>
    <p:sldId id="948" r:id="rId16"/>
    <p:sldId id="949" r:id="rId17"/>
    <p:sldId id="950" r:id="rId18"/>
    <p:sldId id="951" r:id="rId19"/>
    <p:sldId id="952" r:id="rId20"/>
    <p:sldId id="953" r:id="rId21"/>
    <p:sldId id="954" r:id="rId22"/>
    <p:sldId id="955" r:id="rId23"/>
    <p:sldId id="956" r:id="rId24"/>
    <p:sldId id="940" r:id="rId25"/>
    <p:sldId id="957" r:id="rId26"/>
    <p:sldId id="958" r:id="rId27"/>
    <p:sldId id="959" r:id="rId28"/>
    <p:sldId id="961" r:id="rId29"/>
    <p:sldId id="962" r:id="rId30"/>
    <p:sldId id="963" r:id="rId31"/>
    <p:sldId id="964" r:id="rId32"/>
    <p:sldId id="965" r:id="rId33"/>
    <p:sldId id="966" r:id="rId34"/>
    <p:sldId id="967" r:id="rId35"/>
    <p:sldId id="968" r:id="rId36"/>
    <p:sldId id="969" r:id="rId37"/>
    <p:sldId id="621" r:id="rId38"/>
    <p:sldId id="618" r:id="rId39"/>
    <p:sldId id="972" r:id="rId40"/>
    <p:sldId id="971" r:id="rId41"/>
    <p:sldId id="977" r:id="rId42"/>
    <p:sldId id="942" r:id="rId43"/>
    <p:sldId id="973" r:id="rId44"/>
    <p:sldId id="976" r:id="rId45"/>
    <p:sldId id="975" r:id="rId46"/>
    <p:sldId id="907" r:id="rId47"/>
    <p:sldId id="624" r:id="rId48"/>
    <p:sldId id="903" r:id="rId49"/>
    <p:sldId id="629" r:id="rId50"/>
    <p:sldId id="944" r:id="rId51"/>
    <p:sldId id="912" r:id="rId52"/>
    <p:sldId id="915" r:id="rId53"/>
    <p:sldId id="978" r:id="rId54"/>
    <p:sldId id="890" r:id="rId55"/>
    <p:sldId id="622" r:id="rId56"/>
  </p:sldIdLst>
  <p:sldSz cx="9144000" cy="6858000" type="screen4x3"/>
  <p:notesSz cx="7010400" cy="92964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DA"/>
    <a:srgbClr val="3A91B1"/>
    <a:srgbClr val="0067AC"/>
    <a:srgbClr val="7F7F7F"/>
    <a:srgbClr val="A0C65C"/>
    <a:srgbClr val="81DEFF"/>
    <a:srgbClr val="6ABAEC"/>
    <a:srgbClr val="595959"/>
    <a:srgbClr val="948A54"/>
    <a:srgbClr val="FAC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F71599-C7F0-4762-874E-CFE4283383B7}" v="13" dt="2019-10-11T20:40:38.273"/>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85" autoAdjust="0"/>
    <p:restoredTop sz="87755" autoAdjust="0"/>
  </p:normalViewPr>
  <p:slideViewPr>
    <p:cSldViewPr>
      <p:cViewPr varScale="1">
        <p:scale>
          <a:sx n="114" d="100"/>
          <a:sy n="114" d="100"/>
        </p:scale>
        <p:origin x="1362" y="102"/>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ags" Target="tags/tag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notesMaster" Target="notesMasters/notesMaster1.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400" dirty="0">
                <a:solidFill>
                  <a:schemeClr val="accent6"/>
                </a:solidFill>
                <a:latin typeface="Arial Black" panose="020B0A04020102020204" pitchFamily="34" charset="0"/>
              </a:rPr>
              <a:t>Homeowners Served</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Column1</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JUL '19</c:v>
                </c:pt>
                <c:pt idx="1">
                  <c:v>AUG '19</c:v>
                </c:pt>
                <c:pt idx="2">
                  <c:v>SEP '19</c:v>
                </c:pt>
              </c:strCache>
            </c:strRef>
          </c:cat>
          <c:val>
            <c:numRef>
              <c:f>Sheet1!$B$2:$B$4</c:f>
              <c:numCache>
                <c:formatCode>General</c:formatCode>
                <c:ptCount val="3"/>
                <c:pt idx="0">
                  <c:v>12</c:v>
                </c:pt>
                <c:pt idx="1">
                  <c:v>19</c:v>
                </c:pt>
                <c:pt idx="2">
                  <c:v>50</c:v>
                </c:pt>
              </c:numCache>
            </c:numRef>
          </c:val>
          <c:smooth val="0"/>
          <c:extLst>
            <c:ext xmlns:c16="http://schemas.microsoft.com/office/drawing/2014/chart" uri="{C3380CC4-5D6E-409C-BE32-E72D297353CC}">
              <c16:uniqueId val="{00000000-E095-44E0-AF5D-822611B4D256}"/>
            </c:ext>
          </c:extLst>
        </c:ser>
        <c:dLbls>
          <c:dLblPos val="ctr"/>
          <c:showLegendKey val="0"/>
          <c:showVal val="1"/>
          <c:showCatName val="0"/>
          <c:showSerName val="0"/>
          <c:showPercent val="0"/>
          <c:showBubbleSize val="0"/>
        </c:dLbls>
        <c:marker val="1"/>
        <c:smooth val="0"/>
        <c:axId val="930685903"/>
        <c:axId val="928988831"/>
      </c:lineChart>
      <c:catAx>
        <c:axId val="93068590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928988831"/>
        <c:crosses val="autoZero"/>
        <c:auto val="1"/>
        <c:lblAlgn val="ctr"/>
        <c:lblOffset val="100"/>
        <c:noMultiLvlLbl val="0"/>
      </c:catAx>
      <c:valAx>
        <c:axId val="928988831"/>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306859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2000" dirty="0">
                <a:solidFill>
                  <a:schemeClr val="accent6"/>
                </a:solidFill>
                <a:latin typeface="Arial Black" panose="020B0A04020102020204" pitchFamily="34" charset="0"/>
              </a:rPr>
              <a:t>Homebuyers Served</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3.4346456692913384E-2"/>
          <c:y val="0.17563884058969018"/>
          <c:w val="0.95865011104381181"/>
          <c:h val="0.66731999701597033"/>
        </c:manualLayout>
      </c:layout>
      <c:lineChart>
        <c:grouping val="standard"/>
        <c:varyColors val="0"/>
        <c:ser>
          <c:idx val="0"/>
          <c:order val="0"/>
          <c:tx>
            <c:strRef>
              <c:f>Sheet1!$B$1</c:f>
              <c:strCache>
                <c:ptCount val="1"/>
                <c:pt idx="0">
                  <c:v>FY19</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Sheet1!$A$2:$A$13</c:f>
              <c:strCache>
                <c:ptCount val="12"/>
                <c:pt idx="0">
                  <c:v>JUL</c:v>
                </c:pt>
                <c:pt idx="1">
                  <c:v>AUG</c:v>
                </c:pt>
                <c:pt idx="2">
                  <c:v>SEPT</c:v>
                </c:pt>
                <c:pt idx="3">
                  <c:v>OCT</c:v>
                </c:pt>
                <c:pt idx="4">
                  <c:v>NOV</c:v>
                </c:pt>
                <c:pt idx="5">
                  <c:v>DEC</c:v>
                </c:pt>
                <c:pt idx="6">
                  <c:v>JAN</c:v>
                </c:pt>
                <c:pt idx="7">
                  <c:v>FEB</c:v>
                </c:pt>
                <c:pt idx="8">
                  <c:v>MAR</c:v>
                </c:pt>
                <c:pt idx="9">
                  <c:v>APR</c:v>
                </c:pt>
                <c:pt idx="10">
                  <c:v>MAY</c:v>
                </c:pt>
                <c:pt idx="11">
                  <c:v>JUN</c:v>
                </c:pt>
              </c:strCache>
            </c:strRef>
          </c:cat>
          <c:val>
            <c:numRef>
              <c:f>Sheet1!$B$2:$B$13</c:f>
              <c:numCache>
                <c:formatCode>General</c:formatCode>
                <c:ptCount val="12"/>
                <c:pt idx="0">
                  <c:v>6</c:v>
                </c:pt>
                <c:pt idx="1">
                  <c:v>21</c:v>
                </c:pt>
                <c:pt idx="2">
                  <c:v>25</c:v>
                </c:pt>
                <c:pt idx="3">
                  <c:v>37</c:v>
                </c:pt>
                <c:pt idx="4">
                  <c:v>45</c:v>
                </c:pt>
                <c:pt idx="5">
                  <c:v>61</c:v>
                </c:pt>
                <c:pt idx="6">
                  <c:v>73</c:v>
                </c:pt>
                <c:pt idx="7">
                  <c:v>82</c:v>
                </c:pt>
                <c:pt idx="8">
                  <c:v>92</c:v>
                </c:pt>
                <c:pt idx="9">
                  <c:v>110</c:v>
                </c:pt>
                <c:pt idx="10">
                  <c:v>134</c:v>
                </c:pt>
                <c:pt idx="11">
                  <c:v>163</c:v>
                </c:pt>
              </c:numCache>
            </c:numRef>
          </c:val>
          <c:smooth val="0"/>
          <c:extLst>
            <c:ext xmlns:c16="http://schemas.microsoft.com/office/drawing/2014/chart" uri="{C3380CC4-5D6E-409C-BE32-E72D297353CC}">
              <c16:uniqueId val="{00000000-E095-44E0-AF5D-822611B4D256}"/>
            </c:ext>
          </c:extLst>
        </c:ser>
        <c:ser>
          <c:idx val="1"/>
          <c:order val="1"/>
          <c:tx>
            <c:strRef>
              <c:f>Sheet1!$C$1</c:f>
              <c:strCache>
                <c:ptCount val="1"/>
                <c:pt idx="0">
                  <c:v>FY20</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Sheet1!$A$2:$A$13</c:f>
              <c:strCache>
                <c:ptCount val="12"/>
                <c:pt idx="0">
                  <c:v>JUL</c:v>
                </c:pt>
                <c:pt idx="1">
                  <c:v>AUG</c:v>
                </c:pt>
                <c:pt idx="2">
                  <c:v>SEPT</c:v>
                </c:pt>
                <c:pt idx="3">
                  <c:v>OCT</c:v>
                </c:pt>
                <c:pt idx="4">
                  <c:v>NOV</c:v>
                </c:pt>
                <c:pt idx="5">
                  <c:v>DEC</c:v>
                </c:pt>
                <c:pt idx="6">
                  <c:v>JAN</c:v>
                </c:pt>
                <c:pt idx="7">
                  <c:v>FEB</c:v>
                </c:pt>
                <c:pt idx="8">
                  <c:v>MAR</c:v>
                </c:pt>
                <c:pt idx="9">
                  <c:v>APR</c:v>
                </c:pt>
                <c:pt idx="10">
                  <c:v>MAY</c:v>
                </c:pt>
                <c:pt idx="11">
                  <c:v>JUN</c:v>
                </c:pt>
              </c:strCache>
            </c:strRef>
          </c:cat>
          <c:val>
            <c:numRef>
              <c:f>Sheet1!$C$2:$C$13</c:f>
              <c:numCache>
                <c:formatCode>General</c:formatCode>
                <c:ptCount val="12"/>
                <c:pt idx="0">
                  <c:v>34</c:v>
                </c:pt>
                <c:pt idx="1">
                  <c:v>40</c:v>
                </c:pt>
                <c:pt idx="2">
                  <c:v>51</c:v>
                </c:pt>
              </c:numCache>
            </c:numRef>
          </c:val>
          <c:smooth val="0"/>
          <c:extLst>
            <c:ext xmlns:c16="http://schemas.microsoft.com/office/drawing/2014/chart" uri="{C3380CC4-5D6E-409C-BE32-E72D297353CC}">
              <c16:uniqueId val="{00000000-1063-4669-9945-E4DC6E07D796}"/>
            </c:ext>
          </c:extLst>
        </c:ser>
        <c:dLbls>
          <c:dLblPos val="ctr"/>
          <c:showLegendKey val="0"/>
          <c:showVal val="1"/>
          <c:showCatName val="0"/>
          <c:showSerName val="0"/>
          <c:showPercent val="0"/>
          <c:showBubbleSize val="0"/>
        </c:dLbls>
        <c:marker val="1"/>
        <c:smooth val="0"/>
        <c:axId val="930685903"/>
        <c:axId val="928988831"/>
      </c:lineChart>
      <c:catAx>
        <c:axId val="93068590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928988831"/>
        <c:crosses val="autoZero"/>
        <c:auto val="1"/>
        <c:lblAlgn val="ctr"/>
        <c:lblOffset val="100"/>
        <c:noMultiLvlLbl val="0"/>
      </c:catAx>
      <c:valAx>
        <c:axId val="928988831"/>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30685903"/>
        <c:crosses val="autoZero"/>
        <c:crossBetween val="between"/>
      </c:valAx>
      <c:spPr>
        <a:noFill/>
        <a:ln>
          <a:noFill/>
        </a:ln>
        <a:effectLst/>
      </c:spPr>
    </c:plotArea>
    <c:legend>
      <c:legendPos val="r"/>
      <c:layout>
        <c:manualLayout>
          <c:xMode val="edge"/>
          <c:yMode val="edge"/>
          <c:x val="0.35315344235816676"/>
          <c:y val="0.1774278237815691"/>
          <c:w val="0.24428245507773066"/>
          <c:h val="0.1393627948881275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accent6"/>
                </a:solidFill>
                <a:latin typeface="Arial Black" panose="020B0A04020102020204" pitchFamily="34" charset="0"/>
                <a:ea typeface="+mn-ea"/>
                <a:cs typeface="+mn-cs"/>
              </a:defRPr>
            </a:pPr>
            <a:r>
              <a:rPr lang="en-US" dirty="0">
                <a:solidFill>
                  <a:schemeClr val="accent6"/>
                </a:solidFill>
                <a:latin typeface="Arial Black" panose="020B0A04020102020204" pitchFamily="34" charset="0"/>
              </a:rPr>
              <a:t>Home Repair Program</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accent6"/>
              </a:solidFill>
              <a:latin typeface="Arial Black" panose="020B0A04020102020204" pitchFamily="34" charset="0"/>
              <a:ea typeface="+mn-ea"/>
              <a:cs typeface="+mn-cs"/>
            </a:defRPr>
          </a:pPr>
          <a:endParaRPr lang="en-US"/>
        </a:p>
      </c:txPr>
    </c:title>
    <c:autoTitleDeleted val="0"/>
    <c:plotArea>
      <c:layout>
        <c:manualLayout>
          <c:layoutTarget val="inner"/>
          <c:xMode val="edge"/>
          <c:yMode val="edge"/>
          <c:x val="2.9668581169266694E-2"/>
          <c:y val="0.14003997435229526"/>
          <c:w val="0.96564690601453329"/>
          <c:h val="0.75061614603161886"/>
        </c:manualLayout>
      </c:layout>
      <c:lineChart>
        <c:grouping val="standard"/>
        <c:varyColors val="0"/>
        <c:ser>
          <c:idx val="0"/>
          <c:order val="0"/>
          <c:tx>
            <c:strRef>
              <c:f>Sheet1!$B$1</c:f>
              <c:strCache>
                <c:ptCount val="1"/>
                <c:pt idx="0">
                  <c:v>FY19</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Sheet1!$A$2:$A$13</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Sheet1!$B$2:$B$13</c:f>
              <c:numCache>
                <c:formatCode>General</c:formatCode>
                <c:ptCount val="12"/>
                <c:pt idx="0">
                  <c:v>4</c:v>
                </c:pt>
                <c:pt idx="1">
                  <c:v>9</c:v>
                </c:pt>
                <c:pt idx="2">
                  <c:v>11</c:v>
                </c:pt>
                <c:pt idx="3">
                  <c:v>20</c:v>
                </c:pt>
                <c:pt idx="4">
                  <c:v>22</c:v>
                </c:pt>
                <c:pt idx="5">
                  <c:v>30</c:v>
                </c:pt>
                <c:pt idx="6">
                  <c:v>34</c:v>
                </c:pt>
                <c:pt idx="7">
                  <c:v>37</c:v>
                </c:pt>
                <c:pt idx="8">
                  <c:v>47</c:v>
                </c:pt>
                <c:pt idx="9">
                  <c:v>54</c:v>
                </c:pt>
                <c:pt idx="10">
                  <c:v>57</c:v>
                </c:pt>
                <c:pt idx="11">
                  <c:v>59</c:v>
                </c:pt>
              </c:numCache>
            </c:numRef>
          </c:val>
          <c:smooth val="0"/>
          <c:extLst>
            <c:ext xmlns:c16="http://schemas.microsoft.com/office/drawing/2014/chart" uri="{C3380CC4-5D6E-409C-BE32-E72D297353CC}">
              <c16:uniqueId val="{00000000-9B65-4553-89FD-0699B1C6D6E3}"/>
            </c:ext>
          </c:extLst>
        </c:ser>
        <c:ser>
          <c:idx val="1"/>
          <c:order val="1"/>
          <c:tx>
            <c:strRef>
              <c:f>Sheet1!$C$1</c:f>
              <c:strCache>
                <c:ptCount val="1"/>
                <c:pt idx="0">
                  <c:v>FY20</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Sheet1!$A$2:$A$13</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Sheet1!$C$2:$C$13</c:f>
              <c:numCache>
                <c:formatCode>General</c:formatCode>
                <c:ptCount val="12"/>
                <c:pt idx="0">
                  <c:v>0</c:v>
                </c:pt>
                <c:pt idx="1">
                  <c:v>0</c:v>
                </c:pt>
                <c:pt idx="2">
                  <c:v>3</c:v>
                </c:pt>
              </c:numCache>
            </c:numRef>
          </c:val>
          <c:smooth val="0"/>
          <c:extLst>
            <c:ext xmlns:c16="http://schemas.microsoft.com/office/drawing/2014/chart" uri="{C3380CC4-5D6E-409C-BE32-E72D297353CC}">
              <c16:uniqueId val="{00000000-0E3F-4A7D-8AF1-72C96DA5D6C9}"/>
            </c:ext>
          </c:extLst>
        </c:ser>
        <c:dLbls>
          <c:dLblPos val="ctr"/>
          <c:showLegendKey val="0"/>
          <c:showVal val="1"/>
          <c:showCatName val="0"/>
          <c:showSerName val="0"/>
          <c:showPercent val="0"/>
          <c:showBubbleSize val="0"/>
        </c:dLbls>
        <c:marker val="1"/>
        <c:smooth val="0"/>
        <c:axId val="1070225007"/>
        <c:axId val="508706863"/>
      </c:lineChart>
      <c:catAx>
        <c:axId val="107022500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508706863"/>
        <c:crosses val="autoZero"/>
        <c:auto val="1"/>
        <c:lblAlgn val="ctr"/>
        <c:lblOffset val="100"/>
        <c:noMultiLvlLbl val="0"/>
      </c:catAx>
      <c:valAx>
        <c:axId val="50870686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070225007"/>
        <c:crosses val="autoZero"/>
        <c:crossBetween val="between"/>
      </c:valAx>
      <c:spPr>
        <a:noFill/>
        <a:ln>
          <a:noFill/>
        </a:ln>
        <a:effectLst/>
      </c:spPr>
    </c:plotArea>
    <c:legend>
      <c:legendPos val="r"/>
      <c:layout>
        <c:manualLayout>
          <c:xMode val="edge"/>
          <c:yMode val="edge"/>
          <c:x val="0.38275676404935371"/>
          <c:y val="0.1879205321898732"/>
          <c:w val="0.22316223906591115"/>
          <c:h val="0.1216537760234035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accent6"/>
                </a:solidFill>
                <a:latin typeface="Arial Black" panose="020B0A04020102020204" pitchFamily="34" charset="0"/>
                <a:ea typeface="+mn-ea"/>
                <a:cs typeface="+mn-cs"/>
              </a:defRPr>
            </a:pPr>
            <a:r>
              <a:rPr lang="en-US" dirty="0">
                <a:solidFill>
                  <a:schemeClr val="accent6"/>
                </a:solidFill>
                <a:latin typeface="Arial Black" panose="020B0A04020102020204" pitchFamily="34" charset="0"/>
              </a:rPr>
              <a:t>New Home Development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accent6"/>
              </a:solidFill>
              <a:latin typeface="Arial Black" panose="020B0A04020102020204" pitchFamily="34" charset="0"/>
              <a:ea typeface="+mn-ea"/>
              <a:cs typeface="+mn-cs"/>
            </a:defRPr>
          </a:pPr>
          <a:endParaRPr lang="en-US"/>
        </a:p>
      </c:txPr>
    </c:title>
    <c:autoTitleDeleted val="0"/>
    <c:plotArea>
      <c:layout>
        <c:manualLayout>
          <c:layoutTarget val="inner"/>
          <c:xMode val="edge"/>
          <c:yMode val="edge"/>
          <c:x val="4.9459021018605359E-2"/>
          <c:y val="0.23570613860643386"/>
          <c:w val="0.95007694832571055"/>
          <c:h val="0.69930212596222707"/>
        </c:manualLayout>
      </c:layout>
      <c:lineChart>
        <c:grouping val="standard"/>
        <c:varyColors val="0"/>
        <c:ser>
          <c:idx val="0"/>
          <c:order val="0"/>
          <c:tx>
            <c:strRef>
              <c:f>Sheet1!$B$1</c:f>
              <c:strCache>
                <c:ptCount val="1"/>
                <c:pt idx="0">
                  <c:v>FY19</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Sheet1!$A$2:$A$14</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Sheet1!$B$2:$B$14</c:f>
              <c:numCache>
                <c:formatCode>General</c:formatCode>
                <c:ptCount val="13"/>
                <c:pt idx="0">
                  <c:v>0</c:v>
                </c:pt>
                <c:pt idx="1">
                  <c:v>0</c:v>
                </c:pt>
                <c:pt idx="2">
                  <c:v>0</c:v>
                </c:pt>
                <c:pt idx="3">
                  <c:v>0</c:v>
                </c:pt>
                <c:pt idx="4">
                  <c:v>0</c:v>
                </c:pt>
                <c:pt idx="5">
                  <c:v>0</c:v>
                </c:pt>
                <c:pt idx="6">
                  <c:v>0</c:v>
                </c:pt>
                <c:pt idx="7">
                  <c:v>0</c:v>
                </c:pt>
                <c:pt idx="8">
                  <c:v>8</c:v>
                </c:pt>
                <c:pt idx="9">
                  <c:v>8</c:v>
                </c:pt>
                <c:pt idx="10">
                  <c:v>8</c:v>
                </c:pt>
                <c:pt idx="11">
                  <c:v>17</c:v>
                </c:pt>
              </c:numCache>
            </c:numRef>
          </c:val>
          <c:smooth val="0"/>
          <c:extLst>
            <c:ext xmlns:c16="http://schemas.microsoft.com/office/drawing/2014/chart" uri="{C3380CC4-5D6E-409C-BE32-E72D297353CC}">
              <c16:uniqueId val="{00000000-9B65-4553-89FD-0699B1C6D6E3}"/>
            </c:ext>
          </c:extLst>
        </c:ser>
        <c:ser>
          <c:idx val="1"/>
          <c:order val="1"/>
          <c:tx>
            <c:strRef>
              <c:f>Sheet1!$C$1</c:f>
              <c:strCache>
                <c:ptCount val="1"/>
                <c:pt idx="0">
                  <c:v>FY20</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Sheet1!$A$2:$A$14</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Sheet1!$C$2:$C$14</c:f>
              <c:numCache>
                <c:formatCode>General</c:formatCode>
                <c:ptCount val="13"/>
                <c:pt idx="0">
                  <c:v>0</c:v>
                </c:pt>
                <c:pt idx="1">
                  <c:v>0</c:v>
                </c:pt>
                <c:pt idx="2">
                  <c:v>2</c:v>
                </c:pt>
              </c:numCache>
            </c:numRef>
          </c:val>
          <c:smooth val="0"/>
          <c:extLst>
            <c:ext xmlns:c16="http://schemas.microsoft.com/office/drawing/2014/chart" uri="{C3380CC4-5D6E-409C-BE32-E72D297353CC}">
              <c16:uniqueId val="{00000001-9B65-4553-89FD-0699B1C6D6E3}"/>
            </c:ext>
          </c:extLst>
        </c:ser>
        <c:dLbls>
          <c:dLblPos val="ctr"/>
          <c:showLegendKey val="0"/>
          <c:showVal val="1"/>
          <c:showCatName val="0"/>
          <c:showSerName val="0"/>
          <c:showPercent val="0"/>
          <c:showBubbleSize val="0"/>
        </c:dLbls>
        <c:marker val="1"/>
        <c:smooth val="0"/>
        <c:axId val="1070225007"/>
        <c:axId val="508706863"/>
      </c:lineChart>
      <c:catAx>
        <c:axId val="107022500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508706863"/>
        <c:crosses val="autoZero"/>
        <c:auto val="1"/>
        <c:lblAlgn val="ctr"/>
        <c:lblOffset val="100"/>
        <c:noMultiLvlLbl val="0"/>
      </c:catAx>
      <c:valAx>
        <c:axId val="50870686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070225007"/>
        <c:crosses val="autoZero"/>
        <c:crossBetween val="between"/>
      </c:valAx>
      <c:spPr>
        <a:noFill/>
        <a:ln>
          <a:noFill/>
        </a:ln>
        <a:effectLst/>
      </c:spPr>
    </c:plotArea>
    <c:legend>
      <c:legendPos val="r"/>
      <c:layout>
        <c:manualLayout>
          <c:xMode val="edge"/>
          <c:yMode val="edge"/>
          <c:x val="0.40553011109361087"/>
          <c:y val="0.22513097627502449"/>
          <c:w val="0.17677710980228356"/>
          <c:h val="0.1249832741495548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84115874404587"/>
          <c:y val="5.7609970768580769E-4"/>
          <c:w val="0.86201646447559832"/>
          <c:h val="0.90197072469534301"/>
        </c:manualLayout>
      </c:layout>
      <c:barChart>
        <c:barDir val="bar"/>
        <c:grouping val="clustered"/>
        <c:varyColors val="0"/>
        <c:ser>
          <c:idx val="0"/>
          <c:order val="0"/>
          <c:tx>
            <c:strRef>
              <c:f>Sheet1!$B$1</c:f>
              <c:strCache>
                <c:ptCount val="1"/>
                <c:pt idx="0">
                  <c:v>FY19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Multifamily</c:v>
                </c:pt>
                <c:pt idx="1">
                  <c:v>Public Facilities</c:v>
                </c:pt>
                <c:pt idx="2">
                  <c:v>Public Services</c:v>
                </c:pt>
                <c:pt idx="3">
                  <c:v>Single Family HRP</c:v>
                </c:pt>
                <c:pt idx="4">
                  <c:v>Single Family NHD</c:v>
                </c:pt>
                <c:pt idx="5">
                  <c:v>Other City Depts.</c:v>
                </c:pt>
                <c:pt idx="6">
                  <c:v>HoAP</c:v>
                </c:pt>
              </c:strCache>
            </c:strRef>
          </c:cat>
          <c:val>
            <c:numRef>
              <c:f>Sheet1!$B$2:$B$8</c:f>
              <c:numCache>
                <c:formatCode>"$"#,##0</c:formatCode>
                <c:ptCount val="7"/>
                <c:pt idx="0">
                  <c:v>82529</c:v>
                </c:pt>
                <c:pt idx="1">
                  <c:v>25499</c:v>
                </c:pt>
                <c:pt idx="2">
                  <c:v>879816</c:v>
                </c:pt>
                <c:pt idx="3">
                  <c:v>457078</c:v>
                </c:pt>
                <c:pt idx="4">
                  <c:v>0</c:v>
                </c:pt>
                <c:pt idx="5">
                  <c:v>253670</c:v>
                </c:pt>
                <c:pt idx="6">
                  <c:v>0</c:v>
                </c:pt>
              </c:numCache>
            </c:numRef>
          </c:val>
          <c:extLst>
            <c:ext xmlns:c16="http://schemas.microsoft.com/office/drawing/2014/chart" uri="{C3380CC4-5D6E-409C-BE32-E72D297353CC}">
              <c16:uniqueId val="{00000000-9F95-4B99-B016-87685FE40A93}"/>
            </c:ext>
          </c:extLst>
        </c:ser>
        <c:ser>
          <c:idx val="1"/>
          <c:order val="1"/>
          <c:tx>
            <c:strRef>
              <c:f>Sheet1!$C$1</c:f>
              <c:strCache>
                <c:ptCount val="1"/>
                <c:pt idx="0">
                  <c:v>FY20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Multifamily</c:v>
                </c:pt>
                <c:pt idx="1">
                  <c:v>Public Facilities</c:v>
                </c:pt>
                <c:pt idx="2">
                  <c:v>Public Services</c:v>
                </c:pt>
                <c:pt idx="3">
                  <c:v>Single Family HRP</c:v>
                </c:pt>
                <c:pt idx="4">
                  <c:v>Single Family NHD</c:v>
                </c:pt>
                <c:pt idx="5">
                  <c:v>Other City Depts.</c:v>
                </c:pt>
                <c:pt idx="6">
                  <c:v>HoAP</c:v>
                </c:pt>
              </c:strCache>
            </c:strRef>
          </c:cat>
          <c:val>
            <c:numRef>
              <c:f>Sheet1!$C$2:$C$8</c:f>
              <c:numCache>
                <c:formatCode>"$"#,##0</c:formatCode>
                <c:ptCount val="7"/>
                <c:pt idx="0">
                  <c:v>700361</c:v>
                </c:pt>
                <c:pt idx="1">
                  <c:v>59273</c:v>
                </c:pt>
                <c:pt idx="2">
                  <c:v>1400832</c:v>
                </c:pt>
                <c:pt idx="3">
                  <c:v>1377869</c:v>
                </c:pt>
                <c:pt idx="4">
                  <c:v>1199548</c:v>
                </c:pt>
                <c:pt idx="5">
                  <c:v>294481</c:v>
                </c:pt>
                <c:pt idx="6">
                  <c:v>339867</c:v>
                </c:pt>
              </c:numCache>
            </c:numRef>
          </c:val>
          <c:extLst>
            <c:ext xmlns:c16="http://schemas.microsoft.com/office/drawing/2014/chart" uri="{C3380CC4-5D6E-409C-BE32-E72D297353CC}">
              <c16:uniqueId val="{00000001-9F95-4B99-B016-87685FE40A93}"/>
            </c:ext>
          </c:extLst>
        </c:ser>
        <c:dLbls>
          <c:showLegendKey val="0"/>
          <c:showVal val="1"/>
          <c:showCatName val="0"/>
          <c:showSerName val="0"/>
          <c:showPercent val="0"/>
          <c:showBubbleSize val="0"/>
        </c:dLbls>
        <c:gapWidth val="219"/>
        <c:axId val="1486573808"/>
        <c:axId val="1481021376"/>
      </c:barChart>
      <c:catAx>
        <c:axId val="1486573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81021376"/>
        <c:crosses val="autoZero"/>
        <c:auto val="1"/>
        <c:lblAlgn val="ctr"/>
        <c:lblOffset val="100"/>
        <c:noMultiLvlLbl val="0"/>
      </c:catAx>
      <c:valAx>
        <c:axId val="1481021376"/>
        <c:scaling>
          <c:orientation val="minMax"/>
        </c:scaling>
        <c:delete val="0"/>
        <c:axPos val="b"/>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86573808"/>
        <c:crosses val="autoZero"/>
        <c:crossBetween val="between"/>
      </c:valAx>
      <c:spPr>
        <a:noFill/>
        <a:ln>
          <a:noFill/>
        </a:ln>
        <a:effectLst/>
      </c:spPr>
    </c:plotArea>
    <c:legend>
      <c:legendPos val="b"/>
      <c:layout>
        <c:manualLayout>
          <c:xMode val="edge"/>
          <c:yMode val="edge"/>
          <c:x val="0.77000060756294353"/>
          <c:y val="5.3243370971985574E-2"/>
          <c:w val="0.14518397005929815"/>
          <c:h val="5.02726175027081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38474" cy="465139"/>
          </a:xfrm>
          <a:prstGeom prst="rect">
            <a:avLst/>
          </a:prstGeom>
        </p:spPr>
        <p:txBody>
          <a:bodyPr vert="horz" lIns="91366" tIns="45681" rIns="91366" bIns="45681" rtlCol="0"/>
          <a:lstStyle>
            <a:lvl1pPr algn="l">
              <a:defRPr sz="1300"/>
            </a:lvl1pPr>
          </a:lstStyle>
          <a:p>
            <a:endParaRPr lang="en-US" dirty="0">
              <a:latin typeface="Arial"/>
            </a:endParaRPr>
          </a:p>
        </p:txBody>
      </p:sp>
      <p:sp>
        <p:nvSpPr>
          <p:cNvPr id="3" name="Date Placeholder 2"/>
          <p:cNvSpPr>
            <a:spLocks noGrp="1"/>
          </p:cNvSpPr>
          <p:nvPr>
            <p:ph type="dt" sz="quarter" idx="1"/>
          </p:nvPr>
        </p:nvSpPr>
        <p:spPr>
          <a:xfrm>
            <a:off x="3970344" y="4"/>
            <a:ext cx="3038474" cy="465139"/>
          </a:xfrm>
          <a:prstGeom prst="rect">
            <a:avLst/>
          </a:prstGeom>
        </p:spPr>
        <p:txBody>
          <a:bodyPr vert="horz" lIns="91366" tIns="45681" rIns="91366" bIns="45681" rtlCol="0"/>
          <a:lstStyle>
            <a:lvl1pPr algn="r">
              <a:defRPr sz="1300"/>
            </a:lvl1pPr>
          </a:lstStyle>
          <a:p>
            <a:fld id="{DD743829-87C1-4F1A-8C02-B10F35E23B9E}" type="datetimeFigureOut">
              <a:rPr lang="en-US" smtClean="0">
                <a:latin typeface="Arial"/>
              </a:rPr>
              <a:t>10/16/2019</a:t>
            </a:fld>
            <a:endParaRPr lang="en-US" dirty="0">
              <a:latin typeface="Arial"/>
            </a:endParaRPr>
          </a:p>
        </p:txBody>
      </p:sp>
      <p:sp>
        <p:nvSpPr>
          <p:cNvPr id="4" name="Footer Placeholder 3"/>
          <p:cNvSpPr>
            <a:spLocks noGrp="1"/>
          </p:cNvSpPr>
          <p:nvPr>
            <p:ph type="ftr" sz="quarter" idx="2"/>
          </p:nvPr>
        </p:nvSpPr>
        <p:spPr>
          <a:xfrm>
            <a:off x="6" y="8829678"/>
            <a:ext cx="3038474" cy="465139"/>
          </a:xfrm>
          <a:prstGeom prst="rect">
            <a:avLst/>
          </a:prstGeom>
        </p:spPr>
        <p:txBody>
          <a:bodyPr vert="horz" lIns="91366" tIns="45681" rIns="91366" bIns="45681" rtlCol="0" anchor="b"/>
          <a:lstStyle>
            <a:lvl1pPr algn="l">
              <a:defRPr sz="1300"/>
            </a:lvl1pPr>
          </a:lstStyle>
          <a:p>
            <a:endParaRPr lang="en-US" dirty="0">
              <a:latin typeface="Arial"/>
            </a:endParaRPr>
          </a:p>
        </p:txBody>
      </p:sp>
      <p:sp>
        <p:nvSpPr>
          <p:cNvPr id="5" name="Slide Number Placeholder 4"/>
          <p:cNvSpPr>
            <a:spLocks noGrp="1"/>
          </p:cNvSpPr>
          <p:nvPr>
            <p:ph type="sldNum" sz="quarter" idx="3"/>
          </p:nvPr>
        </p:nvSpPr>
        <p:spPr>
          <a:xfrm>
            <a:off x="3970344" y="8829678"/>
            <a:ext cx="3038474" cy="465139"/>
          </a:xfrm>
          <a:prstGeom prst="rect">
            <a:avLst/>
          </a:prstGeom>
        </p:spPr>
        <p:txBody>
          <a:bodyPr vert="horz" lIns="91366" tIns="45681" rIns="91366" bIns="45681" rtlCol="0" anchor="b"/>
          <a:lstStyle>
            <a:lvl1pPr algn="r">
              <a:defRPr sz="1300"/>
            </a:lvl1pPr>
          </a:lstStyle>
          <a:p>
            <a:fld id="{CB286EE8-6151-4EDD-87B2-F1C53866E458}"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579026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02" tIns="46553" rIns="93102" bIns="46553" rtlCol="0"/>
          <a:lstStyle>
            <a:lvl1pPr algn="l">
              <a:defRPr sz="1300">
                <a:latin typeface="Arial"/>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02" tIns="46553" rIns="93102" bIns="46553" rtlCol="0"/>
          <a:lstStyle>
            <a:lvl1pPr algn="r">
              <a:defRPr sz="1300">
                <a:latin typeface="Arial"/>
              </a:defRPr>
            </a:lvl1pPr>
          </a:lstStyle>
          <a:p>
            <a:fld id="{1F41DD57-B057-4AD7-9C2C-143A3B991DA1}" type="datetimeFigureOut">
              <a:rPr lang="en-US" smtClean="0"/>
              <a:pPr/>
              <a:t>10/16/2019</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02" tIns="46553" rIns="93102" bIns="4655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02" tIns="46553" rIns="93102" bIns="4655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02" tIns="46553" rIns="93102" bIns="46553" rtlCol="0" anchor="b"/>
          <a:lstStyle>
            <a:lvl1pPr algn="l">
              <a:defRPr sz="1300">
                <a:latin typeface="Arial"/>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02" tIns="46553" rIns="93102" bIns="46553" rtlCol="0" anchor="b"/>
          <a:lstStyle>
            <a:lvl1pPr algn="r">
              <a:defRPr sz="1300">
                <a:latin typeface="Arial"/>
              </a:defRPr>
            </a:lvl1pPr>
          </a:lstStyle>
          <a:p>
            <a:fld id="{6746C664-6F0F-47A9-A954-113EE617D5DF}" type="slidenum">
              <a:rPr lang="en-US" smtClean="0"/>
              <a:pPr/>
              <a:t>‹#›</a:t>
            </a:fld>
            <a:endParaRPr lang="en-US" dirty="0"/>
          </a:p>
        </p:txBody>
      </p:sp>
    </p:spTree>
    <p:extLst>
      <p:ext uri="{BB962C8B-B14F-4D97-AF65-F5344CB8AC3E}">
        <p14:creationId xmlns:p14="http://schemas.microsoft.com/office/powerpoint/2010/main" val="2797472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46C664-6F0F-47A9-A954-113EE617D5DF}" type="slidenum">
              <a:rPr lang="en-US" smtClean="0"/>
              <a:pPr/>
              <a:t>1</a:t>
            </a:fld>
            <a:endParaRPr lang="en-US" dirty="0"/>
          </a:p>
        </p:txBody>
      </p:sp>
    </p:spTree>
    <p:extLst>
      <p:ext uri="{BB962C8B-B14F-4D97-AF65-F5344CB8AC3E}">
        <p14:creationId xmlns:p14="http://schemas.microsoft.com/office/powerpoint/2010/main" val="3920973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46C664-6F0F-47A9-A954-113EE617D5DF}" type="slidenum">
              <a:rPr lang="en-US" smtClean="0"/>
              <a:pPr/>
              <a:t>46</a:t>
            </a:fld>
            <a:endParaRPr lang="en-US" dirty="0"/>
          </a:p>
        </p:txBody>
      </p:sp>
    </p:spTree>
    <p:extLst>
      <p:ext uri="{BB962C8B-B14F-4D97-AF65-F5344CB8AC3E}">
        <p14:creationId xmlns:p14="http://schemas.microsoft.com/office/powerpoint/2010/main" val="394592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Slide-HC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3">
            <a:extLst>
              <a:ext uri="{FF2B5EF4-FFF2-40B4-BE49-F238E27FC236}">
                <a16:creationId xmlns:a16="http://schemas.microsoft.com/office/drawing/2014/main" id="{6F167C7B-8626-AA4F-9A40-50EEF8FA0970}"/>
              </a:ext>
            </a:extLst>
          </p:cNvPr>
          <p:cNvSpPr/>
          <p:nvPr userDrawn="1"/>
        </p:nvSpPr>
        <p:spPr>
          <a:xfrm>
            <a:off x="381000" y="381000"/>
            <a:ext cx="3048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1703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Laptop HC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D94AB3CB-3F3A-524F-BD1D-3B5B2CDA0F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4400" y="1701800"/>
            <a:ext cx="7315200" cy="4267201"/>
          </a:xfrm>
          <a:prstGeom prst="rect">
            <a:avLst/>
          </a:prstGeom>
        </p:spPr>
      </p:pic>
    </p:spTree>
    <p:extLst>
      <p:ext uri="{BB962C8B-B14F-4D97-AF65-F5344CB8AC3E}">
        <p14:creationId xmlns:p14="http://schemas.microsoft.com/office/powerpoint/2010/main" val="233880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167C7B-8626-AA4F-9A40-50EEF8FA0970}"/>
              </a:ext>
            </a:extLst>
          </p:cNvPr>
          <p:cNvSpPr/>
          <p:nvPr userDrawn="1"/>
        </p:nvSpPr>
        <p:spPr>
          <a:xfrm>
            <a:off x="381000" y="381000"/>
            <a:ext cx="3048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itle Placeholder 1">
            <a:extLst>
              <a:ext uri="{FF2B5EF4-FFF2-40B4-BE49-F238E27FC236}">
                <a16:creationId xmlns:a16="http://schemas.microsoft.com/office/drawing/2014/main" id="{CAAC329A-FA99-2449-A10A-C8E7CB2557A2}"/>
              </a:ext>
            </a:extLst>
          </p:cNvPr>
          <p:cNvSpPr>
            <a:spLocks noGrp="1"/>
          </p:cNvSpPr>
          <p:nvPr>
            <p:ph type="title"/>
          </p:nvPr>
        </p:nvSpPr>
        <p:spPr>
          <a:xfrm>
            <a:off x="5715000" y="501485"/>
            <a:ext cx="3200400" cy="6038476"/>
          </a:xfrm>
          <a:prstGeom prst="rect">
            <a:avLst/>
          </a:prstGeom>
        </p:spPr>
        <p:txBody>
          <a:bodyPr vert="horz" lIns="91440" tIns="45720" rIns="91440" bIns="45720" rtlCol="0" anchor="ctr">
            <a:normAutofit/>
          </a:bodyPr>
          <a:lstStyle>
            <a:lvl1pPr algn="r">
              <a:defRPr sz="6000" b="1" i="0">
                <a:solidFill>
                  <a:schemeClr val="bg1"/>
                </a:solidFill>
                <a:effectLst>
                  <a:outerShdw blurRad="38100" dist="38100" dir="2700000" algn="tl">
                    <a:srgbClr val="000000">
                      <a:alpha val="43137"/>
                    </a:srgbClr>
                  </a:outerShdw>
                </a:effectLst>
                <a:latin typeface="Arial Black" panose="020B0604020202020204" pitchFamily="34" charset="0"/>
                <a:cs typeface="Arial Black" panose="020B0604020202020204" pitchFamily="34" charset="0"/>
              </a:defRPr>
            </a:lvl1pPr>
          </a:lstStyle>
          <a:p>
            <a:r>
              <a:rPr lang="en-US" dirty="0"/>
              <a:t>Click to edit title</a:t>
            </a:r>
          </a:p>
        </p:txBody>
      </p:sp>
    </p:spTree>
    <p:extLst>
      <p:ext uri="{BB962C8B-B14F-4D97-AF65-F5344CB8AC3E}">
        <p14:creationId xmlns:p14="http://schemas.microsoft.com/office/powerpoint/2010/main" val="3986192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CAAC329A-FA99-2449-A10A-C8E7CB2557A2}"/>
              </a:ext>
            </a:extLst>
          </p:cNvPr>
          <p:cNvSpPr>
            <a:spLocks noGrp="1"/>
          </p:cNvSpPr>
          <p:nvPr>
            <p:ph type="title"/>
          </p:nvPr>
        </p:nvSpPr>
        <p:spPr>
          <a:xfrm>
            <a:off x="228600" y="501485"/>
            <a:ext cx="3200400" cy="6038476"/>
          </a:xfrm>
          <a:prstGeom prst="rect">
            <a:avLst/>
          </a:prstGeom>
        </p:spPr>
        <p:txBody>
          <a:bodyPr vert="horz" lIns="91440" tIns="45720" rIns="91440" bIns="45720" rtlCol="0" anchor="ctr">
            <a:normAutofit/>
          </a:bodyPr>
          <a:lstStyle>
            <a:lvl1pPr algn="l">
              <a:defRPr sz="6000" b="1" i="0">
                <a:solidFill>
                  <a:schemeClr val="bg1"/>
                </a:solidFill>
                <a:effectLst>
                  <a:outerShdw blurRad="38100" dist="38100" dir="2700000" algn="tl">
                    <a:srgbClr val="000000">
                      <a:alpha val="43137"/>
                    </a:srgbClr>
                  </a:outerShdw>
                </a:effectLst>
                <a:latin typeface="Arial Black" panose="020B0604020202020204" pitchFamily="34" charset="0"/>
                <a:cs typeface="Arial Black" panose="020B0604020202020204" pitchFamily="34" charset="0"/>
              </a:defRPr>
            </a:lvl1pPr>
          </a:lstStyle>
          <a:p>
            <a:r>
              <a:rPr lang="en-US" dirty="0"/>
              <a:t>Click to edit title</a:t>
            </a:r>
          </a:p>
        </p:txBody>
      </p:sp>
    </p:spTree>
    <p:extLst>
      <p:ext uri="{BB962C8B-B14F-4D97-AF65-F5344CB8AC3E}">
        <p14:creationId xmlns:p14="http://schemas.microsoft.com/office/powerpoint/2010/main" val="12956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Laptop HC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D94AB3CB-3F3A-524F-BD1D-3B5B2CDA0F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4400" y="1701800"/>
            <a:ext cx="7315200" cy="4267201"/>
          </a:xfrm>
          <a:prstGeom prst="rect">
            <a:avLst/>
          </a:prstGeom>
        </p:spPr>
      </p:pic>
    </p:spTree>
    <p:extLst>
      <p:ext uri="{BB962C8B-B14F-4D97-AF65-F5344CB8AC3E}">
        <p14:creationId xmlns:p14="http://schemas.microsoft.com/office/powerpoint/2010/main" val="2483238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Laptop HC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470400"/>
          </a:xfrm>
        </p:spPr>
        <p:txBody>
          <a:bodyPr/>
          <a:lstStyle>
            <a:lvl1pPr marL="342900" indent="-342900">
              <a:buClr>
                <a:srgbClr val="A0C65C"/>
              </a:buClr>
              <a:buFont typeface="Arial" panose="020B0604020202020204" pitchFamily="34" charset="0"/>
              <a:buChar char="•"/>
              <a:defRPr sz="2800">
                <a:solidFill>
                  <a:schemeClr val="tx1">
                    <a:lumMod val="65000"/>
                    <a:lumOff val="35000"/>
                  </a:schemeClr>
                </a:solidFill>
              </a:defRPr>
            </a:lvl1pPr>
            <a:lvl2pPr marL="742950" indent="-285750">
              <a:buClr>
                <a:srgbClr val="A0C65C"/>
              </a:buClr>
              <a:buFont typeface="Arial" panose="020B0604020202020204" pitchFamily="34" charset="0"/>
              <a:buChar char="•"/>
              <a:defRPr sz="2400">
                <a:solidFill>
                  <a:schemeClr val="tx1">
                    <a:lumMod val="65000"/>
                    <a:lumOff val="35000"/>
                  </a:schemeClr>
                </a:solidFill>
              </a:defRPr>
            </a:lvl2pPr>
            <a:lvl3pPr marL="1143000" indent="-228600">
              <a:buClr>
                <a:srgbClr val="A0C65C"/>
              </a:buClr>
              <a:buFont typeface="Arial" panose="020B0604020202020204" pitchFamily="34" charset="0"/>
              <a:buChar char="•"/>
              <a:defRPr sz="2000">
                <a:solidFill>
                  <a:schemeClr val="tx1">
                    <a:lumMod val="65000"/>
                    <a:lumOff val="35000"/>
                  </a:schemeClr>
                </a:solidFill>
              </a:defRPr>
            </a:lvl3pPr>
            <a:lvl4pPr marL="1600200" indent="-228600">
              <a:buClr>
                <a:srgbClr val="A0C65C"/>
              </a:buClr>
              <a:buFont typeface="Arial" panose="020B0604020202020204" pitchFamily="34" charset="0"/>
              <a:buChar char="•"/>
              <a:defRPr sz="1800">
                <a:solidFill>
                  <a:schemeClr val="tx1">
                    <a:lumMod val="65000"/>
                    <a:lumOff val="35000"/>
                  </a:schemeClr>
                </a:solidFill>
              </a:defRPr>
            </a:lvl4pPr>
            <a:lvl5pPr marL="2057400" indent="-228600">
              <a:buClr>
                <a:srgbClr val="A0C65C"/>
              </a:buClr>
              <a:buFont typeface="Arial" panose="020B0604020202020204" pitchFamily="34" charset="0"/>
              <a:buChar cha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AB719983-597C-FC42-910F-883FC5B853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352800" y="1701800"/>
            <a:ext cx="6781800" cy="4267201"/>
          </a:xfrm>
          <a:prstGeom prst="rect">
            <a:avLst/>
          </a:prstGeom>
        </p:spPr>
      </p:pic>
    </p:spTree>
    <p:extLst>
      <p:ext uri="{BB962C8B-B14F-4D97-AF65-F5344CB8AC3E}">
        <p14:creationId xmlns:p14="http://schemas.microsoft.com/office/powerpoint/2010/main" val="2432509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Iphone HC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470400"/>
          </a:xfrm>
        </p:spPr>
        <p:txBody>
          <a:bodyPr/>
          <a:lstStyle>
            <a:lvl1pPr marL="342900" indent="-342900">
              <a:buClr>
                <a:srgbClr val="A0C65C"/>
              </a:buClr>
              <a:buFont typeface="Arial" panose="020B0604020202020204" pitchFamily="34" charset="0"/>
              <a:buChar char="•"/>
              <a:defRPr sz="2800">
                <a:solidFill>
                  <a:schemeClr val="tx1">
                    <a:lumMod val="65000"/>
                    <a:lumOff val="35000"/>
                  </a:schemeClr>
                </a:solidFill>
              </a:defRPr>
            </a:lvl1pPr>
            <a:lvl2pPr marL="742950" indent="-285750">
              <a:buClr>
                <a:srgbClr val="A0C65C"/>
              </a:buClr>
              <a:buFont typeface="Arial" panose="020B0604020202020204" pitchFamily="34" charset="0"/>
              <a:buChar char="•"/>
              <a:defRPr sz="2400">
                <a:solidFill>
                  <a:schemeClr val="tx1">
                    <a:lumMod val="65000"/>
                    <a:lumOff val="35000"/>
                  </a:schemeClr>
                </a:solidFill>
              </a:defRPr>
            </a:lvl2pPr>
            <a:lvl3pPr marL="1143000" indent="-228600">
              <a:buClr>
                <a:srgbClr val="A0C65C"/>
              </a:buClr>
              <a:buFont typeface="Arial" panose="020B0604020202020204" pitchFamily="34" charset="0"/>
              <a:buChar char="•"/>
              <a:defRPr sz="2000">
                <a:solidFill>
                  <a:schemeClr val="tx1">
                    <a:lumMod val="65000"/>
                    <a:lumOff val="35000"/>
                  </a:schemeClr>
                </a:solidFill>
              </a:defRPr>
            </a:lvl3pPr>
            <a:lvl4pPr marL="1600200" indent="-228600">
              <a:buClr>
                <a:srgbClr val="A0C65C"/>
              </a:buClr>
              <a:buFont typeface="Arial" panose="020B0604020202020204" pitchFamily="34" charset="0"/>
              <a:buChar char="•"/>
              <a:defRPr sz="1800">
                <a:solidFill>
                  <a:schemeClr val="tx1">
                    <a:lumMod val="65000"/>
                    <a:lumOff val="35000"/>
                  </a:schemeClr>
                </a:solidFill>
              </a:defRPr>
            </a:lvl4pPr>
            <a:lvl5pPr marL="2057400" indent="-228600">
              <a:buClr>
                <a:srgbClr val="A0C65C"/>
              </a:buClr>
              <a:buFont typeface="Arial" panose="020B0604020202020204" pitchFamily="34" charset="0"/>
              <a:buChar cha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752F2CEF-73A0-EE46-8B95-66EE73F163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53000" y="1396570"/>
            <a:ext cx="4191001" cy="5486829"/>
          </a:xfrm>
          <a:prstGeom prst="rect">
            <a:avLst/>
          </a:prstGeom>
        </p:spPr>
      </p:pic>
    </p:spTree>
    <p:extLst>
      <p:ext uri="{BB962C8B-B14F-4D97-AF65-F5344CB8AC3E}">
        <p14:creationId xmlns:p14="http://schemas.microsoft.com/office/powerpoint/2010/main" val="1874257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Image HCD">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457200" y="2209799"/>
            <a:ext cx="4038600" cy="3339561"/>
          </a:xfrm>
        </p:spPr>
        <p:txBody>
          <a:bodyPr>
            <a:normAutofit/>
          </a:bodyPr>
          <a:lstStyle>
            <a:lvl1pPr marL="0" indent="0">
              <a:buClr>
                <a:srgbClr val="A0C65C"/>
              </a:buClr>
              <a:buFont typeface="Arial" panose="020B0604020202020204" pitchFamily="34" charset="0"/>
              <a:buNone/>
              <a:defRPr sz="2400">
                <a:solidFill>
                  <a:schemeClr val="tx1">
                    <a:lumMod val="65000"/>
                    <a:lumOff val="35000"/>
                  </a:schemeClr>
                </a:solidFill>
              </a:defRPr>
            </a:lvl1pPr>
            <a:lvl2pPr marL="457200" indent="0">
              <a:buClr>
                <a:srgbClr val="A0C65C"/>
              </a:buClr>
              <a:buFont typeface="Arial" panose="020B0604020202020204" pitchFamily="34" charset="0"/>
              <a:buNone/>
              <a:defRPr sz="2400">
                <a:solidFill>
                  <a:schemeClr val="tx1">
                    <a:lumMod val="65000"/>
                    <a:lumOff val="35000"/>
                  </a:schemeClr>
                </a:solidFill>
              </a:defRPr>
            </a:lvl2pPr>
            <a:lvl3pPr marL="914400" indent="0">
              <a:buClr>
                <a:srgbClr val="A0C65C"/>
              </a:buClr>
              <a:buFont typeface="Arial" panose="020B0604020202020204" pitchFamily="34" charset="0"/>
              <a:buNone/>
              <a:defRPr sz="2000">
                <a:solidFill>
                  <a:schemeClr val="tx1">
                    <a:lumMod val="65000"/>
                    <a:lumOff val="35000"/>
                  </a:schemeClr>
                </a:solidFill>
              </a:defRPr>
            </a:lvl3pPr>
            <a:lvl4pPr marL="1371600" indent="0">
              <a:buClr>
                <a:srgbClr val="A0C65C"/>
              </a:buClr>
              <a:buFont typeface="Arial" panose="020B0604020202020204" pitchFamily="34" charset="0"/>
              <a:buNone/>
              <a:defRPr sz="1800">
                <a:solidFill>
                  <a:schemeClr val="tx1">
                    <a:lumMod val="65000"/>
                    <a:lumOff val="35000"/>
                  </a:schemeClr>
                </a:solidFill>
              </a:defRPr>
            </a:lvl4pPr>
            <a:lvl5pPr marL="1828800" indent="0">
              <a:buClr>
                <a:srgbClr val="A0C65C"/>
              </a:buClr>
              <a:buFont typeface="Arial" panose="020B0604020202020204" pitchFamily="34" charset="0"/>
              <a:buNone/>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a:t>Click to edit text styles</a:t>
            </a:r>
          </a:p>
        </p:txBody>
      </p:sp>
      <p:sp>
        <p:nvSpPr>
          <p:cNvPr id="4" name="Rectangle 3">
            <a:extLst>
              <a:ext uri="{FF2B5EF4-FFF2-40B4-BE49-F238E27FC236}">
                <a16:creationId xmlns:a16="http://schemas.microsoft.com/office/drawing/2014/main" id="{68E3DDA1-BDD8-CD4A-86AA-C57365A1731A}"/>
              </a:ext>
            </a:extLst>
          </p:cNvPr>
          <p:cNvSpPr/>
          <p:nvPr userDrawn="1"/>
        </p:nvSpPr>
        <p:spPr>
          <a:xfrm>
            <a:off x="304800" y="381000"/>
            <a:ext cx="3810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Content Placeholder 2">
            <a:extLst>
              <a:ext uri="{FF2B5EF4-FFF2-40B4-BE49-F238E27FC236}">
                <a16:creationId xmlns:a16="http://schemas.microsoft.com/office/drawing/2014/main" id="{11F17CED-4614-054D-BE97-8254A37060F7}"/>
              </a:ext>
            </a:extLst>
          </p:cNvPr>
          <p:cNvSpPr>
            <a:spLocks noGrp="1"/>
          </p:cNvSpPr>
          <p:nvPr>
            <p:ph idx="10" hasCustomPrompt="1"/>
          </p:nvPr>
        </p:nvSpPr>
        <p:spPr>
          <a:xfrm>
            <a:off x="4724400" y="1600202"/>
            <a:ext cx="3962400" cy="4368799"/>
          </a:xfrm>
        </p:spPr>
        <p:txBody>
          <a:bodyPr/>
          <a:lstStyle>
            <a:lvl1pPr marL="0" indent="0" algn="ctr">
              <a:buClr>
                <a:srgbClr val="A0C65C"/>
              </a:buClr>
              <a:buNone/>
              <a:defRPr>
                <a:solidFill>
                  <a:schemeClr val="tx1">
                    <a:lumMod val="65000"/>
                    <a:lumOff val="35000"/>
                  </a:schemeClr>
                </a:solidFill>
              </a:defRPr>
            </a:lvl1pPr>
            <a:lvl2pPr marL="457200" indent="0">
              <a:buClr>
                <a:srgbClr val="A0C65C"/>
              </a:buClr>
              <a:buFont typeface="Arial" panose="020B0604020202020204" pitchFamily="34" charset="0"/>
              <a:buNone/>
              <a:defRPr>
                <a:solidFill>
                  <a:schemeClr val="tx1">
                    <a:lumMod val="65000"/>
                    <a:lumOff val="35000"/>
                  </a:schemeClr>
                </a:solidFill>
              </a:defRPr>
            </a:lvl2pPr>
            <a:lvl3pPr marL="914400" indent="0">
              <a:buClr>
                <a:srgbClr val="A0C65C"/>
              </a:buClr>
              <a:buFont typeface="Arial" panose="020B0604020202020204" pitchFamily="34" charset="0"/>
              <a:buNone/>
              <a:defRPr>
                <a:solidFill>
                  <a:schemeClr val="tx1">
                    <a:lumMod val="65000"/>
                    <a:lumOff val="35000"/>
                  </a:schemeClr>
                </a:solidFill>
              </a:defRPr>
            </a:lvl3pPr>
            <a:lvl4pPr marL="1371600" indent="0">
              <a:buClr>
                <a:srgbClr val="A0C65C"/>
              </a:buClr>
              <a:buFont typeface="Arial" panose="020B0604020202020204" pitchFamily="34" charset="0"/>
              <a:buNone/>
              <a:defRPr>
                <a:solidFill>
                  <a:schemeClr val="tx1">
                    <a:lumMod val="65000"/>
                    <a:lumOff val="35000"/>
                  </a:schemeClr>
                </a:solidFill>
              </a:defRPr>
            </a:lvl4pPr>
            <a:lvl5pPr marL="1828800" indent="0">
              <a:buClr>
                <a:srgbClr val="A0C65C"/>
              </a:buClr>
              <a:buFont typeface="Arial" panose="020B0604020202020204" pitchFamily="34" charset="0"/>
              <a:buNone/>
              <a:defRPr>
                <a:solidFill>
                  <a:schemeClr val="tx1">
                    <a:lumMod val="65000"/>
                    <a:lumOff val="35000"/>
                  </a:schemeClr>
                </a:solidFill>
              </a:defRPr>
            </a:lvl5pPr>
          </a:lstStyle>
          <a:p>
            <a:pPr lvl="0"/>
            <a:r>
              <a:rPr lang="en-US" dirty="0"/>
              <a:t>Insert image here</a:t>
            </a:r>
          </a:p>
        </p:txBody>
      </p:sp>
      <p:pic>
        <p:nvPicPr>
          <p:cNvPr id="8" name="Graphic 7">
            <a:extLst>
              <a:ext uri="{FF2B5EF4-FFF2-40B4-BE49-F238E27FC236}">
                <a16:creationId xmlns:a16="http://schemas.microsoft.com/office/drawing/2014/main" id="{16DF4E1C-2066-7B4D-A3D6-8CD6EF6567F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7298" y="482601"/>
            <a:ext cx="1117202" cy="1193799"/>
          </a:xfrm>
          <a:prstGeom prst="rect">
            <a:avLst/>
          </a:prstGeom>
        </p:spPr>
      </p:pic>
      <p:sp>
        <p:nvSpPr>
          <p:cNvPr id="9" name="Text Placeholder 4">
            <a:extLst>
              <a:ext uri="{FF2B5EF4-FFF2-40B4-BE49-F238E27FC236}">
                <a16:creationId xmlns:a16="http://schemas.microsoft.com/office/drawing/2014/main" id="{9E8C3181-C196-654C-9EFE-B4DE3CC1EE7F}"/>
              </a:ext>
            </a:extLst>
          </p:cNvPr>
          <p:cNvSpPr txBox="1">
            <a:spLocks/>
          </p:cNvSpPr>
          <p:nvPr userDrawn="1"/>
        </p:nvSpPr>
        <p:spPr>
          <a:xfrm>
            <a:off x="2362200" y="5549362"/>
            <a:ext cx="2180795" cy="458279"/>
          </a:xfrm>
          <a:prstGeom prst="rect">
            <a:avLst/>
          </a:prstGeom>
        </p:spPr>
        <p:txBody>
          <a:bodyPr vert="horz" lIns="68580" tIns="34290" rIns="68580" bIns="34290" rtlCol="0" anchor="b">
            <a:normAutofit/>
          </a:bodyPr>
          <a:lstStyle>
            <a:lvl1pPr marL="0" indent="0" algn="r" defTabSz="1371600" rtl="0" eaLnBrk="1" latinLnBrk="0" hangingPunct="1">
              <a:lnSpc>
                <a:spcPct val="110000"/>
              </a:lnSpc>
              <a:spcBef>
                <a:spcPts val="0"/>
              </a:spcBef>
              <a:spcAft>
                <a:spcPts val="0"/>
              </a:spcAft>
              <a:buClr>
                <a:schemeClr val="accent6"/>
              </a:buClr>
              <a:buFont typeface="Arial" panose="020B0604020202020204" pitchFamily="34" charset="0"/>
              <a:buNone/>
              <a:defRPr sz="1600" b="0" i="0" kern="1200">
                <a:solidFill>
                  <a:srgbClr val="666666"/>
                </a:solidFill>
                <a:latin typeface="Arial" panose="020B0604020202020204" pitchFamily="34" charset="0"/>
                <a:ea typeface="+mn-ea"/>
                <a:cs typeface="+mn-cs"/>
              </a:defRPr>
            </a:lvl1pPr>
            <a:lvl2pPr marL="0" indent="0" algn="r" defTabSz="1371600" rtl="0" eaLnBrk="1" latinLnBrk="0" hangingPunct="1">
              <a:lnSpc>
                <a:spcPct val="110000"/>
              </a:lnSpc>
              <a:spcBef>
                <a:spcPts val="0"/>
              </a:spcBef>
              <a:spcAft>
                <a:spcPts val="0"/>
              </a:spcAft>
              <a:buClr>
                <a:schemeClr val="accent6"/>
              </a:buClr>
              <a:buFont typeface="Arial" panose="020B0604020202020204" pitchFamily="34" charset="0"/>
              <a:buNone/>
              <a:defRPr sz="1600" b="0" i="0" kern="1200">
                <a:solidFill>
                  <a:srgbClr val="666666"/>
                </a:solidFill>
                <a:latin typeface="Arial" panose="020B0604020202020204" pitchFamily="34" charset="0"/>
                <a:ea typeface="+mn-ea"/>
                <a:cs typeface="+mn-cs"/>
              </a:defRPr>
            </a:lvl2pPr>
            <a:lvl3pPr marL="0" indent="0" algn="r" defTabSz="1371600" rtl="0" eaLnBrk="1" latinLnBrk="0" hangingPunct="1">
              <a:lnSpc>
                <a:spcPct val="110000"/>
              </a:lnSpc>
              <a:spcBef>
                <a:spcPts val="0"/>
              </a:spcBef>
              <a:spcAft>
                <a:spcPts val="0"/>
              </a:spcAft>
              <a:buClr>
                <a:schemeClr val="accent6"/>
              </a:buClr>
              <a:buFont typeface="Arial" panose="020B0604020202020204" pitchFamily="34" charset="0"/>
              <a:buNone/>
              <a:defRPr sz="1600" b="0" i="0" kern="1200">
                <a:solidFill>
                  <a:srgbClr val="666666"/>
                </a:solidFill>
                <a:latin typeface="Arial" panose="020B0604020202020204" pitchFamily="34" charset="0"/>
                <a:ea typeface="+mn-ea"/>
                <a:cs typeface="+mn-cs"/>
              </a:defRPr>
            </a:lvl3pPr>
            <a:lvl4pPr marL="0" indent="0" algn="r" defTabSz="1371600" rtl="0" eaLnBrk="1" latinLnBrk="0" hangingPunct="1">
              <a:lnSpc>
                <a:spcPct val="110000"/>
              </a:lnSpc>
              <a:spcBef>
                <a:spcPts val="0"/>
              </a:spcBef>
              <a:spcAft>
                <a:spcPts val="0"/>
              </a:spcAft>
              <a:buClr>
                <a:schemeClr val="accent6"/>
              </a:buClr>
              <a:buFont typeface="Arial" panose="020B0604020202020204" pitchFamily="34" charset="0"/>
              <a:buNone/>
              <a:defRPr sz="1600" b="0" i="0" kern="1200">
                <a:solidFill>
                  <a:srgbClr val="666666"/>
                </a:solidFill>
                <a:latin typeface="Arial" panose="020B0604020202020204" pitchFamily="34" charset="0"/>
                <a:ea typeface="+mn-ea"/>
                <a:cs typeface="+mn-cs"/>
              </a:defRPr>
            </a:lvl4pPr>
            <a:lvl5pPr marL="0" indent="0" algn="r" defTabSz="1371600" rtl="0" eaLnBrk="1" latinLnBrk="0" hangingPunct="1">
              <a:lnSpc>
                <a:spcPct val="110000"/>
              </a:lnSpc>
              <a:spcBef>
                <a:spcPts val="0"/>
              </a:spcBef>
              <a:spcAft>
                <a:spcPts val="0"/>
              </a:spcAft>
              <a:buClr>
                <a:schemeClr val="accent6"/>
              </a:buClr>
              <a:buFont typeface="Arial" panose="020B0604020202020204" pitchFamily="34" charset="0"/>
              <a:buNone/>
              <a:defRPr sz="1600" b="0" i="0" kern="1200">
                <a:solidFill>
                  <a:srgbClr val="666666"/>
                </a:solidFill>
                <a:latin typeface="Arial" panose="020B060402020202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r" defTabSz="1028700">
              <a:buClr>
                <a:srgbClr val="CF3375"/>
              </a:buClr>
              <a:defRPr/>
            </a:pPr>
            <a:r>
              <a:rPr lang="en-US" sz="1000" b="0" dirty="0"/>
              <a:t>Name Surname</a:t>
            </a:r>
          </a:p>
        </p:txBody>
      </p:sp>
    </p:spTree>
    <p:extLst>
      <p:ext uri="{BB962C8B-B14F-4D97-AF65-F5344CB8AC3E}">
        <p14:creationId xmlns:p14="http://schemas.microsoft.com/office/powerpoint/2010/main" val="1050271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Divider HC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4C017FC-36FC-7843-B361-3F534C06873D}"/>
              </a:ext>
            </a:extLst>
          </p:cNvPr>
          <p:cNvSpPr>
            <a:spLocks noGrp="1"/>
          </p:cNvSpPr>
          <p:nvPr>
            <p:ph type="ctrTitle" hasCustomPrompt="1"/>
          </p:nvPr>
        </p:nvSpPr>
        <p:spPr>
          <a:xfrm>
            <a:off x="685800" y="1193800"/>
            <a:ext cx="7772400" cy="4470400"/>
          </a:xfrm>
          <a:prstGeom prst="rect">
            <a:avLst/>
          </a:prstGeom>
        </p:spPr>
        <p:txBody>
          <a:bodyPr/>
          <a:lstStyle>
            <a:lvl1pPr algn="ctr">
              <a:defRPr sz="7500" b="1" i="0">
                <a:solidFill>
                  <a:schemeClr val="bg1"/>
                </a:solidFill>
                <a:effectLst>
                  <a:outerShdw blurRad="38100" dist="38100" dir="2700000" algn="tl">
                    <a:srgbClr val="000000">
                      <a:alpha val="43137"/>
                    </a:srgbClr>
                  </a:outerShdw>
                </a:effectLst>
                <a:latin typeface="Arial Black" panose="020B0604020202020204" pitchFamily="34" charset="0"/>
                <a:cs typeface="Arial Black" panose="020B0604020202020204" pitchFamily="34" charset="0"/>
              </a:defRPr>
            </a:lvl1pPr>
          </a:lstStyle>
          <a:p>
            <a:r>
              <a:rPr lang="en-US" dirty="0"/>
              <a:t>CLICK TO EDIT TITLE</a:t>
            </a:r>
          </a:p>
        </p:txBody>
      </p:sp>
    </p:spTree>
    <p:extLst>
      <p:ext uri="{BB962C8B-B14F-4D97-AF65-F5344CB8AC3E}">
        <p14:creationId xmlns:p14="http://schemas.microsoft.com/office/powerpoint/2010/main" val="2352370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57468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9132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HC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p:spPr>
        <p:txBody>
          <a:bodyPr/>
          <a:lstStyle>
            <a:lvl1pPr>
              <a:buClr>
                <a:srgbClr val="A0C65C"/>
              </a:buClr>
              <a:defRPr>
                <a:solidFill>
                  <a:schemeClr val="tx1">
                    <a:lumMod val="65000"/>
                    <a:lumOff val="35000"/>
                  </a:schemeClr>
                </a:solidFill>
              </a:defRPr>
            </a:lvl1pPr>
            <a:lvl2pPr marL="742950" indent="-285750">
              <a:buClr>
                <a:srgbClr val="A0C65C"/>
              </a:buClr>
              <a:buFont typeface="Arial" panose="020B0604020202020204" pitchFamily="34" charset="0"/>
              <a:buChar char="•"/>
              <a:defRPr>
                <a:solidFill>
                  <a:schemeClr val="tx1">
                    <a:lumMod val="65000"/>
                    <a:lumOff val="35000"/>
                  </a:schemeClr>
                </a:solidFill>
              </a:defRPr>
            </a:lvl2pPr>
            <a:lvl3pPr marL="1143000" indent="-228600">
              <a:buClr>
                <a:srgbClr val="A0C65C"/>
              </a:buClr>
              <a:buFont typeface="Arial" panose="020B0604020202020204" pitchFamily="34" charset="0"/>
              <a:buChar char="•"/>
              <a:defRPr>
                <a:solidFill>
                  <a:schemeClr val="tx1">
                    <a:lumMod val="65000"/>
                    <a:lumOff val="35000"/>
                  </a:schemeClr>
                </a:solidFill>
              </a:defRPr>
            </a:lvl3pPr>
            <a:lvl4pPr marL="1600200" indent="-228600">
              <a:buClr>
                <a:srgbClr val="A0C65C"/>
              </a:buClr>
              <a:buFont typeface="Arial" panose="020B0604020202020204" pitchFamily="34" charset="0"/>
              <a:buChar char="•"/>
              <a:defRPr>
                <a:solidFill>
                  <a:schemeClr val="tx1">
                    <a:lumMod val="65000"/>
                    <a:lumOff val="35000"/>
                  </a:schemeClr>
                </a:solidFill>
              </a:defRPr>
            </a:lvl4pPr>
            <a:lvl5pPr marL="2057400" indent="-228600">
              <a:buClr>
                <a:srgbClr val="A0C65C"/>
              </a:buClr>
              <a:buFont typeface="Arial" panose="020B0604020202020204" pitchFamily="34" charset="0"/>
              <a:buChar cha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2456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Divider HC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93800"/>
            <a:ext cx="7772400" cy="4470400"/>
          </a:xfrm>
          <a:prstGeom prst="rect">
            <a:avLst/>
          </a:prstGeom>
        </p:spPr>
        <p:txBody>
          <a:bodyPr/>
          <a:lstStyle>
            <a:lvl1pPr algn="ctr">
              <a:defRPr sz="7500" b="1" i="0">
                <a:solidFill>
                  <a:schemeClr val="bg1"/>
                </a:solidFill>
                <a:effectLst>
                  <a:outerShdw blurRad="38100" dist="38100" dir="2700000" algn="tl">
                    <a:srgbClr val="000000">
                      <a:alpha val="43137"/>
                    </a:srgbClr>
                  </a:outerShdw>
                </a:effectLst>
                <a:latin typeface="Arial Black" panose="020B0604020202020204" pitchFamily="34" charset="0"/>
                <a:cs typeface="Arial Black" panose="020B0604020202020204" pitchFamily="34" charset="0"/>
              </a:defRPr>
            </a:lvl1pPr>
          </a:lstStyle>
          <a:p>
            <a:r>
              <a:rPr lang="en-US" dirty="0"/>
              <a:t>CLICK TO EDIT TITLE</a:t>
            </a:r>
          </a:p>
        </p:txBody>
      </p:sp>
    </p:spTree>
    <p:extLst>
      <p:ext uri="{BB962C8B-B14F-4D97-AF65-F5344CB8AC3E}">
        <p14:creationId xmlns:p14="http://schemas.microsoft.com/office/powerpoint/2010/main" val="4222513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Closing HC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4ADD5A-00C1-EB4A-84B8-977BE46FCC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731590"/>
            <a:ext cx="3962400" cy="1875146"/>
          </a:xfrm>
          <a:prstGeom prst="rect">
            <a:avLst/>
          </a:prstGeom>
        </p:spPr>
      </p:pic>
      <p:sp>
        <p:nvSpPr>
          <p:cNvPr id="4" name="Subtitle 4">
            <a:extLst>
              <a:ext uri="{FF2B5EF4-FFF2-40B4-BE49-F238E27FC236}">
                <a16:creationId xmlns:a16="http://schemas.microsoft.com/office/drawing/2014/main" id="{DDE26BCA-CCB9-B646-A0ED-C17F33DE1F8A}"/>
              </a:ext>
            </a:extLst>
          </p:cNvPr>
          <p:cNvSpPr txBox="1">
            <a:spLocks/>
          </p:cNvSpPr>
          <p:nvPr userDrawn="1"/>
        </p:nvSpPr>
        <p:spPr>
          <a:xfrm>
            <a:off x="452598" y="3632200"/>
            <a:ext cx="4500403" cy="22076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Arial"/>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Arial"/>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Arial"/>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Arial"/>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000"/>
              </a:lnSpc>
              <a:buNone/>
            </a:pPr>
            <a:r>
              <a:rPr lang="en-US" sz="2400" dirty="0">
                <a:solidFill>
                  <a:schemeClr val="bg1"/>
                </a:solidFill>
              </a:rPr>
              <a:t>2100 Travis Street, 9th floor</a:t>
            </a:r>
          </a:p>
          <a:p>
            <a:pPr marL="0" indent="0">
              <a:lnSpc>
                <a:spcPts val="2000"/>
              </a:lnSpc>
              <a:buNone/>
            </a:pPr>
            <a:r>
              <a:rPr lang="en-US" sz="2400" dirty="0">
                <a:solidFill>
                  <a:schemeClr val="bg1"/>
                </a:solidFill>
              </a:rPr>
              <a:t>Houston, TX 77002</a:t>
            </a:r>
          </a:p>
          <a:p>
            <a:pPr marL="0" indent="0">
              <a:lnSpc>
                <a:spcPts val="2000"/>
              </a:lnSpc>
              <a:buNone/>
            </a:pPr>
            <a:r>
              <a:rPr lang="en-US" sz="2400" dirty="0">
                <a:solidFill>
                  <a:schemeClr val="bg1"/>
                </a:solidFill>
              </a:rPr>
              <a:t>832-394-6200</a:t>
            </a:r>
          </a:p>
          <a:p>
            <a:pPr marL="0" indent="0">
              <a:lnSpc>
                <a:spcPts val="3000"/>
              </a:lnSpc>
              <a:buNone/>
            </a:pPr>
            <a:r>
              <a:rPr lang="en-US" sz="2400" b="1" dirty="0">
                <a:solidFill>
                  <a:schemeClr val="bg1"/>
                </a:solidFill>
              </a:rPr>
              <a:t>www.houstontx.gov/housing</a:t>
            </a:r>
          </a:p>
        </p:txBody>
      </p:sp>
      <p:grpSp>
        <p:nvGrpSpPr>
          <p:cNvPr id="5" name="Group 4">
            <a:extLst>
              <a:ext uri="{FF2B5EF4-FFF2-40B4-BE49-F238E27FC236}">
                <a16:creationId xmlns:a16="http://schemas.microsoft.com/office/drawing/2014/main" id="{8EDBA220-C2AC-6E40-8E5B-DB6E4870B5AC}"/>
              </a:ext>
            </a:extLst>
          </p:cNvPr>
          <p:cNvGrpSpPr/>
          <p:nvPr userDrawn="1"/>
        </p:nvGrpSpPr>
        <p:grpSpPr>
          <a:xfrm>
            <a:off x="6096000" y="3962400"/>
            <a:ext cx="2330318" cy="1117600"/>
            <a:chOff x="6288295" y="3049747"/>
            <a:chExt cx="2388501" cy="1196377"/>
          </a:xfrm>
        </p:grpSpPr>
        <p:pic>
          <p:nvPicPr>
            <p:cNvPr id="6" name="Picture 5">
              <a:extLst>
                <a:ext uri="{FF2B5EF4-FFF2-40B4-BE49-F238E27FC236}">
                  <a16:creationId xmlns:a16="http://schemas.microsoft.com/office/drawing/2014/main" id="{7E64A258-F4D4-1547-9361-2C9DB08D9D7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5337"/>
            <a:stretch/>
          </p:blipFill>
          <p:spPr>
            <a:xfrm>
              <a:off x="6477000" y="3701638"/>
              <a:ext cx="2014426" cy="544486"/>
            </a:xfrm>
            <a:prstGeom prst="rect">
              <a:avLst/>
            </a:prstGeom>
          </p:spPr>
        </p:pic>
        <p:pic>
          <p:nvPicPr>
            <p:cNvPr id="7" name="Picture 6">
              <a:extLst>
                <a:ext uri="{FF2B5EF4-FFF2-40B4-BE49-F238E27FC236}">
                  <a16:creationId xmlns:a16="http://schemas.microsoft.com/office/drawing/2014/main" id="{ADF8CB15-319D-AA47-B72B-8857DF114D5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5878"/>
            <a:stretch/>
          </p:blipFill>
          <p:spPr>
            <a:xfrm>
              <a:off x="6288295" y="3049747"/>
              <a:ext cx="2388501" cy="532759"/>
            </a:xfrm>
            <a:prstGeom prst="rect">
              <a:avLst/>
            </a:prstGeom>
          </p:spPr>
        </p:pic>
      </p:grpSp>
    </p:spTree>
    <p:extLst>
      <p:ext uri="{BB962C8B-B14F-4D97-AF65-F5344CB8AC3E}">
        <p14:creationId xmlns:p14="http://schemas.microsoft.com/office/powerpoint/2010/main" val="193990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y Title and Content HC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99E200-A9A1-714F-A880-E5E2BFAB3D90}"/>
              </a:ext>
            </a:extLst>
          </p:cNvPr>
          <p:cNvSpPr/>
          <p:nvPr userDrawn="1"/>
        </p:nvSpPr>
        <p:spPr>
          <a:xfrm>
            <a:off x="0" y="1511824"/>
            <a:ext cx="9144000" cy="4165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2"/>
            <a:ext cx="8229600" cy="4470399"/>
          </a:xfrm>
        </p:spPr>
        <p:txBody>
          <a:bodyPr/>
          <a:lstStyle>
            <a:lvl1pPr>
              <a:buClr>
                <a:srgbClr val="A0C65C"/>
              </a:buClr>
              <a:defRPr>
                <a:solidFill>
                  <a:schemeClr val="tx1">
                    <a:lumMod val="65000"/>
                    <a:lumOff val="35000"/>
                  </a:schemeClr>
                </a:solidFill>
              </a:defRPr>
            </a:lvl1pPr>
            <a:lvl2pPr marL="742950" indent="-285750">
              <a:buClr>
                <a:srgbClr val="A0C65C"/>
              </a:buClr>
              <a:buFont typeface="Arial" panose="020B0604020202020204" pitchFamily="34" charset="0"/>
              <a:buChar char="•"/>
              <a:defRPr>
                <a:solidFill>
                  <a:schemeClr val="tx1">
                    <a:lumMod val="65000"/>
                    <a:lumOff val="35000"/>
                  </a:schemeClr>
                </a:solidFill>
              </a:defRPr>
            </a:lvl2pPr>
            <a:lvl3pPr marL="1143000" indent="-228600">
              <a:buClr>
                <a:srgbClr val="A0C65C"/>
              </a:buClr>
              <a:buFont typeface="Arial" panose="020B0604020202020204" pitchFamily="34" charset="0"/>
              <a:buChar char="•"/>
              <a:defRPr>
                <a:solidFill>
                  <a:schemeClr val="tx1">
                    <a:lumMod val="65000"/>
                    <a:lumOff val="35000"/>
                  </a:schemeClr>
                </a:solidFill>
              </a:defRPr>
            </a:lvl3pPr>
            <a:lvl4pPr marL="1600200" indent="-228600">
              <a:buClr>
                <a:srgbClr val="A0C65C"/>
              </a:buClr>
              <a:buFont typeface="Arial" panose="020B0604020202020204" pitchFamily="34" charset="0"/>
              <a:buChar char="•"/>
              <a:defRPr>
                <a:solidFill>
                  <a:schemeClr val="tx1">
                    <a:lumMod val="65000"/>
                    <a:lumOff val="35000"/>
                  </a:schemeClr>
                </a:solidFill>
              </a:defRPr>
            </a:lvl4pPr>
            <a:lvl5pPr marL="2057400" indent="-228600">
              <a:buClr>
                <a:srgbClr val="A0C65C"/>
              </a:buClr>
              <a:buFont typeface="Arial" panose="020B0604020202020204" pitchFamily="34" charset="0"/>
              <a:buChar cha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5633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Title and Text- HC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marL="342900" indent="-342900">
              <a:buClr>
                <a:srgbClr val="A0C65C"/>
              </a:buClr>
              <a:buFont typeface="Arial" panose="020B0604020202020204" pitchFamily="34" charset="0"/>
              <a:buChar char="•"/>
              <a:defRPr>
                <a:solidFill>
                  <a:schemeClr val="tx1">
                    <a:lumMod val="65000"/>
                    <a:lumOff val="35000"/>
                  </a:schemeClr>
                </a:solidFill>
              </a:defRPr>
            </a:lvl1pPr>
            <a:lvl2pPr marL="742950" indent="-285750">
              <a:buClr>
                <a:srgbClr val="A0C65C"/>
              </a:buClr>
              <a:buFont typeface="Arial" panose="020B0604020202020204" pitchFamily="34" charset="0"/>
              <a:buChar char="•"/>
              <a:defRPr>
                <a:solidFill>
                  <a:schemeClr val="tx1">
                    <a:lumMod val="65000"/>
                    <a:lumOff val="35000"/>
                  </a:schemeClr>
                </a:solidFill>
              </a:defRPr>
            </a:lvl2pPr>
            <a:lvl3pPr marL="1143000" indent="-228600">
              <a:buClr>
                <a:srgbClr val="A0C65C"/>
              </a:buClr>
              <a:buFont typeface="Arial" panose="020B0604020202020204" pitchFamily="34" charset="0"/>
              <a:buChar char="•"/>
              <a:defRPr>
                <a:solidFill>
                  <a:schemeClr val="tx1">
                    <a:lumMod val="65000"/>
                    <a:lumOff val="35000"/>
                  </a:schemeClr>
                </a:solidFill>
              </a:defRPr>
            </a:lvl3pPr>
            <a:lvl4pPr marL="1600200" indent="-228600">
              <a:buClr>
                <a:srgbClr val="A0C65C"/>
              </a:buClr>
              <a:buFont typeface="Arial" panose="020B0604020202020204" pitchFamily="34" charset="0"/>
              <a:buChar char="•"/>
              <a:defRPr>
                <a:solidFill>
                  <a:schemeClr val="tx1">
                    <a:lumMod val="65000"/>
                    <a:lumOff val="35000"/>
                  </a:schemeClr>
                </a:solidFill>
              </a:defRPr>
            </a:lvl4pPr>
            <a:lvl5pPr marL="2057400" indent="-228600">
              <a:buClr>
                <a:srgbClr val="A0C65C"/>
              </a:buClr>
              <a:buFont typeface="Arial" panose="020B0604020202020204" pitchFamily="34" charset="0"/>
              <a:buChar cha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257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reserve="1">
  <p:cSld name="Title and 2-Column Text- HC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470400"/>
          </a:xfrm>
        </p:spPr>
        <p:txBody>
          <a:bodyPr/>
          <a:lstStyle>
            <a:lvl1pPr marL="342900" indent="-342900">
              <a:buClr>
                <a:srgbClr val="A0C65C"/>
              </a:buClr>
              <a:buFont typeface="Arial" panose="020B0604020202020204" pitchFamily="34" charset="0"/>
              <a:buChar char="•"/>
              <a:defRPr sz="2800">
                <a:solidFill>
                  <a:schemeClr val="tx1">
                    <a:lumMod val="65000"/>
                    <a:lumOff val="35000"/>
                  </a:schemeClr>
                </a:solidFill>
              </a:defRPr>
            </a:lvl1pPr>
            <a:lvl2pPr marL="742950" indent="-285750">
              <a:buClr>
                <a:srgbClr val="A0C65C"/>
              </a:buClr>
              <a:buFont typeface="Arial" panose="020B0604020202020204" pitchFamily="34" charset="0"/>
              <a:buChar char="•"/>
              <a:defRPr sz="2400">
                <a:solidFill>
                  <a:schemeClr val="tx1">
                    <a:lumMod val="65000"/>
                    <a:lumOff val="35000"/>
                  </a:schemeClr>
                </a:solidFill>
              </a:defRPr>
            </a:lvl2pPr>
            <a:lvl3pPr marL="1143000" indent="-228600">
              <a:buClr>
                <a:srgbClr val="A0C65C"/>
              </a:buClr>
              <a:buFont typeface="Arial" panose="020B0604020202020204" pitchFamily="34" charset="0"/>
              <a:buChar char="•"/>
              <a:defRPr sz="2000">
                <a:solidFill>
                  <a:schemeClr val="tx1">
                    <a:lumMod val="65000"/>
                    <a:lumOff val="35000"/>
                  </a:schemeClr>
                </a:solidFill>
              </a:defRPr>
            </a:lvl3pPr>
            <a:lvl4pPr marL="1600200" indent="-228600">
              <a:buClr>
                <a:srgbClr val="A0C65C"/>
              </a:buClr>
              <a:buFont typeface="Arial" panose="020B0604020202020204" pitchFamily="34" charset="0"/>
              <a:buChar char="•"/>
              <a:defRPr sz="1800">
                <a:solidFill>
                  <a:schemeClr val="tx1">
                    <a:lumMod val="65000"/>
                    <a:lumOff val="35000"/>
                  </a:schemeClr>
                </a:solidFill>
              </a:defRPr>
            </a:lvl4pPr>
            <a:lvl5pPr marL="2057400" indent="-228600">
              <a:buClr>
                <a:srgbClr val="A0C65C"/>
              </a:buClr>
              <a:buFont typeface="Arial" panose="020B0604020202020204" pitchFamily="34" charset="0"/>
              <a:buChar cha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48200" y="1600201"/>
            <a:ext cx="4038600" cy="4470400"/>
          </a:xfrm>
        </p:spPr>
        <p:txBody>
          <a:bodyPr/>
          <a:lstStyle>
            <a:lvl1pPr marL="342900" indent="-342900">
              <a:buClr>
                <a:srgbClr val="A0C65C"/>
              </a:buClr>
              <a:buFont typeface="Arial" panose="020B0604020202020204" pitchFamily="34" charset="0"/>
              <a:buChar char="•"/>
              <a:defRPr sz="2800">
                <a:solidFill>
                  <a:schemeClr val="tx1">
                    <a:lumMod val="65000"/>
                    <a:lumOff val="35000"/>
                  </a:schemeClr>
                </a:solidFill>
              </a:defRPr>
            </a:lvl1pPr>
            <a:lvl2pPr marL="742950" indent="-285750">
              <a:buClr>
                <a:srgbClr val="A0C65C"/>
              </a:buClr>
              <a:buFont typeface="Arial" panose="020B0604020202020204" pitchFamily="34" charset="0"/>
              <a:buChar char="•"/>
              <a:defRPr sz="2400">
                <a:solidFill>
                  <a:schemeClr val="tx1">
                    <a:lumMod val="65000"/>
                    <a:lumOff val="35000"/>
                  </a:schemeClr>
                </a:solidFill>
              </a:defRPr>
            </a:lvl2pPr>
            <a:lvl3pPr marL="1143000" indent="-228600">
              <a:buClr>
                <a:srgbClr val="A0C65C"/>
              </a:buClr>
              <a:buFont typeface="Arial" panose="020B0604020202020204" pitchFamily="34" charset="0"/>
              <a:buChar char="•"/>
              <a:defRPr sz="2000">
                <a:solidFill>
                  <a:schemeClr val="tx1">
                    <a:lumMod val="65000"/>
                    <a:lumOff val="35000"/>
                  </a:schemeClr>
                </a:solidFill>
              </a:defRPr>
            </a:lvl3pPr>
            <a:lvl4pPr marL="1600200" indent="-228600">
              <a:buClr>
                <a:srgbClr val="A0C65C"/>
              </a:buClr>
              <a:buFont typeface="Arial" panose="020B0604020202020204" pitchFamily="34" charset="0"/>
              <a:buChar char="•"/>
              <a:defRPr sz="1800">
                <a:solidFill>
                  <a:schemeClr val="tx1">
                    <a:lumMod val="65000"/>
                    <a:lumOff val="35000"/>
                  </a:schemeClr>
                </a:solidFill>
              </a:defRPr>
            </a:lvl4pPr>
            <a:lvl5pPr marL="2057400" indent="-228600">
              <a:buClr>
                <a:srgbClr val="A0C65C"/>
              </a:buClr>
              <a:buFont typeface="Arial" panose="020B0604020202020204" pitchFamily="34" charset="0"/>
              <a:buChar cha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1566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Image- HC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a:extLst>
              <a:ext uri="{FF2B5EF4-FFF2-40B4-BE49-F238E27FC236}">
                <a16:creationId xmlns:a16="http://schemas.microsoft.com/office/drawing/2014/main" id="{20A1AF81-99E9-1E49-8CBA-B5260326D888}"/>
              </a:ext>
            </a:extLst>
          </p:cNvPr>
          <p:cNvSpPr>
            <a:spLocks noGrp="1"/>
          </p:cNvSpPr>
          <p:nvPr>
            <p:ph idx="1"/>
          </p:nvPr>
        </p:nvSpPr>
        <p:spPr>
          <a:xfrm>
            <a:off x="457200" y="1600202"/>
            <a:ext cx="8229600" cy="4470399"/>
          </a:xfrm>
        </p:spPr>
        <p:txBody>
          <a:bodyPr/>
          <a:lstStyle>
            <a:lvl1pPr marL="0" indent="0">
              <a:buClr>
                <a:srgbClr val="A0C65C"/>
              </a:buClr>
              <a:buNone/>
              <a:defRPr>
                <a:solidFill>
                  <a:schemeClr val="tx1">
                    <a:lumMod val="65000"/>
                    <a:lumOff val="35000"/>
                  </a:schemeClr>
                </a:solidFill>
              </a:defRPr>
            </a:lvl1pPr>
            <a:lvl2pPr marL="742950" indent="-285750">
              <a:buClr>
                <a:srgbClr val="A0C65C"/>
              </a:buClr>
              <a:buFont typeface="Arial" panose="020B0604020202020204" pitchFamily="34" charset="0"/>
              <a:buChar char="•"/>
              <a:defRPr>
                <a:solidFill>
                  <a:schemeClr val="tx1">
                    <a:lumMod val="65000"/>
                    <a:lumOff val="35000"/>
                  </a:schemeClr>
                </a:solidFill>
              </a:defRPr>
            </a:lvl2pPr>
            <a:lvl3pPr marL="1143000" indent="-228600">
              <a:buClr>
                <a:srgbClr val="A0C65C"/>
              </a:buClr>
              <a:buFont typeface="Arial" panose="020B0604020202020204" pitchFamily="34" charset="0"/>
              <a:buChar char="•"/>
              <a:defRPr>
                <a:solidFill>
                  <a:schemeClr val="tx1">
                    <a:lumMod val="65000"/>
                    <a:lumOff val="35000"/>
                  </a:schemeClr>
                </a:solidFill>
              </a:defRPr>
            </a:lvl3pPr>
            <a:lvl4pPr marL="1600200" indent="-228600">
              <a:buClr>
                <a:srgbClr val="A0C65C"/>
              </a:buClr>
              <a:buFont typeface="Arial" panose="020B0604020202020204" pitchFamily="34" charset="0"/>
              <a:buChar char="•"/>
              <a:defRPr>
                <a:solidFill>
                  <a:schemeClr val="tx1">
                    <a:lumMod val="65000"/>
                    <a:lumOff val="35000"/>
                  </a:schemeClr>
                </a:solidFill>
              </a:defRPr>
            </a:lvl4pPr>
            <a:lvl5pPr marL="2057400" indent="-228600">
              <a:buClr>
                <a:srgbClr val="A0C65C"/>
              </a:buClr>
              <a:buFont typeface="Arial" panose="020B0604020202020204" pitchFamily="34" charset="0"/>
              <a:buChar char="•"/>
              <a:defRPr>
                <a:solidFill>
                  <a:schemeClr val="tx1">
                    <a:lumMod val="65000"/>
                    <a:lumOff val="35000"/>
                  </a:schemeClr>
                </a:solidFill>
              </a:defRPr>
            </a:lvl5pPr>
          </a:lstStyle>
          <a:p>
            <a:pPr lvl="0"/>
            <a:r>
              <a:rPr lang="en-US"/>
              <a:t>Click to edit Master text styles</a:t>
            </a:r>
          </a:p>
        </p:txBody>
      </p:sp>
    </p:spTree>
    <p:extLst>
      <p:ext uri="{BB962C8B-B14F-4D97-AF65-F5344CB8AC3E}">
        <p14:creationId xmlns:p14="http://schemas.microsoft.com/office/powerpoint/2010/main" val="1377781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HC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10C1C2-6697-2543-874F-E4C74C7F12B1}"/>
              </a:ext>
            </a:extLst>
          </p:cNvPr>
          <p:cNvSpPr/>
          <p:nvPr userDrawn="1"/>
        </p:nvSpPr>
        <p:spPr>
          <a:xfrm>
            <a:off x="381000" y="482600"/>
            <a:ext cx="228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91370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ver Left Title HC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872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ver Right Title HC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5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5.jpeg"/><Relationship Id="rId7" Type="http://schemas.microsoft.com/office/2007/relationships/hdphoto" Target="../media/hdphoto1.wdp"/><Relationship Id="rId2"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9.jpeg"/><Relationship Id="rId7"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1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image" Target="../media/image1.em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4.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6.xml"/><Relationship Id="rId1" Type="http://schemas.openxmlformats.org/officeDocument/2006/relationships/slideLayout" Target="../slideLayouts/slideLayout20.xml"/><Relationship Id="rId5" Type="http://schemas.openxmlformats.org/officeDocument/2006/relationships/image" Target="../media/image15.jpeg"/><Relationship Id="rId4" Type="http://schemas.openxmlformats.org/officeDocument/2006/relationships/image" Target="../media/image1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7.xml"/><Relationship Id="rId1" Type="http://schemas.openxmlformats.org/officeDocument/2006/relationships/slideLayout" Target="../slideLayouts/slideLayout21.xml"/><Relationship Id="rId5" Type="http://schemas.openxmlformats.org/officeDocument/2006/relationships/image" Target="../media/image2.png"/><Relationship Id="rId4"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B78B0B-9679-6141-A6A3-055DEC011BF1}"/>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27494"/>
          <a:stretch/>
        </p:blipFill>
        <p:spPr>
          <a:xfrm>
            <a:off x="6781801" y="6221010"/>
            <a:ext cx="1028699" cy="342335"/>
          </a:xfrm>
          <a:prstGeom prst="rect">
            <a:avLst/>
          </a:prstGeom>
        </p:spPr>
      </p:pic>
      <p:pic>
        <p:nvPicPr>
          <p:cNvPr id="11" name="Picture 10">
            <a:extLst>
              <a:ext uri="{FF2B5EF4-FFF2-40B4-BE49-F238E27FC236}">
                <a16:creationId xmlns:a16="http://schemas.microsoft.com/office/drawing/2014/main" id="{34E78958-F70A-454A-BA32-BD60B85B240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199" y="6117031"/>
            <a:ext cx="1225427" cy="550291"/>
          </a:xfrm>
          <a:prstGeom prst="rect">
            <a:avLst/>
          </a:prstGeom>
        </p:spPr>
      </p:pic>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394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45817212-6708-DC4C-AA55-CFDD63F04526}"/>
              </a:ext>
            </a:extLst>
          </p:cNvPr>
          <p:cNvSpPr/>
          <p:nvPr userDrawn="1"/>
        </p:nvSpPr>
        <p:spPr>
          <a:xfrm>
            <a:off x="1682628" y="6228030"/>
            <a:ext cx="3733799" cy="246221"/>
          </a:xfrm>
          <a:prstGeom prst="rect">
            <a:avLst/>
          </a:prstGeom>
        </p:spPr>
        <p:txBody>
          <a:bodyPr wrap="square">
            <a:spAutoFit/>
          </a:bodyPr>
          <a:lstStyle/>
          <a:p>
            <a:r>
              <a:rPr lang="en-US" sz="700" dirty="0">
                <a:solidFill>
                  <a:schemeClr val="bg1">
                    <a:lumMod val="75000"/>
                  </a:schemeClr>
                </a:solidFill>
                <a:latin typeface="Arial" panose="020B0604020202020204" pitchFamily="34" charset="0"/>
                <a:cs typeface="Arial" panose="020B0604020202020204" pitchFamily="34" charset="0"/>
              </a:rPr>
              <a:t>CITY OF HOUSTON </a:t>
            </a:r>
            <a:r>
              <a:rPr lang="en-US" sz="1000" dirty="0">
                <a:solidFill>
                  <a:schemeClr val="bg1">
                    <a:lumMod val="75000"/>
                  </a:schemeClr>
                </a:solidFill>
                <a:latin typeface="Arial" panose="020B0604020202020204" pitchFamily="34" charset="0"/>
                <a:cs typeface="Arial" panose="020B0604020202020204" pitchFamily="34" charset="0"/>
              </a:rPr>
              <a:t>⋆</a:t>
            </a:r>
            <a:r>
              <a:rPr lang="en-US" sz="700" dirty="0">
                <a:solidFill>
                  <a:schemeClr val="bg1">
                    <a:lumMod val="75000"/>
                  </a:schemeClr>
                </a:solidFill>
                <a:latin typeface="Arial" panose="020B0604020202020204" pitchFamily="34" charset="0"/>
                <a:cs typeface="Arial" panose="020B0604020202020204" pitchFamily="34" charset="0"/>
              </a:rPr>
              <a:t> HOUSING AND COMMUNITY DEVELOPMENT DEPARTMENT</a:t>
            </a:r>
          </a:p>
        </p:txBody>
      </p:sp>
      <p:cxnSp>
        <p:nvCxnSpPr>
          <p:cNvPr id="13" name="Straight Connector 12">
            <a:extLst>
              <a:ext uri="{FF2B5EF4-FFF2-40B4-BE49-F238E27FC236}">
                <a16:creationId xmlns:a16="http://schemas.microsoft.com/office/drawing/2014/main" id="{E05FA226-783A-5E4C-AF31-21668D125AF5}"/>
              </a:ext>
            </a:extLst>
          </p:cNvPr>
          <p:cNvCxnSpPr>
            <a:cxnSpLocks/>
          </p:cNvCxnSpPr>
          <p:nvPr userDrawn="1"/>
        </p:nvCxnSpPr>
        <p:spPr>
          <a:xfrm>
            <a:off x="8077200" y="6248243"/>
            <a:ext cx="0" cy="287867"/>
          </a:xfrm>
          <a:prstGeom prst="line">
            <a:avLst/>
          </a:prstGeom>
          <a:ln w="28575">
            <a:solidFill>
              <a:srgbClr val="6ABAE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CF3AB85-8612-B147-8ADE-4404DF237C13}"/>
              </a:ext>
            </a:extLst>
          </p:cNvPr>
          <p:cNvCxnSpPr>
            <a:cxnSpLocks/>
          </p:cNvCxnSpPr>
          <p:nvPr userDrawn="1"/>
        </p:nvCxnSpPr>
        <p:spPr>
          <a:xfrm>
            <a:off x="457200" y="482600"/>
            <a:ext cx="0" cy="812800"/>
          </a:xfrm>
          <a:prstGeom prst="line">
            <a:avLst/>
          </a:prstGeom>
          <a:ln w="28575">
            <a:solidFill>
              <a:srgbClr val="A0C65C"/>
            </a:solidFill>
          </a:ln>
        </p:spPr>
        <p:style>
          <a:lnRef idx="1">
            <a:schemeClr val="accent1"/>
          </a:lnRef>
          <a:fillRef idx="0">
            <a:schemeClr val="accent1"/>
          </a:fillRef>
          <a:effectRef idx="0">
            <a:schemeClr val="accent1"/>
          </a:effectRef>
          <a:fontRef idx="minor">
            <a:schemeClr val="tx1"/>
          </a:fontRef>
        </p:style>
      </p:cxnSp>
      <p:sp>
        <p:nvSpPr>
          <p:cNvPr id="14" name="Slide Number Placeholder 3">
            <a:extLst>
              <a:ext uri="{FF2B5EF4-FFF2-40B4-BE49-F238E27FC236}">
                <a16:creationId xmlns:a16="http://schemas.microsoft.com/office/drawing/2014/main" id="{57462B6C-95F5-EB42-90A1-7680F315E799}"/>
              </a:ext>
            </a:extLst>
          </p:cNvPr>
          <p:cNvSpPr txBox="1">
            <a:spLocks/>
          </p:cNvSpPr>
          <p:nvPr userDrawn="1"/>
        </p:nvSpPr>
        <p:spPr>
          <a:xfrm>
            <a:off x="8167830" y="6256020"/>
            <a:ext cx="533387" cy="2878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700" smtClean="0">
                <a:solidFill>
                  <a:schemeClr val="bg1">
                    <a:lumMod val="75000"/>
                  </a:schemeClr>
                </a:solidFill>
                <a:latin typeface="Arial" panose="020B0604020202020204" pitchFamily="34" charset="0"/>
                <a:cs typeface="Arial" panose="020B0604020202020204" pitchFamily="34" charset="0"/>
              </a:rPr>
              <a:pPr/>
              <a:t>‹#›</a:t>
            </a:fld>
            <a:endParaRPr lang="en-US" sz="700" dirty="0">
              <a:solidFill>
                <a:schemeClr val="bg1">
                  <a:lumMod val="7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93BD9AA-3411-A045-9E25-A47E277E379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271799" y="0"/>
            <a:ext cx="533376" cy="6858000"/>
          </a:xfrm>
          <a:prstGeom prst="rect">
            <a:avLst/>
          </a:prstGeom>
        </p:spPr>
      </p:pic>
    </p:spTree>
    <p:extLst>
      <p:ext uri="{BB962C8B-B14F-4D97-AF65-F5344CB8AC3E}">
        <p14:creationId xmlns:p14="http://schemas.microsoft.com/office/powerpoint/2010/main" val="1158228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66" r:id="rId7"/>
    <p:sldLayoutId id="2147483678" r:id="rId8"/>
    <p:sldLayoutId id="2147483679" r:id="rId9"/>
    <p:sldLayoutId id="2147483682" r:id="rId10"/>
  </p:sldLayoutIdLst>
  <p:hf hdr="0" ftr="0" dt="0"/>
  <p:txStyles>
    <p:titleStyle>
      <a:lvl1pPr algn="l" defTabSz="914400" rtl="0" eaLnBrk="1" latinLnBrk="0" hangingPunct="1">
        <a:spcBef>
          <a:spcPct val="0"/>
        </a:spcBef>
        <a:buNone/>
        <a:defRPr sz="4000" b="1" i="0" kern="1200">
          <a:solidFill>
            <a:srgbClr val="0067A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A0C65C"/>
        </a:buClr>
        <a:buFont typeface="Arial" panose="020B0604020202020204" pitchFamily="34" charset="0"/>
        <a:buChar char="•"/>
        <a:defRPr sz="3200" kern="1200">
          <a:solidFill>
            <a:schemeClr val="tx1">
              <a:lumMod val="65000"/>
              <a:lumOff val="35000"/>
            </a:schemeClr>
          </a:solidFill>
          <a:latin typeface="Arial"/>
          <a:ea typeface="+mn-ea"/>
          <a:cs typeface="+mn-cs"/>
        </a:defRPr>
      </a:lvl1pPr>
      <a:lvl2pPr marL="742950" indent="-285750" algn="l" defTabSz="914400" rtl="0" eaLnBrk="1" latinLnBrk="0" hangingPunct="1">
        <a:spcBef>
          <a:spcPct val="20000"/>
        </a:spcBef>
        <a:buClr>
          <a:srgbClr val="A0C65C"/>
        </a:buClr>
        <a:buFont typeface="Arial" panose="020B0604020202020204" pitchFamily="34" charset="0"/>
        <a:buChar char="•"/>
        <a:defRPr sz="2800" kern="1200">
          <a:solidFill>
            <a:schemeClr val="tx1">
              <a:lumMod val="65000"/>
              <a:lumOff val="35000"/>
            </a:schemeClr>
          </a:solidFill>
          <a:latin typeface="Arial"/>
          <a:ea typeface="+mn-ea"/>
          <a:cs typeface="+mn-cs"/>
        </a:defRPr>
      </a:lvl2pPr>
      <a:lvl3pPr marL="1143000" indent="-228600" algn="l" defTabSz="914400" rtl="0" eaLnBrk="1" latinLnBrk="0" hangingPunct="1">
        <a:spcBef>
          <a:spcPct val="20000"/>
        </a:spcBef>
        <a:buClr>
          <a:srgbClr val="A0C65C"/>
        </a:buClr>
        <a:buFont typeface="Arial" panose="020B0604020202020204" pitchFamily="34" charset="0"/>
        <a:buChar char="•"/>
        <a:defRPr sz="2400" kern="1200">
          <a:solidFill>
            <a:schemeClr val="tx1">
              <a:lumMod val="65000"/>
              <a:lumOff val="35000"/>
            </a:schemeClr>
          </a:solidFill>
          <a:latin typeface="Arial"/>
          <a:ea typeface="+mn-ea"/>
          <a:cs typeface="+mn-cs"/>
        </a:defRPr>
      </a:lvl3pPr>
      <a:lvl4pPr marL="1600200" indent="-228600" algn="l" defTabSz="914400" rtl="0" eaLnBrk="1" latinLnBrk="0" hangingPunct="1">
        <a:spcBef>
          <a:spcPct val="20000"/>
        </a:spcBef>
        <a:buClr>
          <a:srgbClr val="A0C65C"/>
        </a:buClr>
        <a:buFont typeface="Arial" panose="020B0604020202020204" pitchFamily="34" charset="0"/>
        <a:buChar char="•"/>
        <a:defRPr sz="2000" kern="1200">
          <a:solidFill>
            <a:schemeClr val="tx1">
              <a:lumMod val="65000"/>
              <a:lumOff val="35000"/>
            </a:schemeClr>
          </a:solidFill>
          <a:latin typeface="Arial"/>
          <a:ea typeface="+mn-ea"/>
          <a:cs typeface="+mn-cs"/>
        </a:defRPr>
      </a:lvl4pPr>
      <a:lvl5pPr marL="2057400" indent="-228600" algn="l" defTabSz="914400" rtl="0" eaLnBrk="1" latinLnBrk="0" hangingPunct="1">
        <a:spcBef>
          <a:spcPct val="20000"/>
        </a:spcBef>
        <a:buClr>
          <a:srgbClr val="A0C65C"/>
        </a:buClr>
        <a:buFont typeface="Arial" panose="020B0604020202020204" pitchFamily="34" charset="0"/>
        <a:buChar char="•"/>
        <a:defRPr sz="20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3BD9AA-3411-A045-9E25-A47E277E37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1799" y="0"/>
            <a:ext cx="405601" cy="6858000"/>
          </a:xfrm>
          <a:prstGeom prst="rect">
            <a:avLst/>
          </a:prstGeom>
        </p:spPr>
      </p:pic>
      <p:grpSp>
        <p:nvGrpSpPr>
          <p:cNvPr id="12" name="Group 11">
            <a:extLst>
              <a:ext uri="{FF2B5EF4-FFF2-40B4-BE49-F238E27FC236}">
                <a16:creationId xmlns:a16="http://schemas.microsoft.com/office/drawing/2014/main" id="{F0F7A33D-B839-114D-A36D-311CC32E6594}"/>
              </a:ext>
            </a:extLst>
          </p:cNvPr>
          <p:cNvGrpSpPr/>
          <p:nvPr userDrawn="1"/>
        </p:nvGrpSpPr>
        <p:grpSpPr>
          <a:xfrm>
            <a:off x="221745" y="5844066"/>
            <a:ext cx="2478754" cy="739296"/>
            <a:chOff x="6477000" y="4237136"/>
            <a:chExt cx="2319583" cy="700385"/>
          </a:xfrm>
        </p:grpSpPr>
        <p:pic>
          <p:nvPicPr>
            <p:cNvPr id="15" name="Picture 14">
              <a:extLst>
                <a:ext uri="{FF2B5EF4-FFF2-40B4-BE49-F238E27FC236}">
                  <a16:creationId xmlns:a16="http://schemas.microsoft.com/office/drawing/2014/main" id="{BF60AB8A-7E0A-D849-BFDA-EDA34B506B1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14239" y="4314455"/>
              <a:ext cx="1382344" cy="590516"/>
            </a:xfrm>
            <a:prstGeom prst="rect">
              <a:avLst/>
            </a:prstGeom>
          </p:spPr>
        </p:pic>
        <p:pic>
          <p:nvPicPr>
            <p:cNvPr id="16" name="Picture 15">
              <a:extLst>
                <a:ext uri="{FF2B5EF4-FFF2-40B4-BE49-F238E27FC236}">
                  <a16:creationId xmlns:a16="http://schemas.microsoft.com/office/drawing/2014/main" id="{B9802EA7-4895-DA44-871C-3B041AE6EFB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77000" y="4237136"/>
              <a:ext cx="705671" cy="700385"/>
            </a:xfrm>
            <a:prstGeom prst="rect">
              <a:avLst/>
            </a:prstGeom>
          </p:spPr>
        </p:pic>
      </p:grpSp>
      <p:pic>
        <p:nvPicPr>
          <p:cNvPr id="17" name="Picture 16">
            <a:extLst>
              <a:ext uri="{FF2B5EF4-FFF2-40B4-BE49-F238E27FC236}">
                <a16:creationId xmlns:a16="http://schemas.microsoft.com/office/drawing/2014/main" id="{266C4BCE-49F3-0441-AD63-659AB88B66EB}"/>
              </a:ext>
            </a:extLst>
          </p:cNvPr>
          <p:cNvPicPr>
            <a:picLocks noChangeAspect="1"/>
          </p:cNvPicPr>
          <p:nvPr userDrawn="1"/>
        </p:nvPicPr>
        <p:blipFill rotWithShape="1">
          <a:blip r:embed="rId6" cstate="screen">
            <a:grayscl/>
            <a:alphaModFix/>
            <a:extLst>
              <a:ext uri="{BEBA8EAE-BF5A-486C-A8C5-ECC9F3942E4B}">
                <a14:imgProps xmlns:a14="http://schemas.microsoft.com/office/drawing/2010/main">
                  <a14:imgLayer r:embed="rId7">
                    <a14:imgEffect>
                      <a14:colorTemperature colorTemp="5300"/>
                    </a14:imgEffect>
                    <a14:imgEffect>
                      <a14:saturation sat="0"/>
                    </a14:imgEffect>
                    <a14:imgEffect>
                      <a14:brightnessContrast bright="20000"/>
                    </a14:imgEffect>
                  </a14:imgLayer>
                </a14:imgProps>
              </a:ext>
              <a:ext uri="{28A0092B-C50C-407E-A947-70E740481C1C}">
                <a14:useLocalDpi xmlns:a14="http://schemas.microsoft.com/office/drawing/2010/main"/>
              </a:ext>
            </a:extLst>
          </a:blip>
          <a:srcRect/>
          <a:stretch/>
        </p:blipFill>
        <p:spPr>
          <a:xfrm>
            <a:off x="0" y="0"/>
            <a:ext cx="5486400" cy="5434568"/>
          </a:xfrm>
          <a:prstGeom prst="rect">
            <a:avLst/>
          </a:prstGeom>
        </p:spPr>
      </p:pic>
      <p:sp>
        <p:nvSpPr>
          <p:cNvPr id="18" name="Rectangle 17">
            <a:extLst>
              <a:ext uri="{FF2B5EF4-FFF2-40B4-BE49-F238E27FC236}">
                <a16:creationId xmlns:a16="http://schemas.microsoft.com/office/drawing/2014/main" id="{9F03A5B2-43D1-ED44-9C4E-F518753255BC}"/>
              </a:ext>
            </a:extLst>
          </p:cNvPr>
          <p:cNvSpPr/>
          <p:nvPr userDrawn="1"/>
        </p:nvSpPr>
        <p:spPr>
          <a:xfrm>
            <a:off x="0" y="3327401"/>
            <a:ext cx="5486400" cy="1727764"/>
          </a:xfrm>
          <a:prstGeom prst="rect">
            <a:avLst/>
          </a:prstGeom>
          <a:solidFill>
            <a:srgbClr val="009FDA">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B2E2CB14-6A31-5748-989E-2E6B2C4CBDBE}"/>
              </a:ext>
            </a:extLst>
          </p:cNvPr>
          <p:cNvSpPr/>
          <p:nvPr userDrawn="1"/>
        </p:nvSpPr>
        <p:spPr>
          <a:xfrm>
            <a:off x="5486400" y="0"/>
            <a:ext cx="3657600" cy="6858000"/>
          </a:xfrm>
          <a:prstGeom prst="rect">
            <a:avLst/>
          </a:prstGeom>
          <a:gradFill flip="none" rotWithShape="1">
            <a:gsLst>
              <a:gs pos="0">
                <a:schemeClr val="accent1">
                  <a:lumMod val="40000"/>
                  <a:lumOff val="60000"/>
                </a:schemeClr>
              </a:gs>
              <a:gs pos="84000">
                <a:srgbClr val="0070C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a:extLst>
              <a:ext uri="{FF2B5EF4-FFF2-40B4-BE49-F238E27FC236}">
                <a16:creationId xmlns:a16="http://schemas.microsoft.com/office/drawing/2014/main" id="{805C8CFA-04A2-FF4D-96D1-9A783EB2161B}"/>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l="27494"/>
          <a:stretch/>
        </p:blipFill>
        <p:spPr>
          <a:xfrm>
            <a:off x="3657601" y="5984751"/>
            <a:ext cx="1447800" cy="477841"/>
          </a:xfrm>
          <a:prstGeom prst="rect">
            <a:avLst/>
          </a:prstGeom>
        </p:spPr>
      </p:pic>
    </p:spTree>
    <p:extLst>
      <p:ext uri="{BB962C8B-B14F-4D97-AF65-F5344CB8AC3E}">
        <p14:creationId xmlns:p14="http://schemas.microsoft.com/office/powerpoint/2010/main" val="1963125492"/>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defTabSz="914400" rtl="0" eaLnBrk="1" latinLnBrk="0" hangingPunct="1">
        <a:spcBef>
          <a:spcPct val="0"/>
        </a:spcBef>
        <a:buNone/>
        <a:defRPr sz="4000" b="1" i="0" kern="1200">
          <a:solidFill>
            <a:srgbClr val="0067A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A0C65C"/>
        </a:buClr>
        <a:buFont typeface="Arial" panose="020B0604020202020204" pitchFamily="34" charset="0"/>
        <a:buChar char="•"/>
        <a:defRPr sz="3200" kern="1200">
          <a:solidFill>
            <a:schemeClr val="tx1">
              <a:lumMod val="65000"/>
              <a:lumOff val="35000"/>
            </a:schemeClr>
          </a:solidFill>
          <a:latin typeface="Arial"/>
          <a:ea typeface="+mn-ea"/>
          <a:cs typeface="+mn-cs"/>
        </a:defRPr>
      </a:lvl1pPr>
      <a:lvl2pPr marL="742950" indent="-285750" algn="l" defTabSz="914400" rtl="0" eaLnBrk="1" latinLnBrk="0" hangingPunct="1">
        <a:spcBef>
          <a:spcPct val="20000"/>
        </a:spcBef>
        <a:buClr>
          <a:srgbClr val="A0C65C"/>
        </a:buClr>
        <a:buFont typeface="Arial" panose="020B0604020202020204" pitchFamily="34" charset="0"/>
        <a:buChar char="•"/>
        <a:defRPr sz="2800" kern="1200">
          <a:solidFill>
            <a:schemeClr val="tx1">
              <a:lumMod val="65000"/>
              <a:lumOff val="35000"/>
            </a:schemeClr>
          </a:solidFill>
          <a:latin typeface="Arial"/>
          <a:ea typeface="+mn-ea"/>
          <a:cs typeface="+mn-cs"/>
        </a:defRPr>
      </a:lvl2pPr>
      <a:lvl3pPr marL="1143000" indent="-228600" algn="l" defTabSz="914400" rtl="0" eaLnBrk="1" latinLnBrk="0" hangingPunct="1">
        <a:spcBef>
          <a:spcPct val="20000"/>
        </a:spcBef>
        <a:buClr>
          <a:srgbClr val="A0C65C"/>
        </a:buClr>
        <a:buFont typeface="Arial" panose="020B0604020202020204" pitchFamily="34" charset="0"/>
        <a:buChar char="•"/>
        <a:defRPr sz="2400" kern="1200">
          <a:solidFill>
            <a:schemeClr val="tx1">
              <a:lumMod val="65000"/>
              <a:lumOff val="35000"/>
            </a:schemeClr>
          </a:solidFill>
          <a:latin typeface="Arial"/>
          <a:ea typeface="+mn-ea"/>
          <a:cs typeface="+mn-cs"/>
        </a:defRPr>
      </a:lvl3pPr>
      <a:lvl4pPr marL="1600200" indent="-228600" algn="l" defTabSz="914400" rtl="0" eaLnBrk="1" latinLnBrk="0" hangingPunct="1">
        <a:spcBef>
          <a:spcPct val="20000"/>
        </a:spcBef>
        <a:buClr>
          <a:srgbClr val="A0C65C"/>
        </a:buClr>
        <a:buFont typeface="Arial" panose="020B0604020202020204" pitchFamily="34" charset="0"/>
        <a:buChar char="•"/>
        <a:defRPr sz="2000" kern="1200">
          <a:solidFill>
            <a:schemeClr val="tx1">
              <a:lumMod val="65000"/>
              <a:lumOff val="35000"/>
            </a:schemeClr>
          </a:solidFill>
          <a:latin typeface="Arial"/>
          <a:ea typeface="+mn-ea"/>
          <a:cs typeface="+mn-cs"/>
        </a:defRPr>
      </a:lvl4pPr>
      <a:lvl5pPr marL="2057400" indent="-228600" algn="l" defTabSz="914400" rtl="0" eaLnBrk="1" latinLnBrk="0" hangingPunct="1">
        <a:spcBef>
          <a:spcPct val="20000"/>
        </a:spcBef>
        <a:buClr>
          <a:srgbClr val="A0C65C"/>
        </a:buClr>
        <a:buFont typeface="Arial" panose="020B0604020202020204" pitchFamily="34" charset="0"/>
        <a:buChar char="•"/>
        <a:defRPr sz="20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3BD9AA-3411-A045-9E25-A47E277E37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92987" y="0"/>
            <a:ext cx="460613" cy="6858000"/>
          </a:xfrm>
          <a:prstGeom prst="rect">
            <a:avLst/>
          </a:prstGeom>
        </p:spPr>
      </p:pic>
      <p:pic>
        <p:nvPicPr>
          <p:cNvPr id="17" name="Picture 16">
            <a:extLst>
              <a:ext uri="{FF2B5EF4-FFF2-40B4-BE49-F238E27FC236}">
                <a16:creationId xmlns:a16="http://schemas.microsoft.com/office/drawing/2014/main" id="{266C4BCE-49F3-0441-AD63-659AB88B66EB}"/>
              </a:ext>
            </a:extLst>
          </p:cNvPr>
          <p:cNvPicPr>
            <a:picLocks noChangeAspect="1"/>
          </p:cNvPicPr>
          <p:nvPr userDrawn="1"/>
        </p:nvPicPr>
        <p:blipFill rotWithShape="1">
          <a:blip r:embed="rId4" cstate="screen">
            <a:grayscl/>
            <a:alphaModFix/>
            <a:extLst>
              <a:ext uri="{BEBA8EAE-BF5A-486C-A8C5-ECC9F3942E4B}">
                <a14:imgProps xmlns:a14="http://schemas.microsoft.com/office/drawing/2010/main">
                  <a14:imgLayer r:embed="rId5">
                    <a14:imgEffect>
                      <a14:colorTemperature colorTemp="5300"/>
                    </a14:imgEffect>
                    <a14:imgEffect>
                      <a14:saturation sat="0"/>
                    </a14:imgEffect>
                    <a14:imgEffect>
                      <a14:brightnessContrast bright="20000"/>
                    </a14:imgEffect>
                  </a14:imgLayer>
                </a14:imgProps>
              </a:ext>
              <a:ext uri="{28A0092B-C50C-407E-A947-70E740481C1C}">
                <a14:useLocalDpi xmlns:a14="http://schemas.microsoft.com/office/drawing/2010/main"/>
              </a:ext>
            </a:extLst>
          </a:blip>
          <a:srcRect/>
          <a:stretch/>
        </p:blipFill>
        <p:spPr>
          <a:xfrm>
            <a:off x="3657600" y="0"/>
            <a:ext cx="5486400" cy="5434568"/>
          </a:xfrm>
          <a:prstGeom prst="rect">
            <a:avLst/>
          </a:prstGeom>
        </p:spPr>
      </p:pic>
      <p:sp>
        <p:nvSpPr>
          <p:cNvPr id="18" name="Rectangle 17">
            <a:extLst>
              <a:ext uri="{FF2B5EF4-FFF2-40B4-BE49-F238E27FC236}">
                <a16:creationId xmlns:a16="http://schemas.microsoft.com/office/drawing/2014/main" id="{9F03A5B2-43D1-ED44-9C4E-F518753255BC}"/>
              </a:ext>
            </a:extLst>
          </p:cNvPr>
          <p:cNvSpPr/>
          <p:nvPr userDrawn="1"/>
        </p:nvSpPr>
        <p:spPr>
          <a:xfrm>
            <a:off x="3657600" y="3327401"/>
            <a:ext cx="5486400" cy="1727764"/>
          </a:xfrm>
          <a:prstGeom prst="rect">
            <a:avLst/>
          </a:prstGeom>
          <a:solidFill>
            <a:srgbClr val="009FDA">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B2E2CB14-6A31-5748-989E-2E6B2C4CBDBE}"/>
              </a:ext>
            </a:extLst>
          </p:cNvPr>
          <p:cNvSpPr/>
          <p:nvPr userDrawn="1"/>
        </p:nvSpPr>
        <p:spPr>
          <a:xfrm>
            <a:off x="2678" y="0"/>
            <a:ext cx="3657600" cy="6858000"/>
          </a:xfrm>
          <a:prstGeom prst="rect">
            <a:avLst/>
          </a:prstGeom>
          <a:gradFill flip="none" rotWithShape="1">
            <a:gsLst>
              <a:gs pos="0">
                <a:schemeClr val="accent1">
                  <a:lumMod val="40000"/>
                  <a:lumOff val="60000"/>
                </a:schemeClr>
              </a:gs>
              <a:gs pos="84000">
                <a:srgbClr val="0070C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0" name="Group 9">
            <a:extLst>
              <a:ext uri="{FF2B5EF4-FFF2-40B4-BE49-F238E27FC236}">
                <a16:creationId xmlns:a16="http://schemas.microsoft.com/office/drawing/2014/main" id="{9220BE2C-5FA0-1046-A297-022C1787F5F1}"/>
              </a:ext>
            </a:extLst>
          </p:cNvPr>
          <p:cNvGrpSpPr/>
          <p:nvPr userDrawn="1"/>
        </p:nvGrpSpPr>
        <p:grpSpPr>
          <a:xfrm>
            <a:off x="3971197" y="5844066"/>
            <a:ext cx="2478754" cy="739296"/>
            <a:chOff x="6477000" y="4237136"/>
            <a:chExt cx="2319583" cy="700385"/>
          </a:xfrm>
        </p:grpSpPr>
        <p:pic>
          <p:nvPicPr>
            <p:cNvPr id="11" name="Picture 10">
              <a:extLst>
                <a:ext uri="{FF2B5EF4-FFF2-40B4-BE49-F238E27FC236}">
                  <a16:creationId xmlns:a16="http://schemas.microsoft.com/office/drawing/2014/main" id="{5336D25C-35EE-D743-A546-AF002C48966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4239" y="4314455"/>
              <a:ext cx="1382344" cy="590516"/>
            </a:xfrm>
            <a:prstGeom prst="rect">
              <a:avLst/>
            </a:prstGeom>
          </p:spPr>
        </p:pic>
        <p:pic>
          <p:nvPicPr>
            <p:cNvPr id="13" name="Picture 12">
              <a:extLst>
                <a:ext uri="{FF2B5EF4-FFF2-40B4-BE49-F238E27FC236}">
                  <a16:creationId xmlns:a16="http://schemas.microsoft.com/office/drawing/2014/main" id="{6E343E10-B99D-5242-AE31-FF6A914B5B1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77000" y="4237136"/>
              <a:ext cx="705671" cy="700385"/>
            </a:xfrm>
            <a:prstGeom prst="rect">
              <a:avLst/>
            </a:prstGeom>
          </p:spPr>
        </p:pic>
      </p:grpSp>
      <p:pic>
        <p:nvPicPr>
          <p:cNvPr id="14" name="Picture 13">
            <a:extLst>
              <a:ext uri="{FF2B5EF4-FFF2-40B4-BE49-F238E27FC236}">
                <a16:creationId xmlns:a16="http://schemas.microsoft.com/office/drawing/2014/main" id="{29BDE8CA-16BC-F847-9F7E-00A0677D2E38}"/>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l="27494"/>
          <a:stretch/>
        </p:blipFill>
        <p:spPr>
          <a:xfrm>
            <a:off x="7407053" y="5984751"/>
            <a:ext cx="1447800" cy="477841"/>
          </a:xfrm>
          <a:prstGeom prst="rect">
            <a:avLst/>
          </a:prstGeom>
        </p:spPr>
      </p:pic>
    </p:spTree>
    <p:extLst>
      <p:ext uri="{BB962C8B-B14F-4D97-AF65-F5344CB8AC3E}">
        <p14:creationId xmlns:p14="http://schemas.microsoft.com/office/powerpoint/2010/main" val="3161368609"/>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defTabSz="914400" rtl="0" eaLnBrk="1" latinLnBrk="0" hangingPunct="1">
        <a:spcBef>
          <a:spcPct val="0"/>
        </a:spcBef>
        <a:buNone/>
        <a:defRPr sz="4000" b="1" i="0" kern="1200">
          <a:solidFill>
            <a:srgbClr val="0067A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A0C65C"/>
        </a:buClr>
        <a:buFont typeface="Arial" panose="020B0604020202020204" pitchFamily="34" charset="0"/>
        <a:buChar char="•"/>
        <a:defRPr sz="3200" kern="1200">
          <a:solidFill>
            <a:schemeClr val="tx1">
              <a:lumMod val="65000"/>
              <a:lumOff val="35000"/>
            </a:schemeClr>
          </a:solidFill>
          <a:latin typeface="Arial"/>
          <a:ea typeface="+mn-ea"/>
          <a:cs typeface="+mn-cs"/>
        </a:defRPr>
      </a:lvl1pPr>
      <a:lvl2pPr marL="742950" indent="-285750" algn="l" defTabSz="914400" rtl="0" eaLnBrk="1" latinLnBrk="0" hangingPunct="1">
        <a:spcBef>
          <a:spcPct val="20000"/>
        </a:spcBef>
        <a:buClr>
          <a:srgbClr val="A0C65C"/>
        </a:buClr>
        <a:buFont typeface="Arial" panose="020B0604020202020204" pitchFamily="34" charset="0"/>
        <a:buChar char="•"/>
        <a:defRPr sz="2800" kern="1200">
          <a:solidFill>
            <a:schemeClr val="tx1">
              <a:lumMod val="65000"/>
              <a:lumOff val="35000"/>
            </a:schemeClr>
          </a:solidFill>
          <a:latin typeface="Arial"/>
          <a:ea typeface="+mn-ea"/>
          <a:cs typeface="+mn-cs"/>
        </a:defRPr>
      </a:lvl2pPr>
      <a:lvl3pPr marL="1143000" indent="-228600" algn="l" defTabSz="914400" rtl="0" eaLnBrk="1" latinLnBrk="0" hangingPunct="1">
        <a:spcBef>
          <a:spcPct val="20000"/>
        </a:spcBef>
        <a:buClr>
          <a:srgbClr val="A0C65C"/>
        </a:buClr>
        <a:buFont typeface="Arial" panose="020B0604020202020204" pitchFamily="34" charset="0"/>
        <a:buChar char="•"/>
        <a:defRPr sz="2400" kern="1200">
          <a:solidFill>
            <a:schemeClr val="tx1">
              <a:lumMod val="65000"/>
              <a:lumOff val="35000"/>
            </a:schemeClr>
          </a:solidFill>
          <a:latin typeface="Arial"/>
          <a:ea typeface="+mn-ea"/>
          <a:cs typeface="+mn-cs"/>
        </a:defRPr>
      </a:lvl3pPr>
      <a:lvl4pPr marL="1600200" indent="-228600" algn="l" defTabSz="914400" rtl="0" eaLnBrk="1" latinLnBrk="0" hangingPunct="1">
        <a:spcBef>
          <a:spcPct val="20000"/>
        </a:spcBef>
        <a:buClr>
          <a:srgbClr val="A0C65C"/>
        </a:buClr>
        <a:buFont typeface="Arial" panose="020B0604020202020204" pitchFamily="34" charset="0"/>
        <a:buChar char="•"/>
        <a:defRPr sz="2000" kern="1200">
          <a:solidFill>
            <a:schemeClr val="tx1">
              <a:lumMod val="65000"/>
              <a:lumOff val="35000"/>
            </a:schemeClr>
          </a:solidFill>
          <a:latin typeface="Arial"/>
          <a:ea typeface="+mn-ea"/>
          <a:cs typeface="+mn-cs"/>
        </a:defRPr>
      </a:lvl4pPr>
      <a:lvl5pPr marL="2057400" indent="-228600" algn="l" defTabSz="914400" rtl="0" eaLnBrk="1" latinLnBrk="0" hangingPunct="1">
        <a:spcBef>
          <a:spcPct val="20000"/>
        </a:spcBef>
        <a:buClr>
          <a:srgbClr val="A0C65C"/>
        </a:buClr>
        <a:buFont typeface="Arial" panose="020B0604020202020204" pitchFamily="34" charset="0"/>
        <a:buChar char="•"/>
        <a:defRPr sz="20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3945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E05FA226-783A-5E4C-AF31-21668D125AF5}"/>
              </a:ext>
            </a:extLst>
          </p:cNvPr>
          <p:cNvCxnSpPr>
            <a:cxnSpLocks/>
          </p:cNvCxnSpPr>
          <p:nvPr userDrawn="1"/>
        </p:nvCxnSpPr>
        <p:spPr>
          <a:xfrm>
            <a:off x="8077200" y="6248243"/>
            <a:ext cx="0" cy="287867"/>
          </a:xfrm>
          <a:prstGeom prst="line">
            <a:avLst/>
          </a:prstGeom>
          <a:ln w="28575">
            <a:solidFill>
              <a:srgbClr val="6ABAE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CF3AB85-8612-B147-8ADE-4404DF237C13}"/>
              </a:ext>
            </a:extLst>
          </p:cNvPr>
          <p:cNvCxnSpPr>
            <a:cxnSpLocks/>
          </p:cNvCxnSpPr>
          <p:nvPr userDrawn="1"/>
        </p:nvCxnSpPr>
        <p:spPr>
          <a:xfrm>
            <a:off x="457200" y="482600"/>
            <a:ext cx="0" cy="812800"/>
          </a:xfrm>
          <a:prstGeom prst="line">
            <a:avLst/>
          </a:prstGeom>
          <a:ln w="28575">
            <a:solidFill>
              <a:srgbClr val="A0C65C"/>
            </a:solidFill>
          </a:ln>
        </p:spPr>
        <p:style>
          <a:lnRef idx="1">
            <a:schemeClr val="accent1"/>
          </a:lnRef>
          <a:fillRef idx="0">
            <a:schemeClr val="accent1"/>
          </a:fillRef>
          <a:effectRef idx="0">
            <a:schemeClr val="accent1"/>
          </a:effectRef>
          <a:fontRef idx="minor">
            <a:schemeClr val="tx1"/>
          </a:fontRef>
        </p:style>
      </p:cxnSp>
      <p:sp>
        <p:nvSpPr>
          <p:cNvPr id="14" name="Slide Number Placeholder 3">
            <a:extLst>
              <a:ext uri="{FF2B5EF4-FFF2-40B4-BE49-F238E27FC236}">
                <a16:creationId xmlns:a16="http://schemas.microsoft.com/office/drawing/2014/main" id="{57462B6C-95F5-EB42-90A1-7680F315E799}"/>
              </a:ext>
            </a:extLst>
          </p:cNvPr>
          <p:cNvSpPr txBox="1">
            <a:spLocks/>
          </p:cNvSpPr>
          <p:nvPr userDrawn="1"/>
        </p:nvSpPr>
        <p:spPr>
          <a:xfrm>
            <a:off x="8167830" y="6256020"/>
            <a:ext cx="533387" cy="2878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700" smtClean="0">
                <a:solidFill>
                  <a:schemeClr val="bg1">
                    <a:lumMod val="75000"/>
                  </a:schemeClr>
                </a:solidFill>
                <a:latin typeface="Arial" panose="020B0604020202020204" pitchFamily="34" charset="0"/>
                <a:cs typeface="Arial" panose="020B0604020202020204" pitchFamily="34" charset="0"/>
              </a:rPr>
              <a:pPr/>
              <a:t>‹#›</a:t>
            </a:fld>
            <a:endParaRPr lang="en-US" sz="700" dirty="0">
              <a:solidFill>
                <a:schemeClr val="bg1">
                  <a:lumMod val="75000"/>
                </a:schemeClr>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D3A31488-BAB0-2F4E-82BC-66F81AF2C8D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271799" y="0"/>
            <a:ext cx="405598" cy="6858000"/>
          </a:xfrm>
          <a:prstGeom prst="rect">
            <a:avLst/>
          </a:prstGeom>
        </p:spPr>
      </p:pic>
      <p:pic>
        <p:nvPicPr>
          <p:cNvPr id="15" name="Picture 14">
            <a:extLst>
              <a:ext uri="{FF2B5EF4-FFF2-40B4-BE49-F238E27FC236}">
                <a16:creationId xmlns:a16="http://schemas.microsoft.com/office/drawing/2014/main" id="{2C7FD96C-5F48-B545-80B0-E397CA6B5FA8}"/>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7494"/>
          <a:stretch/>
        </p:blipFill>
        <p:spPr>
          <a:xfrm>
            <a:off x="6781801" y="6221010"/>
            <a:ext cx="1028699" cy="342335"/>
          </a:xfrm>
          <a:prstGeom prst="rect">
            <a:avLst/>
          </a:prstGeom>
        </p:spPr>
      </p:pic>
      <p:pic>
        <p:nvPicPr>
          <p:cNvPr id="16" name="Picture 15">
            <a:extLst>
              <a:ext uri="{FF2B5EF4-FFF2-40B4-BE49-F238E27FC236}">
                <a16:creationId xmlns:a16="http://schemas.microsoft.com/office/drawing/2014/main" id="{C4EB6DD4-D351-2D43-8FD3-6D86A5CB711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7199" y="6117031"/>
            <a:ext cx="1225427" cy="550291"/>
          </a:xfrm>
          <a:prstGeom prst="rect">
            <a:avLst/>
          </a:prstGeom>
        </p:spPr>
      </p:pic>
      <p:sp>
        <p:nvSpPr>
          <p:cNvPr id="17" name="Rectangle 16">
            <a:extLst>
              <a:ext uri="{FF2B5EF4-FFF2-40B4-BE49-F238E27FC236}">
                <a16:creationId xmlns:a16="http://schemas.microsoft.com/office/drawing/2014/main" id="{4185B14F-33F2-C841-8540-EF0D6D38126D}"/>
              </a:ext>
            </a:extLst>
          </p:cNvPr>
          <p:cNvSpPr/>
          <p:nvPr userDrawn="1"/>
        </p:nvSpPr>
        <p:spPr>
          <a:xfrm>
            <a:off x="1682628" y="6228030"/>
            <a:ext cx="3733799" cy="246221"/>
          </a:xfrm>
          <a:prstGeom prst="rect">
            <a:avLst/>
          </a:prstGeom>
        </p:spPr>
        <p:txBody>
          <a:bodyPr wrap="square">
            <a:spAutoFit/>
          </a:bodyPr>
          <a:lstStyle/>
          <a:p>
            <a:r>
              <a:rPr lang="en-US" sz="700" dirty="0">
                <a:solidFill>
                  <a:schemeClr val="bg1">
                    <a:lumMod val="75000"/>
                  </a:schemeClr>
                </a:solidFill>
                <a:latin typeface="Arial" panose="020B0604020202020204" pitchFamily="34" charset="0"/>
                <a:cs typeface="Arial" panose="020B0604020202020204" pitchFamily="34" charset="0"/>
              </a:rPr>
              <a:t>CITY OF HOUSTON </a:t>
            </a:r>
            <a:r>
              <a:rPr lang="en-US" sz="1000" dirty="0">
                <a:solidFill>
                  <a:schemeClr val="bg1">
                    <a:lumMod val="75000"/>
                  </a:schemeClr>
                </a:solidFill>
                <a:latin typeface="Arial" panose="020B0604020202020204" pitchFamily="34" charset="0"/>
                <a:cs typeface="Arial" panose="020B0604020202020204" pitchFamily="34" charset="0"/>
              </a:rPr>
              <a:t>⋆</a:t>
            </a:r>
            <a:r>
              <a:rPr lang="en-US" sz="700" dirty="0">
                <a:solidFill>
                  <a:schemeClr val="bg1">
                    <a:lumMod val="75000"/>
                  </a:schemeClr>
                </a:solidFill>
                <a:latin typeface="Arial" panose="020B0604020202020204" pitchFamily="34" charset="0"/>
                <a:cs typeface="Arial" panose="020B0604020202020204" pitchFamily="34" charset="0"/>
              </a:rPr>
              <a:t> HOUSING AND COMMUNITY DEVELOPMENT DEPARTMENT</a:t>
            </a:r>
          </a:p>
        </p:txBody>
      </p:sp>
    </p:spTree>
    <p:extLst>
      <p:ext uri="{BB962C8B-B14F-4D97-AF65-F5344CB8AC3E}">
        <p14:creationId xmlns:p14="http://schemas.microsoft.com/office/powerpoint/2010/main" val="2472572401"/>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73" r:id="rId4"/>
  </p:sldLayoutIdLst>
  <p:hf hdr="0" ftr="0" dt="0"/>
  <p:txStyles>
    <p:titleStyle>
      <a:lvl1pPr algn="l" defTabSz="914400" rtl="0" eaLnBrk="1" latinLnBrk="0" hangingPunct="1">
        <a:spcBef>
          <a:spcPct val="0"/>
        </a:spcBef>
        <a:buNone/>
        <a:defRPr sz="4000" b="1" i="0" kern="1200">
          <a:solidFill>
            <a:srgbClr val="0067A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A0C65C"/>
        </a:buClr>
        <a:buFont typeface="Arial" panose="020B0604020202020204" pitchFamily="34" charset="0"/>
        <a:buChar char="•"/>
        <a:defRPr sz="3200" kern="1200">
          <a:solidFill>
            <a:schemeClr val="tx1">
              <a:lumMod val="65000"/>
              <a:lumOff val="35000"/>
            </a:schemeClr>
          </a:solidFill>
          <a:latin typeface="Arial"/>
          <a:ea typeface="+mn-ea"/>
          <a:cs typeface="+mn-cs"/>
        </a:defRPr>
      </a:lvl1pPr>
      <a:lvl2pPr marL="742950" indent="-285750" algn="l" defTabSz="914400" rtl="0" eaLnBrk="1" latinLnBrk="0" hangingPunct="1">
        <a:spcBef>
          <a:spcPct val="20000"/>
        </a:spcBef>
        <a:buClr>
          <a:srgbClr val="A0C65C"/>
        </a:buClr>
        <a:buFont typeface="Arial" panose="020B0604020202020204" pitchFamily="34" charset="0"/>
        <a:buChar char="•"/>
        <a:defRPr sz="2800" kern="1200">
          <a:solidFill>
            <a:schemeClr val="tx1">
              <a:lumMod val="65000"/>
              <a:lumOff val="35000"/>
            </a:schemeClr>
          </a:solidFill>
          <a:latin typeface="Arial"/>
          <a:ea typeface="+mn-ea"/>
          <a:cs typeface="+mn-cs"/>
        </a:defRPr>
      </a:lvl2pPr>
      <a:lvl3pPr marL="1143000" indent="-228600" algn="l" defTabSz="914400" rtl="0" eaLnBrk="1" latinLnBrk="0" hangingPunct="1">
        <a:spcBef>
          <a:spcPct val="20000"/>
        </a:spcBef>
        <a:buClr>
          <a:srgbClr val="A0C65C"/>
        </a:buClr>
        <a:buFont typeface="Arial" panose="020B0604020202020204" pitchFamily="34" charset="0"/>
        <a:buChar char="•"/>
        <a:defRPr sz="2400" kern="1200">
          <a:solidFill>
            <a:schemeClr val="tx1">
              <a:lumMod val="65000"/>
              <a:lumOff val="35000"/>
            </a:schemeClr>
          </a:solidFill>
          <a:latin typeface="Arial"/>
          <a:ea typeface="+mn-ea"/>
          <a:cs typeface="+mn-cs"/>
        </a:defRPr>
      </a:lvl3pPr>
      <a:lvl4pPr marL="1600200" indent="-228600" algn="l" defTabSz="914400" rtl="0" eaLnBrk="1" latinLnBrk="0" hangingPunct="1">
        <a:spcBef>
          <a:spcPct val="20000"/>
        </a:spcBef>
        <a:buClr>
          <a:srgbClr val="A0C65C"/>
        </a:buClr>
        <a:buFont typeface="Arial" panose="020B0604020202020204" pitchFamily="34" charset="0"/>
        <a:buChar char="•"/>
        <a:defRPr sz="2000" kern="1200">
          <a:solidFill>
            <a:schemeClr val="tx1">
              <a:lumMod val="65000"/>
              <a:lumOff val="35000"/>
            </a:schemeClr>
          </a:solidFill>
          <a:latin typeface="Arial"/>
          <a:ea typeface="+mn-ea"/>
          <a:cs typeface="+mn-cs"/>
        </a:defRPr>
      </a:lvl4pPr>
      <a:lvl5pPr marL="2057400" indent="-228600" algn="l" defTabSz="914400" rtl="0" eaLnBrk="1" latinLnBrk="0" hangingPunct="1">
        <a:spcBef>
          <a:spcPct val="20000"/>
        </a:spcBef>
        <a:buClr>
          <a:srgbClr val="A0C65C"/>
        </a:buClr>
        <a:buFont typeface="Arial" panose="020B0604020202020204" pitchFamily="34" charset="0"/>
        <a:buChar char="•"/>
        <a:defRPr sz="20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817212-6708-DC4C-AA55-CFDD63F04526}"/>
              </a:ext>
            </a:extLst>
          </p:cNvPr>
          <p:cNvSpPr/>
          <p:nvPr userDrawn="1"/>
        </p:nvSpPr>
        <p:spPr>
          <a:xfrm>
            <a:off x="1494723" y="6228030"/>
            <a:ext cx="3733799" cy="246221"/>
          </a:xfrm>
          <a:prstGeom prst="rect">
            <a:avLst/>
          </a:prstGeom>
        </p:spPr>
        <p:txBody>
          <a:bodyPr wrap="square">
            <a:spAutoFit/>
          </a:bodyPr>
          <a:lstStyle/>
          <a:p>
            <a:r>
              <a:rPr lang="en-US" sz="700" dirty="0">
                <a:solidFill>
                  <a:schemeClr val="bg1">
                    <a:lumMod val="75000"/>
                  </a:schemeClr>
                </a:solidFill>
                <a:latin typeface="Arial" panose="020B0604020202020204" pitchFamily="34" charset="0"/>
                <a:cs typeface="Arial" panose="020B0604020202020204" pitchFamily="34" charset="0"/>
              </a:rPr>
              <a:t>CITY OF HOUSTON </a:t>
            </a:r>
            <a:r>
              <a:rPr lang="en-US" sz="1000" dirty="0">
                <a:solidFill>
                  <a:schemeClr val="bg1">
                    <a:lumMod val="75000"/>
                  </a:schemeClr>
                </a:solidFill>
                <a:latin typeface="Arial" panose="020B0604020202020204" pitchFamily="34" charset="0"/>
                <a:cs typeface="Arial" panose="020B0604020202020204" pitchFamily="34" charset="0"/>
              </a:rPr>
              <a:t>⋆</a:t>
            </a:r>
            <a:r>
              <a:rPr lang="en-US" sz="700" dirty="0">
                <a:solidFill>
                  <a:schemeClr val="bg1">
                    <a:lumMod val="75000"/>
                  </a:schemeClr>
                </a:solidFill>
                <a:latin typeface="Arial" panose="020B0604020202020204" pitchFamily="34" charset="0"/>
                <a:cs typeface="Arial" panose="020B0604020202020204" pitchFamily="34" charset="0"/>
              </a:rPr>
              <a:t> HOUSING AND COMMUNITY DEVELOPMENT DEPARTMENT</a:t>
            </a:r>
          </a:p>
        </p:txBody>
      </p:sp>
      <p:cxnSp>
        <p:nvCxnSpPr>
          <p:cNvPr id="13" name="Straight Connector 12">
            <a:extLst>
              <a:ext uri="{FF2B5EF4-FFF2-40B4-BE49-F238E27FC236}">
                <a16:creationId xmlns:a16="http://schemas.microsoft.com/office/drawing/2014/main" id="{E05FA226-783A-5E4C-AF31-21668D125AF5}"/>
              </a:ext>
            </a:extLst>
          </p:cNvPr>
          <p:cNvCxnSpPr>
            <a:cxnSpLocks/>
          </p:cNvCxnSpPr>
          <p:nvPr userDrawn="1"/>
        </p:nvCxnSpPr>
        <p:spPr>
          <a:xfrm>
            <a:off x="8077200" y="6248243"/>
            <a:ext cx="0" cy="287867"/>
          </a:xfrm>
          <a:prstGeom prst="line">
            <a:avLst/>
          </a:prstGeom>
          <a:ln w="28575">
            <a:solidFill>
              <a:srgbClr val="6ABAEC"/>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1A887ABA-510B-CF4A-99A5-3975E9A9F6C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7494"/>
          <a:stretch/>
        </p:blipFill>
        <p:spPr>
          <a:xfrm>
            <a:off x="7010404" y="6221010"/>
            <a:ext cx="800096" cy="342335"/>
          </a:xfrm>
          <a:prstGeom prst="rect">
            <a:avLst/>
          </a:prstGeom>
        </p:spPr>
      </p:pic>
      <p:pic>
        <p:nvPicPr>
          <p:cNvPr id="20" name="Picture 19">
            <a:extLst>
              <a:ext uri="{FF2B5EF4-FFF2-40B4-BE49-F238E27FC236}">
                <a16:creationId xmlns:a16="http://schemas.microsoft.com/office/drawing/2014/main" id="{AD134783-FD5C-F843-AC7D-D609CFC1813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7200" y="6117031"/>
            <a:ext cx="966136" cy="550291"/>
          </a:xfrm>
          <a:prstGeom prst="rect">
            <a:avLst/>
          </a:prstGeom>
        </p:spPr>
      </p:pic>
      <p:sp>
        <p:nvSpPr>
          <p:cNvPr id="14" name="Slide Number Placeholder 3">
            <a:extLst>
              <a:ext uri="{FF2B5EF4-FFF2-40B4-BE49-F238E27FC236}">
                <a16:creationId xmlns:a16="http://schemas.microsoft.com/office/drawing/2014/main" id="{57462B6C-95F5-EB42-90A1-7680F315E799}"/>
              </a:ext>
            </a:extLst>
          </p:cNvPr>
          <p:cNvSpPr txBox="1">
            <a:spLocks/>
          </p:cNvSpPr>
          <p:nvPr userDrawn="1"/>
        </p:nvSpPr>
        <p:spPr>
          <a:xfrm>
            <a:off x="8167830" y="6256020"/>
            <a:ext cx="533387" cy="2878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700" smtClean="0">
                <a:solidFill>
                  <a:schemeClr val="bg1">
                    <a:lumMod val="75000"/>
                  </a:schemeClr>
                </a:solidFill>
                <a:latin typeface="Arial" panose="020B0604020202020204" pitchFamily="34" charset="0"/>
                <a:cs typeface="Arial" panose="020B0604020202020204" pitchFamily="34" charset="0"/>
              </a:rPr>
              <a:pPr/>
              <a:t>‹#›</a:t>
            </a:fld>
            <a:endParaRPr lang="en-US" sz="700" dirty="0">
              <a:solidFill>
                <a:schemeClr val="bg1">
                  <a:lumMod val="75000"/>
                </a:schemeClr>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2F4C0DE-AD5D-384D-889A-1E03E29C8526}"/>
              </a:ext>
            </a:extLst>
          </p:cNvPr>
          <p:cNvSpPr/>
          <p:nvPr userDrawn="1"/>
        </p:nvSpPr>
        <p:spPr>
          <a:xfrm>
            <a:off x="-76199" y="0"/>
            <a:ext cx="9220200" cy="6883400"/>
          </a:xfrm>
          <a:prstGeom prst="rect">
            <a:avLst/>
          </a:prstGeom>
          <a:gradFill flip="none" rotWithShape="1">
            <a:gsLst>
              <a:gs pos="21000">
                <a:schemeClr val="accent1">
                  <a:lumMod val="40000"/>
                  <a:lumOff val="60000"/>
                </a:schemeClr>
              </a:gs>
              <a:gs pos="84000">
                <a:srgbClr val="0070C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0AAC371E-7AAF-D743-A47D-C29D75F8F252}"/>
              </a:ext>
            </a:extLst>
          </p:cNvPr>
          <p:cNvSpPr/>
          <p:nvPr userDrawn="1"/>
        </p:nvSpPr>
        <p:spPr>
          <a:xfrm>
            <a:off x="342907" y="1986057"/>
            <a:ext cx="8458186" cy="1246495"/>
          </a:xfrm>
          <a:prstGeom prst="rect">
            <a:avLst/>
          </a:prstGeom>
          <a:effectLst>
            <a:outerShdw blurRad="50800" dist="38100" dir="2700000" algn="tl" rotWithShape="0">
              <a:prstClr val="black">
                <a:alpha val="40000"/>
              </a:prstClr>
            </a:outerShdw>
          </a:effectLst>
        </p:spPr>
        <p:txBody>
          <a:bodyPr wrap="square">
            <a:spAutoFit/>
          </a:bodyPr>
          <a:lstStyle/>
          <a:p>
            <a:pPr algn="ctr"/>
            <a:endParaRPr lang="en-US" sz="7500" dirty="0">
              <a:solidFill>
                <a:schemeClr val="bg1"/>
              </a:solidFill>
              <a:latin typeface="Arial Black" panose="020B0604020202020204" pitchFamily="34" charset="0"/>
              <a:cs typeface="Arial Black" panose="020B0604020202020204" pitchFamily="34" charset="0"/>
            </a:endParaRPr>
          </a:p>
        </p:txBody>
      </p:sp>
      <p:pic>
        <p:nvPicPr>
          <p:cNvPr id="9" name="Picture 8">
            <a:extLst>
              <a:ext uri="{FF2B5EF4-FFF2-40B4-BE49-F238E27FC236}">
                <a16:creationId xmlns:a16="http://schemas.microsoft.com/office/drawing/2014/main" id="{03FA1440-41ED-A245-BD10-4AE7BB33CD4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271799" y="0"/>
            <a:ext cx="481801" cy="6858000"/>
          </a:xfrm>
          <a:prstGeom prst="rect">
            <a:avLst/>
          </a:prstGeom>
        </p:spPr>
      </p:pic>
    </p:spTree>
    <p:extLst>
      <p:ext uri="{BB962C8B-B14F-4D97-AF65-F5344CB8AC3E}">
        <p14:creationId xmlns:p14="http://schemas.microsoft.com/office/powerpoint/2010/main" val="3368764951"/>
      </p:ext>
    </p:extLst>
  </p:cSld>
  <p:clrMap bg1="lt1" tx1="dk1" bg2="lt2" tx2="dk2" accent1="accent1" accent2="accent2" accent3="accent3" accent4="accent4" accent5="accent5" accent6="accent6" hlink="hlink" folHlink="folHlink"/>
  <p:sldLayoutIdLst>
    <p:sldLayoutId id="2147483655" r:id="rId1"/>
    <p:sldLayoutId id="2147483680" r:id="rId2"/>
    <p:sldLayoutId id="2147483681" r:id="rId3"/>
  </p:sldLayoutIdLst>
  <p:hf hdr="0" ftr="0" dt="0"/>
  <p:txStyles>
    <p:titleStyle>
      <a:lvl1pPr algn="l" defTabSz="914400" rtl="0" eaLnBrk="1" latinLnBrk="0" hangingPunct="1">
        <a:spcBef>
          <a:spcPct val="0"/>
        </a:spcBef>
        <a:buNone/>
        <a:defRPr sz="4000" b="1" i="0" kern="1200">
          <a:solidFill>
            <a:srgbClr val="0067A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A0C65C"/>
        </a:buClr>
        <a:buFont typeface="Arial" panose="020B0604020202020204" pitchFamily="34" charset="0"/>
        <a:buChar char="•"/>
        <a:defRPr sz="3200" kern="1200">
          <a:solidFill>
            <a:schemeClr val="tx1">
              <a:lumMod val="65000"/>
              <a:lumOff val="35000"/>
            </a:schemeClr>
          </a:solidFill>
          <a:latin typeface="Arial"/>
          <a:ea typeface="+mn-ea"/>
          <a:cs typeface="+mn-cs"/>
        </a:defRPr>
      </a:lvl1pPr>
      <a:lvl2pPr marL="742950" indent="-285750" algn="l" defTabSz="914400" rtl="0" eaLnBrk="1" latinLnBrk="0" hangingPunct="1">
        <a:spcBef>
          <a:spcPct val="20000"/>
        </a:spcBef>
        <a:buClr>
          <a:srgbClr val="A0C65C"/>
        </a:buClr>
        <a:buFont typeface="Arial" panose="020B0604020202020204" pitchFamily="34" charset="0"/>
        <a:buChar char="•"/>
        <a:defRPr sz="2800" kern="1200">
          <a:solidFill>
            <a:schemeClr val="tx1">
              <a:lumMod val="65000"/>
              <a:lumOff val="35000"/>
            </a:schemeClr>
          </a:solidFill>
          <a:latin typeface="Arial"/>
          <a:ea typeface="+mn-ea"/>
          <a:cs typeface="+mn-cs"/>
        </a:defRPr>
      </a:lvl2pPr>
      <a:lvl3pPr marL="1143000" indent="-228600" algn="l" defTabSz="914400" rtl="0" eaLnBrk="1" latinLnBrk="0" hangingPunct="1">
        <a:spcBef>
          <a:spcPct val="20000"/>
        </a:spcBef>
        <a:buClr>
          <a:srgbClr val="A0C65C"/>
        </a:buClr>
        <a:buFont typeface="Arial" panose="020B0604020202020204" pitchFamily="34" charset="0"/>
        <a:buChar char="•"/>
        <a:defRPr sz="2400" kern="1200">
          <a:solidFill>
            <a:schemeClr val="tx1">
              <a:lumMod val="65000"/>
              <a:lumOff val="35000"/>
            </a:schemeClr>
          </a:solidFill>
          <a:latin typeface="Arial"/>
          <a:ea typeface="+mn-ea"/>
          <a:cs typeface="+mn-cs"/>
        </a:defRPr>
      </a:lvl3pPr>
      <a:lvl4pPr marL="1600200" indent="-228600" algn="l" defTabSz="914400" rtl="0" eaLnBrk="1" latinLnBrk="0" hangingPunct="1">
        <a:spcBef>
          <a:spcPct val="20000"/>
        </a:spcBef>
        <a:buClr>
          <a:srgbClr val="A0C65C"/>
        </a:buClr>
        <a:buFont typeface="Arial" panose="020B0604020202020204" pitchFamily="34" charset="0"/>
        <a:buChar char="•"/>
        <a:defRPr sz="2000" kern="1200">
          <a:solidFill>
            <a:schemeClr val="tx1">
              <a:lumMod val="65000"/>
              <a:lumOff val="35000"/>
            </a:schemeClr>
          </a:solidFill>
          <a:latin typeface="Arial"/>
          <a:ea typeface="+mn-ea"/>
          <a:cs typeface="+mn-cs"/>
        </a:defRPr>
      </a:lvl4pPr>
      <a:lvl5pPr marL="2057400" indent="-228600" algn="l" defTabSz="914400" rtl="0" eaLnBrk="1" latinLnBrk="0" hangingPunct="1">
        <a:spcBef>
          <a:spcPct val="20000"/>
        </a:spcBef>
        <a:buClr>
          <a:srgbClr val="A0C65C"/>
        </a:buClr>
        <a:buFont typeface="Arial" panose="020B0604020202020204" pitchFamily="34" charset="0"/>
        <a:buChar char="•"/>
        <a:defRPr sz="20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817212-6708-DC4C-AA55-CFDD63F04526}"/>
              </a:ext>
            </a:extLst>
          </p:cNvPr>
          <p:cNvSpPr/>
          <p:nvPr userDrawn="1"/>
        </p:nvSpPr>
        <p:spPr>
          <a:xfrm>
            <a:off x="1494723" y="6228030"/>
            <a:ext cx="3733799" cy="246221"/>
          </a:xfrm>
          <a:prstGeom prst="rect">
            <a:avLst/>
          </a:prstGeom>
        </p:spPr>
        <p:txBody>
          <a:bodyPr wrap="square">
            <a:spAutoFit/>
          </a:bodyPr>
          <a:lstStyle/>
          <a:p>
            <a:r>
              <a:rPr lang="en-US" sz="700" dirty="0">
                <a:solidFill>
                  <a:schemeClr val="bg1">
                    <a:lumMod val="75000"/>
                  </a:schemeClr>
                </a:solidFill>
                <a:latin typeface="Arial" panose="020B0604020202020204" pitchFamily="34" charset="0"/>
                <a:cs typeface="Arial" panose="020B0604020202020204" pitchFamily="34" charset="0"/>
              </a:rPr>
              <a:t>CITY OF HOUSTON </a:t>
            </a:r>
            <a:r>
              <a:rPr lang="en-US" sz="1000" dirty="0">
                <a:solidFill>
                  <a:schemeClr val="bg1">
                    <a:lumMod val="75000"/>
                  </a:schemeClr>
                </a:solidFill>
                <a:latin typeface="Arial" panose="020B0604020202020204" pitchFamily="34" charset="0"/>
                <a:cs typeface="Arial" panose="020B0604020202020204" pitchFamily="34" charset="0"/>
              </a:rPr>
              <a:t>⋆</a:t>
            </a:r>
            <a:r>
              <a:rPr lang="en-US" sz="700" dirty="0">
                <a:solidFill>
                  <a:schemeClr val="bg1">
                    <a:lumMod val="75000"/>
                  </a:schemeClr>
                </a:solidFill>
                <a:latin typeface="Arial" panose="020B0604020202020204" pitchFamily="34" charset="0"/>
                <a:cs typeface="Arial" panose="020B0604020202020204" pitchFamily="34" charset="0"/>
              </a:rPr>
              <a:t> HOUSING AND COMMUNITY DEVELOPMENT DEPARTMENT</a:t>
            </a:r>
          </a:p>
        </p:txBody>
      </p:sp>
      <p:cxnSp>
        <p:nvCxnSpPr>
          <p:cNvPr id="13" name="Straight Connector 12">
            <a:extLst>
              <a:ext uri="{FF2B5EF4-FFF2-40B4-BE49-F238E27FC236}">
                <a16:creationId xmlns:a16="http://schemas.microsoft.com/office/drawing/2014/main" id="{E05FA226-783A-5E4C-AF31-21668D125AF5}"/>
              </a:ext>
            </a:extLst>
          </p:cNvPr>
          <p:cNvCxnSpPr>
            <a:cxnSpLocks/>
          </p:cNvCxnSpPr>
          <p:nvPr userDrawn="1"/>
        </p:nvCxnSpPr>
        <p:spPr>
          <a:xfrm>
            <a:off x="8077200" y="6248243"/>
            <a:ext cx="0" cy="287867"/>
          </a:xfrm>
          <a:prstGeom prst="line">
            <a:avLst/>
          </a:prstGeom>
          <a:ln w="28575">
            <a:solidFill>
              <a:srgbClr val="6ABAEC"/>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1A887ABA-510B-CF4A-99A5-3975E9A9F6C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7494"/>
          <a:stretch/>
        </p:blipFill>
        <p:spPr>
          <a:xfrm>
            <a:off x="7010404" y="6221010"/>
            <a:ext cx="800096" cy="342335"/>
          </a:xfrm>
          <a:prstGeom prst="rect">
            <a:avLst/>
          </a:prstGeom>
        </p:spPr>
      </p:pic>
      <p:pic>
        <p:nvPicPr>
          <p:cNvPr id="20" name="Picture 19">
            <a:extLst>
              <a:ext uri="{FF2B5EF4-FFF2-40B4-BE49-F238E27FC236}">
                <a16:creationId xmlns:a16="http://schemas.microsoft.com/office/drawing/2014/main" id="{AD134783-FD5C-F843-AC7D-D609CFC181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7200" y="6117031"/>
            <a:ext cx="966136" cy="550291"/>
          </a:xfrm>
          <a:prstGeom prst="rect">
            <a:avLst/>
          </a:prstGeom>
        </p:spPr>
      </p:pic>
      <p:sp>
        <p:nvSpPr>
          <p:cNvPr id="14" name="Slide Number Placeholder 3">
            <a:extLst>
              <a:ext uri="{FF2B5EF4-FFF2-40B4-BE49-F238E27FC236}">
                <a16:creationId xmlns:a16="http://schemas.microsoft.com/office/drawing/2014/main" id="{57462B6C-95F5-EB42-90A1-7680F315E799}"/>
              </a:ext>
            </a:extLst>
          </p:cNvPr>
          <p:cNvSpPr txBox="1">
            <a:spLocks/>
          </p:cNvSpPr>
          <p:nvPr userDrawn="1"/>
        </p:nvSpPr>
        <p:spPr>
          <a:xfrm>
            <a:off x="8167830" y="6256020"/>
            <a:ext cx="533387" cy="2878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700" smtClean="0">
                <a:solidFill>
                  <a:schemeClr val="bg1">
                    <a:lumMod val="75000"/>
                  </a:schemeClr>
                </a:solidFill>
                <a:latin typeface="Arial" panose="020B0604020202020204" pitchFamily="34" charset="0"/>
                <a:cs typeface="Arial" panose="020B0604020202020204" pitchFamily="34" charset="0"/>
              </a:rPr>
              <a:pPr/>
              <a:t>‹#›</a:t>
            </a:fld>
            <a:endParaRPr lang="en-US" sz="700" dirty="0">
              <a:solidFill>
                <a:schemeClr val="bg1">
                  <a:lumMod val="75000"/>
                </a:schemeClr>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0AAC371E-7AAF-D743-A47D-C29D75F8F252}"/>
              </a:ext>
            </a:extLst>
          </p:cNvPr>
          <p:cNvSpPr/>
          <p:nvPr userDrawn="1"/>
        </p:nvSpPr>
        <p:spPr>
          <a:xfrm>
            <a:off x="342907" y="1986057"/>
            <a:ext cx="8458186" cy="1246495"/>
          </a:xfrm>
          <a:prstGeom prst="rect">
            <a:avLst/>
          </a:prstGeom>
          <a:effectLst>
            <a:outerShdw blurRad="50800" dist="38100" dir="2700000" algn="tl" rotWithShape="0">
              <a:prstClr val="black">
                <a:alpha val="40000"/>
              </a:prstClr>
            </a:outerShdw>
          </a:effectLst>
        </p:spPr>
        <p:txBody>
          <a:bodyPr wrap="square">
            <a:spAutoFit/>
          </a:bodyPr>
          <a:lstStyle/>
          <a:p>
            <a:pPr algn="ctr"/>
            <a:endParaRPr lang="en-US" sz="7500" dirty="0">
              <a:solidFill>
                <a:schemeClr val="bg1"/>
              </a:solidFill>
              <a:latin typeface="Arial Black" panose="020B0604020202020204" pitchFamily="34" charset="0"/>
              <a:cs typeface="Arial Black" panose="020B0604020202020204" pitchFamily="34" charset="0"/>
            </a:endParaRPr>
          </a:p>
        </p:txBody>
      </p:sp>
      <p:sp>
        <p:nvSpPr>
          <p:cNvPr id="9" name="Rectangle 8">
            <a:extLst>
              <a:ext uri="{FF2B5EF4-FFF2-40B4-BE49-F238E27FC236}">
                <a16:creationId xmlns:a16="http://schemas.microsoft.com/office/drawing/2014/main" id="{27900338-E754-7D45-BBDB-B3EB23423932}"/>
              </a:ext>
            </a:extLst>
          </p:cNvPr>
          <p:cNvSpPr/>
          <p:nvPr userDrawn="1"/>
        </p:nvSpPr>
        <p:spPr>
          <a:xfrm>
            <a:off x="-76200" y="-25400"/>
            <a:ext cx="9296399" cy="6908800"/>
          </a:xfrm>
          <a:prstGeom prst="rect">
            <a:avLst/>
          </a:prstGeom>
          <a:gradFill flip="none" rotWithShape="1">
            <a:gsLst>
              <a:gs pos="21000">
                <a:srgbClr val="BEDC0F"/>
              </a:gs>
              <a:gs pos="84000">
                <a:srgbClr val="56C714"/>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01CBBDC-EEC2-6E44-A09B-71EF50EC420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74351" y="0"/>
            <a:ext cx="479248" cy="6858000"/>
          </a:xfrm>
          <a:prstGeom prst="rect">
            <a:avLst/>
          </a:prstGeom>
        </p:spPr>
      </p:pic>
    </p:spTree>
    <p:extLst>
      <p:ext uri="{BB962C8B-B14F-4D97-AF65-F5344CB8AC3E}">
        <p14:creationId xmlns:p14="http://schemas.microsoft.com/office/powerpoint/2010/main" val="695960840"/>
      </p:ext>
    </p:extLst>
  </p:cSld>
  <p:clrMap bg1="lt1" tx1="dk1" bg2="lt2" tx2="dk2" accent1="accent1" accent2="accent2" accent3="accent3" accent4="accent4" accent5="accent5" accent6="accent6" hlink="hlink" folHlink="folHlink"/>
  <p:sldLayoutIdLst>
    <p:sldLayoutId id="2147483657" r:id="rId1"/>
  </p:sldLayoutIdLst>
  <p:hf hdr="0" ftr="0" dt="0"/>
  <p:txStyles>
    <p:titleStyle>
      <a:lvl1pPr algn="l" defTabSz="914400" rtl="0" eaLnBrk="1" latinLnBrk="0" hangingPunct="1">
        <a:spcBef>
          <a:spcPct val="0"/>
        </a:spcBef>
        <a:buNone/>
        <a:defRPr sz="4000" b="1" i="0" kern="1200">
          <a:solidFill>
            <a:srgbClr val="0067A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A0C65C"/>
        </a:buClr>
        <a:buFont typeface="Arial" panose="020B0604020202020204" pitchFamily="34" charset="0"/>
        <a:buChar char="•"/>
        <a:defRPr sz="3200" kern="1200">
          <a:solidFill>
            <a:schemeClr val="tx1">
              <a:lumMod val="65000"/>
              <a:lumOff val="35000"/>
            </a:schemeClr>
          </a:solidFill>
          <a:latin typeface="Arial"/>
          <a:ea typeface="+mn-ea"/>
          <a:cs typeface="+mn-cs"/>
        </a:defRPr>
      </a:lvl1pPr>
      <a:lvl2pPr marL="742950" indent="-285750" algn="l" defTabSz="914400" rtl="0" eaLnBrk="1" latinLnBrk="0" hangingPunct="1">
        <a:spcBef>
          <a:spcPct val="20000"/>
        </a:spcBef>
        <a:buClr>
          <a:srgbClr val="A0C65C"/>
        </a:buClr>
        <a:buFont typeface="Arial" panose="020B0604020202020204" pitchFamily="34" charset="0"/>
        <a:buChar char="•"/>
        <a:defRPr sz="2800" kern="1200">
          <a:solidFill>
            <a:schemeClr val="tx1">
              <a:lumMod val="65000"/>
              <a:lumOff val="35000"/>
            </a:schemeClr>
          </a:solidFill>
          <a:latin typeface="Arial"/>
          <a:ea typeface="+mn-ea"/>
          <a:cs typeface="+mn-cs"/>
        </a:defRPr>
      </a:lvl2pPr>
      <a:lvl3pPr marL="1143000" indent="-228600" algn="l" defTabSz="914400" rtl="0" eaLnBrk="1" latinLnBrk="0" hangingPunct="1">
        <a:spcBef>
          <a:spcPct val="20000"/>
        </a:spcBef>
        <a:buClr>
          <a:srgbClr val="A0C65C"/>
        </a:buClr>
        <a:buFont typeface="Arial" panose="020B0604020202020204" pitchFamily="34" charset="0"/>
        <a:buChar char="•"/>
        <a:defRPr sz="2400" kern="1200">
          <a:solidFill>
            <a:schemeClr val="tx1">
              <a:lumMod val="65000"/>
              <a:lumOff val="35000"/>
            </a:schemeClr>
          </a:solidFill>
          <a:latin typeface="Arial"/>
          <a:ea typeface="+mn-ea"/>
          <a:cs typeface="+mn-cs"/>
        </a:defRPr>
      </a:lvl3pPr>
      <a:lvl4pPr marL="1600200" indent="-228600" algn="l" defTabSz="914400" rtl="0" eaLnBrk="1" latinLnBrk="0" hangingPunct="1">
        <a:spcBef>
          <a:spcPct val="20000"/>
        </a:spcBef>
        <a:buClr>
          <a:srgbClr val="A0C65C"/>
        </a:buClr>
        <a:buFont typeface="Arial" panose="020B0604020202020204" pitchFamily="34" charset="0"/>
        <a:buChar char="•"/>
        <a:defRPr sz="2000" kern="1200">
          <a:solidFill>
            <a:schemeClr val="tx1">
              <a:lumMod val="65000"/>
              <a:lumOff val="35000"/>
            </a:schemeClr>
          </a:solidFill>
          <a:latin typeface="Arial"/>
          <a:ea typeface="+mn-ea"/>
          <a:cs typeface="+mn-cs"/>
        </a:defRPr>
      </a:lvl4pPr>
      <a:lvl5pPr marL="2057400" indent="-228600" algn="l" defTabSz="914400" rtl="0" eaLnBrk="1" latinLnBrk="0" hangingPunct="1">
        <a:spcBef>
          <a:spcPct val="20000"/>
        </a:spcBef>
        <a:buClr>
          <a:srgbClr val="A0C65C"/>
        </a:buClr>
        <a:buFont typeface="Arial" panose="020B0604020202020204" pitchFamily="34" charset="0"/>
        <a:buChar char="•"/>
        <a:defRPr sz="20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8C5D914-7DC5-E84B-96B8-C36F029569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4400" y="762000"/>
            <a:ext cx="4047004" cy="1739109"/>
          </a:xfrm>
          <a:prstGeom prst="rect">
            <a:avLst/>
          </a:prstGeom>
        </p:spPr>
      </p:pic>
      <p:sp>
        <p:nvSpPr>
          <p:cNvPr id="11" name="Rectangle 10">
            <a:extLst>
              <a:ext uri="{FF2B5EF4-FFF2-40B4-BE49-F238E27FC236}">
                <a16:creationId xmlns:a16="http://schemas.microsoft.com/office/drawing/2014/main" id="{1A8E7EE7-6DF6-C743-B2CF-AC576D759DD4}"/>
              </a:ext>
            </a:extLst>
          </p:cNvPr>
          <p:cNvSpPr/>
          <p:nvPr userDrawn="1"/>
        </p:nvSpPr>
        <p:spPr>
          <a:xfrm>
            <a:off x="-1" y="3225800"/>
            <a:ext cx="9144001" cy="2666331"/>
          </a:xfrm>
          <a:prstGeom prst="rect">
            <a:avLst/>
          </a:prstGeom>
          <a:gradFill flip="none" rotWithShape="1">
            <a:gsLst>
              <a:gs pos="0">
                <a:schemeClr val="accent1">
                  <a:lumMod val="40000"/>
                  <a:lumOff val="60000"/>
                </a:schemeClr>
              </a:gs>
              <a:gs pos="75000">
                <a:srgbClr val="0070C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6D4B1CCA-060F-3F4B-BCB8-04D8E5193A8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71799" y="0"/>
            <a:ext cx="481801" cy="6858000"/>
          </a:xfrm>
          <a:prstGeom prst="rect">
            <a:avLst/>
          </a:prstGeom>
        </p:spPr>
      </p:pic>
      <p:pic>
        <p:nvPicPr>
          <p:cNvPr id="8" name="Picture 7">
            <a:extLst>
              <a:ext uri="{FF2B5EF4-FFF2-40B4-BE49-F238E27FC236}">
                <a16:creationId xmlns:a16="http://schemas.microsoft.com/office/drawing/2014/main" id="{4BCD5756-A5DB-9D40-A57D-14096D16658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6117031"/>
            <a:ext cx="1225427" cy="550291"/>
          </a:xfrm>
          <a:prstGeom prst="rect">
            <a:avLst/>
          </a:prstGeom>
        </p:spPr>
      </p:pic>
      <p:sp>
        <p:nvSpPr>
          <p:cNvPr id="9" name="Rectangle 8">
            <a:extLst>
              <a:ext uri="{FF2B5EF4-FFF2-40B4-BE49-F238E27FC236}">
                <a16:creationId xmlns:a16="http://schemas.microsoft.com/office/drawing/2014/main" id="{3FBCF525-A1F9-5C44-B90C-BDB23B9E5457}"/>
              </a:ext>
            </a:extLst>
          </p:cNvPr>
          <p:cNvSpPr/>
          <p:nvPr userDrawn="1"/>
        </p:nvSpPr>
        <p:spPr>
          <a:xfrm>
            <a:off x="1682628" y="6228030"/>
            <a:ext cx="3733799" cy="246221"/>
          </a:xfrm>
          <a:prstGeom prst="rect">
            <a:avLst/>
          </a:prstGeom>
        </p:spPr>
        <p:txBody>
          <a:bodyPr wrap="square">
            <a:spAutoFit/>
          </a:bodyPr>
          <a:lstStyle/>
          <a:p>
            <a:r>
              <a:rPr lang="en-US" sz="700" dirty="0">
                <a:solidFill>
                  <a:schemeClr val="bg1">
                    <a:lumMod val="75000"/>
                  </a:schemeClr>
                </a:solidFill>
                <a:latin typeface="Arial" panose="020B0604020202020204" pitchFamily="34" charset="0"/>
                <a:cs typeface="Arial" panose="020B0604020202020204" pitchFamily="34" charset="0"/>
              </a:rPr>
              <a:t>CITY OF HOUSTON </a:t>
            </a:r>
            <a:r>
              <a:rPr lang="en-US" sz="1000" dirty="0">
                <a:solidFill>
                  <a:schemeClr val="bg1">
                    <a:lumMod val="75000"/>
                  </a:schemeClr>
                </a:solidFill>
                <a:latin typeface="Arial" panose="020B0604020202020204" pitchFamily="34" charset="0"/>
                <a:cs typeface="Arial" panose="020B0604020202020204" pitchFamily="34" charset="0"/>
              </a:rPr>
              <a:t>⋆</a:t>
            </a:r>
            <a:r>
              <a:rPr lang="en-US" sz="700" dirty="0">
                <a:solidFill>
                  <a:schemeClr val="bg1">
                    <a:lumMod val="75000"/>
                  </a:schemeClr>
                </a:solidFill>
                <a:latin typeface="Arial" panose="020B0604020202020204" pitchFamily="34" charset="0"/>
                <a:cs typeface="Arial" panose="020B0604020202020204" pitchFamily="34" charset="0"/>
              </a:rPr>
              <a:t> HOUSING AND COMMUNITY DEVELOPMENT DEPARTMENT</a:t>
            </a:r>
          </a:p>
        </p:txBody>
      </p:sp>
    </p:spTree>
    <p:extLst>
      <p:ext uri="{BB962C8B-B14F-4D97-AF65-F5344CB8AC3E}">
        <p14:creationId xmlns:p14="http://schemas.microsoft.com/office/powerpoint/2010/main" val="3064499796"/>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spcBef>
          <a:spcPct val="0"/>
        </a:spcBef>
        <a:buNone/>
        <a:defRPr sz="4000" b="1" i="0" kern="1200">
          <a:solidFill>
            <a:srgbClr val="0067A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A0C65C"/>
        </a:buClr>
        <a:buFont typeface="Arial" panose="020B0604020202020204" pitchFamily="34" charset="0"/>
        <a:buChar char="•"/>
        <a:defRPr sz="3200" kern="1200">
          <a:solidFill>
            <a:schemeClr val="tx1">
              <a:lumMod val="65000"/>
              <a:lumOff val="35000"/>
            </a:schemeClr>
          </a:solidFill>
          <a:latin typeface="Arial"/>
          <a:ea typeface="+mn-ea"/>
          <a:cs typeface="+mn-cs"/>
        </a:defRPr>
      </a:lvl1pPr>
      <a:lvl2pPr marL="742950" indent="-285750" algn="l" defTabSz="914400" rtl="0" eaLnBrk="1" latinLnBrk="0" hangingPunct="1">
        <a:spcBef>
          <a:spcPct val="20000"/>
        </a:spcBef>
        <a:buClr>
          <a:srgbClr val="A0C65C"/>
        </a:buClr>
        <a:buFont typeface="Arial" panose="020B0604020202020204" pitchFamily="34" charset="0"/>
        <a:buChar char="•"/>
        <a:defRPr sz="2800" kern="1200">
          <a:solidFill>
            <a:schemeClr val="tx1">
              <a:lumMod val="65000"/>
              <a:lumOff val="35000"/>
            </a:schemeClr>
          </a:solidFill>
          <a:latin typeface="Arial"/>
          <a:ea typeface="+mn-ea"/>
          <a:cs typeface="+mn-cs"/>
        </a:defRPr>
      </a:lvl2pPr>
      <a:lvl3pPr marL="1143000" indent="-228600" algn="l" defTabSz="914400" rtl="0" eaLnBrk="1" latinLnBrk="0" hangingPunct="1">
        <a:spcBef>
          <a:spcPct val="20000"/>
        </a:spcBef>
        <a:buClr>
          <a:srgbClr val="A0C65C"/>
        </a:buClr>
        <a:buFont typeface="Arial" panose="020B0604020202020204" pitchFamily="34" charset="0"/>
        <a:buChar char="•"/>
        <a:defRPr sz="2400" kern="1200">
          <a:solidFill>
            <a:schemeClr val="tx1">
              <a:lumMod val="65000"/>
              <a:lumOff val="35000"/>
            </a:schemeClr>
          </a:solidFill>
          <a:latin typeface="Arial"/>
          <a:ea typeface="+mn-ea"/>
          <a:cs typeface="+mn-cs"/>
        </a:defRPr>
      </a:lvl3pPr>
      <a:lvl4pPr marL="1600200" indent="-228600" algn="l" defTabSz="914400" rtl="0" eaLnBrk="1" latinLnBrk="0" hangingPunct="1">
        <a:spcBef>
          <a:spcPct val="20000"/>
        </a:spcBef>
        <a:buClr>
          <a:srgbClr val="A0C65C"/>
        </a:buClr>
        <a:buFont typeface="Arial" panose="020B0604020202020204" pitchFamily="34" charset="0"/>
        <a:buChar char="•"/>
        <a:defRPr sz="2000" kern="1200">
          <a:solidFill>
            <a:schemeClr val="tx1">
              <a:lumMod val="65000"/>
              <a:lumOff val="35000"/>
            </a:schemeClr>
          </a:solidFill>
          <a:latin typeface="Arial"/>
          <a:ea typeface="+mn-ea"/>
          <a:cs typeface="+mn-cs"/>
        </a:defRPr>
      </a:lvl4pPr>
      <a:lvl5pPr marL="2057400" indent="-228600" algn="l" defTabSz="914400" rtl="0" eaLnBrk="1" latinLnBrk="0" hangingPunct="1">
        <a:spcBef>
          <a:spcPct val="20000"/>
        </a:spcBef>
        <a:buClr>
          <a:srgbClr val="A0C65C"/>
        </a:buClr>
        <a:buFont typeface="Arial" panose="020B0604020202020204" pitchFamily="34" charset="0"/>
        <a:buChar char="•"/>
        <a:defRPr sz="20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E011DC-D15B-1046-A7A2-397F2FB8BE2F}"/>
              </a:ext>
            </a:extLst>
          </p:cNvPr>
          <p:cNvSpPr>
            <a:spLocks noGrp="1"/>
          </p:cNvSpPr>
          <p:nvPr>
            <p:ph type="title"/>
          </p:nvPr>
        </p:nvSpPr>
        <p:spPr>
          <a:xfrm>
            <a:off x="152400" y="501485"/>
            <a:ext cx="3276600" cy="6038476"/>
          </a:xfrm>
          <a:prstGeom prst="rect">
            <a:avLst/>
          </a:prstGeom>
        </p:spPr>
        <p:txBody>
          <a:bodyPr>
            <a:normAutofit/>
          </a:bodyPr>
          <a:lstStyle/>
          <a:p>
            <a:pPr lvl="0" algn="r">
              <a:defRPr/>
            </a:pPr>
            <a:r>
              <a:rPr lang="en-US" sz="4400" dirty="0">
                <a:latin typeface="Arial" panose="020B0604020202020204" pitchFamily="34" charset="0"/>
                <a:cs typeface="Arial" panose="020B0604020202020204" pitchFamily="34" charset="0"/>
              </a:rPr>
              <a:t>Housing &amp; Community Affairs Committee</a:t>
            </a:r>
          </a:p>
        </p:txBody>
      </p:sp>
      <p:sp>
        <p:nvSpPr>
          <p:cNvPr id="5" name="TextBox 4">
            <a:extLst>
              <a:ext uri="{FF2B5EF4-FFF2-40B4-BE49-F238E27FC236}">
                <a16:creationId xmlns:a16="http://schemas.microsoft.com/office/drawing/2014/main" id="{EA7B1C35-0EAC-8E45-BE47-989A5D02E08C}"/>
              </a:ext>
            </a:extLst>
          </p:cNvPr>
          <p:cNvSpPr txBox="1"/>
          <p:nvPr/>
        </p:nvSpPr>
        <p:spPr>
          <a:xfrm>
            <a:off x="3752088" y="3581400"/>
            <a:ext cx="5315712" cy="1200329"/>
          </a:xfrm>
          <a:prstGeom prst="rect">
            <a:avLst/>
          </a:prstGeom>
          <a:noFill/>
        </p:spPr>
        <p:txBody>
          <a:bodyPr wrap="square" rtlCol="0">
            <a:spAutoFit/>
          </a:bodyPr>
          <a:lstStyle/>
          <a:p>
            <a:pPr algn="ctr">
              <a:defRPr/>
            </a:pP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Agenda Items</a:t>
            </a:r>
          </a:p>
          <a:p>
            <a:pPr algn="ctr">
              <a:defRPr/>
            </a:pP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October 15, 2019</a:t>
            </a:r>
          </a:p>
        </p:txBody>
      </p:sp>
    </p:spTree>
    <p:custDataLst>
      <p:tags r:id="rId1"/>
    </p:custDataLst>
    <p:extLst>
      <p:ext uri="{BB962C8B-B14F-4D97-AF65-F5344CB8AC3E}">
        <p14:creationId xmlns:p14="http://schemas.microsoft.com/office/powerpoint/2010/main" val="3648817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609600" y="228601"/>
            <a:ext cx="8382000" cy="1219200"/>
          </a:xfrm>
        </p:spPr>
        <p:txBody>
          <a:bodyPr>
            <a:noAutofit/>
          </a:bodyPr>
          <a:lstStyle/>
          <a:p>
            <a:r>
              <a:rPr lang="en-US" sz="2800" dirty="0"/>
              <a:t>Item </a:t>
            </a:r>
            <a:r>
              <a:rPr lang="en-US" sz="2800" dirty="0" err="1"/>
              <a:t>II.d</a:t>
            </a:r>
            <a:r>
              <a:rPr lang="en-US" sz="2800" dirty="0"/>
              <a:t>. – PUBLIC SERVICES</a:t>
            </a:r>
            <a:br>
              <a:rPr lang="en-US" sz="2800" dirty="0"/>
            </a:br>
            <a:r>
              <a:rPr lang="en-US" sz="2800" dirty="0"/>
              <a:t>SEARCH Homeless Services Program</a:t>
            </a:r>
            <a:br>
              <a:rPr lang="en-US" sz="2800" dirty="0"/>
            </a:br>
            <a:r>
              <a:rPr lang="en-US" sz="1800" b="0" dirty="0"/>
              <a:t>(All Districts)</a:t>
            </a:r>
          </a:p>
        </p:txBody>
      </p:sp>
      <p:sp>
        <p:nvSpPr>
          <p:cNvPr id="6" name="TextBox 5">
            <a:extLst>
              <a:ext uri="{FF2B5EF4-FFF2-40B4-BE49-F238E27FC236}">
                <a16:creationId xmlns:a16="http://schemas.microsoft.com/office/drawing/2014/main" id="{A29ED7FE-BDC8-4792-AFD2-19BA3494B506}"/>
              </a:ext>
            </a:extLst>
          </p:cNvPr>
          <p:cNvSpPr txBox="1"/>
          <p:nvPr/>
        </p:nvSpPr>
        <p:spPr>
          <a:xfrm>
            <a:off x="685800" y="1752600"/>
            <a:ext cx="7848600" cy="1631216"/>
          </a:xfrm>
          <a:prstGeom prst="rect">
            <a:avLst/>
          </a:prstGeom>
          <a:noFill/>
        </p:spPr>
        <p:txBody>
          <a:bodyPr wrap="square" rtlCol="0">
            <a:spAutoFit/>
          </a:bodyPr>
          <a:lstStyle/>
          <a:p>
            <a:pPr algn="just"/>
            <a:r>
              <a:rPr lang="en-US" sz="2000" dirty="0">
                <a:latin typeface="+mj-lt"/>
              </a:rPr>
              <a:t>HCDD conducted a Request for Proposals (RFP) for Public Services contracts for fiscal year 2019 with a one-year renewal option for fiscal year 2020. SEARCH was one of the agencies selected and has received funding through the City of Houston since 1996. </a:t>
            </a:r>
          </a:p>
        </p:txBody>
      </p:sp>
      <p:graphicFrame>
        <p:nvGraphicFramePr>
          <p:cNvPr id="3" name="Table 2">
            <a:extLst>
              <a:ext uri="{FF2B5EF4-FFF2-40B4-BE49-F238E27FC236}">
                <a16:creationId xmlns:a16="http://schemas.microsoft.com/office/drawing/2014/main" id="{546CDFA2-D1B5-4968-B9DD-B8045ED1F376}"/>
              </a:ext>
            </a:extLst>
          </p:cNvPr>
          <p:cNvGraphicFramePr>
            <a:graphicFrameLocks noGrp="1"/>
          </p:cNvGraphicFramePr>
          <p:nvPr>
            <p:extLst>
              <p:ext uri="{D42A27DB-BD31-4B8C-83A1-F6EECF244321}">
                <p14:modId xmlns:p14="http://schemas.microsoft.com/office/powerpoint/2010/main" val="1924206416"/>
              </p:ext>
            </p:extLst>
          </p:nvPr>
        </p:nvGraphicFramePr>
        <p:xfrm>
          <a:off x="762000" y="3486328"/>
          <a:ext cx="7696199" cy="1542872"/>
        </p:xfrm>
        <a:graphic>
          <a:graphicData uri="http://schemas.openxmlformats.org/drawingml/2006/table">
            <a:tbl>
              <a:tblPr firstRow="1" firstCol="1" bandRow="1">
                <a:tableStyleId>{5C22544A-7EE6-4342-B048-85BDC9FD1C3A}</a:tableStyleId>
              </a:tblPr>
              <a:tblGrid>
                <a:gridCol w="2617862">
                  <a:extLst>
                    <a:ext uri="{9D8B030D-6E8A-4147-A177-3AD203B41FA5}">
                      <a16:colId xmlns:a16="http://schemas.microsoft.com/office/drawing/2014/main" val="2897507537"/>
                    </a:ext>
                  </a:extLst>
                </a:gridCol>
                <a:gridCol w="2581605">
                  <a:extLst>
                    <a:ext uri="{9D8B030D-6E8A-4147-A177-3AD203B41FA5}">
                      <a16:colId xmlns:a16="http://schemas.microsoft.com/office/drawing/2014/main" val="47709663"/>
                    </a:ext>
                  </a:extLst>
                </a:gridCol>
                <a:gridCol w="2496732">
                  <a:extLst>
                    <a:ext uri="{9D8B030D-6E8A-4147-A177-3AD203B41FA5}">
                      <a16:colId xmlns:a16="http://schemas.microsoft.com/office/drawing/2014/main" val="354307249"/>
                    </a:ext>
                  </a:extLst>
                </a:gridCol>
              </a:tblGrid>
              <a:tr h="399872">
                <a:tc>
                  <a:txBody>
                    <a:bodyPr/>
                    <a:lstStyle/>
                    <a:p>
                      <a:pPr marL="0" marR="0" algn="ctr">
                        <a:lnSpc>
                          <a:spcPct val="115000"/>
                        </a:lnSpc>
                        <a:spcBef>
                          <a:spcPts val="0"/>
                        </a:spcBef>
                        <a:spcAft>
                          <a:spcPts val="260"/>
                        </a:spcAft>
                      </a:pPr>
                      <a:r>
                        <a:rPr lang="en-US" sz="1400" dirty="0">
                          <a:solidFill>
                            <a:schemeClr val="tx1"/>
                          </a:solidFill>
                          <a:effectLst/>
                          <a:latin typeface="Arial" panose="020B0604020202020204" pitchFamily="34" charset="0"/>
                          <a:cs typeface="Arial" panose="020B0604020202020204" pitchFamily="34" charset="0"/>
                        </a:rPr>
                        <a:t>Category</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260"/>
                        </a:spcAft>
                      </a:pPr>
                      <a:r>
                        <a:rPr lang="en-US" sz="1400" dirty="0">
                          <a:solidFill>
                            <a:schemeClr val="tx1"/>
                          </a:solidFill>
                          <a:effectLst/>
                          <a:latin typeface="Arial" panose="020B0604020202020204" pitchFamily="34" charset="0"/>
                          <a:cs typeface="Arial" panose="020B0604020202020204" pitchFamily="34" charset="0"/>
                        </a:rPr>
                        <a:t>Total Contract Services</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260"/>
                        </a:spcAft>
                      </a:pPr>
                      <a:r>
                        <a:rPr lang="en-US" sz="1400" dirty="0">
                          <a:solidFill>
                            <a:schemeClr val="tx1"/>
                          </a:solidFill>
                          <a:effectLst/>
                          <a:latin typeface="Arial" panose="020B0604020202020204" pitchFamily="34" charset="0"/>
                          <a:cs typeface="Arial" panose="020B0604020202020204" pitchFamily="34" charset="0"/>
                        </a:rPr>
                        <a:t>Percent</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1595137"/>
                  </a:ext>
                </a:extLst>
              </a:tr>
              <a:tr h="381000">
                <a:tc>
                  <a:txBody>
                    <a:bodyPr/>
                    <a:lstStyle/>
                    <a:p>
                      <a:pPr marL="0" marR="0" algn="ctr">
                        <a:lnSpc>
                          <a:spcPct val="115000"/>
                        </a:lnSpc>
                        <a:spcBef>
                          <a:spcPts val="0"/>
                        </a:spcBef>
                        <a:spcAft>
                          <a:spcPts val="260"/>
                        </a:spcAft>
                      </a:pPr>
                      <a:r>
                        <a:rPr lang="en-US" sz="1400" dirty="0">
                          <a:solidFill>
                            <a:schemeClr val="tx1"/>
                          </a:solidFill>
                          <a:effectLst/>
                          <a:latin typeface="Arial" panose="020B0604020202020204" pitchFamily="34" charset="0"/>
                          <a:cs typeface="Arial" panose="020B0604020202020204" pitchFamily="34" charset="0"/>
                        </a:rPr>
                        <a:t>Administrative</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260"/>
                        </a:spcAft>
                      </a:pPr>
                      <a:r>
                        <a:rPr lang="en-US" sz="1400" dirty="0">
                          <a:effectLst/>
                          <a:latin typeface="Arial" panose="020B0604020202020204" pitchFamily="34" charset="0"/>
                          <a:cs typeface="Arial" panose="020B0604020202020204" pitchFamily="34" charset="0"/>
                        </a:rPr>
                        <a:t>$13,253.00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260"/>
                        </a:spcAft>
                      </a:pPr>
                      <a:r>
                        <a:rPr lang="en-US" sz="1400">
                          <a:effectLst/>
                          <a:latin typeface="Arial" panose="020B0604020202020204" pitchFamily="34" charset="0"/>
                          <a:cs typeface="Arial" panose="020B0604020202020204" pitchFamily="34" charset="0"/>
                        </a:rPr>
                        <a:t>1.8%</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0464439"/>
                  </a:ext>
                </a:extLst>
              </a:tr>
              <a:tr h="381000">
                <a:tc>
                  <a:txBody>
                    <a:bodyPr/>
                    <a:lstStyle/>
                    <a:p>
                      <a:pPr marL="0" marR="0" algn="ctr">
                        <a:lnSpc>
                          <a:spcPct val="115000"/>
                        </a:lnSpc>
                        <a:spcBef>
                          <a:spcPts val="0"/>
                        </a:spcBef>
                        <a:spcAft>
                          <a:spcPts val="260"/>
                        </a:spcAft>
                      </a:pPr>
                      <a:r>
                        <a:rPr lang="en-US" sz="1400" dirty="0">
                          <a:solidFill>
                            <a:schemeClr val="tx1"/>
                          </a:solidFill>
                          <a:effectLst/>
                          <a:latin typeface="Arial" panose="020B0604020202020204" pitchFamily="34" charset="0"/>
                          <a:cs typeface="Arial" panose="020B0604020202020204" pitchFamily="34" charset="0"/>
                        </a:rPr>
                        <a:t>Program Services</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260"/>
                        </a:spcAft>
                      </a:pPr>
                      <a:r>
                        <a:rPr lang="en-US" sz="1400">
                          <a:effectLst/>
                          <a:latin typeface="Arial" panose="020B0604020202020204" pitchFamily="34" charset="0"/>
                          <a:cs typeface="Arial" panose="020B0604020202020204" pitchFamily="34" charset="0"/>
                        </a:rPr>
                        <a:t>$736,747.00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260"/>
                        </a:spcAft>
                      </a:pPr>
                      <a:r>
                        <a:rPr lang="en-US" sz="1400">
                          <a:effectLst/>
                          <a:latin typeface="Arial" panose="020B0604020202020204" pitchFamily="34" charset="0"/>
                          <a:cs typeface="Arial" panose="020B0604020202020204" pitchFamily="34" charset="0"/>
                        </a:rPr>
                        <a:t>98.2%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6835554"/>
                  </a:ext>
                </a:extLst>
              </a:tr>
              <a:tr h="381000">
                <a:tc>
                  <a:txBody>
                    <a:bodyPr/>
                    <a:lstStyle/>
                    <a:p>
                      <a:pPr marL="0" marR="0" algn="ctr">
                        <a:lnSpc>
                          <a:spcPct val="115000"/>
                        </a:lnSpc>
                        <a:spcBef>
                          <a:spcPts val="0"/>
                        </a:spcBef>
                        <a:spcAft>
                          <a:spcPts val="260"/>
                        </a:spcAft>
                      </a:pPr>
                      <a:r>
                        <a:rPr lang="en-US" sz="1400" dirty="0">
                          <a:solidFill>
                            <a:schemeClr val="tx1"/>
                          </a:solidFill>
                          <a:effectLst/>
                          <a:latin typeface="Arial" panose="020B0604020202020204" pitchFamily="34" charset="0"/>
                          <a:cs typeface="Arial" panose="020B0604020202020204" pitchFamily="34" charset="0"/>
                        </a:rPr>
                        <a:t>Total</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260"/>
                        </a:spcAft>
                      </a:pPr>
                      <a:r>
                        <a:rPr lang="en-US" sz="1400">
                          <a:effectLst/>
                          <a:latin typeface="Arial" panose="020B0604020202020204" pitchFamily="34" charset="0"/>
                          <a:cs typeface="Arial" panose="020B0604020202020204" pitchFamily="34" charset="0"/>
                        </a:rPr>
                        <a:t>$750,000.00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260"/>
                        </a:spcAft>
                      </a:pPr>
                      <a:r>
                        <a:rPr lang="en-US" sz="1400" dirty="0">
                          <a:effectLst/>
                          <a:latin typeface="Arial" panose="020B0604020202020204" pitchFamily="34" charset="0"/>
                          <a:cs typeface="Arial" panose="020B0604020202020204" pitchFamily="34" charset="0"/>
                        </a:rPr>
                        <a:t>100%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89637826"/>
                  </a:ext>
                </a:extLst>
              </a:tr>
            </a:tbl>
          </a:graphicData>
        </a:graphic>
      </p:graphicFrame>
    </p:spTree>
    <p:extLst>
      <p:ext uri="{BB962C8B-B14F-4D97-AF65-F5344CB8AC3E}">
        <p14:creationId xmlns:p14="http://schemas.microsoft.com/office/powerpoint/2010/main" val="429014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609600" y="228601"/>
            <a:ext cx="8382000" cy="1219200"/>
          </a:xfrm>
        </p:spPr>
        <p:txBody>
          <a:bodyPr>
            <a:noAutofit/>
          </a:bodyPr>
          <a:lstStyle/>
          <a:p>
            <a:r>
              <a:rPr lang="en-US" sz="2800" dirty="0"/>
              <a:t>Item </a:t>
            </a:r>
            <a:r>
              <a:rPr lang="en-US" sz="2800" dirty="0" err="1"/>
              <a:t>II.e</a:t>
            </a:r>
            <a:r>
              <a:rPr lang="en-US" sz="2800" dirty="0"/>
              <a:t>. – PUBLIC SERVICES</a:t>
            </a:r>
            <a:br>
              <a:rPr lang="en-US" sz="2800" dirty="0"/>
            </a:br>
            <a:r>
              <a:rPr lang="en-US" sz="2800" dirty="0"/>
              <a:t>Houston Housing Authority</a:t>
            </a:r>
            <a:br>
              <a:rPr lang="en-US" sz="2800" dirty="0"/>
            </a:br>
            <a:r>
              <a:rPr lang="en-US" sz="1800" b="0" dirty="0"/>
              <a:t>(All Districts)</a:t>
            </a:r>
          </a:p>
        </p:txBody>
      </p:sp>
      <p:sp>
        <p:nvSpPr>
          <p:cNvPr id="6" name="TextBox 5">
            <a:extLst>
              <a:ext uri="{FF2B5EF4-FFF2-40B4-BE49-F238E27FC236}">
                <a16:creationId xmlns:a16="http://schemas.microsoft.com/office/drawing/2014/main" id="{A29ED7FE-BDC8-4792-AFD2-19BA3494B506}"/>
              </a:ext>
            </a:extLst>
          </p:cNvPr>
          <p:cNvSpPr txBox="1"/>
          <p:nvPr/>
        </p:nvSpPr>
        <p:spPr>
          <a:xfrm>
            <a:off x="533400" y="1524000"/>
            <a:ext cx="8229600" cy="4401205"/>
          </a:xfrm>
          <a:prstGeom prst="rect">
            <a:avLst/>
          </a:prstGeom>
          <a:noFill/>
        </p:spPr>
        <p:txBody>
          <a:bodyPr wrap="square" rtlCol="0">
            <a:spAutoFit/>
          </a:bodyPr>
          <a:lstStyle/>
          <a:p>
            <a:pPr algn="just"/>
            <a:r>
              <a:rPr lang="en-US" sz="2000" dirty="0">
                <a:latin typeface="+mj-lt"/>
              </a:rPr>
              <a:t>A Second Contract Amendment with the Houston Housing Authority, providing a 12-month extension and up to $2,863,000.00 in HOME Tenant Based Rental Assistance (TBRA) funds, Homeless Housing and Service Program (HHSP) and Tax Increment Reinvestment Zones (TIRZ) funds through the Financial Assistance Intermediary (FAI). </a:t>
            </a:r>
          </a:p>
          <a:p>
            <a:pPr algn="just"/>
            <a:endParaRPr lang="en-US" sz="2000" dirty="0">
              <a:latin typeface="+mj-lt"/>
            </a:endParaRPr>
          </a:p>
          <a:p>
            <a:pPr algn="just"/>
            <a:r>
              <a:rPr lang="en-US" sz="2000" dirty="0">
                <a:latin typeface="+mj-lt"/>
              </a:rPr>
              <a:t>This funding will help up to 200 homeless Houstonians move into permanent housing through the following services: </a:t>
            </a:r>
          </a:p>
          <a:p>
            <a:pPr algn="just"/>
            <a:endParaRPr lang="en-US" sz="2000" dirty="0">
              <a:latin typeface="+mj-lt"/>
            </a:endParaRPr>
          </a:p>
          <a:p>
            <a:pPr marL="285750" indent="-285750" algn="just">
              <a:buFont typeface="Wingdings" panose="05000000000000000000" pitchFamily="2" charset="2"/>
              <a:buChar char="Ø"/>
            </a:pPr>
            <a:r>
              <a:rPr lang="en-US" sz="2000" dirty="0">
                <a:latin typeface="+mj-lt"/>
              </a:rPr>
              <a:t>Management of the Houston/Harris County Continuum of Care Rapid Rehousing Collaborative financial assistance funds, and </a:t>
            </a:r>
          </a:p>
          <a:p>
            <a:pPr marL="285750" indent="-285750" algn="just">
              <a:buFont typeface="Wingdings" panose="05000000000000000000" pitchFamily="2" charset="2"/>
              <a:buChar char="Ø"/>
            </a:pPr>
            <a:endParaRPr lang="en-US" sz="2000" dirty="0">
              <a:latin typeface="+mj-lt"/>
            </a:endParaRPr>
          </a:p>
          <a:p>
            <a:pPr marL="285750" indent="-285750" algn="just">
              <a:buFont typeface="Wingdings" panose="05000000000000000000" pitchFamily="2" charset="2"/>
              <a:buChar char="Ø"/>
            </a:pPr>
            <a:r>
              <a:rPr lang="en-US" sz="2000" dirty="0">
                <a:latin typeface="+mj-lt"/>
              </a:rPr>
              <a:t>Operation of direct rental and utility assistance to a minimum of 200 chronic or near chronic homeless clients. </a:t>
            </a:r>
          </a:p>
        </p:txBody>
      </p:sp>
    </p:spTree>
    <p:extLst>
      <p:ext uri="{BB962C8B-B14F-4D97-AF65-F5344CB8AC3E}">
        <p14:creationId xmlns:p14="http://schemas.microsoft.com/office/powerpoint/2010/main" val="298279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609600" y="228601"/>
            <a:ext cx="8382000" cy="1219200"/>
          </a:xfrm>
        </p:spPr>
        <p:txBody>
          <a:bodyPr>
            <a:noAutofit/>
          </a:bodyPr>
          <a:lstStyle/>
          <a:p>
            <a:r>
              <a:rPr lang="en-US" sz="2800" dirty="0"/>
              <a:t>Item </a:t>
            </a:r>
            <a:r>
              <a:rPr lang="en-US" sz="2800" dirty="0" err="1"/>
              <a:t>II.e</a:t>
            </a:r>
            <a:r>
              <a:rPr lang="en-US" sz="2800" dirty="0"/>
              <a:t>. – PUBLIC SERVICES</a:t>
            </a:r>
            <a:br>
              <a:rPr lang="en-US" sz="2800" dirty="0"/>
            </a:br>
            <a:r>
              <a:rPr lang="en-US" sz="2800" dirty="0"/>
              <a:t>Houston Housing Authority</a:t>
            </a:r>
            <a:br>
              <a:rPr lang="en-US" sz="2800" dirty="0"/>
            </a:br>
            <a:r>
              <a:rPr lang="en-US" sz="1800" b="0" dirty="0"/>
              <a:t>(All Districts)</a:t>
            </a:r>
          </a:p>
        </p:txBody>
      </p:sp>
      <p:sp>
        <p:nvSpPr>
          <p:cNvPr id="6" name="TextBox 5">
            <a:extLst>
              <a:ext uri="{FF2B5EF4-FFF2-40B4-BE49-F238E27FC236}">
                <a16:creationId xmlns:a16="http://schemas.microsoft.com/office/drawing/2014/main" id="{A29ED7FE-BDC8-4792-AFD2-19BA3494B506}"/>
              </a:ext>
            </a:extLst>
          </p:cNvPr>
          <p:cNvSpPr txBox="1"/>
          <p:nvPr/>
        </p:nvSpPr>
        <p:spPr>
          <a:xfrm>
            <a:off x="533400" y="1447800"/>
            <a:ext cx="8001000" cy="2246769"/>
          </a:xfrm>
          <a:prstGeom prst="rect">
            <a:avLst/>
          </a:prstGeom>
          <a:noFill/>
        </p:spPr>
        <p:txBody>
          <a:bodyPr wrap="square" rtlCol="0">
            <a:spAutoFit/>
          </a:bodyPr>
          <a:lstStyle/>
          <a:p>
            <a:pPr algn="just"/>
            <a:r>
              <a:rPr lang="en-US" sz="2000" dirty="0">
                <a:latin typeface="+mj-lt"/>
              </a:rPr>
              <a:t>The City is providing less than 59% of the budget for this program with the remaining 41% from other federal funding sources. This second contract amendment provides funding through December 31, 2020. </a:t>
            </a:r>
          </a:p>
          <a:p>
            <a:pPr algn="just"/>
            <a:endParaRPr lang="en-US" sz="2000" dirty="0">
              <a:latin typeface="+mj-lt"/>
            </a:endParaRPr>
          </a:p>
          <a:p>
            <a:pPr algn="just"/>
            <a:r>
              <a:rPr lang="en-US" sz="2000" dirty="0">
                <a:latin typeface="+mj-lt"/>
              </a:rPr>
              <a:t>Support services, including case management, will be provided to everyone served through The Way Home program. </a:t>
            </a:r>
          </a:p>
        </p:txBody>
      </p:sp>
      <p:graphicFrame>
        <p:nvGraphicFramePr>
          <p:cNvPr id="4" name="Table 3">
            <a:extLst>
              <a:ext uri="{FF2B5EF4-FFF2-40B4-BE49-F238E27FC236}">
                <a16:creationId xmlns:a16="http://schemas.microsoft.com/office/drawing/2014/main" id="{C940F724-A1C1-4ED7-9097-CF0AB83C7458}"/>
              </a:ext>
            </a:extLst>
          </p:cNvPr>
          <p:cNvGraphicFramePr>
            <a:graphicFrameLocks noGrp="1"/>
          </p:cNvGraphicFramePr>
          <p:nvPr>
            <p:extLst>
              <p:ext uri="{D42A27DB-BD31-4B8C-83A1-F6EECF244321}">
                <p14:modId xmlns:p14="http://schemas.microsoft.com/office/powerpoint/2010/main" val="2014497838"/>
              </p:ext>
            </p:extLst>
          </p:nvPr>
        </p:nvGraphicFramePr>
        <p:xfrm>
          <a:off x="609600" y="3828180"/>
          <a:ext cx="7924800" cy="2039220"/>
        </p:xfrm>
        <a:graphic>
          <a:graphicData uri="http://schemas.openxmlformats.org/drawingml/2006/table">
            <a:tbl>
              <a:tblPr firstRow="1" firstCol="1" bandRow="1">
                <a:tableStyleId>{5C22544A-7EE6-4342-B048-85BDC9FD1C3A}</a:tableStyleId>
              </a:tblPr>
              <a:tblGrid>
                <a:gridCol w="2649121">
                  <a:extLst>
                    <a:ext uri="{9D8B030D-6E8A-4147-A177-3AD203B41FA5}">
                      <a16:colId xmlns:a16="http://schemas.microsoft.com/office/drawing/2014/main" val="2525197290"/>
                    </a:ext>
                  </a:extLst>
                </a:gridCol>
                <a:gridCol w="2768855">
                  <a:extLst>
                    <a:ext uri="{9D8B030D-6E8A-4147-A177-3AD203B41FA5}">
                      <a16:colId xmlns:a16="http://schemas.microsoft.com/office/drawing/2014/main" val="2076835584"/>
                    </a:ext>
                  </a:extLst>
                </a:gridCol>
                <a:gridCol w="2506824">
                  <a:extLst>
                    <a:ext uri="{9D8B030D-6E8A-4147-A177-3AD203B41FA5}">
                      <a16:colId xmlns:a16="http://schemas.microsoft.com/office/drawing/2014/main" val="2028019210"/>
                    </a:ext>
                  </a:extLst>
                </a:gridCol>
              </a:tblGrid>
              <a:tr h="381000">
                <a:tc>
                  <a:txBody>
                    <a:bodyPr/>
                    <a:lstStyle/>
                    <a:p>
                      <a:pPr marL="0" marR="0" algn="ctr">
                        <a:lnSpc>
                          <a:spcPct val="115000"/>
                        </a:lnSpc>
                        <a:spcBef>
                          <a:spcPts val="0"/>
                        </a:spcBef>
                        <a:spcAft>
                          <a:spcPts val="0"/>
                        </a:spcAft>
                      </a:pPr>
                      <a:r>
                        <a:rPr lang="en-US" sz="1800" dirty="0">
                          <a:solidFill>
                            <a:schemeClr val="tx1"/>
                          </a:solidFill>
                          <a:effectLst/>
                          <a:latin typeface="+mj-lt"/>
                        </a:rPr>
                        <a:t>Category</a:t>
                      </a:r>
                      <a:endParaRPr lang="en-US"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dirty="0">
                          <a:solidFill>
                            <a:schemeClr val="tx1"/>
                          </a:solidFill>
                          <a:effectLst/>
                          <a:latin typeface="+mj-lt"/>
                        </a:rPr>
                        <a:t>Total Contract Amount</a:t>
                      </a:r>
                      <a:endParaRPr lang="en-US"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dirty="0">
                          <a:solidFill>
                            <a:schemeClr val="tx1"/>
                          </a:solidFill>
                          <a:effectLst/>
                          <a:latin typeface="+mj-lt"/>
                        </a:rPr>
                        <a:t>Percent</a:t>
                      </a:r>
                      <a:endParaRPr lang="en-US"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1928476"/>
                  </a:ext>
                </a:extLst>
              </a:tr>
              <a:tr h="331644">
                <a:tc>
                  <a:txBody>
                    <a:bodyPr/>
                    <a:lstStyle/>
                    <a:p>
                      <a:pPr marL="0" marR="0" algn="ctr">
                        <a:lnSpc>
                          <a:spcPct val="115000"/>
                        </a:lnSpc>
                        <a:spcBef>
                          <a:spcPts val="0"/>
                        </a:spcBef>
                        <a:spcAft>
                          <a:spcPts val="0"/>
                        </a:spcAft>
                      </a:pPr>
                      <a:r>
                        <a:rPr lang="en-US" sz="1800" dirty="0">
                          <a:solidFill>
                            <a:schemeClr val="tx1"/>
                          </a:solidFill>
                          <a:effectLst/>
                          <a:latin typeface="+mj-lt"/>
                        </a:rPr>
                        <a:t>Administrative</a:t>
                      </a:r>
                      <a:endParaRPr lang="en-US"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latin typeface="+mj-lt"/>
                        </a:rPr>
                        <a:t>$0.00</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a:effectLst/>
                          <a:latin typeface="+mj-lt"/>
                        </a:rPr>
                        <a:t>0%</a:t>
                      </a:r>
                      <a:endParaRPr lang="en-US" sz="18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6738091"/>
                  </a:ext>
                </a:extLst>
              </a:tr>
              <a:tr h="331644">
                <a:tc>
                  <a:txBody>
                    <a:bodyPr/>
                    <a:lstStyle/>
                    <a:p>
                      <a:pPr marL="0" marR="0" algn="ctr">
                        <a:lnSpc>
                          <a:spcPct val="115000"/>
                        </a:lnSpc>
                        <a:spcBef>
                          <a:spcPts val="0"/>
                        </a:spcBef>
                        <a:spcAft>
                          <a:spcPts val="0"/>
                        </a:spcAft>
                      </a:pPr>
                      <a:r>
                        <a:rPr lang="en-US" sz="1800" dirty="0">
                          <a:solidFill>
                            <a:schemeClr val="tx1"/>
                          </a:solidFill>
                          <a:effectLst/>
                          <a:latin typeface="+mj-lt"/>
                        </a:rPr>
                        <a:t>HHSP</a:t>
                      </a:r>
                      <a:endParaRPr lang="en-US"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latin typeface="+mj-lt"/>
                        </a:rPr>
                        <a:t>$218,000.00</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a:effectLst/>
                          <a:latin typeface="+mj-lt"/>
                        </a:rPr>
                        <a:t>7.61%</a:t>
                      </a:r>
                      <a:endParaRPr lang="en-US" sz="18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9594458"/>
                  </a:ext>
                </a:extLst>
              </a:tr>
              <a:tr h="331644">
                <a:tc>
                  <a:txBody>
                    <a:bodyPr/>
                    <a:lstStyle/>
                    <a:p>
                      <a:pPr marL="0" marR="0" algn="ctr">
                        <a:lnSpc>
                          <a:spcPct val="115000"/>
                        </a:lnSpc>
                        <a:spcBef>
                          <a:spcPts val="0"/>
                        </a:spcBef>
                        <a:spcAft>
                          <a:spcPts val="0"/>
                        </a:spcAft>
                      </a:pPr>
                      <a:r>
                        <a:rPr lang="en-US" sz="1800" dirty="0">
                          <a:solidFill>
                            <a:schemeClr val="tx1"/>
                          </a:solidFill>
                          <a:effectLst/>
                          <a:latin typeface="+mj-lt"/>
                        </a:rPr>
                        <a:t>TIRZ</a:t>
                      </a:r>
                      <a:endParaRPr lang="en-US"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latin typeface="+mj-lt"/>
                        </a:rPr>
                        <a:t>$245,000.00</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latin typeface="+mj-lt"/>
                        </a:rPr>
                        <a:t>8.56%</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8486353"/>
                  </a:ext>
                </a:extLst>
              </a:tr>
              <a:tr h="331644">
                <a:tc>
                  <a:txBody>
                    <a:bodyPr/>
                    <a:lstStyle/>
                    <a:p>
                      <a:pPr marL="0" marR="0" algn="ctr">
                        <a:lnSpc>
                          <a:spcPct val="115000"/>
                        </a:lnSpc>
                        <a:spcBef>
                          <a:spcPts val="0"/>
                        </a:spcBef>
                        <a:spcAft>
                          <a:spcPts val="0"/>
                        </a:spcAft>
                      </a:pPr>
                      <a:r>
                        <a:rPr lang="en-US" sz="1800" dirty="0">
                          <a:solidFill>
                            <a:schemeClr val="tx1"/>
                          </a:solidFill>
                          <a:effectLst/>
                          <a:latin typeface="+mj-lt"/>
                        </a:rPr>
                        <a:t>HOME TBRA</a:t>
                      </a:r>
                      <a:endParaRPr lang="en-US"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latin typeface="+mj-lt"/>
                        </a:rPr>
                        <a:t>$2,400,000.00</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latin typeface="+mj-lt"/>
                        </a:rPr>
                        <a:t>83.83%</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1990646"/>
                  </a:ext>
                </a:extLst>
              </a:tr>
              <a:tr h="331644">
                <a:tc>
                  <a:txBody>
                    <a:bodyPr/>
                    <a:lstStyle/>
                    <a:p>
                      <a:pPr marL="0" marR="0" algn="ctr">
                        <a:lnSpc>
                          <a:spcPct val="115000"/>
                        </a:lnSpc>
                        <a:spcBef>
                          <a:spcPts val="0"/>
                        </a:spcBef>
                        <a:spcAft>
                          <a:spcPts val="0"/>
                        </a:spcAft>
                      </a:pPr>
                      <a:r>
                        <a:rPr lang="en-US" sz="1800" dirty="0">
                          <a:solidFill>
                            <a:schemeClr val="tx1"/>
                          </a:solidFill>
                          <a:effectLst/>
                          <a:latin typeface="+mj-lt"/>
                        </a:rPr>
                        <a:t>Total</a:t>
                      </a:r>
                      <a:endParaRPr lang="en-US"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a:effectLst/>
                          <a:latin typeface="+mj-lt"/>
                        </a:rPr>
                        <a:t>$2,863,000.00</a:t>
                      </a:r>
                      <a:endParaRPr lang="en-US"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latin typeface="+mj-lt"/>
                        </a:rPr>
                        <a:t>100.00%</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6012257"/>
                  </a:ext>
                </a:extLst>
              </a:tr>
            </a:tbl>
          </a:graphicData>
        </a:graphic>
      </p:graphicFrame>
    </p:spTree>
    <p:extLst>
      <p:ext uri="{BB962C8B-B14F-4D97-AF65-F5344CB8AC3E}">
        <p14:creationId xmlns:p14="http://schemas.microsoft.com/office/powerpoint/2010/main" val="403000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609600" y="228601"/>
            <a:ext cx="8382000" cy="1219200"/>
          </a:xfrm>
        </p:spPr>
        <p:txBody>
          <a:bodyPr>
            <a:noAutofit/>
          </a:bodyPr>
          <a:lstStyle/>
          <a:p>
            <a:r>
              <a:rPr lang="en-US" sz="2800" dirty="0"/>
              <a:t>Item </a:t>
            </a:r>
            <a:r>
              <a:rPr lang="en-US" sz="2800" dirty="0" err="1"/>
              <a:t>II.f</a:t>
            </a:r>
            <a:r>
              <a:rPr lang="en-US" sz="2800" dirty="0"/>
              <a:t>. – PUBLIC SERVICES</a:t>
            </a:r>
            <a:br>
              <a:rPr lang="en-US" sz="2800" dirty="0"/>
            </a:br>
            <a:r>
              <a:rPr lang="en-US" sz="2800" dirty="0"/>
              <a:t>SEARCH House of Tiny Treasures</a:t>
            </a:r>
            <a:br>
              <a:rPr lang="en-US" sz="2800" dirty="0"/>
            </a:br>
            <a:r>
              <a:rPr lang="en-US" sz="1800" b="0" dirty="0"/>
              <a:t>(District I)</a:t>
            </a:r>
          </a:p>
        </p:txBody>
      </p:sp>
      <p:sp>
        <p:nvSpPr>
          <p:cNvPr id="6" name="TextBox 5">
            <a:extLst>
              <a:ext uri="{FF2B5EF4-FFF2-40B4-BE49-F238E27FC236}">
                <a16:creationId xmlns:a16="http://schemas.microsoft.com/office/drawing/2014/main" id="{A29ED7FE-BDC8-4792-AFD2-19BA3494B506}"/>
              </a:ext>
            </a:extLst>
          </p:cNvPr>
          <p:cNvSpPr txBox="1"/>
          <p:nvPr/>
        </p:nvSpPr>
        <p:spPr>
          <a:xfrm>
            <a:off x="533400" y="1676400"/>
            <a:ext cx="8001000" cy="3785652"/>
          </a:xfrm>
          <a:prstGeom prst="rect">
            <a:avLst/>
          </a:prstGeom>
          <a:noFill/>
        </p:spPr>
        <p:txBody>
          <a:bodyPr wrap="square" rtlCol="0">
            <a:spAutoFit/>
          </a:bodyPr>
          <a:lstStyle/>
          <a:p>
            <a:pPr algn="just"/>
            <a:r>
              <a:rPr lang="en-US" sz="2000" dirty="0">
                <a:latin typeface="+mj-lt"/>
              </a:rPr>
              <a:t>A first contract amendment with SEARCH Homeless Services for up to $132,579.00 for SEARCH’s </a:t>
            </a:r>
            <a:r>
              <a:rPr lang="en-US" sz="2000" dirty="0" err="1">
                <a:latin typeface="+mj-lt"/>
              </a:rPr>
              <a:t>Foshee</a:t>
            </a:r>
            <a:r>
              <a:rPr lang="en-US" sz="2000" dirty="0">
                <a:latin typeface="+mj-lt"/>
              </a:rPr>
              <a:t> Family House of Tiny Treasures, an early development childcare facility for families living with HIV.</a:t>
            </a:r>
          </a:p>
          <a:p>
            <a:pPr algn="just"/>
            <a:endParaRPr lang="en-US" sz="2000" dirty="0">
              <a:latin typeface="+mj-lt"/>
            </a:endParaRPr>
          </a:p>
          <a:p>
            <a:pPr algn="just"/>
            <a:r>
              <a:rPr lang="en-US" sz="2000" dirty="0">
                <a:latin typeface="+mj-lt"/>
              </a:rPr>
              <a:t>This program will provide developmentally appropriate child care services to a minimum of 16 homeless and formerly homeless households living with HIV. </a:t>
            </a:r>
          </a:p>
          <a:p>
            <a:pPr algn="just"/>
            <a:endParaRPr lang="en-US" sz="2000" dirty="0">
              <a:latin typeface="+mj-lt"/>
            </a:endParaRPr>
          </a:p>
          <a:p>
            <a:pPr algn="just"/>
            <a:r>
              <a:rPr lang="en-US" sz="2000" dirty="0">
                <a:latin typeface="+mj-lt"/>
              </a:rPr>
              <a:t>Supportive services include case management, transportation, counseling for the caregiver, child therapy as needed, and referral services in support of basic and emotional needs.</a:t>
            </a:r>
          </a:p>
        </p:txBody>
      </p:sp>
    </p:spTree>
    <p:extLst>
      <p:ext uri="{BB962C8B-B14F-4D97-AF65-F5344CB8AC3E}">
        <p14:creationId xmlns:p14="http://schemas.microsoft.com/office/powerpoint/2010/main" val="156020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609600" y="228601"/>
            <a:ext cx="8382000" cy="1219200"/>
          </a:xfrm>
        </p:spPr>
        <p:txBody>
          <a:bodyPr>
            <a:noAutofit/>
          </a:bodyPr>
          <a:lstStyle/>
          <a:p>
            <a:r>
              <a:rPr lang="en-US" sz="2800" dirty="0"/>
              <a:t>Item </a:t>
            </a:r>
            <a:r>
              <a:rPr lang="en-US" sz="2800" dirty="0" err="1"/>
              <a:t>II.f</a:t>
            </a:r>
            <a:r>
              <a:rPr lang="en-US" sz="2800" dirty="0"/>
              <a:t>. – PUBLIC SERVICES</a:t>
            </a:r>
            <a:br>
              <a:rPr lang="en-US" sz="2800" dirty="0"/>
            </a:br>
            <a:r>
              <a:rPr lang="en-US" sz="2800" dirty="0"/>
              <a:t>SEARCH House of Tiny Treasures</a:t>
            </a:r>
            <a:br>
              <a:rPr lang="en-US" sz="2800" dirty="0"/>
            </a:br>
            <a:r>
              <a:rPr lang="en-US" sz="1800" b="0" dirty="0"/>
              <a:t>(District I)</a:t>
            </a:r>
          </a:p>
        </p:txBody>
      </p:sp>
      <p:sp>
        <p:nvSpPr>
          <p:cNvPr id="6" name="TextBox 5">
            <a:extLst>
              <a:ext uri="{FF2B5EF4-FFF2-40B4-BE49-F238E27FC236}">
                <a16:creationId xmlns:a16="http://schemas.microsoft.com/office/drawing/2014/main" id="{A29ED7FE-BDC8-4792-AFD2-19BA3494B506}"/>
              </a:ext>
            </a:extLst>
          </p:cNvPr>
          <p:cNvSpPr txBox="1"/>
          <p:nvPr/>
        </p:nvSpPr>
        <p:spPr>
          <a:xfrm>
            <a:off x="533400" y="1636455"/>
            <a:ext cx="8001000" cy="2554545"/>
          </a:xfrm>
          <a:prstGeom prst="rect">
            <a:avLst/>
          </a:prstGeom>
          <a:noFill/>
        </p:spPr>
        <p:txBody>
          <a:bodyPr wrap="square" rtlCol="0">
            <a:spAutoFit/>
          </a:bodyPr>
          <a:lstStyle/>
          <a:p>
            <a:pPr algn="just"/>
            <a:r>
              <a:rPr lang="en-US" sz="2000" dirty="0">
                <a:latin typeface="+mj-lt"/>
              </a:rPr>
              <a:t>The first contract amendment will provide funding for a 12-month period through November 30, 2020. </a:t>
            </a:r>
          </a:p>
          <a:p>
            <a:pPr algn="just"/>
            <a:endParaRPr lang="en-US" sz="2000" dirty="0">
              <a:latin typeface="+mj-lt"/>
            </a:endParaRPr>
          </a:p>
          <a:p>
            <a:pPr algn="just"/>
            <a:r>
              <a:rPr lang="en-US" sz="2000" dirty="0">
                <a:latin typeface="+mj-lt"/>
              </a:rPr>
              <a:t>The City provides 42% of the budget for this program, while the remaining 58% is provided by other sources. </a:t>
            </a:r>
          </a:p>
          <a:p>
            <a:pPr algn="just"/>
            <a:endParaRPr lang="en-US" sz="2000" dirty="0">
              <a:latin typeface="+mj-lt"/>
            </a:endParaRPr>
          </a:p>
          <a:p>
            <a:pPr algn="just"/>
            <a:r>
              <a:rPr lang="en-US" sz="2000" dirty="0">
                <a:latin typeface="+mj-lt"/>
              </a:rPr>
              <a:t>SEARCH has received funding through the City of Houston for various contracts since 1996.</a:t>
            </a:r>
          </a:p>
        </p:txBody>
      </p:sp>
      <p:graphicFrame>
        <p:nvGraphicFramePr>
          <p:cNvPr id="3" name="Table 2">
            <a:extLst>
              <a:ext uri="{FF2B5EF4-FFF2-40B4-BE49-F238E27FC236}">
                <a16:creationId xmlns:a16="http://schemas.microsoft.com/office/drawing/2014/main" id="{CBFB2904-31BA-4BEE-B9D9-295944D0B2C5}"/>
              </a:ext>
            </a:extLst>
          </p:cNvPr>
          <p:cNvGraphicFramePr>
            <a:graphicFrameLocks noGrp="1"/>
          </p:cNvGraphicFramePr>
          <p:nvPr>
            <p:extLst>
              <p:ext uri="{D42A27DB-BD31-4B8C-83A1-F6EECF244321}">
                <p14:modId xmlns:p14="http://schemas.microsoft.com/office/powerpoint/2010/main" val="2672164105"/>
              </p:ext>
            </p:extLst>
          </p:nvPr>
        </p:nvGraphicFramePr>
        <p:xfrm>
          <a:off x="609600" y="4419600"/>
          <a:ext cx="7848599" cy="1458637"/>
        </p:xfrm>
        <a:graphic>
          <a:graphicData uri="http://schemas.openxmlformats.org/drawingml/2006/table">
            <a:tbl>
              <a:tblPr firstRow="1" firstCol="1" bandRow="1">
                <a:tableStyleId>{5C22544A-7EE6-4342-B048-85BDC9FD1C3A}</a:tableStyleId>
              </a:tblPr>
              <a:tblGrid>
                <a:gridCol w="2674653">
                  <a:extLst>
                    <a:ext uri="{9D8B030D-6E8A-4147-A177-3AD203B41FA5}">
                      <a16:colId xmlns:a16="http://schemas.microsoft.com/office/drawing/2014/main" val="4191112528"/>
                    </a:ext>
                  </a:extLst>
                </a:gridCol>
                <a:gridCol w="2633792">
                  <a:extLst>
                    <a:ext uri="{9D8B030D-6E8A-4147-A177-3AD203B41FA5}">
                      <a16:colId xmlns:a16="http://schemas.microsoft.com/office/drawing/2014/main" val="1055734068"/>
                    </a:ext>
                  </a:extLst>
                </a:gridCol>
                <a:gridCol w="2540154">
                  <a:extLst>
                    <a:ext uri="{9D8B030D-6E8A-4147-A177-3AD203B41FA5}">
                      <a16:colId xmlns:a16="http://schemas.microsoft.com/office/drawing/2014/main" val="2206993474"/>
                    </a:ext>
                  </a:extLst>
                </a:gridCol>
              </a:tblGrid>
              <a:tr h="381256">
                <a:tc>
                  <a:txBody>
                    <a:bodyPr/>
                    <a:lstStyle/>
                    <a:p>
                      <a:pPr marL="0" marR="0" algn="ctr">
                        <a:lnSpc>
                          <a:spcPct val="115000"/>
                        </a:lnSpc>
                        <a:spcBef>
                          <a:spcPts val="0"/>
                        </a:spcBef>
                        <a:spcAft>
                          <a:spcPts val="260"/>
                        </a:spcAft>
                      </a:pPr>
                      <a:r>
                        <a:rPr lang="en-US" sz="1400" dirty="0">
                          <a:solidFill>
                            <a:schemeClr val="tx1"/>
                          </a:solidFill>
                          <a:effectLst/>
                          <a:latin typeface="+mj-lt"/>
                        </a:rPr>
                        <a:t>Category</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260"/>
                        </a:spcAft>
                      </a:pPr>
                      <a:r>
                        <a:rPr lang="en-US" sz="1400" dirty="0">
                          <a:solidFill>
                            <a:schemeClr val="tx1"/>
                          </a:solidFill>
                          <a:effectLst/>
                          <a:latin typeface="+mj-lt"/>
                        </a:rPr>
                        <a:t>Total Contract Services</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260"/>
                        </a:spcAft>
                      </a:pPr>
                      <a:r>
                        <a:rPr lang="en-US" sz="1400" dirty="0">
                          <a:solidFill>
                            <a:schemeClr val="tx1"/>
                          </a:solidFill>
                          <a:effectLst/>
                          <a:latin typeface="+mj-lt"/>
                        </a:rPr>
                        <a:t>Percent</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3105397"/>
                  </a:ext>
                </a:extLst>
              </a:tr>
              <a:tr h="359127">
                <a:tc>
                  <a:txBody>
                    <a:bodyPr/>
                    <a:lstStyle/>
                    <a:p>
                      <a:pPr marL="0" marR="0" algn="ctr">
                        <a:lnSpc>
                          <a:spcPct val="115000"/>
                        </a:lnSpc>
                        <a:spcBef>
                          <a:spcPts val="0"/>
                        </a:spcBef>
                        <a:spcAft>
                          <a:spcPts val="260"/>
                        </a:spcAft>
                      </a:pPr>
                      <a:r>
                        <a:rPr lang="en-US" sz="1400" spc="-10" dirty="0">
                          <a:effectLst/>
                          <a:latin typeface="+mj-lt"/>
                        </a:rPr>
                        <a:t>Administrative</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260"/>
                        </a:spcAft>
                      </a:pPr>
                      <a:r>
                        <a:rPr lang="en-US" sz="1400" spc="-10" dirty="0">
                          <a:effectLst/>
                          <a:latin typeface="+mj-lt"/>
                        </a:rPr>
                        <a:t>$9,274.00</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260"/>
                        </a:spcAft>
                      </a:pPr>
                      <a:r>
                        <a:rPr lang="en-US" sz="1400" spc="-10">
                          <a:effectLst/>
                          <a:latin typeface="+mj-lt"/>
                        </a:rPr>
                        <a:t>7.00%</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95167129"/>
                  </a:ext>
                </a:extLst>
              </a:tr>
              <a:tr h="359127">
                <a:tc>
                  <a:txBody>
                    <a:bodyPr/>
                    <a:lstStyle/>
                    <a:p>
                      <a:pPr marL="0" marR="0" algn="ctr">
                        <a:lnSpc>
                          <a:spcPct val="115000"/>
                        </a:lnSpc>
                        <a:spcBef>
                          <a:spcPts val="0"/>
                        </a:spcBef>
                        <a:spcAft>
                          <a:spcPts val="260"/>
                        </a:spcAft>
                      </a:pPr>
                      <a:r>
                        <a:rPr lang="en-US" sz="1400" spc="-10" dirty="0">
                          <a:effectLst/>
                          <a:latin typeface="+mj-lt"/>
                        </a:rPr>
                        <a:t>Supportive Services</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260"/>
                        </a:spcAft>
                      </a:pPr>
                      <a:r>
                        <a:rPr lang="en-US" sz="1400" spc="-10" dirty="0">
                          <a:effectLst/>
                          <a:latin typeface="+mj-lt"/>
                        </a:rPr>
                        <a:t>$123,305.00</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260"/>
                        </a:spcAft>
                      </a:pPr>
                      <a:r>
                        <a:rPr lang="en-US" sz="1400" spc="-10">
                          <a:effectLst/>
                          <a:latin typeface="+mj-lt"/>
                        </a:rPr>
                        <a:t>93.00%</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6093940"/>
                  </a:ext>
                </a:extLst>
              </a:tr>
              <a:tr h="359127">
                <a:tc>
                  <a:txBody>
                    <a:bodyPr/>
                    <a:lstStyle/>
                    <a:p>
                      <a:pPr marL="0" marR="0" algn="ctr">
                        <a:lnSpc>
                          <a:spcPct val="115000"/>
                        </a:lnSpc>
                        <a:spcBef>
                          <a:spcPts val="0"/>
                        </a:spcBef>
                        <a:spcAft>
                          <a:spcPts val="260"/>
                        </a:spcAft>
                      </a:pPr>
                      <a:r>
                        <a:rPr lang="en-US" sz="1400" dirty="0">
                          <a:effectLst/>
                          <a:latin typeface="+mj-lt"/>
                        </a:rPr>
                        <a:t>Total</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260"/>
                        </a:spcAft>
                      </a:pPr>
                      <a:r>
                        <a:rPr lang="en-US" sz="1400" dirty="0">
                          <a:effectLst/>
                          <a:latin typeface="+mj-lt"/>
                        </a:rPr>
                        <a:t>$132,579.00</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260"/>
                        </a:spcAft>
                      </a:pPr>
                      <a:r>
                        <a:rPr lang="en-US" sz="1400" dirty="0">
                          <a:effectLst/>
                          <a:latin typeface="+mj-lt"/>
                        </a:rPr>
                        <a:t>100%</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4074514"/>
                  </a:ext>
                </a:extLst>
              </a:tr>
            </a:tbl>
          </a:graphicData>
        </a:graphic>
      </p:graphicFrame>
    </p:spTree>
    <p:extLst>
      <p:ext uri="{BB962C8B-B14F-4D97-AF65-F5344CB8AC3E}">
        <p14:creationId xmlns:p14="http://schemas.microsoft.com/office/powerpoint/2010/main" val="68753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609600" y="228601"/>
            <a:ext cx="8077200" cy="1219200"/>
          </a:xfrm>
        </p:spPr>
        <p:txBody>
          <a:bodyPr>
            <a:noAutofit/>
          </a:bodyPr>
          <a:lstStyle/>
          <a:p>
            <a:r>
              <a:rPr lang="en-US" sz="2800" dirty="0"/>
              <a:t>Item </a:t>
            </a:r>
            <a:r>
              <a:rPr lang="en-US" sz="2800" dirty="0" err="1"/>
              <a:t>III.a</a:t>
            </a:r>
            <a:r>
              <a:rPr lang="en-US" sz="2800" dirty="0"/>
              <a:t>. – PUBLIC FACILITIES</a:t>
            </a:r>
            <a:br>
              <a:rPr lang="en-US" sz="2800" dirty="0"/>
            </a:br>
            <a:r>
              <a:rPr lang="en-US" sz="2800" dirty="0"/>
              <a:t>Edison Arts Foundation</a:t>
            </a:r>
            <a:br>
              <a:rPr lang="en-US" sz="2800" dirty="0"/>
            </a:br>
            <a:r>
              <a:rPr lang="en-US" sz="1800" b="0" dirty="0"/>
              <a:t>(District K)</a:t>
            </a:r>
          </a:p>
        </p:txBody>
      </p:sp>
      <p:sp>
        <p:nvSpPr>
          <p:cNvPr id="3" name="TextBox 2">
            <a:extLst>
              <a:ext uri="{FF2B5EF4-FFF2-40B4-BE49-F238E27FC236}">
                <a16:creationId xmlns:a16="http://schemas.microsoft.com/office/drawing/2014/main" id="{E62225C8-87DE-4CEA-85D3-8507897793D2}"/>
              </a:ext>
            </a:extLst>
          </p:cNvPr>
          <p:cNvSpPr txBox="1"/>
          <p:nvPr/>
        </p:nvSpPr>
        <p:spPr>
          <a:xfrm>
            <a:off x="533400" y="1600200"/>
            <a:ext cx="8229600" cy="3785652"/>
          </a:xfrm>
          <a:prstGeom prst="rect">
            <a:avLst/>
          </a:prstGeom>
          <a:noFill/>
        </p:spPr>
        <p:txBody>
          <a:bodyPr wrap="square" rtlCol="0">
            <a:spAutoFit/>
          </a:bodyPr>
          <a:lstStyle/>
          <a:p>
            <a:pPr algn="just">
              <a:buClr>
                <a:srgbClr val="A0C65C"/>
              </a:buClr>
            </a:pPr>
            <a:r>
              <a:rPr lang="en-US" sz="2000" dirty="0">
                <a:latin typeface="+mj-lt"/>
              </a:rPr>
              <a:t>Approval of a contract with the Edison Arts Foundation, providing $2,610,000.00 in CDBG entitlement funds for the acquisition of 7100 W. Fuqua, site of the proposed Edison Performing Arts Center (EPAC).  </a:t>
            </a:r>
          </a:p>
          <a:p>
            <a:pPr algn="just">
              <a:buClr>
                <a:srgbClr val="A0C65C"/>
              </a:buClr>
            </a:pPr>
            <a:endParaRPr lang="en-US" sz="2000" dirty="0">
              <a:latin typeface="+mj-lt"/>
            </a:endParaRPr>
          </a:p>
          <a:p>
            <a:pPr algn="just">
              <a:buClr>
                <a:srgbClr val="A0C65C"/>
              </a:buClr>
            </a:pPr>
            <a:r>
              <a:rPr lang="en-US" sz="2000" dirty="0">
                <a:latin typeface="+mj-lt"/>
              </a:rPr>
              <a:t>The financing for the project will be divided into two tranches: </a:t>
            </a:r>
          </a:p>
          <a:p>
            <a:pPr algn="just">
              <a:buClr>
                <a:srgbClr val="A0C65C"/>
              </a:buClr>
            </a:pPr>
            <a:endParaRPr lang="en-US" sz="2000" dirty="0">
              <a:latin typeface="+mj-lt"/>
            </a:endParaRPr>
          </a:p>
          <a:p>
            <a:pPr marL="342900" indent="-342900" algn="just">
              <a:buClr>
                <a:srgbClr val="A0C65C"/>
              </a:buClr>
              <a:buFont typeface="Wingdings" panose="05000000000000000000" pitchFamily="2" charset="2"/>
              <a:buChar char="Ø"/>
            </a:pPr>
            <a:r>
              <a:rPr lang="en-US" sz="2000" dirty="0">
                <a:latin typeface="+mj-lt"/>
              </a:rPr>
              <a:t>Tranche I of this project ($2.6 million) will fund the acquisition of the property, support tenant relocation, finance soft-costs, and partial demolition of the property.</a:t>
            </a:r>
          </a:p>
          <a:p>
            <a:pPr algn="just">
              <a:buClr>
                <a:srgbClr val="A0C65C"/>
              </a:buClr>
            </a:pPr>
            <a:endParaRPr lang="en-US" sz="2000" dirty="0">
              <a:latin typeface="+mj-lt"/>
            </a:endParaRPr>
          </a:p>
          <a:p>
            <a:pPr marL="342900" indent="-342900" algn="just">
              <a:buClr>
                <a:srgbClr val="A0C65C"/>
              </a:buClr>
              <a:buFont typeface="Wingdings" panose="05000000000000000000" pitchFamily="2" charset="2"/>
              <a:buChar char="Ø"/>
            </a:pPr>
            <a:r>
              <a:rPr lang="en-US" sz="2000" dirty="0">
                <a:latin typeface="+mj-lt"/>
              </a:rPr>
              <a:t>Tranche II of the project ($3.5 million) will finance the redevelopment of the property to be submitted to council at a later date. </a:t>
            </a:r>
          </a:p>
        </p:txBody>
      </p:sp>
    </p:spTree>
    <p:extLst>
      <p:ext uri="{BB962C8B-B14F-4D97-AF65-F5344CB8AC3E}">
        <p14:creationId xmlns:p14="http://schemas.microsoft.com/office/powerpoint/2010/main" val="360445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609600" y="228601"/>
            <a:ext cx="8077200" cy="1219200"/>
          </a:xfrm>
        </p:spPr>
        <p:txBody>
          <a:bodyPr>
            <a:noAutofit/>
          </a:bodyPr>
          <a:lstStyle/>
          <a:p>
            <a:r>
              <a:rPr lang="en-US" sz="2800" dirty="0"/>
              <a:t>Item </a:t>
            </a:r>
            <a:r>
              <a:rPr lang="en-US" sz="2800" dirty="0" err="1"/>
              <a:t>III.a</a:t>
            </a:r>
            <a:r>
              <a:rPr lang="en-US" sz="2800" dirty="0"/>
              <a:t>. – PUBLIC FACILITIES</a:t>
            </a:r>
            <a:br>
              <a:rPr lang="en-US" sz="2800" dirty="0"/>
            </a:br>
            <a:r>
              <a:rPr lang="en-US" sz="2800" dirty="0"/>
              <a:t>Edison Arts Foundation</a:t>
            </a:r>
            <a:br>
              <a:rPr lang="en-US" sz="2800" dirty="0"/>
            </a:br>
            <a:r>
              <a:rPr lang="en-US" sz="1800" b="0" dirty="0"/>
              <a:t>(District K)</a:t>
            </a:r>
          </a:p>
        </p:txBody>
      </p:sp>
      <p:sp>
        <p:nvSpPr>
          <p:cNvPr id="3" name="TextBox 2">
            <a:extLst>
              <a:ext uri="{FF2B5EF4-FFF2-40B4-BE49-F238E27FC236}">
                <a16:creationId xmlns:a16="http://schemas.microsoft.com/office/drawing/2014/main" id="{E62225C8-87DE-4CEA-85D3-8507897793D2}"/>
              </a:ext>
            </a:extLst>
          </p:cNvPr>
          <p:cNvSpPr txBox="1"/>
          <p:nvPr/>
        </p:nvSpPr>
        <p:spPr>
          <a:xfrm>
            <a:off x="533400" y="1667470"/>
            <a:ext cx="8077200" cy="1323439"/>
          </a:xfrm>
          <a:prstGeom prst="rect">
            <a:avLst/>
          </a:prstGeom>
          <a:noFill/>
        </p:spPr>
        <p:txBody>
          <a:bodyPr wrap="square" rtlCol="0">
            <a:spAutoFit/>
          </a:bodyPr>
          <a:lstStyle/>
          <a:p>
            <a:pPr algn="just">
              <a:buClr>
                <a:srgbClr val="A0C65C"/>
              </a:buClr>
            </a:pPr>
            <a:r>
              <a:rPr lang="en-US" sz="2000" dirty="0">
                <a:latin typeface="+mj-lt"/>
              </a:rPr>
              <a:t>In the event the requirements outlined in the grant agreement are not met, HCDD will finance the demolition of the building to benefit the community by fulfilling the national objective of reducing slum and blight on a spot basis. </a:t>
            </a:r>
          </a:p>
        </p:txBody>
      </p:sp>
      <p:graphicFrame>
        <p:nvGraphicFramePr>
          <p:cNvPr id="4" name="Table 3">
            <a:extLst>
              <a:ext uri="{FF2B5EF4-FFF2-40B4-BE49-F238E27FC236}">
                <a16:creationId xmlns:a16="http://schemas.microsoft.com/office/drawing/2014/main" id="{8AFBE62B-5115-4C6B-8A57-6547C2FF9936}"/>
              </a:ext>
            </a:extLst>
          </p:cNvPr>
          <p:cNvGraphicFramePr>
            <a:graphicFrameLocks noGrp="1"/>
          </p:cNvGraphicFramePr>
          <p:nvPr>
            <p:extLst>
              <p:ext uri="{D42A27DB-BD31-4B8C-83A1-F6EECF244321}">
                <p14:modId xmlns:p14="http://schemas.microsoft.com/office/powerpoint/2010/main" val="2031359266"/>
              </p:ext>
            </p:extLst>
          </p:nvPr>
        </p:nvGraphicFramePr>
        <p:xfrm>
          <a:off x="609600" y="3140464"/>
          <a:ext cx="7924800" cy="2269736"/>
        </p:xfrm>
        <a:graphic>
          <a:graphicData uri="http://schemas.openxmlformats.org/drawingml/2006/table">
            <a:tbl>
              <a:tblPr firstRow="1" firstCol="1" bandRow="1">
                <a:tableStyleId>{5C22544A-7EE6-4342-B048-85BDC9FD1C3A}</a:tableStyleId>
              </a:tblPr>
              <a:tblGrid>
                <a:gridCol w="1867337">
                  <a:extLst>
                    <a:ext uri="{9D8B030D-6E8A-4147-A177-3AD203B41FA5}">
                      <a16:colId xmlns:a16="http://schemas.microsoft.com/office/drawing/2014/main" val="2865177953"/>
                    </a:ext>
                  </a:extLst>
                </a:gridCol>
                <a:gridCol w="2638922">
                  <a:extLst>
                    <a:ext uri="{9D8B030D-6E8A-4147-A177-3AD203B41FA5}">
                      <a16:colId xmlns:a16="http://schemas.microsoft.com/office/drawing/2014/main" val="2725929727"/>
                    </a:ext>
                  </a:extLst>
                </a:gridCol>
                <a:gridCol w="1786965">
                  <a:extLst>
                    <a:ext uri="{9D8B030D-6E8A-4147-A177-3AD203B41FA5}">
                      <a16:colId xmlns:a16="http://schemas.microsoft.com/office/drawing/2014/main" val="2853496391"/>
                    </a:ext>
                  </a:extLst>
                </a:gridCol>
                <a:gridCol w="1631576">
                  <a:extLst>
                    <a:ext uri="{9D8B030D-6E8A-4147-A177-3AD203B41FA5}">
                      <a16:colId xmlns:a16="http://schemas.microsoft.com/office/drawing/2014/main" val="983958596"/>
                    </a:ext>
                  </a:extLst>
                </a:gridCol>
              </a:tblGrid>
              <a:tr h="401417">
                <a:tc>
                  <a:txBody>
                    <a:bodyPr/>
                    <a:lstStyle/>
                    <a:p>
                      <a:pPr marL="0" marR="0" algn="ctr">
                        <a:lnSpc>
                          <a:spcPct val="115000"/>
                        </a:lnSpc>
                        <a:spcBef>
                          <a:spcPts val="0"/>
                        </a:spcBef>
                        <a:spcAft>
                          <a:spcPts val="0"/>
                        </a:spcAft>
                      </a:pPr>
                      <a:r>
                        <a:rPr lang="en-US" sz="1400" dirty="0">
                          <a:solidFill>
                            <a:schemeClr val="tx1"/>
                          </a:solidFill>
                          <a:effectLst/>
                          <a:latin typeface="+mj-lt"/>
                        </a:rPr>
                        <a:t>Sources</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solidFill>
                            <a:schemeClr val="tx1"/>
                          </a:solidFill>
                          <a:effectLst/>
                          <a:latin typeface="+mj-lt"/>
                        </a:rPr>
                        <a:t>Amount</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solidFill>
                            <a:schemeClr val="tx1"/>
                          </a:solidFill>
                          <a:effectLst/>
                          <a:latin typeface="+mj-lt"/>
                        </a:rPr>
                        <a:t>Uses</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solidFill>
                            <a:schemeClr val="tx1"/>
                          </a:solidFill>
                          <a:effectLst/>
                          <a:latin typeface="+mj-lt"/>
                        </a:rPr>
                        <a:t>Amount</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89874565"/>
                  </a:ext>
                </a:extLst>
              </a:tr>
              <a:tr h="372331">
                <a:tc rowSpan="4">
                  <a:txBody>
                    <a:bodyPr/>
                    <a:lstStyle/>
                    <a:p>
                      <a:pPr marL="0" marR="0" algn="ctr">
                        <a:lnSpc>
                          <a:spcPct val="115000"/>
                        </a:lnSpc>
                        <a:spcBef>
                          <a:spcPts val="0"/>
                        </a:spcBef>
                        <a:spcAft>
                          <a:spcPts val="0"/>
                        </a:spcAft>
                      </a:pPr>
                      <a:r>
                        <a:rPr lang="en-US" sz="1400" dirty="0">
                          <a:solidFill>
                            <a:schemeClr val="tx1"/>
                          </a:solidFill>
                          <a:effectLst/>
                          <a:latin typeface="+mj-lt"/>
                        </a:rPr>
                        <a:t>COH/HCDD </a:t>
                      </a:r>
                    </a:p>
                    <a:p>
                      <a:pPr marL="0" marR="0" algn="ctr">
                        <a:lnSpc>
                          <a:spcPct val="115000"/>
                        </a:lnSpc>
                        <a:spcBef>
                          <a:spcPts val="0"/>
                        </a:spcBef>
                        <a:spcAft>
                          <a:spcPts val="0"/>
                        </a:spcAft>
                      </a:pPr>
                      <a:r>
                        <a:rPr lang="en-US" sz="1400" dirty="0">
                          <a:solidFill>
                            <a:schemeClr val="tx1"/>
                          </a:solidFill>
                          <a:effectLst/>
                          <a:latin typeface="+mj-lt"/>
                        </a:rPr>
                        <a:t>(CDBG-Entitlement) </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rowSpan="4">
                  <a:txBody>
                    <a:bodyPr/>
                    <a:lstStyle/>
                    <a:p>
                      <a:pPr marL="0" marR="0" algn="ctr">
                        <a:lnSpc>
                          <a:spcPct val="115000"/>
                        </a:lnSpc>
                        <a:spcBef>
                          <a:spcPts val="0"/>
                        </a:spcBef>
                        <a:spcAft>
                          <a:spcPts val="0"/>
                        </a:spcAft>
                      </a:pPr>
                      <a:r>
                        <a:rPr lang="en-US" sz="1400" dirty="0">
                          <a:effectLst/>
                          <a:latin typeface="+mj-lt"/>
                        </a:rPr>
                        <a:t>$2,610,000.00</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effectLst/>
                          <a:latin typeface="+mj-lt"/>
                        </a:rPr>
                        <a:t>Land </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a:effectLst/>
                          <a:latin typeface="+mj-lt"/>
                        </a:rPr>
                        <a:t>$1,500,000.00</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2905602"/>
                  </a:ext>
                </a:extLst>
              </a:tr>
              <a:tr h="38100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400">
                          <a:effectLst/>
                          <a:latin typeface="+mj-lt"/>
                        </a:rPr>
                        <a:t>Soft Costs </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a:effectLst/>
                          <a:latin typeface="+mj-lt"/>
                        </a:rPr>
                        <a:t>$167,327.00</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11755553"/>
                  </a:ext>
                </a:extLst>
              </a:tr>
              <a:tr h="38100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400">
                          <a:effectLst/>
                          <a:latin typeface="+mj-lt"/>
                        </a:rPr>
                        <a:t>Tenant Relocation </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a:effectLst/>
                          <a:latin typeface="+mj-lt"/>
                        </a:rPr>
                        <a:t>$100,000.00</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79563522"/>
                  </a:ext>
                </a:extLst>
              </a:tr>
              <a:tr h="38100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400">
                          <a:effectLst/>
                          <a:latin typeface="+mj-lt"/>
                        </a:rPr>
                        <a:t>Demolition </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effectLst/>
                          <a:latin typeface="+mj-lt"/>
                        </a:rPr>
                        <a:t>$836,267.00</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25602733"/>
                  </a:ext>
                </a:extLst>
              </a:tr>
              <a:tr h="352988">
                <a:tc>
                  <a:txBody>
                    <a:bodyPr/>
                    <a:lstStyle/>
                    <a:p>
                      <a:pPr marL="0" marR="0" algn="ctr">
                        <a:lnSpc>
                          <a:spcPct val="115000"/>
                        </a:lnSpc>
                        <a:spcBef>
                          <a:spcPts val="0"/>
                        </a:spcBef>
                        <a:spcAft>
                          <a:spcPts val="0"/>
                        </a:spcAft>
                      </a:pPr>
                      <a:r>
                        <a:rPr lang="en-US" sz="1400" dirty="0">
                          <a:solidFill>
                            <a:schemeClr val="tx1"/>
                          </a:solidFill>
                          <a:effectLst/>
                          <a:latin typeface="+mj-lt"/>
                        </a:rPr>
                        <a:t>Total</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latin typeface="+mj-lt"/>
                        </a:rPr>
                        <a:t>$2,610,000.00</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400">
                          <a:effectLst/>
                          <a:latin typeface="+mj-lt"/>
                        </a:rPr>
                        <a:t>Total</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a:effectLst/>
                          <a:latin typeface="+mj-lt"/>
                        </a:rPr>
                        <a:t>$2,603,594.00</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28580514"/>
                  </a:ext>
                </a:extLst>
              </a:tr>
            </a:tbl>
          </a:graphicData>
        </a:graphic>
      </p:graphicFrame>
    </p:spTree>
    <p:extLst>
      <p:ext uri="{BB962C8B-B14F-4D97-AF65-F5344CB8AC3E}">
        <p14:creationId xmlns:p14="http://schemas.microsoft.com/office/powerpoint/2010/main" val="102180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609600" y="228601"/>
            <a:ext cx="8077200" cy="1219200"/>
          </a:xfrm>
        </p:spPr>
        <p:txBody>
          <a:bodyPr>
            <a:noAutofit/>
          </a:bodyPr>
          <a:lstStyle/>
          <a:p>
            <a:r>
              <a:rPr lang="en-US" sz="2800" dirty="0"/>
              <a:t>Item </a:t>
            </a:r>
            <a:r>
              <a:rPr lang="en-US" sz="2800" dirty="0" err="1"/>
              <a:t>III.b</a:t>
            </a:r>
            <a:r>
              <a:rPr lang="en-US" sz="2800" dirty="0"/>
              <a:t>. – PUBLIC FACILITIES</a:t>
            </a:r>
            <a:br>
              <a:rPr lang="en-US" sz="2800" dirty="0"/>
            </a:br>
            <a:r>
              <a:rPr lang="en-US" sz="2800" dirty="0"/>
              <a:t>Harvey Buyout Program Guidelines </a:t>
            </a:r>
            <a:br>
              <a:rPr lang="en-US" sz="2800" dirty="0"/>
            </a:br>
            <a:r>
              <a:rPr lang="en-US" sz="1800" b="0" dirty="0"/>
              <a:t>(All Districts)</a:t>
            </a:r>
          </a:p>
        </p:txBody>
      </p:sp>
      <p:sp>
        <p:nvSpPr>
          <p:cNvPr id="3" name="TextBox 2">
            <a:extLst>
              <a:ext uri="{FF2B5EF4-FFF2-40B4-BE49-F238E27FC236}">
                <a16:creationId xmlns:a16="http://schemas.microsoft.com/office/drawing/2014/main" id="{E62225C8-87DE-4CEA-85D3-8507897793D2}"/>
              </a:ext>
            </a:extLst>
          </p:cNvPr>
          <p:cNvSpPr txBox="1"/>
          <p:nvPr/>
        </p:nvSpPr>
        <p:spPr>
          <a:xfrm>
            <a:off x="533400" y="1667470"/>
            <a:ext cx="8077200" cy="3477875"/>
          </a:xfrm>
          <a:prstGeom prst="rect">
            <a:avLst/>
          </a:prstGeom>
          <a:noFill/>
        </p:spPr>
        <p:txBody>
          <a:bodyPr wrap="square" rtlCol="0">
            <a:spAutoFit/>
          </a:bodyPr>
          <a:lstStyle/>
          <a:p>
            <a:pPr algn="just">
              <a:buClr>
                <a:srgbClr val="A0C65C"/>
              </a:buClr>
            </a:pPr>
            <a:r>
              <a:rPr lang="en-US" sz="2000" dirty="0">
                <a:latin typeface="+mj-lt"/>
              </a:rPr>
              <a:t>Approval of an ordinance adopting guidelines for the Harvey Buyout Program, funded with $40,800,000.00 in CDBG-DR 2017 funds from the GLO. </a:t>
            </a:r>
          </a:p>
          <a:p>
            <a:pPr algn="just">
              <a:buClr>
                <a:srgbClr val="A0C65C"/>
              </a:buClr>
            </a:pPr>
            <a:endParaRPr lang="en-US" sz="2000" dirty="0">
              <a:latin typeface="+mj-lt"/>
            </a:endParaRPr>
          </a:p>
          <a:p>
            <a:pPr algn="just">
              <a:buClr>
                <a:srgbClr val="A0C65C"/>
              </a:buClr>
            </a:pPr>
            <a:r>
              <a:rPr lang="en-US" sz="2000" dirty="0">
                <a:latin typeface="+mj-lt"/>
              </a:rPr>
              <a:t>Proposed sites will be selected internally by HCDD and Houston Public Works (HPW) based on the following preferences: </a:t>
            </a:r>
          </a:p>
          <a:p>
            <a:pPr algn="just">
              <a:buClr>
                <a:srgbClr val="A0C65C"/>
              </a:buClr>
            </a:pPr>
            <a:endParaRPr lang="en-US" sz="2000" dirty="0">
              <a:latin typeface="+mj-lt"/>
            </a:endParaRPr>
          </a:p>
          <a:p>
            <a:pPr marL="285750" indent="-285750" algn="just">
              <a:buClr>
                <a:srgbClr val="A0C65C"/>
              </a:buClr>
              <a:buFont typeface="Wingdings" panose="05000000000000000000" pitchFamily="2" charset="2"/>
              <a:buChar char="Ø"/>
            </a:pPr>
            <a:r>
              <a:rPr lang="en-US" sz="2000" dirty="0">
                <a:latin typeface="+mj-lt"/>
              </a:rPr>
              <a:t>Properties affected by Hurricane Harvey </a:t>
            </a:r>
          </a:p>
          <a:p>
            <a:pPr marL="285750" indent="-285750" algn="just">
              <a:buClr>
                <a:srgbClr val="A0C65C"/>
              </a:buClr>
              <a:buFont typeface="Wingdings" panose="05000000000000000000" pitchFamily="2" charset="2"/>
              <a:buChar char="Ø"/>
            </a:pPr>
            <a:r>
              <a:rPr lang="en-US" sz="2000" dirty="0">
                <a:latin typeface="+mj-lt"/>
              </a:rPr>
              <a:t>Properties located in a Floodway and/or Floodplain </a:t>
            </a:r>
          </a:p>
          <a:p>
            <a:pPr marL="285750" indent="-285750" algn="just">
              <a:buClr>
                <a:srgbClr val="A0C65C"/>
              </a:buClr>
              <a:buFont typeface="Wingdings" panose="05000000000000000000" pitchFamily="2" charset="2"/>
              <a:buChar char="Ø"/>
            </a:pPr>
            <a:r>
              <a:rPr lang="en-US" sz="2000" dirty="0">
                <a:latin typeface="+mj-lt"/>
              </a:rPr>
              <a:t>Properties with repetitive flood loss from 2015-2017</a:t>
            </a:r>
          </a:p>
          <a:p>
            <a:pPr marL="285750" indent="-285750" algn="just">
              <a:buClr>
                <a:srgbClr val="A0C65C"/>
              </a:buClr>
              <a:buFont typeface="Wingdings" panose="05000000000000000000" pitchFamily="2" charset="2"/>
              <a:buChar char="Ø"/>
            </a:pPr>
            <a:r>
              <a:rPr lang="en-US" sz="2000" dirty="0">
                <a:latin typeface="+mj-lt"/>
              </a:rPr>
              <a:t>Properties located adjacent to an HPW flood mitigation project</a:t>
            </a:r>
          </a:p>
        </p:txBody>
      </p:sp>
    </p:spTree>
    <p:extLst>
      <p:ext uri="{BB962C8B-B14F-4D97-AF65-F5344CB8AC3E}">
        <p14:creationId xmlns:p14="http://schemas.microsoft.com/office/powerpoint/2010/main" val="271337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609600" y="228601"/>
            <a:ext cx="8077200" cy="1219200"/>
          </a:xfrm>
        </p:spPr>
        <p:txBody>
          <a:bodyPr>
            <a:noAutofit/>
          </a:bodyPr>
          <a:lstStyle/>
          <a:p>
            <a:r>
              <a:rPr lang="en-US" sz="2800" dirty="0"/>
              <a:t>Item </a:t>
            </a:r>
            <a:r>
              <a:rPr lang="en-US" sz="2800" dirty="0" err="1"/>
              <a:t>III.b</a:t>
            </a:r>
            <a:r>
              <a:rPr lang="en-US" sz="2800" dirty="0"/>
              <a:t>. – PUBLIC FACILITIES</a:t>
            </a:r>
            <a:br>
              <a:rPr lang="en-US" sz="2800" dirty="0"/>
            </a:br>
            <a:r>
              <a:rPr lang="en-US" sz="2800" dirty="0"/>
              <a:t>Harvey Buyout Program Guidelines </a:t>
            </a:r>
            <a:br>
              <a:rPr lang="en-US" sz="2800" dirty="0"/>
            </a:br>
            <a:r>
              <a:rPr lang="en-US" sz="1800" b="0" dirty="0"/>
              <a:t>(All Districts)</a:t>
            </a:r>
          </a:p>
        </p:txBody>
      </p:sp>
      <p:sp>
        <p:nvSpPr>
          <p:cNvPr id="3" name="TextBox 2">
            <a:extLst>
              <a:ext uri="{FF2B5EF4-FFF2-40B4-BE49-F238E27FC236}">
                <a16:creationId xmlns:a16="http://schemas.microsoft.com/office/drawing/2014/main" id="{E62225C8-87DE-4CEA-85D3-8507897793D2}"/>
              </a:ext>
            </a:extLst>
          </p:cNvPr>
          <p:cNvSpPr txBox="1"/>
          <p:nvPr/>
        </p:nvSpPr>
        <p:spPr>
          <a:xfrm>
            <a:off x="533400" y="1667470"/>
            <a:ext cx="8077200" cy="3785652"/>
          </a:xfrm>
          <a:prstGeom prst="rect">
            <a:avLst/>
          </a:prstGeom>
          <a:noFill/>
        </p:spPr>
        <p:txBody>
          <a:bodyPr wrap="square" rtlCol="0">
            <a:spAutoFit/>
          </a:bodyPr>
          <a:lstStyle/>
          <a:p>
            <a:pPr algn="just">
              <a:buClr>
                <a:srgbClr val="A0C65C"/>
              </a:buClr>
            </a:pPr>
            <a:r>
              <a:rPr lang="en-US" sz="2000" dirty="0">
                <a:latin typeface="+mj-lt"/>
              </a:rPr>
              <a:t>Eligible Harvey Buyout Program activities and costs include the following: </a:t>
            </a:r>
          </a:p>
          <a:p>
            <a:pPr algn="just">
              <a:buClr>
                <a:srgbClr val="A0C65C"/>
              </a:buClr>
            </a:pPr>
            <a:endParaRPr lang="en-US" sz="2000" dirty="0">
              <a:latin typeface="+mj-lt"/>
            </a:endParaRPr>
          </a:p>
          <a:p>
            <a:pPr marL="285750" indent="-285750" algn="just">
              <a:buClr>
                <a:srgbClr val="A0C65C"/>
              </a:buClr>
              <a:buFont typeface="Wingdings" panose="05000000000000000000" pitchFamily="2" charset="2"/>
              <a:buChar char="Ø"/>
            </a:pPr>
            <a:r>
              <a:rPr lang="en-US" sz="2000" dirty="0">
                <a:latin typeface="+mj-lt"/>
              </a:rPr>
              <a:t>Acquisition of existing properties, land and soft costs directly related to acquisition.</a:t>
            </a:r>
          </a:p>
          <a:p>
            <a:pPr marL="285750" indent="-285750" algn="just">
              <a:buClr>
                <a:srgbClr val="A0C65C"/>
              </a:buClr>
              <a:buFont typeface="Wingdings" panose="05000000000000000000" pitchFamily="2" charset="2"/>
              <a:buChar char="Ø"/>
            </a:pPr>
            <a:endParaRPr lang="en-US" sz="2000" dirty="0">
              <a:latin typeface="+mj-lt"/>
            </a:endParaRPr>
          </a:p>
          <a:p>
            <a:pPr marL="285750" indent="-285750" algn="just">
              <a:buClr>
                <a:srgbClr val="A0C65C"/>
              </a:buClr>
              <a:buFont typeface="Wingdings" panose="05000000000000000000" pitchFamily="2" charset="2"/>
              <a:buChar char="Ø"/>
            </a:pPr>
            <a:r>
              <a:rPr lang="en-US" sz="2000" dirty="0">
                <a:latin typeface="+mj-lt"/>
              </a:rPr>
              <a:t>Relocation of owner-occupants and/or tenants from vulnerable areas. </a:t>
            </a:r>
          </a:p>
          <a:p>
            <a:pPr marL="285750" indent="-285750" algn="just">
              <a:buClr>
                <a:srgbClr val="A0C65C"/>
              </a:buClr>
              <a:buFont typeface="Wingdings" panose="05000000000000000000" pitchFamily="2" charset="2"/>
              <a:buChar char="Ø"/>
            </a:pPr>
            <a:endParaRPr lang="en-US" sz="2000" dirty="0">
              <a:latin typeface="+mj-lt"/>
            </a:endParaRPr>
          </a:p>
          <a:p>
            <a:pPr marL="285750" indent="-285750" algn="just">
              <a:buClr>
                <a:srgbClr val="A0C65C"/>
              </a:buClr>
              <a:buFont typeface="Wingdings" panose="05000000000000000000" pitchFamily="2" charset="2"/>
              <a:buChar char="Ø"/>
            </a:pPr>
            <a:r>
              <a:rPr lang="en-US" sz="2000" dirty="0">
                <a:latin typeface="+mj-lt"/>
              </a:rPr>
              <a:t>Clearance and demolition of structures.</a:t>
            </a:r>
          </a:p>
          <a:p>
            <a:pPr marL="285750" indent="-285750" algn="just">
              <a:buClr>
                <a:srgbClr val="A0C65C"/>
              </a:buClr>
              <a:buFont typeface="Wingdings" panose="05000000000000000000" pitchFamily="2" charset="2"/>
              <a:buChar char="Ø"/>
            </a:pPr>
            <a:endParaRPr lang="en-US" sz="2000" dirty="0">
              <a:latin typeface="+mj-lt"/>
            </a:endParaRPr>
          </a:p>
          <a:p>
            <a:pPr algn="just">
              <a:buClr>
                <a:srgbClr val="A0C65C"/>
              </a:buClr>
            </a:pPr>
            <a:r>
              <a:rPr lang="en-US" sz="2000" dirty="0">
                <a:latin typeface="+mj-lt"/>
              </a:rPr>
              <a:t>This program activity is pending approval from the GLO.  </a:t>
            </a:r>
          </a:p>
        </p:txBody>
      </p:sp>
    </p:spTree>
    <p:extLst>
      <p:ext uri="{BB962C8B-B14F-4D97-AF65-F5344CB8AC3E}">
        <p14:creationId xmlns:p14="http://schemas.microsoft.com/office/powerpoint/2010/main" val="408438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609600" y="228600"/>
            <a:ext cx="8458200" cy="1295400"/>
          </a:xfrm>
        </p:spPr>
        <p:txBody>
          <a:bodyPr>
            <a:noAutofit/>
          </a:bodyPr>
          <a:lstStyle/>
          <a:p>
            <a:r>
              <a:rPr lang="en-US" sz="2800" dirty="0"/>
              <a:t>Item IV. – SINGLE FAMILY</a:t>
            </a:r>
            <a:br>
              <a:rPr lang="en-US" sz="2800" dirty="0"/>
            </a:br>
            <a:r>
              <a:rPr lang="en-US" sz="2800" dirty="0" err="1"/>
              <a:t>Downpayment</a:t>
            </a:r>
            <a:r>
              <a:rPr lang="en-US" sz="2800" dirty="0"/>
              <a:t> Assistance Program</a:t>
            </a:r>
            <a:br>
              <a:rPr lang="en-US" sz="2800" dirty="0"/>
            </a:br>
            <a:r>
              <a:rPr lang="en-US" sz="1800" b="0" dirty="0"/>
              <a:t>(All Districts)</a:t>
            </a:r>
          </a:p>
        </p:txBody>
      </p:sp>
      <p:sp>
        <p:nvSpPr>
          <p:cNvPr id="3" name="TextBox 2">
            <a:extLst>
              <a:ext uri="{FF2B5EF4-FFF2-40B4-BE49-F238E27FC236}">
                <a16:creationId xmlns:a16="http://schemas.microsoft.com/office/drawing/2014/main" id="{7BCEFCD4-CBC4-418C-8291-FAA28540EB37}"/>
              </a:ext>
            </a:extLst>
          </p:cNvPr>
          <p:cNvSpPr txBox="1"/>
          <p:nvPr/>
        </p:nvSpPr>
        <p:spPr>
          <a:xfrm>
            <a:off x="609600" y="1600200"/>
            <a:ext cx="7924800" cy="42672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3C270115-64C9-4E09-83E4-277E943C4E61}"/>
              </a:ext>
            </a:extLst>
          </p:cNvPr>
          <p:cNvSpPr txBox="1"/>
          <p:nvPr/>
        </p:nvSpPr>
        <p:spPr>
          <a:xfrm>
            <a:off x="533400" y="1600200"/>
            <a:ext cx="8077200" cy="3139321"/>
          </a:xfrm>
          <a:prstGeom prst="rect">
            <a:avLst/>
          </a:prstGeom>
          <a:noFill/>
        </p:spPr>
        <p:txBody>
          <a:bodyPr wrap="square" rtlCol="0">
            <a:spAutoFit/>
          </a:bodyPr>
          <a:lstStyle/>
          <a:p>
            <a:pPr algn="just">
              <a:tabLst>
                <a:tab pos="182880" algn="l"/>
              </a:tabLst>
            </a:pPr>
            <a:r>
              <a:rPr lang="en-US" dirty="0">
                <a:latin typeface="Arial" panose="020B0604020202020204" pitchFamily="34" charset="0"/>
                <a:ea typeface="Calibri" panose="020F0502020204030204" pitchFamily="34" charset="0"/>
                <a:cs typeface="Times New Roman" panose="02020603050405020304" pitchFamily="18" charset="0"/>
              </a:rPr>
              <a:t>Approval of an allocation of $750,000.00 in TIRZ funds for down payment and closing cost assistance through the Homebuyer Assistance Program (HAP), to increase homeownership opportunities for low-to-moderate income homebuyers with Hurricane Harvey recovery funding. </a:t>
            </a:r>
          </a:p>
          <a:p>
            <a:pPr algn="just">
              <a:tabLst>
                <a:tab pos="182880" algn="l"/>
              </a:tabLst>
            </a:pPr>
            <a:endParaRPr lang="en-US" dirty="0">
              <a:latin typeface="Arial" panose="020B0604020202020204" pitchFamily="34" charset="0"/>
              <a:ea typeface="Calibri" panose="020F0502020204030204" pitchFamily="34" charset="0"/>
              <a:cs typeface="Times New Roman" panose="02020603050405020304" pitchFamily="18" charset="0"/>
            </a:endParaRPr>
          </a:p>
          <a:p>
            <a:pPr algn="just">
              <a:tabLst>
                <a:tab pos="182880" algn="l"/>
              </a:tabLst>
            </a:pPr>
            <a:r>
              <a:rPr lang="en-US" dirty="0">
                <a:latin typeface="Arial" panose="020B0604020202020204" pitchFamily="34" charset="0"/>
                <a:ea typeface="Arial" panose="020B0604020202020204" pitchFamily="34" charset="0"/>
                <a:cs typeface="Times New Roman" panose="02020603050405020304" pitchFamily="18" charset="0"/>
              </a:rPr>
              <a:t>This request is being made to resolve a funding discrepancy between the City and the Texas General Land Office (GLO) regarding technicalities of applicant eligibility.  </a:t>
            </a:r>
          </a:p>
          <a:p>
            <a:pPr algn="just">
              <a:tabLst>
                <a:tab pos="182880" algn="l"/>
              </a:tabLst>
            </a:pPr>
            <a:endParaRPr lang="en-US" dirty="0">
              <a:latin typeface="Arial" panose="020B0604020202020204" pitchFamily="34" charset="0"/>
              <a:ea typeface="Arial" panose="020B0604020202020204" pitchFamily="34" charset="0"/>
              <a:cs typeface="Times New Roman" panose="02020603050405020304" pitchFamily="18" charset="0"/>
            </a:endParaRPr>
          </a:p>
          <a:p>
            <a:pPr algn="just">
              <a:tabLst>
                <a:tab pos="182880" algn="l"/>
              </a:tabLst>
            </a:pPr>
            <a:r>
              <a:rPr lang="en-US" dirty="0">
                <a:latin typeface="Arial" panose="020B0604020202020204" pitchFamily="34" charset="0"/>
                <a:ea typeface="Arial" panose="020B0604020202020204" pitchFamily="34" charset="0"/>
                <a:cs typeface="Times New Roman" panose="02020603050405020304" pitchFamily="18" charset="0"/>
              </a:rPr>
              <a:t>HCDD will make every effort to secure full reimbursement for all households served through Harvey funding from the GLO.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329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591393" y="381000"/>
            <a:ext cx="8229600" cy="588568"/>
          </a:xfrm>
        </p:spPr>
        <p:txBody>
          <a:bodyPr>
            <a:noAutofit/>
          </a:bodyPr>
          <a:lstStyle/>
          <a:p>
            <a:r>
              <a:rPr lang="en-US" dirty="0"/>
              <a:t>HCDD Agenda</a:t>
            </a:r>
          </a:p>
        </p:txBody>
      </p:sp>
      <p:sp>
        <p:nvSpPr>
          <p:cNvPr id="3" name="Text Placeholder 2">
            <a:extLst>
              <a:ext uri="{FF2B5EF4-FFF2-40B4-BE49-F238E27FC236}">
                <a16:creationId xmlns:a16="http://schemas.microsoft.com/office/drawing/2014/main" id="{722B3853-CAE0-E940-925F-2EC655D462CD}"/>
              </a:ext>
            </a:extLst>
          </p:cNvPr>
          <p:cNvSpPr>
            <a:spLocks noGrp="1"/>
          </p:cNvSpPr>
          <p:nvPr>
            <p:ph type="body" idx="1"/>
          </p:nvPr>
        </p:nvSpPr>
        <p:spPr>
          <a:xfrm>
            <a:off x="609600" y="1066800"/>
            <a:ext cx="7924800" cy="4724400"/>
          </a:xfrm>
        </p:spPr>
        <p:txBody>
          <a:bodyPr>
            <a:noAutofit/>
          </a:bodyPr>
          <a:lstStyle/>
          <a:p>
            <a:pPr marL="0" indent="0">
              <a:lnSpc>
                <a:spcPct val="150000"/>
              </a:lnSpc>
              <a:buNone/>
            </a:pPr>
            <a:r>
              <a:rPr lang="en-US" sz="2000" dirty="0">
                <a:solidFill>
                  <a:schemeClr val="tx1"/>
                </a:solidFill>
              </a:rPr>
              <a:t>I.  	Call to Order/Welcome</a:t>
            </a:r>
          </a:p>
          <a:p>
            <a:pPr marL="0" indent="0">
              <a:lnSpc>
                <a:spcPct val="150000"/>
              </a:lnSpc>
              <a:buNone/>
            </a:pPr>
            <a:r>
              <a:rPr lang="en-US" sz="2000" dirty="0">
                <a:solidFill>
                  <a:schemeClr val="tx1"/>
                </a:solidFill>
              </a:rPr>
              <a:t>II.  	Public Services, Melody Barr</a:t>
            </a:r>
          </a:p>
          <a:p>
            <a:pPr marL="0" indent="0">
              <a:lnSpc>
                <a:spcPct val="150000"/>
              </a:lnSpc>
              <a:buNone/>
            </a:pPr>
            <a:r>
              <a:rPr lang="en-US" sz="2000" dirty="0">
                <a:solidFill>
                  <a:schemeClr val="tx1"/>
                </a:solidFill>
              </a:rPr>
              <a:t>III. 	</a:t>
            </a:r>
            <a:r>
              <a:rPr lang="en-US" sz="2000">
                <a:solidFill>
                  <a:schemeClr val="tx1"/>
                </a:solidFill>
              </a:rPr>
              <a:t>Multifamily/Public </a:t>
            </a:r>
            <a:r>
              <a:rPr lang="en-US" sz="2000" dirty="0">
                <a:solidFill>
                  <a:schemeClr val="tx1"/>
                </a:solidFill>
              </a:rPr>
              <a:t>Facilities, Ray Miller</a:t>
            </a:r>
          </a:p>
          <a:p>
            <a:pPr marL="0" indent="0">
              <a:lnSpc>
                <a:spcPct val="150000"/>
              </a:lnSpc>
              <a:buNone/>
            </a:pPr>
            <a:r>
              <a:rPr lang="en-US" sz="2000" dirty="0">
                <a:solidFill>
                  <a:schemeClr val="tx1"/>
                </a:solidFill>
              </a:rPr>
              <a:t>IV.	Single Family, Anderson Stoute</a:t>
            </a:r>
          </a:p>
          <a:p>
            <a:pPr marL="0" indent="0">
              <a:lnSpc>
                <a:spcPct val="150000"/>
              </a:lnSpc>
              <a:buNone/>
            </a:pPr>
            <a:r>
              <a:rPr lang="en-US" sz="2000" dirty="0">
                <a:solidFill>
                  <a:schemeClr val="tx1"/>
                </a:solidFill>
              </a:rPr>
              <a:t>V.	Real Estate, Rupa Sen</a:t>
            </a:r>
          </a:p>
          <a:p>
            <a:pPr marL="0" indent="0">
              <a:lnSpc>
                <a:spcPct val="150000"/>
              </a:lnSpc>
              <a:buNone/>
            </a:pPr>
            <a:r>
              <a:rPr lang="en-US" sz="2000" dirty="0">
                <a:solidFill>
                  <a:schemeClr val="tx1"/>
                </a:solidFill>
              </a:rPr>
              <a:t>VI.	Planning &amp; Grants Management, Derek Sellers </a:t>
            </a:r>
          </a:p>
          <a:p>
            <a:pPr marL="0" indent="0">
              <a:lnSpc>
                <a:spcPct val="150000"/>
              </a:lnSpc>
              <a:buNone/>
            </a:pPr>
            <a:r>
              <a:rPr lang="en-US" sz="2000" dirty="0">
                <a:solidFill>
                  <a:schemeClr val="tx1"/>
                </a:solidFill>
              </a:rPr>
              <a:t>VII.	Disaster Recovery, Tom McCasland</a:t>
            </a:r>
          </a:p>
          <a:p>
            <a:pPr marL="0" indent="0">
              <a:lnSpc>
                <a:spcPct val="150000"/>
              </a:lnSpc>
              <a:buNone/>
            </a:pPr>
            <a:r>
              <a:rPr lang="en-US" sz="2000" dirty="0">
                <a:solidFill>
                  <a:schemeClr val="tx1"/>
                </a:solidFill>
              </a:rPr>
              <a:t>VIII.	Public Comments</a:t>
            </a:r>
          </a:p>
          <a:p>
            <a:pPr marL="0" indent="0">
              <a:lnSpc>
                <a:spcPct val="150000"/>
              </a:lnSpc>
              <a:buNone/>
            </a:pPr>
            <a:r>
              <a:rPr lang="en-US" sz="2000" dirty="0">
                <a:solidFill>
                  <a:schemeClr val="tx1"/>
                </a:solidFill>
              </a:rPr>
              <a:t>IX.	Director’s Comments, Tom McCasland</a:t>
            </a:r>
          </a:p>
        </p:txBody>
      </p:sp>
    </p:spTree>
    <p:extLst>
      <p:ext uri="{BB962C8B-B14F-4D97-AF65-F5344CB8AC3E}">
        <p14:creationId xmlns:p14="http://schemas.microsoft.com/office/powerpoint/2010/main" val="92245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609600" y="228600"/>
            <a:ext cx="8458200" cy="1295400"/>
          </a:xfrm>
        </p:spPr>
        <p:txBody>
          <a:bodyPr>
            <a:noAutofit/>
          </a:bodyPr>
          <a:lstStyle/>
          <a:p>
            <a:r>
              <a:rPr lang="en-US" sz="2800" dirty="0"/>
              <a:t>Item V. – REAL ESTATE (Single Family)</a:t>
            </a:r>
            <a:br>
              <a:rPr lang="en-US" sz="2800" dirty="0"/>
            </a:br>
            <a:r>
              <a:rPr lang="en-US" sz="2800" dirty="0"/>
              <a:t>1100 Frawley </a:t>
            </a:r>
            <a:br>
              <a:rPr lang="en-US" sz="2800" dirty="0"/>
            </a:br>
            <a:r>
              <a:rPr lang="en-US" sz="1800" b="0" dirty="0"/>
              <a:t>(District H)</a:t>
            </a:r>
          </a:p>
        </p:txBody>
      </p:sp>
      <p:sp>
        <p:nvSpPr>
          <p:cNvPr id="5" name="TextBox 4">
            <a:extLst>
              <a:ext uri="{FF2B5EF4-FFF2-40B4-BE49-F238E27FC236}">
                <a16:creationId xmlns:a16="http://schemas.microsoft.com/office/drawing/2014/main" id="{3C270115-64C9-4E09-83E4-277E943C4E61}"/>
              </a:ext>
            </a:extLst>
          </p:cNvPr>
          <p:cNvSpPr txBox="1"/>
          <p:nvPr/>
        </p:nvSpPr>
        <p:spPr>
          <a:xfrm>
            <a:off x="533400" y="1627525"/>
            <a:ext cx="8077200" cy="3477875"/>
          </a:xfrm>
          <a:prstGeom prst="rect">
            <a:avLst/>
          </a:prstGeom>
          <a:noFill/>
        </p:spPr>
        <p:txBody>
          <a:bodyPr wrap="square" rtlCol="0">
            <a:spAutoFit/>
          </a:bodyPr>
          <a:lstStyle/>
          <a:p>
            <a:pPr algn="just">
              <a:tabLst>
                <a:tab pos="182880" algn="l"/>
              </a:tabLst>
            </a:pPr>
            <a:r>
              <a:rPr lang="en-US" sz="2000" dirty="0">
                <a:latin typeface="Arial" panose="020B0604020202020204" pitchFamily="34" charset="0"/>
                <a:ea typeface="Calibri" panose="020F0502020204030204" pitchFamily="34" charset="0"/>
                <a:cs typeface="Times New Roman" panose="02020603050405020304" pitchFamily="18" charset="0"/>
              </a:rPr>
              <a:t>HCDD is interested in acquiring 5,000 square feet of land located at 1100 Frawley Street through a Memorandum of Understanding with HPW.</a:t>
            </a:r>
          </a:p>
          <a:p>
            <a:pPr algn="just">
              <a:tabLst>
                <a:tab pos="182880" algn="l"/>
              </a:tabLs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tabLst>
                <a:tab pos="182880" algn="l"/>
              </a:tabLst>
            </a:pPr>
            <a:r>
              <a:rPr lang="en-US" sz="2000" dirty="0">
                <a:latin typeface="Arial" panose="020B0604020202020204" pitchFamily="34" charset="0"/>
                <a:ea typeface="Calibri" panose="020F0502020204030204" pitchFamily="34" charset="0"/>
                <a:cs typeface="Times New Roman" panose="02020603050405020304" pitchFamily="18" charset="0"/>
              </a:rPr>
              <a:t>The intended use is to create owner occupied Single Family affordable housing under the New Home Development Program and supplement an additional tract in the area to be acquired by HCDD.</a:t>
            </a:r>
          </a:p>
          <a:p>
            <a:pPr algn="just">
              <a:tabLst>
                <a:tab pos="182880" algn="l"/>
              </a:tabLs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tabLst>
                <a:tab pos="182880" algn="l"/>
              </a:tabLst>
            </a:pPr>
            <a:r>
              <a:rPr lang="en-US" sz="2000" dirty="0">
                <a:latin typeface="Arial" panose="020B0604020202020204" pitchFamily="34" charset="0"/>
                <a:ea typeface="Calibri" panose="020F0502020204030204" pitchFamily="34" charset="0"/>
                <a:cs typeface="Times New Roman" panose="02020603050405020304" pitchFamily="18" charset="0"/>
              </a:rPr>
              <a:t>In addition, since Near Northside already owns units in the area owned by City/HCDD, this site will enhance the density of single family homes in the area. </a:t>
            </a:r>
          </a:p>
        </p:txBody>
      </p:sp>
    </p:spTree>
    <p:extLst>
      <p:ext uri="{BB962C8B-B14F-4D97-AF65-F5344CB8AC3E}">
        <p14:creationId xmlns:p14="http://schemas.microsoft.com/office/powerpoint/2010/main" val="199328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609600" y="228600"/>
            <a:ext cx="8458200" cy="1143000"/>
          </a:xfrm>
        </p:spPr>
        <p:txBody>
          <a:bodyPr>
            <a:noAutofit/>
          </a:bodyPr>
          <a:lstStyle/>
          <a:p>
            <a:r>
              <a:rPr lang="en-US" sz="2800" dirty="0"/>
              <a:t>Item V. – REAL ESTATE (Single Family)</a:t>
            </a:r>
            <a:br>
              <a:rPr lang="en-US" sz="2800" dirty="0"/>
            </a:br>
            <a:r>
              <a:rPr lang="en-US" sz="2800" dirty="0"/>
              <a:t>1100 Frawley </a:t>
            </a:r>
            <a:br>
              <a:rPr lang="en-US" sz="2800" dirty="0"/>
            </a:br>
            <a:r>
              <a:rPr lang="en-US" sz="1800" b="0" dirty="0"/>
              <a:t>(District H)</a:t>
            </a:r>
          </a:p>
        </p:txBody>
      </p:sp>
      <p:pic>
        <p:nvPicPr>
          <p:cNvPr id="7" name="Picture 6">
            <a:extLst>
              <a:ext uri="{FF2B5EF4-FFF2-40B4-BE49-F238E27FC236}">
                <a16:creationId xmlns:a16="http://schemas.microsoft.com/office/drawing/2014/main" id="{708F006E-0689-4363-AA6F-2749BE7C56B4}"/>
              </a:ext>
            </a:extLst>
          </p:cNvPr>
          <p:cNvPicPr/>
          <p:nvPr/>
        </p:nvPicPr>
        <p:blipFill rotWithShape="1">
          <a:blip r:embed="rId2">
            <a:extLst>
              <a:ext uri="{28A0092B-C50C-407E-A947-70E740481C1C}">
                <a14:useLocalDpi xmlns:a14="http://schemas.microsoft.com/office/drawing/2010/main" val="0"/>
              </a:ext>
            </a:extLst>
          </a:blip>
          <a:srcRect l="7695" t="8831" r="22633" b="12887"/>
          <a:stretch/>
        </p:blipFill>
        <p:spPr bwMode="auto">
          <a:xfrm>
            <a:off x="812345" y="1524000"/>
            <a:ext cx="7391400" cy="3810000"/>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248E938E-22FB-4994-B676-ED8E262E1556}"/>
              </a:ext>
            </a:extLst>
          </p:cNvPr>
          <p:cNvSpPr txBox="1"/>
          <p:nvPr/>
        </p:nvSpPr>
        <p:spPr>
          <a:xfrm>
            <a:off x="761999" y="5373469"/>
            <a:ext cx="7492093" cy="646331"/>
          </a:xfrm>
          <a:prstGeom prst="rect">
            <a:avLst/>
          </a:prstGeom>
          <a:noFill/>
        </p:spPr>
        <p:txBody>
          <a:bodyPr wrap="square" rtlCol="0">
            <a:spAutoFit/>
          </a:bodyPr>
          <a:lstStyle/>
          <a:p>
            <a:pPr algn="just"/>
            <a:r>
              <a:rPr lang="en-US" dirty="0">
                <a:latin typeface="+mj-lt"/>
              </a:rPr>
              <a:t>The property is located east of Airline Drive, south of the 610 North Loop, west of the Hardy Toll Road and north of Quitman Street. </a:t>
            </a:r>
          </a:p>
        </p:txBody>
      </p:sp>
    </p:spTree>
    <p:extLst>
      <p:ext uri="{BB962C8B-B14F-4D97-AF65-F5344CB8AC3E}">
        <p14:creationId xmlns:p14="http://schemas.microsoft.com/office/powerpoint/2010/main" val="742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609600" y="228600"/>
            <a:ext cx="8458200" cy="1295400"/>
          </a:xfrm>
        </p:spPr>
        <p:txBody>
          <a:bodyPr>
            <a:noAutofit/>
          </a:bodyPr>
          <a:lstStyle/>
          <a:p>
            <a:r>
              <a:rPr lang="en-US" sz="2800" dirty="0"/>
              <a:t>Item VI. – REAL ESTATE (Single Family)</a:t>
            </a:r>
            <a:br>
              <a:rPr lang="en-US" sz="2800" dirty="0"/>
            </a:br>
            <a:r>
              <a:rPr lang="en-US" sz="2800" dirty="0"/>
              <a:t>1100 Frawley </a:t>
            </a:r>
            <a:br>
              <a:rPr lang="en-US" sz="2800" dirty="0"/>
            </a:br>
            <a:r>
              <a:rPr lang="en-US" sz="1800" b="0" dirty="0"/>
              <a:t>(District H)</a:t>
            </a:r>
          </a:p>
        </p:txBody>
      </p:sp>
      <p:graphicFrame>
        <p:nvGraphicFramePr>
          <p:cNvPr id="4" name="Table 3">
            <a:extLst>
              <a:ext uri="{FF2B5EF4-FFF2-40B4-BE49-F238E27FC236}">
                <a16:creationId xmlns:a16="http://schemas.microsoft.com/office/drawing/2014/main" id="{8958A65C-9702-47CB-BC32-0A236557C9ED}"/>
              </a:ext>
            </a:extLst>
          </p:cNvPr>
          <p:cNvGraphicFramePr>
            <a:graphicFrameLocks noGrp="1"/>
          </p:cNvGraphicFramePr>
          <p:nvPr>
            <p:extLst>
              <p:ext uri="{D42A27DB-BD31-4B8C-83A1-F6EECF244321}">
                <p14:modId xmlns:p14="http://schemas.microsoft.com/office/powerpoint/2010/main" val="3604713926"/>
              </p:ext>
            </p:extLst>
          </p:nvPr>
        </p:nvGraphicFramePr>
        <p:xfrm>
          <a:off x="685800" y="1676400"/>
          <a:ext cx="7772400" cy="2064512"/>
        </p:xfrm>
        <a:graphic>
          <a:graphicData uri="http://schemas.openxmlformats.org/drawingml/2006/table">
            <a:tbl>
              <a:tblPr firstRow="1" firstCol="1" bandRow="1">
                <a:tableStyleId>{5C22544A-7EE6-4342-B048-85BDC9FD1C3A}</a:tableStyleId>
              </a:tblPr>
              <a:tblGrid>
                <a:gridCol w="3048000">
                  <a:extLst>
                    <a:ext uri="{9D8B030D-6E8A-4147-A177-3AD203B41FA5}">
                      <a16:colId xmlns:a16="http://schemas.microsoft.com/office/drawing/2014/main" val="118052051"/>
                    </a:ext>
                  </a:extLst>
                </a:gridCol>
                <a:gridCol w="2209800">
                  <a:extLst>
                    <a:ext uri="{9D8B030D-6E8A-4147-A177-3AD203B41FA5}">
                      <a16:colId xmlns:a16="http://schemas.microsoft.com/office/drawing/2014/main" val="2102843276"/>
                    </a:ext>
                  </a:extLst>
                </a:gridCol>
                <a:gridCol w="2514600">
                  <a:extLst>
                    <a:ext uri="{9D8B030D-6E8A-4147-A177-3AD203B41FA5}">
                      <a16:colId xmlns:a16="http://schemas.microsoft.com/office/drawing/2014/main" val="2371683157"/>
                    </a:ext>
                  </a:extLst>
                </a:gridCol>
              </a:tblGrid>
              <a:tr h="444500">
                <a:tc>
                  <a:txBody>
                    <a:bodyPr/>
                    <a:lstStyle/>
                    <a:p>
                      <a:pPr marL="0" marR="0" algn="ctr">
                        <a:lnSpc>
                          <a:spcPct val="115000"/>
                        </a:lnSpc>
                        <a:spcBef>
                          <a:spcPts val="0"/>
                        </a:spcBef>
                        <a:spcAft>
                          <a:spcPts val="0"/>
                        </a:spcAft>
                      </a:pPr>
                      <a:r>
                        <a:rPr lang="en-US" sz="1600" dirty="0">
                          <a:solidFill>
                            <a:schemeClr val="tx1"/>
                          </a:solidFill>
                          <a:effectLst/>
                          <a:latin typeface="+mj-lt"/>
                        </a:rPr>
                        <a:t>Sources</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tx1"/>
                          </a:solidFill>
                          <a:effectLst/>
                          <a:latin typeface="+mj-lt"/>
                        </a:rPr>
                        <a:t>Amount</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tx1"/>
                          </a:solidFill>
                          <a:effectLst/>
                          <a:latin typeface="+mj-lt"/>
                        </a:rPr>
                        <a:t>Uses</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7071687"/>
                  </a:ext>
                </a:extLst>
              </a:tr>
              <a:tr h="546100">
                <a:tc>
                  <a:txBody>
                    <a:bodyPr/>
                    <a:lstStyle/>
                    <a:p>
                      <a:pPr marL="0" marR="0" algn="ctr">
                        <a:lnSpc>
                          <a:spcPct val="115000"/>
                        </a:lnSpc>
                        <a:spcBef>
                          <a:spcPts val="0"/>
                        </a:spcBef>
                        <a:spcAft>
                          <a:spcPts val="0"/>
                        </a:spcAft>
                      </a:pPr>
                      <a:r>
                        <a:rPr lang="en-US" sz="1600" dirty="0">
                          <a:solidFill>
                            <a:schemeClr val="tx1"/>
                          </a:solidFill>
                          <a:effectLst/>
                          <a:latin typeface="+mj-lt"/>
                        </a:rPr>
                        <a:t>Multi Family TIRZ 2019 Fund </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mj-lt"/>
                        </a:rPr>
                        <a:t> $120,000.00</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mj-lt"/>
                        </a:rPr>
                        <a:t>Acquisition of Land  </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90821895"/>
                  </a:ext>
                </a:extLst>
              </a:tr>
              <a:tr h="201549">
                <a:tc>
                  <a:txBody>
                    <a:bodyPr/>
                    <a:lstStyle/>
                    <a:p>
                      <a:pPr marL="0" marR="0" algn="ctr">
                        <a:lnSpc>
                          <a:spcPct val="115000"/>
                        </a:lnSpc>
                        <a:spcBef>
                          <a:spcPts val="0"/>
                        </a:spcBef>
                        <a:spcAft>
                          <a:spcPts val="0"/>
                        </a:spcAft>
                      </a:pPr>
                      <a:r>
                        <a:rPr lang="en-US" sz="1600" dirty="0">
                          <a:solidFill>
                            <a:schemeClr val="tx1"/>
                          </a:solidFill>
                          <a:effectLst/>
                          <a:latin typeface="+mj-lt"/>
                        </a:rPr>
                        <a:t>Multi Family TIRZ 2019 Fund </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mj-lt"/>
                        </a:rPr>
                        <a:t>$ 30,000.00 </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mj-lt"/>
                        </a:rPr>
                        <a:t>Closing related costs and </a:t>
                      </a:r>
                    </a:p>
                    <a:p>
                      <a:pPr marL="0" marR="0" algn="ctr">
                        <a:lnSpc>
                          <a:spcPct val="115000"/>
                        </a:lnSpc>
                        <a:spcBef>
                          <a:spcPts val="0"/>
                        </a:spcBef>
                        <a:spcAft>
                          <a:spcPts val="0"/>
                        </a:spcAft>
                      </a:pPr>
                      <a:r>
                        <a:rPr lang="en-US" sz="1600">
                          <a:effectLst/>
                          <a:latin typeface="+mj-lt"/>
                        </a:rPr>
                        <a:t>Post-closing maintenance</a:t>
                      </a:r>
                      <a:endParaRPr lang="en-US" sz="160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02564514"/>
                  </a:ext>
                </a:extLst>
              </a:tr>
              <a:tr h="159385">
                <a:tc>
                  <a:txBody>
                    <a:bodyPr/>
                    <a:lstStyle/>
                    <a:p>
                      <a:pPr marL="0" marR="0" algn="ctr">
                        <a:lnSpc>
                          <a:spcPct val="115000"/>
                        </a:lnSpc>
                        <a:spcBef>
                          <a:spcPts val="0"/>
                        </a:spcBef>
                        <a:spcAft>
                          <a:spcPts val="0"/>
                        </a:spcAft>
                      </a:pPr>
                      <a:r>
                        <a:rPr lang="en-US" sz="1600" dirty="0">
                          <a:solidFill>
                            <a:schemeClr val="tx1"/>
                          </a:solidFill>
                          <a:effectLst/>
                          <a:latin typeface="+mj-lt"/>
                        </a:rPr>
                        <a:t> TOTAL Estimated </a:t>
                      </a:r>
                    </a:p>
                    <a:p>
                      <a:pPr marL="0" marR="0" algn="ctr">
                        <a:lnSpc>
                          <a:spcPct val="115000"/>
                        </a:lnSpc>
                        <a:spcBef>
                          <a:spcPts val="0"/>
                        </a:spcBef>
                        <a:spcAft>
                          <a:spcPts val="0"/>
                        </a:spcAft>
                      </a:pPr>
                      <a:r>
                        <a:rPr lang="en-US" sz="1600" dirty="0">
                          <a:solidFill>
                            <a:schemeClr val="tx1"/>
                          </a:solidFill>
                          <a:effectLst/>
                          <a:latin typeface="+mj-lt"/>
                        </a:rPr>
                        <a:t>Acquisition Cost:</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mj-lt"/>
                        </a:rPr>
                        <a:t>$150,000.00</a:t>
                      </a:r>
                      <a:endParaRPr lang="en-US" sz="1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mj-lt"/>
                        </a:rPr>
                        <a:t> </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06463187"/>
                  </a:ext>
                </a:extLst>
              </a:tr>
            </a:tbl>
          </a:graphicData>
        </a:graphic>
      </p:graphicFrame>
      <p:sp>
        <p:nvSpPr>
          <p:cNvPr id="3" name="TextBox 2">
            <a:extLst>
              <a:ext uri="{FF2B5EF4-FFF2-40B4-BE49-F238E27FC236}">
                <a16:creationId xmlns:a16="http://schemas.microsoft.com/office/drawing/2014/main" id="{B24462AF-2794-444A-A689-8577FF960BBA}"/>
              </a:ext>
            </a:extLst>
          </p:cNvPr>
          <p:cNvSpPr txBox="1"/>
          <p:nvPr/>
        </p:nvSpPr>
        <p:spPr>
          <a:xfrm>
            <a:off x="685800" y="3886200"/>
            <a:ext cx="7772400" cy="1785104"/>
          </a:xfrm>
          <a:prstGeom prst="rect">
            <a:avLst/>
          </a:prstGeom>
          <a:noFill/>
        </p:spPr>
        <p:txBody>
          <a:bodyPr wrap="square" rtlCol="0">
            <a:spAutoFit/>
          </a:bodyPr>
          <a:lstStyle/>
          <a:p>
            <a:pPr algn="just"/>
            <a:r>
              <a:rPr lang="en-US" dirty="0">
                <a:latin typeface="Arial" panose="020B0604020202020204" pitchFamily="34" charset="0"/>
                <a:ea typeface="Times New Roman" panose="02020603050405020304" pitchFamily="18" charset="0"/>
              </a:rPr>
              <a:t>The purchase price is $120,000.00, per the appraised value. </a:t>
            </a:r>
          </a:p>
          <a:p>
            <a:pPr algn="just"/>
            <a:endParaRPr lang="en-US" dirty="0">
              <a:latin typeface="Arial" panose="020B0604020202020204" pitchFamily="34" charset="0"/>
              <a:ea typeface="Times New Roman" panose="02020603050405020304" pitchFamily="18" charset="0"/>
            </a:endParaRPr>
          </a:p>
          <a:p>
            <a:pPr algn="just"/>
            <a:r>
              <a:rPr lang="en-US" sz="2000" dirty="0">
                <a:latin typeface="Arial" panose="020B0604020202020204" pitchFamily="34" charset="0"/>
                <a:ea typeface="Times New Roman" panose="02020603050405020304" pitchFamily="18" charset="0"/>
              </a:rPr>
              <a:t>Additional</a:t>
            </a:r>
            <a:r>
              <a:rPr lang="en-US" dirty="0">
                <a:latin typeface="Arial" panose="020B0604020202020204" pitchFamily="34" charset="0"/>
                <a:ea typeface="Times New Roman" panose="02020603050405020304" pitchFamily="18" charset="0"/>
              </a:rPr>
              <a:t> costs will be incurred related to due diligence, post maintenance and closing costs in the amount of $30,000.00. </a:t>
            </a:r>
          </a:p>
          <a:p>
            <a:pPr algn="just"/>
            <a:endParaRPr lang="en-US" dirty="0">
              <a:latin typeface="Arial" panose="020B0604020202020204" pitchFamily="34" charset="0"/>
              <a:ea typeface="Times New Roman" panose="02020603050405020304" pitchFamily="18" charset="0"/>
            </a:endParaRPr>
          </a:p>
          <a:p>
            <a:pPr algn="just"/>
            <a:r>
              <a:rPr lang="en-US" dirty="0">
                <a:latin typeface="Arial" panose="020B0604020202020204" pitchFamily="34" charset="0"/>
                <a:ea typeface="Times New Roman" panose="02020603050405020304" pitchFamily="18" charset="0"/>
              </a:rPr>
              <a:t>HCDD proposes to fund the full development cost. </a:t>
            </a:r>
            <a:endParaRPr lang="en-US" dirty="0"/>
          </a:p>
        </p:txBody>
      </p:sp>
    </p:spTree>
    <p:extLst>
      <p:ext uri="{BB962C8B-B14F-4D97-AF65-F5344CB8AC3E}">
        <p14:creationId xmlns:p14="http://schemas.microsoft.com/office/powerpoint/2010/main" val="379320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457200" y="228600"/>
            <a:ext cx="8686800" cy="1219200"/>
          </a:xfrm>
        </p:spPr>
        <p:txBody>
          <a:bodyPr>
            <a:noAutofit/>
          </a:bodyPr>
          <a:lstStyle/>
          <a:p>
            <a:r>
              <a:rPr lang="en-US" sz="2800" dirty="0"/>
              <a:t>Item VI. – PLANNING &amp; GRANTS MANAGEMENT</a:t>
            </a:r>
            <a:br>
              <a:rPr lang="en-US" sz="2800" dirty="0"/>
            </a:br>
            <a:r>
              <a:rPr lang="en-US" sz="2800" dirty="0"/>
              <a:t>Substantial Amendment </a:t>
            </a:r>
            <a:br>
              <a:rPr lang="en-US" sz="2800" dirty="0"/>
            </a:br>
            <a:r>
              <a:rPr lang="en-US" sz="1800" b="0" dirty="0"/>
              <a:t>(All Districts)</a:t>
            </a:r>
          </a:p>
        </p:txBody>
      </p:sp>
      <p:sp>
        <p:nvSpPr>
          <p:cNvPr id="5" name="TextBox 4">
            <a:extLst>
              <a:ext uri="{FF2B5EF4-FFF2-40B4-BE49-F238E27FC236}">
                <a16:creationId xmlns:a16="http://schemas.microsoft.com/office/drawing/2014/main" id="{BC14912D-9E69-422E-831B-4C9214B5420B}"/>
              </a:ext>
            </a:extLst>
          </p:cNvPr>
          <p:cNvSpPr txBox="1"/>
          <p:nvPr/>
        </p:nvSpPr>
        <p:spPr>
          <a:xfrm>
            <a:off x="533400" y="1621572"/>
            <a:ext cx="8153400" cy="3477875"/>
          </a:xfrm>
          <a:prstGeom prst="rect">
            <a:avLst/>
          </a:prstGeom>
          <a:noFill/>
        </p:spPr>
        <p:txBody>
          <a:bodyPr wrap="square" rtlCol="0">
            <a:spAutoFit/>
          </a:bodyPr>
          <a:lstStyle/>
          <a:p>
            <a:pPr algn="just"/>
            <a:r>
              <a:rPr lang="en-US" sz="2000" dirty="0">
                <a:latin typeface="Arial" panose="020B0604020202020204" pitchFamily="34" charset="0"/>
                <a:ea typeface="Calibri" panose="020F0502020204030204" pitchFamily="34" charset="0"/>
                <a:cs typeface="Times New Roman" panose="02020603050405020304" pitchFamily="18" charset="0"/>
              </a:rPr>
              <a:t>HCDD recommends Council approval of three (3) Substantial Amendments. Per HUD’s Citizen Participation Plan regulations, the City is required to amend components of its Consolidated Plan/Annual Action Plan when: </a:t>
            </a:r>
          </a:p>
          <a:p>
            <a:pPr algn="just"/>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en-US" sz="2000" dirty="0">
                <a:latin typeface="Arial" panose="020B0604020202020204" pitchFamily="34" charset="0"/>
                <a:ea typeface="Calibri" panose="020F0502020204030204" pitchFamily="34" charset="0"/>
                <a:cs typeface="Times New Roman" panose="02020603050405020304" pitchFamily="18" charset="0"/>
              </a:rPr>
              <a:t>A reallocation of funds increases or decreases the budget by more than 25%</a:t>
            </a:r>
          </a:p>
          <a:p>
            <a:pPr marL="285750" indent="-285750" algn="just">
              <a:buFont typeface="Wingdings" panose="05000000000000000000" pitchFamily="2" charset="2"/>
              <a:buChar char="Ø"/>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en-US" sz="2000" dirty="0">
                <a:latin typeface="Arial" panose="020B0604020202020204" pitchFamily="34" charset="0"/>
                <a:ea typeface="Calibri" panose="020F0502020204030204" pitchFamily="34" charset="0"/>
                <a:cs typeface="Times New Roman" panose="02020603050405020304" pitchFamily="18" charset="0"/>
              </a:rPr>
              <a:t>A new activity is added or deleted, and </a:t>
            </a:r>
          </a:p>
          <a:p>
            <a:pPr marL="285750" indent="-285750" algn="just">
              <a:buFont typeface="Wingdings" panose="05000000000000000000" pitchFamily="2" charset="2"/>
              <a:buChar char="Ø"/>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en-US" sz="2000" dirty="0">
                <a:latin typeface="Arial" panose="020B0604020202020204" pitchFamily="34" charset="0"/>
                <a:ea typeface="Calibri" panose="020F0502020204030204" pitchFamily="34" charset="0"/>
                <a:cs typeface="Times New Roman" panose="02020603050405020304" pitchFamily="18" charset="0"/>
              </a:rPr>
              <a:t>The scope of an activity changes.</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943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457200" y="228600"/>
            <a:ext cx="8686800" cy="1219200"/>
          </a:xfrm>
        </p:spPr>
        <p:txBody>
          <a:bodyPr>
            <a:noAutofit/>
          </a:bodyPr>
          <a:lstStyle/>
          <a:p>
            <a:r>
              <a:rPr lang="en-US" sz="2800" dirty="0"/>
              <a:t>Item VI. – PLANNING &amp; GRANTS MANAGEMENT</a:t>
            </a:r>
            <a:br>
              <a:rPr lang="en-US" sz="2800" dirty="0"/>
            </a:br>
            <a:r>
              <a:rPr lang="en-US" sz="2800" dirty="0"/>
              <a:t>Substantial Amendment </a:t>
            </a:r>
            <a:br>
              <a:rPr lang="en-US" sz="2800" dirty="0"/>
            </a:br>
            <a:r>
              <a:rPr lang="en-US" sz="1800" b="0" dirty="0"/>
              <a:t>(All Districts)</a:t>
            </a:r>
          </a:p>
        </p:txBody>
      </p:sp>
      <p:sp>
        <p:nvSpPr>
          <p:cNvPr id="6" name="TextBox 5">
            <a:extLst>
              <a:ext uri="{FF2B5EF4-FFF2-40B4-BE49-F238E27FC236}">
                <a16:creationId xmlns:a16="http://schemas.microsoft.com/office/drawing/2014/main" id="{48E78BD8-7B74-4089-84F1-709881C36B23}"/>
              </a:ext>
            </a:extLst>
          </p:cNvPr>
          <p:cNvSpPr txBox="1"/>
          <p:nvPr/>
        </p:nvSpPr>
        <p:spPr>
          <a:xfrm>
            <a:off x="609600" y="1591270"/>
            <a:ext cx="7924800" cy="923330"/>
          </a:xfrm>
          <a:prstGeom prst="rect">
            <a:avLst/>
          </a:prstGeom>
          <a:noFill/>
        </p:spPr>
        <p:txBody>
          <a:bodyPr wrap="square" rtlCol="0">
            <a:spAutoFit/>
          </a:bodyPr>
          <a:lstStyle/>
          <a:p>
            <a:pPr marR="0" lvl="0" algn="just">
              <a:spcBef>
                <a:spcPts val="0"/>
              </a:spcBef>
              <a:spcAft>
                <a:spcPts val="0"/>
              </a:spcAft>
              <a:tabLst>
                <a:tab pos="182880" algn="l"/>
              </a:tabLst>
            </a:pPr>
            <a:r>
              <a:rPr lang="en-US" dirty="0">
                <a:latin typeface="Arial" panose="020B0604020202020204" pitchFamily="34" charset="0"/>
                <a:ea typeface="Calibri" panose="020F0502020204030204" pitchFamily="34" charset="0"/>
                <a:cs typeface="Times New Roman" panose="02020603050405020304" pitchFamily="18" charset="0"/>
              </a:rPr>
              <a:t>1. HCDD is proposing to reallocate $2,400,000</a:t>
            </a:r>
            <a:r>
              <a:rPr lang="en-US" dirty="0">
                <a:latin typeface="Arial" panose="020B0604020202020204" pitchFamily="34" charset="0"/>
                <a:ea typeface="Times New Roman" panose="02020603050405020304" pitchFamily="18" charset="0"/>
                <a:cs typeface="Times New Roman" panose="02020603050405020304" pitchFamily="18" charset="0"/>
              </a:rPr>
              <a:t>.00</a:t>
            </a:r>
            <a:r>
              <a:rPr lang="en-US" dirty="0">
                <a:latin typeface="Arial" panose="020B0604020202020204" pitchFamily="34" charset="0"/>
                <a:ea typeface="Calibri" panose="020F0502020204030204" pitchFamily="34" charset="0"/>
                <a:cs typeface="Times New Roman" panose="02020603050405020304" pitchFamily="18" charset="0"/>
              </a:rPr>
              <a:t> in HOME Investment Partnerships Program funds from Multifamily Development activities to Tenant Based Rental Assistance activities. </a:t>
            </a:r>
          </a:p>
        </p:txBody>
      </p:sp>
      <p:graphicFrame>
        <p:nvGraphicFramePr>
          <p:cNvPr id="7" name="Table 6">
            <a:extLst>
              <a:ext uri="{FF2B5EF4-FFF2-40B4-BE49-F238E27FC236}">
                <a16:creationId xmlns:a16="http://schemas.microsoft.com/office/drawing/2014/main" id="{64A551F2-9DF2-4814-8610-106F349CFF9C}"/>
              </a:ext>
            </a:extLst>
          </p:cNvPr>
          <p:cNvGraphicFramePr>
            <a:graphicFrameLocks noGrp="1"/>
          </p:cNvGraphicFramePr>
          <p:nvPr>
            <p:extLst>
              <p:ext uri="{D42A27DB-BD31-4B8C-83A1-F6EECF244321}">
                <p14:modId xmlns:p14="http://schemas.microsoft.com/office/powerpoint/2010/main" val="3416772129"/>
              </p:ext>
            </p:extLst>
          </p:nvPr>
        </p:nvGraphicFramePr>
        <p:xfrm>
          <a:off x="685800" y="2668022"/>
          <a:ext cx="7848600" cy="2361178"/>
        </p:xfrm>
        <a:graphic>
          <a:graphicData uri="http://schemas.openxmlformats.org/drawingml/2006/table">
            <a:tbl>
              <a:tblPr firstRow="1" firstCol="1" bandRow="1">
                <a:tableStyleId>{5C22544A-7EE6-4342-B048-85BDC9FD1C3A}</a:tableStyleId>
              </a:tblPr>
              <a:tblGrid>
                <a:gridCol w="4267200">
                  <a:extLst>
                    <a:ext uri="{9D8B030D-6E8A-4147-A177-3AD203B41FA5}">
                      <a16:colId xmlns:a16="http://schemas.microsoft.com/office/drawing/2014/main" val="3287920940"/>
                    </a:ext>
                  </a:extLst>
                </a:gridCol>
                <a:gridCol w="1837594">
                  <a:extLst>
                    <a:ext uri="{9D8B030D-6E8A-4147-A177-3AD203B41FA5}">
                      <a16:colId xmlns:a16="http://schemas.microsoft.com/office/drawing/2014/main" val="2733430138"/>
                    </a:ext>
                  </a:extLst>
                </a:gridCol>
                <a:gridCol w="1743806">
                  <a:extLst>
                    <a:ext uri="{9D8B030D-6E8A-4147-A177-3AD203B41FA5}">
                      <a16:colId xmlns:a16="http://schemas.microsoft.com/office/drawing/2014/main" val="2375496567"/>
                    </a:ext>
                  </a:extLst>
                </a:gridCol>
              </a:tblGrid>
              <a:tr h="379978">
                <a:tc gridSpan="3">
                  <a:txBody>
                    <a:bodyPr/>
                    <a:lstStyle/>
                    <a:p>
                      <a:pPr marL="0" marR="0" algn="ctr">
                        <a:lnSpc>
                          <a:spcPct val="115000"/>
                        </a:lnSpc>
                        <a:spcBef>
                          <a:spcPts val="0"/>
                        </a:spcBef>
                        <a:spcAft>
                          <a:spcPts val="0"/>
                        </a:spcAft>
                      </a:pPr>
                      <a:r>
                        <a:rPr lang="en-US" sz="1600" dirty="0">
                          <a:solidFill>
                            <a:schemeClr val="tx1"/>
                          </a:solidFill>
                          <a:effectLst/>
                          <a:latin typeface="+mj-lt"/>
                        </a:rPr>
                        <a:t>HOME Investment Partnership Program Grant </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2057879"/>
                  </a:ext>
                </a:extLst>
              </a:tr>
              <a:tr h="381000">
                <a:tc>
                  <a:txBody>
                    <a:bodyPr/>
                    <a:lstStyle/>
                    <a:p>
                      <a:pPr marL="0" marR="0" algn="ctr">
                        <a:lnSpc>
                          <a:spcPct val="115000"/>
                        </a:lnSpc>
                        <a:spcBef>
                          <a:spcPts val="0"/>
                        </a:spcBef>
                        <a:spcAft>
                          <a:spcPts val="0"/>
                        </a:spcAft>
                      </a:pPr>
                      <a:r>
                        <a:rPr lang="en-US" sz="1600" dirty="0">
                          <a:solidFill>
                            <a:schemeClr val="tx1"/>
                          </a:solidFill>
                          <a:effectLst/>
                          <a:latin typeface="+mj-lt"/>
                        </a:rPr>
                        <a:t>Activity</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mj-lt"/>
                        </a:rPr>
                        <a:t>Delete/Decrease</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mj-lt"/>
                        </a:rPr>
                        <a:t>Add/Increase</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6016662"/>
                  </a:ext>
                </a:extLst>
              </a:tr>
              <a:tr h="457200">
                <a:tc gridSpan="3">
                  <a:txBody>
                    <a:bodyPr/>
                    <a:lstStyle/>
                    <a:p>
                      <a:pPr marL="0" marR="0" algn="ctr">
                        <a:lnSpc>
                          <a:spcPct val="115000"/>
                        </a:lnSpc>
                        <a:spcBef>
                          <a:spcPts val="0"/>
                        </a:spcBef>
                        <a:spcAft>
                          <a:spcPts val="0"/>
                        </a:spcAft>
                      </a:pPr>
                      <a:r>
                        <a:rPr lang="en-US" sz="1600" dirty="0">
                          <a:solidFill>
                            <a:schemeClr val="tx1"/>
                          </a:solidFill>
                          <a:effectLst/>
                          <a:latin typeface="+mj-lt"/>
                        </a:rPr>
                        <a:t>The Program Year 2017 Budget is Amended as follows:</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36940339"/>
                  </a:ext>
                </a:extLst>
              </a:tr>
              <a:tr h="381000">
                <a:tc>
                  <a:txBody>
                    <a:bodyPr/>
                    <a:lstStyle/>
                    <a:p>
                      <a:pPr marL="0" marR="0">
                        <a:lnSpc>
                          <a:spcPct val="115000"/>
                        </a:lnSpc>
                        <a:spcBef>
                          <a:spcPts val="0"/>
                        </a:spcBef>
                        <a:spcAft>
                          <a:spcPts val="0"/>
                        </a:spcAft>
                      </a:pPr>
                      <a:r>
                        <a:rPr lang="en-US" sz="1600" dirty="0">
                          <a:solidFill>
                            <a:schemeClr val="tx1"/>
                          </a:solidFill>
                          <a:effectLst/>
                          <a:latin typeface="+mj-lt"/>
                        </a:rPr>
                        <a:t>Multifamily </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mj-lt"/>
                        </a:rPr>
                        <a:t>$2,400,000.00</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latin typeface="+mj-lt"/>
                        </a:rPr>
                        <a:t> </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8313350"/>
                  </a:ext>
                </a:extLst>
              </a:tr>
              <a:tr h="381000">
                <a:tc>
                  <a:txBody>
                    <a:bodyPr/>
                    <a:lstStyle/>
                    <a:p>
                      <a:pPr marL="0" marR="0">
                        <a:lnSpc>
                          <a:spcPct val="115000"/>
                        </a:lnSpc>
                        <a:spcBef>
                          <a:spcPts val="0"/>
                        </a:spcBef>
                        <a:spcAft>
                          <a:spcPts val="0"/>
                        </a:spcAft>
                      </a:pPr>
                      <a:r>
                        <a:rPr lang="en-US" sz="1600" dirty="0">
                          <a:solidFill>
                            <a:schemeClr val="tx1"/>
                          </a:solidFill>
                          <a:effectLst/>
                          <a:latin typeface="+mj-lt"/>
                        </a:rPr>
                        <a:t>Tenant Based Rental Assistance</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mj-lt"/>
                        </a:rPr>
                        <a:t> </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mj-lt"/>
                        </a:rPr>
                        <a:t>$2,400,000.00</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1884017"/>
                  </a:ext>
                </a:extLst>
              </a:tr>
              <a:tr h="381000">
                <a:tc>
                  <a:txBody>
                    <a:bodyPr/>
                    <a:lstStyle/>
                    <a:p>
                      <a:pPr marL="0" marR="0" algn="ctr">
                        <a:lnSpc>
                          <a:spcPct val="115000"/>
                        </a:lnSpc>
                        <a:spcBef>
                          <a:spcPts val="0"/>
                        </a:spcBef>
                        <a:spcAft>
                          <a:spcPts val="0"/>
                        </a:spcAft>
                      </a:pPr>
                      <a:r>
                        <a:rPr lang="en-US" sz="1600" dirty="0">
                          <a:solidFill>
                            <a:schemeClr val="tx1"/>
                          </a:solidFill>
                          <a:effectLst/>
                          <a:latin typeface="+mj-lt"/>
                        </a:rPr>
                        <a:t>Total HOME Budget Changes:</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dirty="0">
                          <a:effectLst/>
                          <a:latin typeface="+mj-lt"/>
                        </a:rPr>
                        <a:t>$2,400,000.00</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dirty="0">
                          <a:effectLst/>
                          <a:latin typeface="+mj-lt"/>
                        </a:rPr>
                        <a:t>$2,400,000.00</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18304582"/>
                  </a:ext>
                </a:extLst>
              </a:tr>
            </a:tbl>
          </a:graphicData>
        </a:graphic>
      </p:graphicFrame>
    </p:spTree>
    <p:extLst>
      <p:ext uri="{BB962C8B-B14F-4D97-AF65-F5344CB8AC3E}">
        <p14:creationId xmlns:p14="http://schemas.microsoft.com/office/powerpoint/2010/main" val="360348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457200" y="228600"/>
            <a:ext cx="8686800" cy="1219200"/>
          </a:xfrm>
        </p:spPr>
        <p:txBody>
          <a:bodyPr>
            <a:noAutofit/>
          </a:bodyPr>
          <a:lstStyle/>
          <a:p>
            <a:r>
              <a:rPr lang="en-US" sz="2800" dirty="0"/>
              <a:t>Item VI. – PLANNING &amp; GRANTS MANAGEMENT</a:t>
            </a:r>
            <a:br>
              <a:rPr lang="en-US" sz="2800" dirty="0"/>
            </a:br>
            <a:r>
              <a:rPr lang="en-US" sz="2800" dirty="0"/>
              <a:t>Substantial Amendment </a:t>
            </a:r>
            <a:br>
              <a:rPr lang="en-US" sz="2800" dirty="0"/>
            </a:br>
            <a:r>
              <a:rPr lang="en-US" sz="1800" b="0" dirty="0"/>
              <a:t>(All Districts)</a:t>
            </a:r>
          </a:p>
        </p:txBody>
      </p:sp>
      <p:sp>
        <p:nvSpPr>
          <p:cNvPr id="6" name="TextBox 5">
            <a:extLst>
              <a:ext uri="{FF2B5EF4-FFF2-40B4-BE49-F238E27FC236}">
                <a16:creationId xmlns:a16="http://schemas.microsoft.com/office/drawing/2014/main" id="{48E78BD8-7B74-4089-84F1-709881C36B23}"/>
              </a:ext>
            </a:extLst>
          </p:cNvPr>
          <p:cNvSpPr txBox="1"/>
          <p:nvPr/>
        </p:nvSpPr>
        <p:spPr>
          <a:xfrm>
            <a:off x="533400" y="1524000"/>
            <a:ext cx="8077200" cy="923330"/>
          </a:xfrm>
          <a:prstGeom prst="rect">
            <a:avLst/>
          </a:prstGeom>
          <a:noFill/>
        </p:spPr>
        <p:txBody>
          <a:bodyPr wrap="square" rtlCol="0">
            <a:spAutoFit/>
          </a:bodyPr>
          <a:lstStyle/>
          <a:p>
            <a:pPr marR="0" lvl="0" algn="just">
              <a:spcBef>
                <a:spcPts val="0"/>
              </a:spcBef>
              <a:spcAft>
                <a:spcPts val="0"/>
              </a:spcAft>
              <a:tabLst>
                <a:tab pos="182880" algn="l"/>
              </a:tabLst>
            </a:pPr>
            <a:r>
              <a:rPr lang="en-US" dirty="0">
                <a:latin typeface="Arial" panose="020B0604020202020204" pitchFamily="34" charset="0"/>
                <a:ea typeface="Calibri" panose="020F0502020204030204" pitchFamily="34" charset="0"/>
                <a:cs typeface="Times New Roman" panose="02020603050405020304" pitchFamily="18" charset="0"/>
              </a:rPr>
              <a:t>2. HCDD is proposing to transfer $1,390,000</a:t>
            </a:r>
            <a:r>
              <a:rPr lang="en-US" dirty="0">
                <a:latin typeface="Arial" panose="020B0604020202020204" pitchFamily="34" charset="0"/>
                <a:ea typeface="Times New Roman" panose="02020603050405020304" pitchFamily="18" charset="0"/>
                <a:cs typeface="Times New Roman" panose="02020603050405020304" pitchFamily="18" charset="0"/>
              </a:rPr>
              <a:t>.00</a:t>
            </a:r>
            <a:r>
              <a:rPr lang="en-US" dirty="0">
                <a:latin typeface="Arial" panose="020B0604020202020204" pitchFamily="34" charset="0"/>
                <a:ea typeface="Calibri" panose="020F0502020204030204" pitchFamily="34" charset="0"/>
                <a:cs typeface="Times New Roman" panose="02020603050405020304" pitchFamily="18" charset="0"/>
              </a:rPr>
              <a:t> in Community Development Block Grant (CDBG) Program Year 2019 Funds from Public Facilities activities to Economic Development activities.</a:t>
            </a:r>
          </a:p>
        </p:txBody>
      </p:sp>
      <p:graphicFrame>
        <p:nvGraphicFramePr>
          <p:cNvPr id="3" name="Table 2">
            <a:extLst>
              <a:ext uri="{FF2B5EF4-FFF2-40B4-BE49-F238E27FC236}">
                <a16:creationId xmlns:a16="http://schemas.microsoft.com/office/drawing/2014/main" id="{D450B7AE-8189-496D-9DC2-7FB067ABF604}"/>
              </a:ext>
            </a:extLst>
          </p:cNvPr>
          <p:cNvGraphicFramePr>
            <a:graphicFrameLocks noGrp="1"/>
          </p:cNvGraphicFramePr>
          <p:nvPr>
            <p:extLst>
              <p:ext uri="{D42A27DB-BD31-4B8C-83A1-F6EECF244321}">
                <p14:modId xmlns:p14="http://schemas.microsoft.com/office/powerpoint/2010/main" val="4227744107"/>
              </p:ext>
            </p:extLst>
          </p:nvPr>
        </p:nvGraphicFramePr>
        <p:xfrm>
          <a:off x="609600" y="2667000"/>
          <a:ext cx="7924800" cy="2514600"/>
        </p:xfrm>
        <a:graphic>
          <a:graphicData uri="http://schemas.openxmlformats.org/drawingml/2006/table">
            <a:tbl>
              <a:tblPr firstRow="1" firstCol="1" bandRow="1">
                <a:tableStyleId>{5C22544A-7EE6-4342-B048-85BDC9FD1C3A}</a:tableStyleId>
              </a:tblPr>
              <a:tblGrid>
                <a:gridCol w="4117788">
                  <a:extLst>
                    <a:ext uri="{9D8B030D-6E8A-4147-A177-3AD203B41FA5}">
                      <a16:colId xmlns:a16="http://schemas.microsoft.com/office/drawing/2014/main" val="2606057908"/>
                    </a:ext>
                  </a:extLst>
                </a:gridCol>
                <a:gridCol w="1978212">
                  <a:extLst>
                    <a:ext uri="{9D8B030D-6E8A-4147-A177-3AD203B41FA5}">
                      <a16:colId xmlns:a16="http://schemas.microsoft.com/office/drawing/2014/main" val="2864939146"/>
                    </a:ext>
                  </a:extLst>
                </a:gridCol>
                <a:gridCol w="1828800">
                  <a:extLst>
                    <a:ext uri="{9D8B030D-6E8A-4147-A177-3AD203B41FA5}">
                      <a16:colId xmlns:a16="http://schemas.microsoft.com/office/drawing/2014/main" val="338849598"/>
                    </a:ext>
                  </a:extLst>
                </a:gridCol>
              </a:tblGrid>
              <a:tr h="381000">
                <a:tc gridSpan="3">
                  <a:txBody>
                    <a:bodyPr/>
                    <a:lstStyle/>
                    <a:p>
                      <a:pPr marL="0" marR="0" algn="ctr">
                        <a:lnSpc>
                          <a:spcPct val="115000"/>
                        </a:lnSpc>
                        <a:spcBef>
                          <a:spcPts val="0"/>
                        </a:spcBef>
                        <a:spcAft>
                          <a:spcPts val="0"/>
                        </a:spcAft>
                      </a:pPr>
                      <a:r>
                        <a:rPr lang="en-US" sz="1600" dirty="0">
                          <a:solidFill>
                            <a:schemeClr val="tx1"/>
                          </a:solidFill>
                          <a:effectLst/>
                          <a:latin typeface="+mj-lt"/>
                        </a:rPr>
                        <a:t>Community Development Block Grant  </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8136862"/>
                  </a:ext>
                </a:extLst>
              </a:tr>
              <a:tr h="381000">
                <a:tc>
                  <a:txBody>
                    <a:bodyPr/>
                    <a:lstStyle/>
                    <a:p>
                      <a:pPr marL="0" marR="0" algn="ctr">
                        <a:lnSpc>
                          <a:spcPct val="115000"/>
                        </a:lnSpc>
                        <a:spcBef>
                          <a:spcPts val="0"/>
                        </a:spcBef>
                        <a:spcAft>
                          <a:spcPts val="0"/>
                        </a:spcAft>
                      </a:pPr>
                      <a:r>
                        <a:rPr lang="en-US" sz="1600" dirty="0">
                          <a:solidFill>
                            <a:schemeClr val="tx1"/>
                          </a:solidFill>
                          <a:effectLst/>
                          <a:latin typeface="+mj-lt"/>
                        </a:rPr>
                        <a:t>Activity</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mj-lt"/>
                        </a:rPr>
                        <a:t>Delete/Decrease</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mj-lt"/>
                        </a:rPr>
                        <a:t>Add/Increase</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87343315"/>
                  </a:ext>
                </a:extLst>
              </a:tr>
              <a:tr h="457200">
                <a:tc gridSpan="3">
                  <a:txBody>
                    <a:bodyPr/>
                    <a:lstStyle/>
                    <a:p>
                      <a:pPr marL="0" marR="0" algn="ctr">
                        <a:lnSpc>
                          <a:spcPct val="115000"/>
                        </a:lnSpc>
                        <a:spcBef>
                          <a:spcPts val="0"/>
                        </a:spcBef>
                        <a:spcAft>
                          <a:spcPts val="0"/>
                        </a:spcAft>
                      </a:pPr>
                      <a:r>
                        <a:rPr lang="en-US" sz="1600" dirty="0">
                          <a:solidFill>
                            <a:schemeClr val="tx1"/>
                          </a:solidFill>
                          <a:effectLst/>
                          <a:latin typeface="+mj-lt"/>
                        </a:rPr>
                        <a:t>The Program Year 2019 Budget is Amended as follows:</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26712121"/>
                  </a:ext>
                </a:extLst>
              </a:tr>
              <a:tr h="457200">
                <a:tc>
                  <a:txBody>
                    <a:bodyPr/>
                    <a:lstStyle/>
                    <a:p>
                      <a:pPr marL="0" marR="0">
                        <a:lnSpc>
                          <a:spcPct val="115000"/>
                        </a:lnSpc>
                        <a:spcBef>
                          <a:spcPts val="0"/>
                        </a:spcBef>
                        <a:spcAft>
                          <a:spcPts val="0"/>
                        </a:spcAft>
                      </a:pPr>
                      <a:r>
                        <a:rPr lang="en-US" sz="1600" dirty="0">
                          <a:solidFill>
                            <a:schemeClr val="tx1"/>
                          </a:solidFill>
                          <a:effectLst/>
                          <a:latin typeface="+mj-lt"/>
                        </a:rPr>
                        <a:t>Public Facilities</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mj-lt"/>
                        </a:rPr>
                        <a:t>$1,390,000.00</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latin typeface="+mj-lt"/>
                        </a:rPr>
                        <a:t> </a:t>
                      </a:r>
                      <a:endParaRPr lang="en-US" sz="16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2665388"/>
                  </a:ext>
                </a:extLst>
              </a:tr>
              <a:tr h="457200">
                <a:tc>
                  <a:txBody>
                    <a:bodyPr/>
                    <a:lstStyle/>
                    <a:p>
                      <a:pPr marL="0" marR="0">
                        <a:lnSpc>
                          <a:spcPct val="115000"/>
                        </a:lnSpc>
                        <a:spcBef>
                          <a:spcPts val="0"/>
                        </a:spcBef>
                        <a:spcAft>
                          <a:spcPts val="0"/>
                        </a:spcAft>
                      </a:pPr>
                      <a:r>
                        <a:rPr lang="en-US" sz="1600" dirty="0">
                          <a:solidFill>
                            <a:schemeClr val="tx1"/>
                          </a:solidFill>
                          <a:effectLst/>
                          <a:latin typeface="+mj-lt"/>
                        </a:rPr>
                        <a:t>Economic Development</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latin typeface="+mj-lt"/>
                        </a:rPr>
                        <a:t> </a:t>
                      </a:r>
                      <a:endParaRPr lang="en-US"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mj-lt"/>
                        </a:rPr>
                        <a:t>$1,390,000.00</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0765187"/>
                  </a:ext>
                </a:extLst>
              </a:tr>
              <a:tr h="381000">
                <a:tc>
                  <a:txBody>
                    <a:bodyPr/>
                    <a:lstStyle/>
                    <a:p>
                      <a:pPr marL="0" marR="0" algn="ctr">
                        <a:lnSpc>
                          <a:spcPct val="115000"/>
                        </a:lnSpc>
                        <a:spcBef>
                          <a:spcPts val="0"/>
                        </a:spcBef>
                        <a:spcAft>
                          <a:spcPts val="0"/>
                        </a:spcAft>
                      </a:pPr>
                      <a:r>
                        <a:rPr lang="en-US" sz="1600" dirty="0">
                          <a:solidFill>
                            <a:schemeClr val="tx1"/>
                          </a:solidFill>
                          <a:effectLst/>
                          <a:latin typeface="+mj-lt"/>
                        </a:rPr>
                        <a:t>Total CDBG Budget Changes:</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dirty="0">
                          <a:effectLst/>
                          <a:latin typeface="+mj-lt"/>
                        </a:rPr>
                        <a:t>$1,390,000.00</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dirty="0">
                          <a:effectLst/>
                          <a:latin typeface="+mj-lt"/>
                        </a:rPr>
                        <a:t>$1,390,000.00</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35426919"/>
                  </a:ext>
                </a:extLst>
              </a:tr>
            </a:tbl>
          </a:graphicData>
        </a:graphic>
      </p:graphicFrame>
    </p:spTree>
    <p:extLst>
      <p:ext uri="{BB962C8B-B14F-4D97-AF65-F5344CB8AC3E}">
        <p14:creationId xmlns:p14="http://schemas.microsoft.com/office/powerpoint/2010/main" val="84928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457200" y="381000"/>
            <a:ext cx="8686800" cy="1219200"/>
          </a:xfrm>
        </p:spPr>
        <p:txBody>
          <a:bodyPr>
            <a:noAutofit/>
          </a:bodyPr>
          <a:lstStyle/>
          <a:p>
            <a:r>
              <a:rPr lang="en-US" sz="2800" dirty="0"/>
              <a:t>Item VI. – PLANNING &amp; GRANTS MANAGEMENT</a:t>
            </a:r>
            <a:br>
              <a:rPr lang="en-US" sz="2800" dirty="0"/>
            </a:br>
            <a:r>
              <a:rPr lang="en-US" sz="2800" dirty="0"/>
              <a:t>Substantial Amendment </a:t>
            </a:r>
            <a:br>
              <a:rPr lang="en-US" sz="2800" dirty="0"/>
            </a:br>
            <a:r>
              <a:rPr lang="en-US" sz="1800" b="0" dirty="0"/>
              <a:t>(All Districts)</a:t>
            </a:r>
          </a:p>
        </p:txBody>
      </p:sp>
      <p:sp>
        <p:nvSpPr>
          <p:cNvPr id="6" name="TextBox 5">
            <a:extLst>
              <a:ext uri="{FF2B5EF4-FFF2-40B4-BE49-F238E27FC236}">
                <a16:creationId xmlns:a16="http://schemas.microsoft.com/office/drawing/2014/main" id="{48E78BD8-7B74-4089-84F1-709881C36B23}"/>
              </a:ext>
            </a:extLst>
          </p:cNvPr>
          <p:cNvSpPr txBox="1"/>
          <p:nvPr/>
        </p:nvSpPr>
        <p:spPr>
          <a:xfrm>
            <a:off x="533400" y="1743670"/>
            <a:ext cx="8001000" cy="923330"/>
          </a:xfrm>
          <a:prstGeom prst="rect">
            <a:avLst/>
          </a:prstGeom>
          <a:noFill/>
        </p:spPr>
        <p:txBody>
          <a:bodyPr wrap="square" rtlCol="0">
            <a:spAutoFit/>
          </a:bodyPr>
          <a:lstStyle/>
          <a:p>
            <a:pPr marR="0" lvl="0" algn="just">
              <a:spcBef>
                <a:spcPts val="0"/>
              </a:spcBef>
              <a:spcAft>
                <a:spcPts val="0"/>
              </a:spcAft>
              <a:tabLst>
                <a:tab pos="182880" algn="l"/>
              </a:tabLst>
            </a:pPr>
            <a:r>
              <a:rPr lang="en-US" dirty="0">
                <a:latin typeface="Arial" panose="020B0604020202020204" pitchFamily="34" charset="0"/>
                <a:ea typeface="Calibri" panose="020F0502020204030204" pitchFamily="34" charset="0"/>
                <a:cs typeface="Times New Roman" panose="02020603050405020304" pitchFamily="18" charset="0"/>
              </a:rPr>
              <a:t>3. HCDD is proposing to create a new activity of Clearance in PY 2019 for acquisition, demolition and clearance. In addition, we will reallocate $2,610,000.00 in funding from Public Facilities activities to Clearance.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EB39BB0A-FE13-4346-803A-39FB8D3068CF}"/>
              </a:ext>
            </a:extLst>
          </p:cNvPr>
          <p:cNvGraphicFramePr>
            <a:graphicFrameLocks noGrp="1"/>
          </p:cNvGraphicFramePr>
          <p:nvPr>
            <p:extLst>
              <p:ext uri="{D42A27DB-BD31-4B8C-83A1-F6EECF244321}">
                <p14:modId xmlns:p14="http://schemas.microsoft.com/office/powerpoint/2010/main" val="686146540"/>
              </p:ext>
            </p:extLst>
          </p:nvPr>
        </p:nvGraphicFramePr>
        <p:xfrm>
          <a:off x="609600" y="3064508"/>
          <a:ext cx="7924800" cy="2269492"/>
        </p:xfrm>
        <a:graphic>
          <a:graphicData uri="http://schemas.openxmlformats.org/drawingml/2006/table">
            <a:tbl>
              <a:tblPr firstRow="1" firstCol="1" bandRow="1">
                <a:tableStyleId>{5C22544A-7EE6-4342-B048-85BDC9FD1C3A}</a:tableStyleId>
              </a:tblPr>
              <a:tblGrid>
                <a:gridCol w="4532048">
                  <a:extLst>
                    <a:ext uri="{9D8B030D-6E8A-4147-A177-3AD203B41FA5}">
                      <a16:colId xmlns:a16="http://schemas.microsoft.com/office/drawing/2014/main" val="231111755"/>
                    </a:ext>
                  </a:extLst>
                </a:gridCol>
                <a:gridCol w="1884862">
                  <a:extLst>
                    <a:ext uri="{9D8B030D-6E8A-4147-A177-3AD203B41FA5}">
                      <a16:colId xmlns:a16="http://schemas.microsoft.com/office/drawing/2014/main" val="2881705545"/>
                    </a:ext>
                  </a:extLst>
                </a:gridCol>
                <a:gridCol w="1507890">
                  <a:extLst>
                    <a:ext uri="{9D8B030D-6E8A-4147-A177-3AD203B41FA5}">
                      <a16:colId xmlns:a16="http://schemas.microsoft.com/office/drawing/2014/main" val="2129870955"/>
                    </a:ext>
                  </a:extLst>
                </a:gridCol>
              </a:tblGrid>
              <a:tr h="364492">
                <a:tc gridSpan="3">
                  <a:txBody>
                    <a:bodyPr/>
                    <a:lstStyle/>
                    <a:p>
                      <a:pPr marL="0" marR="0" algn="ctr">
                        <a:lnSpc>
                          <a:spcPct val="115000"/>
                        </a:lnSpc>
                        <a:spcBef>
                          <a:spcPts val="0"/>
                        </a:spcBef>
                        <a:spcAft>
                          <a:spcPts val="0"/>
                        </a:spcAft>
                      </a:pPr>
                      <a:r>
                        <a:rPr lang="en-US" sz="1600" dirty="0">
                          <a:solidFill>
                            <a:schemeClr val="tx1"/>
                          </a:solidFill>
                          <a:effectLst/>
                          <a:latin typeface="+mj-lt"/>
                        </a:rPr>
                        <a:t>Community Development Block Grant  </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5554698"/>
                  </a:ext>
                </a:extLst>
              </a:tr>
              <a:tr h="381000">
                <a:tc>
                  <a:txBody>
                    <a:bodyPr/>
                    <a:lstStyle/>
                    <a:p>
                      <a:pPr marL="0" marR="0" algn="ctr">
                        <a:lnSpc>
                          <a:spcPct val="115000"/>
                        </a:lnSpc>
                        <a:spcBef>
                          <a:spcPts val="0"/>
                        </a:spcBef>
                        <a:spcAft>
                          <a:spcPts val="0"/>
                        </a:spcAft>
                      </a:pPr>
                      <a:r>
                        <a:rPr lang="en-US" sz="1600" dirty="0">
                          <a:solidFill>
                            <a:schemeClr val="tx1"/>
                          </a:solidFill>
                          <a:effectLst/>
                          <a:latin typeface="+mj-lt"/>
                        </a:rPr>
                        <a:t>Activity</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mj-lt"/>
                        </a:rPr>
                        <a:t>Delete/Decrease</a:t>
                      </a:r>
                      <a:endParaRPr lang="en-US"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mj-lt"/>
                        </a:rPr>
                        <a:t>Add/Increase</a:t>
                      </a:r>
                      <a:endParaRPr lang="en-US" sz="16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8531925"/>
                  </a:ext>
                </a:extLst>
              </a:tr>
              <a:tr h="381000">
                <a:tc gridSpan="3">
                  <a:txBody>
                    <a:bodyPr/>
                    <a:lstStyle/>
                    <a:p>
                      <a:pPr marL="0" marR="0">
                        <a:lnSpc>
                          <a:spcPct val="115000"/>
                        </a:lnSpc>
                        <a:spcBef>
                          <a:spcPts val="0"/>
                        </a:spcBef>
                        <a:spcAft>
                          <a:spcPts val="0"/>
                        </a:spcAft>
                      </a:pPr>
                      <a:r>
                        <a:rPr lang="en-US" sz="1600" dirty="0">
                          <a:solidFill>
                            <a:schemeClr val="tx1"/>
                          </a:solidFill>
                          <a:effectLst/>
                          <a:latin typeface="+mj-lt"/>
                        </a:rPr>
                        <a:t>The Program Year 2019 Budget is Amended as follows:</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94449424"/>
                  </a:ext>
                </a:extLst>
              </a:tr>
              <a:tr h="381000">
                <a:tc>
                  <a:txBody>
                    <a:bodyPr/>
                    <a:lstStyle/>
                    <a:p>
                      <a:pPr marL="0" marR="0">
                        <a:lnSpc>
                          <a:spcPct val="115000"/>
                        </a:lnSpc>
                        <a:spcBef>
                          <a:spcPts val="0"/>
                        </a:spcBef>
                        <a:spcAft>
                          <a:spcPts val="0"/>
                        </a:spcAft>
                      </a:pPr>
                      <a:r>
                        <a:rPr lang="en-US" sz="1600" dirty="0">
                          <a:solidFill>
                            <a:schemeClr val="tx1"/>
                          </a:solidFill>
                          <a:effectLst/>
                          <a:latin typeface="+mj-lt"/>
                        </a:rPr>
                        <a:t>Public Facilities </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mj-lt"/>
                        </a:rPr>
                        <a:t>$2,610,000.00</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latin typeface="+mj-lt"/>
                        </a:rPr>
                        <a:t> </a:t>
                      </a:r>
                      <a:endParaRPr lang="en-US" sz="16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01461374"/>
                  </a:ext>
                </a:extLst>
              </a:tr>
              <a:tr h="381000">
                <a:tc>
                  <a:txBody>
                    <a:bodyPr/>
                    <a:lstStyle/>
                    <a:p>
                      <a:pPr marL="0" marR="0">
                        <a:lnSpc>
                          <a:spcPct val="115000"/>
                        </a:lnSpc>
                        <a:spcBef>
                          <a:spcPts val="0"/>
                        </a:spcBef>
                        <a:spcAft>
                          <a:spcPts val="0"/>
                        </a:spcAft>
                      </a:pPr>
                      <a:r>
                        <a:rPr lang="en-US" sz="1600" dirty="0">
                          <a:solidFill>
                            <a:schemeClr val="tx1"/>
                          </a:solidFill>
                          <a:effectLst/>
                          <a:latin typeface="+mj-lt"/>
                        </a:rPr>
                        <a:t>Clearance</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mj-lt"/>
                        </a:rPr>
                        <a:t> </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mj-lt"/>
                        </a:rPr>
                        <a:t>$2,610,000.00</a:t>
                      </a:r>
                    </a:p>
                  </a:txBody>
                  <a:tcPr marL="68580" marR="68580" marT="0" marB="0" anchor="ctr"/>
                </a:tc>
                <a:extLst>
                  <a:ext uri="{0D108BD9-81ED-4DB2-BD59-A6C34878D82A}">
                    <a16:rowId xmlns:a16="http://schemas.microsoft.com/office/drawing/2014/main" val="1625089014"/>
                  </a:ext>
                </a:extLst>
              </a:tr>
              <a:tr h="381000">
                <a:tc>
                  <a:txBody>
                    <a:bodyPr/>
                    <a:lstStyle/>
                    <a:p>
                      <a:pPr marL="0" marR="0" algn="ctr">
                        <a:lnSpc>
                          <a:spcPct val="115000"/>
                        </a:lnSpc>
                        <a:spcBef>
                          <a:spcPts val="0"/>
                        </a:spcBef>
                        <a:spcAft>
                          <a:spcPts val="0"/>
                        </a:spcAft>
                      </a:pPr>
                      <a:r>
                        <a:rPr lang="en-US" sz="1600" dirty="0">
                          <a:solidFill>
                            <a:schemeClr val="tx1"/>
                          </a:solidFill>
                          <a:effectLst/>
                          <a:latin typeface="+mj-lt"/>
                        </a:rPr>
                        <a:t>Total CDBG Budget Changes:</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dirty="0">
                          <a:effectLst/>
                          <a:latin typeface="+mj-lt"/>
                        </a:rPr>
                        <a:t>$2,610,000.00</a:t>
                      </a:r>
                    </a:p>
                  </a:txBody>
                  <a:tcPr marL="68580" marR="68580" marT="0" marB="0" anchor="b"/>
                </a:tc>
                <a:tc>
                  <a:txBody>
                    <a:bodyPr/>
                    <a:lstStyle/>
                    <a:p>
                      <a:pPr marL="0" marR="0" algn="ctr">
                        <a:lnSpc>
                          <a:spcPct val="115000"/>
                        </a:lnSpc>
                        <a:spcBef>
                          <a:spcPts val="0"/>
                        </a:spcBef>
                        <a:spcAft>
                          <a:spcPts val="0"/>
                        </a:spcAft>
                      </a:pPr>
                      <a:r>
                        <a:rPr lang="en-US" sz="1600" dirty="0">
                          <a:effectLst/>
                          <a:latin typeface="+mj-lt"/>
                        </a:rPr>
                        <a:t>$2,610,000.00</a:t>
                      </a:r>
                    </a:p>
                  </a:txBody>
                  <a:tcPr marL="68580" marR="68580" marT="0" marB="0" anchor="b"/>
                </a:tc>
                <a:extLst>
                  <a:ext uri="{0D108BD9-81ED-4DB2-BD59-A6C34878D82A}">
                    <a16:rowId xmlns:a16="http://schemas.microsoft.com/office/drawing/2014/main" val="1773083610"/>
                  </a:ext>
                </a:extLst>
              </a:tr>
            </a:tbl>
          </a:graphicData>
        </a:graphic>
      </p:graphicFrame>
      <p:sp>
        <p:nvSpPr>
          <p:cNvPr id="4" name="Rectangle 1">
            <a:extLst>
              <a:ext uri="{FF2B5EF4-FFF2-40B4-BE49-F238E27FC236}">
                <a16:creationId xmlns:a16="http://schemas.microsoft.com/office/drawing/2014/main" id="{2477D5DD-CD79-48CC-AEC6-CAA04A67549E}"/>
              </a:ext>
            </a:extLst>
          </p:cNvPr>
          <p:cNvSpPr>
            <a:spLocks noChangeArrowheads="1"/>
          </p:cNvSpPr>
          <p:nvPr/>
        </p:nvSpPr>
        <p:spPr bwMode="auto">
          <a:xfrm>
            <a:off x="1568450" y="3281948"/>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600">
              <a:latin typeface="+mj-lt"/>
            </a:endParaRPr>
          </a:p>
        </p:txBody>
      </p:sp>
    </p:spTree>
    <p:extLst>
      <p:ext uri="{BB962C8B-B14F-4D97-AF65-F5344CB8AC3E}">
        <p14:creationId xmlns:p14="http://schemas.microsoft.com/office/powerpoint/2010/main" val="225728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457200" y="381000"/>
            <a:ext cx="8458200" cy="1219200"/>
          </a:xfrm>
        </p:spPr>
        <p:txBody>
          <a:bodyPr>
            <a:noAutofit/>
          </a:bodyPr>
          <a:lstStyle/>
          <a:p>
            <a:r>
              <a:rPr lang="en-US" sz="2800" dirty="0"/>
              <a:t>Item VII. – DISASTER RECOVERY</a:t>
            </a:r>
            <a:br>
              <a:rPr lang="en-US" sz="2800" dirty="0"/>
            </a:br>
            <a:r>
              <a:rPr lang="en-US" sz="2800" dirty="0" err="1"/>
              <a:t>HoAP</a:t>
            </a:r>
            <a:r>
              <a:rPr lang="en-US" sz="2800" dirty="0"/>
              <a:t> Lien Modification</a:t>
            </a:r>
            <a:br>
              <a:rPr lang="en-US" sz="2800" dirty="0"/>
            </a:br>
            <a:r>
              <a:rPr lang="en-US" sz="1800" b="0" dirty="0"/>
              <a:t>(All Districts)</a:t>
            </a:r>
          </a:p>
        </p:txBody>
      </p:sp>
      <p:sp>
        <p:nvSpPr>
          <p:cNvPr id="6" name="TextBox 5">
            <a:extLst>
              <a:ext uri="{FF2B5EF4-FFF2-40B4-BE49-F238E27FC236}">
                <a16:creationId xmlns:a16="http://schemas.microsoft.com/office/drawing/2014/main" id="{48E78BD8-7B74-4089-84F1-709881C36B23}"/>
              </a:ext>
            </a:extLst>
          </p:cNvPr>
          <p:cNvSpPr txBox="1"/>
          <p:nvPr/>
        </p:nvSpPr>
        <p:spPr>
          <a:xfrm>
            <a:off x="457200" y="1773972"/>
            <a:ext cx="8153400" cy="4093428"/>
          </a:xfrm>
          <a:prstGeom prst="rect">
            <a:avLst/>
          </a:prstGeom>
          <a:noFill/>
        </p:spPr>
        <p:txBody>
          <a:bodyPr wrap="square" rtlCol="0">
            <a:spAutoFit/>
          </a:bodyPr>
          <a:lstStyle/>
          <a:p>
            <a:pPr marR="0" lvl="0" algn="just">
              <a:spcBef>
                <a:spcPts val="0"/>
              </a:spcBef>
              <a:spcAft>
                <a:spcPts val="0"/>
              </a:spcAft>
              <a:tabLst>
                <a:tab pos="182880" algn="l"/>
              </a:tabLst>
            </a:pPr>
            <a:r>
              <a:rPr lang="en-US" sz="2000" dirty="0">
                <a:latin typeface="Arial" panose="020B0604020202020204" pitchFamily="34" charset="0"/>
                <a:ea typeface="Calibri" panose="020F0502020204030204" pitchFamily="34" charset="0"/>
                <a:cs typeface="Times New Roman" panose="02020603050405020304" pitchFamily="18" charset="0"/>
              </a:rPr>
              <a:t>HCDD recommends Council approval to modify the lien requirements for assistance provided through the Harvey Homeowner Assistance Program (</a:t>
            </a:r>
            <a:r>
              <a:rPr lang="en-US" sz="2000" dirty="0" err="1">
                <a:latin typeface="Arial" panose="020B0604020202020204" pitchFamily="34" charset="0"/>
                <a:ea typeface="Calibri" panose="020F0502020204030204" pitchFamily="34" charset="0"/>
                <a:cs typeface="Times New Roman" panose="02020603050405020304" pitchFamily="18" charset="0"/>
              </a:rPr>
              <a:t>HoAP</a:t>
            </a:r>
            <a:r>
              <a:rPr lang="en-US" sz="2000" dirty="0">
                <a:latin typeface="Arial" panose="020B0604020202020204" pitchFamily="34" charset="0"/>
                <a:ea typeface="Calibri" panose="020F0502020204030204" pitchFamily="34" charset="0"/>
                <a:cs typeface="Times New Roman" panose="02020603050405020304" pitchFamily="18" charset="0"/>
              </a:rPr>
              <a:t>). Assistance will be provided in the form of either a grant or a zero-interest forgivable loan as follows:</a:t>
            </a:r>
          </a:p>
          <a:p>
            <a:pPr marR="0" lvl="0" algn="just">
              <a:spcBef>
                <a:spcPts val="0"/>
              </a:spcBef>
              <a:spcAft>
                <a:spcPts val="0"/>
              </a:spcAft>
              <a:tabLst>
                <a:tab pos="182880" algn="l"/>
              </a:tabLs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just">
              <a:spcBef>
                <a:spcPts val="0"/>
              </a:spcBef>
              <a:spcAft>
                <a:spcPts val="0"/>
              </a:spcAft>
              <a:buFont typeface="Wingdings" panose="05000000000000000000" pitchFamily="2" charset="2"/>
              <a:buChar char="Ø"/>
              <a:tabLst>
                <a:tab pos="182880" algn="l"/>
              </a:tabLst>
            </a:pPr>
            <a:r>
              <a:rPr lang="en-US" sz="2000" dirty="0">
                <a:latin typeface="Arial" panose="020B0604020202020204" pitchFamily="34" charset="0"/>
                <a:ea typeface="Calibri" panose="020F0502020204030204" pitchFamily="34" charset="0"/>
                <a:cs typeface="Times New Roman" panose="02020603050405020304" pitchFamily="18" charset="0"/>
              </a:rPr>
              <a:t>Assistance amounts of $20,000.00 or less will be considered a </a:t>
            </a:r>
            <a:r>
              <a:rPr lang="en-US" sz="2000" b="1" dirty="0">
                <a:latin typeface="Arial" panose="020B0604020202020204" pitchFamily="34" charset="0"/>
                <a:ea typeface="Calibri" panose="020F0502020204030204" pitchFamily="34" charset="0"/>
                <a:cs typeface="Times New Roman" panose="02020603050405020304" pitchFamily="18" charset="0"/>
              </a:rPr>
              <a:t>grant</a:t>
            </a:r>
            <a:r>
              <a:rPr lang="en-US" sz="2000" dirty="0">
                <a:latin typeface="Arial" panose="020B0604020202020204" pitchFamily="34" charset="0"/>
                <a:ea typeface="Calibri" panose="020F0502020204030204" pitchFamily="34" charset="0"/>
                <a:cs typeface="Times New Roman" panose="02020603050405020304" pitchFamily="18" charset="0"/>
              </a:rPr>
              <a:t>.</a:t>
            </a:r>
          </a:p>
          <a:p>
            <a:pPr marL="285750" marR="0" lvl="0" indent="-285750" algn="just">
              <a:spcBef>
                <a:spcPts val="0"/>
              </a:spcBef>
              <a:spcAft>
                <a:spcPts val="0"/>
              </a:spcAft>
              <a:buFont typeface="Wingdings" panose="05000000000000000000" pitchFamily="2" charset="2"/>
              <a:buChar char="Ø"/>
              <a:tabLst>
                <a:tab pos="182880" algn="l"/>
              </a:tabLs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just">
              <a:spcBef>
                <a:spcPts val="0"/>
              </a:spcBef>
              <a:spcAft>
                <a:spcPts val="0"/>
              </a:spcAft>
              <a:buFont typeface="Wingdings" panose="05000000000000000000" pitchFamily="2" charset="2"/>
              <a:buChar char="Ø"/>
              <a:tabLst>
                <a:tab pos="182880" algn="l"/>
              </a:tabLst>
            </a:pPr>
            <a:r>
              <a:rPr lang="en-US" sz="2000" dirty="0">
                <a:latin typeface="Arial" panose="020B0604020202020204" pitchFamily="34" charset="0"/>
                <a:ea typeface="Calibri" panose="020F0502020204030204" pitchFamily="34" charset="0"/>
                <a:cs typeface="Times New Roman" panose="02020603050405020304" pitchFamily="18" charset="0"/>
              </a:rPr>
              <a:t>Assistance amounts from $20,001.00 to $80,000.00 will have a three (3) year </a:t>
            </a:r>
            <a:r>
              <a:rPr lang="en-US" sz="2000" b="1" dirty="0">
                <a:latin typeface="Arial" panose="020B0604020202020204" pitchFamily="34" charset="0"/>
                <a:ea typeface="Calibri" panose="020F0502020204030204" pitchFamily="34" charset="0"/>
                <a:cs typeface="Times New Roman" panose="02020603050405020304" pitchFamily="18" charset="0"/>
              </a:rPr>
              <a:t>unsecured</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b="1" dirty="0">
                <a:latin typeface="Arial" panose="020B0604020202020204" pitchFamily="34" charset="0"/>
                <a:ea typeface="Calibri" panose="020F0502020204030204" pitchFamily="34" charset="0"/>
                <a:cs typeface="Times New Roman" panose="02020603050405020304" pitchFamily="18" charset="0"/>
              </a:rPr>
              <a:t>compliance period</a:t>
            </a:r>
            <a:r>
              <a:rPr lang="en-US" sz="2000" dirty="0">
                <a:latin typeface="Arial" panose="020B0604020202020204" pitchFamily="34" charset="0"/>
                <a:ea typeface="Calibri" panose="020F0502020204030204" pitchFamily="34" charset="0"/>
                <a:cs typeface="Times New Roman" panose="02020603050405020304" pitchFamily="18" charset="0"/>
              </a:rPr>
              <a:t>.</a:t>
            </a:r>
          </a:p>
          <a:p>
            <a:pPr marL="285750" marR="0" lvl="0" indent="-285750" algn="just">
              <a:spcBef>
                <a:spcPts val="0"/>
              </a:spcBef>
              <a:spcAft>
                <a:spcPts val="0"/>
              </a:spcAft>
              <a:buFont typeface="Wingdings" panose="05000000000000000000" pitchFamily="2" charset="2"/>
              <a:buChar char="Ø"/>
              <a:tabLst>
                <a:tab pos="182880" algn="l"/>
              </a:tabLs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just">
              <a:spcBef>
                <a:spcPts val="0"/>
              </a:spcBef>
              <a:spcAft>
                <a:spcPts val="0"/>
              </a:spcAft>
              <a:buFont typeface="Wingdings" panose="05000000000000000000" pitchFamily="2" charset="2"/>
              <a:buChar char="Ø"/>
              <a:tabLst>
                <a:tab pos="182880" algn="l"/>
              </a:tabLst>
            </a:pPr>
            <a:r>
              <a:rPr lang="en-US" sz="2000" dirty="0">
                <a:latin typeface="Arial" panose="020B0604020202020204" pitchFamily="34" charset="0"/>
                <a:ea typeface="Calibri" panose="020F0502020204030204" pitchFamily="34" charset="0"/>
                <a:cs typeface="Times New Roman" panose="02020603050405020304" pitchFamily="18" charset="0"/>
              </a:rPr>
              <a:t>Assistance amounts of $80,001.00 and up will have a 20 year compliance period </a:t>
            </a:r>
            <a:r>
              <a:rPr lang="en-US" sz="2000" b="1" dirty="0">
                <a:latin typeface="Arial" panose="020B0604020202020204" pitchFamily="34" charset="0"/>
                <a:ea typeface="Calibri" panose="020F0502020204030204" pitchFamily="34" charset="0"/>
                <a:cs typeface="Times New Roman" panose="02020603050405020304" pitchFamily="18" charset="0"/>
              </a:rPr>
              <a:t>secured by a lien</a:t>
            </a:r>
            <a:r>
              <a:rPr lang="en-US" sz="2000" dirty="0">
                <a:latin typeface="Arial" panose="020B0604020202020204" pitchFamily="34" charset="0"/>
                <a:ea typeface="Calibri" panose="020F0502020204030204" pitchFamily="34" charset="0"/>
                <a:cs typeface="Times New Roman" panose="02020603050405020304" pitchFamily="18" charset="0"/>
              </a:rPr>
              <a:t>.</a:t>
            </a:r>
          </a:p>
        </p:txBody>
      </p:sp>
      <p:sp>
        <p:nvSpPr>
          <p:cNvPr id="4" name="Rectangle 1">
            <a:extLst>
              <a:ext uri="{FF2B5EF4-FFF2-40B4-BE49-F238E27FC236}">
                <a16:creationId xmlns:a16="http://schemas.microsoft.com/office/drawing/2014/main" id="{2477D5DD-CD79-48CC-AEC6-CAA04A67549E}"/>
              </a:ext>
            </a:extLst>
          </p:cNvPr>
          <p:cNvSpPr>
            <a:spLocks noChangeArrowheads="1"/>
          </p:cNvSpPr>
          <p:nvPr/>
        </p:nvSpPr>
        <p:spPr bwMode="auto">
          <a:xfrm>
            <a:off x="1568450" y="3281948"/>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600">
              <a:latin typeface="+mj-lt"/>
            </a:endParaRPr>
          </a:p>
        </p:txBody>
      </p:sp>
    </p:spTree>
    <p:extLst>
      <p:ext uri="{BB962C8B-B14F-4D97-AF65-F5344CB8AC3E}">
        <p14:creationId xmlns:p14="http://schemas.microsoft.com/office/powerpoint/2010/main" val="186831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A402D0-6A0B-164F-808E-EC013180D6C8}"/>
              </a:ext>
            </a:extLst>
          </p:cNvPr>
          <p:cNvSpPr>
            <a:spLocks noGrp="1"/>
          </p:cNvSpPr>
          <p:nvPr>
            <p:ph type="title"/>
          </p:nvPr>
        </p:nvSpPr>
        <p:spPr/>
        <p:txBody>
          <a:bodyPr/>
          <a:lstStyle/>
          <a:p>
            <a:r>
              <a:rPr lang="en-US" dirty="0"/>
              <a:t>Questions</a:t>
            </a:r>
          </a:p>
        </p:txBody>
      </p:sp>
      <p:pic>
        <p:nvPicPr>
          <p:cNvPr id="7" name="Picture 6">
            <a:extLst>
              <a:ext uri="{FF2B5EF4-FFF2-40B4-BE49-F238E27FC236}">
                <a16:creationId xmlns:a16="http://schemas.microsoft.com/office/drawing/2014/main" id="{47D2C959-8773-BC4E-9261-5CC5E582C2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19401" y="2431805"/>
            <a:ext cx="3272845" cy="1994390"/>
          </a:xfrm>
          <a:prstGeom prst="rect">
            <a:avLst/>
          </a:prstGeom>
        </p:spPr>
      </p:pic>
    </p:spTree>
    <p:extLst>
      <p:ext uri="{BB962C8B-B14F-4D97-AF65-F5344CB8AC3E}">
        <p14:creationId xmlns:p14="http://schemas.microsoft.com/office/powerpoint/2010/main" val="70607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283DA-CD76-8349-B09D-BF82D74A4E2F}"/>
              </a:ext>
            </a:extLst>
          </p:cNvPr>
          <p:cNvSpPr>
            <a:spLocks noGrp="1"/>
          </p:cNvSpPr>
          <p:nvPr>
            <p:ph type="ctrTitle"/>
          </p:nvPr>
        </p:nvSpPr>
        <p:spPr>
          <a:xfrm>
            <a:off x="685800" y="533400"/>
            <a:ext cx="7772400" cy="3048000"/>
          </a:xfrm>
          <a:prstGeom prst="rect">
            <a:avLst/>
          </a:prstGeom>
        </p:spPr>
        <p:txBody>
          <a:bodyPr/>
          <a:lstStyle/>
          <a:p>
            <a:r>
              <a:rPr lang="en-US" dirty="0"/>
              <a:t>PROGRAM REPORTING and DIRECTOR’S COMMENTS</a:t>
            </a:r>
          </a:p>
        </p:txBody>
      </p:sp>
    </p:spTree>
    <p:extLst>
      <p:ext uri="{BB962C8B-B14F-4D97-AF65-F5344CB8AC3E}">
        <p14:creationId xmlns:p14="http://schemas.microsoft.com/office/powerpoint/2010/main" val="912031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609600" y="228601"/>
            <a:ext cx="8382000" cy="1219200"/>
          </a:xfrm>
        </p:spPr>
        <p:txBody>
          <a:bodyPr>
            <a:noAutofit/>
          </a:bodyPr>
          <a:lstStyle/>
          <a:p>
            <a:r>
              <a:rPr lang="en-US" sz="2800" dirty="0"/>
              <a:t>Item </a:t>
            </a:r>
            <a:r>
              <a:rPr lang="en-US" sz="2800" dirty="0" err="1"/>
              <a:t>II.a</a:t>
            </a:r>
            <a:r>
              <a:rPr lang="en-US" sz="2800" dirty="0"/>
              <a:t>. – PUBLIC SERVICES</a:t>
            </a:r>
            <a:br>
              <a:rPr lang="en-US" sz="2800" dirty="0"/>
            </a:br>
            <a:r>
              <a:rPr lang="en-US" sz="2800" dirty="0"/>
              <a:t>Avenue 360</a:t>
            </a:r>
            <a:br>
              <a:rPr lang="en-US" sz="2800" dirty="0"/>
            </a:br>
            <a:r>
              <a:rPr lang="en-US" sz="1800" b="0" dirty="0"/>
              <a:t>(All Districts)</a:t>
            </a:r>
          </a:p>
        </p:txBody>
      </p:sp>
      <p:sp>
        <p:nvSpPr>
          <p:cNvPr id="3" name="TextBox 2">
            <a:extLst>
              <a:ext uri="{FF2B5EF4-FFF2-40B4-BE49-F238E27FC236}">
                <a16:creationId xmlns:a16="http://schemas.microsoft.com/office/drawing/2014/main" id="{E62225C8-87DE-4CEA-85D3-8507897793D2}"/>
              </a:ext>
            </a:extLst>
          </p:cNvPr>
          <p:cNvSpPr txBox="1"/>
          <p:nvPr/>
        </p:nvSpPr>
        <p:spPr>
          <a:xfrm>
            <a:off x="457200" y="1600200"/>
            <a:ext cx="8229600" cy="4093428"/>
          </a:xfrm>
          <a:prstGeom prst="rect">
            <a:avLst/>
          </a:prstGeom>
          <a:noFill/>
        </p:spPr>
        <p:txBody>
          <a:bodyPr wrap="square" rtlCol="0">
            <a:spAutoFit/>
          </a:bodyPr>
          <a:lstStyle/>
          <a:p>
            <a:pPr algn="just">
              <a:buClr>
                <a:srgbClr val="A0C65C"/>
              </a:buClr>
            </a:pPr>
            <a:r>
              <a:rPr lang="en-US" sz="2000" dirty="0">
                <a:latin typeface="+mj-lt"/>
              </a:rPr>
              <a:t>A first amendment to extend a contract with Houston Area Community Services dba Avenue 360 (HACS) to November 30, 2020 and provide up to $3,672,845.00 in Housing Opportunities for Persons with AIDS (HOPWA) funding for the following:</a:t>
            </a:r>
          </a:p>
          <a:p>
            <a:pPr algn="just">
              <a:buClr>
                <a:srgbClr val="A0C65C"/>
              </a:buClr>
            </a:pPr>
            <a:endParaRPr lang="en-US" sz="2000" dirty="0">
              <a:latin typeface="+mj-lt"/>
            </a:endParaRPr>
          </a:p>
          <a:p>
            <a:pPr marL="457200" indent="-457200">
              <a:buClr>
                <a:srgbClr val="A0C65C"/>
              </a:buClr>
              <a:buFont typeface="Wingdings" panose="05000000000000000000" pitchFamily="2" charset="2"/>
              <a:buChar char="Ø"/>
            </a:pPr>
            <a:r>
              <a:rPr lang="en-US" sz="2000" dirty="0">
                <a:latin typeface="+mj-lt"/>
              </a:rPr>
              <a:t>Tenant-Based Rental Assistance (TBRA) with supportive services.</a:t>
            </a:r>
          </a:p>
          <a:p>
            <a:pPr marL="457200" indent="-457200">
              <a:buClr>
                <a:srgbClr val="A0C65C"/>
              </a:buClr>
              <a:buAutoNum type="arabicPeriod"/>
            </a:pPr>
            <a:endParaRPr lang="en-US" sz="2000" dirty="0">
              <a:latin typeface="+mj-lt"/>
            </a:endParaRPr>
          </a:p>
          <a:p>
            <a:pPr marL="457200" indent="-457200">
              <a:buClr>
                <a:srgbClr val="A0C65C"/>
              </a:buClr>
              <a:buFont typeface="Wingdings" panose="05000000000000000000" pitchFamily="2" charset="2"/>
              <a:buChar char="Ø"/>
            </a:pPr>
            <a:r>
              <a:rPr lang="en-US" sz="2000" dirty="0">
                <a:latin typeface="+mj-lt"/>
              </a:rPr>
              <a:t>Short-Term Rent, Mortgage, and Utility Assistance (STRMUA) with supportive services.</a:t>
            </a:r>
          </a:p>
          <a:p>
            <a:pPr marL="457200" indent="-457200">
              <a:buClr>
                <a:srgbClr val="A0C65C"/>
              </a:buClr>
              <a:buAutoNum type="arabicPeriod" startAt="2"/>
            </a:pPr>
            <a:endParaRPr lang="en-US" sz="2000" dirty="0">
              <a:latin typeface="+mj-lt"/>
            </a:endParaRPr>
          </a:p>
          <a:p>
            <a:pPr marL="457200" indent="-457200">
              <a:buClr>
                <a:srgbClr val="A0C65C"/>
              </a:buClr>
              <a:buFont typeface="Wingdings" panose="05000000000000000000" pitchFamily="2" charset="2"/>
              <a:buChar char="Ø"/>
            </a:pPr>
            <a:r>
              <a:rPr lang="en-US" sz="2000" dirty="0">
                <a:latin typeface="+mj-lt"/>
              </a:rPr>
              <a:t>Permanent Housing Placement Services (PHPS), and </a:t>
            </a:r>
          </a:p>
          <a:p>
            <a:pPr marL="457200" indent="-457200">
              <a:buClr>
                <a:srgbClr val="A0C65C"/>
              </a:buClr>
              <a:buAutoNum type="arabicPeriod" startAt="3"/>
            </a:pPr>
            <a:endParaRPr lang="en-US" sz="2000" dirty="0">
              <a:latin typeface="+mj-lt"/>
            </a:endParaRPr>
          </a:p>
          <a:p>
            <a:pPr marL="457200" indent="-457200">
              <a:buClr>
                <a:srgbClr val="A0C65C"/>
              </a:buClr>
              <a:buFont typeface="Wingdings" panose="05000000000000000000" pitchFamily="2" charset="2"/>
              <a:buChar char="Ø"/>
            </a:pPr>
            <a:r>
              <a:rPr lang="en-US" sz="2000" dirty="0">
                <a:latin typeface="+mj-lt"/>
              </a:rPr>
              <a:t>Operation of a transitional medical respite facility (Operations). </a:t>
            </a:r>
          </a:p>
        </p:txBody>
      </p:sp>
    </p:spTree>
    <p:extLst>
      <p:ext uri="{BB962C8B-B14F-4D97-AF65-F5344CB8AC3E}">
        <p14:creationId xmlns:p14="http://schemas.microsoft.com/office/powerpoint/2010/main" val="133483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859B4F-A7C9-CC42-ACB2-067DC3ADB5B7}"/>
              </a:ext>
            </a:extLst>
          </p:cNvPr>
          <p:cNvSpPr>
            <a:spLocks noGrp="1"/>
          </p:cNvSpPr>
          <p:nvPr>
            <p:ph type="title"/>
          </p:nvPr>
        </p:nvSpPr>
        <p:spPr>
          <a:xfrm>
            <a:off x="457200" y="274639"/>
            <a:ext cx="8229600" cy="868361"/>
          </a:xfrm>
        </p:spPr>
        <p:txBody>
          <a:bodyPr>
            <a:normAutofit/>
          </a:bodyPr>
          <a:lstStyle/>
          <a:p>
            <a:r>
              <a:rPr lang="en-US" dirty="0"/>
              <a:t>Hardy Yards Apartment Homes</a:t>
            </a:r>
          </a:p>
        </p:txBody>
      </p:sp>
      <p:sp>
        <p:nvSpPr>
          <p:cNvPr id="14" name="TextBox 13">
            <a:extLst>
              <a:ext uri="{FF2B5EF4-FFF2-40B4-BE49-F238E27FC236}">
                <a16:creationId xmlns:a16="http://schemas.microsoft.com/office/drawing/2014/main" id="{043D93A8-CB35-442B-BEC1-156C48DAFE46}"/>
              </a:ext>
            </a:extLst>
          </p:cNvPr>
          <p:cNvSpPr txBox="1"/>
          <p:nvPr/>
        </p:nvSpPr>
        <p:spPr>
          <a:xfrm>
            <a:off x="304800" y="1654314"/>
            <a:ext cx="4212771" cy="707886"/>
          </a:xfrm>
          <a:prstGeom prst="rect">
            <a:avLst/>
          </a:prstGeom>
          <a:noFill/>
        </p:spPr>
        <p:txBody>
          <a:bodyPr wrap="square" rtlCol="0">
            <a:spAutoFit/>
          </a:bodyPr>
          <a:lstStyle/>
          <a:p>
            <a:pPr algn="ctr"/>
            <a:r>
              <a:rPr lang="en-US" sz="2000" b="1" dirty="0">
                <a:latin typeface="+mj-lt"/>
              </a:rPr>
              <a:t>Grand Opening</a:t>
            </a:r>
          </a:p>
          <a:p>
            <a:pPr algn="ctr"/>
            <a:r>
              <a:rPr lang="en-US" sz="2000" b="1" dirty="0">
                <a:latin typeface="+mj-lt"/>
              </a:rPr>
              <a:t>Friday, September 27, 2019 </a:t>
            </a:r>
          </a:p>
        </p:txBody>
      </p:sp>
      <p:pic>
        <p:nvPicPr>
          <p:cNvPr id="4" name="Picture 3">
            <a:extLst>
              <a:ext uri="{FF2B5EF4-FFF2-40B4-BE49-F238E27FC236}">
                <a16:creationId xmlns:a16="http://schemas.microsoft.com/office/drawing/2014/main" id="{D77092FC-0386-4514-A926-9601DA4AFC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8928" y="1219200"/>
            <a:ext cx="4310272" cy="28735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95954D55-E017-4158-8E66-9273CF36CF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899" y="2413000"/>
            <a:ext cx="4152901" cy="276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CE3650BF-214F-4EFA-9B54-556442EF1C8C}"/>
              </a:ext>
            </a:extLst>
          </p:cNvPr>
          <p:cNvSpPr txBox="1"/>
          <p:nvPr/>
        </p:nvSpPr>
        <p:spPr>
          <a:xfrm>
            <a:off x="4572000" y="4191000"/>
            <a:ext cx="4310272" cy="1015663"/>
          </a:xfrm>
          <a:prstGeom prst="rect">
            <a:avLst/>
          </a:prstGeom>
          <a:noFill/>
        </p:spPr>
        <p:txBody>
          <a:bodyPr wrap="square" rtlCol="0">
            <a:spAutoFit/>
          </a:bodyPr>
          <a:lstStyle/>
          <a:p>
            <a:pPr algn="ctr"/>
            <a:r>
              <a:rPr lang="en-US" sz="2000" b="1" dirty="0">
                <a:latin typeface="+mj-lt"/>
              </a:rPr>
              <a:t>179 Affordable Units </a:t>
            </a:r>
          </a:p>
          <a:p>
            <a:pPr algn="ctr"/>
            <a:r>
              <a:rPr lang="en-US" sz="2000" b="1" dirty="0">
                <a:latin typeface="+mj-lt"/>
              </a:rPr>
              <a:t>171 Market Rate Units</a:t>
            </a:r>
          </a:p>
          <a:p>
            <a:pPr algn="ctr"/>
            <a:r>
              <a:rPr lang="en-US" sz="2000" b="1" dirty="0">
                <a:latin typeface="+mj-lt"/>
              </a:rPr>
              <a:t>350 Total Units</a:t>
            </a:r>
          </a:p>
        </p:txBody>
      </p:sp>
    </p:spTree>
    <p:extLst>
      <p:ext uri="{BB962C8B-B14F-4D97-AF65-F5344CB8AC3E}">
        <p14:creationId xmlns:p14="http://schemas.microsoft.com/office/powerpoint/2010/main" val="381845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859B4F-A7C9-CC42-ACB2-067DC3ADB5B7}"/>
              </a:ext>
            </a:extLst>
          </p:cNvPr>
          <p:cNvSpPr>
            <a:spLocks noGrp="1"/>
          </p:cNvSpPr>
          <p:nvPr>
            <p:ph type="title"/>
          </p:nvPr>
        </p:nvSpPr>
        <p:spPr>
          <a:xfrm>
            <a:off x="457200" y="274639"/>
            <a:ext cx="8229600" cy="868361"/>
          </a:xfrm>
        </p:spPr>
        <p:txBody>
          <a:bodyPr>
            <a:normAutofit/>
          </a:bodyPr>
          <a:lstStyle/>
          <a:p>
            <a:r>
              <a:rPr lang="en-US" dirty="0"/>
              <a:t>Hardy Yards Apartment Homes</a:t>
            </a:r>
          </a:p>
        </p:txBody>
      </p:sp>
      <p:pic>
        <p:nvPicPr>
          <p:cNvPr id="5" name="Picture 4">
            <a:extLst>
              <a:ext uri="{FF2B5EF4-FFF2-40B4-BE49-F238E27FC236}">
                <a16:creationId xmlns:a16="http://schemas.microsoft.com/office/drawing/2014/main" id="{BB481EE2-A8CE-448E-8A57-4472F4BC18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42" y="1066800"/>
            <a:ext cx="7218258" cy="4812172"/>
          </a:xfrm>
          <a:prstGeom prst="rect">
            <a:avLst/>
          </a:prstGeom>
        </p:spPr>
      </p:pic>
    </p:spTree>
    <p:extLst>
      <p:ext uri="{BB962C8B-B14F-4D97-AF65-F5344CB8AC3E}">
        <p14:creationId xmlns:p14="http://schemas.microsoft.com/office/powerpoint/2010/main" val="263908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859B4F-A7C9-CC42-ACB2-067DC3ADB5B7}"/>
              </a:ext>
            </a:extLst>
          </p:cNvPr>
          <p:cNvSpPr>
            <a:spLocks noGrp="1"/>
          </p:cNvSpPr>
          <p:nvPr>
            <p:ph type="title"/>
          </p:nvPr>
        </p:nvSpPr>
        <p:spPr>
          <a:xfrm>
            <a:off x="457200" y="274639"/>
            <a:ext cx="8229600" cy="868361"/>
          </a:xfrm>
        </p:spPr>
        <p:txBody>
          <a:bodyPr>
            <a:normAutofit/>
          </a:bodyPr>
          <a:lstStyle/>
          <a:p>
            <a:r>
              <a:rPr lang="en-US" dirty="0"/>
              <a:t>HUD Tour of HCDD Projects</a:t>
            </a:r>
          </a:p>
        </p:txBody>
      </p:sp>
      <p:sp>
        <p:nvSpPr>
          <p:cNvPr id="14" name="TextBox 13">
            <a:extLst>
              <a:ext uri="{FF2B5EF4-FFF2-40B4-BE49-F238E27FC236}">
                <a16:creationId xmlns:a16="http://schemas.microsoft.com/office/drawing/2014/main" id="{043D93A8-CB35-442B-BEC1-156C48DAFE46}"/>
              </a:ext>
            </a:extLst>
          </p:cNvPr>
          <p:cNvSpPr txBox="1"/>
          <p:nvPr/>
        </p:nvSpPr>
        <p:spPr>
          <a:xfrm>
            <a:off x="609600" y="1425714"/>
            <a:ext cx="4114800" cy="707886"/>
          </a:xfrm>
          <a:prstGeom prst="rect">
            <a:avLst/>
          </a:prstGeom>
          <a:noFill/>
        </p:spPr>
        <p:txBody>
          <a:bodyPr wrap="square" rtlCol="0">
            <a:spAutoFit/>
          </a:bodyPr>
          <a:lstStyle/>
          <a:p>
            <a:pPr algn="ctr"/>
            <a:r>
              <a:rPr lang="en-US" sz="2000" b="1" dirty="0">
                <a:latin typeface="+mj-lt"/>
              </a:rPr>
              <a:t>Single Family Home Repair Program</a:t>
            </a:r>
          </a:p>
        </p:txBody>
      </p:sp>
      <p:pic>
        <p:nvPicPr>
          <p:cNvPr id="4" name="Picture 3">
            <a:extLst>
              <a:ext uri="{FF2B5EF4-FFF2-40B4-BE49-F238E27FC236}">
                <a16:creationId xmlns:a16="http://schemas.microsoft.com/office/drawing/2014/main" id="{64A0B8CF-090F-43EB-A187-5050A65664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00"/>
          <a:stretch/>
        </p:blipFill>
        <p:spPr>
          <a:xfrm>
            <a:off x="4876800" y="1191768"/>
            <a:ext cx="3733800" cy="2389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E6192A55-5A6C-42ED-AC50-88B83A4F2C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880"/>
          <a:stretch/>
        </p:blipFill>
        <p:spPr>
          <a:xfrm>
            <a:off x="685800" y="2508280"/>
            <a:ext cx="4114800" cy="3511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39752A90-D70C-4C63-B5E3-C9FD0BD3CE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000"/>
          <a:stretch/>
        </p:blipFill>
        <p:spPr>
          <a:xfrm>
            <a:off x="4648200" y="3633298"/>
            <a:ext cx="3733800" cy="23865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5713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859B4F-A7C9-CC42-ACB2-067DC3ADB5B7}"/>
              </a:ext>
            </a:extLst>
          </p:cNvPr>
          <p:cNvSpPr>
            <a:spLocks noGrp="1"/>
          </p:cNvSpPr>
          <p:nvPr>
            <p:ph type="title"/>
          </p:nvPr>
        </p:nvSpPr>
        <p:spPr>
          <a:xfrm>
            <a:off x="457200" y="274639"/>
            <a:ext cx="8229600" cy="792161"/>
          </a:xfrm>
        </p:spPr>
        <p:txBody>
          <a:bodyPr>
            <a:normAutofit/>
          </a:bodyPr>
          <a:lstStyle/>
          <a:p>
            <a:r>
              <a:rPr lang="en-US" dirty="0"/>
              <a:t>HUD Tour of HCDD Projects</a:t>
            </a:r>
          </a:p>
        </p:txBody>
      </p:sp>
      <p:sp>
        <p:nvSpPr>
          <p:cNvPr id="14" name="TextBox 13">
            <a:extLst>
              <a:ext uri="{FF2B5EF4-FFF2-40B4-BE49-F238E27FC236}">
                <a16:creationId xmlns:a16="http://schemas.microsoft.com/office/drawing/2014/main" id="{043D93A8-CB35-442B-BEC1-156C48DAFE46}"/>
              </a:ext>
            </a:extLst>
          </p:cNvPr>
          <p:cNvSpPr txBox="1"/>
          <p:nvPr/>
        </p:nvSpPr>
        <p:spPr>
          <a:xfrm>
            <a:off x="457200" y="5388114"/>
            <a:ext cx="8194887" cy="707886"/>
          </a:xfrm>
          <a:prstGeom prst="rect">
            <a:avLst/>
          </a:prstGeom>
          <a:noFill/>
        </p:spPr>
        <p:txBody>
          <a:bodyPr wrap="square" rtlCol="0">
            <a:spAutoFit/>
          </a:bodyPr>
          <a:lstStyle/>
          <a:p>
            <a:pPr algn="ctr"/>
            <a:r>
              <a:rPr lang="en-US" sz="2000" b="1" dirty="0">
                <a:latin typeface="+mj-lt"/>
              </a:rPr>
              <a:t>The Village at Palm Center</a:t>
            </a:r>
          </a:p>
          <a:p>
            <a:pPr algn="ctr"/>
            <a:r>
              <a:rPr lang="en-US" sz="2000" b="1" dirty="0">
                <a:latin typeface="+mj-lt"/>
              </a:rPr>
              <a:t>September 11, 2019</a:t>
            </a:r>
          </a:p>
        </p:txBody>
      </p:sp>
      <p:pic>
        <p:nvPicPr>
          <p:cNvPr id="5" name="Picture 4">
            <a:extLst>
              <a:ext uri="{FF2B5EF4-FFF2-40B4-BE49-F238E27FC236}">
                <a16:creationId xmlns:a16="http://schemas.microsoft.com/office/drawing/2014/main" id="{40F4986D-E771-4980-A628-FA8168A4CD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666"/>
          <a:stretch/>
        </p:blipFill>
        <p:spPr>
          <a:xfrm>
            <a:off x="1570160" y="1088886"/>
            <a:ext cx="6049840" cy="4321314"/>
          </a:xfrm>
          <a:prstGeom prst="rect">
            <a:avLst/>
          </a:prstGeom>
        </p:spPr>
      </p:pic>
    </p:spTree>
    <p:extLst>
      <p:ext uri="{BB962C8B-B14F-4D97-AF65-F5344CB8AC3E}">
        <p14:creationId xmlns:p14="http://schemas.microsoft.com/office/powerpoint/2010/main" val="246844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859B4F-A7C9-CC42-ACB2-067DC3ADB5B7}"/>
              </a:ext>
            </a:extLst>
          </p:cNvPr>
          <p:cNvSpPr>
            <a:spLocks noGrp="1"/>
          </p:cNvSpPr>
          <p:nvPr>
            <p:ph type="title"/>
          </p:nvPr>
        </p:nvSpPr>
        <p:spPr>
          <a:xfrm>
            <a:off x="457200" y="274639"/>
            <a:ext cx="8229600" cy="795137"/>
          </a:xfrm>
        </p:spPr>
        <p:txBody>
          <a:bodyPr>
            <a:normAutofit/>
          </a:bodyPr>
          <a:lstStyle/>
          <a:p>
            <a:r>
              <a:rPr lang="en-US" dirty="0"/>
              <a:t>HUD Tour</a:t>
            </a:r>
          </a:p>
        </p:txBody>
      </p:sp>
      <p:sp>
        <p:nvSpPr>
          <p:cNvPr id="4" name="TextBox 3">
            <a:extLst>
              <a:ext uri="{FF2B5EF4-FFF2-40B4-BE49-F238E27FC236}">
                <a16:creationId xmlns:a16="http://schemas.microsoft.com/office/drawing/2014/main" id="{5BB04D39-5E9D-4044-ACD4-705FBF9B2035}"/>
              </a:ext>
            </a:extLst>
          </p:cNvPr>
          <p:cNvSpPr txBox="1"/>
          <p:nvPr/>
        </p:nvSpPr>
        <p:spPr>
          <a:xfrm>
            <a:off x="457200" y="5619690"/>
            <a:ext cx="8194887" cy="707886"/>
          </a:xfrm>
          <a:prstGeom prst="rect">
            <a:avLst/>
          </a:prstGeom>
          <a:noFill/>
        </p:spPr>
        <p:txBody>
          <a:bodyPr wrap="square" rtlCol="0">
            <a:spAutoFit/>
          </a:bodyPr>
          <a:lstStyle/>
          <a:p>
            <a:pPr lvl="0" algn="ctr"/>
            <a:r>
              <a:rPr lang="en-US" sz="2000" b="1" dirty="0">
                <a:solidFill>
                  <a:srgbClr val="2F2F2F"/>
                </a:solidFill>
                <a:latin typeface="Arial"/>
              </a:rPr>
              <a:t>Avenue Station Apartments</a:t>
            </a:r>
          </a:p>
          <a:p>
            <a:pPr lvl="0" algn="ctr"/>
            <a:r>
              <a:rPr lang="en-US" sz="2000" b="1" dirty="0">
                <a:solidFill>
                  <a:srgbClr val="2F2F2F"/>
                </a:solidFill>
                <a:latin typeface="Arial"/>
              </a:rPr>
              <a:t>September 11, 2019</a:t>
            </a:r>
          </a:p>
        </p:txBody>
      </p:sp>
      <p:pic>
        <p:nvPicPr>
          <p:cNvPr id="6" name="Picture 5">
            <a:extLst>
              <a:ext uri="{FF2B5EF4-FFF2-40B4-BE49-F238E27FC236}">
                <a16:creationId xmlns:a16="http://schemas.microsoft.com/office/drawing/2014/main" id="{30626071-C58A-49C1-B3E1-430F118D05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8244" y="1111563"/>
            <a:ext cx="6676556" cy="4451037"/>
          </a:xfrm>
          <a:prstGeom prst="rect">
            <a:avLst/>
          </a:prstGeom>
        </p:spPr>
      </p:pic>
    </p:spTree>
    <p:extLst>
      <p:ext uri="{BB962C8B-B14F-4D97-AF65-F5344CB8AC3E}">
        <p14:creationId xmlns:p14="http://schemas.microsoft.com/office/powerpoint/2010/main" val="345852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859B4F-A7C9-CC42-ACB2-067DC3ADB5B7}"/>
              </a:ext>
            </a:extLst>
          </p:cNvPr>
          <p:cNvSpPr>
            <a:spLocks noGrp="1"/>
          </p:cNvSpPr>
          <p:nvPr>
            <p:ph type="title"/>
          </p:nvPr>
        </p:nvSpPr>
        <p:spPr>
          <a:xfrm>
            <a:off x="457200" y="274639"/>
            <a:ext cx="8229600" cy="1143000"/>
          </a:xfrm>
        </p:spPr>
        <p:txBody>
          <a:bodyPr>
            <a:normAutofit/>
          </a:bodyPr>
          <a:lstStyle/>
          <a:p>
            <a:r>
              <a:rPr lang="en-US" dirty="0"/>
              <a:t>Community Office Hours</a:t>
            </a:r>
          </a:p>
        </p:txBody>
      </p:sp>
      <p:sp>
        <p:nvSpPr>
          <p:cNvPr id="14" name="TextBox 13">
            <a:extLst>
              <a:ext uri="{FF2B5EF4-FFF2-40B4-BE49-F238E27FC236}">
                <a16:creationId xmlns:a16="http://schemas.microsoft.com/office/drawing/2014/main" id="{043D93A8-CB35-442B-BEC1-156C48DAFE46}"/>
              </a:ext>
            </a:extLst>
          </p:cNvPr>
          <p:cNvSpPr txBox="1"/>
          <p:nvPr/>
        </p:nvSpPr>
        <p:spPr>
          <a:xfrm>
            <a:off x="457200" y="5388114"/>
            <a:ext cx="8194887" cy="707886"/>
          </a:xfrm>
          <a:prstGeom prst="rect">
            <a:avLst/>
          </a:prstGeom>
          <a:noFill/>
        </p:spPr>
        <p:txBody>
          <a:bodyPr wrap="square" rtlCol="0">
            <a:spAutoFit/>
          </a:bodyPr>
          <a:lstStyle/>
          <a:p>
            <a:pPr algn="ctr"/>
            <a:r>
              <a:rPr lang="en-US" sz="2000" b="1" dirty="0">
                <a:latin typeface="+mj-lt"/>
              </a:rPr>
              <a:t>Wednesdays from 1:00 p.m. – 4:00 p.m.</a:t>
            </a:r>
          </a:p>
          <a:p>
            <a:pPr algn="ctr"/>
            <a:r>
              <a:rPr lang="en-US" sz="2000" b="1" dirty="0">
                <a:latin typeface="+mj-lt"/>
              </a:rPr>
              <a:t>2100 Travis (9</a:t>
            </a:r>
            <a:r>
              <a:rPr lang="en-US" sz="2000" b="1" baseline="30000" dirty="0">
                <a:latin typeface="+mj-lt"/>
              </a:rPr>
              <a:t>th</a:t>
            </a:r>
            <a:r>
              <a:rPr lang="en-US" sz="2000" b="1" dirty="0">
                <a:latin typeface="+mj-lt"/>
              </a:rPr>
              <a:t> Floor), Houston, TX  77002</a:t>
            </a:r>
          </a:p>
        </p:txBody>
      </p:sp>
      <p:pic>
        <p:nvPicPr>
          <p:cNvPr id="4" name="Picture 3">
            <a:extLst>
              <a:ext uri="{FF2B5EF4-FFF2-40B4-BE49-F238E27FC236}">
                <a16:creationId xmlns:a16="http://schemas.microsoft.com/office/drawing/2014/main" id="{CDDEB3B4-736E-49B9-BAED-06CE6415A5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0000"/>
          <a:stretch/>
        </p:blipFill>
        <p:spPr>
          <a:xfrm>
            <a:off x="2363576" y="1295400"/>
            <a:ext cx="4416847" cy="4114800"/>
          </a:xfrm>
          <a:prstGeom prst="rect">
            <a:avLst/>
          </a:prstGeom>
        </p:spPr>
      </p:pic>
    </p:spTree>
    <p:extLst>
      <p:ext uri="{BB962C8B-B14F-4D97-AF65-F5344CB8AC3E}">
        <p14:creationId xmlns:p14="http://schemas.microsoft.com/office/powerpoint/2010/main" val="24675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859B4F-A7C9-CC42-ACB2-067DC3ADB5B7}"/>
              </a:ext>
            </a:extLst>
          </p:cNvPr>
          <p:cNvSpPr>
            <a:spLocks noGrp="1"/>
          </p:cNvSpPr>
          <p:nvPr>
            <p:ph type="title"/>
          </p:nvPr>
        </p:nvSpPr>
        <p:spPr>
          <a:xfrm>
            <a:off x="457200" y="274639"/>
            <a:ext cx="5562600" cy="795137"/>
          </a:xfrm>
        </p:spPr>
        <p:txBody>
          <a:bodyPr>
            <a:normAutofit/>
          </a:bodyPr>
          <a:lstStyle/>
          <a:p>
            <a:r>
              <a:rPr lang="en-US" sz="3600" dirty="0"/>
              <a:t>Home Repair Program</a:t>
            </a:r>
          </a:p>
        </p:txBody>
      </p:sp>
      <p:sp>
        <p:nvSpPr>
          <p:cNvPr id="14" name="TextBox 13">
            <a:extLst>
              <a:ext uri="{FF2B5EF4-FFF2-40B4-BE49-F238E27FC236}">
                <a16:creationId xmlns:a16="http://schemas.microsoft.com/office/drawing/2014/main" id="{043D93A8-CB35-442B-BEC1-156C48DAFE46}"/>
              </a:ext>
            </a:extLst>
          </p:cNvPr>
          <p:cNvSpPr txBox="1"/>
          <p:nvPr/>
        </p:nvSpPr>
        <p:spPr>
          <a:xfrm>
            <a:off x="0" y="5311914"/>
            <a:ext cx="9144000" cy="707886"/>
          </a:xfrm>
          <a:prstGeom prst="rect">
            <a:avLst/>
          </a:prstGeom>
          <a:noFill/>
        </p:spPr>
        <p:txBody>
          <a:bodyPr wrap="square" rtlCol="0">
            <a:spAutoFit/>
          </a:bodyPr>
          <a:lstStyle/>
          <a:p>
            <a:pPr algn="ctr"/>
            <a:r>
              <a:rPr lang="en-US" sz="2000" b="1" dirty="0">
                <a:latin typeface="+mj-lt"/>
              </a:rPr>
              <a:t>Key Exchange Wednesday, September 25, 2019.  </a:t>
            </a:r>
          </a:p>
          <a:p>
            <a:pPr algn="ctr"/>
            <a:r>
              <a:rPr lang="en-US" sz="2000" b="1" dirty="0">
                <a:latin typeface="+mj-lt"/>
              </a:rPr>
              <a:t>7858 Hanna in </a:t>
            </a:r>
            <a:r>
              <a:rPr lang="en-US" sz="2000" b="1" dirty="0" err="1">
                <a:latin typeface="+mj-lt"/>
              </a:rPr>
              <a:t>Settegast</a:t>
            </a:r>
            <a:r>
              <a:rPr lang="en-US" sz="2000" b="1" dirty="0">
                <a:latin typeface="+mj-lt"/>
              </a:rPr>
              <a:t> (NE Houston). </a:t>
            </a:r>
          </a:p>
        </p:txBody>
      </p:sp>
      <p:pic>
        <p:nvPicPr>
          <p:cNvPr id="6" name="Picture 5">
            <a:extLst>
              <a:ext uri="{FF2B5EF4-FFF2-40B4-BE49-F238E27FC236}">
                <a16:creationId xmlns:a16="http://schemas.microsoft.com/office/drawing/2014/main" id="{103F13F6-234E-4C18-9F56-08352CFDB2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64"/>
          <a:stretch/>
        </p:blipFill>
        <p:spPr>
          <a:xfrm>
            <a:off x="457197" y="1641856"/>
            <a:ext cx="5538218" cy="36159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99B9B54D-ECBF-459B-A7F5-D0B86B4369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93"/>
          <a:stretch/>
        </p:blipFill>
        <p:spPr>
          <a:xfrm>
            <a:off x="6019800" y="775382"/>
            <a:ext cx="2743200" cy="2085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D094C185-0682-4CB0-9D1E-7950036E85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333" t="7987" r="15001"/>
          <a:stretch/>
        </p:blipFill>
        <p:spPr>
          <a:xfrm>
            <a:off x="6019800" y="2910311"/>
            <a:ext cx="2742593" cy="23474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7070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859B4F-A7C9-CC42-ACB2-067DC3ADB5B7}"/>
              </a:ext>
            </a:extLst>
          </p:cNvPr>
          <p:cNvSpPr>
            <a:spLocks noGrp="1"/>
          </p:cNvSpPr>
          <p:nvPr>
            <p:ph type="title"/>
          </p:nvPr>
        </p:nvSpPr>
        <p:spPr/>
        <p:txBody>
          <a:bodyPr>
            <a:normAutofit fontScale="90000"/>
          </a:bodyPr>
          <a:lstStyle/>
          <a:p>
            <a:r>
              <a:rPr lang="en-US" dirty="0"/>
              <a:t>DR17 Harvey Homeowner Assistance Program (</a:t>
            </a:r>
            <a:r>
              <a:rPr lang="en-US" dirty="0" err="1"/>
              <a:t>HoAP</a:t>
            </a:r>
            <a:r>
              <a:rPr lang="en-US" dirty="0"/>
              <a:t>)</a:t>
            </a:r>
          </a:p>
        </p:txBody>
      </p:sp>
      <p:sp>
        <p:nvSpPr>
          <p:cNvPr id="2" name="Rectangle 1">
            <a:extLst>
              <a:ext uri="{FF2B5EF4-FFF2-40B4-BE49-F238E27FC236}">
                <a16:creationId xmlns:a16="http://schemas.microsoft.com/office/drawing/2014/main" id="{B7382AA2-B5B1-48C7-95C5-9CCE15456388}"/>
              </a:ext>
            </a:extLst>
          </p:cNvPr>
          <p:cNvSpPr/>
          <p:nvPr/>
        </p:nvSpPr>
        <p:spPr>
          <a:xfrm>
            <a:off x="456398" y="1524000"/>
            <a:ext cx="5536734" cy="441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TextBox 23">
            <a:extLst>
              <a:ext uri="{FF2B5EF4-FFF2-40B4-BE49-F238E27FC236}">
                <a16:creationId xmlns:a16="http://schemas.microsoft.com/office/drawing/2014/main" id="{BCB2EDF3-5CA3-4A83-BCCE-D6C4577A8016}"/>
              </a:ext>
            </a:extLst>
          </p:cNvPr>
          <p:cNvSpPr txBox="1"/>
          <p:nvPr/>
        </p:nvSpPr>
        <p:spPr>
          <a:xfrm>
            <a:off x="488483" y="5372455"/>
            <a:ext cx="3048401" cy="430887"/>
          </a:xfrm>
          <a:prstGeom prst="rect">
            <a:avLst/>
          </a:prstGeom>
          <a:noFill/>
        </p:spPr>
        <p:txBody>
          <a:bodyPr wrap="square" rtlCol="0">
            <a:spAutoFit/>
          </a:bodyPr>
          <a:lstStyle/>
          <a:p>
            <a:r>
              <a:rPr lang="en-US" sz="2200" b="1" dirty="0">
                <a:solidFill>
                  <a:srgbClr val="A0C65C"/>
                </a:solidFill>
                <a:latin typeface="Arial Black" panose="020B0604020202020204" pitchFamily="34" charset="0"/>
                <a:cs typeface="Arial Black" panose="020B0604020202020204" pitchFamily="34" charset="0"/>
              </a:rPr>
              <a:t>42</a:t>
            </a:r>
            <a:r>
              <a:rPr lang="en-US" sz="1600" dirty="0">
                <a:solidFill>
                  <a:schemeClr val="bg1"/>
                </a:solidFill>
                <a:latin typeface="Arial" panose="020B0604020202020204" pitchFamily="34" charset="0"/>
                <a:cs typeface="Arial" panose="020B0604020202020204" pitchFamily="34" charset="0"/>
              </a:rPr>
              <a:t> homeowners served FY20</a:t>
            </a:r>
          </a:p>
        </p:txBody>
      </p:sp>
      <p:graphicFrame>
        <p:nvGraphicFramePr>
          <p:cNvPr id="7" name="Chart 6">
            <a:extLst>
              <a:ext uri="{FF2B5EF4-FFF2-40B4-BE49-F238E27FC236}">
                <a16:creationId xmlns:a16="http://schemas.microsoft.com/office/drawing/2014/main" id="{8C820845-F831-4B15-AD27-C0C746796BD3}"/>
              </a:ext>
            </a:extLst>
          </p:cNvPr>
          <p:cNvGraphicFramePr/>
          <p:nvPr>
            <p:extLst>
              <p:ext uri="{D42A27DB-BD31-4B8C-83A1-F6EECF244321}">
                <p14:modId xmlns:p14="http://schemas.microsoft.com/office/powerpoint/2010/main" val="460430287"/>
              </p:ext>
            </p:extLst>
          </p:nvPr>
        </p:nvGraphicFramePr>
        <p:xfrm>
          <a:off x="748265" y="1734280"/>
          <a:ext cx="4953000" cy="348522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1E70F398-38F8-436D-ACFC-8CFA4F08F7E1}"/>
              </a:ext>
            </a:extLst>
          </p:cNvPr>
          <p:cNvSpPr/>
          <p:nvPr/>
        </p:nvSpPr>
        <p:spPr>
          <a:xfrm>
            <a:off x="3657600" y="5410200"/>
            <a:ext cx="2307042" cy="430887"/>
          </a:xfrm>
          <a:prstGeom prst="rect">
            <a:avLst/>
          </a:prstGeom>
        </p:spPr>
        <p:txBody>
          <a:bodyPr wrap="none">
            <a:spAutoFit/>
          </a:bodyPr>
          <a:lstStyle/>
          <a:p>
            <a:pPr>
              <a:spcBef>
                <a:spcPts val="600"/>
              </a:spcBef>
            </a:pPr>
            <a:r>
              <a:rPr lang="en-US" sz="2200" b="1" dirty="0">
                <a:solidFill>
                  <a:srgbClr val="A0C65C"/>
                </a:solidFill>
                <a:latin typeface="Arial Black" panose="020B0604020202020204" pitchFamily="34" charset="0"/>
                <a:cs typeface="Arial Black" panose="020B0604020202020204" pitchFamily="34" charset="0"/>
              </a:rPr>
              <a:t>+31</a:t>
            </a:r>
            <a:r>
              <a:rPr lang="en-US" sz="2200"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since last month</a:t>
            </a:r>
          </a:p>
        </p:txBody>
      </p:sp>
      <p:sp>
        <p:nvSpPr>
          <p:cNvPr id="4" name="Rectangle 3">
            <a:extLst>
              <a:ext uri="{FF2B5EF4-FFF2-40B4-BE49-F238E27FC236}">
                <a16:creationId xmlns:a16="http://schemas.microsoft.com/office/drawing/2014/main" id="{797D8315-0FE4-4829-B22D-E2B9FB00D9AC}"/>
              </a:ext>
            </a:extLst>
          </p:cNvPr>
          <p:cNvSpPr/>
          <p:nvPr/>
        </p:nvSpPr>
        <p:spPr>
          <a:xfrm>
            <a:off x="6172200" y="2971800"/>
            <a:ext cx="2646148" cy="1200329"/>
          </a:xfrm>
          <a:prstGeom prst="rect">
            <a:avLst/>
          </a:prstGeom>
        </p:spPr>
        <p:txBody>
          <a:bodyPr wrap="square">
            <a:spAutoFit/>
          </a:bodyPr>
          <a:lstStyle/>
          <a:p>
            <a:pPr algn="ctr"/>
            <a:r>
              <a:rPr lang="en-US" dirty="0">
                <a:solidFill>
                  <a:srgbClr val="7F7F7F"/>
                </a:solidFill>
                <a:latin typeface="Arial" panose="020B0604020202020204" pitchFamily="34" charset="0"/>
                <a:cs typeface="Arial" panose="020B0604020202020204" pitchFamily="34" charset="0"/>
              </a:rPr>
              <a:t>Assists homeowners whose homes were damaged during Hurricane Harvey</a:t>
            </a:r>
          </a:p>
        </p:txBody>
      </p:sp>
    </p:spTree>
    <p:extLst>
      <p:ext uri="{BB962C8B-B14F-4D97-AF65-F5344CB8AC3E}">
        <p14:creationId xmlns:p14="http://schemas.microsoft.com/office/powerpoint/2010/main" val="343207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2E4A-3123-BB4C-B942-194D476CECD8}"/>
              </a:ext>
            </a:extLst>
          </p:cNvPr>
          <p:cNvSpPr>
            <a:spLocks noGrp="1"/>
          </p:cNvSpPr>
          <p:nvPr>
            <p:ph type="title"/>
          </p:nvPr>
        </p:nvSpPr>
        <p:spPr/>
        <p:txBody>
          <a:bodyPr/>
          <a:lstStyle/>
          <a:p>
            <a:r>
              <a:rPr lang="en-US" dirty="0"/>
              <a:t>Recovery.HoustonTX.gov</a:t>
            </a:r>
          </a:p>
        </p:txBody>
      </p:sp>
      <p:sp>
        <p:nvSpPr>
          <p:cNvPr id="9" name="TextBox 8"/>
          <p:cNvSpPr txBox="1"/>
          <p:nvPr/>
        </p:nvSpPr>
        <p:spPr>
          <a:xfrm>
            <a:off x="3962400" y="3429001"/>
            <a:ext cx="1143000" cy="430887"/>
          </a:xfrm>
          <a:prstGeom prst="rect">
            <a:avLst/>
          </a:prstGeom>
          <a:noFill/>
        </p:spPr>
        <p:txBody>
          <a:bodyPr wrap="square" rtlCol="0">
            <a:spAutoFit/>
          </a:bodyPr>
          <a:lstStyle/>
          <a:p>
            <a:r>
              <a:rPr lang="en-US" sz="1100" dirty="0">
                <a:solidFill>
                  <a:schemeClr val="tx1">
                    <a:lumMod val="75000"/>
                    <a:lumOff val="25000"/>
                  </a:schemeClr>
                </a:solidFill>
                <a:latin typeface="Arial"/>
                <a:cs typeface="Arial"/>
              </a:rPr>
              <a:t>PLACE YOUR IMAGE HERE</a:t>
            </a:r>
          </a:p>
        </p:txBody>
      </p:sp>
      <p:pic>
        <p:nvPicPr>
          <p:cNvPr id="4" name="Picture 3">
            <a:extLst>
              <a:ext uri="{FF2B5EF4-FFF2-40B4-BE49-F238E27FC236}">
                <a16:creationId xmlns:a16="http://schemas.microsoft.com/office/drawing/2014/main" id="{F753C67B-A5AB-4DCC-B5F8-572F01DF8C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20" t="2325" r="9842" b="2272"/>
          <a:stretch/>
        </p:blipFill>
        <p:spPr>
          <a:xfrm>
            <a:off x="2209801" y="1904999"/>
            <a:ext cx="4724400" cy="3230171"/>
          </a:xfrm>
          <a:prstGeom prst="rect">
            <a:avLst/>
          </a:prstGeom>
        </p:spPr>
      </p:pic>
    </p:spTree>
    <p:extLst>
      <p:ext uri="{BB962C8B-B14F-4D97-AF65-F5344CB8AC3E}">
        <p14:creationId xmlns:p14="http://schemas.microsoft.com/office/powerpoint/2010/main" val="100726058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859B4F-A7C9-CC42-ACB2-067DC3ADB5B7}"/>
              </a:ext>
            </a:extLst>
          </p:cNvPr>
          <p:cNvSpPr>
            <a:spLocks noGrp="1"/>
          </p:cNvSpPr>
          <p:nvPr>
            <p:ph type="title"/>
          </p:nvPr>
        </p:nvSpPr>
        <p:spPr/>
        <p:txBody>
          <a:bodyPr>
            <a:normAutofit/>
          </a:bodyPr>
          <a:lstStyle/>
          <a:p>
            <a:r>
              <a:rPr lang="en-US" dirty="0"/>
              <a:t>Homebuyer Assistance Program</a:t>
            </a:r>
          </a:p>
        </p:txBody>
      </p:sp>
      <p:sp>
        <p:nvSpPr>
          <p:cNvPr id="2" name="Rectangle 1">
            <a:extLst>
              <a:ext uri="{FF2B5EF4-FFF2-40B4-BE49-F238E27FC236}">
                <a16:creationId xmlns:a16="http://schemas.microsoft.com/office/drawing/2014/main" id="{B7382AA2-B5B1-48C7-95C5-9CCE15456388}"/>
              </a:ext>
            </a:extLst>
          </p:cNvPr>
          <p:cNvSpPr/>
          <p:nvPr/>
        </p:nvSpPr>
        <p:spPr>
          <a:xfrm>
            <a:off x="456398" y="1524000"/>
            <a:ext cx="5792002" cy="441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TextBox 23">
            <a:extLst>
              <a:ext uri="{FF2B5EF4-FFF2-40B4-BE49-F238E27FC236}">
                <a16:creationId xmlns:a16="http://schemas.microsoft.com/office/drawing/2014/main" id="{BCB2EDF3-5CA3-4A83-BCCE-D6C4577A8016}"/>
              </a:ext>
            </a:extLst>
          </p:cNvPr>
          <p:cNvSpPr txBox="1"/>
          <p:nvPr/>
        </p:nvSpPr>
        <p:spPr>
          <a:xfrm>
            <a:off x="488483" y="5372455"/>
            <a:ext cx="3473917" cy="430887"/>
          </a:xfrm>
          <a:prstGeom prst="rect">
            <a:avLst/>
          </a:prstGeom>
          <a:noFill/>
        </p:spPr>
        <p:txBody>
          <a:bodyPr wrap="square" rtlCol="0">
            <a:spAutoFit/>
          </a:bodyPr>
          <a:lstStyle/>
          <a:p>
            <a:r>
              <a:rPr lang="en-US" sz="2200" b="1" dirty="0">
                <a:solidFill>
                  <a:srgbClr val="A0C65C"/>
                </a:solidFill>
                <a:latin typeface="Arial Black" panose="020B0604020202020204" pitchFamily="34" charset="0"/>
                <a:cs typeface="Arial" panose="020B0604020202020204" pitchFamily="34" charset="0"/>
              </a:rPr>
              <a:t>163</a:t>
            </a:r>
            <a:r>
              <a:rPr lang="en-US" sz="1600" dirty="0">
                <a:solidFill>
                  <a:schemeClr val="bg1"/>
                </a:solidFill>
                <a:latin typeface="Arial" panose="020B0604020202020204" pitchFamily="34" charset="0"/>
                <a:cs typeface="Arial" panose="020B0604020202020204" pitchFamily="34" charset="0"/>
              </a:rPr>
              <a:t> homebuyers served FY19</a:t>
            </a:r>
          </a:p>
        </p:txBody>
      </p:sp>
      <p:graphicFrame>
        <p:nvGraphicFramePr>
          <p:cNvPr id="7" name="Chart 6">
            <a:extLst>
              <a:ext uri="{FF2B5EF4-FFF2-40B4-BE49-F238E27FC236}">
                <a16:creationId xmlns:a16="http://schemas.microsoft.com/office/drawing/2014/main" id="{8C820845-F831-4B15-AD27-C0C746796BD3}"/>
              </a:ext>
            </a:extLst>
          </p:cNvPr>
          <p:cNvGraphicFramePr/>
          <p:nvPr>
            <p:extLst>
              <p:ext uri="{D42A27DB-BD31-4B8C-83A1-F6EECF244321}">
                <p14:modId xmlns:p14="http://schemas.microsoft.com/office/powerpoint/2010/main" val="923796097"/>
              </p:ext>
            </p:extLst>
          </p:nvPr>
        </p:nvGraphicFramePr>
        <p:xfrm>
          <a:off x="762000" y="1676400"/>
          <a:ext cx="5105400" cy="348522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797D8315-0FE4-4829-B22D-E2B9FB00D9AC}"/>
              </a:ext>
            </a:extLst>
          </p:cNvPr>
          <p:cNvSpPr/>
          <p:nvPr/>
        </p:nvSpPr>
        <p:spPr>
          <a:xfrm>
            <a:off x="6172200" y="2967335"/>
            <a:ext cx="2646148" cy="923330"/>
          </a:xfrm>
          <a:prstGeom prst="rect">
            <a:avLst/>
          </a:prstGeom>
        </p:spPr>
        <p:txBody>
          <a:bodyPr wrap="square">
            <a:spAutoFit/>
          </a:bodyPr>
          <a:lstStyle/>
          <a:p>
            <a:pPr algn="ctr"/>
            <a:r>
              <a:rPr lang="en-US" dirty="0">
                <a:solidFill>
                  <a:srgbClr val="7F7F7F"/>
                </a:solidFill>
                <a:latin typeface="Arial" panose="020B0604020202020204" pitchFamily="34" charset="0"/>
                <a:cs typeface="Arial" panose="020B0604020202020204" pitchFamily="34" charset="0"/>
              </a:rPr>
              <a:t>Provides up to $30,000 to help Houstonians purchase a home</a:t>
            </a:r>
          </a:p>
        </p:txBody>
      </p:sp>
      <p:sp>
        <p:nvSpPr>
          <p:cNvPr id="9" name="Rectangle 8">
            <a:extLst>
              <a:ext uri="{FF2B5EF4-FFF2-40B4-BE49-F238E27FC236}">
                <a16:creationId xmlns:a16="http://schemas.microsoft.com/office/drawing/2014/main" id="{5A8A2A6B-9BD4-4513-B6A8-4BFF59A47000}"/>
              </a:ext>
            </a:extLst>
          </p:cNvPr>
          <p:cNvSpPr/>
          <p:nvPr/>
        </p:nvSpPr>
        <p:spPr>
          <a:xfrm>
            <a:off x="3962401" y="5350251"/>
            <a:ext cx="2286000" cy="430887"/>
          </a:xfrm>
          <a:prstGeom prst="rect">
            <a:avLst/>
          </a:prstGeom>
        </p:spPr>
        <p:txBody>
          <a:bodyPr wrap="square">
            <a:spAutoFit/>
          </a:bodyPr>
          <a:lstStyle/>
          <a:p>
            <a:pPr>
              <a:spcBef>
                <a:spcPts val="600"/>
              </a:spcBef>
            </a:pPr>
            <a:r>
              <a:rPr lang="en-US" sz="2200" b="1" dirty="0">
                <a:solidFill>
                  <a:srgbClr val="A0C65C"/>
                </a:solidFill>
                <a:latin typeface="Arial Black" panose="020B0604020202020204" pitchFamily="34" charset="0"/>
                <a:cs typeface="Arial Black" panose="020B0604020202020204" pitchFamily="34" charset="0"/>
              </a:rPr>
              <a:t>11</a:t>
            </a:r>
            <a:r>
              <a:rPr lang="en-US" sz="2200"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served</a:t>
            </a:r>
            <a:r>
              <a:rPr lang="en-US" sz="2200"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in Sep ‘19</a:t>
            </a:r>
          </a:p>
        </p:txBody>
      </p:sp>
    </p:spTree>
    <p:extLst>
      <p:ext uri="{BB962C8B-B14F-4D97-AF65-F5344CB8AC3E}">
        <p14:creationId xmlns:p14="http://schemas.microsoft.com/office/powerpoint/2010/main" val="124813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609600" y="228601"/>
            <a:ext cx="8382000" cy="1219200"/>
          </a:xfrm>
        </p:spPr>
        <p:txBody>
          <a:bodyPr>
            <a:noAutofit/>
          </a:bodyPr>
          <a:lstStyle/>
          <a:p>
            <a:r>
              <a:rPr lang="en-US" sz="2800" dirty="0"/>
              <a:t>Item </a:t>
            </a:r>
            <a:r>
              <a:rPr lang="en-US" sz="2800" dirty="0" err="1"/>
              <a:t>II.a</a:t>
            </a:r>
            <a:r>
              <a:rPr lang="en-US" sz="2800" dirty="0"/>
              <a:t>. – PUBLIC SERVICES</a:t>
            </a:r>
            <a:br>
              <a:rPr lang="en-US" sz="2800" dirty="0"/>
            </a:br>
            <a:r>
              <a:rPr lang="en-US" sz="2800" dirty="0"/>
              <a:t>Avenue 360</a:t>
            </a:r>
            <a:br>
              <a:rPr lang="en-US" sz="2800" dirty="0"/>
            </a:br>
            <a:r>
              <a:rPr lang="en-US" sz="1800" b="0" dirty="0"/>
              <a:t>(All Districts)</a:t>
            </a:r>
          </a:p>
        </p:txBody>
      </p:sp>
      <p:sp>
        <p:nvSpPr>
          <p:cNvPr id="3" name="TextBox 2">
            <a:extLst>
              <a:ext uri="{FF2B5EF4-FFF2-40B4-BE49-F238E27FC236}">
                <a16:creationId xmlns:a16="http://schemas.microsoft.com/office/drawing/2014/main" id="{E62225C8-87DE-4CEA-85D3-8507897793D2}"/>
              </a:ext>
            </a:extLst>
          </p:cNvPr>
          <p:cNvSpPr txBox="1"/>
          <p:nvPr/>
        </p:nvSpPr>
        <p:spPr>
          <a:xfrm>
            <a:off x="457200" y="1600200"/>
            <a:ext cx="8229600" cy="1631216"/>
          </a:xfrm>
          <a:prstGeom prst="rect">
            <a:avLst/>
          </a:prstGeom>
          <a:noFill/>
        </p:spPr>
        <p:txBody>
          <a:bodyPr wrap="square" rtlCol="0">
            <a:spAutoFit/>
          </a:bodyPr>
          <a:lstStyle/>
          <a:p>
            <a:pPr algn="just">
              <a:buClr>
                <a:srgbClr val="A0C65C"/>
              </a:buClr>
            </a:pPr>
            <a:r>
              <a:rPr lang="en-US" sz="2000" dirty="0">
                <a:latin typeface="+mj-lt"/>
              </a:rPr>
              <a:t>HACS will provide TBRA, STRMU, respite care, and supportive services to a minimum of 642 low-income households as follows: (1) TBRA for 297 households; (2) STRMUA for 218 households; (3) PHPS for 82 households; and (4) Operations 45.  HOPWA funds represent 52% of the cost of this program. </a:t>
            </a:r>
          </a:p>
        </p:txBody>
      </p:sp>
      <p:graphicFrame>
        <p:nvGraphicFramePr>
          <p:cNvPr id="4" name="Table 3">
            <a:extLst>
              <a:ext uri="{FF2B5EF4-FFF2-40B4-BE49-F238E27FC236}">
                <a16:creationId xmlns:a16="http://schemas.microsoft.com/office/drawing/2014/main" id="{B1B6D279-7008-44D5-84ED-79C9F517D9DB}"/>
              </a:ext>
            </a:extLst>
          </p:cNvPr>
          <p:cNvGraphicFramePr>
            <a:graphicFrameLocks noGrp="1"/>
          </p:cNvGraphicFramePr>
          <p:nvPr>
            <p:extLst>
              <p:ext uri="{D42A27DB-BD31-4B8C-83A1-F6EECF244321}">
                <p14:modId xmlns:p14="http://schemas.microsoft.com/office/powerpoint/2010/main" val="1049960632"/>
              </p:ext>
            </p:extLst>
          </p:nvPr>
        </p:nvGraphicFramePr>
        <p:xfrm>
          <a:off x="533400" y="3429000"/>
          <a:ext cx="8077200" cy="2362200"/>
        </p:xfrm>
        <a:graphic>
          <a:graphicData uri="http://schemas.openxmlformats.org/drawingml/2006/table">
            <a:tbl>
              <a:tblPr firstRow="1" firstCol="1" bandRow="1">
                <a:tableStyleId>{5C22544A-7EE6-4342-B048-85BDC9FD1C3A}</a:tableStyleId>
              </a:tblPr>
              <a:tblGrid>
                <a:gridCol w="4495800">
                  <a:extLst>
                    <a:ext uri="{9D8B030D-6E8A-4147-A177-3AD203B41FA5}">
                      <a16:colId xmlns:a16="http://schemas.microsoft.com/office/drawing/2014/main" val="1935155607"/>
                    </a:ext>
                  </a:extLst>
                </a:gridCol>
                <a:gridCol w="2209800">
                  <a:extLst>
                    <a:ext uri="{9D8B030D-6E8A-4147-A177-3AD203B41FA5}">
                      <a16:colId xmlns:a16="http://schemas.microsoft.com/office/drawing/2014/main" val="1221493617"/>
                    </a:ext>
                  </a:extLst>
                </a:gridCol>
                <a:gridCol w="1371600">
                  <a:extLst>
                    <a:ext uri="{9D8B030D-6E8A-4147-A177-3AD203B41FA5}">
                      <a16:colId xmlns:a16="http://schemas.microsoft.com/office/drawing/2014/main" val="2274316616"/>
                    </a:ext>
                  </a:extLst>
                </a:gridCol>
              </a:tblGrid>
              <a:tr h="295275">
                <a:tc>
                  <a:txBody>
                    <a:bodyPr/>
                    <a:lstStyle/>
                    <a:p>
                      <a:pPr marL="0" marR="86995"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Category</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86995"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Total Contract Amount</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86995"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Percent</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69516198"/>
                  </a:ext>
                </a:extLst>
              </a:tr>
              <a:tr h="295275">
                <a:tc>
                  <a:txBody>
                    <a:bodyPr/>
                    <a:lstStyle/>
                    <a:p>
                      <a:pPr marL="0" marR="86995">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Administrative</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86995" algn="r">
                        <a:lnSpc>
                          <a:spcPct val="115000"/>
                        </a:lnSpc>
                        <a:spcBef>
                          <a:spcPts val="0"/>
                        </a:spcBef>
                        <a:spcAft>
                          <a:spcPts val="0"/>
                        </a:spcAft>
                      </a:pPr>
                      <a:r>
                        <a:rPr lang="en-US" sz="1400">
                          <a:effectLst/>
                          <a:latin typeface="Arial" panose="020B0604020202020204" pitchFamily="34" charset="0"/>
                          <a:cs typeface="Arial" panose="020B0604020202020204" pitchFamily="34" charset="0"/>
                        </a:rPr>
                        <a:t>$229,517.92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86995" algn="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6.2%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92160961"/>
                  </a:ext>
                </a:extLst>
              </a:tr>
              <a:tr h="295275">
                <a:tc>
                  <a:txBody>
                    <a:bodyPr/>
                    <a:lstStyle/>
                    <a:p>
                      <a:pPr marL="0" marR="86995">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Supportive Services</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86995" algn="r">
                        <a:lnSpc>
                          <a:spcPct val="115000"/>
                        </a:lnSpc>
                        <a:spcBef>
                          <a:spcPts val="0"/>
                        </a:spcBef>
                        <a:spcAft>
                          <a:spcPts val="0"/>
                        </a:spcAft>
                      </a:pPr>
                      <a:r>
                        <a:rPr lang="en-US" sz="1400">
                          <a:effectLst/>
                          <a:latin typeface="Arial" panose="020B0604020202020204" pitchFamily="34" charset="0"/>
                          <a:cs typeface="Arial" panose="020B0604020202020204" pitchFamily="34" charset="0"/>
                        </a:rPr>
                        <a:t>$441,350.28</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86995" algn="r">
                        <a:lnSpc>
                          <a:spcPct val="115000"/>
                        </a:lnSpc>
                        <a:spcBef>
                          <a:spcPts val="0"/>
                        </a:spcBef>
                        <a:spcAft>
                          <a:spcPts val="0"/>
                        </a:spcAft>
                      </a:pPr>
                      <a:r>
                        <a:rPr lang="en-US" sz="1400">
                          <a:effectLst/>
                          <a:latin typeface="Arial" panose="020B0604020202020204" pitchFamily="34" charset="0"/>
                          <a:cs typeface="Arial" panose="020B0604020202020204" pitchFamily="34" charset="0"/>
                        </a:rPr>
                        <a:t>12.0%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69050556"/>
                  </a:ext>
                </a:extLst>
              </a:tr>
              <a:tr h="295275">
                <a:tc>
                  <a:txBody>
                    <a:bodyPr/>
                    <a:lstStyle/>
                    <a:p>
                      <a:pPr marL="0" marR="86995">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Permanent Housing Placement</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86995" algn="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$49,920.01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86995" algn="r">
                        <a:lnSpc>
                          <a:spcPct val="115000"/>
                        </a:lnSpc>
                        <a:spcBef>
                          <a:spcPts val="0"/>
                        </a:spcBef>
                        <a:spcAft>
                          <a:spcPts val="0"/>
                        </a:spcAft>
                      </a:pPr>
                      <a:r>
                        <a:rPr lang="en-US" sz="1400">
                          <a:effectLst/>
                          <a:latin typeface="Arial" panose="020B0604020202020204" pitchFamily="34" charset="0"/>
                          <a:cs typeface="Arial" panose="020B0604020202020204" pitchFamily="34" charset="0"/>
                        </a:rPr>
                        <a:t>1.4%</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01435219"/>
                  </a:ext>
                </a:extLst>
              </a:tr>
              <a:tr h="295275">
                <a:tc>
                  <a:txBody>
                    <a:bodyPr/>
                    <a:lstStyle/>
                    <a:p>
                      <a:pPr marL="0" marR="86995">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TBRA</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86995" algn="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$2,213,044.73</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86995" algn="r">
                        <a:lnSpc>
                          <a:spcPct val="115000"/>
                        </a:lnSpc>
                        <a:spcBef>
                          <a:spcPts val="0"/>
                        </a:spcBef>
                        <a:spcAft>
                          <a:spcPts val="0"/>
                        </a:spcAft>
                      </a:pPr>
                      <a:r>
                        <a:rPr lang="en-US" sz="1400">
                          <a:effectLst/>
                          <a:latin typeface="Arial" panose="020B0604020202020204" pitchFamily="34" charset="0"/>
                          <a:cs typeface="Arial" panose="020B0604020202020204" pitchFamily="34" charset="0"/>
                        </a:rPr>
                        <a:t> 60.2%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51485345"/>
                  </a:ext>
                </a:extLst>
              </a:tr>
              <a:tr h="295275">
                <a:tc>
                  <a:txBody>
                    <a:bodyPr/>
                    <a:lstStyle/>
                    <a:p>
                      <a:pPr marL="0" marR="86995">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STRMUA</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86995" algn="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$494,573.05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86995" algn="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13.5%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88684392"/>
                  </a:ext>
                </a:extLst>
              </a:tr>
              <a:tr h="295275">
                <a:tc>
                  <a:txBody>
                    <a:bodyPr/>
                    <a:lstStyle/>
                    <a:p>
                      <a:pPr marL="0" marR="86995">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Operations (Transitional Medical Respite Facility)</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86995" algn="r">
                        <a:lnSpc>
                          <a:spcPct val="115000"/>
                        </a:lnSpc>
                        <a:spcBef>
                          <a:spcPts val="0"/>
                        </a:spcBef>
                        <a:spcAft>
                          <a:spcPts val="0"/>
                        </a:spcAft>
                      </a:pPr>
                      <a:r>
                        <a:rPr lang="en-US" sz="1400">
                          <a:effectLst/>
                          <a:latin typeface="Arial" panose="020B0604020202020204" pitchFamily="34" charset="0"/>
                          <a:cs typeface="Arial" panose="020B0604020202020204" pitchFamily="34" charset="0"/>
                        </a:rPr>
                        <a:t>$244,439.03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86995" algn="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6.7%</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71442181"/>
                  </a:ext>
                </a:extLst>
              </a:tr>
              <a:tr h="295275">
                <a:tc>
                  <a:txBody>
                    <a:bodyPr/>
                    <a:lstStyle/>
                    <a:p>
                      <a:pPr marL="0" marR="86995" algn="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Total</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86995" algn="r">
                        <a:lnSpc>
                          <a:spcPct val="115000"/>
                        </a:lnSpc>
                        <a:spcBef>
                          <a:spcPts val="0"/>
                        </a:spcBef>
                        <a:spcAft>
                          <a:spcPts val="0"/>
                        </a:spcAft>
                      </a:pPr>
                      <a:r>
                        <a:rPr lang="en-US" sz="1400">
                          <a:effectLst/>
                          <a:latin typeface="Arial" panose="020B0604020202020204" pitchFamily="34" charset="0"/>
                          <a:cs typeface="Arial" panose="020B0604020202020204" pitchFamily="34" charset="0"/>
                        </a:rPr>
                        <a:t>$3,672,845.00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86995" algn="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100%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22590957"/>
                  </a:ext>
                </a:extLst>
              </a:tr>
            </a:tbl>
          </a:graphicData>
        </a:graphic>
      </p:graphicFrame>
    </p:spTree>
    <p:extLst>
      <p:ext uri="{BB962C8B-B14F-4D97-AF65-F5344CB8AC3E}">
        <p14:creationId xmlns:p14="http://schemas.microsoft.com/office/powerpoint/2010/main" val="281693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859B4F-A7C9-CC42-ACB2-067DC3ADB5B7}"/>
              </a:ext>
            </a:extLst>
          </p:cNvPr>
          <p:cNvSpPr>
            <a:spLocks noGrp="1"/>
          </p:cNvSpPr>
          <p:nvPr>
            <p:ph type="title"/>
          </p:nvPr>
        </p:nvSpPr>
        <p:spPr>
          <a:xfrm>
            <a:off x="457199" y="274639"/>
            <a:ext cx="8459953" cy="1143000"/>
          </a:xfrm>
        </p:spPr>
        <p:txBody>
          <a:bodyPr>
            <a:normAutofit fontScale="90000"/>
          </a:bodyPr>
          <a:lstStyle/>
          <a:p>
            <a:r>
              <a:rPr lang="en-US" dirty="0"/>
              <a:t>Single Family Home Repair Program</a:t>
            </a:r>
          </a:p>
        </p:txBody>
      </p:sp>
      <p:sp>
        <p:nvSpPr>
          <p:cNvPr id="35" name="TextBox 34">
            <a:extLst>
              <a:ext uri="{FF2B5EF4-FFF2-40B4-BE49-F238E27FC236}">
                <a16:creationId xmlns:a16="http://schemas.microsoft.com/office/drawing/2014/main" id="{E77910C3-7085-4B3D-9A1E-69B6BC9BEB11}"/>
              </a:ext>
            </a:extLst>
          </p:cNvPr>
          <p:cNvSpPr txBox="1"/>
          <p:nvPr/>
        </p:nvSpPr>
        <p:spPr>
          <a:xfrm>
            <a:off x="3263268" y="1527339"/>
            <a:ext cx="2514598" cy="769441"/>
          </a:xfrm>
          <a:prstGeom prst="rect">
            <a:avLst/>
          </a:prstGeom>
          <a:noFill/>
        </p:spPr>
        <p:txBody>
          <a:bodyPr wrap="square" rtlCol="0">
            <a:spAutoFit/>
          </a:bodyPr>
          <a:lstStyle/>
          <a:p>
            <a:pPr algn="ctr"/>
            <a:r>
              <a:rPr lang="en-US" sz="2200" b="1" dirty="0">
                <a:solidFill>
                  <a:schemeClr val="bg1"/>
                </a:solidFill>
                <a:latin typeface="Arial Black" panose="020B0604020202020204" pitchFamily="34" charset="0"/>
                <a:cs typeface="Arial Black" panose="020B0604020202020204" pitchFamily="34" charset="0"/>
              </a:rPr>
              <a:t>New Home Development</a:t>
            </a:r>
            <a:endParaRPr lang="en-US" sz="16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2DD14E4-9FCC-4A19-A094-3F0F68925F12}"/>
              </a:ext>
            </a:extLst>
          </p:cNvPr>
          <p:cNvSpPr/>
          <p:nvPr/>
        </p:nvSpPr>
        <p:spPr>
          <a:xfrm>
            <a:off x="2057400" y="5525869"/>
            <a:ext cx="4573753" cy="646331"/>
          </a:xfrm>
          <a:prstGeom prst="rect">
            <a:avLst/>
          </a:prstGeom>
        </p:spPr>
        <p:txBody>
          <a:bodyPr wrap="square">
            <a:spAutoFit/>
          </a:bodyPr>
          <a:lstStyle/>
          <a:p>
            <a:pPr algn="ctr"/>
            <a:r>
              <a:rPr lang="en-US" dirty="0">
                <a:solidFill>
                  <a:srgbClr val="7F7F7F"/>
                </a:solidFill>
                <a:latin typeface="Arial" panose="020B0604020202020204" pitchFamily="34" charset="0"/>
                <a:cs typeface="Arial" panose="020B0604020202020204" pitchFamily="34" charset="0"/>
              </a:rPr>
              <a:t>Repairs and reconstructs existing homes for homeowners</a:t>
            </a:r>
          </a:p>
        </p:txBody>
      </p:sp>
      <p:graphicFrame>
        <p:nvGraphicFramePr>
          <p:cNvPr id="7" name="Chart 6">
            <a:extLst>
              <a:ext uri="{FF2B5EF4-FFF2-40B4-BE49-F238E27FC236}">
                <a16:creationId xmlns:a16="http://schemas.microsoft.com/office/drawing/2014/main" id="{C2D6839B-7785-423D-BE5E-D93C06E690DA}"/>
              </a:ext>
            </a:extLst>
          </p:cNvPr>
          <p:cNvGraphicFramePr/>
          <p:nvPr>
            <p:extLst>
              <p:ext uri="{D42A27DB-BD31-4B8C-83A1-F6EECF244321}">
                <p14:modId xmlns:p14="http://schemas.microsoft.com/office/powerpoint/2010/main" val="1027113306"/>
              </p:ext>
            </p:extLst>
          </p:nvPr>
        </p:nvGraphicFramePr>
        <p:xfrm>
          <a:off x="457200" y="1417640"/>
          <a:ext cx="8153400" cy="3992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780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859B4F-A7C9-CC42-ACB2-067DC3ADB5B7}"/>
              </a:ext>
            </a:extLst>
          </p:cNvPr>
          <p:cNvSpPr>
            <a:spLocks noGrp="1"/>
          </p:cNvSpPr>
          <p:nvPr>
            <p:ph type="title"/>
          </p:nvPr>
        </p:nvSpPr>
        <p:spPr>
          <a:xfrm>
            <a:off x="457199" y="274639"/>
            <a:ext cx="8459953" cy="1143000"/>
          </a:xfrm>
        </p:spPr>
        <p:txBody>
          <a:bodyPr>
            <a:normAutofit/>
          </a:bodyPr>
          <a:lstStyle/>
          <a:p>
            <a:r>
              <a:rPr lang="en-US" dirty="0"/>
              <a:t>New Home Development Program</a:t>
            </a:r>
          </a:p>
        </p:txBody>
      </p:sp>
      <p:sp>
        <p:nvSpPr>
          <p:cNvPr id="35" name="TextBox 34">
            <a:extLst>
              <a:ext uri="{FF2B5EF4-FFF2-40B4-BE49-F238E27FC236}">
                <a16:creationId xmlns:a16="http://schemas.microsoft.com/office/drawing/2014/main" id="{E77910C3-7085-4B3D-9A1E-69B6BC9BEB11}"/>
              </a:ext>
            </a:extLst>
          </p:cNvPr>
          <p:cNvSpPr txBox="1"/>
          <p:nvPr/>
        </p:nvSpPr>
        <p:spPr>
          <a:xfrm>
            <a:off x="3263268" y="1527339"/>
            <a:ext cx="2514598" cy="769441"/>
          </a:xfrm>
          <a:prstGeom prst="rect">
            <a:avLst/>
          </a:prstGeom>
          <a:noFill/>
        </p:spPr>
        <p:txBody>
          <a:bodyPr wrap="square" rtlCol="0">
            <a:spAutoFit/>
          </a:bodyPr>
          <a:lstStyle/>
          <a:p>
            <a:pPr algn="ctr"/>
            <a:r>
              <a:rPr lang="en-US" sz="2200" b="1" dirty="0">
                <a:solidFill>
                  <a:schemeClr val="bg1"/>
                </a:solidFill>
                <a:latin typeface="Arial Black" panose="020B0604020202020204" pitchFamily="34" charset="0"/>
                <a:cs typeface="Arial Black" panose="020B0604020202020204" pitchFamily="34" charset="0"/>
              </a:rPr>
              <a:t>New Home Development</a:t>
            </a:r>
            <a:endParaRPr lang="en-US" sz="16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2DD14E4-9FCC-4A19-A094-3F0F68925F12}"/>
              </a:ext>
            </a:extLst>
          </p:cNvPr>
          <p:cNvSpPr/>
          <p:nvPr/>
        </p:nvSpPr>
        <p:spPr>
          <a:xfrm>
            <a:off x="2362200" y="5410200"/>
            <a:ext cx="4192753" cy="646331"/>
          </a:xfrm>
          <a:prstGeom prst="rect">
            <a:avLst/>
          </a:prstGeom>
        </p:spPr>
        <p:txBody>
          <a:bodyPr wrap="square">
            <a:spAutoFit/>
          </a:bodyPr>
          <a:lstStyle/>
          <a:p>
            <a:pPr algn="ctr"/>
            <a:r>
              <a:rPr lang="en-US" dirty="0">
                <a:solidFill>
                  <a:srgbClr val="7F7F7F"/>
                </a:solidFill>
                <a:latin typeface="Arial" panose="020B0604020202020204" pitchFamily="34" charset="0"/>
                <a:cs typeface="Arial" panose="020B0604020202020204" pitchFamily="34" charset="0"/>
              </a:rPr>
              <a:t>NHD builds new homes for sale at affordable prices</a:t>
            </a:r>
          </a:p>
        </p:txBody>
      </p:sp>
      <p:graphicFrame>
        <p:nvGraphicFramePr>
          <p:cNvPr id="7" name="Chart 6">
            <a:extLst>
              <a:ext uri="{FF2B5EF4-FFF2-40B4-BE49-F238E27FC236}">
                <a16:creationId xmlns:a16="http://schemas.microsoft.com/office/drawing/2014/main" id="{C2D6839B-7785-423D-BE5E-D93C06E690DA}"/>
              </a:ext>
            </a:extLst>
          </p:cNvPr>
          <p:cNvGraphicFramePr/>
          <p:nvPr>
            <p:extLst>
              <p:ext uri="{D42A27DB-BD31-4B8C-83A1-F6EECF244321}">
                <p14:modId xmlns:p14="http://schemas.microsoft.com/office/powerpoint/2010/main" val="3614382477"/>
              </p:ext>
            </p:extLst>
          </p:nvPr>
        </p:nvGraphicFramePr>
        <p:xfrm>
          <a:off x="477417" y="1295400"/>
          <a:ext cx="8209383" cy="388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705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921517-0CFA-9B44-AC5A-C443393917AC}"/>
              </a:ext>
            </a:extLst>
          </p:cNvPr>
          <p:cNvSpPr>
            <a:spLocks noGrp="1"/>
          </p:cNvSpPr>
          <p:nvPr>
            <p:ph type="title"/>
          </p:nvPr>
        </p:nvSpPr>
        <p:spPr/>
        <p:txBody>
          <a:bodyPr>
            <a:normAutofit/>
          </a:bodyPr>
          <a:lstStyle/>
          <a:p>
            <a:r>
              <a:rPr lang="en-US" dirty="0"/>
              <a:t>Other Programs</a:t>
            </a:r>
          </a:p>
        </p:txBody>
      </p:sp>
      <p:sp>
        <p:nvSpPr>
          <p:cNvPr id="4" name="Text Placeholder 2">
            <a:extLst>
              <a:ext uri="{FF2B5EF4-FFF2-40B4-BE49-F238E27FC236}">
                <a16:creationId xmlns:a16="http://schemas.microsoft.com/office/drawing/2014/main" id="{5E5F4528-0DE6-45E4-BF79-31823773699E}"/>
              </a:ext>
            </a:extLst>
          </p:cNvPr>
          <p:cNvSpPr txBox="1">
            <a:spLocks/>
          </p:cNvSpPr>
          <p:nvPr/>
        </p:nvSpPr>
        <p:spPr>
          <a:xfrm>
            <a:off x="457200" y="1524000"/>
            <a:ext cx="4343400" cy="4038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A0C65C"/>
              </a:buClr>
              <a:buFont typeface="Arial" panose="020B0604020202020204" pitchFamily="34" charset="0"/>
              <a:buChar char="•"/>
              <a:defRPr sz="3200" kern="1200">
                <a:solidFill>
                  <a:schemeClr val="tx1">
                    <a:lumMod val="65000"/>
                    <a:lumOff val="35000"/>
                  </a:schemeClr>
                </a:solidFill>
                <a:latin typeface="Arial"/>
                <a:ea typeface="+mn-ea"/>
                <a:cs typeface="+mn-cs"/>
              </a:defRPr>
            </a:lvl1pPr>
            <a:lvl2pPr marL="742950" indent="-285750" algn="l" defTabSz="914400" rtl="0" eaLnBrk="1" latinLnBrk="0" hangingPunct="1">
              <a:spcBef>
                <a:spcPct val="20000"/>
              </a:spcBef>
              <a:buClr>
                <a:srgbClr val="A0C65C"/>
              </a:buClr>
              <a:buFont typeface="Arial" panose="020B0604020202020204" pitchFamily="34" charset="0"/>
              <a:buChar char="•"/>
              <a:defRPr sz="2800" kern="1200">
                <a:solidFill>
                  <a:schemeClr val="tx1">
                    <a:lumMod val="65000"/>
                    <a:lumOff val="35000"/>
                  </a:schemeClr>
                </a:solidFill>
                <a:latin typeface="Arial"/>
                <a:ea typeface="+mn-ea"/>
                <a:cs typeface="+mn-cs"/>
              </a:defRPr>
            </a:lvl2pPr>
            <a:lvl3pPr marL="1143000" indent="-228600" algn="l" defTabSz="914400" rtl="0" eaLnBrk="1" latinLnBrk="0" hangingPunct="1">
              <a:spcBef>
                <a:spcPct val="20000"/>
              </a:spcBef>
              <a:buClr>
                <a:srgbClr val="A0C65C"/>
              </a:buClr>
              <a:buFont typeface="Arial" panose="020B0604020202020204" pitchFamily="34" charset="0"/>
              <a:buChar char="•"/>
              <a:defRPr sz="2400" kern="1200">
                <a:solidFill>
                  <a:schemeClr val="tx1">
                    <a:lumMod val="65000"/>
                    <a:lumOff val="35000"/>
                  </a:schemeClr>
                </a:solidFill>
                <a:latin typeface="Arial"/>
                <a:ea typeface="+mn-ea"/>
                <a:cs typeface="+mn-cs"/>
              </a:defRPr>
            </a:lvl3pPr>
            <a:lvl4pPr marL="1600200" indent="-228600" algn="l" defTabSz="914400" rtl="0" eaLnBrk="1" latinLnBrk="0" hangingPunct="1">
              <a:spcBef>
                <a:spcPct val="20000"/>
              </a:spcBef>
              <a:buClr>
                <a:srgbClr val="A0C65C"/>
              </a:buClr>
              <a:buFont typeface="Arial" panose="020B0604020202020204" pitchFamily="34" charset="0"/>
              <a:buChar char="•"/>
              <a:defRPr sz="2000" kern="1200">
                <a:solidFill>
                  <a:schemeClr val="tx1">
                    <a:lumMod val="65000"/>
                    <a:lumOff val="35000"/>
                  </a:schemeClr>
                </a:solidFill>
                <a:latin typeface="Arial"/>
                <a:ea typeface="+mn-ea"/>
                <a:cs typeface="+mn-cs"/>
              </a:defRPr>
            </a:lvl4pPr>
            <a:lvl5pPr marL="2057400" indent="-228600" algn="l" defTabSz="914400" rtl="0" eaLnBrk="1" latinLnBrk="0" hangingPunct="1">
              <a:spcBef>
                <a:spcPct val="20000"/>
              </a:spcBef>
              <a:buClr>
                <a:srgbClr val="A0C65C"/>
              </a:buClr>
              <a:buFont typeface="Arial" panose="020B0604020202020204" pitchFamily="34" charset="0"/>
              <a:buChar char="•"/>
              <a:defRPr sz="20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tabLst>
                <a:tab pos="2001838" algn="r"/>
              </a:tabLst>
            </a:pPr>
            <a:r>
              <a:rPr lang="en-US" sz="5000" dirty="0">
                <a:solidFill>
                  <a:srgbClr val="0067AC"/>
                </a:solidFill>
              </a:rPr>
              <a:t>	</a:t>
            </a:r>
            <a:r>
              <a:rPr lang="en-US" sz="5000" b="1" dirty="0">
                <a:solidFill>
                  <a:srgbClr val="A0C65C"/>
                </a:solidFill>
              </a:rPr>
              <a:t>3,644 </a:t>
            </a:r>
          </a:p>
          <a:p>
            <a:pPr marL="0" indent="0" algn="r">
              <a:buFont typeface="Arial" panose="020B0604020202020204" pitchFamily="34" charset="0"/>
              <a:buNone/>
              <a:tabLst>
                <a:tab pos="2001838" algn="r"/>
              </a:tabLst>
            </a:pPr>
            <a:r>
              <a:rPr lang="en-US" sz="2400" dirty="0">
                <a:solidFill>
                  <a:srgbClr val="7F7F7F"/>
                </a:solidFill>
              </a:rPr>
              <a:t>Service Visits – </a:t>
            </a:r>
          </a:p>
          <a:p>
            <a:pPr marL="0" indent="0" algn="r">
              <a:buFont typeface="Arial" panose="020B0604020202020204" pitchFamily="34" charset="0"/>
              <a:buNone/>
              <a:tabLst>
                <a:tab pos="2001838" algn="r"/>
              </a:tabLst>
            </a:pPr>
            <a:r>
              <a:rPr lang="en-US" sz="2400" dirty="0">
                <a:solidFill>
                  <a:srgbClr val="7F7F7F"/>
                </a:solidFill>
              </a:rPr>
              <a:t>Public Services (Aug ‘19)</a:t>
            </a:r>
          </a:p>
          <a:p>
            <a:pPr marL="0" indent="0" algn="r">
              <a:buFont typeface="Arial" panose="020B0604020202020204" pitchFamily="34" charset="0"/>
              <a:buNone/>
              <a:tabLst>
                <a:tab pos="2001838" algn="r"/>
              </a:tabLst>
            </a:pPr>
            <a:endParaRPr lang="en-US" sz="2400" dirty="0">
              <a:solidFill>
                <a:srgbClr val="7F7F7F"/>
              </a:solidFill>
            </a:endParaRPr>
          </a:p>
          <a:p>
            <a:pPr marL="0" indent="0" algn="r">
              <a:buNone/>
              <a:tabLst>
                <a:tab pos="2001838" algn="r"/>
              </a:tabLst>
            </a:pPr>
            <a:r>
              <a:rPr lang="en-US" sz="5000" dirty="0">
                <a:solidFill>
                  <a:srgbClr val="0067AC"/>
                </a:solidFill>
              </a:rPr>
              <a:t>	</a:t>
            </a:r>
            <a:r>
              <a:rPr lang="en-US" sz="5000" b="1" dirty="0">
                <a:solidFill>
                  <a:srgbClr val="A0C65C"/>
                </a:solidFill>
              </a:rPr>
              <a:t>25</a:t>
            </a:r>
            <a:r>
              <a:rPr lang="en-US" sz="5000" dirty="0">
                <a:solidFill>
                  <a:srgbClr val="0067AC"/>
                </a:solidFill>
              </a:rPr>
              <a:t> </a:t>
            </a:r>
          </a:p>
          <a:p>
            <a:pPr marL="0" indent="0" algn="r">
              <a:buNone/>
              <a:tabLst>
                <a:tab pos="2001838" algn="r"/>
              </a:tabLst>
            </a:pPr>
            <a:r>
              <a:rPr lang="en-US" sz="2400" dirty="0">
                <a:solidFill>
                  <a:srgbClr val="7F7F7F"/>
                </a:solidFill>
              </a:rPr>
              <a:t>Projects under construction – </a:t>
            </a:r>
          </a:p>
          <a:p>
            <a:pPr marL="0" indent="0" algn="r">
              <a:buNone/>
              <a:tabLst>
                <a:tab pos="2001838" algn="r"/>
              </a:tabLst>
            </a:pPr>
            <a:r>
              <a:rPr lang="en-US" sz="2400" dirty="0">
                <a:solidFill>
                  <a:srgbClr val="7F7F7F"/>
                </a:solidFill>
              </a:rPr>
              <a:t>Public Facilities (Sep ‘19)</a:t>
            </a:r>
          </a:p>
          <a:p>
            <a:pPr marL="0" indent="0">
              <a:buFont typeface="Arial" panose="020B0604020202020204" pitchFamily="34" charset="0"/>
              <a:buNone/>
            </a:pPr>
            <a:endParaRPr lang="en-US" sz="2400" dirty="0">
              <a:solidFill>
                <a:srgbClr val="0067AC"/>
              </a:solidFill>
            </a:endParaRPr>
          </a:p>
          <a:p>
            <a:pPr marL="0" indent="0">
              <a:buFont typeface="Arial" panose="020B0604020202020204" pitchFamily="34" charset="0"/>
              <a:buNone/>
            </a:pPr>
            <a:endParaRPr lang="en-US" sz="5000" dirty="0">
              <a:solidFill>
                <a:srgbClr val="0067AC"/>
              </a:solidFill>
            </a:endParaRPr>
          </a:p>
        </p:txBody>
      </p:sp>
      <p:sp>
        <p:nvSpPr>
          <p:cNvPr id="2" name="Rectangle 1">
            <a:extLst>
              <a:ext uri="{FF2B5EF4-FFF2-40B4-BE49-F238E27FC236}">
                <a16:creationId xmlns:a16="http://schemas.microsoft.com/office/drawing/2014/main" id="{7DAE7F5D-E1E8-4123-9157-24DDB65A4778}"/>
              </a:ext>
            </a:extLst>
          </p:cNvPr>
          <p:cNvSpPr/>
          <p:nvPr/>
        </p:nvSpPr>
        <p:spPr>
          <a:xfrm>
            <a:off x="5486400" y="3048000"/>
            <a:ext cx="3048000" cy="1200329"/>
          </a:xfrm>
          <a:prstGeom prst="rect">
            <a:avLst/>
          </a:prstGeom>
        </p:spPr>
        <p:txBody>
          <a:bodyPr wrap="square">
            <a:spAutoFit/>
          </a:bodyPr>
          <a:lstStyle/>
          <a:p>
            <a:pPr algn="ctr"/>
            <a:r>
              <a:rPr lang="en-US" dirty="0">
                <a:latin typeface="+mj-lt"/>
              </a:rPr>
              <a:t>Note: Public Services numbers have a one month lag in reporting due to the nature of these programs.</a:t>
            </a:r>
          </a:p>
        </p:txBody>
      </p:sp>
    </p:spTree>
    <p:extLst>
      <p:ext uri="{BB962C8B-B14F-4D97-AF65-F5344CB8AC3E}">
        <p14:creationId xmlns:p14="http://schemas.microsoft.com/office/powerpoint/2010/main" val="280298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859B4F-A7C9-CC42-ACB2-067DC3ADB5B7}"/>
              </a:ext>
            </a:extLst>
          </p:cNvPr>
          <p:cNvSpPr>
            <a:spLocks noGrp="1"/>
          </p:cNvSpPr>
          <p:nvPr>
            <p:ph type="title"/>
          </p:nvPr>
        </p:nvSpPr>
        <p:spPr>
          <a:xfrm>
            <a:off x="457200" y="274639"/>
            <a:ext cx="8382000" cy="1143000"/>
          </a:xfrm>
        </p:spPr>
        <p:txBody>
          <a:bodyPr>
            <a:normAutofit fontScale="90000"/>
          </a:bodyPr>
          <a:lstStyle/>
          <a:p>
            <a:r>
              <a:rPr lang="en-US" dirty="0"/>
              <a:t>Financial Reporting by Program Area FY19 v FY20 (Sep)</a:t>
            </a:r>
          </a:p>
        </p:txBody>
      </p:sp>
      <p:sp>
        <p:nvSpPr>
          <p:cNvPr id="35" name="TextBox 34">
            <a:extLst>
              <a:ext uri="{FF2B5EF4-FFF2-40B4-BE49-F238E27FC236}">
                <a16:creationId xmlns:a16="http://schemas.microsoft.com/office/drawing/2014/main" id="{E77910C3-7085-4B3D-9A1E-69B6BC9BEB11}"/>
              </a:ext>
            </a:extLst>
          </p:cNvPr>
          <p:cNvSpPr txBox="1"/>
          <p:nvPr/>
        </p:nvSpPr>
        <p:spPr>
          <a:xfrm>
            <a:off x="3263268" y="1527339"/>
            <a:ext cx="2514598" cy="769441"/>
          </a:xfrm>
          <a:prstGeom prst="rect">
            <a:avLst/>
          </a:prstGeom>
          <a:noFill/>
        </p:spPr>
        <p:txBody>
          <a:bodyPr wrap="square" rtlCol="0">
            <a:spAutoFit/>
          </a:bodyPr>
          <a:lstStyle/>
          <a:p>
            <a:pPr algn="ctr"/>
            <a:r>
              <a:rPr lang="en-US" sz="2200" b="1" dirty="0">
                <a:solidFill>
                  <a:schemeClr val="bg1"/>
                </a:solidFill>
                <a:latin typeface="Arial Black" panose="020B0604020202020204" pitchFamily="34" charset="0"/>
                <a:cs typeface="Arial Black" panose="020B0604020202020204" pitchFamily="34" charset="0"/>
              </a:rPr>
              <a:t>New Home Development</a:t>
            </a:r>
            <a:endParaRPr lang="en-US" sz="1600" dirty="0">
              <a:solidFill>
                <a:schemeClr val="bg1"/>
              </a:solidFill>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C2D6839B-7785-423D-BE5E-D93C06E690DA}"/>
              </a:ext>
            </a:extLst>
          </p:cNvPr>
          <p:cNvGraphicFramePr/>
          <p:nvPr>
            <p:extLst>
              <p:ext uri="{D42A27DB-BD31-4B8C-83A1-F6EECF244321}">
                <p14:modId xmlns:p14="http://schemas.microsoft.com/office/powerpoint/2010/main" val="2230114773"/>
              </p:ext>
            </p:extLst>
          </p:nvPr>
        </p:nvGraphicFramePr>
        <p:xfrm>
          <a:off x="457200" y="1417639"/>
          <a:ext cx="8229600" cy="48307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506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859B4F-A7C9-CC42-ACB2-067DC3ADB5B7}"/>
              </a:ext>
            </a:extLst>
          </p:cNvPr>
          <p:cNvSpPr>
            <a:spLocks noGrp="1"/>
          </p:cNvSpPr>
          <p:nvPr>
            <p:ph type="title"/>
          </p:nvPr>
        </p:nvSpPr>
        <p:spPr>
          <a:xfrm>
            <a:off x="457200" y="274639"/>
            <a:ext cx="8229600" cy="762879"/>
          </a:xfrm>
        </p:spPr>
        <p:txBody>
          <a:bodyPr>
            <a:normAutofit/>
          </a:bodyPr>
          <a:lstStyle/>
          <a:p>
            <a:r>
              <a:rPr lang="en-US" dirty="0"/>
              <a:t>Single Family: Homes Sold</a:t>
            </a:r>
          </a:p>
        </p:txBody>
      </p:sp>
      <p:sp>
        <p:nvSpPr>
          <p:cNvPr id="2" name="Rectangle 1">
            <a:extLst>
              <a:ext uri="{FF2B5EF4-FFF2-40B4-BE49-F238E27FC236}">
                <a16:creationId xmlns:a16="http://schemas.microsoft.com/office/drawing/2014/main" id="{B7382AA2-B5B1-48C7-95C5-9CCE15456388}"/>
              </a:ext>
            </a:extLst>
          </p:cNvPr>
          <p:cNvSpPr/>
          <p:nvPr/>
        </p:nvSpPr>
        <p:spPr>
          <a:xfrm>
            <a:off x="483570" y="2133600"/>
            <a:ext cx="4039475"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TextBox 23">
            <a:extLst>
              <a:ext uri="{FF2B5EF4-FFF2-40B4-BE49-F238E27FC236}">
                <a16:creationId xmlns:a16="http://schemas.microsoft.com/office/drawing/2014/main" id="{BCB2EDF3-5CA3-4A83-BCCE-D6C4577A8016}"/>
              </a:ext>
            </a:extLst>
          </p:cNvPr>
          <p:cNvSpPr txBox="1"/>
          <p:nvPr/>
        </p:nvSpPr>
        <p:spPr>
          <a:xfrm>
            <a:off x="602578" y="5036403"/>
            <a:ext cx="3812397" cy="923330"/>
          </a:xfrm>
          <a:prstGeom prst="rect">
            <a:avLst/>
          </a:prstGeom>
          <a:solidFill>
            <a:schemeClr val="bg1"/>
          </a:solidFill>
        </p:spPr>
        <p:txBody>
          <a:bodyPr wrap="square" rtlCol="0" anchor="t">
            <a:spAutoFit/>
          </a:bodyPr>
          <a:lstStyle/>
          <a:p>
            <a:pPr algn="ctr">
              <a:spcAft>
                <a:spcPts val="1200"/>
              </a:spcAft>
            </a:pPr>
            <a:r>
              <a:rPr lang="en-US" sz="2200" b="1" dirty="0">
                <a:solidFill>
                  <a:srgbClr val="A0C65C"/>
                </a:solidFill>
                <a:latin typeface="Arial Black"/>
                <a:cs typeface="Arial"/>
              </a:rPr>
              <a:t>2</a:t>
            </a:r>
            <a:r>
              <a:rPr lang="en-US" sz="1600" dirty="0">
                <a:solidFill>
                  <a:schemeClr val="bg1"/>
                </a:solidFill>
                <a:latin typeface="Arial"/>
                <a:cs typeface="Arial"/>
              </a:rPr>
              <a:t> </a:t>
            </a:r>
            <a:r>
              <a:rPr lang="en-US" sz="1600" dirty="0">
                <a:solidFill>
                  <a:schemeClr val="accent1"/>
                </a:solidFill>
                <a:latin typeface="Arial"/>
                <a:cs typeface="Arial"/>
              </a:rPr>
              <a:t>homes sold (open market) FY20</a:t>
            </a:r>
          </a:p>
          <a:p>
            <a:pPr algn="ctr"/>
            <a:r>
              <a:rPr lang="en-US" sz="2200" b="1" dirty="0">
                <a:solidFill>
                  <a:srgbClr val="A0C65C"/>
                </a:solidFill>
                <a:latin typeface="Arial Black"/>
                <a:cs typeface="Arial"/>
              </a:rPr>
              <a:t>0</a:t>
            </a:r>
            <a:r>
              <a:rPr lang="en-US" sz="1600" dirty="0">
                <a:solidFill>
                  <a:schemeClr val="accent1"/>
                </a:solidFill>
                <a:latin typeface="Arial"/>
                <a:cs typeface="Arial"/>
              </a:rPr>
              <a:t> homes currently under contract</a:t>
            </a:r>
            <a:endParaRPr lang="en-US" sz="1600" dirty="0">
              <a:solidFill>
                <a:schemeClr val="accent1"/>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8F200016-C18C-4F10-937B-485770C843C4}"/>
              </a:ext>
            </a:extLst>
          </p:cNvPr>
          <p:cNvSpPr/>
          <p:nvPr/>
        </p:nvSpPr>
        <p:spPr>
          <a:xfrm>
            <a:off x="4648200" y="2133600"/>
            <a:ext cx="4191877"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TextBox 43">
            <a:extLst>
              <a:ext uri="{FF2B5EF4-FFF2-40B4-BE49-F238E27FC236}">
                <a16:creationId xmlns:a16="http://schemas.microsoft.com/office/drawing/2014/main" id="{8F48138F-0AF6-49B1-A0F1-9E988D95F9F3}"/>
              </a:ext>
            </a:extLst>
          </p:cNvPr>
          <p:cNvSpPr txBox="1"/>
          <p:nvPr/>
        </p:nvSpPr>
        <p:spPr>
          <a:xfrm>
            <a:off x="4762938" y="5025163"/>
            <a:ext cx="3923862" cy="846386"/>
          </a:xfrm>
          <a:prstGeom prst="rect">
            <a:avLst/>
          </a:prstGeom>
          <a:solidFill>
            <a:schemeClr val="bg1"/>
          </a:solidFill>
        </p:spPr>
        <p:txBody>
          <a:bodyPr wrap="square" rtlCol="0" anchor="t">
            <a:spAutoFit/>
          </a:bodyPr>
          <a:lstStyle/>
          <a:p>
            <a:pPr algn="ctr"/>
            <a:r>
              <a:rPr lang="en-US" sz="2200" b="1" dirty="0">
                <a:solidFill>
                  <a:srgbClr val="A0C65C"/>
                </a:solidFill>
                <a:latin typeface="Arial Black"/>
                <a:cs typeface="Arial"/>
              </a:rPr>
              <a:t>5</a:t>
            </a:r>
            <a:r>
              <a:rPr lang="en-US" sz="1600" dirty="0">
                <a:solidFill>
                  <a:schemeClr val="bg1"/>
                </a:solidFill>
                <a:latin typeface="Arial"/>
                <a:cs typeface="Arial"/>
              </a:rPr>
              <a:t> </a:t>
            </a:r>
            <a:r>
              <a:rPr lang="en-US" sz="1600" dirty="0">
                <a:solidFill>
                  <a:schemeClr val="accent1"/>
                </a:solidFill>
                <a:latin typeface="Arial"/>
                <a:cs typeface="Arial"/>
              </a:rPr>
              <a:t>homes entered the CLT FY20</a:t>
            </a:r>
          </a:p>
          <a:p>
            <a:pPr algn="ctr">
              <a:spcBef>
                <a:spcPts val="600"/>
              </a:spcBef>
            </a:pPr>
            <a:r>
              <a:rPr lang="en-US" sz="2200" b="1" dirty="0">
                <a:solidFill>
                  <a:srgbClr val="A0C65C"/>
                </a:solidFill>
                <a:latin typeface="Arial Black"/>
                <a:cs typeface="Arial"/>
              </a:rPr>
              <a:t> </a:t>
            </a:r>
            <a:r>
              <a:rPr lang="en-US" sz="2200" b="1">
                <a:solidFill>
                  <a:srgbClr val="A0C65C"/>
                </a:solidFill>
                <a:latin typeface="Arial Black"/>
                <a:cs typeface="Arial"/>
              </a:rPr>
              <a:t> +3 </a:t>
            </a:r>
            <a:r>
              <a:rPr lang="en-US" sz="1600" dirty="0">
                <a:solidFill>
                  <a:schemeClr val="accent1"/>
                </a:solidFill>
                <a:latin typeface="Arial"/>
                <a:cs typeface="Arial"/>
              </a:rPr>
              <a:t>homes currently under contract</a:t>
            </a:r>
          </a:p>
        </p:txBody>
      </p:sp>
      <p:sp>
        <p:nvSpPr>
          <p:cNvPr id="35" name="TextBox 34">
            <a:extLst>
              <a:ext uri="{FF2B5EF4-FFF2-40B4-BE49-F238E27FC236}">
                <a16:creationId xmlns:a16="http://schemas.microsoft.com/office/drawing/2014/main" id="{E77910C3-7085-4B3D-9A1E-69B6BC9BEB11}"/>
              </a:ext>
            </a:extLst>
          </p:cNvPr>
          <p:cNvSpPr txBox="1"/>
          <p:nvPr/>
        </p:nvSpPr>
        <p:spPr>
          <a:xfrm>
            <a:off x="591640" y="2202359"/>
            <a:ext cx="3823334" cy="769441"/>
          </a:xfrm>
          <a:prstGeom prst="rect">
            <a:avLst/>
          </a:prstGeom>
          <a:noFill/>
        </p:spPr>
        <p:txBody>
          <a:bodyPr wrap="square" rtlCol="0" anchor="t">
            <a:spAutoFit/>
          </a:bodyPr>
          <a:lstStyle/>
          <a:p>
            <a:pPr algn="ctr"/>
            <a:r>
              <a:rPr lang="en-US" sz="2200" b="1" dirty="0">
                <a:solidFill>
                  <a:schemeClr val="bg1"/>
                </a:solidFill>
                <a:latin typeface="Arial Black"/>
                <a:cs typeface="Arial Black" panose="020B0604020202020204" pitchFamily="34" charset="0"/>
              </a:rPr>
              <a:t> Open market sales with NHDP assistance</a:t>
            </a:r>
            <a:endParaRPr lang="en-US" sz="1600" dirty="0">
              <a:solidFill>
                <a:schemeClr val="bg1"/>
              </a:solidFill>
              <a:latin typeface="Arial Black"/>
              <a:cs typeface="Arial" panose="020B0604020202020204" pitchFamily="34" charset="0"/>
            </a:endParaRPr>
          </a:p>
        </p:txBody>
      </p:sp>
      <p:sp>
        <p:nvSpPr>
          <p:cNvPr id="12" name="Rectangle 11">
            <a:extLst>
              <a:ext uri="{FF2B5EF4-FFF2-40B4-BE49-F238E27FC236}">
                <a16:creationId xmlns:a16="http://schemas.microsoft.com/office/drawing/2014/main" id="{32DD14E4-9FCC-4A19-A094-3F0F68925F12}"/>
              </a:ext>
            </a:extLst>
          </p:cNvPr>
          <p:cNvSpPr/>
          <p:nvPr/>
        </p:nvSpPr>
        <p:spPr>
          <a:xfrm>
            <a:off x="483570" y="1074003"/>
            <a:ext cx="8330137" cy="830997"/>
          </a:xfrm>
          <a:prstGeom prst="rect">
            <a:avLst/>
          </a:prstGeom>
        </p:spPr>
        <p:txBody>
          <a:bodyPr wrap="square" anchor="t">
            <a:spAutoFit/>
          </a:bodyPr>
          <a:lstStyle/>
          <a:p>
            <a:pPr algn="just"/>
            <a:r>
              <a:rPr lang="en-US" sz="1600" dirty="0">
                <a:solidFill>
                  <a:srgbClr val="7F7F7F"/>
                </a:solidFill>
                <a:latin typeface="Arial"/>
                <a:cs typeface="Arial"/>
              </a:rPr>
              <a:t>Homes built by HCDD’s Single Family Division are sold through the Houston Land Bank.  Some homes are sold on the open market and some are sold into the Houston Community Land Trust.</a:t>
            </a:r>
            <a:endParaRPr lang="en-US" sz="1600" dirty="0">
              <a:solidFill>
                <a:srgbClr val="7F7F7F"/>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FABA06E-C90C-496C-91EB-FCC7519E2EB1}"/>
              </a:ext>
            </a:extLst>
          </p:cNvPr>
          <p:cNvSpPr txBox="1"/>
          <p:nvPr/>
        </p:nvSpPr>
        <p:spPr>
          <a:xfrm>
            <a:off x="4648200" y="2202359"/>
            <a:ext cx="4191877" cy="769441"/>
          </a:xfrm>
          <a:prstGeom prst="rect">
            <a:avLst/>
          </a:prstGeom>
          <a:noFill/>
        </p:spPr>
        <p:txBody>
          <a:bodyPr wrap="square" rtlCol="0">
            <a:spAutoFit/>
          </a:bodyPr>
          <a:lstStyle/>
          <a:p>
            <a:pPr algn="ctr"/>
            <a:r>
              <a:rPr lang="en-US" sz="2200" b="1" dirty="0">
                <a:solidFill>
                  <a:schemeClr val="bg1"/>
                </a:solidFill>
                <a:latin typeface="Arial Black" panose="020B0604020202020204" pitchFamily="34" charset="0"/>
                <a:cs typeface="Arial Black" panose="020B0604020202020204" pitchFamily="34" charset="0"/>
              </a:rPr>
              <a:t>Houston Community </a:t>
            </a:r>
          </a:p>
          <a:p>
            <a:pPr algn="ctr"/>
            <a:r>
              <a:rPr lang="en-US" sz="2200" b="1" dirty="0">
                <a:solidFill>
                  <a:schemeClr val="bg1"/>
                </a:solidFill>
                <a:latin typeface="Arial Black" panose="020B0604020202020204" pitchFamily="34" charset="0"/>
                <a:cs typeface="Arial Black" panose="020B0604020202020204" pitchFamily="34" charset="0"/>
              </a:rPr>
              <a:t>Land Trust (HCLT)</a:t>
            </a:r>
          </a:p>
        </p:txBody>
      </p:sp>
      <p:sp>
        <p:nvSpPr>
          <p:cNvPr id="15" name="TextBox 14">
            <a:extLst>
              <a:ext uri="{FF2B5EF4-FFF2-40B4-BE49-F238E27FC236}">
                <a16:creationId xmlns:a16="http://schemas.microsoft.com/office/drawing/2014/main" id="{D01CDBA8-1553-4E86-AAB8-718830FDE403}"/>
              </a:ext>
            </a:extLst>
          </p:cNvPr>
          <p:cNvSpPr txBox="1"/>
          <p:nvPr/>
        </p:nvSpPr>
        <p:spPr>
          <a:xfrm>
            <a:off x="596266" y="3168640"/>
            <a:ext cx="3823334" cy="1708160"/>
          </a:xfrm>
          <a:prstGeom prst="rect">
            <a:avLst/>
          </a:prstGeom>
          <a:noFill/>
        </p:spPr>
        <p:txBody>
          <a:bodyPr wrap="square" rtlCol="0" anchor="t">
            <a:spAutoFit/>
          </a:bodyPr>
          <a:lstStyle/>
          <a:p>
            <a:pPr algn="ctr"/>
            <a:r>
              <a:rPr lang="en-US" sz="2200" b="1" dirty="0">
                <a:solidFill>
                  <a:srgbClr val="A0C65C"/>
                </a:solidFill>
                <a:latin typeface="Arial Black" panose="020B0604020202020204" pitchFamily="34" charset="0"/>
                <a:cs typeface="Arial Black" panose="020B0604020202020204" pitchFamily="34" charset="0"/>
              </a:rPr>
              <a:t>$180,000</a:t>
            </a:r>
            <a:r>
              <a:rPr lang="en-US" sz="1600" dirty="0">
                <a:solidFill>
                  <a:schemeClr val="bg1"/>
                </a:solidFill>
                <a:latin typeface="Arial" panose="020B0604020202020204" pitchFamily="34" charset="0"/>
                <a:cs typeface="Arial" panose="020B0604020202020204" pitchFamily="34" charset="0"/>
              </a:rPr>
              <a:t> target sale price</a:t>
            </a:r>
          </a:p>
          <a:p>
            <a:pPr algn="ctr">
              <a:spcBef>
                <a:spcPts val="600"/>
              </a:spcBef>
            </a:pPr>
            <a:r>
              <a:rPr lang="en-US" sz="2200" b="1" dirty="0">
                <a:solidFill>
                  <a:srgbClr val="A0C65C"/>
                </a:solidFill>
                <a:latin typeface="Arial Black"/>
                <a:cs typeface="Arial Black" panose="020B0604020202020204" pitchFamily="34" charset="0"/>
              </a:rPr>
              <a:t>$39,900 </a:t>
            </a:r>
            <a:r>
              <a:rPr lang="en-US" sz="1600" dirty="0">
                <a:solidFill>
                  <a:schemeClr val="bg1"/>
                </a:solidFill>
                <a:latin typeface="Arial"/>
                <a:cs typeface="Arial"/>
              </a:rPr>
              <a:t>NHDP Assistance</a:t>
            </a:r>
            <a:endParaRPr lang="en-US" sz="1600" dirty="0">
              <a:solidFill>
                <a:schemeClr val="bg1"/>
              </a:solidFill>
              <a:latin typeface="Arial" panose="020B0604020202020204" pitchFamily="34" charset="0"/>
              <a:cs typeface="Arial" panose="020B0604020202020204" pitchFamily="34" charset="0"/>
            </a:endParaRPr>
          </a:p>
          <a:p>
            <a:pPr algn="ctr">
              <a:spcBef>
                <a:spcPts val="600"/>
              </a:spcBef>
            </a:pPr>
            <a:r>
              <a:rPr lang="en-US" sz="1600" dirty="0">
                <a:solidFill>
                  <a:schemeClr val="bg1"/>
                </a:solidFill>
                <a:latin typeface="Arial"/>
                <a:cs typeface="Arial"/>
              </a:rPr>
              <a:t>Serves buyers</a:t>
            </a:r>
            <a:r>
              <a:rPr lang="en-US" sz="2400" dirty="0">
                <a:solidFill>
                  <a:schemeClr val="bg1"/>
                </a:solidFill>
                <a:latin typeface="Arial"/>
                <a:cs typeface="Arial"/>
              </a:rPr>
              <a:t> </a:t>
            </a:r>
            <a:r>
              <a:rPr lang="en-US" sz="2200" b="1" dirty="0">
                <a:solidFill>
                  <a:srgbClr val="A0C65C"/>
                </a:solidFill>
                <a:latin typeface="Arial Black"/>
                <a:cs typeface="Arial Black" panose="020B0604020202020204" pitchFamily="34" charset="0"/>
              </a:rPr>
              <a:t>80%</a:t>
            </a:r>
            <a:r>
              <a:rPr lang="en-US" sz="2200" b="1" dirty="0">
                <a:solidFill>
                  <a:srgbClr val="A0C65C"/>
                </a:solidFill>
                <a:latin typeface="Arial Black"/>
                <a:cs typeface="Arial"/>
              </a:rPr>
              <a:t> </a:t>
            </a:r>
            <a:r>
              <a:rPr lang="en-US" sz="1600" dirty="0">
                <a:solidFill>
                  <a:schemeClr val="bg1"/>
                </a:solidFill>
                <a:latin typeface="Arial"/>
                <a:cs typeface="Arial"/>
              </a:rPr>
              <a:t>AMI and below</a:t>
            </a:r>
          </a:p>
          <a:p>
            <a:pPr algn="ctr">
              <a:spcBef>
                <a:spcPts val="600"/>
              </a:spcBef>
            </a:pPr>
            <a:r>
              <a:rPr lang="en-US" sz="2200" b="1" dirty="0">
                <a:solidFill>
                  <a:srgbClr val="A0C65C"/>
                </a:solidFill>
                <a:latin typeface="Arial Black" panose="020B0604020202020204" pitchFamily="34" charset="0"/>
                <a:cs typeface="Arial Black" panose="020B0604020202020204" pitchFamily="34" charset="0"/>
              </a:rPr>
              <a:t>5 year </a:t>
            </a:r>
            <a:r>
              <a:rPr lang="en-US" sz="1600" dirty="0">
                <a:solidFill>
                  <a:schemeClr val="bg1"/>
                </a:solidFill>
                <a:latin typeface="Arial" panose="020B0604020202020204" pitchFamily="34" charset="0"/>
                <a:cs typeface="Arial" panose="020B0604020202020204" pitchFamily="34" charset="0"/>
              </a:rPr>
              <a:t>affordability period</a:t>
            </a:r>
          </a:p>
        </p:txBody>
      </p:sp>
      <p:sp>
        <p:nvSpPr>
          <p:cNvPr id="16" name="TextBox 15">
            <a:extLst>
              <a:ext uri="{FF2B5EF4-FFF2-40B4-BE49-F238E27FC236}">
                <a16:creationId xmlns:a16="http://schemas.microsoft.com/office/drawing/2014/main" id="{D4601C8B-43A5-4A2D-8003-11B0F0552871}"/>
              </a:ext>
            </a:extLst>
          </p:cNvPr>
          <p:cNvSpPr txBox="1"/>
          <p:nvPr/>
        </p:nvSpPr>
        <p:spPr>
          <a:xfrm>
            <a:off x="4837096" y="3082766"/>
            <a:ext cx="3823334" cy="1846659"/>
          </a:xfrm>
          <a:prstGeom prst="rect">
            <a:avLst/>
          </a:prstGeom>
          <a:noFill/>
        </p:spPr>
        <p:txBody>
          <a:bodyPr wrap="square" rtlCol="0" anchor="t">
            <a:spAutoFit/>
          </a:bodyPr>
          <a:lstStyle/>
          <a:p>
            <a:pPr algn="ctr"/>
            <a:r>
              <a:rPr lang="en-US" sz="2200" b="1" dirty="0">
                <a:solidFill>
                  <a:srgbClr val="A0C65C"/>
                </a:solidFill>
                <a:latin typeface="Arial Black"/>
                <a:cs typeface="Arial Black" panose="020B0604020202020204" pitchFamily="34" charset="0"/>
              </a:rPr>
              <a:t>$75,000</a:t>
            </a:r>
            <a:r>
              <a:rPr lang="en-US" sz="2200" b="1" dirty="0">
                <a:solidFill>
                  <a:srgbClr val="A0C65C"/>
                </a:solidFill>
                <a:latin typeface="Arial Black"/>
                <a:cs typeface="Arial" panose="020B0604020202020204" pitchFamily="34" charset="0"/>
              </a:rPr>
              <a:t>+</a:t>
            </a:r>
            <a:r>
              <a:rPr lang="en-US" sz="1600" dirty="0">
                <a:solidFill>
                  <a:schemeClr val="bg1"/>
                </a:solidFill>
                <a:latin typeface="Arial"/>
                <a:cs typeface="Arial"/>
              </a:rPr>
              <a:t> target sale price</a:t>
            </a:r>
          </a:p>
          <a:p>
            <a:pPr algn="ctr">
              <a:spcBef>
                <a:spcPts val="1200"/>
              </a:spcBef>
            </a:pPr>
            <a:r>
              <a:rPr lang="en-US" sz="1600" dirty="0">
                <a:solidFill>
                  <a:schemeClr val="bg1"/>
                </a:solidFill>
                <a:latin typeface="Arial" panose="020B0604020202020204" pitchFamily="34" charset="0"/>
                <a:cs typeface="Arial" panose="020B0604020202020204" pitchFamily="34" charset="0"/>
              </a:rPr>
              <a:t>Land is held in trust with a 99-year lease</a:t>
            </a:r>
          </a:p>
          <a:p>
            <a:pPr algn="ctr">
              <a:spcBef>
                <a:spcPts val="600"/>
              </a:spcBef>
            </a:pPr>
            <a:r>
              <a:rPr lang="en-US" sz="1600" dirty="0">
                <a:solidFill>
                  <a:schemeClr val="bg1"/>
                </a:solidFill>
                <a:latin typeface="Arial"/>
                <a:cs typeface="Arial"/>
              </a:rPr>
              <a:t>Serves buyers</a:t>
            </a:r>
            <a:r>
              <a:rPr lang="en-US" sz="2400" dirty="0">
                <a:solidFill>
                  <a:schemeClr val="bg1"/>
                </a:solidFill>
                <a:latin typeface="Arial"/>
                <a:cs typeface="Arial"/>
              </a:rPr>
              <a:t> </a:t>
            </a:r>
            <a:r>
              <a:rPr lang="en-US" sz="2200" b="1" dirty="0">
                <a:solidFill>
                  <a:srgbClr val="A0C65C"/>
                </a:solidFill>
                <a:latin typeface="Arial Black"/>
                <a:cs typeface="Arial Black" panose="020B0604020202020204" pitchFamily="34" charset="0"/>
              </a:rPr>
              <a:t>80% </a:t>
            </a:r>
            <a:r>
              <a:rPr lang="en-US" sz="1600" dirty="0">
                <a:solidFill>
                  <a:schemeClr val="bg1"/>
                </a:solidFill>
                <a:latin typeface="Arial"/>
                <a:cs typeface="Arial"/>
              </a:rPr>
              <a:t>AMI and below</a:t>
            </a:r>
            <a:endParaRPr lang="en-US" sz="1600" dirty="0">
              <a:solidFill>
                <a:schemeClr val="bg1"/>
              </a:solidFill>
              <a:latin typeface="Arial" panose="020B0604020202020204" pitchFamily="34" charset="0"/>
              <a:cs typeface="Arial" panose="020B0604020202020204" pitchFamily="34" charset="0"/>
            </a:endParaRPr>
          </a:p>
          <a:p>
            <a:pPr algn="ctr">
              <a:spcBef>
                <a:spcPts val="600"/>
              </a:spcBef>
            </a:pPr>
            <a:r>
              <a:rPr lang="en-US" sz="1600" dirty="0">
                <a:solidFill>
                  <a:schemeClr val="bg1"/>
                </a:solidFill>
                <a:latin typeface="Arial" panose="020B0604020202020204" pitchFamily="34" charset="0"/>
                <a:cs typeface="Arial" panose="020B0604020202020204" pitchFamily="34" charset="0"/>
              </a:rPr>
              <a:t>Must be sold at a set affordable price to the next buyer</a:t>
            </a:r>
          </a:p>
        </p:txBody>
      </p:sp>
    </p:spTree>
    <p:extLst>
      <p:ext uri="{BB962C8B-B14F-4D97-AF65-F5344CB8AC3E}">
        <p14:creationId xmlns:p14="http://schemas.microsoft.com/office/powerpoint/2010/main" val="172479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921517-0CFA-9B44-AC5A-C443393917AC}"/>
              </a:ext>
            </a:extLst>
          </p:cNvPr>
          <p:cNvSpPr>
            <a:spLocks noGrp="1"/>
          </p:cNvSpPr>
          <p:nvPr>
            <p:ph type="title"/>
          </p:nvPr>
        </p:nvSpPr>
        <p:spPr/>
        <p:txBody>
          <a:bodyPr/>
          <a:lstStyle/>
          <a:p>
            <a:r>
              <a:rPr lang="en-US" dirty="0"/>
              <a:t>Comments</a:t>
            </a:r>
          </a:p>
        </p:txBody>
      </p:sp>
      <p:pic>
        <p:nvPicPr>
          <p:cNvPr id="5" name="Picture 4">
            <a:extLst>
              <a:ext uri="{FF2B5EF4-FFF2-40B4-BE49-F238E27FC236}">
                <a16:creationId xmlns:a16="http://schemas.microsoft.com/office/drawing/2014/main" id="{2C3CDA61-33D6-5148-B420-94AA51E7C9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33800" y="2514600"/>
            <a:ext cx="1981200" cy="1981200"/>
          </a:xfrm>
          <a:prstGeom prst="rect">
            <a:avLst/>
          </a:prstGeom>
        </p:spPr>
      </p:pic>
    </p:spTree>
    <p:extLst>
      <p:ext uri="{BB962C8B-B14F-4D97-AF65-F5344CB8AC3E}">
        <p14:creationId xmlns:p14="http://schemas.microsoft.com/office/powerpoint/2010/main" val="321785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699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609600" y="228601"/>
            <a:ext cx="8382000" cy="1219200"/>
          </a:xfrm>
        </p:spPr>
        <p:txBody>
          <a:bodyPr>
            <a:noAutofit/>
          </a:bodyPr>
          <a:lstStyle/>
          <a:p>
            <a:r>
              <a:rPr lang="en-US" sz="2800" dirty="0"/>
              <a:t>Item </a:t>
            </a:r>
            <a:r>
              <a:rPr lang="en-US" sz="2800" dirty="0" err="1"/>
              <a:t>II.b</a:t>
            </a:r>
            <a:r>
              <a:rPr lang="en-US" sz="2800" dirty="0"/>
              <a:t>. – PUBLIC SERVICES</a:t>
            </a:r>
            <a:br>
              <a:rPr lang="en-US" sz="2800" dirty="0"/>
            </a:br>
            <a:r>
              <a:rPr lang="en-US" sz="2800" dirty="0"/>
              <a:t>Catholic Charities</a:t>
            </a:r>
            <a:br>
              <a:rPr lang="en-US" sz="2800" dirty="0"/>
            </a:br>
            <a:r>
              <a:rPr lang="en-US" sz="1800" b="0" dirty="0"/>
              <a:t>(District C)</a:t>
            </a:r>
          </a:p>
        </p:txBody>
      </p:sp>
      <p:sp>
        <p:nvSpPr>
          <p:cNvPr id="3" name="TextBox 2">
            <a:extLst>
              <a:ext uri="{FF2B5EF4-FFF2-40B4-BE49-F238E27FC236}">
                <a16:creationId xmlns:a16="http://schemas.microsoft.com/office/drawing/2014/main" id="{E62225C8-87DE-4CEA-85D3-8507897793D2}"/>
              </a:ext>
            </a:extLst>
          </p:cNvPr>
          <p:cNvSpPr txBox="1"/>
          <p:nvPr/>
        </p:nvSpPr>
        <p:spPr>
          <a:xfrm>
            <a:off x="457200" y="1600200"/>
            <a:ext cx="8229600" cy="3785652"/>
          </a:xfrm>
          <a:prstGeom prst="rect">
            <a:avLst/>
          </a:prstGeom>
          <a:noFill/>
        </p:spPr>
        <p:txBody>
          <a:bodyPr wrap="square" rtlCol="0">
            <a:spAutoFit/>
          </a:bodyPr>
          <a:lstStyle/>
          <a:p>
            <a:pPr algn="just">
              <a:buClr>
                <a:srgbClr val="A0C65C"/>
              </a:buClr>
            </a:pPr>
            <a:r>
              <a:rPr lang="en-US" sz="2000" dirty="0">
                <a:latin typeface="+mj-lt"/>
              </a:rPr>
              <a:t>A first amendment to extend a contract with Catholic Charities of the Archdiocese of Galveston-Houston and providing up to $1,231,216.98 in HOPWA funds for housing and supportive services to individuals and families living with HIV and AIDS to include:  </a:t>
            </a:r>
          </a:p>
          <a:p>
            <a:pPr marL="342900" indent="-342900" algn="just">
              <a:buClr>
                <a:srgbClr val="A0C65C"/>
              </a:buClr>
              <a:buFont typeface="Wingdings" panose="05000000000000000000" pitchFamily="2" charset="2"/>
              <a:buChar char="Ø"/>
            </a:pPr>
            <a:endParaRPr lang="en-US" sz="2000" dirty="0">
              <a:latin typeface="+mj-lt"/>
            </a:endParaRPr>
          </a:p>
          <a:p>
            <a:pPr marL="342900" indent="-342900" algn="just">
              <a:buClr>
                <a:srgbClr val="A0C65C"/>
              </a:buClr>
              <a:buFont typeface="Wingdings" panose="05000000000000000000" pitchFamily="2" charset="2"/>
              <a:buChar char="Ø"/>
            </a:pPr>
            <a:r>
              <a:rPr lang="en-US" sz="2000" dirty="0">
                <a:latin typeface="+mj-lt"/>
              </a:rPr>
              <a:t>Tenant-Based Rental Assistance (TBRA) Program with supportive services to 45 households; </a:t>
            </a:r>
          </a:p>
          <a:p>
            <a:pPr marL="342900" indent="-342900" algn="just">
              <a:buClr>
                <a:srgbClr val="A0C65C"/>
              </a:buClr>
              <a:buFont typeface="Wingdings" panose="05000000000000000000" pitchFamily="2" charset="2"/>
              <a:buChar char="Ø"/>
            </a:pPr>
            <a:endParaRPr lang="en-US" sz="2000" dirty="0">
              <a:latin typeface="+mj-lt"/>
            </a:endParaRPr>
          </a:p>
          <a:p>
            <a:pPr marL="342900" indent="-342900" algn="just">
              <a:buClr>
                <a:srgbClr val="A0C65C"/>
              </a:buClr>
              <a:buFont typeface="Wingdings" panose="05000000000000000000" pitchFamily="2" charset="2"/>
              <a:buChar char="Ø"/>
            </a:pPr>
            <a:r>
              <a:rPr lang="en-US" sz="2000" dirty="0">
                <a:latin typeface="+mj-lt"/>
              </a:rPr>
              <a:t>Short-Term Rent, Mortgage, and Utility Assistance (STRMUA) Program with supportive services to 85 households; and</a:t>
            </a:r>
          </a:p>
          <a:p>
            <a:pPr marL="342900" indent="-342900" algn="just">
              <a:buClr>
                <a:srgbClr val="A0C65C"/>
              </a:buClr>
              <a:buFont typeface="Wingdings" panose="05000000000000000000" pitchFamily="2" charset="2"/>
              <a:buChar char="Ø"/>
            </a:pPr>
            <a:endParaRPr lang="en-US" sz="2000" dirty="0">
              <a:latin typeface="+mj-lt"/>
            </a:endParaRPr>
          </a:p>
          <a:p>
            <a:pPr marL="342900" indent="-342900" algn="just">
              <a:buClr>
                <a:srgbClr val="A0C65C"/>
              </a:buClr>
              <a:buFont typeface="Wingdings" panose="05000000000000000000" pitchFamily="2" charset="2"/>
              <a:buChar char="Ø"/>
            </a:pPr>
            <a:r>
              <a:rPr lang="en-US" sz="2000" dirty="0">
                <a:latin typeface="+mj-lt"/>
              </a:rPr>
              <a:t>Permanent Housing Placement Services to 20 households (PHPS). </a:t>
            </a:r>
          </a:p>
        </p:txBody>
      </p:sp>
    </p:spTree>
    <p:extLst>
      <p:ext uri="{BB962C8B-B14F-4D97-AF65-F5344CB8AC3E}">
        <p14:creationId xmlns:p14="http://schemas.microsoft.com/office/powerpoint/2010/main" val="155365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609600" y="228601"/>
            <a:ext cx="8382000" cy="1219200"/>
          </a:xfrm>
        </p:spPr>
        <p:txBody>
          <a:bodyPr>
            <a:noAutofit/>
          </a:bodyPr>
          <a:lstStyle/>
          <a:p>
            <a:r>
              <a:rPr lang="en-US" sz="2800" dirty="0"/>
              <a:t>Item </a:t>
            </a:r>
            <a:r>
              <a:rPr lang="en-US" sz="2800" dirty="0" err="1"/>
              <a:t>II.b</a:t>
            </a:r>
            <a:r>
              <a:rPr lang="en-US" sz="2800" dirty="0"/>
              <a:t>. – PUBLIC SERVICES</a:t>
            </a:r>
            <a:br>
              <a:rPr lang="en-US" sz="2800" dirty="0"/>
            </a:br>
            <a:r>
              <a:rPr lang="en-US" sz="2800" dirty="0"/>
              <a:t>Catholic Charities</a:t>
            </a:r>
            <a:br>
              <a:rPr lang="en-US" sz="2800" dirty="0"/>
            </a:br>
            <a:r>
              <a:rPr lang="en-US" sz="1800" b="0" dirty="0"/>
              <a:t>(District C)</a:t>
            </a:r>
          </a:p>
        </p:txBody>
      </p:sp>
      <p:sp>
        <p:nvSpPr>
          <p:cNvPr id="3" name="TextBox 2">
            <a:extLst>
              <a:ext uri="{FF2B5EF4-FFF2-40B4-BE49-F238E27FC236}">
                <a16:creationId xmlns:a16="http://schemas.microsoft.com/office/drawing/2014/main" id="{E62225C8-87DE-4CEA-85D3-8507897793D2}"/>
              </a:ext>
            </a:extLst>
          </p:cNvPr>
          <p:cNvSpPr txBox="1"/>
          <p:nvPr/>
        </p:nvSpPr>
        <p:spPr>
          <a:xfrm>
            <a:off x="457200" y="1600200"/>
            <a:ext cx="8229600" cy="1323439"/>
          </a:xfrm>
          <a:prstGeom prst="rect">
            <a:avLst/>
          </a:prstGeom>
          <a:noFill/>
        </p:spPr>
        <p:txBody>
          <a:bodyPr wrap="square" rtlCol="0">
            <a:spAutoFit/>
          </a:bodyPr>
          <a:lstStyle/>
          <a:p>
            <a:pPr algn="just">
              <a:buClr>
                <a:srgbClr val="A0C65C"/>
              </a:buClr>
            </a:pPr>
            <a:r>
              <a:rPr lang="en-US" sz="2000" dirty="0">
                <a:latin typeface="+mj-lt"/>
              </a:rPr>
              <a:t>Catholic Charities will provide housing assistance and supportive services to approximately 150 low-income households. The agency’s AIDS Ministry is a holistic program providing case management, as well as housing and financial assistance for persons affected by HIV/AIDS.  </a:t>
            </a:r>
          </a:p>
        </p:txBody>
      </p:sp>
      <p:graphicFrame>
        <p:nvGraphicFramePr>
          <p:cNvPr id="4" name="Table 3">
            <a:extLst>
              <a:ext uri="{FF2B5EF4-FFF2-40B4-BE49-F238E27FC236}">
                <a16:creationId xmlns:a16="http://schemas.microsoft.com/office/drawing/2014/main" id="{DC5816F1-419D-4E7E-AF7C-CE07BCD367A8}"/>
              </a:ext>
            </a:extLst>
          </p:cNvPr>
          <p:cNvGraphicFramePr>
            <a:graphicFrameLocks noGrp="1"/>
          </p:cNvGraphicFramePr>
          <p:nvPr>
            <p:extLst>
              <p:ext uri="{D42A27DB-BD31-4B8C-83A1-F6EECF244321}">
                <p14:modId xmlns:p14="http://schemas.microsoft.com/office/powerpoint/2010/main" val="3896699120"/>
              </p:ext>
            </p:extLst>
          </p:nvPr>
        </p:nvGraphicFramePr>
        <p:xfrm>
          <a:off x="533400" y="3104920"/>
          <a:ext cx="8077200" cy="2533880"/>
        </p:xfrm>
        <a:graphic>
          <a:graphicData uri="http://schemas.openxmlformats.org/drawingml/2006/table">
            <a:tbl>
              <a:tblPr firstRow="1" firstCol="1" bandRow="1">
                <a:tableStyleId>{5C22544A-7EE6-4342-B048-85BDC9FD1C3A}</a:tableStyleId>
              </a:tblPr>
              <a:tblGrid>
                <a:gridCol w="4876800">
                  <a:extLst>
                    <a:ext uri="{9D8B030D-6E8A-4147-A177-3AD203B41FA5}">
                      <a16:colId xmlns:a16="http://schemas.microsoft.com/office/drawing/2014/main" val="1967161658"/>
                    </a:ext>
                  </a:extLst>
                </a:gridCol>
                <a:gridCol w="2057400">
                  <a:extLst>
                    <a:ext uri="{9D8B030D-6E8A-4147-A177-3AD203B41FA5}">
                      <a16:colId xmlns:a16="http://schemas.microsoft.com/office/drawing/2014/main" val="2766164166"/>
                    </a:ext>
                  </a:extLst>
                </a:gridCol>
                <a:gridCol w="1143000">
                  <a:extLst>
                    <a:ext uri="{9D8B030D-6E8A-4147-A177-3AD203B41FA5}">
                      <a16:colId xmlns:a16="http://schemas.microsoft.com/office/drawing/2014/main" val="744029369"/>
                    </a:ext>
                  </a:extLst>
                </a:gridCol>
              </a:tblGrid>
              <a:tr h="416053">
                <a:tc>
                  <a:txBody>
                    <a:bodyPr/>
                    <a:lstStyle/>
                    <a:p>
                      <a:pPr marL="0" marR="0" algn="just">
                        <a:lnSpc>
                          <a:spcPct val="115000"/>
                        </a:lnSpc>
                        <a:spcBef>
                          <a:spcPts val="0"/>
                        </a:spcBef>
                        <a:spcAft>
                          <a:spcPts val="0"/>
                        </a:spcAft>
                      </a:pPr>
                      <a:r>
                        <a:rPr lang="en-US" sz="1400" dirty="0">
                          <a:solidFill>
                            <a:schemeClr val="tx1"/>
                          </a:solidFill>
                          <a:effectLst/>
                          <a:latin typeface="+mj-lt"/>
                        </a:rPr>
                        <a:t>Category</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solidFill>
                            <a:schemeClr val="tx1"/>
                          </a:solidFill>
                          <a:effectLst/>
                          <a:latin typeface="+mj-lt"/>
                        </a:rPr>
                        <a:t>Total Contract Amount</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solidFill>
                            <a:schemeClr val="tx1"/>
                          </a:solidFill>
                          <a:effectLst/>
                          <a:latin typeface="+mj-lt"/>
                        </a:rPr>
                        <a:t>Percent</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23474924"/>
                  </a:ext>
                </a:extLst>
              </a:tr>
              <a:tr h="329598">
                <a:tc>
                  <a:txBody>
                    <a:bodyPr/>
                    <a:lstStyle/>
                    <a:p>
                      <a:pPr marL="0" marR="0" algn="just">
                        <a:lnSpc>
                          <a:spcPct val="115000"/>
                        </a:lnSpc>
                        <a:spcBef>
                          <a:spcPts val="0"/>
                        </a:spcBef>
                        <a:spcAft>
                          <a:spcPts val="0"/>
                        </a:spcAft>
                      </a:pPr>
                      <a:r>
                        <a:rPr lang="en-US" sz="1400" dirty="0">
                          <a:solidFill>
                            <a:schemeClr val="tx1"/>
                          </a:solidFill>
                          <a:effectLst/>
                          <a:latin typeface="+mj-lt"/>
                        </a:rPr>
                        <a:t>Administrative </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a:effectLst/>
                          <a:latin typeface="+mj-lt"/>
                        </a:rPr>
                        <a:t>$86,000.00</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a:effectLst/>
                          <a:latin typeface="+mj-lt"/>
                        </a:rPr>
                        <a:t>7%</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60606687"/>
                  </a:ext>
                </a:extLst>
              </a:tr>
              <a:tr h="329598">
                <a:tc>
                  <a:txBody>
                    <a:bodyPr/>
                    <a:lstStyle/>
                    <a:p>
                      <a:pPr marL="0" marR="0" algn="just">
                        <a:lnSpc>
                          <a:spcPct val="115000"/>
                        </a:lnSpc>
                        <a:spcBef>
                          <a:spcPts val="0"/>
                        </a:spcBef>
                        <a:spcAft>
                          <a:spcPts val="0"/>
                        </a:spcAft>
                      </a:pPr>
                      <a:r>
                        <a:rPr lang="en-US" sz="1400" dirty="0">
                          <a:solidFill>
                            <a:schemeClr val="tx1"/>
                          </a:solidFill>
                          <a:effectLst/>
                          <a:latin typeface="+mj-lt"/>
                        </a:rPr>
                        <a:t>Supportive Services</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a:effectLst/>
                          <a:latin typeface="+mj-lt"/>
                        </a:rPr>
                        <a:t>$208,949.54</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a:effectLst/>
                          <a:latin typeface="+mj-lt"/>
                        </a:rPr>
                        <a:t>17%</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42754618"/>
                  </a:ext>
                </a:extLst>
              </a:tr>
              <a:tr h="420713">
                <a:tc>
                  <a:txBody>
                    <a:bodyPr/>
                    <a:lstStyle/>
                    <a:p>
                      <a:pPr marL="0" marR="0" algn="just">
                        <a:lnSpc>
                          <a:spcPct val="115000"/>
                        </a:lnSpc>
                        <a:spcBef>
                          <a:spcPts val="0"/>
                        </a:spcBef>
                        <a:spcAft>
                          <a:spcPts val="0"/>
                        </a:spcAft>
                      </a:pPr>
                      <a:r>
                        <a:rPr lang="en-US" sz="1400" dirty="0">
                          <a:solidFill>
                            <a:schemeClr val="tx1"/>
                          </a:solidFill>
                          <a:effectLst/>
                          <a:latin typeface="+mj-lt"/>
                        </a:rPr>
                        <a:t>Supportive Services – Permanent Housing Placement (Deposits)</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a:effectLst/>
                          <a:latin typeface="+mj-lt"/>
                        </a:rPr>
                        <a:t>$15,000.00</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a:effectLst/>
                          <a:latin typeface="+mj-lt"/>
                        </a:rPr>
                        <a:t>1%</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29451540"/>
                  </a:ext>
                </a:extLst>
              </a:tr>
              <a:tr h="329598">
                <a:tc>
                  <a:txBody>
                    <a:bodyPr/>
                    <a:lstStyle/>
                    <a:p>
                      <a:pPr marL="0" marR="0" algn="just">
                        <a:lnSpc>
                          <a:spcPct val="115000"/>
                        </a:lnSpc>
                        <a:spcBef>
                          <a:spcPts val="0"/>
                        </a:spcBef>
                        <a:spcAft>
                          <a:spcPts val="0"/>
                        </a:spcAft>
                      </a:pPr>
                      <a:r>
                        <a:rPr lang="en-US" sz="1400" dirty="0">
                          <a:solidFill>
                            <a:schemeClr val="tx1"/>
                          </a:solidFill>
                          <a:effectLst/>
                          <a:latin typeface="+mj-lt"/>
                        </a:rPr>
                        <a:t>Tenant-Based Rental Assistance Program</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a:effectLst/>
                          <a:latin typeface="+mj-lt"/>
                        </a:rPr>
                        <a:t>$464,796.32</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a:effectLst/>
                          <a:latin typeface="+mj-lt"/>
                        </a:rPr>
                        <a:t>38%</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42288576"/>
                  </a:ext>
                </a:extLst>
              </a:tr>
              <a:tr h="329598">
                <a:tc>
                  <a:txBody>
                    <a:bodyPr/>
                    <a:lstStyle/>
                    <a:p>
                      <a:pPr marL="0" marR="0" algn="just">
                        <a:lnSpc>
                          <a:spcPct val="115000"/>
                        </a:lnSpc>
                        <a:spcBef>
                          <a:spcPts val="0"/>
                        </a:spcBef>
                        <a:spcAft>
                          <a:spcPts val="0"/>
                        </a:spcAft>
                      </a:pPr>
                      <a:r>
                        <a:rPr lang="en-US" sz="1400" dirty="0">
                          <a:solidFill>
                            <a:schemeClr val="tx1"/>
                          </a:solidFill>
                          <a:effectLst/>
                          <a:latin typeface="+mj-lt"/>
                        </a:rPr>
                        <a:t>Short-Term Rent, Mortgage, Utility Program</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a:effectLst/>
                          <a:latin typeface="+mj-lt"/>
                        </a:rPr>
                        <a:t>$456,471.12</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a:effectLst/>
                          <a:latin typeface="+mj-lt"/>
                        </a:rPr>
                        <a:t>37%</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85641176"/>
                  </a:ext>
                </a:extLst>
              </a:tr>
              <a:tr h="329598">
                <a:tc>
                  <a:txBody>
                    <a:bodyPr/>
                    <a:lstStyle/>
                    <a:p>
                      <a:pPr marL="0" marR="0" algn="just">
                        <a:lnSpc>
                          <a:spcPct val="115000"/>
                        </a:lnSpc>
                        <a:spcBef>
                          <a:spcPts val="0"/>
                        </a:spcBef>
                        <a:spcAft>
                          <a:spcPts val="0"/>
                        </a:spcAft>
                      </a:pPr>
                      <a:r>
                        <a:rPr lang="en-US" sz="1400" dirty="0">
                          <a:solidFill>
                            <a:schemeClr val="tx1"/>
                          </a:solidFill>
                          <a:effectLst/>
                          <a:latin typeface="+mj-lt"/>
                        </a:rPr>
                        <a:t>Total</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spc="-10">
                          <a:effectLst/>
                          <a:latin typeface="+mj-lt"/>
                        </a:rPr>
                        <a:t>$1,231,216.98</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a:effectLst/>
                          <a:latin typeface="+mj-lt"/>
                        </a:rPr>
                        <a:t>100 %</a:t>
                      </a:r>
                      <a:endParaRPr lang="en-US" sz="14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61825474"/>
                  </a:ext>
                </a:extLst>
              </a:tr>
            </a:tbl>
          </a:graphicData>
        </a:graphic>
      </p:graphicFrame>
    </p:spTree>
    <p:extLst>
      <p:ext uri="{BB962C8B-B14F-4D97-AF65-F5344CB8AC3E}">
        <p14:creationId xmlns:p14="http://schemas.microsoft.com/office/powerpoint/2010/main" val="193840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609600" y="228601"/>
            <a:ext cx="8382000" cy="1219200"/>
          </a:xfrm>
        </p:spPr>
        <p:txBody>
          <a:bodyPr>
            <a:noAutofit/>
          </a:bodyPr>
          <a:lstStyle/>
          <a:p>
            <a:r>
              <a:rPr lang="en-US" sz="2800" dirty="0"/>
              <a:t>Item </a:t>
            </a:r>
            <a:r>
              <a:rPr lang="en-US" sz="2800" dirty="0" err="1"/>
              <a:t>II.c</a:t>
            </a:r>
            <a:r>
              <a:rPr lang="en-US" sz="2800" dirty="0"/>
              <a:t>. – PUBLIC SERVICES</a:t>
            </a:r>
            <a:br>
              <a:rPr lang="en-US" sz="2800" dirty="0"/>
            </a:br>
            <a:r>
              <a:rPr lang="en-US" sz="2800" dirty="0"/>
              <a:t>Houston SRO Corporation</a:t>
            </a:r>
            <a:br>
              <a:rPr lang="en-US" sz="2800" dirty="0"/>
            </a:br>
            <a:r>
              <a:rPr lang="en-US" sz="1800" b="0" dirty="0"/>
              <a:t>(District D)</a:t>
            </a:r>
          </a:p>
        </p:txBody>
      </p:sp>
      <p:sp>
        <p:nvSpPr>
          <p:cNvPr id="3" name="TextBox 2">
            <a:extLst>
              <a:ext uri="{FF2B5EF4-FFF2-40B4-BE49-F238E27FC236}">
                <a16:creationId xmlns:a16="http://schemas.microsoft.com/office/drawing/2014/main" id="{E62225C8-87DE-4CEA-85D3-8507897793D2}"/>
              </a:ext>
            </a:extLst>
          </p:cNvPr>
          <p:cNvSpPr txBox="1"/>
          <p:nvPr/>
        </p:nvSpPr>
        <p:spPr>
          <a:xfrm>
            <a:off x="457200" y="1600200"/>
            <a:ext cx="8229600" cy="3785652"/>
          </a:xfrm>
          <a:prstGeom prst="rect">
            <a:avLst/>
          </a:prstGeom>
          <a:noFill/>
        </p:spPr>
        <p:txBody>
          <a:bodyPr wrap="square" rtlCol="0">
            <a:spAutoFit/>
          </a:bodyPr>
          <a:lstStyle/>
          <a:p>
            <a:pPr algn="just">
              <a:buClr>
                <a:srgbClr val="A0C65C"/>
              </a:buClr>
            </a:pPr>
            <a:r>
              <a:rPr lang="en-US" sz="2000" dirty="0">
                <a:latin typeface="+mj-lt"/>
              </a:rPr>
              <a:t>A first contract amendment between the City of Houston and Houston SRO Housing Corporation, providing $212,797.90 of federal HOPWA funds for a community residence with supportive services for a minimum of 34 very-low income households affected by HIV/AIDS.</a:t>
            </a:r>
          </a:p>
          <a:p>
            <a:pPr algn="just">
              <a:buClr>
                <a:srgbClr val="A0C65C"/>
              </a:buClr>
            </a:pPr>
            <a:endParaRPr lang="en-US" sz="2000" dirty="0">
              <a:latin typeface="+mj-lt"/>
            </a:endParaRPr>
          </a:p>
          <a:p>
            <a:pPr algn="just">
              <a:buClr>
                <a:srgbClr val="A0C65C"/>
              </a:buClr>
            </a:pPr>
            <a:r>
              <a:rPr lang="en-US" sz="2000" dirty="0">
                <a:latin typeface="+mj-lt"/>
              </a:rPr>
              <a:t>Supportive services include comprehensive case management and referrals for general health services, job training and placement, mental health and substance abuse counseling. </a:t>
            </a:r>
          </a:p>
          <a:p>
            <a:pPr algn="just">
              <a:buClr>
                <a:srgbClr val="A0C65C"/>
              </a:buClr>
            </a:pPr>
            <a:endParaRPr lang="en-US" sz="2000" dirty="0">
              <a:latin typeface="+mj-lt"/>
            </a:endParaRPr>
          </a:p>
          <a:p>
            <a:pPr algn="just">
              <a:buClr>
                <a:srgbClr val="A0C65C"/>
              </a:buClr>
            </a:pPr>
            <a:r>
              <a:rPr lang="en-US" sz="2000" dirty="0">
                <a:latin typeface="+mj-lt"/>
              </a:rPr>
              <a:t>Operating costs include, but are not limited to property management, utilities, and property insurance. </a:t>
            </a:r>
          </a:p>
          <a:p>
            <a:pPr algn="just">
              <a:buClr>
                <a:srgbClr val="A0C65C"/>
              </a:buClr>
            </a:pPr>
            <a:endParaRPr lang="en-US" sz="2000" dirty="0">
              <a:latin typeface="+mj-lt"/>
            </a:endParaRPr>
          </a:p>
        </p:txBody>
      </p:sp>
    </p:spTree>
    <p:extLst>
      <p:ext uri="{BB962C8B-B14F-4D97-AF65-F5344CB8AC3E}">
        <p14:creationId xmlns:p14="http://schemas.microsoft.com/office/powerpoint/2010/main" val="347841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609600" y="228601"/>
            <a:ext cx="8382000" cy="1219200"/>
          </a:xfrm>
        </p:spPr>
        <p:txBody>
          <a:bodyPr>
            <a:noAutofit/>
          </a:bodyPr>
          <a:lstStyle/>
          <a:p>
            <a:r>
              <a:rPr lang="en-US" sz="2800" dirty="0"/>
              <a:t>Item </a:t>
            </a:r>
            <a:r>
              <a:rPr lang="en-US" sz="2800" dirty="0" err="1"/>
              <a:t>II.c</a:t>
            </a:r>
            <a:r>
              <a:rPr lang="en-US" sz="2800" dirty="0"/>
              <a:t>. – PUBLIC SERVICES</a:t>
            </a:r>
            <a:br>
              <a:rPr lang="en-US" sz="2800" dirty="0"/>
            </a:br>
            <a:r>
              <a:rPr lang="en-US" sz="2800" dirty="0"/>
              <a:t>Houston SRO Corporation</a:t>
            </a:r>
            <a:br>
              <a:rPr lang="en-US" sz="2800" dirty="0"/>
            </a:br>
            <a:r>
              <a:rPr lang="en-US" sz="1800" b="0" dirty="0"/>
              <a:t>(District D)</a:t>
            </a:r>
          </a:p>
        </p:txBody>
      </p:sp>
      <p:graphicFrame>
        <p:nvGraphicFramePr>
          <p:cNvPr id="4" name="Table 3">
            <a:extLst>
              <a:ext uri="{FF2B5EF4-FFF2-40B4-BE49-F238E27FC236}">
                <a16:creationId xmlns:a16="http://schemas.microsoft.com/office/drawing/2014/main" id="{CE84A66A-D459-493F-9489-AA4B9E516C73}"/>
              </a:ext>
            </a:extLst>
          </p:cNvPr>
          <p:cNvGraphicFramePr>
            <a:graphicFrameLocks noGrp="1"/>
          </p:cNvGraphicFramePr>
          <p:nvPr>
            <p:extLst>
              <p:ext uri="{D42A27DB-BD31-4B8C-83A1-F6EECF244321}">
                <p14:modId xmlns:p14="http://schemas.microsoft.com/office/powerpoint/2010/main" val="2107168150"/>
              </p:ext>
            </p:extLst>
          </p:nvPr>
        </p:nvGraphicFramePr>
        <p:xfrm>
          <a:off x="671052" y="3429000"/>
          <a:ext cx="7658100" cy="2247900"/>
        </p:xfrm>
        <a:graphic>
          <a:graphicData uri="http://schemas.openxmlformats.org/drawingml/2006/table">
            <a:tbl>
              <a:tblPr firstRow="1" firstCol="1" bandRow="1">
                <a:tableStyleId>{5C22544A-7EE6-4342-B048-85BDC9FD1C3A}</a:tableStyleId>
              </a:tblPr>
              <a:tblGrid>
                <a:gridCol w="4011385">
                  <a:extLst>
                    <a:ext uri="{9D8B030D-6E8A-4147-A177-3AD203B41FA5}">
                      <a16:colId xmlns:a16="http://schemas.microsoft.com/office/drawing/2014/main" val="2084360871"/>
                    </a:ext>
                  </a:extLst>
                </a:gridCol>
                <a:gridCol w="2406832">
                  <a:extLst>
                    <a:ext uri="{9D8B030D-6E8A-4147-A177-3AD203B41FA5}">
                      <a16:colId xmlns:a16="http://schemas.microsoft.com/office/drawing/2014/main" val="4210121803"/>
                    </a:ext>
                  </a:extLst>
                </a:gridCol>
                <a:gridCol w="1239883">
                  <a:extLst>
                    <a:ext uri="{9D8B030D-6E8A-4147-A177-3AD203B41FA5}">
                      <a16:colId xmlns:a16="http://schemas.microsoft.com/office/drawing/2014/main" val="2273640686"/>
                    </a:ext>
                  </a:extLst>
                </a:gridCol>
              </a:tblGrid>
              <a:tr h="424543">
                <a:tc>
                  <a:txBody>
                    <a:bodyPr/>
                    <a:lstStyle/>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Category</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Total Contract Amount</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Percent</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63959588"/>
                  </a:ext>
                </a:extLst>
              </a:tr>
              <a:tr h="413657">
                <a:tc>
                  <a:txBody>
                    <a:bodyPr/>
                    <a:lstStyle/>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Administrative</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$12,880.00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1400">
                          <a:effectLst/>
                          <a:latin typeface="Arial" panose="020B0604020202020204" pitchFamily="34" charset="0"/>
                          <a:cs typeface="Arial" panose="020B0604020202020204" pitchFamily="34" charset="0"/>
                        </a:rPr>
                        <a:t>6%</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38824737"/>
                  </a:ext>
                </a:extLst>
              </a:tr>
              <a:tr h="457200">
                <a:tc>
                  <a:txBody>
                    <a:bodyPr/>
                    <a:lstStyle/>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Supportive Services</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$53,068.24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1400">
                          <a:effectLst/>
                          <a:latin typeface="Arial" panose="020B0604020202020204" pitchFamily="34" charset="0"/>
                          <a:cs typeface="Arial" panose="020B0604020202020204" pitchFamily="34" charset="0"/>
                        </a:rPr>
                        <a:t>25%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05715115"/>
                  </a:ext>
                </a:extLst>
              </a:tr>
              <a:tr h="457200">
                <a:tc>
                  <a:txBody>
                    <a:bodyPr/>
                    <a:lstStyle/>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Operating Costs</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$146,849.66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69%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80169769"/>
                  </a:ext>
                </a:extLst>
              </a:tr>
              <a:tr h="495300">
                <a:tc>
                  <a:txBody>
                    <a:bodyPr/>
                    <a:lstStyle/>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Total</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1400">
                          <a:effectLst/>
                          <a:latin typeface="Arial" panose="020B0604020202020204" pitchFamily="34" charset="0"/>
                          <a:cs typeface="Arial" panose="020B0604020202020204" pitchFamily="34" charset="0"/>
                        </a:rPr>
                        <a:t>$212,797.90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100%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27209512"/>
                  </a:ext>
                </a:extLst>
              </a:tr>
            </a:tbl>
          </a:graphicData>
        </a:graphic>
      </p:graphicFrame>
      <p:sp>
        <p:nvSpPr>
          <p:cNvPr id="6" name="TextBox 5">
            <a:extLst>
              <a:ext uri="{FF2B5EF4-FFF2-40B4-BE49-F238E27FC236}">
                <a16:creationId xmlns:a16="http://schemas.microsoft.com/office/drawing/2014/main" id="{A29ED7FE-BDC8-4792-AFD2-19BA3494B506}"/>
              </a:ext>
            </a:extLst>
          </p:cNvPr>
          <p:cNvSpPr txBox="1"/>
          <p:nvPr/>
        </p:nvSpPr>
        <p:spPr>
          <a:xfrm>
            <a:off x="685800" y="1600200"/>
            <a:ext cx="7658100" cy="1631216"/>
          </a:xfrm>
          <a:prstGeom prst="rect">
            <a:avLst/>
          </a:prstGeom>
          <a:noFill/>
        </p:spPr>
        <p:txBody>
          <a:bodyPr wrap="square" rtlCol="0">
            <a:spAutoFit/>
          </a:bodyPr>
          <a:lstStyle/>
          <a:p>
            <a:pPr algn="just"/>
            <a:r>
              <a:rPr lang="en-US" sz="2000" dirty="0">
                <a:latin typeface="+mj-lt"/>
              </a:rPr>
              <a:t>HCDD conducted a Request for Proposal (RFP) for Public Services contracts for fiscal year 2019 with a one-year renewal option for fiscal year 2020. Houston SRO was one of the agencies selected. This first contract amendment will provide funding through November 30, 2020. </a:t>
            </a:r>
          </a:p>
        </p:txBody>
      </p:sp>
    </p:spTree>
    <p:extLst>
      <p:ext uri="{BB962C8B-B14F-4D97-AF65-F5344CB8AC3E}">
        <p14:creationId xmlns:p14="http://schemas.microsoft.com/office/powerpoint/2010/main" val="57258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609600" y="228601"/>
            <a:ext cx="8382000" cy="1219200"/>
          </a:xfrm>
        </p:spPr>
        <p:txBody>
          <a:bodyPr>
            <a:noAutofit/>
          </a:bodyPr>
          <a:lstStyle/>
          <a:p>
            <a:r>
              <a:rPr lang="en-US" sz="2800" dirty="0"/>
              <a:t>Item </a:t>
            </a:r>
            <a:r>
              <a:rPr lang="en-US" sz="2800" dirty="0" err="1"/>
              <a:t>II.d</a:t>
            </a:r>
            <a:r>
              <a:rPr lang="en-US" sz="2800" dirty="0"/>
              <a:t>. – PUBLIC SERVICES</a:t>
            </a:r>
            <a:br>
              <a:rPr lang="en-US" sz="2800" dirty="0"/>
            </a:br>
            <a:r>
              <a:rPr lang="en-US" sz="2800" dirty="0"/>
              <a:t>SEARCH Homeless Services Program</a:t>
            </a:r>
            <a:br>
              <a:rPr lang="en-US" sz="2800" dirty="0"/>
            </a:br>
            <a:r>
              <a:rPr lang="en-US" sz="1800" b="0" dirty="0"/>
              <a:t>(All Districts)</a:t>
            </a:r>
          </a:p>
        </p:txBody>
      </p:sp>
      <p:sp>
        <p:nvSpPr>
          <p:cNvPr id="6" name="TextBox 5">
            <a:extLst>
              <a:ext uri="{FF2B5EF4-FFF2-40B4-BE49-F238E27FC236}">
                <a16:creationId xmlns:a16="http://schemas.microsoft.com/office/drawing/2014/main" id="{A29ED7FE-BDC8-4792-AFD2-19BA3494B506}"/>
              </a:ext>
            </a:extLst>
          </p:cNvPr>
          <p:cNvSpPr txBox="1"/>
          <p:nvPr/>
        </p:nvSpPr>
        <p:spPr>
          <a:xfrm>
            <a:off x="457200" y="1524000"/>
            <a:ext cx="8382000" cy="4093428"/>
          </a:xfrm>
          <a:prstGeom prst="rect">
            <a:avLst/>
          </a:prstGeom>
          <a:noFill/>
        </p:spPr>
        <p:txBody>
          <a:bodyPr wrap="square" rtlCol="0">
            <a:spAutoFit/>
          </a:bodyPr>
          <a:lstStyle/>
          <a:p>
            <a:pPr algn="just"/>
            <a:r>
              <a:rPr lang="en-US" sz="2000" dirty="0">
                <a:latin typeface="+mj-lt"/>
              </a:rPr>
              <a:t>A first contract amendment with SEARCH Homeless Services, Inc., for up to $750,000.00 in Homeless Housing Services Program (HHSP) and Tax Increment Reinvestment Zones (TIRZ) funds to serve 1,675 homeless Houstonians. </a:t>
            </a:r>
          </a:p>
          <a:p>
            <a:pPr algn="just"/>
            <a:endParaRPr lang="en-US" sz="2000" dirty="0">
              <a:latin typeface="+mj-lt"/>
            </a:endParaRPr>
          </a:p>
          <a:p>
            <a:pPr marL="285750" indent="-285750" algn="just">
              <a:buFont typeface="Wingdings" panose="05000000000000000000" pitchFamily="2" charset="2"/>
              <a:buChar char="Ø"/>
            </a:pPr>
            <a:r>
              <a:rPr lang="en-US" sz="2000" dirty="0">
                <a:latin typeface="+mj-lt"/>
              </a:rPr>
              <a:t>The Mobile Outreach team provides interventions, assessments and referrals to services for homeless persons living on the streets.</a:t>
            </a:r>
          </a:p>
          <a:p>
            <a:pPr marL="285750" indent="-285750" algn="just">
              <a:buFont typeface="Wingdings" panose="05000000000000000000" pitchFamily="2" charset="2"/>
              <a:buChar char="Ø"/>
            </a:pPr>
            <a:endParaRPr lang="en-US" sz="2000" dirty="0">
              <a:latin typeface="+mj-lt"/>
            </a:endParaRPr>
          </a:p>
          <a:p>
            <a:pPr marL="285750" indent="-285750" algn="just">
              <a:buFont typeface="Wingdings" panose="05000000000000000000" pitchFamily="2" charset="2"/>
              <a:buChar char="Ø"/>
            </a:pPr>
            <a:r>
              <a:rPr lang="en-US" sz="2000" dirty="0">
                <a:latin typeface="+mj-lt"/>
              </a:rPr>
              <a:t>The Welcome Center is a day shelter and point of entry for services facilitating employment, housing and self-sufficiency.  </a:t>
            </a:r>
          </a:p>
          <a:p>
            <a:pPr marL="285750" indent="-285750" algn="just">
              <a:buFont typeface="Wingdings" panose="05000000000000000000" pitchFamily="2" charset="2"/>
              <a:buChar char="Ø"/>
            </a:pPr>
            <a:endParaRPr lang="en-US" sz="2000" dirty="0">
              <a:latin typeface="+mj-lt"/>
            </a:endParaRPr>
          </a:p>
          <a:p>
            <a:pPr marL="285750" indent="-285750" algn="just">
              <a:buFont typeface="Wingdings" panose="05000000000000000000" pitchFamily="2" charset="2"/>
              <a:buChar char="Ø"/>
            </a:pPr>
            <a:r>
              <a:rPr lang="en-US" sz="2000" dirty="0">
                <a:latin typeface="+mj-lt"/>
              </a:rPr>
              <a:t>The Housing Case Management program provides housing and supportive services on a long-term basis to formerly homeless clients.</a:t>
            </a:r>
          </a:p>
        </p:txBody>
      </p:sp>
    </p:spTree>
    <p:extLst>
      <p:ext uri="{BB962C8B-B14F-4D97-AF65-F5344CB8AC3E}">
        <p14:creationId xmlns:p14="http://schemas.microsoft.com/office/powerpoint/2010/main" val="95491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5"/>
  <p:tag name="PRRESPONSE5" val="0"/>
  <p:tag name="PRRESPONSE9" val="0"/>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False"/>
  <p:tag name="FIBDISPLAYKEYWORDS" val="True"/>
  <p:tag name="PRRESPONSE6" val="0"/>
  <p:tag name="SHOWFLASHWARNING"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3"/>
  <p:tag name="PRRESPONSE8" val="0"/>
  <p:tag name="POWERPOINTVERSION" val="14.0"/>
  <p:tag name="RESPCOUNTERFORMAT" val="0"/>
  <p:tag name="AUTOADVANCE" val="False"/>
  <p:tag name="SKIPREMAININGRACESLIDES" val="True"/>
  <p:tag name="CUSTOMCELLBACKCOLOR1" val="-657956"/>
  <p:tag name="GRIDROTATIONINTERVAL" val="2"/>
  <p:tag name="MULTIRESPDIVISOR" val="1"/>
  <p:tag name="ADVANCEDSETTINGSVIEW" val="True"/>
  <p:tag name="PRRESPONSE4" val="0"/>
  <p:tag name="TPVERSION" val="2008"/>
  <p:tag name="RESPTABLESTYLE" val="-1"/>
  <p:tag name="RACERSMAXDISPLAYED" val="5"/>
  <p:tag name="DEFAULTNUMTEAMS" val="5"/>
  <p:tag name="GRIDSIZE" val="{Width=800, Height=600}"/>
  <p:tag name="REALTIMEBACKUP" val="False"/>
  <p:tag name="PRRESPONSE3" val="1"/>
  <p:tag name="SAVECSVWITHSESSION" val="True"/>
  <p:tag name="BACKUPMAINTENANCE" val="7"/>
  <p:tag name="BUBBLEVALUEFORMAT" val="0.0"/>
  <p:tag name="CHARTCOLORS" val="1"/>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0"/>
  <p:tag name="CHARTLABELS" val="1"/>
  <p:tag name="RACEANIMATIONSPEED" val="3"/>
  <p:tag name="NUMRESPONSES" val="1"/>
  <p:tag name="CUSTOMCELLBACKCOLOR4" val="-8355712"/>
  <p:tag name="PRRESPONSE7" val="0"/>
  <p:tag name="FIBINCLUDEOTHER" val="True"/>
  <p:tag name="DELIMITERS" val="3.1"/>
  <p:tag name="LUIDIAENABLED" val="False"/>
  <p:tag name="EXPANDSHOWBAR" val="True"/>
  <p:tag name="TASKPANEKEY" val="d2eeb6d1-4dd4-4b96-8fd9-16b3658ebb18"/>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Standard-Slide-HCD">
  <a:themeElements>
    <a:clrScheme name="HCDD 2">
      <a:dk1>
        <a:srgbClr val="2F2F2F"/>
      </a:dk1>
      <a:lt1>
        <a:srgbClr val="FFFFFF"/>
      </a:lt1>
      <a:dk2>
        <a:srgbClr val="005A8B"/>
      </a:dk2>
      <a:lt2>
        <a:srgbClr val="FFFFFF"/>
      </a:lt2>
      <a:accent1>
        <a:srgbClr val="009FDA"/>
      </a:accent1>
      <a:accent2>
        <a:srgbClr val="69BE28"/>
      </a:accent2>
      <a:accent3>
        <a:srgbClr val="D52B1E"/>
      </a:accent3>
      <a:accent4>
        <a:srgbClr val="EE8D09"/>
      </a:accent4>
      <a:accent5>
        <a:srgbClr val="8F23B3"/>
      </a:accent5>
      <a:accent6>
        <a:srgbClr val="A5D867"/>
      </a:accent6>
      <a:hlink>
        <a:srgbClr val="0000FF"/>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CDD-Blue-Wide-Template" id="{561D8FC1-9132-7647-9D10-B8FE8ECADEBB}" vid="{2717092F-3486-4342-9134-0148495FB93D}"/>
    </a:ext>
  </a:extLst>
</a:theme>
</file>

<file path=ppt/theme/theme2.xml><?xml version="1.0" encoding="utf-8"?>
<a:theme xmlns:a="http://schemas.openxmlformats.org/drawingml/2006/main" name="Cover-Right-HCD">
  <a:themeElements>
    <a:clrScheme name="HCDD 2">
      <a:dk1>
        <a:srgbClr val="2F2F2F"/>
      </a:dk1>
      <a:lt1>
        <a:srgbClr val="FFFFFF"/>
      </a:lt1>
      <a:dk2>
        <a:srgbClr val="005A8B"/>
      </a:dk2>
      <a:lt2>
        <a:srgbClr val="FFFFFF"/>
      </a:lt2>
      <a:accent1>
        <a:srgbClr val="009FDA"/>
      </a:accent1>
      <a:accent2>
        <a:srgbClr val="69BE28"/>
      </a:accent2>
      <a:accent3>
        <a:srgbClr val="D52B1E"/>
      </a:accent3>
      <a:accent4>
        <a:srgbClr val="EE8D09"/>
      </a:accent4>
      <a:accent5>
        <a:srgbClr val="8F23B3"/>
      </a:accent5>
      <a:accent6>
        <a:srgbClr val="A5D867"/>
      </a:accent6>
      <a:hlink>
        <a:srgbClr val="0000FF"/>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CDD-Blue-Wide-Template" id="{561D8FC1-9132-7647-9D10-B8FE8ECADEBB}" vid="{D3F117E7-5171-C24A-9AA5-9B582DCBEDD2}"/>
    </a:ext>
  </a:extLst>
</a:theme>
</file>

<file path=ppt/theme/theme3.xml><?xml version="1.0" encoding="utf-8"?>
<a:theme xmlns:a="http://schemas.openxmlformats.org/drawingml/2006/main" name="Cover-Left-HCD">
  <a:themeElements>
    <a:clrScheme name="HCDD 2">
      <a:dk1>
        <a:srgbClr val="2F2F2F"/>
      </a:dk1>
      <a:lt1>
        <a:srgbClr val="FFFFFF"/>
      </a:lt1>
      <a:dk2>
        <a:srgbClr val="005A8B"/>
      </a:dk2>
      <a:lt2>
        <a:srgbClr val="FFFFFF"/>
      </a:lt2>
      <a:accent1>
        <a:srgbClr val="009FDA"/>
      </a:accent1>
      <a:accent2>
        <a:srgbClr val="69BE28"/>
      </a:accent2>
      <a:accent3>
        <a:srgbClr val="D52B1E"/>
      </a:accent3>
      <a:accent4>
        <a:srgbClr val="EE8D09"/>
      </a:accent4>
      <a:accent5>
        <a:srgbClr val="8F23B3"/>
      </a:accent5>
      <a:accent6>
        <a:srgbClr val="A5D867"/>
      </a:accent6>
      <a:hlink>
        <a:srgbClr val="0000FF"/>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CDD-Blue-Wide-Template" id="{561D8FC1-9132-7647-9D10-B8FE8ECADEBB}" vid="{EE468601-C6C2-BB4D-B11B-68EE4B324DDE}"/>
    </a:ext>
  </a:extLst>
</a:theme>
</file>

<file path=ppt/theme/theme4.xml><?xml version="1.0" encoding="utf-8"?>
<a:theme xmlns:a="http://schemas.openxmlformats.org/drawingml/2006/main" name="2_Office Theme">
  <a:themeElements>
    <a:clrScheme name="HCDD 2">
      <a:dk1>
        <a:srgbClr val="2F2F2F"/>
      </a:dk1>
      <a:lt1>
        <a:srgbClr val="FFFFFF"/>
      </a:lt1>
      <a:dk2>
        <a:srgbClr val="005A8B"/>
      </a:dk2>
      <a:lt2>
        <a:srgbClr val="FFFFFF"/>
      </a:lt2>
      <a:accent1>
        <a:srgbClr val="009FDA"/>
      </a:accent1>
      <a:accent2>
        <a:srgbClr val="69BE28"/>
      </a:accent2>
      <a:accent3>
        <a:srgbClr val="D52B1E"/>
      </a:accent3>
      <a:accent4>
        <a:srgbClr val="EE8D09"/>
      </a:accent4>
      <a:accent5>
        <a:srgbClr val="8F23B3"/>
      </a:accent5>
      <a:accent6>
        <a:srgbClr val="A5D867"/>
      </a:accent6>
      <a:hlink>
        <a:srgbClr val="0000FF"/>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CDD-Blue-Wide-Template" id="{561D8FC1-9132-7647-9D10-B8FE8ECADEBB}" vid="{D6A88D16-387E-1A4E-BDCB-FD87331CCF70}"/>
    </a:ext>
  </a:extLst>
</a:theme>
</file>

<file path=ppt/theme/theme5.xml><?xml version="1.0" encoding="utf-8"?>
<a:theme xmlns:a="http://schemas.openxmlformats.org/drawingml/2006/main" name="Blue-Divider-HCD">
  <a:themeElements>
    <a:clrScheme name="HCDD 2">
      <a:dk1>
        <a:srgbClr val="2F2F2F"/>
      </a:dk1>
      <a:lt1>
        <a:srgbClr val="FFFFFF"/>
      </a:lt1>
      <a:dk2>
        <a:srgbClr val="005A8B"/>
      </a:dk2>
      <a:lt2>
        <a:srgbClr val="FFFFFF"/>
      </a:lt2>
      <a:accent1>
        <a:srgbClr val="009FDA"/>
      </a:accent1>
      <a:accent2>
        <a:srgbClr val="69BE28"/>
      </a:accent2>
      <a:accent3>
        <a:srgbClr val="D52B1E"/>
      </a:accent3>
      <a:accent4>
        <a:srgbClr val="EE8D09"/>
      </a:accent4>
      <a:accent5>
        <a:srgbClr val="8F23B3"/>
      </a:accent5>
      <a:accent6>
        <a:srgbClr val="A5D867"/>
      </a:accent6>
      <a:hlink>
        <a:srgbClr val="0000FF"/>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CDD-Blue-Wide-Template" id="{561D8FC1-9132-7647-9D10-B8FE8ECADEBB}" vid="{F5463391-8BDF-BE41-A652-065DE9E94EC9}"/>
    </a:ext>
  </a:extLst>
</a:theme>
</file>

<file path=ppt/theme/theme6.xml><?xml version="1.0" encoding="utf-8"?>
<a:theme xmlns:a="http://schemas.openxmlformats.org/drawingml/2006/main" name="Green-Divider-HCD">
  <a:themeElements>
    <a:clrScheme name="HCDD 2">
      <a:dk1>
        <a:srgbClr val="2F2F2F"/>
      </a:dk1>
      <a:lt1>
        <a:srgbClr val="FFFFFF"/>
      </a:lt1>
      <a:dk2>
        <a:srgbClr val="005A8B"/>
      </a:dk2>
      <a:lt2>
        <a:srgbClr val="FFFFFF"/>
      </a:lt2>
      <a:accent1>
        <a:srgbClr val="009FDA"/>
      </a:accent1>
      <a:accent2>
        <a:srgbClr val="69BE28"/>
      </a:accent2>
      <a:accent3>
        <a:srgbClr val="D52B1E"/>
      </a:accent3>
      <a:accent4>
        <a:srgbClr val="EE8D09"/>
      </a:accent4>
      <a:accent5>
        <a:srgbClr val="8F23B3"/>
      </a:accent5>
      <a:accent6>
        <a:srgbClr val="A5D867"/>
      </a:accent6>
      <a:hlink>
        <a:srgbClr val="0000FF"/>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CDD-Blue-Wide-Template" id="{561D8FC1-9132-7647-9D10-B8FE8ECADEBB}" vid="{3283AD56-AA1C-D343-802C-DE6EDCCFE3BA}"/>
    </a:ext>
  </a:extLst>
</a:theme>
</file>

<file path=ppt/theme/theme7.xml><?xml version="1.0" encoding="utf-8"?>
<a:theme xmlns:a="http://schemas.openxmlformats.org/drawingml/2006/main" name="Thank you Closing HCD">
  <a:themeElements>
    <a:clrScheme name="HCDD 2">
      <a:dk1>
        <a:srgbClr val="2F2F2F"/>
      </a:dk1>
      <a:lt1>
        <a:srgbClr val="FFFFFF"/>
      </a:lt1>
      <a:dk2>
        <a:srgbClr val="005A8B"/>
      </a:dk2>
      <a:lt2>
        <a:srgbClr val="FFFFFF"/>
      </a:lt2>
      <a:accent1>
        <a:srgbClr val="009FDA"/>
      </a:accent1>
      <a:accent2>
        <a:srgbClr val="69BE28"/>
      </a:accent2>
      <a:accent3>
        <a:srgbClr val="D52B1E"/>
      </a:accent3>
      <a:accent4>
        <a:srgbClr val="EE8D09"/>
      </a:accent4>
      <a:accent5>
        <a:srgbClr val="8F23B3"/>
      </a:accent5>
      <a:accent6>
        <a:srgbClr val="A5D867"/>
      </a:accent6>
      <a:hlink>
        <a:srgbClr val="0000FF"/>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CDD-Blue-Wide-Template" id="{561D8FC1-9132-7647-9D10-B8FE8ECADEBB}" vid="{2E8523C2-7B3B-AA4F-A9A2-C1281012FDB9}"/>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38A4BCA2D51E448B7135B00746F89A" ma:contentTypeVersion="2" ma:contentTypeDescription="Create a new document." ma:contentTypeScope="" ma:versionID="ec9926cbd983335fbca396af370586e4">
  <xsd:schema xmlns:xsd="http://www.w3.org/2001/XMLSchema" xmlns:xs="http://www.w3.org/2001/XMLSchema" xmlns:p="http://schemas.microsoft.com/office/2006/metadata/properties" xmlns:ns2="a13deaee-fab8-46fc-b958-1d0653a42bec" targetNamespace="http://schemas.microsoft.com/office/2006/metadata/properties" ma:root="true" ma:fieldsID="2193277006c20b11fda2b3d09c02f419" ns2:_="">
    <xsd:import namespace="a13deaee-fab8-46fc-b958-1d0653a42be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3deaee-fab8-46fc-b958-1d0653a42b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3006D8-B958-44F6-9268-96F93E0E164A}">
  <ds:schemaRefs>
    <ds:schemaRef ds:uri="http://schemas.microsoft.com/sharepoint/v3/contenttype/forms"/>
  </ds:schemaRefs>
</ds:datastoreItem>
</file>

<file path=customXml/itemProps2.xml><?xml version="1.0" encoding="utf-8"?>
<ds:datastoreItem xmlns:ds="http://schemas.openxmlformats.org/officeDocument/2006/customXml" ds:itemID="{278D61D0-665C-462D-912D-B390BEA19D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3deaee-fab8-46fc-b958-1d0653a42b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97766C-2C27-48BC-ABD3-A3357333E9AE}">
  <ds:schemaRefs>
    <ds:schemaRef ds:uri="http://schemas.microsoft.com/office/2006/metadata/propertie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www.w3.org/XML/1998/namespace"/>
    <ds:schemaRef ds:uri="a13deaee-fab8-46fc-b958-1d0653a42bec"/>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Standard-Slide-HCD</Template>
  <TotalTime>2609</TotalTime>
  <Words>2579</Words>
  <Application>Microsoft Office PowerPoint</Application>
  <PresentationFormat>On-screen Show (4:3)</PresentationFormat>
  <Paragraphs>399</Paragraphs>
  <Slides>46</Slides>
  <Notes>2</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46</vt:i4>
      </vt:variant>
    </vt:vector>
  </HeadingPairs>
  <TitlesOfParts>
    <vt:vector size="58" baseType="lpstr">
      <vt:lpstr>Arial</vt:lpstr>
      <vt:lpstr>Arial Black</vt:lpstr>
      <vt:lpstr>Calibri</vt:lpstr>
      <vt:lpstr>Times New Roman</vt:lpstr>
      <vt:lpstr>Wingdings</vt:lpstr>
      <vt:lpstr>Standard-Slide-HCD</vt:lpstr>
      <vt:lpstr>Cover-Right-HCD</vt:lpstr>
      <vt:lpstr>Cover-Left-HCD</vt:lpstr>
      <vt:lpstr>2_Office Theme</vt:lpstr>
      <vt:lpstr>Blue-Divider-HCD</vt:lpstr>
      <vt:lpstr>Green-Divider-HCD</vt:lpstr>
      <vt:lpstr>Thank you Closing HCD</vt:lpstr>
      <vt:lpstr>Housing &amp; Community Affairs Committee</vt:lpstr>
      <vt:lpstr>HCDD Agenda</vt:lpstr>
      <vt:lpstr>Item II.a. – PUBLIC SERVICES Avenue 360 (All Districts)</vt:lpstr>
      <vt:lpstr>Item II.a. – PUBLIC SERVICES Avenue 360 (All Districts)</vt:lpstr>
      <vt:lpstr>Item II.b. – PUBLIC SERVICES Catholic Charities (District C)</vt:lpstr>
      <vt:lpstr>Item II.b. – PUBLIC SERVICES Catholic Charities (District C)</vt:lpstr>
      <vt:lpstr>Item II.c. – PUBLIC SERVICES Houston SRO Corporation (District D)</vt:lpstr>
      <vt:lpstr>Item II.c. – PUBLIC SERVICES Houston SRO Corporation (District D)</vt:lpstr>
      <vt:lpstr>Item II.d. – PUBLIC SERVICES SEARCH Homeless Services Program (All Districts)</vt:lpstr>
      <vt:lpstr>Item II.d. – PUBLIC SERVICES SEARCH Homeless Services Program (All Districts)</vt:lpstr>
      <vt:lpstr>Item II.e. – PUBLIC SERVICES Houston Housing Authority (All Districts)</vt:lpstr>
      <vt:lpstr>Item II.e. – PUBLIC SERVICES Houston Housing Authority (All Districts)</vt:lpstr>
      <vt:lpstr>Item II.f. – PUBLIC SERVICES SEARCH House of Tiny Treasures (District I)</vt:lpstr>
      <vt:lpstr>Item II.f. – PUBLIC SERVICES SEARCH House of Tiny Treasures (District I)</vt:lpstr>
      <vt:lpstr>Item III.a. – PUBLIC FACILITIES Edison Arts Foundation (District K)</vt:lpstr>
      <vt:lpstr>Item III.a. – PUBLIC FACILITIES Edison Arts Foundation (District K)</vt:lpstr>
      <vt:lpstr>Item III.b. – PUBLIC FACILITIES Harvey Buyout Program Guidelines  (All Districts)</vt:lpstr>
      <vt:lpstr>Item III.b. – PUBLIC FACILITIES Harvey Buyout Program Guidelines  (All Districts)</vt:lpstr>
      <vt:lpstr>Item IV. – SINGLE FAMILY Downpayment Assistance Program (All Districts)</vt:lpstr>
      <vt:lpstr>Item V. – REAL ESTATE (Single Family) 1100 Frawley  (District H)</vt:lpstr>
      <vt:lpstr>Item V. – REAL ESTATE (Single Family) 1100 Frawley  (District H)</vt:lpstr>
      <vt:lpstr>Item VI. – REAL ESTATE (Single Family) 1100 Frawley  (District H)</vt:lpstr>
      <vt:lpstr>Item VI. – PLANNING &amp; GRANTS MANAGEMENT Substantial Amendment  (All Districts)</vt:lpstr>
      <vt:lpstr>Item VI. – PLANNING &amp; GRANTS MANAGEMENT Substantial Amendment  (All Districts)</vt:lpstr>
      <vt:lpstr>Item VI. – PLANNING &amp; GRANTS MANAGEMENT Substantial Amendment  (All Districts)</vt:lpstr>
      <vt:lpstr>Item VI. – PLANNING &amp; GRANTS MANAGEMENT Substantial Amendment  (All Districts)</vt:lpstr>
      <vt:lpstr>Item VII. – DISASTER RECOVERY HoAP Lien Modification (All Districts)</vt:lpstr>
      <vt:lpstr>Questions</vt:lpstr>
      <vt:lpstr>PROGRAM REPORTING and DIRECTOR’S COMMENTS</vt:lpstr>
      <vt:lpstr>Hardy Yards Apartment Homes</vt:lpstr>
      <vt:lpstr>Hardy Yards Apartment Homes</vt:lpstr>
      <vt:lpstr>HUD Tour of HCDD Projects</vt:lpstr>
      <vt:lpstr>HUD Tour of HCDD Projects</vt:lpstr>
      <vt:lpstr>HUD Tour</vt:lpstr>
      <vt:lpstr>Community Office Hours</vt:lpstr>
      <vt:lpstr>Home Repair Program</vt:lpstr>
      <vt:lpstr>DR17 Harvey Homeowner Assistance Program (HoAP)</vt:lpstr>
      <vt:lpstr>Recovery.HoustonTX.gov</vt:lpstr>
      <vt:lpstr>Homebuyer Assistance Program</vt:lpstr>
      <vt:lpstr>Single Family Home Repair Program</vt:lpstr>
      <vt:lpstr>New Home Development Program</vt:lpstr>
      <vt:lpstr>Other Programs</vt:lpstr>
      <vt:lpstr>Financial Reporting by Program Area FY19 v FY20 (Sep)</vt:lpstr>
      <vt:lpstr>Single Family: Homes Sold</vt:lpstr>
      <vt:lpstr>Comments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sample one</dc:title>
  <dc:creator>Salazar, Ana - HCD</dc:creator>
  <cp:lastModifiedBy>Lawson, Ashley - HCD</cp:lastModifiedBy>
  <cp:revision>250</cp:revision>
  <cp:lastPrinted>2019-10-14T13:49:04Z</cp:lastPrinted>
  <dcterms:created xsi:type="dcterms:W3CDTF">2019-06-12T13:30:14Z</dcterms:created>
  <dcterms:modified xsi:type="dcterms:W3CDTF">2019-10-16T21:00:59Z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0x010100E138A4BCA2D51E448B7135B00746F89A</vt:lpwstr>
  </property>
</Properties>
</file>