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363" r:id="rId2"/>
    <p:sldId id="802" r:id="rId3"/>
    <p:sldId id="786" r:id="rId4"/>
    <p:sldId id="490" r:id="rId5"/>
    <p:sldId id="493" r:id="rId6"/>
    <p:sldId id="307" r:id="rId7"/>
    <p:sldId id="503" r:id="rId8"/>
    <p:sldId id="504" r:id="rId9"/>
    <p:sldId id="506" r:id="rId10"/>
    <p:sldId id="509" r:id="rId11"/>
    <p:sldId id="519" r:id="rId12"/>
    <p:sldId id="510" r:id="rId13"/>
    <p:sldId id="511" r:id="rId14"/>
    <p:sldId id="518" r:id="rId15"/>
    <p:sldId id="512" r:id="rId16"/>
    <p:sldId id="790" r:id="rId17"/>
    <p:sldId id="782" r:id="rId18"/>
    <p:sldId id="791" r:id="rId19"/>
    <p:sldId id="799" r:id="rId20"/>
    <p:sldId id="800" r:id="rId21"/>
    <p:sldId id="784" r:id="rId22"/>
    <p:sldId id="785" r:id="rId23"/>
    <p:sldId id="792" r:id="rId24"/>
    <p:sldId id="801" r:id="rId25"/>
    <p:sldId id="793" r:id="rId26"/>
    <p:sldId id="716" r:id="rId27"/>
    <p:sldId id="794" r:id="rId28"/>
    <p:sldId id="714" r:id="rId29"/>
    <p:sldId id="695" r:id="rId30"/>
    <p:sldId id="696" r:id="rId31"/>
    <p:sldId id="697" r:id="rId32"/>
    <p:sldId id="270" r:id="rId33"/>
    <p:sldId id="422"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B"/>
    <a:srgbClr val="69BE28"/>
    <a:srgbClr val="A5D867"/>
    <a:srgbClr val="E86603"/>
    <a:srgbClr val="009FDA"/>
    <a:srgbClr val="000000"/>
    <a:srgbClr val="4F81BD"/>
    <a:srgbClr val="8F23B3"/>
    <a:srgbClr val="D52B1E"/>
    <a:srgbClr val="EBFA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53" autoAdjust="0"/>
    <p:restoredTop sz="88679" autoAdjust="0"/>
  </p:normalViewPr>
  <p:slideViewPr>
    <p:cSldViewPr>
      <p:cViewPr varScale="1">
        <p:scale>
          <a:sx n="107" d="100"/>
          <a:sy n="107" d="100"/>
        </p:scale>
        <p:origin x="924" y="78"/>
      </p:cViewPr>
      <p:guideLst>
        <p:guide pos="2880"/>
        <p:guide orient="horz" pos="3120"/>
      </p:guideLst>
    </p:cSldViewPr>
  </p:slideViewPr>
  <p:outlineViewPr>
    <p:cViewPr>
      <p:scale>
        <a:sx n="33" d="100"/>
        <a:sy n="33" d="100"/>
      </p:scale>
      <p:origin x="0" y="-2616"/>
    </p:cViewPr>
  </p:outlineViewPr>
  <p:notesTextViewPr>
    <p:cViewPr>
      <p:scale>
        <a:sx n="1" d="1"/>
        <a:sy n="1" d="1"/>
      </p:scale>
      <p:origin x="0" y="0"/>
    </p:cViewPr>
  </p:notesTextViewPr>
  <p:sorterViewPr>
    <p:cViewPr>
      <p:scale>
        <a:sx n="140" d="100"/>
        <a:sy n="140" d="100"/>
      </p:scale>
      <p:origin x="0" y="-3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14" tIns="46556" rIns="93114" bIns="46556"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3114" tIns="46556" rIns="93114" bIns="46556" rtlCol="0"/>
          <a:lstStyle>
            <a:lvl1pPr algn="r">
              <a:defRPr sz="1200"/>
            </a:lvl1pPr>
          </a:lstStyle>
          <a:p>
            <a:fld id="{A61ED0D5-1A62-4E31-9B14-BF48A24666EB}" type="datetimeFigureOut">
              <a:rPr lang="en-US" smtClean="0"/>
              <a:t>3/19/2019</a:t>
            </a:fld>
            <a:endParaRPr lang="en-US"/>
          </a:p>
        </p:txBody>
      </p:sp>
      <p:sp>
        <p:nvSpPr>
          <p:cNvPr id="4" name="Footer Placeholder 3"/>
          <p:cNvSpPr>
            <a:spLocks noGrp="1"/>
          </p:cNvSpPr>
          <p:nvPr>
            <p:ph type="ftr" sz="quarter" idx="2"/>
          </p:nvPr>
        </p:nvSpPr>
        <p:spPr>
          <a:xfrm>
            <a:off x="2" y="8829965"/>
            <a:ext cx="3037840" cy="464820"/>
          </a:xfrm>
          <a:prstGeom prst="rect">
            <a:avLst/>
          </a:prstGeom>
        </p:spPr>
        <p:txBody>
          <a:bodyPr vert="horz" lIns="93114" tIns="46556" rIns="93114" bIns="46556"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5"/>
            <a:ext cx="3037840" cy="464820"/>
          </a:xfrm>
          <a:prstGeom prst="rect">
            <a:avLst/>
          </a:prstGeom>
        </p:spPr>
        <p:txBody>
          <a:bodyPr vert="horz" lIns="93114" tIns="46556" rIns="93114" bIns="46556" rtlCol="0" anchor="b"/>
          <a:lstStyle>
            <a:lvl1pPr algn="r">
              <a:defRPr sz="1200"/>
            </a:lvl1pPr>
          </a:lstStyle>
          <a:p>
            <a:fld id="{535C5C24-621A-40B5-97CE-6201F20902D6}" type="slidenum">
              <a:rPr lang="en-US" smtClean="0"/>
              <a:t>‹#›</a:t>
            </a:fld>
            <a:endParaRPr lang="en-US"/>
          </a:p>
        </p:txBody>
      </p:sp>
    </p:spTree>
    <p:extLst>
      <p:ext uri="{BB962C8B-B14F-4D97-AF65-F5344CB8AC3E}">
        <p14:creationId xmlns:p14="http://schemas.microsoft.com/office/powerpoint/2010/main" val="3443947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14" tIns="46556" rIns="93114" bIns="46556"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14" tIns="46556" rIns="93114" bIns="46556" rtlCol="0"/>
          <a:lstStyle>
            <a:lvl1pPr algn="r">
              <a:defRPr sz="1200"/>
            </a:lvl1pPr>
          </a:lstStyle>
          <a:p>
            <a:fld id="{DF6D259D-FFEC-420D-A114-9D119934D673}" type="datetimeFigureOut">
              <a:rPr lang="en-US" smtClean="0"/>
              <a:t>3/19/2019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14" tIns="46556" rIns="93114" bIns="4655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14" tIns="46556" rIns="93114" bIns="465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5"/>
            <a:ext cx="3037840" cy="464820"/>
          </a:xfrm>
          <a:prstGeom prst="rect">
            <a:avLst/>
          </a:prstGeom>
        </p:spPr>
        <p:txBody>
          <a:bodyPr vert="horz" lIns="93114" tIns="46556" rIns="93114" bIns="46556"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5"/>
            <a:ext cx="3037840" cy="464820"/>
          </a:xfrm>
          <a:prstGeom prst="rect">
            <a:avLst/>
          </a:prstGeom>
        </p:spPr>
        <p:txBody>
          <a:bodyPr vert="horz" lIns="93114" tIns="46556" rIns="93114" bIns="46556" rtlCol="0" anchor="b"/>
          <a:lstStyle>
            <a:lvl1pPr algn="r">
              <a:defRPr sz="1200"/>
            </a:lvl1pPr>
          </a:lstStyle>
          <a:p>
            <a:fld id="{5057741E-D686-4876-81BB-2A8985BCAE4A}" type="slidenum">
              <a:rPr lang="en-US" smtClean="0"/>
              <a:t>‹#›</a:t>
            </a:fld>
            <a:endParaRPr lang="en-US"/>
          </a:p>
        </p:txBody>
      </p:sp>
    </p:spTree>
    <p:extLst>
      <p:ext uri="{BB962C8B-B14F-4D97-AF65-F5344CB8AC3E}">
        <p14:creationId xmlns:p14="http://schemas.microsoft.com/office/powerpoint/2010/main" val="22404588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5057741E-D686-4876-81BB-2A8985BCAE4A}" type="slidenum">
              <a:rPr lang="en-US" smtClean="0"/>
              <a:t>1</a:t>
            </a:fld>
            <a:endParaRPr lang="en-US"/>
          </a:p>
        </p:txBody>
      </p:sp>
    </p:spTree>
    <p:extLst>
      <p:ext uri="{BB962C8B-B14F-4D97-AF65-F5344CB8AC3E}">
        <p14:creationId xmlns:p14="http://schemas.microsoft.com/office/powerpoint/2010/main" val="3227217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6C664-6F0F-47A9-A954-113EE617D5DF}" type="slidenum">
              <a:rPr lang="en-US" smtClean="0"/>
              <a:pPr/>
              <a:t>11</a:t>
            </a:fld>
            <a:endParaRPr lang="en-US" dirty="0"/>
          </a:p>
        </p:txBody>
      </p:sp>
    </p:spTree>
    <p:extLst>
      <p:ext uri="{BB962C8B-B14F-4D97-AF65-F5344CB8AC3E}">
        <p14:creationId xmlns:p14="http://schemas.microsoft.com/office/powerpoint/2010/main" val="1014076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6C664-6F0F-47A9-A954-113EE617D5DF}" type="slidenum">
              <a:rPr lang="en-US" smtClean="0"/>
              <a:pPr/>
              <a:t>12</a:t>
            </a:fld>
            <a:endParaRPr lang="en-US" dirty="0"/>
          </a:p>
        </p:txBody>
      </p:sp>
    </p:spTree>
    <p:extLst>
      <p:ext uri="{BB962C8B-B14F-4D97-AF65-F5344CB8AC3E}">
        <p14:creationId xmlns:p14="http://schemas.microsoft.com/office/powerpoint/2010/main" val="2188256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6C664-6F0F-47A9-A954-113EE617D5DF}" type="slidenum">
              <a:rPr lang="en-US" smtClean="0"/>
              <a:pPr/>
              <a:t>13</a:t>
            </a:fld>
            <a:endParaRPr lang="en-US" dirty="0"/>
          </a:p>
        </p:txBody>
      </p:sp>
    </p:spTree>
    <p:extLst>
      <p:ext uri="{BB962C8B-B14F-4D97-AF65-F5344CB8AC3E}">
        <p14:creationId xmlns:p14="http://schemas.microsoft.com/office/powerpoint/2010/main" val="1624017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6C664-6F0F-47A9-A954-113EE617D5DF}" type="slidenum">
              <a:rPr lang="en-US" smtClean="0"/>
              <a:pPr/>
              <a:t>15</a:t>
            </a:fld>
            <a:endParaRPr lang="en-US" dirty="0"/>
          </a:p>
        </p:txBody>
      </p:sp>
    </p:spTree>
    <p:extLst>
      <p:ext uri="{BB962C8B-B14F-4D97-AF65-F5344CB8AC3E}">
        <p14:creationId xmlns:p14="http://schemas.microsoft.com/office/powerpoint/2010/main" val="1069508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7741E-D686-4876-81BB-2A8985BCAE4A}" type="slidenum">
              <a:rPr lang="en-US" smtClean="0"/>
              <a:t>16</a:t>
            </a:fld>
            <a:endParaRPr lang="en-US"/>
          </a:p>
        </p:txBody>
      </p:sp>
    </p:spTree>
    <p:extLst>
      <p:ext uri="{BB962C8B-B14F-4D97-AF65-F5344CB8AC3E}">
        <p14:creationId xmlns:p14="http://schemas.microsoft.com/office/powerpoint/2010/main" val="1609703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7741E-D686-4876-81BB-2A8985BCAE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3540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7741E-D686-4876-81BB-2A8985BCAE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9244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7741E-D686-4876-81BB-2A8985BCAE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46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7741E-D686-4876-81BB-2A8985BCAE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2234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7741E-D686-4876-81BB-2A8985BCAE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099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is winding down and nearing completion.</a:t>
            </a:r>
          </a:p>
        </p:txBody>
      </p:sp>
      <p:sp>
        <p:nvSpPr>
          <p:cNvPr id="4" name="Slide Number Placeholder 3"/>
          <p:cNvSpPr>
            <a:spLocks noGrp="1"/>
          </p:cNvSpPr>
          <p:nvPr>
            <p:ph type="sldNum" sz="quarter" idx="10"/>
          </p:nvPr>
        </p:nvSpPr>
        <p:spPr/>
        <p:txBody>
          <a:bodyPr/>
          <a:lstStyle/>
          <a:p>
            <a:fld id="{5057741E-D686-4876-81BB-2A8985BCAE4A}" type="slidenum">
              <a:rPr lang="en-US" smtClean="0"/>
              <a:t>3</a:t>
            </a:fld>
            <a:endParaRPr lang="en-US"/>
          </a:p>
        </p:txBody>
      </p:sp>
    </p:spTree>
    <p:extLst>
      <p:ext uri="{BB962C8B-B14F-4D97-AF65-F5344CB8AC3E}">
        <p14:creationId xmlns:p14="http://schemas.microsoft.com/office/powerpoint/2010/main" val="3673630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7741E-D686-4876-81BB-2A8985BCAE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8793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7741E-D686-4876-81BB-2A8985BCAE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6333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7741E-D686-4876-81BB-2A8985BCAE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062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7741E-D686-4876-81BB-2A8985BCAE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9328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7741E-D686-4876-81BB-2A8985BCAE4A}" type="slidenum">
              <a:rPr lang="en-US" smtClean="0"/>
              <a:t>26</a:t>
            </a:fld>
            <a:endParaRPr lang="en-US"/>
          </a:p>
        </p:txBody>
      </p:sp>
    </p:spTree>
    <p:extLst>
      <p:ext uri="{BB962C8B-B14F-4D97-AF65-F5344CB8AC3E}">
        <p14:creationId xmlns:p14="http://schemas.microsoft.com/office/powerpoint/2010/main" val="1299370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7741E-D686-4876-81BB-2A8985BCAE4A}" type="slidenum">
              <a:rPr lang="en-US" smtClean="0"/>
              <a:t>27</a:t>
            </a:fld>
            <a:endParaRPr lang="en-US"/>
          </a:p>
        </p:txBody>
      </p:sp>
    </p:spTree>
    <p:extLst>
      <p:ext uri="{BB962C8B-B14F-4D97-AF65-F5344CB8AC3E}">
        <p14:creationId xmlns:p14="http://schemas.microsoft.com/office/powerpoint/2010/main" val="2274028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Reports from agencies receiving </a:t>
            </a:r>
            <a:r>
              <a:rPr lang="en-US" baseline="0"/>
              <a:t>funding typically </a:t>
            </a:r>
            <a:r>
              <a:rPr lang="en-US" baseline="0" dirty="0"/>
              <a:t>run about a month late.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7741E-D686-4876-81BB-2A8985BCAE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365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7741E-D686-4876-81BB-2A8985BCAE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562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7741E-D686-4876-81BB-2A8985BCAE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977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7741E-D686-4876-81BB-2A8985BCAE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428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46C664-6F0F-47A9-A954-113EE617D5DF}" type="slidenum">
              <a:rPr lang="en-US" smtClean="0"/>
              <a:pPr/>
              <a:t>4</a:t>
            </a:fld>
            <a:endParaRPr lang="en-US" dirty="0"/>
          </a:p>
        </p:txBody>
      </p:sp>
    </p:spTree>
    <p:extLst>
      <p:ext uri="{BB962C8B-B14F-4D97-AF65-F5344CB8AC3E}">
        <p14:creationId xmlns:p14="http://schemas.microsoft.com/office/powerpoint/2010/main" val="3679093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5057741E-D686-4876-81BB-2A8985BCAE4A}" type="slidenum">
              <a:rPr lang="en-US" smtClean="0"/>
              <a:t>33</a:t>
            </a:fld>
            <a:endParaRPr lang="en-US"/>
          </a:p>
        </p:txBody>
      </p:sp>
    </p:spTree>
    <p:extLst>
      <p:ext uri="{BB962C8B-B14F-4D97-AF65-F5344CB8AC3E}">
        <p14:creationId xmlns:p14="http://schemas.microsoft.com/office/powerpoint/2010/main" val="154693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2134" indent="-162134" defTabSz="881192">
              <a:buFont typeface="Arial" panose="020B0604020202020204" pitchFamily="34" charset="0"/>
              <a:buChar char="•"/>
            </a:pPr>
            <a:r>
              <a:rPr lang="en-US" baseline="0" dirty="0">
                <a:solidFill>
                  <a:schemeClr val="tx1"/>
                </a:solidFill>
              </a:rPr>
              <a:t>The 2019 Annual Action Plan will be the fifth and final Annual Action Plan of the 2015-2019 Consolidated Plan.</a:t>
            </a:r>
            <a:endParaRPr lang="en-US" dirty="0">
              <a:solidFill>
                <a:schemeClr val="tx1"/>
              </a:solidFill>
            </a:endParaRPr>
          </a:p>
          <a:p>
            <a:pPr marL="162134" indent="-162134">
              <a:buFont typeface="Arial" panose="020B0604020202020204" pitchFamily="34" charset="0"/>
              <a:buChar char="•"/>
            </a:pPr>
            <a:r>
              <a:rPr lang="en-US" dirty="0">
                <a:solidFill>
                  <a:schemeClr val="tx1"/>
                </a:solidFill>
              </a:rPr>
              <a:t>The Annual Action Plan is the annual update to the Consolidated Plan.</a:t>
            </a:r>
          </a:p>
          <a:p>
            <a:pPr marL="162134" indent="-162134">
              <a:buFont typeface="Arial" panose="020B0604020202020204" pitchFamily="34" charset="0"/>
              <a:buChar char="•"/>
            </a:pPr>
            <a:r>
              <a:rPr lang="en-US" dirty="0">
                <a:solidFill>
                  <a:schemeClr val="tx1"/>
                </a:solidFill>
              </a:rPr>
              <a:t>In the Annual Action Plan</a:t>
            </a:r>
            <a:r>
              <a:rPr lang="en-US" baseline="0" dirty="0">
                <a:solidFill>
                  <a:schemeClr val="tx1"/>
                </a:solidFill>
              </a:rPr>
              <a:t> HCDD lists the budgets, activities, and annual numeric goals that we expect to accomplish during the year.</a:t>
            </a:r>
          </a:p>
          <a:p>
            <a:pPr marL="162134" indent="-162134">
              <a:buFont typeface="Arial" panose="020B0604020202020204" pitchFamily="34" charset="0"/>
              <a:buChar char="•"/>
            </a:pPr>
            <a:r>
              <a:rPr lang="en-US" baseline="0" dirty="0">
                <a:solidFill>
                  <a:schemeClr val="tx1"/>
                </a:solidFill>
              </a:rPr>
              <a:t>This is not only a blueprint of the year’s activities for the public, but it also serves as the grant application to HUD for the entitlement grants.</a:t>
            </a:r>
          </a:p>
          <a:p>
            <a:endParaRPr lang="en-US" dirty="0"/>
          </a:p>
        </p:txBody>
      </p:sp>
      <p:sp>
        <p:nvSpPr>
          <p:cNvPr id="4" name="Slide Number Placeholder 3"/>
          <p:cNvSpPr>
            <a:spLocks noGrp="1"/>
          </p:cNvSpPr>
          <p:nvPr>
            <p:ph type="sldNum" sz="quarter" idx="10"/>
          </p:nvPr>
        </p:nvSpPr>
        <p:spPr/>
        <p:txBody>
          <a:bodyPr/>
          <a:lstStyle/>
          <a:p>
            <a:fld id="{6746C664-6F0F-47A9-A954-113EE617D5DF}" type="slidenum">
              <a:rPr lang="en-US" smtClean="0"/>
              <a:pPr/>
              <a:t>5</a:t>
            </a:fld>
            <a:endParaRPr lang="en-US" dirty="0"/>
          </a:p>
        </p:txBody>
      </p:sp>
    </p:spTree>
    <p:extLst>
      <p:ext uri="{BB962C8B-B14F-4D97-AF65-F5344CB8AC3E}">
        <p14:creationId xmlns:p14="http://schemas.microsoft.com/office/powerpoint/2010/main" val="152177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2125" indent="-162125">
              <a:buFont typeface="Arial" panose="020B0604020202020204" pitchFamily="34" charset="0"/>
              <a:buChar char="•"/>
            </a:pPr>
            <a:r>
              <a:rPr lang="en-US" dirty="0">
                <a:cs typeface="Arial"/>
              </a:rPr>
              <a:t>HCDD serves primarily low- and moderate-income residents with federal funds from the U.S. Department of Housing and Urban Development (HUD).</a:t>
            </a:r>
          </a:p>
          <a:p>
            <a:pPr marL="162125" indent="-162125">
              <a:buFont typeface="Arial" panose="020B0604020202020204" pitchFamily="34" charset="0"/>
              <a:buChar char="•"/>
            </a:pPr>
            <a:r>
              <a:rPr lang="en-US" dirty="0">
                <a:cs typeface="Arial"/>
              </a:rPr>
              <a:t>HCDD’s funding priorities consist of</a:t>
            </a:r>
          </a:p>
          <a:p>
            <a:pPr marL="594481" lvl="1" indent="-162125">
              <a:buFont typeface="Arial" panose="020B0604020202020204" pitchFamily="34" charset="0"/>
              <a:buChar char="•"/>
            </a:pPr>
            <a:r>
              <a:rPr lang="en-US" dirty="0">
                <a:cs typeface="Arial"/>
              </a:rPr>
              <a:t>Affordable Homes</a:t>
            </a:r>
          </a:p>
          <a:p>
            <a:pPr marL="594481" lvl="1" indent="-162125">
              <a:buFont typeface="Arial" panose="020B0604020202020204" pitchFamily="34" charset="0"/>
              <a:buChar char="•"/>
            </a:pPr>
            <a:r>
              <a:rPr lang="en-US" dirty="0">
                <a:cs typeface="Arial"/>
              </a:rPr>
              <a:t>Supportive Services</a:t>
            </a:r>
          </a:p>
          <a:p>
            <a:pPr marL="594481" lvl="1" indent="-162125">
              <a:buFont typeface="Arial" panose="020B0604020202020204" pitchFamily="34" charset="0"/>
              <a:buChar char="•"/>
            </a:pPr>
            <a:r>
              <a:rPr lang="en-US" dirty="0">
                <a:cs typeface="Arial"/>
              </a:rPr>
              <a:t>Infrastructure/Neighborhood Services</a:t>
            </a:r>
          </a:p>
          <a:p>
            <a:pPr marL="594481" lvl="1" indent="-162125">
              <a:buFont typeface="Arial" panose="020B0604020202020204" pitchFamily="34" charset="0"/>
              <a:buChar char="•"/>
            </a:pPr>
            <a:r>
              <a:rPr lang="en-US" dirty="0">
                <a:cs typeface="Arial"/>
              </a:rPr>
              <a:t>Economic Development</a:t>
            </a:r>
          </a:p>
          <a:p>
            <a:pPr marL="162125" indent="-162125">
              <a:buFont typeface="Arial" panose="020B0604020202020204" pitchFamily="34" charset="0"/>
              <a:buChar char="•"/>
            </a:pPr>
            <a:r>
              <a:rPr lang="en-US" dirty="0">
                <a:cs typeface="Arial"/>
              </a:rPr>
              <a:t>HCDD funds developers to build and sustain affordable homes and also funds organizations to provide services for low- and moderate-income persons.</a:t>
            </a:r>
          </a:p>
          <a:p>
            <a:pPr marL="162125" indent="-162125">
              <a:buFont typeface="Arial" panose="020B0604020202020204" pitchFamily="34" charset="0"/>
              <a:buChar char="•"/>
            </a:pPr>
            <a:r>
              <a:rPr lang="en-US" dirty="0">
                <a:cs typeface="Arial"/>
              </a:rPr>
              <a:t>HCDD does not own housing and usually does not provide direct services to citizens through our offices.  The exceptions are the Homebuyer Assistance Program and some home repair activities.</a:t>
            </a:r>
          </a:p>
          <a:p>
            <a:pPr marL="162125" indent="-162125">
              <a:buFont typeface="Arial" panose="020B0604020202020204" pitchFamily="34" charset="0"/>
              <a:buChar char="•"/>
            </a:pPr>
            <a:r>
              <a:rPr lang="en-US" dirty="0">
                <a:cs typeface="Arial"/>
              </a:rPr>
              <a:t>HCDD also receives special grants, like Disaster Recovery funding.</a:t>
            </a:r>
            <a:r>
              <a:rPr lang="en-US" baseline="0" dirty="0">
                <a:cs typeface="Arial"/>
              </a:rPr>
              <a:t>  </a:t>
            </a:r>
            <a:endParaRPr lang="en-US" dirty="0"/>
          </a:p>
        </p:txBody>
      </p:sp>
      <p:sp>
        <p:nvSpPr>
          <p:cNvPr id="4" name="Slide Number Placeholder 3"/>
          <p:cNvSpPr>
            <a:spLocks noGrp="1"/>
          </p:cNvSpPr>
          <p:nvPr>
            <p:ph type="sldNum" sz="quarter" idx="10"/>
          </p:nvPr>
        </p:nvSpPr>
        <p:spPr/>
        <p:txBody>
          <a:bodyPr/>
          <a:lstStyle/>
          <a:p>
            <a:fld id="{6746C664-6F0F-47A9-A954-113EE617D5DF}" type="slidenum">
              <a:rPr lang="en-US" smtClean="0"/>
              <a:pPr/>
              <a:t>6</a:t>
            </a:fld>
            <a:endParaRPr lang="en-US" dirty="0"/>
          </a:p>
        </p:txBody>
      </p:sp>
    </p:spTree>
    <p:extLst>
      <p:ext uri="{BB962C8B-B14F-4D97-AF65-F5344CB8AC3E}">
        <p14:creationId xmlns:p14="http://schemas.microsoft.com/office/powerpoint/2010/main" val="3451074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56267" indent="-156267">
              <a:buFont typeface="Arial" panose="020B0604020202020204" pitchFamily="34" charset="0"/>
              <a:buChar char="•"/>
            </a:pPr>
            <a:r>
              <a:rPr lang="en-US" dirty="0">
                <a:solidFill>
                  <a:schemeClr val="tx1"/>
                </a:solidFill>
              </a:rPr>
              <a:t>HCDD receives</a:t>
            </a:r>
            <a:r>
              <a:rPr lang="en-US" baseline="0" dirty="0">
                <a:solidFill>
                  <a:schemeClr val="tx1"/>
                </a:solidFill>
              </a:rPr>
              <a:t> four federal entitlement grants each year from HUD.</a:t>
            </a:r>
          </a:p>
          <a:p>
            <a:pPr marL="156267" indent="-156267">
              <a:buFont typeface="Arial" panose="020B0604020202020204" pitchFamily="34" charset="0"/>
              <a:buChar char="•"/>
            </a:pPr>
            <a:r>
              <a:rPr lang="en-US" baseline="0" dirty="0">
                <a:solidFill>
                  <a:schemeClr val="tx1"/>
                </a:solidFill>
              </a:rPr>
              <a:t>These grants, also known as formula grants, each have a specified formula determined by the federal government, which controls how much funding each community will receive every year.  The formula takes into account various local demographics of each community.  For instance, the number of low- and moderate-income households is considered in the CDBG formula.</a:t>
            </a:r>
          </a:p>
          <a:p>
            <a:pPr marL="156267" indent="-156267">
              <a:buFont typeface="Arial" panose="020B0604020202020204" pitchFamily="34" charset="0"/>
              <a:buChar char="•"/>
            </a:pPr>
            <a:endParaRPr lang="en-US" baseline="0" dirty="0">
              <a:solidFill>
                <a:schemeClr val="tx1"/>
              </a:solidFill>
            </a:endParaRPr>
          </a:p>
          <a:p>
            <a:pPr marL="156267" indent="-156267">
              <a:buFont typeface="Arial" panose="020B0604020202020204" pitchFamily="34" charset="0"/>
              <a:buChar char="•"/>
            </a:pPr>
            <a:r>
              <a:rPr lang="en-US" baseline="0" dirty="0">
                <a:solidFill>
                  <a:schemeClr val="tx1"/>
                </a:solidFill>
              </a:rPr>
              <a:t>Community Development Block Grants, or CDBG, is the largest and most flexible entitlement grant we receive.  CDBG can be used for various activities to support low- and moderate-income residents and residents with special needs.  Activities can include housing, public services, public facilities, and economic development activities.</a:t>
            </a:r>
          </a:p>
          <a:p>
            <a:pPr marL="156267" indent="-156267">
              <a:buFont typeface="Arial" panose="020B0604020202020204" pitchFamily="34" charset="0"/>
              <a:buChar char="•"/>
            </a:pPr>
            <a:r>
              <a:rPr lang="en-US" baseline="0" dirty="0">
                <a:solidFill>
                  <a:schemeClr val="tx1"/>
                </a:solidFill>
              </a:rPr>
              <a:t>Next, the HOME Investment Partnerships Program, or HOME, is a grant that is intended to expand the stock of affordable homes for renters and homeowners.</a:t>
            </a:r>
          </a:p>
          <a:p>
            <a:pPr marL="156267" indent="-156267">
              <a:buFont typeface="Arial" panose="020B0604020202020204" pitchFamily="34" charset="0"/>
              <a:buChar char="•"/>
            </a:pPr>
            <a:r>
              <a:rPr lang="en-US" baseline="0" dirty="0">
                <a:solidFill>
                  <a:schemeClr val="tx1"/>
                </a:solidFill>
              </a:rPr>
              <a:t>Housing Opportunities for Persons with HIV/AIDS, or HOPWA, funds affordable homes and services that support persons with HIV/AIDS and their families.</a:t>
            </a:r>
          </a:p>
          <a:p>
            <a:pPr marL="156267" indent="-156267">
              <a:buFont typeface="Arial" panose="020B0604020202020204" pitchFamily="34" charset="0"/>
              <a:buChar char="•"/>
            </a:pPr>
            <a:r>
              <a:rPr lang="en-US" baseline="0" dirty="0">
                <a:solidFill>
                  <a:schemeClr val="tx1"/>
                </a:solidFill>
              </a:rPr>
              <a:t>Emergency Solutions Grant, or ESG, supports housing and sheltering for individuals who experience homelessness or are at risk of becoming homeless</a:t>
            </a:r>
            <a:endParaRPr lang="en-US" dirty="0"/>
          </a:p>
        </p:txBody>
      </p:sp>
      <p:sp>
        <p:nvSpPr>
          <p:cNvPr id="4" name="Slide Number Placeholder 3"/>
          <p:cNvSpPr>
            <a:spLocks noGrp="1"/>
          </p:cNvSpPr>
          <p:nvPr>
            <p:ph type="sldNum" sz="quarter" idx="10"/>
          </p:nvPr>
        </p:nvSpPr>
        <p:spPr/>
        <p:txBody>
          <a:bodyPr/>
          <a:lstStyle/>
          <a:p>
            <a:fld id="{6746C664-6F0F-47A9-A954-113EE617D5DF}" type="slidenum">
              <a:rPr lang="en-US" smtClean="0"/>
              <a:pPr/>
              <a:t>7</a:t>
            </a:fld>
            <a:endParaRPr lang="en-US" dirty="0"/>
          </a:p>
        </p:txBody>
      </p:sp>
    </p:spTree>
    <p:extLst>
      <p:ext uri="{BB962C8B-B14F-4D97-AF65-F5344CB8AC3E}">
        <p14:creationId xmlns:p14="http://schemas.microsoft.com/office/powerpoint/2010/main" val="229197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6C664-6F0F-47A9-A954-113EE617D5DF}" type="slidenum">
              <a:rPr lang="en-US" smtClean="0"/>
              <a:pPr/>
              <a:t>8</a:t>
            </a:fld>
            <a:endParaRPr lang="en-US" dirty="0"/>
          </a:p>
        </p:txBody>
      </p:sp>
    </p:spTree>
    <p:extLst>
      <p:ext uri="{BB962C8B-B14F-4D97-AF65-F5344CB8AC3E}">
        <p14:creationId xmlns:p14="http://schemas.microsoft.com/office/powerpoint/2010/main" val="3438690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6C664-6F0F-47A9-A954-113EE617D5DF}" type="slidenum">
              <a:rPr lang="en-US" smtClean="0"/>
              <a:pPr/>
              <a:t>9</a:t>
            </a:fld>
            <a:endParaRPr lang="en-US" dirty="0"/>
          </a:p>
        </p:txBody>
      </p:sp>
    </p:spTree>
    <p:extLst>
      <p:ext uri="{BB962C8B-B14F-4D97-AF65-F5344CB8AC3E}">
        <p14:creationId xmlns:p14="http://schemas.microsoft.com/office/powerpoint/2010/main" val="1159157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6C664-6F0F-47A9-A954-113EE617D5DF}" type="slidenum">
              <a:rPr lang="en-US" smtClean="0"/>
              <a:pPr/>
              <a:t>10</a:t>
            </a:fld>
            <a:endParaRPr lang="en-US" dirty="0"/>
          </a:p>
        </p:txBody>
      </p:sp>
    </p:spTree>
    <p:extLst>
      <p:ext uri="{BB962C8B-B14F-4D97-AF65-F5344CB8AC3E}">
        <p14:creationId xmlns:p14="http://schemas.microsoft.com/office/powerpoint/2010/main" val="47183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5781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A8B"/>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buClr>
                <a:srgbClr val="69BE28"/>
              </a:buClr>
              <a:defRPr>
                <a:solidFill>
                  <a:srgbClr val="005A8B"/>
                </a:solidFill>
              </a:defRPr>
            </a:lvl1pPr>
            <a:lvl2pPr>
              <a:buClr>
                <a:srgbClr val="69BE28"/>
              </a:buClr>
              <a:defRPr>
                <a:solidFill>
                  <a:srgbClr val="005A8B"/>
                </a:solidFill>
              </a:defRPr>
            </a:lvl2pPr>
            <a:lvl3pPr>
              <a:buClr>
                <a:srgbClr val="69BE28"/>
              </a:buClr>
              <a:defRPr>
                <a:solidFill>
                  <a:srgbClr val="005A8B"/>
                </a:solidFill>
              </a:defRPr>
            </a:lvl3pPr>
            <a:lvl4pPr>
              <a:buClr>
                <a:srgbClr val="69BE28"/>
              </a:buClr>
              <a:defRPr>
                <a:solidFill>
                  <a:srgbClr val="005A8B"/>
                </a:solidFill>
              </a:defRPr>
            </a:lvl4pPr>
            <a:lvl5pPr>
              <a:buClr>
                <a:srgbClr val="69BE28"/>
              </a:buClr>
              <a:defRPr>
                <a:solidFill>
                  <a:srgbClr val="005A8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219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005A8B"/>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buClr>
                <a:srgbClr val="69BE28"/>
              </a:buClr>
              <a:defRPr>
                <a:solidFill>
                  <a:srgbClr val="005A8B"/>
                </a:solidFill>
              </a:defRPr>
            </a:lvl1pPr>
            <a:lvl2pPr>
              <a:buClr>
                <a:srgbClr val="69BE28"/>
              </a:buClr>
              <a:defRPr>
                <a:solidFill>
                  <a:srgbClr val="005A8B"/>
                </a:solidFill>
              </a:defRPr>
            </a:lvl2pPr>
            <a:lvl3pPr>
              <a:buClr>
                <a:srgbClr val="69BE28"/>
              </a:buClr>
              <a:defRPr>
                <a:solidFill>
                  <a:srgbClr val="005A8B"/>
                </a:solidFill>
              </a:defRPr>
            </a:lvl3pPr>
            <a:lvl4pPr>
              <a:buClr>
                <a:srgbClr val="69BE28"/>
              </a:buClr>
              <a:defRPr>
                <a:solidFill>
                  <a:srgbClr val="005A8B"/>
                </a:solidFill>
              </a:defRPr>
            </a:lvl4pPr>
            <a:lvl5pPr>
              <a:buClr>
                <a:srgbClr val="69BE28"/>
              </a:buClr>
              <a:defRPr>
                <a:solidFill>
                  <a:srgbClr val="005A8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025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064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4100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00291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47160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A8B"/>
                </a:solidFill>
              </a:defRPr>
            </a:lvl1pPr>
          </a:lstStyle>
          <a:p>
            <a:r>
              <a:rPr lang="en-US" dirty="0"/>
              <a:t>Click to edit Master title style</a:t>
            </a:r>
          </a:p>
        </p:txBody>
      </p:sp>
    </p:spTree>
    <p:extLst>
      <p:ext uri="{BB962C8B-B14F-4D97-AF65-F5344CB8AC3E}">
        <p14:creationId xmlns:p14="http://schemas.microsoft.com/office/powerpoint/2010/main" val="280192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44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5A8B"/>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buClr>
                <a:srgbClr val="69BE28"/>
              </a:buClr>
              <a:defRPr sz="3200">
                <a:solidFill>
                  <a:srgbClr val="005A8B"/>
                </a:solidFill>
              </a:defRPr>
            </a:lvl1pPr>
            <a:lvl2pPr>
              <a:buClr>
                <a:srgbClr val="69BE28"/>
              </a:buClr>
              <a:defRPr sz="2800">
                <a:solidFill>
                  <a:srgbClr val="005A8B"/>
                </a:solidFill>
              </a:defRPr>
            </a:lvl2pPr>
            <a:lvl3pPr>
              <a:buClr>
                <a:srgbClr val="69BE28"/>
              </a:buClr>
              <a:defRPr sz="2400">
                <a:solidFill>
                  <a:srgbClr val="005A8B"/>
                </a:solidFill>
              </a:defRPr>
            </a:lvl3pPr>
            <a:lvl4pPr>
              <a:buClr>
                <a:srgbClr val="69BE28"/>
              </a:buClr>
              <a:defRPr sz="2000">
                <a:solidFill>
                  <a:srgbClr val="005A8B"/>
                </a:solidFill>
              </a:defRPr>
            </a:lvl4pPr>
            <a:lvl5pPr>
              <a:buClr>
                <a:srgbClr val="69BE28"/>
              </a:buClr>
              <a:defRPr sz="2000">
                <a:solidFill>
                  <a:srgbClr val="005A8B"/>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05A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01953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5A8B"/>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5A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5125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blank-2.jp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8" name="Slide Number Placeholder 5"/>
          <p:cNvSpPr txBox="1">
            <a:spLocks/>
          </p:cNvSpPr>
          <p:nvPr/>
        </p:nvSpPr>
        <p:spPr>
          <a:xfrm>
            <a:off x="3505200" y="6611112"/>
            <a:ext cx="21336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684226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rgbClr val="005A8B"/>
          </a:solidFill>
          <a:latin typeface="+mj-lt"/>
          <a:ea typeface="+mj-ea"/>
          <a:cs typeface="+mj-cs"/>
        </a:defRPr>
      </a:lvl1pPr>
    </p:titleStyle>
    <p:bodyStyle>
      <a:lvl1pPr marL="342900" indent="-342900" algn="l" defTabSz="457200" rtl="0" eaLnBrk="1" latinLnBrk="0" hangingPunct="1">
        <a:spcBef>
          <a:spcPct val="20000"/>
        </a:spcBef>
        <a:buClr>
          <a:srgbClr val="69BE28"/>
        </a:buClr>
        <a:buFont typeface="Arial"/>
        <a:buChar char="•"/>
        <a:defRPr sz="3200" kern="1200">
          <a:solidFill>
            <a:srgbClr val="005A8B"/>
          </a:solidFill>
          <a:latin typeface="+mn-lt"/>
          <a:ea typeface="+mn-ea"/>
          <a:cs typeface="+mn-cs"/>
        </a:defRPr>
      </a:lvl1pPr>
      <a:lvl2pPr marL="742950" indent="-285750" algn="l" defTabSz="457200" rtl="0" eaLnBrk="1" latinLnBrk="0" hangingPunct="1">
        <a:spcBef>
          <a:spcPct val="20000"/>
        </a:spcBef>
        <a:buClr>
          <a:srgbClr val="69BE28"/>
        </a:buClr>
        <a:buFont typeface="Arial"/>
        <a:buChar char="–"/>
        <a:defRPr sz="2800" kern="1200">
          <a:solidFill>
            <a:srgbClr val="005A8B"/>
          </a:solidFill>
          <a:latin typeface="+mn-lt"/>
          <a:ea typeface="+mn-ea"/>
          <a:cs typeface="+mn-cs"/>
        </a:defRPr>
      </a:lvl2pPr>
      <a:lvl3pPr marL="1143000" indent="-228600" algn="l" defTabSz="457200" rtl="0" eaLnBrk="1" latinLnBrk="0" hangingPunct="1">
        <a:spcBef>
          <a:spcPct val="20000"/>
        </a:spcBef>
        <a:buClr>
          <a:srgbClr val="69BE28"/>
        </a:buClr>
        <a:buFont typeface="Arial"/>
        <a:buChar char="•"/>
        <a:defRPr sz="2400" kern="1200">
          <a:solidFill>
            <a:srgbClr val="005A8B"/>
          </a:solidFill>
          <a:latin typeface="+mn-lt"/>
          <a:ea typeface="+mn-ea"/>
          <a:cs typeface="+mn-cs"/>
        </a:defRPr>
      </a:lvl3pPr>
      <a:lvl4pPr marL="1600200" indent="-228600" algn="l" defTabSz="457200" rtl="0" eaLnBrk="1" latinLnBrk="0" hangingPunct="1">
        <a:spcBef>
          <a:spcPct val="20000"/>
        </a:spcBef>
        <a:buClr>
          <a:srgbClr val="69BE28"/>
        </a:buClr>
        <a:buFont typeface="Arial"/>
        <a:buChar char="–"/>
        <a:defRPr sz="2000" kern="1200">
          <a:solidFill>
            <a:srgbClr val="005A8B"/>
          </a:solidFill>
          <a:latin typeface="+mn-lt"/>
          <a:ea typeface="+mn-ea"/>
          <a:cs typeface="+mn-cs"/>
        </a:defRPr>
      </a:lvl4pPr>
      <a:lvl5pPr marL="2057400" indent="-228600" algn="l" defTabSz="457200" rtl="0" eaLnBrk="1" latinLnBrk="0" hangingPunct="1">
        <a:spcBef>
          <a:spcPct val="20000"/>
        </a:spcBef>
        <a:buClr>
          <a:srgbClr val="69BE28"/>
        </a:buClr>
        <a:buFont typeface="Arial"/>
        <a:buChar char="»"/>
        <a:defRPr sz="2000" kern="1200">
          <a:solidFill>
            <a:srgbClr val="005A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houstontx.gov/hous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over-1.jpg"/>
          <p:cNvPicPr>
            <a:picLocks noChangeAspect="1"/>
          </p:cNvPicPr>
          <p:nvPr/>
        </p:nvPicPr>
        <p:blipFill>
          <a:blip r:embed="rId3" cstate="print"/>
          <a:stretch>
            <a:fillRect/>
          </a:stretch>
        </p:blipFill>
        <p:spPr>
          <a:xfrm>
            <a:off x="0" y="0"/>
            <a:ext cx="9144000" cy="6858000"/>
          </a:xfrm>
          <a:prstGeom prst="rect">
            <a:avLst/>
          </a:prstGeom>
        </p:spPr>
      </p:pic>
      <p:sp>
        <p:nvSpPr>
          <p:cNvPr id="3" name="Rectangle 2"/>
          <p:cNvSpPr/>
          <p:nvPr/>
        </p:nvSpPr>
        <p:spPr>
          <a:xfrm>
            <a:off x="0" y="1516797"/>
            <a:ext cx="9144000" cy="400110"/>
          </a:xfrm>
          <a:prstGeom prst="rect">
            <a:avLst/>
          </a:prstGeom>
        </p:spPr>
        <p:txBody>
          <a:bodyPr wrap="square">
            <a:spAutoFit/>
          </a:bodyPr>
          <a:lstStyle/>
          <a:p>
            <a:pPr algn="ctr"/>
            <a:r>
              <a:rPr lang="en-US" sz="2000" dirty="0">
                <a:solidFill>
                  <a:schemeClr val="bg1"/>
                </a:solidFill>
                <a:latin typeface="Candara" panose="020E0502030303020204" pitchFamily="34" charset="0"/>
                <a:cs typeface="Candara"/>
              </a:rPr>
              <a:t>March 19, 2019</a:t>
            </a:r>
          </a:p>
        </p:txBody>
      </p:sp>
      <p:sp>
        <p:nvSpPr>
          <p:cNvPr id="7" name="Rectangle 6"/>
          <p:cNvSpPr/>
          <p:nvPr/>
        </p:nvSpPr>
        <p:spPr>
          <a:xfrm>
            <a:off x="0" y="990600"/>
            <a:ext cx="9144000" cy="584775"/>
          </a:xfrm>
          <a:prstGeom prst="rect">
            <a:avLst/>
          </a:prstGeom>
        </p:spPr>
        <p:txBody>
          <a:bodyPr wrap="square">
            <a:spAutoFit/>
          </a:bodyPr>
          <a:lstStyle/>
          <a:p>
            <a:pPr algn="ctr"/>
            <a:r>
              <a:rPr lang="en-US" sz="3200" b="1" dirty="0">
                <a:solidFill>
                  <a:schemeClr val="bg1"/>
                </a:solidFill>
                <a:latin typeface="Candara" panose="020E0502030303020204" pitchFamily="34" charset="0"/>
                <a:cs typeface="Candara"/>
              </a:rPr>
              <a:t>Housing</a:t>
            </a:r>
            <a:r>
              <a:rPr lang="en-US" sz="3200" b="1" dirty="0">
                <a:solidFill>
                  <a:schemeClr val="bg1"/>
                </a:solidFill>
                <a:latin typeface="+mj-lt"/>
                <a:cs typeface="Candara"/>
              </a:rPr>
              <a:t> &amp; Community Affairs Committee</a:t>
            </a:r>
          </a:p>
        </p:txBody>
      </p:sp>
      <p:sp>
        <p:nvSpPr>
          <p:cNvPr id="6" name="TextBox 5"/>
          <p:cNvSpPr txBox="1"/>
          <p:nvPr/>
        </p:nvSpPr>
        <p:spPr>
          <a:xfrm>
            <a:off x="5181600" y="5986790"/>
            <a:ext cx="2514600" cy="261610"/>
          </a:xfrm>
          <a:prstGeom prst="rect">
            <a:avLst/>
          </a:prstGeom>
          <a:noFill/>
        </p:spPr>
        <p:txBody>
          <a:bodyPr wrap="square" rtlCol="0">
            <a:spAutoFit/>
          </a:bodyPr>
          <a:lstStyle/>
          <a:p>
            <a:r>
              <a:rPr lang="en-US" sz="1050" dirty="0"/>
              <a:t>Tom McCasland, Director</a:t>
            </a:r>
          </a:p>
        </p:txBody>
      </p:sp>
      <p:sp>
        <p:nvSpPr>
          <p:cNvPr id="8" name="TextBox 7"/>
          <p:cNvSpPr txBox="1"/>
          <p:nvPr/>
        </p:nvSpPr>
        <p:spPr>
          <a:xfrm>
            <a:off x="1066800" y="6074405"/>
            <a:ext cx="2743200" cy="261610"/>
          </a:xfrm>
          <a:prstGeom prst="rect">
            <a:avLst/>
          </a:prstGeom>
          <a:noFill/>
        </p:spPr>
        <p:txBody>
          <a:bodyPr wrap="square" rtlCol="0">
            <a:spAutoFit/>
          </a:bodyPr>
          <a:lstStyle/>
          <a:p>
            <a:pPr algn="ctr"/>
            <a:r>
              <a:rPr lang="en-US" sz="1050" dirty="0"/>
              <a:t>Sylvester Turner, Mayor</a:t>
            </a:r>
          </a:p>
        </p:txBody>
      </p:sp>
    </p:spTree>
    <p:extLst>
      <p:ext uri="{BB962C8B-B14F-4D97-AF65-F5344CB8AC3E}">
        <p14:creationId xmlns:p14="http://schemas.microsoft.com/office/powerpoint/2010/main" val="388943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C3CE96-391D-4E8E-8B6B-5CC60250EC6D}"/>
              </a:ext>
            </a:extLst>
          </p:cNvPr>
          <p:cNvSpPr txBox="1"/>
          <p:nvPr/>
        </p:nvSpPr>
        <p:spPr>
          <a:xfrm>
            <a:off x="0" y="1066800"/>
            <a:ext cx="9144000" cy="507831"/>
          </a:xfrm>
          <a:prstGeom prst="rect">
            <a:avLst/>
          </a:prstGeom>
          <a:noFill/>
        </p:spPr>
        <p:txBody>
          <a:bodyPr wrap="square" rtlCol="0">
            <a:spAutoFit/>
          </a:bodyPr>
          <a:lstStyle/>
          <a:p>
            <a:pPr algn="ctr"/>
            <a:r>
              <a:rPr lang="en-US" sz="2700" b="1" dirty="0">
                <a:latin typeface="Candara" panose="020E0502030303020204" pitchFamily="34" charset="0"/>
                <a:cs typeface="Arial"/>
              </a:rPr>
              <a:t>Estimated 2019 Entitlement Allocation</a:t>
            </a:r>
          </a:p>
        </p:txBody>
      </p:sp>
      <p:graphicFrame>
        <p:nvGraphicFramePr>
          <p:cNvPr id="6" name="Content Placeholder 3">
            <a:extLst>
              <a:ext uri="{FF2B5EF4-FFF2-40B4-BE49-F238E27FC236}">
                <a16:creationId xmlns:a16="http://schemas.microsoft.com/office/drawing/2014/main" id="{9764BECD-8071-421C-890E-73FDAAF6028B}"/>
              </a:ext>
            </a:extLst>
          </p:cNvPr>
          <p:cNvGraphicFramePr>
            <a:graphicFrameLocks/>
          </p:cNvGraphicFramePr>
          <p:nvPr>
            <p:extLst>
              <p:ext uri="{D42A27DB-BD31-4B8C-83A1-F6EECF244321}">
                <p14:modId xmlns:p14="http://schemas.microsoft.com/office/powerpoint/2010/main" val="1242928003"/>
              </p:ext>
            </p:extLst>
          </p:nvPr>
        </p:nvGraphicFramePr>
        <p:xfrm>
          <a:off x="400050" y="1817346"/>
          <a:ext cx="8343902" cy="3133144"/>
        </p:xfrm>
        <a:graphic>
          <a:graphicData uri="http://schemas.openxmlformats.org/drawingml/2006/table">
            <a:tbl>
              <a:tblPr firstRow="1" bandRow="1">
                <a:tableStyleId>{93296810-A885-4BE3-A3E7-6D5BEEA58F35}</a:tableStyleId>
              </a:tblPr>
              <a:tblGrid>
                <a:gridCol w="565785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14451">
                  <a:extLst>
                    <a:ext uri="{9D8B030D-6E8A-4147-A177-3AD203B41FA5}">
                      <a16:colId xmlns:a16="http://schemas.microsoft.com/office/drawing/2014/main" val="1803940310"/>
                    </a:ext>
                  </a:extLst>
                </a:gridCol>
              </a:tblGrid>
              <a:tr h="330479">
                <a:tc>
                  <a:txBody>
                    <a:bodyPr/>
                    <a:lstStyle/>
                    <a:p>
                      <a:pPr algn="l" fontAlgn="ctr"/>
                      <a:r>
                        <a:rPr lang="en-US" sz="2100" u="none" strike="noStrike" kern="1200" dirty="0">
                          <a:solidFill>
                            <a:schemeClr val="tx1"/>
                          </a:solidFill>
                          <a:latin typeface="Arial"/>
                        </a:rPr>
                        <a:t>CDBG</a:t>
                      </a:r>
                      <a:endParaRPr lang="en-US" sz="1600" b="1" u="none" strike="noStrike" kern="1200" dirty="0">
                        <a:solidFill>
                          <a:schemeClr val="tx1"/>
                        </a:solidFill>
                        <a:latin typeface="Arial"/>
                        <a:ea typeface="+mn-ea"/>
                        <a:cs typeface="+mn-cs"/>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E8D09"/>
                    </a:solidFill>
                  </a:tcPr>
                </a:tc>
                <a:tc>
                  <a:txBody>
                    <a:bodyPr/>
                    <a:lstStyle/>
                    <a:p>
                      <a:pPr algn="r" fontAlgn="ctr"/>
                      <a:r>
                        <a:rPr lang="en-US" sz="1600" u="none" strike="noStrike" dirty="0">
                          <a:solidFill>
                            <a:schemeClr val="tx1"/>
                          </a:solidFill>
                          <a:latin typeface="Arial"/>
                        </a:rPr>
                        <a:t>AMOUNT</a:t>
                      </a:r>
                      <a:r>
                        <a:rPr lang="en-US" sz="1600" u="none" strike="noStrike" dirty="0">
                          <a:latin typeface="Arial"/>
                        </a:rPr>
                        <a:t> </a:t>
                      </a:r>
                      <a:endParaRPr lang="en-US" sz="1600" b="1" i="0" u="none" strike="noStrike" dirty="0">
                        <a:solidFill>
                          <a:schemeClr val="bg1"/>
                        </a:solidFill>
                        <a:latin typeface="Arial"/>
                      </a:endParaRP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E8D09"/>
                    </a:solidFill>
                  </a:tcPr>
                </a:tc>
                <a:tc>
                  <a:txBody>
                    <a:bodyPr/>
                    <a:lstStyle/>
                    <a:p>
                      <a:pPr algn="r" fontAlgn="ctr"/>
                      <a:r>
                        <a:rPr lang="en-US" sz="1600" u="none" strike="noStrike" dirty="0">
                          <a:solidFill>
                            <a:schemeClr val="tx1"/>
                          </a:solidFill>
                          <a:latin typeface="Arial"/>
                        </a:rPr>
                        <a:t>PERCENT</a:t>
                      </a:r>
                      <a:endParaRPr lang="en-US" sz="1600" b="1" i="0" u="none" strike="noStrike" dirty="0">
                        <a:solidFill>
                          <a:schemeClr val="tx1"/>
                        </a:solidFill>
                        <a:latin typeface="Arial"/>
                      </a:endParaRP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E8D09"/>
                    </a:solidFill>
                  </a:tcPr>
                </a:tc>
                <a:extLst>
                  <a:ext uri="{0D108BD9-81ED-4DB2-BD59-A6C34878D82A}">
                    <a16:rowId xmlns:a16="http://schemas.microsoft.com/office/drawing/2014/main" val="10000"/>
                  </a:ext>
                </a:extLst>
              </a:tr>
              <a:tr h="304707">
                <a:tc>
                  <a:txBody>
                    <a:bodyPr/>
                    <a:lstStyle/>
                    <a:p>
                      <a:pPr algn="l" fontAlgn="ctr"/>
                      <a:r>
                        <a:rPr lang="en-US" sz="1600" b="0" u="none" strike="noStrike" dirty="0">
                          <a:solidFill>
                            <a:schemeClr val="tx1">
                              <a:lumMod val="85000"/>
                              <a:lumOff val="15000"/>
                            </a:schemeClr>
                          </a:solidFill>
                          <a:latin typeface="Arial"/>
                        </a:rPr>
                        <a:t>Neighborhood Facilities and Improvements</a:t>
                      </a:r>
                      <a:endParaRPr lang="en-US" sz="1600" b="0" i="0" u="none" strike="noStrike" dirty="0">
                        <a:solidFill>
                          <a:schemeClr val="tx1">
                            <a:lumMod val="85000"/>
                            <a:lumOff val="15000"/>
                          </a:schemeClr>
                        </a:solidFill>
                        <a:latin typeface="Arial"/>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u="none" strike="noStrike" kern="1200" dirty="0">
                          <a:solidFill>
                            <a:schemeClr val="tx1">
                              <a:lumMod val="85000"/>
                              <a:lumOff val="15000"/>
                            </a:schemeClr>
                          </a:solidFill>
                          <a:latin typeface="Arial"/>
                        </a:rPr>
                        <a:t>$7,227,284</a:t>
                      </a:r>
                      <a:endParaRPr lang="en-US" sz="1600" b="0" u="none" strike="noStrike" kern="1200" dirty="0">
                        <a:solidFill>
                          <a:schemeClr val="tx1">
                            <a:lumMod val="85000"/>
                            <a:lumOff val="15000"/>
                          </a:schemeClr>
                        </a:solidFill>
                        <a:latin typeface="Arial"/>
                        <a:ea typeface="+mn-ea"/>
                        <a:cs typeface="+mn-cs"/>
                      </a:endParaRP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u="none" strike="noStrike" kern="1200" dirty="0">
                          <a:solidFill>
                            <a:schemeClr val="tx1">
                              <a:lumMod val="85000"/>
                              <a:lumOff val="15000"/>
                            </a:schemeClr>
                          </a:solidFill>
                          <a:latin typeface="Arial"/>
                          <a:ea typeface="+mn-ea"/>
                          <a:cs typeface="+mn-cs"/>
                        </a:rPr>
                        <a:t>25.7%</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4707">
                <a:tc>
                  <a:txBody>
                    <a:bodyPr/>
                    <a:lstStyle/>
                    <a:p>
                      <a:r>
                        <a:rPr lang="en-US" sz="1600" b="0" i="0" u="none" strike="noStrike" dirty="0">
                          <a:solidFill>
                            <a:schemeClr val="tx1">
                              <a:lumMod val="85000"/>
                              <a:lumOff val="15000"/>
                            </a:schemeClr>
                          </a:solidFill>
                          <a:latin typeface="Arial"/>
                        </a:rPr>
                        <a:t>Public Services</a:t>
                      </a:r>
                      <a:endParaRPr lang="en-US" sz="1600" b="0" dirty="0">
                        <a:solidFill>
                          <a:schemeClr val="tx1">
                            <a:lumMod val="85000"/>
                            <a:lumOff val="15000"/>
                          </a:schemeClr>
                        </a:solidFill>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Arial"/>
                          <a:ea typeface="+mn-ea"/>
                          <a:cs typeface="+mn-cs"/>
                        </a:rPr>
                        <a:t>$4,041,569</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Arial"/>
                          <a:ea typeface="+mn-ea"/>
                          <a:cs typeface="+mn-cs"/>
                        </a:rPr>
                        <a:t>14.4%</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4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chemeClr val="tx1">
                              <a:lumMod val="85000"/>
                              <a:lumOff val="15000"/>
                            </a:schemeClr>
                          </a:solidFill>
                          <a:latin typeface="Arial"/>
                        </a:rPr>
                        <a:t>Home Rehabilitation</a:t>
                      </a:r>
                      <a:endParaRPr lang="en-US" sz="1600" b="0" dirty="0">
                        <a:solidFill>
                          <a:schemeClr val="tx1">
                            <a:lumMod val="85000"/>
                            <a:lumOff val="15000"/>
                          </a:schemeClr>
                        </a:solidFill>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Arial"/>
                          <a:ea typeface="+mn-ea"/>
                          <a:cs typeface="+mn-cs"/>
                        </a:rPr>
                        <a:t>$7,427,285</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Arial"/>
                          <a:ea typeface="+mn-ea"/>
                          <a:cs typeface="+mn-cs"/>
                        </a:rPr>
                        <a:t>26.4%</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158824"/>
                  </a:ext>
                </a:extLst>
              </a:tr>
              <a:tr h="304707">
                <a:tc>
                  <a:txBody>
                    <a:bodyPr/>
                    <a:lstStyle/>
                    <a:p>
                      <a:pPr algn="l" fontAlgn="ctr"/>
                      <a:r>
                        <a:rPr lang="en-US" sz="1600" b="0" u="none" strike="noStrike" dirty="0">
                          <a:solidFill>
                            <a:schemeClr val="tx1">
                              <a:lumMod val="85000"/>
                              <a:lumOff val="15000"/>
                            </a:schemeClr>
                          </a:solidFill>
                          <a:latin typeface="Arial"/>
                        </a:rPr>
                        <a:t>Multifamily Housing Program</a:t>
                      </a:r>
                      <a:endParaRPr lang="en-US" sz="1600" b="0" i="0" u="none" strike="noStrike" dirty="0">
                        <a:solidFill>
                          <a:schemeClr val="tx1">
                            <a:lumMod val="85000"/>
                            <a:lumOff val="15000"/>
                          </a:schemeClr>
                        </a:solidFill>
                        <a:latin typeface="Arial"/>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Arial"/>
                          <a:ea typeface="+mn-ea"/>
                          <a:cs typeface="+mn-cs"/>
                        </a:rPr>
                        <a:t>$300,000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Arial"/>
                          <a:ea typeface="+mn-ea"/>
                          <a:cs typeface="+mn-cs"/>
                        </a:rPr>
                        <a:t>1.1%</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760986"/>
                  </a:ext>
                </a:extLst>
              </a:tr>
              <a:tr h="30470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chemeClr val="tx1">
                              <a:lumMod val="85000"/>
                              <a:lumOff val="15000"/>
                            </a:schemeClr>
                          </a:solidFill>
                          <a:latin typeface="Arial"/>
                        </a:rPr>
                        <a:t>Economic Development</a:t>
                      </a: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lumMod val="85000"/>
                              <a:lumOff val="15000"/>
                            </a:schemeClr>
                          </a:solidFill>
                          <a:latin typeface="Arial"/>
                          <a:ea typeface="+mn-ea"/>
                          <a:cs typeface="+mn-cs"/>
                        </a:rPr>
                        <a:t>$400,000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lumMod val="85000"/>
                              <a:lumOff val="15000"/>
                            </a:schemeClr>
                          </a:solidFill>
                          <a:latin typeface="Arial"/>
                          <a:ea typeface="+mn-ea"/>
                          <a:cs typeface="+mn-cs"/>
                        </a:rPr>
                        <a:t>1.4%</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3674268"/>
                  </a:ext>
                </a:extLst>
              </a:tr>
              <a:tr h="304707">
                <a:tc>
                  <a:txBody>
                    <a:bodyPr/>
                    <a:lstStyle/>
                    <a:p>
                      <a:pPr algn="l" fontAlgn="ctr"/>
                      <a:r>
                        <a:rPr lang="en-US" sz="1600" b="0" i="0" u="none" strike="noStrike" dirty="0">
                          <a:solidFill>
                            <a:schemeClr val="tx1">
                              <a:lumMod val="85000"/>
                              <a:lumOff val="15000"/>
                            </a:schemeClr>
                          </a:solidFill>
                          <a:latin typeface="Arial"/>
                        </a:rPr>
                        <a:t>Code Enforcement</a:t>
                      </a: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Arial"/>
                          <a:ea typeface="+mn-ea"/>
                          <a:cs typeface="+mn-cs"/>
                        </a:rPr>
                        <a:t>$2,808,830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Arial"/>
                          <a:ea typeface="+mn-ea"/>
                          <a:cs typeface="+mn-cs"/>
                        </a:rPr>
                        <a:t>10.0%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4789719"/>
                  </a:ext>
                </a:extLst>
              </a:tr>
              <a:tr h="304707">
                <a:tc>
                  <a:txBody>
                    <a:bodyPr/>
                    <a:lstStyle/>
                    <a:p>
                      <a:pPr algn="l" fontAlgn="ctr"/>
                      <a:r>
                        <a:rPr lang="en-US" sz="1600" b="0" i="0" u="none" strike="noStrike" dirty="0">
                          <a:solidFill>
                            <a:schemeClr val="tx1">
                              <a:lumMod val="85000"/>
                              <a:lumOff val="15000"/>
                            </a:schemeClr>
                          </a:solidFill>
                          <a:latin typeface="Arial"/>
                        </a:rPr>
                        <a:t>Lead-Based Paint</a:t>
                      </a: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Arial"/>
                          <a:ea typeface="+mn-ea"/>
                          <a:cs typeface="+mn-cs"/>
                        </a:rPr>
                        <a:t>$275,000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Arial"/>
                          <a:ea typeface="+mn-ea"/>
                          <a:cs typeface="+mn-cs"/>
                        </a:rPr>
                        <a:t>1.0%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54458"/>
                  </a:ext>
                </a:extLst>
              </a:tr>
              <a:tr h="304707">
                <a:tc>
                  <a:txBody>
                    <a:bodyPr/>
                    <a:lstStyle/>
                    <a:p>
                      <a:pPr algn="l" fontAlgn="ctr"/>
                      <a:r>
                        <a:rPr lang="en-US" sz="1600" b="0" i="0" u="none" strike="noStrike" dirty="0">
                          <a:solidFill>
                            <a:schemeClr val="tx1">
                              <a:lumMod val="85000"/>
                              <a:lumOff val="15000"/>
                            </a:schemeClr>
                          </a:solidFill>
                          <a:latin typeface="Arial"/>
                        </a:rPr>
                        <a:t>Program Administration</a:t>
                      </a: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Arial"/>
                          <a:ea typeface="+mn-ea"/>
                          <a:cs typeface="+mn-cs"/>
                        </a:rPr>
                        <a:t>$5,619,992</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Arial"/>
                          <a:ea typeface="+mn-ea"/>
                          <a:cs typeface="+mn-cs"/>
                        </a:rPr>
                        <a:t>20.0%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0416239"/>
                  </a:ext>
                </a:extLst>
              </a:tr>
              <a:tr h="365009">
                <a:tc>
                  <a:txBody>
                    <a:bodyPr/>
                    <a:lstStyle/>
                    <a:p>
                      <a:pPr algn="l" fontAlgn="ctr"/>
                      <a:r>
                        <a:rPr lang="en-US" sz="1600" b="1" u="none" strike="noStrike" dirty="0">
                          <a:solidFill>
                            <a:schemeClr val="tx1">
                              <a:lumMod val="85000"/>
                              <a:lumOff val="15000"/>
                            </a:schemeClr>
                          </a:solidFill>
                          <a:latin typeface="Arial"/>
                        </a:rPr>
                        <a:t>TOTAL*</a:t>
                      </a:r>
                      <a:endParaRPr lang="en-US" sz="1600" b="1" i="0" u="none" strike="noStrike" dirty="0">
                        <a:solidFill>
                          <a:schemeClr val="tx1">
                            <a:lumMod val="85000"/>
                            <a:lumOff val="15000"/>
                          </a:schemeClr>
                        </a:solidFill>
                        <a:latin typeface="Arial"/>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1" u="none" strike="noStrike" kern="1200" dirty="0">
                          <a:solidFill>
                            <a:schemeClr val="tx1">
                              <a:lumMod val="85000"/>
                              <a:lumOff val="15000"/>
                            </a:schemeClr>
                          </a:solidFill>
                          <a:latin typeface="Arial"/>
                        </a:rPr>
                        <a:t>$28,099,960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1" u="none" strike="noStrike" kern="1200" dirty="0">
                          <a:solidFill>
                            <a:schemeClr val="tx1">
                              <a:lumMod val="85000"/>
                              <a:lumOff val="15000"/>
                            </a:schemeClr>
                          </a:solidFill>
                          <a:latin typeface="Arial"/>
                        </a:rPr>
                        <a:t>100.0%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9CF70A2B-A829-4244-B2B2-6BF94454E11E}"/>
              </a:ext>
            </a:extLst>
          </p:cNvPr>
          <p:cNvSpPr/>
          <p:nvPr/>
        </p:nvSpPr>
        <p:spPr>
          <a:xfrm>
            <a:off x="400050" y="4929473"/>
            <a:ext cx="6291495" cy="772006"/>
          </a:xfrm>
          <a:prstGeom prst="rect">
            <a:avLst/>
          </a:prstGeom>
        </p:spPr>
        <p:txBody>
          <a:bodyPr wrap="square">
            <a:spAutoFit/>
          </a:bodyPr>
          <a:lstStyle/>
          <a:p>
            <a:pPr>
              <a:spcAft>
                <a:spcPts val="451"/>
              </a:spcAft>
            </a:pPr>
            <a:r>
              <a:rPr lang="en-US" sz="2000" dirty="0">
                <a:solidFill>
                  <a:schemeClr val="tx1">
                    <a:lumMod val="85000"/>
                    <a:lumOff val="15000"/>
                  </a:schemeClr>
                </a:solidFill>
                <a:latin typeface="Candara" panose="020E0502030303020204" pitchFamily="34" charset="0"/>
              </a:rPr>
              <a:t>*</a:t>
            </a:r>
            <a:r>
              <a:rPr lang="en-US" sz="1200" dirty="0">
                <a:solidFill>
                  <a:schemeClr val="tx1">
                    <a:lumMod val="85000"/>
                    <a:lumOff val="15000"/>
                  </a:schemeClr>
                </a:solidFill>
                <a:latin typeface="Candara" panose="020E0502030303020204" pitchFamily="34" charset="0"/>
              </a:rPr>
              <a:t>Amount includes estimated Program Income of $4,153,644</a:t>
            </a:r>
          </a:p>
          <a:p>
            <a:endParaRPr lang="en-US" sz="2000" dirty="0">
              <a:solidFill>
                <a:schemeClr val="tx1">
                  <a:lumMod val="85000"/>
                  <a:lumOff val="15000"/>
                </a:schemeClr>
              </a:solidFill>
              <a:latin typeface="Candara" panose="020E0502030303020204" pitchFamily="34" charset="0"/>
            </a:endParaRPr>
          </a:p>
        </p:txBody>
      </p:sp>
    </p:spTree>
    <p:extLst>
      <p:ext uri="{BB962C8B-B14F-4D97-AF65-F5344CB8AC3E}">
        <p14:creationId xmlns:p14="http://schemas.microsoft.com/office/powerpoint/2010/main" val="32180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C3CE96-391D-4E8E-8B6B-5CC60250EC6D}"/>
              </a:ext>
            </a:extLst>
          </p:cNvPr>
          <p:cNvSpPr txBox="1"/>
          <p:nvPr/>
        </p:nvSpPr>
        <p:spPr>
          <a:xfrm>
            <a:off x="0" y="1383054"/>
            <a:ext cx="9144000" cy="507831"/>
          </a:xfrm>
          <a:prstGeom prst="rect">
            <a:avLst/>
          </a:prstGeom>
          <a:noFill/>
        </p:spPr>
        <p:txBody>
          <a:bodyPr wrap="square" rtlCol="0">
            <a:spAutoFit/>
          </a:bodyPr>
          <a:lstStyle/>
          <a:p>
            <a:pPr algn="ctr"/>
            <a:r>
              <a:rPr lang="en-US" sz="2700" b="1" dirty="0">
                <a:latin typeface="Candara" panose="020E0502030303020204" pitchFamily="34" charset="0"/>
                <a:cs typeface="Arial"/>
              </a:rPr>
              <a:t>Estimated 2019 Entitlement Allocation</a:t>
            </a:r>
          </a:p>
        </p:txBody>
      </p:sp>
      <p:graphicFrame>
        <p:nvGraphicFramePr>
          <p:cNvPr id="10" name="Content Placeholder 3">
            <a:extLst>
              <a:ext uri="{FF2B5EF4-FFF2-40B4-BE49-F238E27FC236}">
                <a16:creationId xmlns:a16="http://schemas.microsoft.com/office/drawing/2014/main" id="{D31F7EA4-9807-45F2-AF44-D864558239E5}"/>
              </a:ext>
            </a:extLst>
          </p:cNvPr>
          <p:cNvGraphicFramePr>
            <a:graphicFrameLocks/>
          </p:cNvGraphicFramePr>
          <p:nvPr>
            <p:extLst>
              <p:ext uri="{D42A27DB-BD31-4B8C-83A1-F6EECF244321}">
                <p14:modId xmlns:p14="http://schemas.microsoft.com/office/powerpoint/2010/main" val="2439177752"/>
              </p:ext>
            </p:extLst>
          </p:nvPr>
        </p:nvGraphicFramePr>
        <p:xfrm>
          <a:off x="400050" y="2133601"/>
          <a:ext cx="8343902" cy="1783083"/>
        </p:xfrm>
        <a:graphic>
          <a:graphicData uri="http://schemas.openxmlformats.org/drawingml/2006/table">
            <a:tbl>
              <a:tblPr firstRow="1" bandRow="1">
                <a:tableStyleId>{93296810-A885-4BE3-A3E7-6D5BEEA58F35}</a:tableStyleId>
              </a:tblPr>
              <a:tblGrid>
                <a:gridCol w="565785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14451">
                  <a:extLst>
                    <a:ext uri="{9D8B030D-6E8A-4147-A177-3AD203B41FA5}">
                      <a16:colId xmlns:a16="http://schemas.microsoft.com/office/drawing/2014/main" val="1803940310"/>
                    </a:ext>
                  </a:extLst>
                </a:gridCol>
              </a:tblGrid>
              <a:tr h="366027">
                <a:tc>
                  <a:txBody>
                    <a:bodyPr/>
                    <a:lstStyle/>
                    <a:p>
                      <a:pPr algn="l" fontAlgn="ctr"/>
                      <a:r>
                        <a:rPr lang="en-US" sz="2100" u="none" strike="noStrike" kern="1200" dirty="0">
                          <a:solidFill>
                            <a:schemeClr val="tx1"/>
                          </a:solidFill>
                          <a:latin typeface="Candara" panose="020E0502030303020204" pitchFamily="34" charset="0"/>
                        </a:rPr>
                        <a:t>HOME</a:t>
                      </a:r>
                      <a:endParaRPr lang="en-US" sz="1600" b="1" u="none" strike="noStrike" kern="1200" dirty="0">
                        <a:solidFill>
                          <a:schemeClr val="tx1"/>
                        </a:solidFill>
                        <a:latin typeface="Candara" panose="020E0502030303020204" pitchFamily="34" charset="0"/>
                        <a:ea typeface="+mn-ea"/>
                        <a:cs typeface="+mn-cs"/>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E8D09"/>
                    </a:solidFill>
                  </a:tcPr>
                </a:tc>
                <a:tc>
                  <a:txBody>
                    <a:bodyPr/>
                    <a:lstStyle/>
                    <a:p>
                      <a:pPr algn="r" fontAlgn="ctr"/>
                      <a:r>
                        <a:rPr lang="en-US" sz="1600" u="none" strike="noStrike" dirty="0">
                          <a:solidFill>
                            <a:schemeClr val="tx1"/>
                          </a:solidFill>
                          <a:latin typeface="Candara" panose="020E0502030303020204" pitchFamily="34" charset="0"/>
                        </a:rPr>
                        <a:t>AMOUNT </a:t>
                      </a:r>
                      <a:endParaRPr lang="en-US" sz="1600" b="1" i="0" u="none" strike="noStrike" dirty="0">
                        <a:solidFill>
                          <a:schemeClr val="tx1"/>
                        </a:solidFill>
                        <a:latin typeface="Candara" panose="020E0502030303020204" pitchFamily="34" charset="0"/>
                      </a:endParaRP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E8D09"/>
                    </a:solidFill>
                  </a:tcPr>
                </a:tc>
                <a:tc>
                  <a:txBody>
                    <a:bodyPr/>
                    <a:lstStyle/>
                    <a:p>
                      <a:pPr algn="r" fontAlgn="ctr"/>
                      <a:r>
                        <a:rPr lang="en-US" sz="1600" u="none" strike="noStrike" dirty="0">
                          <a:solidFill>
                            <a:schemeClr val="tx1"/>
                          </a:solidFill>
                          <a:latin typeface="Candara" panose="020E0502030303020204" pitchFamily="34" charset="0"/>
                        </a:rPr>
                        <a:t>PERCENT</a:t>
                      </a:r>
                      <a:endParaRPr lang="en-US" sz="1600" b="1" i="0" u="none" strike="noStrike" dirty="0">
                        <a:solidFill>
                          <a:schemeClr val="tx1"/>
                        </a:solidFill>
                        <a:latin typeface="Candara" panose="020E0502030303020204" pitchFamily="34" charset="0"/>
                      </a:endParaRP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E8D09"/>
                    </a:solidFill>
                  </a:tcPr>
                </a:tc>
                <a:extLst>
                  <a:ext uri="{0D108BD9-81ED-4DB2-BD59-A6C34878D82A}">
                    <a16:rowId xmlns:a16="http://schemas.microsoft.com/office/drawing/2014/main" val="10000"/>
                  </a:ext>
                </a:extLst>
              </a:tr>
              <a:tr h="33756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chemeClr val="tx1">
                              <a:lumMod val="85000"/>
                              <a:lumOff val="15000"/>
                            </a:schemeClr>
                          </a:solidFill>
                          <a:latin typeface="Candara" panose="020E0502030303020204" pitchFamily="34" charset="0"/>
                        </a:rPr>
                        <a:t>Multifamily Home Rehabilitation and Development</a:t>
                      </a: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lumMod val="85000"/>
                              <a:lumOff val="15000"/>
                            </a:schemeClr>
                          </a:solidFill>
                          <a:latin typeface="Candara" panose="020E0502030303020204" pitchFamily="34" charset="0"/>
                          <a:ea typeface="+mn-ea"/>
                          <a:cs typeface="+mn-cs"/>
                        </a:rPr>
                        <a:t>$7,252,861</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lumMod val="85000"/>
                              <a:lumOff val="15000"/>
                            </a:schemeClr>
                          </a:solidFill>
                          <a:latin typeface="Candara" panose="020E0502030303020204" pitchFamily="34" charset="0"/>
                          <a:ea typeface="+mn-ea"/>
                          <a:cs typeface="+mn-cs"/>
                        </a:rPr>
                        <a:t>73.0%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3674268"/>
                  </a:ext>
                </a:extLst>
              </a:tr>
              <a:tr h="337563">
                <a:tc>
                  <a:txBody>
                    <a:bodyPr/>
                    <a:lstStyle/>
                    <a:p>
                      <a:pPr algn="l" fontAlgn="ctr"/>
                      <a:r>
                        <a:rPr lang="en-US" sz="1600" b="0" i="0" u="none" strike="noStrike" dirty="0">
                          <a:solidFill>
                            <a:schemeClr val="tx1">
                              <a:lumMod val="85000"/>
                              <a:lumOff val="15000"/>
                            </a:schemeClr>
                          </a:solidFill>
                          <a:latin typeface="Candara" panose="020E0502030303020204" pitchFamily="34" charset="0"/>
                        </a:rPr>
                        <a:t>Single Family Housing Development</a:t>
                      </a: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Candara" panose="020E0502030303020204" pitchFamily="34" charset="0"/>
                          <a:ea typeface="+mn-ea"/>
                          <a:cs typeface="+mn-cs"/>
                        </a:rPr>
                        <a:t>$1,690,572</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Candara" panose="020E0502030303020204" pitchFamily="34" charset="0"/>
                          <a:ea typeface="+mn-ea"/>
                          <a:cs typeface="+mn-cs"/>
                        </a:rPr>
                        <a:t>17.0%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4789719"/>
                  </a:ext>
                </a:extLst>
              </a:tr>
              <a:tr h="337563">
                <a:tc>
                  <a:txBody>
                    <a:bodyPr/>
                    <a:lstStyle/>
                    <a:p>
                      <a:pPr algn="l" fontAlgn="ctr"/>
                      <a:r>
                        <a:rPr lang="en-US" sz="1600" b="0" i="0" u="none" strike="noStrike" dirty="0">
                          <a:solidFill>
                            <a:schemeClr val="tx1">
                              <a:lumMod val="85000"/>
                              <a:lumOff val="15000"/>
                            </a:schemeClr>
                          </a:solidFill>
                          <a:latin typeface="Candara" panose="020E0502030303020204" pitchFamily="34" charset="0"/>
                        </a:rPr>
                        <a:t>Planning &amp; Administration</a:t>
                      </a: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Candara" panose="020E0502030303020204" pitchFamily="34" charset="0"/>
                          <a:ea typeface="+mn-ea"/>
                          <a:cs typeface="+mn-cs"/>
                        </a:rPr>
                        <a:t>$993,713</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Candara" panose="020E0502030303020204" pitchFamily="34" charset="0"/>
                          <a:ea typeface="+mn-ea"/>
                          <a:cs typeface="+mn-cs"/>
                        </a:rPr>
                        <a:t>10.0%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0416239"/>
                  </a:ext>
                </a:extLst>
              </a:tr>
              <a:tr h="404367">
                <a:tc>
                  <a:txBody>
                    <a:bodyPr/>
                    <a:lstStyle/>
                    <a:p>
                      <a:pPr algn="l" fontAlgn="ctr"/>
                      <a:r>
                        <a:rPr lang="en-US" sz="1600" b="1" u="none" strike="noStrike" dirty="0">
                          <a:solidFill>
                            <a:schemeClr val="tx1">
                              <a:lumMod val="85000"/>
                              <a:lumOff val="15000"/>
                            </a:schemeClr>
                          </a:solidFill>
                          <a:latin typeface="Candara" panose="020E0502030303020204" pitchFamily="34" charset="0"/>
                        </a:rPr>
                        <a:t>TOTAL*</a:t>
                      </a:r>
                      <a:endParaRPr lang="en-US" sz="1600" b="1" i="0" u="none" strike="noStrike" dirty="0">
                        <a:solidFill>
                          <a:schemeClr val="tx1">
                            <a:lumMod val="85000"/>
                            <a:lumOff val="15000"/>
                          </a:schemeClr>
                        </a:solidFill>
                        <a:latin typeface="Candara" panose="020E0502030303020204" pitchFamily="34" charset="0"/>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1" u="none" strike="noStrike" kern="1200" dirty="0">
                          <a:solidFill>
                            <a:schemeClr val="tx1">
                              <a:lumMod val="85000"/>
                              <a:lumOff val="15000"/>
                            </a:schemeClr>
                          </a:solidFill>
                          <a:latin typeface="Candara" panose="020E0502030303020204" pitchFamily="34" charset="0"/>
                        </a:rPr>
                        <a:t>$9,937,146</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1" u="none" strike="noStrike" kern="1200" dirty="0">
                          <a:solidFill>
                            <a:schemeClr val="tx1">
                              <a:lumMod val="85000"/>
                              <a:lumOff val="15000"/>
                            </a:schemeClr>
                          </a:solidFill>
                          <a:latin typeface="Candara" panose="020E0502030303020204" pitchFamily="34" charset="0"/>
                        </a:rPr>
                        <a:t>100.0%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1" name="Rectangle 10">
            <a:extLst>
              <a:ext uri="{FF2B5EF4-FFF2-40B4-BE49-F238E27FC236}">
                <a16:creationId xmlns:a16="http://schemas.microsoft.com/office/drawing/2014/main" id="{60E18648-D3B6-4FD9-BD1B-B77A78BBD1A4}"/>
              </a:ext>
            </a:extLst>
          </p:cNvPr>
          <p:cNvSpPr/>
          <p:nvPr/>
        </p:nvSpPr>
        <p:spPr>
          <a:xfrm>
            <a:off x="400049" y="4027063"/>
            <a:ext cx="6057899" cy="525785"/>
          </a:xfrm>
          <a:prstGeom prst="rect">
            <a:avLst/>
          </a:prstGeom>
        </p:spPr>
        <p:txBody>
          <a:bodyPr wrap="square">
            <a:spAutoFit/>
          </a:bodyPr>
          <a:lstStyle/>
          <a:p>
            <a:pPr>
              <a:spcAft>
                <a:spcPts val="451"/>
              </a:spcAft>
            </a:pPr>
            <a:r>
              <a:rPr lang="en-US" sz="1200" dirty="0">
                <a:solidFill>
                  <a:schemeClr val="tx1">
                    <a:lumMod val="85000"/>
                    <a:lumOff val="15000"/>
                  </a:schemeClr>
                </a:solidFill>
                <a:latin typeface="Candara" panose="020E0502030303020204" pitchFamily="34" charset="0"/>
              </a:rPr>
              <a:t>*Amount includes estimated Program Income amount of $126,543</a:t>
            </a:r>
          </a:p>
          <a:p>
            <a:pPr>
              <a:spcAft>
                <a:spcPts val="451"/>
              </a:spcAft>
            </a:pPr>
            <a:endParaRPr lang="en-US" sz="1200" dirty="0">
              <a:solidFill>
                <a:schemeClr val="tx1">
                  <a:lumMod val="85000"/>
                  <a:lumOff val="15000"/>
                </a:schemeClr>
              </a:solidFill>
              <a:latin typeface="Candara" panose="020E0502030303020204" pitchFamily="34" charset="0"/>
            </a:endParaRPr>
          </a:p>
        </p:txBody>
      </p:sp>
    </p:spTree>
    <p:extLst>
      <p:ext uri="{BB962C8B-B14F-4D97-AF65-F5344CB8AC3E}">
        <p14:creationId xmlns:p14="http://schemas.microsoft.com/office/powerpoint/2010/main" val="403787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D31F7EA4-9807-45F2-AF44-D864558239E5}"/>
              </a:ext>
            </a:extLst>
          </p:cNvPr>
          <p:cNvGraphicFramePr>
            <a:graphicFrameLocks/>
          </p:cNvGraphicFramePr>
          <p:nvPr>
            <p:extLst>
              <p:ext uri="{D42A27DB-BD31-4B8C-83A1-F6EECF244321}">
                <p14:modId xmlns:p14="http://schemas.microsoft.com/office/powerpoint/2010/main" val="1721992947"/>
              </p:ext>
            </p:extLst>
          </p:nvPr>
        </p:nvGraphicFramePr>
        <p:xfrm>
          <a:off x="400049" y="2057400"/>
          <a:ext cx="8343902" cy="3222950"/>
        </p:xfrm>
        <a:graphic>
          <a:graphicData uri="http://schemas.openxmlformats.org/drawingml/2006/table">
            <a:tbl>
              <a:tblPr firstRow="1" bandRow="1">
                <a:tableStyleId>{93296810-A885-4BE3-A3E7-6D5BEEA58F35}</a:tableStyleId>
              </a:tblPr>
              <a:tblGrid>
                <a:gridCol w="565785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14451">
                  <a:extLst>
                    <a:ext uri="{9D8B030D-6E8A-4147-A177-3AD203B41FA5}">
                      <a16:colId xmlns:a16="http://schemas.microsoft.com/office/drawing/2014/main" val="1803940310"/>
                    </a:ext>
                  </a:extLst>
                </a:gridCol>
              </a:tblGrid>
              <a:tr h="357404">
                <a:tc>
                  <a:txBody>
                    <a:bodyPr/>
                    <a:lstStyle/>
                    <a:p>
                      <a:pPr algn="l" fontAlgn="ctr"/>
                      <a:r>
                        <a:rPr lang="en-US" sz="2100" u="none" strike="noStrike" kern="1200" dirty="0">
                          <a:solidFill>
                            <a:schemeClr val="tx1"/>
                          </a:solidFill>
                          <a:latin typeface="Candara" panose="020E0502030303020204" pitchFamily="34" charset="0"/>
                        </a:rPr>
                        <a:t>HOPWA</a:t>
                      </a:r>
                      <a:endParaRPr lang="en-US" sz="1600" b="1" u="none" strike="noStrike" kern="1200" dirty="0">
                        <a:solidFill>
                          <a:schemeClr val="tx1"/>
                        </a:solidFill>
                        <a:latin typeface="Candara" panose="020E0502030303020204" pitchFamily="34" charset="0"/>
                        <a:ea typeface="+mn-ea"/>
                        <a:cs typeface="+mn-cs"/>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E8D09"/>
                    </a:solidFill>
                  </a:tcPr>
                </a:tc>
                <a:tc>
                  <a:txBody>
                    <a:bodyPr/>
                    <a:lstStyle/>
                    <a:p>
                      <a:pPr algn="r" fontAlgn="ctr"/>
                      <a:r>
                        <a:rPr lang="en-US" sz="1600" u="none" strike="noStrike" dirty="0">
                          <a:solidFill>
                            <a:schemeClr val="tx1"/>
                          </a:solidFill>
                          <a:latin typeface="Candara" panose="020E0502030303020204" pitchFamily="34" charset="0"/>
                        </a:rPr>
                        <a:t>AMOUNT </a:t>
                      </a:r>
                      <a:endParaRPr lang="en-US" sz="1600" b="1" i="0" u="none" strike="noStrike" dirty="0">
                        <a:solidFill>
                          <a:schemeClr val="tx1"/>
                        </a:solidFill>
                        <a:latin typeface="Candara" panose="020E0502030303020204" pitchFamily="34" charset="0"/>
                      </a:endParaRP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E8D09"/>
                    </a:solidFill>
                  </a:tcPr>
                </a:tc>
                <a:tc>
                  <a:txBody>
                    <a:bodyPr/>
                    <a:lstStyle/>
                    <a:p>
                      <a:pPr algn="r" fontAlgn="ctr"/>
                      <a:r>
                        <a:rPr lang="en-US" sz="1600" u="none" strike="noStrike" dirty="0">
                          <a:solidFill>
                            <a:schemeClr val="tx1"/>
                          </a:solidFill>
                          <a:latin typeface="Candara" panose="020E0502030303020204" pitchFamily="34" charset="0"/>
                        </a:rPr>
                        <a:t>PERCENT</a:t>
                      </a:r>
                      <a:endParaRPr lang="en-US" sz="1600" b="1" i="0" u="none" strike="noStrike" dirty="0">
                        <a:solidFill>
                          <a:schemeClr val="tx1"/>
                        </a:solidFill>
                        <a:latin typeface="Candara" panose="020E0502030303020204" pitchFamily="34" charset="0"/>
                      </a:endParaRP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E8D09"/>
                    </a:solidFill>
                  </a:tcPr>
                </a:tc>
                <a:extLst>
                  <a:ext uri="{0D108BD9-81ED-4DB2-BD59-A6C34878D82A}">
                    <a16:rowId xmlns:a16="http://schemas.microsoft.com/office/drawing/2014/main" val="10000"/>
                  </a:ext>
                </a:extLst>
              </a:tr>
              <a:tr h="329611">
                <a:tc>
                  <a:txBody>
                    <a:bodyPr/>
                    <a:lstStyle/>
                    <a:p>
                      <a:pPr algn="l" fontAlgn="ctr"/>
                      <a:r>
                        <a:rPr lang="en-US" sz="1600" b="0" u="none" strike="noStrike" dirty="0">
                          <a:solidFill>
                            <a:schemeClr val="tx1">
                              <a:lumMod val="85000"/>
                              <a:lumOff val="15000"/>
                            </a:schemeClr>
                          </a:solidFill>
                          <a:latin typeface="Candara" panose="020E0502030303020204" pitchFamily="34" charset="0"/>
                        </a:rPr>
                        <a:t>Operating Costs</a:t>
                      </a:r>
                      <a:endParaRPr lang="en-US" sz="1600" b="0" i="0" u="none" strike="noStrike" dirty="0">
                        <a:solidFill>
                          <a:schemeClr val="tx1">
                            <a:lumMod val="85000"/>
                            <a:lumOff val="15000"/>
                          </a:schemeClr>
                        </a:solidFill>
                        <a:latin typeface="Candara" panose="020E0502030303020204" pitchFamily="34" charset="0"/>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b="0" u="none" strike="noStrike" dirty="0">
                          <a:solidFill>
                            <a:schemeClr val="tx1">
                              <a:lumMod val="85000"/>
                              <a:lumOff val="15000"/>
                            </a:schemeClr>
                          </a:solidFill>
                          <a:latin typeface="Candara" panose="020E0502030303020204" pitchFamily="34" charset="0"/>
                        </a:rPr>
                        <a:t>$2,300,000</a:t>
                      </a:r>
                      <a:endParaRPr lang="en-US" sz="1600" b="0" i="0" u="none" strike="noStrike" dirty="0">
                        <a:solidFill>
                          <a:schemeClr val="tx1">
                            <a:lumMod val="85000"/>
                            <a:lumOff val="15000"/>
                          </a:schemeClr>
                        </a:solidFill>
                        <a:latin typeface="Candara" panose="020E0502030303020204" pitchFamily="34" charset="0"/>
                      </a:endParaRP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600" b="0" u="none" strike="noStrike" kern="1200" dirty="0">
                          <a:solidFill>
                            <a:schemeClr val="tx1">
                              <a:lumMod val="85000"/>
                              <a:lumOff val="15000"/>
                            </a:schemeClr>
                          </a:solidFill>
                          <a:latin typeface="Candara" panose="020E0502030303020204" pitchFamily="34" charset="0"/>
                          <a:ea typeface="+mn-ea"/>
                          <a:cs typeface="+mn-cs"/>
                        </a:rPr>
                        <a:t>23.6%</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611">
                <a:tc>
                  <a:txBody>
                    <a:bodyPr/>
                    <a:lstStyle/>
                    <a:p>
                      <a:pPr algn="l" fontAlgn="ctr"/>
                      <a:r>
                        <a:rPr lang="en-US" sz="1600" b="0" i="0" u="none" strike="noStrike" dirty="0">
                          <a:solidFill>
                            <a:schemeClr val="tx1">
                              <a:lumMod val="85000"/>
                              <a:lumOff val="15000"/>
                            </a:schemeClr>
                          </a:solidFill>
                          <a:latin typeface="Candara" panose="020E0502030303020204" pitchFamily="34" charset="0"/>
                        </a:rPr>
                        <a:t>Supportive Services</a:t>
                      </a: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u="none" strike="noStrike" kern="1200" dirty="0">
                          <a:solidFill>
                            <a:schemeClr val="tx1">
                              <a:lumMod val="85000"/>
                              <a:lumOff val="15000"/>
                            </a:schemeClr>
                          </a:solidFill>
                          <a:latin typeface="Candara" panose="020E0502030303020204" pitchFamily="34" charset="0"/>
                        </a:rPr>
                        <a:t>$2,000,000</a:t>
                      </a:r>
                      <a:endParaRPr lang="en-US" sz="1600" b="0" u="none" strike="noStrike" kern="1200" dirty="0">
                        <a:solidFill>
                          <a:schemeClr val="tx1">
                            <a:lumMod val="85000"/>
                            <a:lumOff val="15000"/>
                          </a:schemeClr>
                        </a:solidFill>
                        <a:latin typeface="Candara" panose="020E0502030303020204" pitchFamily="34" charset="0"/>
                        <a:ea typeface="+mn-ea"/>
                        <a:cs typeface="+mn-cs"/>
                      </a:endParaRP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u="none" strike="noStrike" kern="1200" dirty="0">
                          <a:solidFill>
                            <a:schemeClr val="tx1">
                              <a:lumMod val="85000"/>
                              <a:lumOff val="15000"/>
                            </a:schemeClr>
                          </a:solidFill>
                          <a:latin typeface="Candara" panose="020E0502030303020204" pitchFamily="34" charset="0"/>
                          <a:ea typeface="+mn-ea"/>
                          <a:cs typeface="+mn-cs"/>
                        </a:rPr>
                        <a:t>20.5%</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611">
                <a:tc>
                  <a:txBody>
                    <a:bodyPr/>
                    <a:lstStyle/>
                    <a:p>
                      <a:pPr algn="l" fontAlgn="ctr"/>
                      <a:r>
                        <a:rPr lang="en-US" sz="1600" b="0" i="0" u="none" strike="noStrike" dirty="0">
                          <a:solidFill>
                            <a:schemeClr val="tx1">
                              <a:lumMod val="85000"/>
                              <a:lumOff val="15000"/>
                            </a:schemeClr>
                          </a:solidFill>
                          <a:latin typeface="Candara" panose="020E0502030303020204" pitchFamily="34" charset="0"/>
                        </a:rPr>
                        <a:t>Project or Tenant Based Rental Assistance</a:t>
                      </a: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u="none" strike="noStrike" kern="1200" dirty="0">
                          <a:solidFill>
                            <a:schemeClr val="tx1">
                              <a:lumMod val="85000"/>
                              <a:lumOff val="15000"/>
                            </a:schemeClr>
                          </a:solidFill>
                          <a:latin typeface="Candara" panose="020E0502030303020204" pitchFamily="34" charset="0"/>
                        </a:rPr>
                        <a:t>$3,000,000</a:t>
                      </a:r>
                      <a:endParaRPr lang="en-US" sz="1600" b="0" u="none" strike="noStrike" kern="1200" dirty="0">
                        <a:solidFill>
                          <a:schemeClr val="tx1">
                            <a:lumMod val="85000"/>
                            <a:lumOff val="15000"/>
                          </a:schemeClr>
                        </a:solidFill>
                        <a:latin typeface="Candara" panose="020E0502030303020204" pitchFamily="34" charset="0"/>
                        <a:ea typeface="+mn-ea"/>
                        <a:cs typeface="+mn-cs"/>
                      </a:endParaRP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u="none" strike="noStrike" kern="1200" dirty="0">
                          <a:solidFill>
                            <a:schemeClr val="tx1">
                              <a:lumMod val="85000"/>
                              <a:lumOff val="15000"/>
                            </a:schemeClr>
                          </a:solidFill>
                          <a:latin typeface="Candara" panose="020E0502030303020204" pitchFamily="34" charset="0"/>
                          <a:ea typeface="+mn-ea"/>
                          <a:cs typeface="+mn-cs"/>
                        </a:rPr>
                        <a:t>30.8%</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611">
                <a:tc>
                  <a:txBody>
                    <a:bodyPr/>
                    <a:lstStyle/>
                    <a:p>
                      <a:r>
                        <a:rPr lang="en-US" sz="1600" b="0" i="0" u="none" strike="noStrike" dirty="0">
                          <a:solidFill>
                            <a:schemeClr val="tx1">
                              <a:lumMod val="85000"/>
                              <a:lumOff val="15000"/>
                            </a:schemeClr>
                          </a:solidFill>
                          <a:latin typeface="Candara" panose="020E0502030303020204" pitchFamily="34" charset="0"/>
                        </a:rPr>
                        <a:t>Short-term Rent, Mortgage, &amp; Utility Subsidies</a:t>
                      </a:r>
                      <a:endParaRPr lang="en-US" sz="1600" b="0" dirty="0">
                        <a:solidFill>
                          <a:schemeClr val="tx1">
                            <a:lumMod val="85000"/>
                            <a:lumOff val="15000"/>
                          </a:schemeClr>
                        </a:solidFill>
                        <a:latin typeface="Candara" panose="020E0502030303020204" pitchFamily="34" charset="0"/>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Candara" panose="020E0502030303020204" pitchFamily="34" charset="0"/>
                          <a:ea typeface="+mn-ea"/>
                          <a:cs typeface="+mn-cs"/>
                        </a:rPr>
                        <a:t>$1,403,753</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Candara" panose="020E0502030303020204" pitchFamily="34" charset="0"/>
                          <a:ea typeface="+mn-ea"/>
                          <a:cs typeface="+mn-cs"/>
                        </a:rPr>
                        <a:t>14.4%</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3039">
                <a:tc>
                  <a:txBody>
                    <a:bodyPr/>
                    <a:lstStyle/>
                    <a:p>
                      <a:r>
                        <a:rPr lang="en-US" sz="1600" b="0" dirty="0">
                          <a:solidFill>
                            <a:schemeClr val="tx1">
                              <a:lumMod val="85000"/>
                              <a:lumOff val="15000"/>
                            </a:schemeClr>
                          </a:solidFill>
                          <a:latin typeface="Candara" panose="020E0502030303020204" pitchFamily="34" charset="0"/>
                        </a:rPr>
                        <a:t>Resource Identification/ Technical Assistance/ Housing Information</a:t>
                      </a: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Candara" panose="020E0502030303020204" pitchFamily="34" charset="0"/>
                          <a:ea typeface="+mn-ea"/>
                          <a:cs typeface="+mn-cs"/>
                        </a:rPr>
                        <a:t>$65,000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Candara" panose="020E0502030303020204" pitchFamily="34" charset="0"/>
                          <a:ea typeface="+mn-ea"/>
                          <a:cs typeface="+mn-cs"/>
                        </a:rPr>
                        <a:t>0.7%</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8562449"/>
                  </a:ext>
                </a:extLst>
              </a:tr>
              <a:tr h="329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chemeClr val="tx1">
                              <a:lumMod val="85000"/>
                              <a:lumOff val="15000"/>
                            </a:schemeClr>
                          </a:solidFill>
                          <a:latin typeface="Candara" panose="020E0502030303020204" pitchFamily="34" charset="0"/>
                        </a:rPr>
                        <a:t>Grantee Administration</a:t>
                      </a:r>
                      <a:endParaRPr lang="en-US" sz="1600" b="0" dirty="0">
                        <a:solidFill>
                          <a:schemeClr val="tx1">
                            <a:lumMod val="85000"/>
                            <a:lumOff val="15000"/>
                          </a:schemeClr>
                        </a:solidFill>
                        <a:latin typeface="Candara" panose="020E0502030303020204" pitchFamily="34" charset="0"/>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Candara" panose="020E0502030303020204" pitchFamily="34" charset="0"/>
                          <a:ea typeface="+mn-ea"/>
                          <a:cs typeface="+mn-cs"/>
                        </a:rPr>
                        <a:t>$288,000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Candara" panose="020E0502030303020204" pitchFamily="34" charset="0"/>
                          <a:ea typeface="+mn-ea"/>
                          <a:cs typeface="+mn-cs"/>
                        </a:rPr>
                        <a:t>3.0%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158824"/>
                  </a:ext>
                </a:extLst>
              </a:tr>
              <a:tr h="329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85000"/>
                              <a:lumOff val="15000"/>
                            </a:schemeClr>
                          </a:solidFill>
                          <a:latin typeface="Candara" panose="020E0502030303020204" pitchFamily="34" charset="0"/>
                        </a:rPr>
                        <a:t>Sponsor Administration</a:t>
                      </a: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Candara" panose="020E0502030303020204" pitchFamily="34" charset="0"/>
                          <a:ea typeface="+mn-ea"/>
                          <a:cs typeface="+mn-cs"/>
                        </a:rPr>
                        <a:t>$681,691</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Candara" panose="020E0502030303020204" pitchFamily="34" charset="0"/>
                          <a:ea typeface="+mn-ea"/>
                          <a:cs typeface="+mn-cs"/>
                        </a:rPr>
                        <a:t>7.0%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3612606"/>
                  </a:ext>
                </a:extLst>
              </a:tr>
              <a:tr h="394841">
                <a:tc>
                  <a:txBody>
                    <a:bodyPr/>
                    <a:lstStyle/>
                    <a:p>
                      <a:pPr algn="l" fontAlgn="ctr"/>
                      <a:r>
                        <a:rPr lang="en-US" sz="1600" b="1" u="none" strike="noStrike" dirty="0">
                          <a:solidFill>
                            <a:schemeClr val="tx1">
                              <a:lumMod val="85000"/>
                              <a:lumOff val="15000"/>
                            </a:schemeClr>
                          </a:solidFill>
                          <a:latin typeface="Candara" panose="020E0502030303020204" pitchFamily="34" charset="0"/>
                        </a:rPr>
                        <a:t>TOTAL</a:t>
                      </a:r>
                      <a:endParaRPr lang="en-US" sz="1600" b="1" i="0" u="none" strike="noStrike" dirty="0">
                        <a:solidFill>
                          <a:schemeClr val="tx1">
                            <a:lumMod val="85000"/>
                            <a:lumOff val="15000"/>
                          </a:schemeClr>
                        </a:solidFill>
                        <a:latin typeface="Candara" panose="020E0502030303020204" pitchFamily="34" charset="0"/>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1" u="none" strike="noStrike" kern="1200" dirty="0">
                          <a:solidFill>
                            <a:schemeClr val="tx1">
                              <a:lumMod val="85000"/>
                              <a:lumOff val="15000"/>
                            </a:schemeClr>
                          </a:solidFill>
                          <a:latin typeface="Candara" panose="020E0502030303020204" pitchFamily="34" charset="0"/>
                        </a:rPr>
                        <a:t>$9,738,444</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1" u="none" strike="noStrike" kern="1200" dirty="0">
                          <a:solidFill>
                            <a:schemeClr val="tx1">
                              <a:lumMod val="85000"/>
                              <a:lumOff val="15000"/>
                            </a:schemeClr>
                          </a:solidFill>
                          <a:latin typeface="Candara" panose="020E0502030303020204" pitchFamily="34" charset="0"/>
                        </a:rPr>
                        <a:t>100.0%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F9B4F316-7B1C-4E34-A0A0-849F377EE759}"/>
              </a:ext>
            </a:extLst>
          </p:cNvPr>
          <p:cNvSpPr txBox="1"/>
          <p:nvPr/>
        </p:nvSpPr>
        <p:spPr>
          <a:xfrm>
            <a:off x="-1" y="1318377"/>
            <a:ext cx="9144000" cy="507831"/>
          </a:xfrm>
          <a:prstGeom prst="rect">
            <a:avLst/>
          </a:prstGeom>
          <a:noFill/>
        </p:spPr>
        <p:txBody>
          <a:bodyPr wrap="square" rtlCol="0">
            <a:spAutoFit/>
          </a:bodyPr>
          <a:lstStyle/>
          <a:p>
            <a:pPr algn="ctr"/>
            <a:r>
              <a:rPr lang="en-US" sz="2700" b="1" dirty="0">
                <a:latin typeface="Candara" panose="020E0502030303020204" pitchFamily="34" charset="0"/>
                <a:cs typeface="Arial"/>
              </a:rPr>
              <a:t>Estimated 2019 Entitlement Allocation</a:t>
            </a:r>
          </a:p>
        </p:txBody>
      </p:sp>
    </p:spTree>
    <p:extLst>
      <p:ext uri="{BB962C8B-B14F-4D97-AF65-F5344CB8AC3E}">
        <p14:creationId xmlns:p14="http://schemas.microsoft.com/office/powerpoint/2010/main" val="243032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D31F7EA4-9807-45F2-AF44-D864558239E5}"/>
              </a:ext>
            </a:extLst>
          </p:cNvPr>
          <p:cNvGraphicFramePr>
            <a:graphicFrameLocks/>
          </p:cNvGraphicFramePr>
          <p:nvPr>
            <p:extLst>
              <p:ext uri="{D42A27DB-BD31-4B8C-83A1-F6EECF244321}">
                <p14:modId xmlns:p14="http://schemas.microsoft.com/office/powerpoint/2010/main" val="1884416153"/>
              </p:ext>
            </p:extLst>
          </p:nvPr>
        </p:nvGraphicFramePr>
        <p:xfrm>
          <a:off x="400050" y="2133601"/>
          <a:ext cx="8343902" cy="2400300"/>
        </p:xfrm>
        <a:graphic>
          <a:graphicData uri="http://schemas.openxmlformats.org/drawingml/2006/table">
            <a:tbl>
              <a:tblPr firstRow="1" bandRow="1">
                <a:tableStyleId>{93296810-A885-4BE3-A3E7-6D5BEEA58F35}</a:tableStyleId>
              </a:tblPr>
              <a:tblGrid>
                <a:gridCol w="565785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14451">
                  <a:extLst>
                    <a:ext uri="{9D8B030D-6E8A-4147-A177-3AD203B41FA5}">
                      <a16:colId xmlns:a16="http://schemas.microsoft.com/office/drawing/2014/main" val="1803940310"/>
                    </a:ext>
                  </a:extLst>
                </a:gridCol>
              </a:tblGrid>
              <a:tr h="357404">
                <a:tc>
                  <a:txBody>
                    <a:bodyPr/>
                    <a:lstStyle/>
                    <a:p>
                      <a:pPr algn="l" fontAlgn="ctr"/>
                      <a:r>
                        <a:rPr lang="en-US" sz="2100" u="none" strike="noStrike" kern="1200" dirty="0">
                          <a:solidFill>
                            <a:schemeClr val="tx1"/>
                          </a:solidFill>
                          <a:latin typeface="Candara" panose="020E0502030303020204" pitchFamily="34" charset="0"/>
                        </a:rPr>
                        <a:t>ESG</a:t>
                      </a:r>
                      <a:endParaRPr lang="en-US" sz="1600" b="1" u="none" strike="noStrike" kern="1200" dirty="0">
                        <a:solidFill>
                          <a:schemeClr val="tx1"/>
                        </a:solidFill>
                        <a:latin typeface="Candara" panose="020E0502030303020204" pitchFamily="34" charset="0"/>
                        <a:ea typeface="+mn-ea"/>
                        <a:cs typeface="+mn-cs"/>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E8D09"/>
                    </a:solidFill>
                  </a:tcPr>
                </a:tc>
                <a:tc>
                  <a:txBody>
                    <a:bodyPr/>
                    <a:lstStyle/>
                    <a:p>
                      <a:pPr algn="r" fontAlgn="ctr"/>
                      <a:r>
                        <a:rPr lang="en-US" sz="1600" u="none" strike="noStrike" dirty="0">
                          <a:solidFill>
                            <a:schemeClr val="tx1"/>
                          </a:solidFill>
                          <a:latin typeface="Candara" panose="020E0502030303020204" pitchFamily="34" charset="0"/>
                        </a:rPr>
                        <a:t>AMOUNT </a:t>
                      </a:r>
                      <a:endParaRPr lang="en-US" sz="1600" b="1" i="0" u="none" strike="noStrike" dirty="0">
                        <a:solidFill>
                          <a:schemeClr val="tx1"/>
                        </a:solidFill>
                        <a:latin typeface="Candara" panose="020E0502030303020204" pitchFamily="34" charset="0"/>
                      </a:endParaRP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E8D09"/>
                    </a:solidFill>
                  </a:tcPr>
                </a:tc>
                <a:tc>
                  <a:txBody>
                    <a:bodyPr/>
                    <a:lstStyle/>
                    <a:p>
                      <a:pPr algn="r" fontAlgn="ctr"/>
                      <a:r>
                        <a:rPr lang="en-US" sz="1600" u="none" strike="noStrike" dirty="0">
                          <a:solidFill>
                            <a:schemeClr val="tx1"/>
                          </a:solidFill>
                          <a:latin typeface="Candara" panose="020E0502030303020204" pitchFamily="34" charset="0"/>
                        </a:rPr>
                        <a:t>PERCENT</a:t>
                      </a:r>
                      <a:endParaRPr lang="en-US" sz="1600" b="1" i="0" u="none" strike="noStrike" dirty="0">
                        <a:solidFill>
                          <a:schemeClr val="tx1"/>
                        </a:solidFill>
                        <a:latin typeface="Candara" panose="020E0502030303020204" pitchFamily="34" charset="0"/>
                      </a:endParaRP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E8D09"/>
                    </a:solidFill>
                  </a:tcPr>
                </a:tc>
                <a:extLst>
                  <a:ext uri="{0D108BD9-81ED-4DB2-BD59-A6C34878D82A}">
                    <a16:rowId xmlns:a16="http://schemas.microsoft.com/office/drawing/2014/main" val="10000"/>
                  </a:ext>
                </a:extLst>
              </a:tr>
              <a:tr h="329611">
                <a:tc>
                  <a:txBody>
                    <a:bodyPr/>
                    <a:lstStyle/>
                    <a:p>
                      <a:pPr algn="l" fontAlgn="ctr"/>
                      <a:r>
                        <a:rPr lang="en-US" sz="1600" b="0" u="none" strike="noStrike" dirty="0">
                          <a:solidFill>
                            <a:schemeClr val="tx1">
                              <a:lumMod val="85000"/>
                              <a:lumOff val="15000"/>
                            </a:schemeClr>
                          </a:solidFill>
                          <a:latin typeface="Candara" panose="020E0502030303020204" pitchFamily="34" charset="0"/>
                        </a:rPr>
                        <a:t>Homeless Management Information System (HMIS)</a:t>
                      </a:r>
                      <a:endParaRPr lang="en-US" sz="1600" b="0" i="0" u="none" strike="noStrike" dirty="0">
                        <a:solidFill>
                          <a:schemeClr val="tx1">
                            <a:lumMod val="85000"/>
                            <a:lumOff val="15000"/>
                          </a:schemeClr>
                        </a:solidFill>
                        <a:latin typeface="Candara" panose="020E0502030303020204" pitchFamily="34" charset="0"/>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b="0" u="none" strike="noStrike" dirty="0">
                          <a:solidFill>
                            <a:schemeClr val="tx1">
                              <a:lumMod val="85000"/>
                              <a:lumOff val="15000"/>
                            </a:schemeClr>
                          </a:solidFill>
                          <a:latin typeface="Candara" panose="020E0502030303020204" pitchFamily="34" charset="0"/>
                        </a:rPr>
                        <a:t>$79,000</a:t>
                      </a:r>
                      <a:endParaRPr lang="en-US" sz="1600" b="0" i="0" u="none" strike="noStrike" dirty="0">
                        <a:solidFill>
                          <a:schemeClr val="tx1">
                            <a:lumMod val="85000"/>
                            <a:lumOff val="15000"/>
                          </a:schemeClr>
                        </a:solidFill>
                        <a:latin typeface="Candara" panose="020E0502030303020204" pitchFamily="34" charset="0"/>
                      </a:endParaRP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600" b="0" u="none" strike="noStrike" kern="1200" dirty="0">
                          <a:solidFill>
                            <a:schemeClr val="tx1">
                              <a:lumMod val="85000"/>
                              <a:lumOff val="15000"/>
                            </a:schemeClr>
                          </a:solidFill>
                          <a:latin typeface="Candara" panose="020E0502030303020204" pitchFamily="34" charset="0"/>
                          <a:ea typeface="+mn-ea"/>
                          <a:cs typeface="+mn-cs"/>
                        </a:rPr>
                        <a:t>4.0%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611">
                <a:tc>
                  <a:txBody>
                    <a:bodyPr/>
                    <a:lstStyle/>
                    <a:p>
                      <a:pPr algn="l" fontAlgn="ctr"/>
                      <a:r>
                        <a:rPr lang="en-US" sz="1600" b="0" u="none" strike="noStrike" dirty="0">
                          <a:solidFill>
                            <a:schemeClr val="tx1">
                              <a:lumMod val="85000"/>
                              <a:lumOff val="15000"/>
                            </a:schemeClr>
                          </a:solidFill>
                          <a:latin typeface="Candara" panose="020E0502030303020204" pitchFamily="34" charset="0"/>
                        </a:rPr>
                        <a:t>Emergency Shelter</a:t>
                      </a:r>
                      <a:endParaRPr lang="en-US" sz="1600" b="0" i="0" u="none" strike="noStrike" dirty="0">
                        <a:solidFill>
                          <a:schemeClr val="tx1">
                            <a:lumMod val="85000"/>
                            <a:lumOff val="15000"/>
                          </a:schemeClr>
                        </a:solidFill>
                        <a:latin typeface="Candara" panose="020E0502030303020204" pitchFamily="34" charset="0"/>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u="none" strike="noStrike" kern="1200" dirty="0">
                          <a:solidFill>
                            <a:schemeClr val="tx1">
                              <a:lumMod val="85000"/>
                              <a:lumOff val="15000"/>
                            </a:schemeClr>
                          </a:solidFill>
                          <a:latin typeface="Candara" panose="020E0502030303020204" pitchFamily="34" charset="0"/>
                        </a:rPr>
                        <a:t>$655,000</a:t>
                      </a:r>
                      <a:endParaRPr lang="en-US" sz="1600" b="0" u="none" strike="noStrike" kern="1200" dirty="0">
                        <a:solidFill>
                          <a:schemeClr val="tx1">
                            <a:lumMod val="85000"/>
                            <a:lumOff val="15000"/>
                          </a:schemeClr>
                        </a:solidFill>
                        <a:latin typeface="Candara" panose="020E0502030303020204" pitchFamily="34" charset="0"/>
                        <a:ea typeface="+mn-ea"/>
                        <a:cs typeface="+mn-cs"/>
                      </a:endParaRP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u="none" strike="noStrike" kern="1200" dirty="0">
                          <a:solidFill>
                            <a:schemeClr val="tx1">
                              <a:lumMod val="85000"/>
                              <a:lumOff val="15000"/>
                            </a:schemeClr>
                          </a:solidFill>
                          <a:latin typeface="Candara" panose="020E0502030303020204" pitchFamily="34" charset="0"/>
                          <a:ea typeface="+mn-ea"/>
                          <a:cs typeface="+mn-cs"/>
                        </a:rPr>
                        <a:t>33.3%</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611">
                <a:tc>
                  <a:txBody>
                    <a:bodyPr/>
                    <a:lstStyle/>
                    <a:p>
                      <a:pPr algn="l" fontAlgn="ctr"/>
                      <a:r>
                        <a:rPr lang="en-US" sz="1600" b="0" i="0" u="none" strike="noStrike" dirty="0">
                          <a:solidFill>
                            <a:schemeClr val="tx1">
                              <a:lumMod val="85000"/>
                              <a:lumOff val="15000"/>
                            </a:schemeClr>
                          </a:solidFill>
                          <a:latin typeface="Candara" panose="020E0502030303020204" pitchFamily="34" charset="0"/>
                        </a:rPr>
                        <a:t>Homeless Prevention</a:t>
                      </a: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u="none" strike="noStrike" kern="1200" dirty="0">
                          <a:solidFill>
                            <a:schemeClr val="tx1">
                              <a:lumMod val="85000"/>
                              <a:lumOff val="15000"/>
                            </a:schemeClr>
                          </a:solidFill>
                          <a:latin typeface="Candara" panose="020E0502030303020204" pitchFamily="34" charset="0"/>
                        </a:rPr>
                        <a:t>$395,000</a:t>
                      </a:r>
                      <a:endParaRPr lang="en-US" sz="1600" b="0" u="none" strike="noStrike" kern="1200" dirty="0">
                        <a:solidFill>
                          <a:schemeClr val="tx1">
                            <a:lumMod val="85000"/>
                            <a:lumOff val="15000"/>
                          </a:schemeClr>
                        </a:solidFill>
                        <a:latin typeface="Candara" panose="020E0502030303020204" pitchFamily="34" charset="0"/>
                        <a:ea typeface="+mn-ea"/>
                        <a:cs typeface="+mn-cs"/>
                      </a:endParaRP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u="none" strike="noStrike" kern="1200" dirty="0">
                          <a:solidFill>
                            <a:schemeClr val="tx1">
                              <a:lumMod val="85000"/>
                              <a:lumOff val="15000"/>
                            </a:schemeClr>
                          </a:solidFill>
                          <a:latin typeface="Candara" panose="020E0502030303020204" pitchFamily="34" charset="0"/>
                          <a:ea typeface="+mn-ea"/>
                          <a:cs typeface="+mn-cs"/>
                        </a:rPr>
                        <a:t>20.1%</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611">
                <a:tc>
                  <a:txBody>
                    <a:bodyPr/>
                    <a:lstStyle/>
                    <a:p>
                      <a:r>
                        <a:rPr lang="en-US" sz="1600" b="0" i="0" u="none" strike="noStrike" dirty="0">
                          <a:solidFill>
                            <a:schemeClr val="tx1">
                              <a:lumMod val="85000"/>
                              <a:lumOff val="15000"/>
                            </a:schemeClr>
                          </a:solidFill>
                          <a:latin typeface="Candara" panose="020E0502030303020204" pitchFamily="34" charset="0"/>
                        </a:rPr>
                        <a:t>Rapid Rehousing</a:t>
                      </a:r>
                      <a:endParaRPr lang="en-US" sz="1600" b="0" dirty="0">
                        <a:solidFill>
                          <a:schemeClr val="tx1">
                            <a:lumMod val="85000"/>
                            <a:lumOff val="15000"/>
                          </a:schemeClr>
                        </a:solidFill>
                        <a:latin typeface="Candara" panose="020E0502030303020204" pitchFamily="34" charset="0"/>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Candara" panose="020E0502030303020204" pitchFamily="34" charset="0"/>
                          <a:ea typeface="+mn-ea"/>
                          <a:cs typeface="+mn-cs"/>
                        </a:rPr>
                        <a:t>$692,000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Candara" panose="020E0502030303020204" pitchFamily="34" charset="0"/>
                          <a:ea typeface="+mn-ea"/>
                          <a:cs typeface="+mn-cs"/>
                        </a:rPr>
                        <a:t>35.1%</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9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chemeClr val="tx1">
                              <a:lumMod val="85000"/>
                              <a:lumOff val="15000"/>
                            </a:schemeClr>
                          </a:solidFill>
                          <a:latin typeface="Candara" panose="020E0502030303020204" pitchFamily="34" charset="0"/>
                        </a:rPr>
                        <a:t>Administration</a:t>
                      </a:r>
                      <a:endParaRPr lang="en-US" sz="1600" b="0" dirty="0">
                        <a:solidFill>
                          <a:schemeClr val="tx1">
                            <a:lumMod val="85000"/>
                            <a:lumOff val="15000"/>
                          </a:schemeClr>
                        </a:solidFill>
                        <a:latin typeface="Candara" panose="020E0502030303020204" pitchFamily="34" charset="0"/>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Candara" panose="020E0502030303020204" pitchFamily="34" charset="0"/>
                          <a:ea typeface="+mn-ea"/>
                          <a:cs typeface="+mn-cs"/>
                        </a:rPr>
                        <a:t>$147,996</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0" i="0" u="none" strike="noStrike" kern="1200" baseline="0" dirty="0">
                          <a:solidFill>
                            <a:schemeClr val="tx1">
                              <a:lumMod val="85000"/>
                              <a:lumOff val="15000"/>
                            </a:schemeClr>
                          </a:solidFill>
                          <a:latin typeface="Candara" panose="020E0502030303020204" pitchFamily="34" charset="0"/>
                          <a:ea typeface="+mn-ea"/>
                          <a:cs typeface="+mn-cs"/>
                        </a:rPr>
                        <a:t>7.5%</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158824"/>
                  </a:ext>
                </a:extLst>
              </a:tr>
              <a:tr h="394841">
                <a:tc>
                  <a:txBody>
                    <a:bodyPr/>
                    <a:lstStyle/>
                    <a:p>
                      <a:pPr algn="l" fontAlgn="ctr"/>
                      <a:r>
                        <a:rPr lang="en-US" sz="1600" b="1" u="none" strike="noStrike" dirty="0">
                          <a:solidFill>
                            <a:schemeClr val="tx1">
                              <a:lumMod val="85000"/>
                              <a:lumOff val="15000"/>
                            </a:schemeClr>
                          </a:solidFill>
                          <a:latin typeface="Candara" panose="020E0502030303020204" pitchFamily="34" charset="0"/>
                        </a:rPr>
                        <a:t>TOTAL</a:t>
                      </a:r>
                      <a:endParaRPr lang="en-US" sz="1600" b="1" i="0" u="none" strike="noStrike" dirty="0">
                        <a:solidFill>
                          <a:schemeClr val="tx1">
                            <a:lumMod val="85000"/>
                            <a:lumOff val="15000"/>
                          </a:schemeClr>
                        </a:solidFill>
                        <a:latin typeface="Candara" panose="020E0502030303020204" pitchFamily="34" charset="0"/>
                      </a:endParaRPr>
                    </a:p>
                  </a:txBody>
                  <a:tcPr marL="137160" marR="7144"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1" u="none" strike="noStrike" kern="1200" dirty="0">
                          <a:solidFill>
                            <a:schemeClr val="tx1">
                              <a:lumMod val="85000"/>
                              <a:lumOff val="15000"/>
                            </a:schemeClr>
                          </a:solidFill>
                          <a:latin typeface="Candara" panose="020E0502030303020204" pitchFamily="34" charset="0"/>
                        </a:rPr>
                        <a:t>$1,968,996</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ctr" latinLnBrk="0" hangingPunct="1"/>
                      <a:r>
                        <a:rPr lang="en-US" sz="1600" b="1" u="none" strike="noStrike" kern="1200" dirty="0">
                          <a:solidFill>
                            <a:schemeClr val="tx1">
                              <a:lumMod val="85000"/>
                              <a:lumOff val="15000"/>
                            </a:schemeClr>
                          </a:solidFill>
                          <a:latin typeface="Candara" panose="020E0502030303020204" pitchFamily="34" charset="0"/>
                        </a:rPr>
                        <a:t>100.0%</a:t>
                      </a:r>
                    </a:p>
                  </a:txBody>
                  <a:tcPr marL="7144" marR="137160" marT="535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F8787B81-6E85-4422-BD31-712B92858AF7}"/>
              </a:ext>
            </a:extLst>
          </p:cNvPr>
          <p:cNvSpPr txBox="1"/>
          <p:nvPr/>
        </p:nvSpPr>
        <p:spPr>
          <a:xfrm>
            <a:off x="0" y="1383054"/>
            <a:ext cx="9144000" cy="507831"/>
          </a:xfrm>
          <a:prstGeom prst="rect">
            <a:avLst/>
          </a:prstGeom>
          <a:noFill/>
        </p:spPr>
        <p:txBody>
          <a:bodyPr wrap="square" rtlCol="0">
            <a:spAutoFit/>
          </a:bodyPr>
          <a:lstStyle/>
          <a:p>
            <a:pPr algn="ctr"/>
            <a:r>
              <a:rPr lang="en-US" sz="2700" b="1" dirty="0">
                <a:latin typeface="Candara" panose="020E0502030303020204" pitchFamily="34" charset="0"/>
                <a:cs typeface="Arial"/>
              </a:rPr>
              <a:t>Estimated 2019 Entitlement Allocation</a:t>
            </a:r>
          </a:p>
        </p:txBody>
      </p:sp>
    </p:spTree>
    <p:extLst>
      <p:ext uri="{BB962C8B-B14F-4D97-AF65-F5344CB8AC3E}">
        <p14:creationId xmlns:p14="http://schemas.microsoft.com/office/powerpoint/2010/main" val="427827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14400"/>
            <a:ext cx="9144000" cy="523220"/>
          </a:xfrm>
          <a:prstGeom prst="rect">
            <a:avLst/>
          </a:prstGeom>
          <a:noFill/>
        </p:spPr>
        <p:txBody>
          <a:bodyPr wrap="square" rtlCol="0">
            <a:spAutoFit/>
          </a:bodyPr>
          <a:lstStyle/>
          <a:p>
            <a:pPr algn="ctr"/>
            <a:r>
              <a:rPr lang="en-US" sz="2800" b="1" dirty="0">
                <a:latin typeface="Candara" panose="020E0502030303020204" pitchFamily="34" charset="0"/>
                <a:cs typeface="Arial"/>
              </a:rPr>
              <a:t>2019 Annual Action Plan</a:t>
            </a:r>
          </a:p>
        </p:txBody>
      </p:sp>
      <p:sp>
        <p:nvSpPr>
          <p:cNvPr id="5" name="Slide Number Placeholder 1"/>
          <p:cNvSpPr>
            <a:spLocks noGrp="1"/>
          </p:cNvSpPr>
          <p:nvPr>
            <p:ph type="sldNum" sz="quarter" idx="12"/>
          </p:nvPr>
        </p:nvSpPr>
        <p:spPr>
          <a:xfrm>
            <a:off x="7086600" y="2511624"/>
            <a:ext cx="2133600" cy="365125"/>
          </a:xfrm>
        </p:spPr>
        <p:txBody>
          <a:bodyPr/>
          <a:lstStyle/>
          <a:p>
            <a:fld id="{E167290D-9713-40D7-B052-A5147CBC73E7}" type="slidenum">
              <a:rPr lang="en-US" smtClean="0"/>
              <a:t>14</a:t>
            </a:fld>
            <a:endParaRPr lang="en-US"/>
          </a:p>
        </p:txBody>
      </p:sp>
      <p:pic>
        <p:nvPicPr>
          <p:cNvPr id="6" name="Picture 2" descr="C:\Users\e153730\AppData\Local\Microsoft\Windows\Temporary Internet Files\Content.IE5\M2A3YMZM\Blank_Calendar_page_icon.svg[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05647" y="2173071"/>
            <a:ext cx="1730579" cy="16369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e153730\AppData\Local\Microsoft\Windows\Temporary Internet Files\Content.IE5\M2A3YMZM\Blank_Calendar_page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664" y="2416084"/>
            <a:ext cx="2208467" cy="26699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1" y="2819402"/>
            <a:ext cx="979588" cy="830997"/>
          </a:xfrm>
          <a:prstGeom prst="rect">
            <a:avLst/>
          </a:prstGeom>
          <a:noFill/>
        </p:spPr>
        <p:txBody>
          <a:bodyPr wrap="square" rtlCol="0">
            <a:spAutoFit/>
          </a:bodyPr>
          <a:lstStyle/>
          <a:p>
            <a:pPr algn="ctr"/>
            <a:r>
              <a:rPr lang="en-US" sz="4800" b="1" dirty="0">
                <a:solidFill>
                  <a:schemeClr val="accent1"/>
                </a:solidFill>
                <a:latin typeface="Candara" panose="020E0502030303020204" pitchFamily="34" charset="0"/>
              </a:rPr>
              <a:t>7</a:t>
            </a:r>
          </a:p>
        </p:txBody>
      </p:sp>
      <p:sp>
        <p:nvSpPr>
          <p:cNvPr id="9" name="TextBox 8"/>
          <p:cNvSpPr txBox="1"/>
          <p:nvPr/>
        </p:nvSpPr>
        <p:spPr>
          <a:xfrm>
            <a:off x="691347" y="2503134"/>
            <a:ext cx="1959179"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November 2018</a:t>
            </a:r>
          </a:p>
        </p:txBody>
      </p:sp>
      <p:sp>
        <p:nvSpPr>
          <p:cNvPr id="11" name="TextBox 10"/>
          <p:cNvSpPr txBox="1"/>
          <p:nvPr/>
        </p:nvSpPr>
        <p:spPr>
          <a:xfrm>
            <a:off x="3090722" y="2895602"/>
            <a:ext cx="2978348" cy="646331"/>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April </a:t>
            </a:r>
          </a:p>
          <a:p>
            <a:pPr algn="ctr"/>
            <a:r>
              <a:rPr lang="en-US" b="1" dirty="0">
                <a:solidFill>
                  <a:schemeClr val="bg1"/>
                </a:solidFill>
                <a:latin typeface="Candara" panose="020E0502030303020204" pitchFamily="34" charset="0"/>
              </a:rPr>
              <a:t>2019</a:t>
            </a:r>
          </a:p>
        </p:txBody>
      </p:sp>
      <p:sp>
        <p:nvSpPr>
          <p:cNvPr id="13" name="TextBox 12"/>
          <p:cNvSpPr txBox="1"/>
          <p:nvPr/>
        </p:nvSpPr>
        <p:spPr>
          <a:xfrm>
            <a:off x="3959130" y="3514940"/>
            <a:ext cx="1241535" cy="923330"/>
          </a:xfrm>
          <a:prstGeom prst="rect">
            <a:avLst/>
          </a:prstGeom>
          <a:noFill/>
        </p:spPr>
        <p:txBody>
          <a:bodyPr wrap="square" rtlCol="0">
            <a:spAutoFit/>
          </a:bodyPr>
          <a:lstStyle/>
          <a:p>
            <a:pPr algn="ctr"/>
            <a:r>
              <a:rPr lang="en-US" sz="5400" b="1" dirty="0">
                <a:solidFill>
                  <a:srgbClr val="C00000"/>
                </a:solidFill>
                <a:latin typeface="Candara" panose="020E0502030303020204" pitchFamily="34" charset="0"/>
              </a:rPr>
              <a:t>2</a:t>
            </a:r>
          </a:p>
        </p:txBody>
      </p:sp>
      <p:sp>
        <p:nvSpPr>
          <p:cNvPr id="14" name="TextBox 13"/>
          <p:cNvSpPr txBox="1"/>
          <p:nvPr/>
        </p:nvSpPr>
        <p:spPr>
          <a:xfrm>
            <a:off x="1557725" y="2902871"/>
            <a:ext cx="978501" cy="523220"/>
          </a:xfrm>
          <a:prstGeom prst="rect">
            <a:avLst/>
          </a:prstGeom>
          <a:noFill/>
        </p:spPr>
        <p:txBody>
          <a:bodyPr wrap="square" rtlCol="0">
            <a:spAutoFit/>
          </a:bodyPr>
          <a:lstStyle/>
          <a:p>
            <a:pPr algn="ctr"/>
            <a:r>
              <a:rPr lang="en-US" sz="1400" b="1" dirty="0">
                <a:latin typeface="Candara" panose="020E0502030303020204" pitchFamily="34" charset="0"/>
              </a:rPr>
              <a:t>Northeast</a:t>
            </a:r>
          </a:p>
          <a:p>
            <a:pPr algn="ctr"/>
            <a:r>
              <a:rPr lang="en-US" sz="1400" b="1" dirty="0">
                <a:latin typeface="Candara" panose="020E0502030303020204" pitchFamily="34" charset="0"/>
              </a:rPr>
              <a:t>MSC</a:t>
            </a:r>
          </a:p>
        </p:txBody>
      </p:sp>
      <p:pic>
        <p:nvPicPr>
          <p:cNvPr id="15" name="Picture 2" descr="C:\Users\e153730\AppData\Local\Microsoft\Windows\Temporary Internet Files\Content.IE5\M2A3YMZM\Blank_Calendar_page_icon.svg[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05647" y="3925671"/>
            <a:ext cx="1730579" cy="163693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62001" y="4572002"/>
            <a:ext cx="979588" cy="830997"/>
          </a:xfrm>
          <a:prstGeom prst="rect">
            <a:avLst/>
          </a:prstGeom>
          <a:noFill/>
        </p:spPr>
        <p:txBody>
          <a:bodyPr wrap="square" rtlCol="0">
            <a:spAutoFit/>
          </a:bodyPr>
          <a:lstStyle/>
          <a:p>
            <a:pPr algn="ctr"/>
            <a:r>
              <a:rPr lang="en-US" sz="4800" b="1" dirty="0">
                <a:solidFill>
                  <a:schemeClr val="accent1"/>
                </a:solidFill>
                <a:latin typeface="Candara" panose="020E0502030303020204" pitchFamily="34" charset="0"/>
              </a:rPr>
              <a:t>8</a:t>
            </a:r>
          </a:p>
        </p:txBody>
      </p:sp>
      <p:sp>
        <p:nvSpPr>
          <p:cNvPr id="17" name="TextBox 16"/>
          <p:cNvSpPr txBox="1"/>
          <p:nvPr/>
        </p:nvSpPr>
        <p:spPr>
          <a:xfrm>
            <a:off x="691347" y="4249342"/>
            <a:ext cx="1959179"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November 2018</a:t>
            </a:r>
          </a:p>
        </p:txBody>
      </p:sp>
      <p:sp>
        <p:nvSpPr>
          <p:cNvPr id="19" name="TextBox 18"/>
          <p:cNvSpPr txBox="1"/>
          <p:nvPr/>
        </p:nvSpPr>
        <p:spPr>
          <a:xfrm>
            <a:off x="1302346" y="4774638"/>
            <a:ext cx="1291029" cy="523220"/>
          </a:xfrm>
          <a:prstGeom prst="rect">
            <a:avLst/>
          </a:prstGeom>
          <a:noFill/>
        </p:spPr>
        <p:txBody>
          <a:bodyPr wrap="square" rtlCol="0">
            <a:spAutoFit/>
          </a:bodyPr>
          <a:lstStyle/>
          <a:p>
            <a:pPr algn="ctr"/>
            <a:r>
              <a:rPr lang="en-US" sz="1400" b="1" dirty="0">
                <a:latin typeface="Candara" panose="020E0502030303020204" pitchFamily="34" charset="0"/>
              </a:rPr>
              <a:t>Sunnyside</a:t>
            </a:r>
          </a:p>
          <a:p>
            <a:pPr algn="ctr"/>
            <a:r>
              <a:rPr lang="en-US" sz="1400" b="1" dirty="0">
                <a:latin typeface="Candara" panose="020E0502030303020204" pitchFamily="34" charset="0"/>
              </a:rPr>
              <a:t>MSC</a:t>
            </a:r>
          </a:p>
        </p:txBody>
      </p:sp>
      <p:sp>
        <p:nvSpPr>
          <p:cNvPr id="20" name="TextBox 19"/>
          <p:cNvSpPr txBox="1"/>
          <p:nvPr/>
        </p:nvSpPr>
        <p:spPr>
          <a:xfrm>
            <a:off x="3087044" y="4345474"/>
            <a:ext cx="3032213" cy="738664"/>
          </a:xfrm>
          <a:prstGeom prst="rect">
            <a:avLst/>
          </a:prstGeom>
          <a:noFill/>
        </p:spPr>
        <p:txBody>
          <a:bodyPr wrap="square" rtlCol="0">
            <a:spAutoFit/>
          </a:bodyPr>
          <a:lstStyle>
            <a:defPPr>
              <a:defRPr lang="en-US"/>
            </a:defPPr>
            <a:lvl1pPr algn="ctr">
              <a:defRPr sz="1867" b="1">
                <a:solidFill>
                  <a:srgbClr val="002060"/>
                </a:solidFill>
                <a:latin typeface="Bradley Hand ITC" panose="03070402050302030203" pitchFamily="66" charset="0"/>
              </a:defRPr>
            </a:lvl1pPr>
          </a:lstStyle>
          <a:p>
            <a:r>
              <a:rPr lang="en-US" sz="1400" dirty="0">
                <a:latin typeface="Candara" panose="020E0502030303020204" pitchFamily="34" charset="0"/>
              </a:rPr>
              <a:t>Near Northwest</a:t>
            </a:r>
          </a:p>
          <a:p>
            <a:r>
              <a:rPr lang="en-US" sz="1400" dirty="0">
                <a:latin typeface="Candara" panose="020E0502030303020204" pitchFamily="34" charset="0"/>
              </a:rPr>
              <a:t>Management District</a:t>
            </a:r>
          </a:p>
          <a:p>
            <a:r>
              <a:rPr lang="en-US" sz="1400" dirty="0">
                <a:latin typeface="Candara" panose="020E0502030303020204" pitchFamily="34" charset="0"/>
              </a:rPr>
              <a:t>6 p.m.</a:t>
            </a:r>
          </a:p>
        </p:txBody>
      </p:sp>
      <p:pic>
        <p:nvPicPr>
          <p:cNvPr id="21" name="Picture 2" descr="C:\Users\e153730\AppData\Local\Microsoft\Windows\Temporary Internet Files\Content.IE5\M2A3YMZM\Blank_Calendar_page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8807" y="2435425"/>
            <a:ext cx="2208467" cy="266997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12273" y="3514940"/>
            <a:ext cx="1241535" cy="923330"/>
          </a:xfrm>
          <a:prstGeom prst="rect">
            <a:avLst/>
          </a:prstGeom>
          <a:noFill/>
        </p:spPr>
        <p:txBody>
          <a:bodyPr wrap="square" rtlCol="0">
            <a:spAutoFit/>
          </a:bodyPr>
          <a:lstStyle/>
          <a:p>
            <a:pPr algn="ctr"/>
            <a:r>
              <a:rPr lang="en-US" sz="5400" b="1" dirty="0">
                <a:solidFill>
                  <a:srgbClr val="C00000"/>
                </a:solidFill>
                <a:latin typeface="Candara" panose="020E0502030303020204" pitchFamily="34" charset="0"/>
              </a:rPr>
              <a:t>4</a:t>
            </a:r>
          </a:p>
        </p:txBody>
      </p:sp>
      <p:sp>
        <p:nvSpPr>
          <p:cNvPr id="24" name="TextBox 23"/>
          <p:cNvSpPr txBox="1"/>
          <p:nvPr/>
        </p:nvSpPr>
        <p:spPr>
          <a:xfrm>
            <a:off x="5772891" y="4400593"/>
            <a:ext cx="2946816" cy="523220"/>
          </a:xfrm>
          <a:prstGeom prst="rect">
            <a:avLst/>
          </a:prstGeom>
          <a:noFill/>
        </p:spPr>
        <p:txBody>
          <a:bodyPr wrap="square" rtlCol="0">
            <a:spAutoFit/>
          </a:bodyPr>
          <a:lstStyle/>
          <a:p>
            <a:pPr algn="ctr"/>
            <a:r>
              <a:rPr lang="en-US" sz="1400" b="1" dirty="0">
                <a:solidFill>
                  <a:srgbClr val="002060"/>
                </a:solidFill>
                <a:latin typeface="Candara" panose="020E0502030303020204" pitchFamily="34" charset="0"/>
              </a:rPr>
              <a:t>Magnolia MSC </a:t>
            </a:r>
          </a:p>
          <a:p>
            <a:pPr algn="ctr"/>
            <a:r>
              <a:rPr lang="en-US" sz="1400" b="1" dirty="0">
                <a:solidFill>
                  <a:srgbClr val="002060"/>
                </a:solidFill>
                <a:latin typeface="Candara" panose="020E0502030303020204" pitchFamily="34" charset="0"/>
              </a:rPr>
              <a:t>6 p.m.</a:t>
            </a:r>
            <a:endParaRPr lang="en-US" sz="1400" b="1" dirty="0">
              <a:solidFill>
                <a:srgbClr val="C00000"/>
              </a:solidFill>
              <a:latin typeface="Candara" panose="020E0502030303020204" pitchFamily="34" charset="0"/>
            </a:endParaRPr>
          </a:p>
        </p:txBody>
      </p:sp>
      <p:sp>
        <p:nvSpPr>
          <p:cNvPr id="25" name="TextBox 24"/>
          <p:cNvSpPr txBox="1"/>
          <p:nvPr/>
        </p:nvSpPr>
        <p:spPr>
          <a:xfrm>
            <a:off x="1909586" y="1386671"/>
            <a:ext cx="5517857" cy="400110"/>
          </a:xfrm>
          <a:prstGeom prst="rect">
            <a:avLst/>
          </a:prstGeom>
          <a:noFill/>
        </p:spPr>
        <p:txBody>
          <a:bodyPr wrap="none" rtlCol="0">
            <a:spAutoFit/>
          </a:bodyPr>
          <a:lstStyle/>
          <a:p>
            <a:pPr algn="ctr"/>
            <a:r>
              <a:rPr lang="en-US" sz="2000" b="1" dirty="0">
                <a:solidFill>
                  <a:schemeClr val="accent1"/>
                </a:solidFill>
                <a:latin typeface="Candara" panose="020E0502030303020204" pitchFamily="34" charset="0"/>
                <a:cs typeface="Arial"/>
              </a:rPr>
              <a:t>Four Public Hearings to Solicit Citizen Comments</a:t>
            </a:r>
          </a:p>
        </p:txBody>
      </p:sp>
      <p:sp>
        <p:nvSpPr>
          <p:cNvPr id="26" name="TextBox 25"/>
          <p:cNvSpPr txBox="1"/>
          <p:nvPr/>
        </p:nvSpPr>
        <p:spPr>
          <a:xfrm>
            <a:off x="5743865" y="2895602"/>
            <a:ext cx="2978348" cy="646331"/>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April </a:t>
            </a:r>
          </a:p>
          <a:p>
            <a:pPr algn="ctr"/>
            <a:r>
              <a:rPr lang="en-US" b="1" dirty="0">
                <a:solidFill>
                  <a:schemeClr val="bg1"/>
                </a:solidFill>
                <a:latin typeface="Candara" panose="020E0502030303020204" pitchFamily="34" charset="0"/>
              </a:rPr>
              <a:t>2019</a:t>
            </a:r>
          </a:p>
        </p:txBody>
      </p:sp>
    </p:spTree>
    <p:extLst>
      <p:ext uri="{BB962C8B-B14F-4D97-AF65-F5344CB8AC3E}">
        <p14:creationId xmlns:p14="http://schemas.microsoft.com/office/powerpoint/2010/main" val="140694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C3CE96-391D-4E8E-8B6B-5CC60250EC6D}"/>
              </a:ext>
            </a:extLst>
          </p:cNvPr>
          <p:cNvSpPr txBox="1"/>
          <p:nvPr/>
        </p:nvSpPr>
        <p:spPr>
          <a:xfrm>
            <a:off x="0" y="533400"/>
            <a:ext cx="9144000" cy="584775"/>
          </a:xfrm>
          <a:prstGeom prst="rect">
            <a:avLst/>
          </a:prstGeom>
          <a:noFill/>
        </p:spPr>
        <p:txBody>
          <a:bodyPr wrap="square" rtlCol="0">
            <a:spAutoFit/>
          </a:bodyPr>
          <a:lstStyle/>
          <a:p>
            <a:pPr algn="ctr"/>
            <a:r>
              <a:rPr lang="en-US" sz="3200" b="1" dirty="0">
                <a:latin typeface="Candara" panose="020E0502030303020204" pitchFamily="34" charset="0"/>
                <a:cs typeface="Arial"/>
              </a:rPr>
              <a:t>2019 Annual Action Plan</a:t>
            </a:r>
          </a:p>
        </p:txBody>
      </p:sp>
      <p:sp>
        <p:nvSpPr>
          <p:cNvPr id="6" name="TextBox 5">
            <a:extLst>
              <a:ext uri="{FF2B5EF4-FFF2-40B4-BE49-F238E27FC236}">
                <a16:creationId xmlns:a16="http://schemas.microsoft.com/office/drawing/2014/main" id="{B25BF19B-EA18-4ADD-8B83-FCAB05FF384B}"/>
              </a:ext>
            </a:extLst>
          </p:cNvPr>
          <p:cNvSpPr txBox="1"/>
          <p:nvPr/>
        </p:nvSpPr>
        <p:spPr>
          <a:xfrm>
            <a:off x="609600" y="1524000"/>
            <a:ext cx="7924800" cy="4362733"/>
          </a:xfrm>
          <a:prstGeom prst="rect">
            <a:avLst/>
          </a:prstGeom>
          <a:noFill/>
        </p:spPr>
        <p:txBody>
          <a:bodyPr wrap="square" rtlCol="0">
            <a:spAutoFit/>
          </a:bodyPr>
          <a:lstStyle/>
          <a:p>
            <a:r>
              <a:rPr lang="en-US" sz="2000" b="1" dirty="0">
                <a:solidFill>
                  <a:schemeClr val="tx1">
                    <a:lumMod val="85000"/>
                    <a:lumOff val="15000"/>
                  </a:schemeClr>
                </a:solidFill>
                <a:latin typeface="Candara" panose="020E0502030303020204" pitchFamily="34" charset="0"/>
                <a:cs typeface="Arial"/>
              </a:rPr>
              <a:t>30-day public comment period for the Draft 2019 Annual Action Plan</a:t>
            </a:r>
          </a:p>
          <a:p>
            <a:pPr marL="600060" lvl="1" indent="-257168">
              <a:spcAft>
                <a:spcPts val="451"/>
              </a:spcAft>
              <a:buClr>
                <a:srgbClr val="00C057"/>
              </a:buClr>
              <a:buFont typeface="Wingdings" charset="2"/>
              <a:buChar char="§"/>
            </a:pPr>
            <a:endParaRPr lang="en-US" sz="2000" dirty="0">
              <a:solidFill>
                <a:schemeClr val="tx1">
                  <a:lumMod val="85000"/>
                  <a:lumOff val="15000"/>
                </a:schemeClr>
              </a:solidFill>
              <a:latin typeface="Candara" panose="020E0502030303020204" pitchFamily="34" charset="0"/>
              <a:cs typeface="Arial"/>
            </a:endParaRPr>
          </a:p>
          <a:p>
            <a:pPr marL="600060" lvl="1" indent="-257168">
              <a:spcAft>
                <a:spcPts val="451"/>
              </a:spcAft>
              <a:buClr>
                <a:srgbClr val="006E9D"/>
              </a:buClr>
              <a:buFont typeface="Wingdings" charset="2"/>
              <a:buChar char="§"/>
            </a:pPr>
            <a:r>
              <a:rPr lang="en-US" sz="2000" dirty="0">
                <a:solidFill>
                  <a:schemeClr val="tx1">
                    <a:lumMod val="85000"/>
                    <a:lumOff val="15000"/>
                  </a:schemeClr>
                </a:solidFill>
                <a:latin typeface="Candara" panose="020E0502030303020204" pitchFamily="34" charset="0"/>
                <a:cs typeface="Arial"/>
              </a:rPr>
              <a:t>Comment period: </a:t>
            </a:r>
            <a:r>
              <a:rPr lang="en-US" sz="2000" b="1" dirty="0">
                <a:solidFill>
                  <a:schemeClr val="tx1">
                    <a:lumMod val="85000"/>
                    <a:lumOff val="15000"/>
                  </a:schemeClr>
                </a:solidFill>
                <a:latin typeface="Candara" panose="020E0502030303020204" pitchFamily="34" charset="0"/>
                <a:cs typeface="Arial"/>
              </a:rPr>
              <a:t>March 18, 2019 to April 17, 2019</a:t>
            </a:r>
          </a:p>
          <a:p>
            <a:pPr marL="600060" lvl="1" indent="-257168">
              <a:spcAft>
                <a:spcPts val="451"/>
              </a:spcAft>
              <a:buClr>
                <a:srgbClr val="006E9D"/>
              </a:buClr>
              <a:buFont typeface="Wingdings" charset="2"/>
              <a:buChar char="§"/>
            </a:pPr>
            <a:r>
              <a:rPr lang="en-US" sz="2000" dirty="0">
                <a:solidFill>
                  <a:schemeClr val="tx1">
                    <a:lumMod val="85000"/>
                    <a:lumOff val="15000"/>
                  </a:schemeClr>
                </a:solidFill>
                <a:latin typeface="Candara" panose="020E0502030303020204" pitchFamily="34" charset="0"/>
                <a:cs typeface="Arial"/>
              </a:rPr>
              <a:t>The Plan is available at the following locations:</a:t>
            </a:r>
          </a:p>
          <a:p>
            <a:pPr marL="1057248" lvl="2" indent="-257168">
              <a:spcBef>
                <a:spcPts val="451"/>
              </a:spcBef>
              <a:spcAft>
                <a:spcPts val="451"/>
              </a:spcAft>
              <a:buClr>
                <a:srgbClr val="006E9D"/>
              </a:buClr>
              <a:buFont typeface="Wingdings" charset="2"/>
              <a:buChar char="§"/>
            </a:pPr>
            <a:r>
              <a:rPr lang="en-US" sz="2000" dirty="0">
                <a:solidFill>
                  <a:schemeClr val="tx1">
                    <a:lumMod val="85000"/>
                    <a:lumOff val="15000"/>
                  </a:schemeClr>
                </a:solidFill>
                <a:latin typeface="Candara" panose="020E0502030303020204" pitchFamily="34" charset="0"/>
                <a:cs typeface="Arial"/>
              </a:rPr>
              <a:t>Online at </a:t>
            </a:r>
            <a:r>
              <a:rPr lang="en-US" sz="2000" dirty="0">
                <a:solidFill>
                  <a:schemeClr val="tx1">
                    <a:lumMod val="85000"/>
                    <a:lumOff val="15000"/>
                  </a:schemeClr>
                </a:solidFill>
                <a:latin typeface="Candara" panose="020E0502030303020204" pitchFamily="34" charset="0"/>
                <a:cs typeface="Arial"/>
                <a:hlinkClick r:id="rId3"/>
              </a:rPr>
              <a:t>www.houstontx.gov/housing</a:t>
            </a:r>
            <a:endParaRPr lang="en-US" sz="2000" dirty="0">
              <a:solidFill>
                <a:schemeClr val="tx1">
                  <a:lumMod val="85000"/>
                  <a:lumOff val="15000"/>
                </a:schemeClr>
              </a:solidFill>
              <a:latin typeface="Candara" panose="020E0502030303020204" pitchFamily="34" charset="0"/>
              <a:cs typeface="Arial"/>
            </a:endParaRPr>
          </a:p>
          <a:p>
            <a:pPr marL="1057248" lvl="2" indent="-257168">
              <a:spcAft>
                <a:spcPts val="451"/>
              </a:spcAft>
              <a:buClr>
                <a:srgbClr val="006E9D"/>
              </a:buClr>
              <a:buFont typeface="Wingdings" charset="2"/>
              <a:buChar char="§"/>
            </a:pPr>
            <a:r>
              <a:rPr lang="en-US" sz="2000" dirty="0">
                <a:solidFill>
                  <a:schemeClr val="tx1">
                    <a:lumMod val="85000"/>
                    <a:lumOff val="15000"/>
                  </a:schemeClr>
                </a:solidFill>
                <a:latin typeface="Candara" panose="020E0502030303020204" pitchFamily="34" charset="0"/>
                <a:cs typeface="Arial"/>
              </a:rPr>
              <a:t>Main Public Library – 500 McKinney, 77002</a:t>
            </a:r>
          </a:p>
          <a:p>
            <a:pPr marL="1057248" lvl="2" indent="-257168">
              <a:spcAft>
                <a:spcPts val="451"/>
              </a:spcAft>
              <a:buClr>
                <a:srgbClr val="006E9D"/>
              </a:buClr>
              <a:buFont typeface="Wingdings" charset="2"/>
              <a:buChar char="§"/>
            </a:pPr>
            <a:r>
              <a:rPr lang="en-US" sz="2000" dirty="0">
                <a:solidFill>
                  <a:schemeClr val="tx1">
                    <a:lumMod val="85000"/>
                    <a:lumOff val="15000"/>
                  </a:schemeClr>
                </a:solidFill>
                <a:latin typeface="Candara" panose="020E0502030303020204" pitchFamily="34" charset="0"/>
                <a:cs typeface="Arial"/>
              </a:rPr>
              <a:t>Housing and Community Development Department – 2100Travis St, 9th Floor, Houston, TX 77002 (copies may be obtained at this location)</a:t>
            </a:r>
          </a:p>
          <a:p>
            <a:pPr marL="600060" lvl="1" indent="-257168">
              <a:spcBef>
                <a:spcPts val="451"/>
              </a:spcBef>
              <a:spcAft>
                <a:spcPts val="451"/>
              </a:spcAft>
              <a:buClr>
                <a:srgbClr val="006E9D"/>
              </a:buClr>
              <a:buFont typeface="Wingdings" charset="2"/>
              <a:buChar char="§"/>
            </a:pPr>
            <a:r>
              <a:rPr lang="en-US" sz="2000" dirty="0">
                <a:solidFill>
                  <a:schemeClr val="tx1">
                    <a:lumMod val="85000"/>
                    <a:lumOff val="15000"/>
                  </a:schemeClr>
                </a:solidFill>
                <a:latin typeface="Candara" panose="020E0502030303020204" pitchFamily="34" charset="0"/>
                <a:cs typeface="Arial"/>
              </a:rPr>
              <a:t>Comments may be e-mailed to: Fatima.Wajahat@houstontx.gov</a:t>
            </a:r>
          </a:p>
          <a:p>
            <a:pPr marL="600060" lvl="1" indent="-257168">
              <a:spcAft>
                <a:spcPts val="451"/>
              </a:spcAft>
              <a:buClr>
                <a:srgbClr val="006E9D"/>
              </a:buClr>
              <a:buFont typeface="Wingdings" charset="2"/>
              <a:buChar char="§"/>
            </a:pPr>
            <a:r>
              <a:rPr lang="en-US" sz="2000" dirty="0">
                <a:solidFill>
                  <a:schemeClr val="tx1">
                    <a:lumMod val="85000"/>
                    <a:lumOff val="15000"/>
                  </a:schemeClr>
                </a:solidFill>
                <a:latin typeface="Candara" panose="020E0502030303020204" pitchFamily="34" charset="0"/>
                <a:cs typeface="Arial"/>
              </a:rPr>
              <a:t>Comments may be mailed to: HCDD, Attn: Fatima Wajahat, 2100 Travis, 9</a:t>
            </a:r>
            <a:r>
              <a:rPr lang="en-US" sz="2000" baseline="30000" dirty="0">
                <a:solidFill>
                  <a:schemeClr val="tx1">
                    <a:lumMod val="85000"/>
                    <a:lumOff val="15000"/>
                  </a:schemeClr>
                </a:solidFill>
                <a:latin typeface="Candara" panose="020E0502030303020204" pitchFamily="34" charset="0"/>
                <a:cs typeface="Arial"/>
              </a:rPr>
              <a:t>th</a:t>
            </a:r>
            <a:r>
              <a:rPr lang="en-US" sz="2000" dirty="0">
                <a:solidFill>
                  <a:schemeClr val="tx1">
                    <a:lumMod val="85000"/>
                    <a:lumOff val="15000"/>
                  </a:schemeClr>
                </a:solidFill>
                <a:latin typeface="Candara" panose="020E0502030303020204" pitchFamily="34" charset="0"/>
                <a:cs typeface="Arial"/>
              </a:rPr>
              <a:t> Floor, Houston, TX 77002</a:t>
            </a:r>
          </a:p>
        </p:txBody>
      </p:sp>
    </p:spTree>
    <p:extLst>
      <p:ext uri="{BB962C8B-B14F-4D97-AF65-F5344CB8AC3E}">
        <p14:creationId xmlns:p14="http://schemas.microsoft.com/office/powerpoint/2010/main" val="354458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noAutofit/>
          </a:bodyPr>
          <a:lstStyle/>
          <a:p>
            <a:r>
              <a:rPr lang="en-US" sz="3000" dirty="0">
                <a:latin typeface="Candara" panose="020E0502030303020204" pitchFamily="34" charset="0"/>
              </a:rPr>
              <a:t>Item IV.: </a:t>
            </a:r>
            <a:r>
              <a:rPr lang="en-US" sz="2800" dirty="0">
                <a:latin typeface="Candara" panose="020E0502030303020204" pitchFamily="34" charset="0"/>
              </a:rPr>
              <a:t>HCD19-29</a:t>
            </a:r>
            <a:br>
              <a:rPr lang="en-US" sz="2800" dirty="0">
                <a:latin typeface="Candara" panose="020E0502030303020204" pitchFamily="34" charset="0"/>
              </a:rPr>
            </a:br>
            <a:r>
              <a:rPr lang="en-US" sz="2800" dirty="0">
                <a:latin typeface="Candara" panose="020E0502030303020204" pitchFamily="34" charset="0"/>
              </a:rPr>
              <a:t>Homeowner Assistance Program (</a:t>
            </a:r>
            <a:r>
              <a:rPr lang="en-US" sz="2800" dirty="0" err="1">
                <a:latin typeface="Candara" panose="020E0502030303020204" pitchFamily="34" charset="0"/>
              </a:rPr>
              <a:t>HoAP</a:t>
            </a:r>
            <a:r>
              <a:rPr lang="en-US" sz="2800" dirty="0">
                <a:latin typeface="Candara" panose="020E0502030303020204" pitchFamily="34" charset="0"/>
              </a:rPr>
              <a:t>) Form Contracts </a:t>
            </a:r>
            <a:br>
              <a:rPr lang="en-US" sz="2800" dirty="0">
                <a:latin typeface="Candara" panose="020E0502030303020204" pitchFamily="34" charset="0"/>
              </a:rPr>
            </a:br>
            <a:r>
              <a:rPr lang="en-US" sz="3000" dirty="0">
                <a:latin typeface="Candara" panose="020E0502030303020204" pitchFamily="34" charset="0"/>
              </a:rPr>
              <a:t>(All Districts)</a:t>
            </a:r>
          </a:p>
        </p:txBody>
      </p:sp>
      <p:sp>
        <p:nvSpPr>
          <p:cNvPr id="3" name="TextBox 2">
            <a:extLst>
              <a:ext uri="{FF2B5EF4-FFF2-40B4-BE49-F238E27FC236}">
                <a16:creationId xmlns:a16="http://schemas.microsoft.com/office/drawing/2014/main" id="{752E5D3A-A8EC-4D98-A45E-EF17EC5585E9}"/>
              </a:ext>
            </a:extLst>
          </p:cNvPr>
          <p:cNvSpPr txBox="1"/>
          <p:nvPr/>
        </p:nvSpPr>
        <p:spPr>
          <a:xfrm>
            <a:off x="647700" y="1905000"/>
            <a:ext cx="7848600" cy="3816429"/>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005A8B"/>
                </a:solidFill>
                <a:latin typeface="Candara" panose="020E0502030303020204" pitchFamily="34" charset="0"/>
              </a:rPr>
              <a:t>HCDD recommends City Council approve $335,000,000 for the contract, agreement or other approved and authorized undertaking</a:t>
            </a:r>
          </a:p>
          <a:p>
            <a:pPr marL="285750" indent="-285750">
              <a:buFont typeface="Arial" panose="020B0604020202020204" pitchFamily="34" charset="0"/>
              <a:buChar char="•"/>
            </a:pPr>
            <a:endParaRPr lang="en-US" sz="2200" dirty="0">
              <a:solidFill>
                <a:srgbClr val="005A8B"/>
              </a:solidFill>
              <a:latin typeface="Candara" panose="020E0502030303020204" pitchFamily="34" charset="0"/>
            </a:endParaRPr>
          </a:p>
          <a:p>
            <a:pPr marL="285750" indent="-285750">
              <a:buFont typeface="Arial" panose="020B0604020202020204" pitchFamily="34" charset="0"/>
              <a:buChar char="•"/>
            </a:pPr>
            <a:r>
              <a:rPr lang="en-US" sz="2200" dirty="0">
                <a:solidFill>
                  <a:srgbClr val="005A8B"/>
                </a:solidFill>
                <a:latin typeface="Candara" panose="020E0502030303020204" pitchFamily="34" charset="0"/>
              </a:rPr>
              <a:t>Seeking approval of standard </a:t>
            </a:r>
            <a:r>
              <a:rPr lang="en-US" sz="2200" dirty="0" err="1">
                <a:solidFill>
                  <a:srgbClr val="005A8B"/>
                </a:solidFill>
                <a:latin typeface="Candara" panose="020E0502030303020204" pitchFamily="34" charset="0"/>
              </a:rPr>
              <a:t>HoAP</a:t>
            </a:r>
            <a:r>
              <a:rPr lang="en-US" sz="2200" dirty="0">
                <a:solidFill>
                  <a:srgbClr val="005A8B"/>
                </a:solidFill>
                <a:latin typeface="Candara" panose="020E0502030303020204" pitchFamily="34" charset="0"/>
              </a:rPr>
              <a:t> contract documents including the Forgivable Loan Agreement, Promissory Note and Deed of Trust and Grant acknowledgement</a:t>
            </a:r>
          </a:p>
          <a:p>
            <a:pPr marL="285750" indent="-285750">
              <a:buFont typeface="Arial" panose="020B0604020202020204" pitchFamily="34" charset="0"/>
              <a:buChar char="•"/>
            </a:pPr>
            <a:endParaRPr lang="en-US" sz="2200" dirty="0">
              <a:solidFill>
                <a:srgbClr val="005A8B"/>
              </a:solidFill>
              <a:latin typeface="Candara" panose="020E0502030303020204" pitchFamily="34" charset="0"/>
            </a:endParaRPr>
          </a:p>
          <a:p>
            <a:pPr marL="285750" indent="-285750">
              <a:buFont typeface="Arial" panose="020B0604020202020204" pitchFamily="34" charset="0"/>
              <a:buChar char="•"/>
            </a:pPr>
            <a:r>
              <a:rPr lang="en-US" sz="2200" dirty="0">
                <a:solidFill>
                  <a:srgbClr val="005A8B"/>
                </a:solidFill>
                <a:latin typeface="Candara" panose="020E0502030303020204" pitchFamily="34" charset="0"/>
              </a:rPr>
              <a:t>Approval of contract documents will allow the HCDD Director to process contracts on behalf of HCDD and allow the Mayor and City Controller to execute contracts</a:t>
            </a:r>
          </a:p>
        </p:txBody>
      </p:sp>
    </p:spTree>
    <p:extLst>
      <p:ext uri="{BB962C8B-B14F-4D97-AF65-F5344CB8AC3E}">
        <p14:creationId xmlns:p14="http://schemas.microsoft.com/office/powerpoint/2010/main" val="2677099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00200"/>
          </a:xfrm>
        </p:spPr>
        <p:txBody>
          <a:bodyPr>
            <a:noAutofit/>
          </a:bodyPr>
          <a:lstStyle/>
          <a:p>
            <a:r>
              <a:rPr lang="en-US" sz="2600" dirty="0">
                <a:latin typeface="Candara" panose="020E0502030303020204" pitchFamily="34" charset="0"/>
              </a:rPr>
              <a:t>Item V.: HCD19-23</a:t>
            </a:r>
            <a:br>
              <a:rPr lang="en-US" sz="2600" dirty="0">
                <a:latin typeface="Candara" panose="020E0502030303020204" pitchFamily="34" charset="0"/>
              </a:rPr>
            </a:br>
            <a:r>
              <a:rPr lang="en-US" sz="2600" dirty="0">
                <a:latin typeface="Candara" panose="020E0502030303020204" pitchFamily="34" charset="0"/>
              </a:rPr>
              <a:t>Amendment to the Mayberry Homes</a:t>
            </a:r>
            <a:br>
              <a:rPr lang="en-US" sz="2600" dirty="0">
                <a:latin typeface="Candara" panose="020E0502030303020204" pitchFamily="34" charset="0"/>
              </a:rPr>
            </a:br>
            <a:r>
              <a:rPr lang="en-US" sz="2600" dirty="0">
                <a:latin typeface="Candara" panose="020E0502030303020204" pitchFamily="34" charset="0"/>
              </a:rPr>
              <a:t>Neighborhood Stabilization Program Loan Agreement</a:t>
            </a:r>
            <a:br>
              <a:rPr lang="en-US" sz="2600" dirty="0">
                <a:latin typeface="Candara" panose="020E0502030303020204" pitchFamily="34" charset="0"/>
              </a:rPr>
            </a:br>
            <a:r>
              <a:rPr lang="en-US" sz="2600" dirty="0">
                <a:latin typeface="Candara" panose="020E0502030303020204" pitchFamily="34" charset="0"/>
              </a:rPr>
              <a:t>(Districts: </a:t>
            </a:r>
            <a:r>
              <a:rPr lang="pt-BR" sz="2600" dirty="0">
                <a:latin typeface="Candara" panose="020E0502030303020204" pitchFamily="34" charset="0"/>
              </a:rPr>
              <a:t>A, B, D, E, F, H, I, J, K</a:t>
            </a:r>
            <a:r>
              <a:rPr lang="en-US" sz="2600" dirty="0">
                <a:latin typeface="Candara" panose="020E0502030303020204" pitchFamily="34" charset="0"/>
              </a:rPr>
              <a:t>)</a:t>
            </a:r>
          </a:p>
        </p:txBody>
      </p:sp>
      <p:sp>
        <p:nvSpPr>
          <p:cNvPr id="5" name="Rectangle 4">
            <a:extLst>
              <a:ext uri="{FF2B5EF4-FFF2-40B4-BE49-F238E27FC236}">
                <a16:creationId xmlns:a16="http://schemas.microsoft.com/office/drawing/2014/main" id="{E09CD817-2AA4-44AF-9B0F-15EACD51B2D8}"/>
              </a:ext>
            </a:extLst>
          </p:cNvPr>
          <p:cNvSpPr/>
          <p:nvPr/>
        </p:nvSpPr>
        <p:spPr>
          <a:xfrm>
            <a:off x="457200" y="2057400"/>
            <a:ext cx="8229600" cy="3262432"/>
          </a:xfrm>
          <a:prstGeom prst="rect">
            <a:avLst/>
          </a:prstGeom>
        </p:spPr>
        <p:txBody>
          <a:bodyPr wrap="square">
            <a:spAutoFit/>
          </a:bodyPr>
          <a:lstStyle/>
          <a:p>
            <a:pPr marL="342900" lvl="0" indent="-342900" algn="just">
              <a:spcBef>
                <a:spcPts val="1200"/>
              </a:spcBef>
              <a:buClr>
                <a:srgbClr val="69BE28"/>
              </a:buClr>
              <a:buFont typeface="Wingdings" panose="05000000000000000000" pitchFamily="2" charset="2"/>
              <a:buChar char="Ø"/>
              <a:defRPr/>
            </a:pPr>
            <a:r>
              <a:rPr lang="en-US" sz="2200" dirty="0">
                <a:solidFill>
                  <a:srgbClr val="005A8B"/>
                </a:solidFill>
                <a:latin typeface="Candara" panose="020E0502030303020204" pitchFamily="34" charset="0"/>
              </a:rPr>
              <a:t>This amendment will extend the completion dates for work under the contracts as follows:</a:t>
            </a:r>
          </a:p>
          <a:p>
            <a:pPr marL="800100" lvl="1" indent="-342900" algn="just">
              <a:spcBef>
                <a:spcPts val="1200"/>
              </a:spcBef>
              <a:buClr>
                <a:srgbClr val="69BE28"/>
              </a:buClr>
              <a:buFont typeface="Wingdings" panose="05000000000000000000" pitchFamily="2" charset="2"/>
              <a:buChar char="Ø"/>
              <a:defRPr/>
            </a:pPr>
            <a:r>
              <a:rPr lang="en-US" sz="2200" dirty="0">
                <a:solidFill>
                  <a:srgbClr val="005A8B"/>
                </a:solidFill>
                <a:latin typeface="Candara" panose="020E0502030303020204" pitchFamily="34" charset="0"/>
              </a:rPr>
              <a:t>The work completion date is extended to August 30, 2019.</a:t>
            </a:r>
          </a:p>
          <a:p>
            <a:pPr marL="800100" lvl="1" indent="-342900" algn="just">
              <a:spcBef>
                <a:spcPts val="1200"/>
              </a:spcBef>
              <a:buClr>
                <a:srgbClr val="69BE28"/>
              </a:buClr>
              <a:buFont typeface="Wingdings" panose="05000000000000000000" pitchFamily="2" charset="2"/>
              <a:buChar char="Ø"/>
              <a:defRPr/>
            </a:pPr>
            <a:r>
              <a:rPr lang="en-US" sz="2200" dirty="0">
                <a:solidFill>
                  <a:srgbClr val="005A8B"/>
                </a:solidFill>
                <a:latin typeface="Candara" panose="020E0502030303020204" pitchFamily="34" charset="0"/>
              </a:rPr>
              <a:t>The date by which all 100% of the Grant shall have been drawn and expended is extended to December 31, 2019.</a:t>
            </a:r>
          </a:p>
          <a:p>
            <a:pPr marL="800100" lvl="1" indent="-342900" algn="just">
              <a:spcBef>
                <a:spcPts val="1200"/>
              </a:spcBef>
              <a:buClr>
                <a:srgbClr val="69BE28"/>
              </a:buClr>
              <a:buFont typeface="Wingdings" panose="05000000000000000000" pitchFamily="2" charset="2"/>
              <a:buChar char="Ø"/>
              <a:defRPr/>
            </a:pPr>
            <a:r>
              <a:rPr lang="en-US" sz="2200" dirty="0">
                <a:solidFill>
                  <a:srgbClr val="005A8B"/>
                </a:solidFill>
                <a:latin typeface="Candara" panose="020E0502030303020204" pitchFamily="34" charset="0"/>
              </a:rPr>
              <a:t>The stated Maturity Date is extended to end on the earlier to occur of: (1) Developer's sale of all the Properties covered by the Agreement, and (2) December 31, 2019.</a:t>
            </a:r>
            <a:endParaRPr kumimoji="0" lang="en-US" sz="2200" b="0" i="0" u="none" strike="noStrike" kern="1200" cap="none" spc="0" normalizeH="0" baseline="0" noProof="0" dirty="0">
              <a:ln>
                <a:noFill/>
              </a:ln>
              <a:solidFill>
                <a:srgbClr val="005A8B"/>
              </a:solidFill>
              <a:effectLst/>
              <a:uLnTx/>
              <a:uFillTx/>
              <a:latin typeface="Candara" panose="020E0502030303020204" pitchFamily="34" charset="0"/>
              <a:ea typeface="+mn-ea"/>
              <a:cs typeface="+mn-cs"/>
            </a:endParaRPr>
          </a:p>
        </p:txBody>
      </p:sp>
    </p:spTree>
    <p:extLst>
      <p:ext uri="{BB962C8B-B14F-4D97-AF65-F5344CB8AC3E}">
        <p14:creationId xmlns:p14="http://schemas.microsoft.com/office/powerpoint/2010/main" val="3086058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00200"/>
          </a:xfrm>
        </p:spPr>
        <p:txBody>
          <a:bodyPr>
            <a:noAutofit/>
          </a:bodyPr>
          <a:lstStyle/>
          <a:p>
            <a:r>
              <a:rPr lang="en-US" sz="2600" dirty="0">
                <a:latin typeface="Candara" panose="020E0502030303020204" pitchFamily="34" charset="0"/>
              </a:rPr>
              <a:t>Agenda Item: VI. HCD19-24</a:t>
            </a:r>
            <a:br>
              <a:rPr lang="en-US" sz="2600" dirty="0">
                <a:latin typeface="Candara" panose="020E0502030303020204" pitchFamily="34" charset="0"/>
              </a:rPr>
            </a:br>
            <a:r>
              <a:rPr lang="en-US" sz="2600" dirty="0">
                <a:latin typeface="Candara" panose="020E0502030303020204" pitchFamily="34" charset="0"/>
              </a:rPr>
              <a:t>Rice Parking Lot Lease</a:t>
            </a:r>
            <a:br>
              <a:rPr lang="en-US" sz="2600" dirty="0">
                <a:latin typeface="Candara" panose="020E0502030303020204" pitchFamily="34" charset="0"/>
              </a:rPr>
            </a:br>
            <a:r>
              <a:rPr lang="en-US" sz="2600" dirty="0">
                <a:latin typeface="Candara" panose="020E0502030303020204" pitchFamily="34" charset="0"/>
              </a:rPr>
              <a:t>(District C)</a:t>
            </a:r>
            <a:br>
              <a:rPr lang="en-US" sz="2600" dirty="0">
                <a:latin typeface="Candara" panose="020E0502030303020204" pitchFamily="34" charset="0"/>
              </a:rPr>
            </a:br>
            <a:endParaRPr lang="en-US" sz="2600" dirty="0">
              <a:latin typeface="Candara" panose="020E0502030303020204" pitchFamily="34" charset="0"/>
            </a:endParaRPr>
          </a:p>
        </p:txBody>
      </p:sp>
      <p:sp>
        <p:nvSpPr>
          <p:cNvPr id="4" name="TextBox 3">
            <a:extLst>
              <a:ext uri="{FF2B5EF4-FFF2-40B4-BE49-F238E27FC236}">
                <a16:creationId xmlns:a16="http://schemas.microsoft.com/office/drawing/2014/main" id="{D48179BD-B91C-4737-A586-DF9014CF1F18}"/>
              </a:ext>
            </a:extLst>
          </p:cNvPr>
          <p:cNvSpPr txBox="1"/>
          <p:nvPr/>
        </p:nvSpPr>
        <p:spPr>
          <a:xfrm>
            <a:off x="457200" y="1752600"/>
            <a:ext cx="8153400" cy="415498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5A8B"/>
                </a:solidFill>
                <a:latin typeface="Candara" panose="020E0502030303020204" pitchFamily="34" charset="0"/>
              </a:rPr>
              <a:t>144 additional parking spots at 2109 Travis, 914 Gray and 918 Gray, Houston, Texas</a:t>
            </a:r>
          </a:p>
          <a:p>
            <a:pPr marL="342900" indent="-342900">
              <a:buFont typeface="Wingdings" panose="05000000000000000000" pitchFamily="2" charset="2"/>
              <a:buChar char="Ø"/>
            </a:pPr>
            <a:endParaRPr lang="en-US" sz="2400" dirty="0">
              <a:solidFill>
                <a:srgbClr val="005A8B"/>
              </a:solidFill>
              <a:latin typeface="Candara" panose="020E0502030303020204" pitchFamily="34" charset="0"/>
            </a:endParaRPr>
          </a:p>
          <a:p>
            <a:pPr marL="342900" indent="-342900">
              <a:buFont typeface="Wingdings" panose="05000000000000000000" pitchFamily="2" charset="2"/>
              <a:buChar char="Ø"/>
            </a:pPr>
            <a:r>
              <a:rPr lang="en-US" sz="2400" dirty="0">
                <a:solidFill>
                  <a:srgbClr val="005A8B"/>
                </a:solidFill>
                <a:latin typeface="Candara" panose="020E0502030303020204" pitchFamily="34" charset="0"/>
              </a:rPr>
              <a:t>Rent – $93,000.00 per year for 10 years, payable monthly at $7,750.00</a:t>
            </a:r>
          </a:p>
          <a:p>
            <a:pPr marL="342900" indent="-342900">
              <a:buFont typeface="Wingdings" panose="05000000000000000000" pitchFamily="2" charset="2"/>
              <a:buChar char="Ø"/>
            </a:pPr>
            <a:endParaRPr lang="en-US" sz="2400" dirty="0">
              <a:solidFill>
                <a:srgbClr val="005A8B"/>
              </a:solidFill>
              <a:latin typeface="Candara" panose="020E0502030303020204" pitchFamily="34" charset="0"/>
            </a:endParaRPr>
          </a:p>
          <a:p>
            <a:pPr marL="342900" indent="-342900">
              <a:buFont typeface="Wingdings" panose="05000000000000000000" pitchFamily="2" charset="2"/>
              <a:buChar char="Ø"/>
            </a:pPr>
            <a:r>
              <a:rPr lang="en-US" sz="2400" dirty="0">
                <a:solidFill>
                  <a:srgbClr val="005A8B"/>
                </a:solidFill>
                <a:latin typeface="Candara" panose="020E0502030303020204" pitchFamily="34" charset="0"/>
              </a:rPr>
              <a:t>Renewal – May be renewed or extended by the last day of the 9th year of the term.</a:t>
            </a:r>
          </a:p>
          <a:p>
            <a:pPr marL="342900" indent="-342900">
              <a:buFont typeface="Wingdings" panose="05000000000000000000" pitchFamily="2" charset="2"/>
              <a:buChar char="Ø"/>
            </a:pPr>
            <a:endParaRPr lang="en-US" sz="2400" dirty="0">
              <a:solidFill>
                <a:srgbClr val="005A8B"/>
              </a:solidFill>
              <a:latin typeface="Candara" panose="020E0502030303020204" pitchFamily="34" charset="0"/>
            </a:endParaRPr>
          </a:p>
          <a:p>
            <a:pPr marL="342900" indent="-342900">
              <a:buFont typeface="Wingdings" panose="05000000000000000000" pitchFamily="2" charset="2"/>
              <a:buChar char="Ø"/>
            </a:pPr>
            <a:r>
              <a:rPr lang="en-US" sz="2400" dirty="0">
                <a:solidFill>
                  <a:srgbClr val="005A8B"/>
                </a:solidFill>
                <a:latin typeface="Candara" panose="020E0502030303020204" pitchFamily="34" charset="0"/>
              </a:rPr>
              <a:t>Termination – By either party after 5 years with 180 days prior written notice</a:t>
            </a:r>
          </a:p>
        </p:txBody>
      </p:sp>
    </p:spTree>
    <p:extLst>
      <p:ext uri="{BB962C8B-B14F-4D97-AF65-F5344CB8AC3E}">
        <p14:creationId xmlns:p14="http://schemas.microsoft.com/office/powerpoint/2010/main" val="1982138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noAutofit/>
          </a:bodyPr>
          <a:lstStyle/>
          <a:p>
            <a:r>
              <a:rPr lang="en-US" sz="2600" dirty="0">
                <a:latin typeface="Candara" panose="020E0502030303020204" pitchFamily="34" charset="0"/>
              </a:rPr>
              <a:t>Agenda Item: VI. HCD19-24</a:t>
            </a:r>
            <a:br>
              <a:rPr lang="en-US" sz="2600" dirty="0">
                <a:latin typeface="Candara" panose="020E0502030303020204" pitchFamily="34" charset="0"/>
              </a:rPr>
            </a:br>
            <a:r>
              <a:rPr lang="en-US" sz="2600" dirty="0">
                <a:latin typeface="Candara" panose="020E0502030303020204" pitchFamily="34" charset="0"/>
              </a:rPr>
              <a:t>Rice Parking Lot Lease</a:t>
            </a:r>
            <a:br>
              <a:rPr lang="en-US" sz="2600" dirty="0">
                <a:latin typeface="Candara" panose="020E0502030303020204" pitchFamily="34" charset="0"/>
              </a:rPr>
            </a:br>
            <a:r>
              <a:rPr lang="en-US" sz="2600" dirty="0">
                <a:latin typeface="Candara" panose="020E0502030303020204" pitchFamily="34" charset="0"/>
              </a:rPr>
              <a:t>(District C)</a:t>
            </a:r>
          </a:p>
        </p:txBody>
      </p:sp>
      <p:pic>
        <p:nvPicPr>
          <p:cNvPr id="5" name="Picture 4">
            <a:extLst>
              <a:ext uri="{FF2B5EF4-FFF2-40B4-BE49-F238E27FC236}">
                <a16:creationId xmlns:a16="http://schemas.microsoft.com/office/drawing/2014/main" id="{4535C55F-8E9B-468F-80F3-42FC7014B311}"/>
              </a:ext>
            </a:extLst>
          </p:cNvPr>
          <p:cNvPicPr>
            <a:picLocks noChangeAspect="1"/>
          </p:cNvPicPr>
          <p:nvPr/>
        </p:nvPicPr>
        <p:blipFill rotWithShape="1">
          <a:blip r:embed="rId3">
            <a:extLst>
              <a:ext uri="{28A0092B-C50C-407E-A947-70E740481C1C}">
                <a14:useLocalDpi xmlns:a14="http://schemas.microsoft.com/office/drawing/2010/main" val="0"/>
              </a:ext>
            </a:extLst>
          </a:blip>
          <a:srcRect t="3859" b="9294"/>
          <a:stretch/>
        </p:blipFill>
        <p:spPr>
          <a:xfrm>
            <a:off x="0" y="1676400"/>
            <a:ext cx="9144000" cy="3429000"/>
          </a:xfrm>
          <a:prstGeom prst="rect">
            <a:avLst/>
          </a:prstGeom>
        </p:spPr>
      </p:pic>
      <p:sp>
        <p:nvSpPr>
          <p:cNvPr id="6" name="TextBox 5">
            <a:extLst>
              <a:ext uri="{FF2B5EF4-FFF2-40B4-BE49-F238E27FC236}">
                <a16:creationId xmlns:a16="http://schemas.microsoft.com/office/drawing/2014/main" id="{C934AEF3-C71E-474B-8908-C056A844A6D5}"/>
              </a:ext>
            </a:extLst>
          </p:cNvPr>
          <p:cNvSpPr txBox="1"/>
          <p:nvPr/>
        </p:nvSpPr>
        <p:spPr>
          <a:xfrm>
            <a:off x="457200" y="5334000"/>
            <a:ext cx="8229600" cy="769441"/>
          </a:xfrm>
          <a:prstGeom prst="rect">
            <a:avLst/>
          </a:prstGeom>
          <a:noFill/>
        </p:spPr>
        <p:txBody>
          <a:bodyPr wrap="square" rtlCol="0">
            <a:spAutoFit/>
          </a:bodyPr>
          <a:lstStyle/>
          <a:p>
            <a:pPr algn="ctr"/>
            <a:r>
              <a:rPr lang="en-US" sz="2200" dirty="0">
                <a:solidFill>
                  <a:srgbClr val="005A8B"/>
                </a:solidFill>
                <a:latin typeface="Candara" panose="020E0502030303020204" pitchFamily="34" charset="0"/>
              </a:rPr>
              <a:t>Tenant Improvements – Landlord will pay up to $50,000.00 for surface repairs; HCDD will pay $27,097.82</a:t>
            </a:r>
          </a:p>
        </p:txBody>
      </p:sp>
    </p:spTree>
    <p:extLst>
      <p:ext uri="{BB962C8B-B14F-4D97-AF65-F5344CB8AC3E}">
        <p14:creationId xmlns:p14="http://schemas.microsoft.com/office/powerpoint/2010/main" val="279236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924C-4E82-4EC4-BD12-7D1010B31220}"/>
              </a:ext>
            </a:extLst>
          </p:cNvPr>
          <p:cNvSpPr>
            <a:spLocks noGrp="1"/>
          </p:cNvSpPr>
          <p:nvPr>
            <p:ph type="title"/>
          </p:nvPr>
        </p:nvSpPr>
        <p:spPr>
          <a:xfrm>
            <a:off x="457200" y="228600"/>
            <a:ext cx="8229600" cy="1630362"/>
          </a:xfrm>
        </p:spPr>
        <p:txBody>
          <a:bodyPr>
            <a:noAutofit/>
          </a:bodyPr>
          <a:lstStyle/>
          <a:p>
            <a:r>
              <a:rPr lang="en-US" sz="3600" dirty="0">
                <a:latin typeface="Candara" panose="020E0502030303020204" pitchFamily="34" charset="0"/>
              </a:rPr>
              <a:t>Item II.: </a:t>
            </a:r>
            <a:br>
              <a:rPr lang="en-US" sz="3600" dirty="0">
                <a:latin typeface="Candara" panose="020E0502030303020204" pitchFamily="34" charset="0"/>
              </a:rPr>
            </a:br>
            <a:r>
              <a:rPr lang="en-US" sz="3600" dirty="0">
                <a:latin typeface="Candara" panose="020E0502030303020204" pitchFamily="34" charset="0"/>
              </a:rPr>
              <a:t>Mayor’s Office of Veteran’s Affairs</a:t>
            </a:r>
            <a:br>
              <a:rPr lang="en-US" sz="3600" dirty="0">
                <a:latin typeface="Candara" panose="020E0502030303020204" pitchFamily="34" charset="0"/>
              </a:rPr>
            </a:br>
            <a:r>
              <a:rPr lang="en-US" sz="3600" dirty="0">
                <a:latin typeface="Candara" panose="020E0502030303020204" pitchFamily="34" charset="0"/>
              </a:rPr>
              <a:t>(All Districts)</a:t>
            </a:r>
          </a:p>
        </p:txBody>
      </p:sp>
      <p:sp>
        <p:nvSpPr>
          <p:cNvPr id="4" name="TextBox 3">
            <a:extLst>
              <a:ext uri="{FF2B5EF4-FFF2-40B4-BE49-F238E27FC236}">
                <a16:creationId xmlns:a16="http://schemas.microsoft.com/office/drawing/2014/main" id="{6FF287D3-C59B-4095-89C7-C2A03869B613}"/>
              </a:ext>
            </a:extLst>
          </p:cNvPr>
          <p:cNvSpPr txBox="1"/>
          <p:nvPr/>
        </p:nvSpPr>
        <p:spPr>
          <a:xfrm>
            <a:off x="1143000" y="2590800"/>
            <a:ext cx="6705600" cy="830997"/>
          </a:xfrm>
          <a:prstGeom prst="rect">
            <a:avLst/>
          </a:prstGeom>
          <a:noFill/>
        </p:spPr>
        <p:txBody>
          <a:bodyPr wrap="square" rtlCol="0">
            <a:spAutoFit/>
          </a:bodyPr>
          <a:lstStyle/>
          <a:p>
            <a:r>
              <a:rPr lang="en-US" sz="2400" dirty="0">
                <a:solidFill>
                  <a:srgbClr val="005A8B"/>
                </a:solidFill>
                <a:latin typeface="Candara" panose="020E0502030303020204" pitchFamily="34" charset="0"/>
              </a:rPr>
              <a:t>Director - Dr. Steven L. Hall, (USAF Ret)</a:t>
            </a:r>
          </a:p>
          <a:p>
            <a:r>
              <a:rPr lang="en-US" sz="2400" dirty="0">
                <a:solidFill>
                  <a:srgbClr val="005A8B"/>
                </a:solidFill>
                <a:latin typeface="Candara" panose="020E0502030303020204" pitchFamily="34" charset="0"/>
              </a:rPr>
              <a:t>Overview of Current Initiatives</a:t>
            </a:r>
          </a:p>
        </p:txBody>
      </p:sp>
    </p:spTree>
    <p:extLst>
      <p:ext uri="{BB962C8B-B14F-4D97-AF65-F5344CB8AC3E}">
        <p14:creationId xmlns:p14="http://schemas.microsoft.com/office/powerpoint/2010/main" val="3357717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noAutofit/>
          </a:bodyPr>
          <a:lstStyle/>
          <a:p>
            <a:r>
              <a:rPr lang="en-US" sz="2600" dirty="0">
                <a:latin typeface="Candara" panose="020E0502030303020204" pitchFamily="34" charset="0"/>
              </a:rPr>
              <a:t>Agenda Item: VI. HCD19-24</a:t>
            </a:r>
            <a:br>
              <a:rPr lang="en-US" sz="2600" dirty="0">
                <a:latin typeface="Candara" panose="020E0502030303020204" pitchFamily="34" charset="0"/>
              </a:rPr>
            </a:br>
            <a:r>
              <a:rPr lang="en-US" sz="2600" dirty="0">
                <a:latin typeface="Candara" panose="020E0502030303020204" pitchFamily="34" charset="0"/>
              </a:rPr>
              <a:t>Rice Parking Lot Lease</a:t>
            </a:r>
            <a:br>
              <a:rPr lang="en-US" sz="2600" dirty="0">
                <a:latin typeface="Candara" panose="020E0502030303020204" pitchFamily="34" charset="0"/>
              </a:rPr>
            </a:br>
            <a:r>
              <a:rPr lang="en-US" sz="2600" dirty="0">
                <a:latin typeface="Candara" panose="020E0502030303020204" pitchFamily="34" charset="0"/>
              </a:rPr>
              <a:t>(District C)</a:t>
            </a:r>
          </a:p>
        </p:txBody>
      </p:sp>
      <p:pic>
        <p:nvPicPr>
          <p:cNvPr id="3" name="Picture 2">
            <a:extLst>
              <a:ext uri="{FF2B5EF4-FFF2-40B4-BE49-F238E27FC236}">
                <a16:creationId xmlns:a16="http://schemas.microsoft.com/office/drawing/2014/main" id="{7D9EEFA0-1375-442E-8F1A-BC11C7245DAD}"/>
              </a:ext>
            </a:extLst>
          </p:cNvPr>
          <p:cNvPicPr>
            <a:picLocks noChangeAspect="1"/>
          </p:cNvPicPr>
          <p:nvPr/>
        </p:nvPicPr>
        <p:blipFill rotWithShape="1">
          <a:blip r:embed="rId3"/>
          <a:srcRect l="2029" t="2299" r="3674" b="3255"/>
          <a:stretch/>
        </p:blipFill>
        <p:spPr>
          <a:xfrm>
            <a:off x="1447800" y="1498270"/>
            <a:ext cx="6096000" cy="4750130"/>
          </a:xfrm>
          <a:prstGeom prst="rect">
            <a:avLst/>
          </a:prstGeom>
        </p:spPr>
      </p:pic>
    </p:spTree>
    <p:extLst>
      <p:ext uri="{BB962C8B-B14F-4D97-AF65-F5344CB8AC3E}">
        <p14:creationId xmlns:p14="http://schemas.microsoft.com/office/powerpoint/2010/main" val="2991241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2600" dirty="0">
                <a:latin typeface="Candara" panose="020E0502030303020204" pitchFamily="34" charset="0"/>
              </a:rPr>
              <a:t>Item </a:t>
            </a:r>
            <a:r>
              <a:rPr lang="en-US" sz="2600" dirty="0" err="1">
                <a:latin typeface="Candara" panose="020E0502030303020204" pitchFamily="34" charset="0"/>
              </a:rPr>
              <a:t>VII.a</a:t>
            </a:r>
            <a:r>
              <a:rPr lang="en-US" sz="2600" dirty="0">
                <a:latin typeface="Candara" panose="020E0502030303020204" pitchFamily="34" charset="0"/>
              </a:rPr>
              <a:t>.: HCD19-15 </a:t>
            </a:r>
            <a:br>
              <a:rPr lang="en-US" sz="2600" dirty="0">
                <a:latin typeface="Candara" panose="020E0502030303020204" pitchFamily="34" charset="0"/>
              </a:rPr>
            </a:br>
            <a:r>
              <a:rPr lang="en-US" sz="2600" dirty="0">
                <a:latin typeface="Candara" panose="020E0502030303020204" pitchFamily="34" charset="0"/>
              </a:rPr>
              <a:t>Capital IDEA Houston</a:t>
            </a:r>
            <a:br>
              <a:rPr lang="en-US" sz="2600" dirty="0">
                <a:latin typeface="Candara" panose="020E0502030303020204" pitchFamily="34" charset="0"/>
              </a:rPr>
            </a:br>
            <a:r>
              <a:rPr lang="en-US" sz="2600" dirty="0">
                <a:latin typeface="Candara" panose="020E0502030303020204" pitchFamily="34" charset="0"/>
              </a:rPr>
              <a:t>(All Districts)</a:t>
            </a:r>
          </a:p>
        </p:txBody>
      </p:sp>
      <p:sp>
        <p:nvSpPr>
          <p:cNvPr id="6" name="Rectangle 1">
            <a:extLst>
              <a:ext uri="{FF2B5EF4-FFF2-40B4-BE49-F238E27FC236}">
                <a16:creationId xmlns:a16="http://schemas.microsoft.com/office/drawing/2014/main" id="{E1563353-756B-43D7-8C3F-A72D8683AF91}"/>
              </a:ext>
            </a:extLst>
          </p:cNvPr>
          <p:cNvSpPr>
            <a:spLocks noChangeArrowheads="1"/>
          </p:cNvSpPr>
          <p:nvPr/>
        </p:nvSpPr>
        <p:spPr bwMode="auto">
          <a:xfrm>
            <a:off x="533400" y="1524000"/>
            <a:ext cx="80772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lgn="just" eaLnBrk="0" fontAlgn="base" hangingPunct="0">
              <a:spcBef>
                <a:spcPct val="0"/>
              </a:spcBef>
              <a:spcAft>
                <a:spcPct val="0"/>
              </a:spcAft>
              <a:buFont typeface="Wingdings" panose="05000000000000000000" pitchFamily="2" charset="2"/>
              <a:buChar char="Ø"/>
            </a:pPr>
            <a:r>
              <a:rPr kumimoji="0" lang="en-US" altLang="en-US" sz="2000" b="0" i="0" u="none" strike="noStrike" cap="none" normalizeH="0" baseline="0" dirty="0">
                <a:ln>
                  <a:noFill/>
                </a:ln>
                <a:solidFill>
                  <a:srgbClr val="005A8B"/>
                </a:solidFill>
                <a:effectLst/>
                <a:latin typeface="Candara" panose="020E0502030303020204" pitchFamily="34" charset="0"/>
                <a:ea typeface="Times New Roman" panose="02020603050405020304" pitchFamily="18" charset="0"/>
                <a:cs typeface="Arial" panose="020B0604020202020204" pitchFamily="34" charset="0"/>
              </a:rPr>
              <a:t>Providing  </a:t>
            </a:r>
            <a:r>
              <a:rPr lang="en-US" altLang="en-US" sz="2000" dirty="0">
                <a:solidFill>
                  <a:srgbClr val="005A8B"/>
                </a:solidFill>
                <a:latin typeface="Candara" panose="020E0502030303020204" pitchFamily="34" charset="0"/>
                <a:ea typeface="Times New Roman" panose="02020603050405020304" pitchFamily="18" charset="0"/>
                <a:cs typeface="Arial" panose="020B0604020202020204" pitchFamily="34" charset="0"/>
              </a:rPr>
              <a:t>up to $200,000.00 in CDBG funds for a workforce development program for up to 150 low- and moderate-income participants</a:t>
            </a:r>
            <a:endParaRPr kumimoji="0" lang="en-US" altLang="en-US" sz="2000" b="0" i="0" u="none" strike="noStrike" cap="none" normalizeH="0" baseline="0" dirty="0">
              <a:ln>
                <a:noFill/>
              </a:ln>
              <a:solidFill>
                <a:srgbClr val="005A8B"/>
              </a:solidFill>
              <a:effectLst/>
              <a:latin typeface="Candara" panose="020E0502030303020204" pitchFamily="34" charset="0"/>
              <a:ea typeface="Times New Roman" panose="02020603050405020304" pitchFamily="18" charset="0"/>
              <a:cs typeface="Arial" panose="020B0604020202020204" pitchFamily="34" charset="0"/>
            </a:endParaRPr>
          </a:p>
          <a:p>
            <a:pPr lvl="0" algn="just" eaLnBrk="0" fontAlgn="base" hangingPunct="0">
              <a:spcBef>
                <a:spcPct val="0"/>
              </a:spcBef>
              <a:spcAft>
                <a:spcPct val="0"/>
              </a:spcAft>
            </a:pPr>
            <a:endParaRPr kumimoji="0" lang="en-US" altLang="en-US" sz="2000" b="0" i="0" u="none" strike="noStrike" cap="none" normalizeH="0" baseline="0" dirty="0">
              <a:ln>
                <a:noFill/>
              </a:ln>
              <a:solidFill>
                <a:srgbClr val="005A8B"/>
              </a:solidFill>
              <a:effectLst/>
              <a:latin typeface="Candara" panose="020E0502030303020204" pitchFamily="34" charset="0"/>
              <a:ea typeface="Times New Roman" panose="02020603050405020304" pitchFamily="18" charset="0"/>
              <a:cs typeface="Arial" panose="020B0604020202020204" pitchFamily="34" charset="0"/>
            </a:endParaRPr>
          </a:p>
          <a:p>
            <a:pPr marL="342900" lvl="0" indent="-342900" algn="just" eaLnBrk="0" fontAlgn="base" hangingPunct="0">
              <a:spcBef>
                <a:spcPct val="0"/>
              </a:spcBef>
              <a:spcAft>
                <a:spcPct val="0"/>
              </a:spcAft>
              <a:buFont typeface="Wingdings" panose="05000000000000000000" pitchFamily="2" charset="2"/>
              <a:buChar char="Ø"/>
            </a:pPr>
            <a:r>
              <a:rPr lang="en-US" altLang="en-US" sz="2000" dirty="0">
                <a:solidFill>
                  <a:srgbClr val="005A8B"/>
                </a:solidFill>
                <a:latin typeface="Candara" panose="020E0502030303020204" pitchFamily="34" charset="0"/>
                <a:ea typeface="Times New Roman" panose="02020603050405020304" pitchFamily="18" charset="0"/>
                <a:cs typeface="Arial" panose="020B0604020202020204" pitchFamily="34" charset="0"/>
              </a:rPr>
              <a:t>Capital IDEA lifts low-income working families out of poverty by enabling participants to pursue associate degrees in higher-paying and careers that lead to life-long independence</a:t>
            </a:r>
          </a:p>
          <a:p>
            <a:pPr marL="342900" lvl="0" indent="-342900" algn="just" eaLnBrk="0" fontAlgn="base" hangingPunct="0">
              <a:spcBef>
                <a:spcPct val="0"/>
              </a:spcBef>
              <a:spcAft>
                <a:spcPct val="0"/>
              </a:spcAft>
              <a:buFont typeface="Wingdings" panose="05000000000000000000" pitchFamily="2" charset="2"/>
              <a:buChar char="Ø"/>
            </a:pPr>
            <a:endParaRPr kumimoji="0" lang="en-US" altLang="en-US" sz="2000" b="0" i="0" u="none" strike="noStrike" cap="none" normalizeH="0" baseline="0" dirty="0">
              <a:ln>
                <a:noFill/>
              </a:ln>
              <a:solidFill>
                <a:srgbClr val="005A8B"/>
              </a:solidFill>
              <a:effectLst/>
              <a:latin typeface="Candara" panose="020E0502030303020204" pitchFamily="34" charset="0"/>
              <a:ea typeface="Times New Roman" panose="02020603050405020304" pitchFamily="18" charset="0"/>
              <a:cs typeface="Arial" panose="020B0604020202020204" pitchFamily="34" charset="0"/>
            </a:endParaRPr>
          </a:p>
          <a:p>
            <a:pPr marL="342900" lvl="0" indent="-342900" algn="just" eaLnBrk="0" fontAlgn="base" hangingPunct="0">
              <a:spcBef>
                <a:spcPct val="0"/>
              </a:spcBef>
              <a:spcAft>
                <a:spcPct val="0"/>
              </a:spcAft>
              <a:buFont typeface="Wingdings" panose="05000000000000000000" pitchFamily="2" charset="2"/>
              <a:buChar char="Ø"/>
            </a:pPr>
            <a:r>
              <a:rPr lang="en-US" altLang="en-US" sz="2000" dirty="0">
                <a:solidFill>
                  <a:srgbClr val="005A8B"/>
                </a:solidFill>
                <a:latin typeface="Candara" panose="020E0502030303020204" pitchFamily="34" charset="0"/>
                <a:ea typeface="Times New Roman" panose="02020603050405020304" pitchFamily="18" charset="0"/>
                <a:cs typeface="Arial" panose="020B0604020202020204" pitchFamily="34" charset="0"/>
              </a:rPr>
              <a:t>The agency anticipates 41 graduates in the class of 2019</a:t>
            </a:r>
          </a:p>
        </p:txBody>
      </p:sp>
      <p:graphicFrame>
        <p:nvGraphicFramePr>
          <p:cNvPr id="3" name="Table 2">
            <a:extLst>
              <a:ext uri="{FF2B5EF4-FFF2-40B4-BE49-F238E27FC236}">
                <a16:creationId xmlns:a16="http://schemas.microsoft.com/office/drawing/2014/main" id="{2DDA4C2E-9D57-4E26-855F-A888315255A4}"/>
              </a:ext>
            </a:extLst>
          </p:cNvPr>
          <p:cNvGraphicFramePr>
            <a:graphicFrameLocks noGrp="1"/>
          </p:cNvGraphicFramePr>
          <p:nvPr>
            <p:extLst>
              <p:ext uri="{D42A27DB-BD31-4B8C-83A1-F6EECF244321}">
                <p14:modId xmlns:p14="http://schemas.microsoft.com/office/powerpoint/2010/main" val="2921272905"/>
              </p:ext>
            </p:extLst>
          </p:nvPr>
        </p:nvGraphicFramePr>
        <p:xfrm>
          <a:off x="1524000" y="4673600"/>
          <a:ext cx="6096000" cy="1498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94181366"/>
                    </a:ext>
                  </a:extLst>
                </a:gridCol>
                <a:gridCol w="2032000">
                  <a:extLst>
                    <a:ext uri="{9D8B030D-6E8A-4147-A177-3AD203B41FA5}">
                      <a16:colId xmlns:a16="http://schemas.microsoft.com/office/drawing/2014/main" val="693749547"/>
                    </a:ext>
                  </a:extLst>
                </a:gridCol>
                <a:gridCol w="2032000">
                  <a:extLst>
                    <a:ext uri="{9D8B030D-6E8A-4147-A177-3AD203B41FA5}">
                      <a16:colId xmlns:a16="http://schemas.microsoft.com/office/drawing/2014/main" val="1178168434"/>
                    </a:ext>
                  </a:extLst>
                </a:gridCol>
              </a:tblGrid>
              <a:tr h="374650">
                <a:tc>
                  <a:txBody>
                    <a:bodyPr/>
                    <a:lstStyle/>
                    <a:p>
                      <a:pPr algn="ctr"/>
                      <a:r>
                        <a:rPr lang="en-US" dirty="0">
                          <a:latin typeface="Candara" panose="020E0502030303020204" pitchFamily="34" charset="0"/>
                        </a:rPr>
                        <a:t>Category</a:t>
                      </a:r>
                    </a:p>
                  </a:txBody>
                  <a:tcPr/>
                </a:tc>
                <a:tc>
                  <a:txBody>
                    <a:bodyPr/>
                    <a:lstStyle/>
                    <a:p>
                      <a:pPr algn="ctr"/>
                      <a:r>
                        <a:rPr lang="en-US" dirty="0">
                          <a:latin typeface="Candara" panose="020E0502030303020204" pitchFamily="34" charset="0"/>
                        </a:rPr>
                        <a:t>Amount</a:t>
                      </a:r>
                    </a:p>
                  </a:txBody>
                  <a:tcPr/>
                </a:tc>
                <a:tc>
                  <a:txBody>
                    <a:bodyPr/>
                    <a:lstStyle/>
                    <a:p>
                      <a:pPr algn="ctr"/>
                      <a:r>
                        <a:rPr lang="en-US" dirty="0">
                          <a:latin typeface="Candara" panose="020E0502030303020204" pitchFamily="34" charset="0"/>
                        </a:rPr>
                        <a:t>Percentage</a:t>
                      </a:r>
                    </a:p>
                  </a:txBody>
                  <a:tcPr/>
                </a:tc>
                <a:extLst>
                  <a:ext uri="{0D108BD9-81ED-4DB2-BD59-A6C34878D82A}">
                    <a16:rowId xmlns:a16="http://schemas.microsoft.com/office/drawing/2014/main" val="3900529457"/>
                  </a:ext>
                </a:extLst>
              </a:tr>
              <a:tr h="374650">
                <a:tc>
                  <a:txBody>
                    <a:bodyPr/>
                    <a:lstStyle/>
                    <a:p>
                      <a:pPr algn="ctr"/>
                      <a:r>
                        <a:rPr lang="en-US" dirty="0">
                          <a:latin typeface="Candara" panose="020E0502030303020204" pitchFamily="34" charset="0"/>
                        </a:rPr>
                        <a:t>Administration</a:t>
                      </a:r>
                    </a:p>
                  </a:txBody>
                  <a:tcPr/>
                </a:tc>
                <a:tc>
                  <a:txBody>
                    <a:bodyPr/>
                    <a:lstStyle/>
                    <a:p>
                      <a:pPr algn="ctr"/>
                      <a:r>
                        <a:rPr lang="en-US" dirty="0">
                          <a:latin typeface="Candara" panose="020E0502030303020204" pitchFamily="34" charset="0"/>
                        </a:rPr>
                        <a:t>$ 23,991.70</a:t>
                      </a:r>
                    </a:p>
                  </a:txBody>
                  <a:tcPr/>
                </a:tc>
                <a:tc>
                  <a:txBody>
                    <a:bodyPr/>
                    <a:lstStyle/>
                    <a:p>
                      <a:pPr algn="r"/>
                      <a:r>
                        <a:rPr lang="en-US" dirty="0">
                          <a:latin typeface="Candara" panose="020E0502030303020204" pitchFamily="34" charset="0"/>
                        </a:rPr>
                        <a:t>12%</a:t>
                      </a:r>
                    </a:p>
                  </a:txBody>
                  <a:tcPr/>
                </a:tc>
                <a:extLst>
                  <a:ext uri="{0D108BD9-81ED-4DB2-BD59-A6C34878D82A}">
                    <a16:rowId xmlns:a16="http://schemas.microsoft.com/office/drawing/2014/main" val="76178927"/>
                  </a:ext>
                </a:extLst>
              </a:tr>
              <a:tr h="374650">
                <a:tc>
                  <a:txBody>
                    <a:bodyPr/>
                    <a:lstStyle/>
                    <a:p>
                      <a:pPr algn="ctr"/>
                      <a:r>
                        <a:rPr lang="en-US" dirty="0">
                          <a:latin typeface="Candara" panose="020E0502030303020204" pitchFamily="34" charset="0"/>
                        </a:rPr>
                        <a:t>Services</a:t>
                      </a:r>
                    </a:p>
                  </a:txBody>
                  <a:tcPr/>
                </a:tc>
                <a:tc>
                  <a:txBody>
                    <a:bodyPr/>
                    <a:lstStyle/>
                    <a:p>
                      <a:pPr algn="ctr"/>
                      <a:r>
                        <a:rPr lang="en-US" dirty="0">
                          <a:latin typeface="Candara" panose="020E0502030303020204" pitchFamily="34" charset="0"/>
                        </a:rPr>
                        <a:t>$176,008.30</a:t>
                      </a:r>
                    </a:p>
                  </a:txBody>
                  <a:tcPr/>
                </a:tc>
                <a:tc>
                  <a:txBody>
                    <a:bodyPr/>
                    <a:lstStyle/>
                    <a:p>
                      <a:pPr algn="r"/>
                      <a:r>
                        <a:rPr lang="en-US" dirty="0">
                          <a:latin typeface="Candara" panose="020E0502030303020204" pitchFamily="34" charset="0"/>
                        </a:rPr>
                        <a:t>88%</a:t>
                      </a:r>
                    </a:p>
                  </a:txBody>
                  <a:tcPr/>
                </a:tc>
                <a:extLst>
                  <a:ext uri="{0D108BD9-81ED-4DB2-BD59-A6C34878D82A}">
                    <a16:rowId xmlns:a16="http://schemas.microsoft.com/office/drawing/2014/main" val="2028463762"/>
                  </a:ext>
                </a:extLst>
              </a:tr>
              <a:tr h="374650">
                <a:tc>
                  <a:txBody>
                    <a:bodyPr/>
                    <a:lstStyle/>
                    <a:p>
                      <a:pPr algn="ctr"/>
                      <a:r>
                        <a:rPr lang="en-US" dirty="0">
                          <a:latin typeface="Candara" panose="020E0502030303020204" pitchFamily="34" charset="0"/>
                        </a:rPr>
                        <a:t>Total</a:t>
                      </a:r>
                    </a:p>
                  </a:txBody>
                  <a:tcPr/>
                </a:tc>
                <a:tc>
                  <a:txBody>
                    <a:bodyPr/>
                    <a:lstStyle/>
                    <a:p>
                      <a:pPr algn="ctr"/>
                      <a:r>
                        <a:rPr lang="en-US" dirty="0">
                          <a:latin typeface="Candara" panose="020E0502030303020204" pitchFamily="34" charset="0"/>
                        </a:rPr>
                        <a:t>$200,000.00</a:t>
                      </a:r>
                    </a:p>
                  </a:txBody>
                  <a:tcPr/>
                </a:tc>
                <a:tc>
                  <a:txBody>
                    <a:bodyPr/>
                    <a:lstStyle/>
                    <a:p>
                      <a:pPr algn="r"/>
                      <a:r>
                        <a:rPr lang="en-US" dirty="0">
                          <a:latin typeface="Candara" panose="020E0502030303020204" pitchFamily="34" charset="0"/>
                        </a:rPr>
                        <a:t>100%</a:t>
                      </a:r>
                    </a:p>
                  </a:txBody>
                  <a:tcPr/>
                </a:tc>
                <a:extLst>
                  <a:ext uri="{0D108BD9-81ED-4DB2-BD59-A6C34878D82A}">
                    <a16:rowId xmlns:a16="http://schemas.microsoft.com/office/drawing/2014/main" val="641793005"/>
                  </a:ext>
                </a:extLst>
              </a:tr>
            </a:tbl>
          </a:graphicData>
        </a:graphic>
      </p:graphicFrame>
    </p:spTree>
    <p:extLst>
      <p:ext uri="{BB962C8B-B14F-4D97-AF65-F5344CB8AC3E}">
        <p14:creationId xmlns:p14="http://schemas.microsoft.com/office/powerpoint/2010/main" val="2807024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00200"/>
          </a:xfrm>
        </p:spPr>
        <p:txBody>
          <a:bodyPr>
            <a:noAutofit/>
          </a:bodyPr>
          <a:lstStyle/>
          <a:p>
            <a:r>
              <a:rPr lang="en-US" sz="2600" dirty="0">
                <a:latin typeface="Candara" panose="020E0502030303020204" pitchFamily="34" charset="0"/>
              </a:rPr>
              <a:t>Item </a:t>
            </a:r>
            <a:r>
              <a:rPr lang="en-US" sz="2600" dirty="0" err="1">
                <a:latin typeface="Candara" panose="020E0502030303020204" pitchFamily="34" charset="0"/>
              </a:rPr>
              <a:t>VII.b</a:t>
            </a:r>
            <a:r>
              <a:rPr lang="en-US" sz="2600" dirty="0">
                <a:latin typeface="Candara" panose="020E0502030303020204" pitchFamily="34" charset="0"/>
              </a:rPr>
              <a:t>.: HCD19-15</a:t>
            </a:r>
            <a:br>
              <a:rPr lang="en-US" sz="2600" dirty="0">
                <a:latin typeface="Candara" panose="020E0502030303020204" pitchFamily="34" charset="0"/>
              </a:rPr>
            </a:br>
            <a:r>
              <a:rPr lang="en-US" sz="2600" dirty="0">
                <a:latin typeface="Candara" panose="020E0502030303020204" pitchFamily="34" charset="0"/>
              </a:rPr>
              <a:t>Coalition for the Homeless of Houston-Harris County</a:t>
            </a:r>
            <a:br>
              <a:rPr lang="en-US" sz="2600" dirty="0">
                <a:latin typeface="Candara" panose="020E0502030303020204" pitchFamily="34" charset="0"/>
              </a:rPr>
            </a:br>
            <a:r>
              <a:rPr lang="en-US" sz="2600" dirty="0">
                <a:latin typeface="Candara" panose="020E0502030303020204" pitchFamily="34" charset="0"/>
              </a:rPr>
              <a:t>Homeless Management Information System (HMIS)</a:t>
            </a:r>
            <a:br>
              <a:rPr lang="en-US" sz="2600" dirty="0">
                <a:latin typeface="Candara" panose="020E0502030303020204" pitchFamily="34" charset="0"/>
              </a:rPr>
            </a:br>
            <a:r>
              <a:rPr lang="en-US" sz="2600" dirty="0">
                <a:latin typeface="Candara" panose="020E0502030303020204" pitchFamily="34" charset="0"/>
              </a:rPr>
              <a:t>(All Districts)</a:t>
            </a:r>
          </a:p>
        </p:txBody>
      </p:sp>
      <p:sp>
        <p:nvSpPr>
          <p:cNvPr id="5" name="Rectangle 4">
            <a:extLst>
              <a:ext uri="{FF2B5EF4-FFF2-40B4-BE49-F238E27FC236}">
                <a16:creationId xmlns:a16="http://schemas.microsoft.com/office/drawing/2014/main" id="{E09CD817-2AA4-44AF-9B0F-15EACD51B2D8}"/>
              </a:ext>
            </a:extLst>
          </p:cNvPr>
          <p:cNvSpPr/>
          <p:nvPr/>
        </p:nvSpPr>
        <p:spPr>
          <a:xfrm>
            <a:off x="533400" y="2260699"/>
            <a:ext cx="8077200" cy="3600986"/>
          </a:xfrm>
          <a:prstGeom prst="rect">
            <a:avLst/>
          </a:prstGeom>
        </p:spPr>
        <p:txBody>
          <a:bodyPr wrap="square">
            <a:spAutoFit/>
          </a:bodyPr>
          <a:lstStyle/>
          <a:p>
            <a:pPr marL="342900" lvl="0" indent="-342900" algn="just">
              <a:spcBef>
                <a:spcPts val="1200"/>
              </a:spcBef>
              <a:buClr>
                <a:srgbClr val="69BE28"/>
              </a:buClr>
              <a:buFont typeface="Wingdings" panose="05000000000000000000" pitchFamily="2" charset="2"/>
              <a:buChar char="Ø"/>
              <a:defRPr/>
            </a:pPr>
            <a:r>
              <a:rPr lang="en-US" sz="2200" dirty="0">
                <a:solidFill>
                  <a:srgbClr val="005A8B"/>
                </a:solidFill>
                <a:latin typeface="Candara" panose="020E0502030303020204" pitchFamily="34" charset="0"/>
              </a:rPr>
              <a:t>HMIS is a software application designed to record and store client data, including the types of services needed by Houston’s homeless community.</a:t>
            </a:r>
          </a:p>
          <a:p>
            <a:pPr marL="342900" lvl="0" indent="-342900" algn="just">
              <a:spcBef>
                <a:spcPts val="1200"/>
              </a:spcBef>
              <a:buClr>
                <a:srgbClr val="69BE28"/>
              </a:buClr>
              <a:buFont typeface="Wingdings" panose="05000000000000000000" pitchFamily="2" charset="2"/>
              <a:buChar char="Ø"/>
              <a:defRPr/>
            </a:pPr>
            <a:r>
              <a:rPr lang="en-US" sz="2200" dirty="0">
                <a:solidFill>
                  <a:srgbClr val="005A8B"/>
                </a:solidFill>
                <a:latin typeface="Candara" panose="020E0502030303020204" pitchFamily="34" charset="0"/>
              </a:rPr>
              <a:t>The HMIS wait list ranks the vulnerability of new clients based on their needs and assistance is provided based on this ranking.</a:t>
            </a:r>
          </a:p>
          <a:p>
            <a:pPr marL="342900" lvl="0" indent="-342900" algn="just">
              <a:spcBef>
                <a:spcPts val="1200"/>
              </a:spcBef>
              <a:buClr>
                <a:srgbClr val="69BE28"/>
              </a:buClr>
              <a:buFont typeface="Wingdings" panose="05000000000000000000" pitchFamily="2" charset="2"/>
              <a:buChar char="Ø"/>
              <a:defRPr/>
            </a:pPr>
            <a:r>
              <a:rPr lang="en-US" sz="2200" dirty="0">
                <a:solidFill>
                  <a:srgbClr val="005A8B"/>
                </a:solidFill>
                <a:latin typeface="Candara" panose="020E0502030303020204" pitchFamily="34" charset="0"/>
              </a:rPr>
              <a:t>All agencies receiving federal funds for homeless services are required to participate in the HMIS. </a:t>
            </a:r>
          </a:p>
          <a:p>
            <a:pPr marL="342900" lvl="0" indent="-342900" algn="just">
              <a:spcBef>
                <a:spcPts val="1200"/>
              </a:spcBef>
              <a:buClr>
                <a:srgbClr val="69BE28"/>
              </a:buClr>
              <a:buFont typeface="Wingdings" panose="05000000000000000000" pitchFamily="2" charset="2"/>
              <a:buChar char="Ø"/>
              <a:defRPr/>
            </a:pPr>
            <a:r>
              <a:rPr lang="en-US" sz="2200" dirty="0">
                <a:solidFill>
                  <a:srgbClr val="005A8B"/>
                </a:solidFill>
                <a:latin typeface="Candara" panose="020E0502030303020204" pitchFamily="34" charset="0"/>
              </a:rPr>
              <a:t>The City is contracting with the Coalition to comply with this requirement.</a:t>
            </a:r>
          </a:p>
        </p:txBody>
      </p:sp>
    </p:spTree>
    <p:extLst>
      <p:ext uri="{BB962C8B-B14F-4D97-AF65-F5344CB8AC3E}">
        <p14:creationId xmlns:p14="http://schemas.microsoft.com/office/powerpoint/2010/main" val="3521100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noAutofit/>
          </a:bodyPr>
          <a:lstStyle/>
          <a:p>
            <a:r>
              <a:rPr lang="en-US" sz="2600" dirty="0">
                <a:latin typeface="Candara" panose="020E0502030303020204" pitchFamily="34" charset="0"/>
              </a:rPr>
              <a:t>Item </a:t>
            </a:r>
            <a:r>
              <a:rPr lang="en-US" sz="2600" dirty="0" err="1">
                <a:latin typeface="Candara" panose="020E0502030303020204" pitchFamily="34" charset="0"/>
              </a:rPr>
              <a:t>VII.b</a:t>
            </a:r>
            <a:r>
              <a:rPr lang="en-US" sz="2600" dirty="0">
                <a:latin typeface="Candara" panose="020E0502030303020204" pitchFamily="34" charset="0"/>
              </a:rPr>
              <a:t>.: HCD19-15 </a:t>
            </a:r>
            <a:br>
              <a:rPr lang="en-US" sz="2600" dirty="0">
                <a:latin typeface="Candara" panose="020E0502030303020204" pitchFamily="34" charset="0"/>
              </a:rPr>
            </a:br>
            <a:r>
              <a:rPr lang="en-US" sz="2600" dirty="0">
                <a:latin typeface="Candara" panose="020E0502030303020204" pitchFamily="34" charset="0"/>
              </a:rPr>
              <a:t>Coalition for the Homeless of Houston/Harris County</a:t>
            </a:r>
            <a:br>
              <a:rPr lang="en-US" sz="2600" dirty="0">
                <a:latin typeface="Candara" panose="020E0502030303020204" pitchFamily="34" charset="0"/>
              </a:rPr>
            </a:br>
            <a:r>
              <a:rPr lang="en-US" sz="2600" dirty="0">
                <a:latin typeface="Candara" panose="020E0502030303020204" pitchFamily="34" charset="0"/>
              </a:rPr>
              <a:t>Homeless Management Information System</a:t>
            </a:r>
            <a:br>
              <a:rPr lang="en-US" sz="2600" dirty="0">
                <a:latin typeface="Candara" panose="020E0502030303020204" pitchFamily="34" charset="0"/>
              </a:rPr>
            </a:br>
            <a:r>
              <a:rPr lang="en-US" sz="2600" dirty="0">
                <a:latin typeface="Candara" panose="020E0502030303020204" pitchFamily="34" charset="0"/>
              </a:rPr>
              <a:t>(All Districts)</a:t>
            </a:r>
          </a:p>
        </p:txBody>
      </p:sp>
      <p:graphicFrame>
        <p:nvGraphicFramePr>
          <p:cNvPr id="4" name="Table 3">
            <a:extLst>
              <a:ext uri="{FF2B5EF4-FFF2-40B4-BE49-F238E27FC236}">
                <a16:creationId xmlns:a16="http://schemas.microsoft.com/office/drawing/2014/main" id="{AC260062-7034-4E4B-9B57-2D15E2CEB2E6}"/>
              </a:ext>
            </a:extLst>
          </p:cNvPr>
          <p:cNvGraphicFramePr>
            <a:graphicFrameLocks noGrp="1"/>
          </p:cNvGraphicFramePr>
          <p:nvPr>
            <p:extLst>
              <p:ext uri="{D42A27DB-BD31-4B8C-83A1-F6EECF244321}">
                <p14:modId xmlns:p14="http://schemas.microsoft.com/office/powerpoint/2010/main" val="4114869226"/>
              </p:ext>
            </p:extLst>
          </p:nvPr>
        </p:nvGraphicFramePr>
        <p:xfrm>
          <a:off x="533400" y="2362200"/>
          <a:ext cx="8001001" cy="2438400"/>
        </p:xfrm>
        <a:graphic>
          <a:graphicData uri="http://schemas.openxmlformats.org/drawingml/2006/table">
            <a:tbl>
              <a:tblPr firstRow="1" firstCol="1" bandRow="1">
                <a:tableStyleId>{5C22544A-7EE6-4342-B048-85BDC9FD1C3A}</a:tableStyleId>
              </a:tblPr>
              <a:tblGrid>
                <a:gridCol w="1905000">
                  <a:extLst>
                    <a:ext uri="{9D8B030D-6E8A-4147-A177-3AD203B41FA5}">
                      <a16:colId xmlns:a16="http://schemas.microsoft.com/office/drawing/2014/main" val="1220197684"/>
                    </a:ext>
                  </a:extLst>
                </a:gridCol>
                <a:gridCol w="1600200">
                  <a:extLst>
                    <a:ext uri="{9D8B030D-6E8A-4147-A177-3AD203B41FA5}">
                      <a16:colId xmlns:a16="http://schemas.microsoft.com/office/drawing/2014/main" val="2598345524"/>
                    </a:ext>
                  </a:extLst>
                </a:gridCol>
                <a:gridCol w="1524000">
                  <a:extLst>
                    <a:ext uri="{9D8B030D-6E8A-4147-A177-3AD203B41FA5}">
                      <a16:colId xmlns:a16="http://schemas.microsoft.com/office/drawing/2014/main" val="442962664"/>
                    </a:ext>
                  </a:extLst>
                </a:gridCol>
                <a:gridCol w="1600200">
                  <a:extLst>
                    <a:ext uri="{9D8B030D-6E8A-4147-A177-3AD203B41FA5}">
                      <a16:colId xmlns:a16="http://schemas.microsoft.com/office/drawing/2014/main" val="2545984559"/>
                    </a:ext>
                  </a:extLst>
                </a:gridCol>
                <a:gridCol w="1371601">
                  <a:extLst>
                    <a:ext uri="{9D8B030D-6E8A-4147-A177-3AD203B41FA5}">
                      <a16:colId xmlns:a16="http://schemas.microsoft.com/office/drawing/2014/main" val="2310777736"/>
                    </a:ext>
                  </a:extLst>
                </a:gridCol>
              </a:tblGrid>
              <a:tr h="609600">
                <a:tc>
                  <a:txBody>
                    <a:bodyPr/>
                    <a:lstStyle/>
                    <a:p>
                      <a:pPr marL="0" marR="86995" algn="ctr">
                        <a:lnSpc>
                          <a:spcPct val="115000"/>
                        </a:lnSpc>
                        <a:spcBef>
                          <a:spcPts val="0"/>
                        </a:spcBef>
                        <a:spcAft>
                          <a:spcPts val="0"/>
                        </a:spcAft>
                      </a:pPr>
                      <a:r>
                        <a:rPr lang="en-US" sz="2000" dirty="0">
                          <a:effectLst/>
                          <a:latin typeface="Candara" panose="020E0502030303020204" pitchFamily="34" charset="0"/>
                        </a:rPr>
                        <a:t>Category</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86995" algn="ctr">
                        <a:lnSpc>
                          <a:spcPct val="115000"/>
                        </a:lnSpc>
                        <a:spcBef>
                          <a:spcPts val="0"/>
                        </a:spcBef>
                        <a:spcAft>
                          <a:spcPts val="0"/>
                        </a:spcAft>
                      </a:pPr>
                      <a:r>
                        <a:rPr lang="en-US" sz="2000" dirty="0">
                          <a:effectLst/>
                          <a:latin typeface="Candara" panose="020E0502030303020204" pitchFamily="34" charset="0"/>
                        </a:rPr>
                        <a:t>ESG</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86995" algn="ctr">
                        <a:lnSpc>
                          <a:spcPct val="115000"/>
                        </a:lnSpc>
                        <a:spcBef>
                          <a:spcPts val="0"/>
                        </a:spcBef>
                        <a:spcAft>
                          <a:spcPts val="0"/>
                        </a:spcAft>
                      </a:pPr>
                      <a:r>
                        <a:rPr lang="en-US" sz="2000" dirty="0">
                          <a:effectLst/>
                          <a:latin typeface="Candara" panose="020E0502030303020204" pitchFamily="34" charset="0"/>
                          <a:ea typeface="Calibri" panose="020F0502020204030204" pitchFamily="34" charset="0"/>
                          <a:cs typeface="Times New Roman" panose="02020603050405020304" pitchFamily="18" charset="0"/>
                        </a:rPr>
                        <a:t>HOPWA</a:t>
                      </a:r>
                    </a:p>
                  </a:txBody>
                  <a:tcPr marL="68580" marR="68580" marT="0" marB="0"/>
                </a:tc>
                <a:tc>
                  <a:txBody>
                    <a:bodyPr/>
                    <a:lstStyle/>
                    <a:p>
                      <a:pPr marL="0" marR="86995" algn="ctr">
                        <a:lnSpc>
                          <a:spcPct val="115000"/>
                        </a:lnSpc>
                        <a:spcBef>
                          <a:spcPts val="0"/>
                        </a:spcBef>
                        <a:spcAft>
                          <a:spcPts val="0"/>
                        </a:spcAft>
                      </a:pPr>
                      <a:r>
                        <a:rPr lang="en-US" sz="2000" dirty="0">
                          <a:effectLst/>
                          <a:latin typeface="Candara" panose="020E0502030303020204" pitchFamily="34" charset="0"/>
                        </a:rPr>
                        <a:t>Total</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86995" algn="ctr">
                        <a:lnSpc>
                          <a:spcPct val="115000"/>
                        </a:lnSpc>
                        <a:spcBef>
                          <a:spcPts val="0"/>
                        </a:spcBef>
                        <a:spcAft>
                          <a:spcPts val="0"/>
                        </a:spcAft>
                      </a:pPr>
                      <a:r>
                        <a:rPr lang="en-US" sz="2000" dirty="0">
                          <a:effectLst/>
                          <a:latin typeface="Candara" panose="020E0502030303020204" pitchFamily="34" charset="0"/>
                        </a:rPr>
                        <a:t>Percent</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7757478"/>
                  </a:ext>
                </a:extLst>
              </a:tr>
              <a:tr h="609600">
                <a:tc>
                  <a:txBody>
                    <a:bodyPr/>
                    <a:lstStyle/>
                    <a:p>
                      <a:pPr marL="0" marR="86995" algn="just">
                        <a:lnSpc>
                          <a:spcPct val="115000"/>
                        </a:lnSpc>
                        <a:spcBef>
                          <a:spcPts val="0"/>
                        </a:spcBef>
                        <a:spcAft>
                          <a:spcPts val="0"/>
                        </a:spcAft>
                      </a:pPr>
                      <a:r>
                        <a:rPr lang="en-US" sz="2000" dirty="0">
                          <a:effectLst/>
                          <a:latin typeface="Candara" panose="020E0502030303020204" pitchFamily="34" charset="0"/>
                        </a:rPr>
                        <a:t>Administrative</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86995" algn="r">
                        <a:lnSpc>
                          <a:spcPct val="115000"/>
                        </a:lnSpc>
                        <a:spcBef>
                          <a:spcPts val="0"/>
                        </a:spcBef>
                        <a:spcAft>
                          <a:spcPts val="0"/>
                        </a:spcAft>
                      </a:pPr>
                      <a:r>
                        <a:rPr lang="en-US" sz="2000" dirty="0">
                          <a:effectLst/>
                          <a:latin typeface="Candara" panose="020E0502030303020204" pitchFamily="34" charset="0"/>
                        </a:rPr>
                        <a:t>$0</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86995" algn="r">
                        <a:lnSpc>
                          <a:spcPct val="115000"/>
                        </a:lnSpc>
                        <a:spcBef>
                          <a:spcPts val="0"/>
                        </a:spcBef>
                        <a:spcAft>
                          <a:spcPts val="0"/>
                        </a:spcAft>
                      </a:pPr>
                      <a:r>
                        <a:rPr lang="en-US" sz="2000" dirty="0">
                          <a:effectLst/>
                          <a:latin typeface="Candara" panose="020E0502030303020204" pitchFamily="34" charset="0"/>
                          <a:ea typeface="Calibri" panose="020F0502020204030204" pitchFamily="34" charset="0"/>
                          <a:cs typeface="Times New Roman" panose="02020603050405020304" pitchFamily="18" charset="0"/>
                        </a:rPr>
                        <a:t>$4,525.28</a:t>
                      </a:r>
                    </a:p>
                  </a:txBody>
                  <a:tcPr marL="68580" marR="68580" marT="0" marB="0"/>
                </a:tc>
                <a:tc>
                  <a:txBody>
                    <a:bodyPr/>
                    <a:lstStyle/>
                    <a:p>
                      <a:pPr marL="0" marR="86995" algn="r">
                        <a:lnSpc>
                          <a:spcPct val="115000"/>
                        </a:lnSpc>
                        <a:spcBef>
                          <a:spcPts val="0"/>
                        </a:spcBef>
                        <a:spcAft>
                          <a:spcPts val="0"/>
                        </a:spcAft>
                      </a:pPr>
                      <a:r>
                        <a:rPr lang="en-US" sz="2000" dirty="0">
                          <a:effectLst/>
                          <a:latin typeface="Candara" panose="020E0502030303020204" pitchFamily="34" charset="0"/>
                        </a:rPr>
                        <a:t>$4,525.28</a:t>
                      </a:r>
                    </a:p>
                  </a:txBody>
                  <a:tcPr marL="68580" marR="68580" marT="0" marB="0"/>
                </a:tc>
                <a:tc>
                  <a:txBody>
                    <a:bodyPr/>
                    <a:lstStyle/>
                    <a:p>
                      <a:pPr marL="0" marR="86995" algn="r">
                        <a:lnSpc>
                          <a:spcPct val="115000"/>
                        </a:lnSpc>
                        <a:spcBef>
                          <a:spcPts val="0"/>
                        </a:spcBef>
                        <a:spcAft>
                          <a:spcPts val="0"/>
                        </a:spcAft>
                      </a:pPr>
                      <a:r>
                        <a:rPr lang="en-US" sz="2000" dirty="0">
                          <a:effectLst/>
                          <a:latin typeface="Candara" panose="020E0502030303020204" pitchFamily="34" charset="0"/>
                        </a:rPr>
                        <a:t>3%</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2127174"/>
                  </a:ext>
                </a:extLst>
              </a:tr>
              <a:tr h="609600">
                <a:tc>
                  <a:txBody>
                    <a:bodyPr/>
                    <a:lstStyle/>
                    <a:p>
                      <a:pPr marL="0" marR="86995" algn="just">
                        <a:lnSpc>
                          <a:spcPct val="115000"/>
                        </a:lnSpc>
                        <a:spcBef>
                          <a:spcPts val="0"/>
                        </a:spcBef>
                        <a:spcAft>
                          <a:spcPts val="0"/>
                        </a:spcAft>
                      </a:pPr>
                      <a:r>
                        <a:rPr lang="en-US" sz="2000" dirty="0">
                          <a:effectLst/>
                          <a:latin typeface="Candara" panose="020E0502030303020204" pitchFamily="34" charset="0"/>
                        </a:rPr>
                        <a:t>Program</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86995" algn="r">
                        <a:lnSpc>
                          <a:spcPct val="115000"/>
                        </a:lnSpc>
                        <a:spcBef>
                          <a:spcPts val="0"/>
                        </a:spcBef>
                        <a:spcAft>
                          <a:spcPts val="0"/>
                        </a:spcAft>
                      </a:pPr>
                      <a:r>
                        <a:rPr lang="en-US" sz="2000" dirty="0">
                          <a:effectLst/>
                          <a:latin typeface="Candara" panose="020E0502030303020204" pitchFamily="34" charset="0"/>
                        </a:rPr>
                        <a:t>$79,200.00</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86995" algn="r">
                        <a:lnSpc>
                          <a:spcPct val="115000"/>
                        </a:lnSpc>
                        <a:spcBef>
                          <a:spcPts val="0"/>
                        </a:spcBef>
                        <a:spcAft>
                          <a:spcPts val="0"/>
                        </a:spcAft>
                      </a:pPr>
                      <a:r>
                        <a:rPr lang="en-US" sz="2000" dirty="0">
                          <a:effectLst/>
                          <a:latin typeface="Candara" panose="020E0502030303020204" pitchFamily="34" charset="0"/>
                          <a:ea typeface="Calibri" panose="020F0502020204030204" pitchFamily="34" charset="0"/>
                          <a:cs typeface="Times New Roman" panose="02020603050405020304" pitchFamily="18" charset="0"/>
                        </a:rPr>
                        <a:t>$60,121.57</a:t>
                      </a:r>
                    </a:p>
                  </a:txBody>
                  <a:tcPr marL="68580" marR="68580" marT="0" marB="0"/>
                </a:tc>
                <a:tc>
                  <a:txBody>
                    <a:bodyPr/>
                    <a:lstStyle/>
                    <a:p>
                      <a:pPr marL="0" marR="86995" algn="r">
                        <a:lnSpc>
                          <a:spcPct val="115000"/>
                        </a:lnSpc>
                        <a:spcBef>
                          <a:spcPts val="0"/>
                        </a:spcBef>
                        <a:spcAft>
                          <a:spcPts val="0"/>
                        </a:spcAft>
                      </a:pPr>
                      <a:r>
                        <a:rPr lang="en-US" sz="2000" dirty="0">
                          <a:effectLst/>
                          <a:latin typeface="Candara" panose="020E0502030303020204" pitchFamily="34" charset="0"/>
                        </a:rPr>
                        <a:t>$139,321.57</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86995" algn="r">
                        <a:lnSpc>
                          <a:spcPct val="115000"/>
                        </a:lnSpc>
                        <a:spcBef>
                          <a:spcPts val="0"/>
                        </a:spcBef>
                        <a:spcAft>
                          <a:spcPts val="0"/>
                        </a:spcAft>
                      </a:pPr>
                      <a:r>
                        <a:rPr lang="en-US" sz="2000" dirty="0">
                          <a:effectLst/>
                          <a:latin typeface="Candara" panose="020E0502030303020204" pitchFamily="34" charset="0"/>
                        </a:rPr>
                        <a:t>97%</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6507131"/>
                  </a:ext>
                </a:extLst>
              </a:tr>
              <a:tr h="609600">
                <a:tc>
                  <a:txBody>
                    <a:bodyPr/>
                    <a:lstStyle/>
                    <a:p>
                      <a:pPr marL="0" marR="86995" algn="just">
                        <a:lnSpc>
                          <a:spcPct val="115000"/>
                        </a:lnSpc>
                        <a:spcBef>
                          <a:spcPts val="0"/>
                        </a:spcBef>
                        <a:spcAft>
                          <a:spcPts val="0"/>
                        </a:spcAft>
                      </a:pPr>
                      <a:r>
                        <a:rPr lang="en-US" sz="2000">
                          <a:effectLst/>
                          <a:latin typeface="Candara" panose="020E0502030303020204" pitchFamily="34" charset="0"/>
                        </a:rPr>
                        <a:t>Total</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86995" algn="r">
                        <a:lnSpc>
                          <a:spcPct val="115000"/>
                        </a:lnSpc>
                        <a:spcBef>
                          <a:spcPts val="0"/>
                        </a:spcBef>
                        <a:spcAft>
                          <a:spcPts val="0"/>
                        </a:spcAft>
                      </a:pPr>
                      <a:r>
                        <a:rPr lang="en-US" sz="2000" dirty="0">
                          <a:effectLst/>
                          <a:latin typeface="Candara" panose="020E0502030303020204" pitchFamily="34" charset="0"/>
                        </a:rPr>
                        <a:t>$79,200.00</a:t>
                      </a:r>
                    </a:p>
                  </a:txBody>
                  <a:tcPr marL="68580" marR="68580" marT="0" marB="0"/>
                </a:tc>
                <a:tc>
                  <a:txBody>
                    <a:bodyPr/>
                    <a:lstStyle/>
                    <a:p>
                      <a:pPr marL="0" marR="86995" algn="r">
                        <a:lnSpc>
                          <a:spcPct val="115000"/>
                        </a:lnSpc>
                        <a:spcBef>
                          <a:spcPts val="0"/>
                        </a:spcBef>
                        <a:spcAft>
                          <a:spcPts val="0"/>
                        </a:spcAft>
                      </a:pPr>
                      <a:r>
                        <a:rPr lang="en-US" sz="2000" dirty="0">
                          <a:effectLst/>
                          <a:latin typeface="Candara" panose="020E0502030303020204" pitchFamily="34" charset="0"/>
                          <a:ea typeface="Calibri" panose="020F0502020204030204" pitchFamily="34" charset="0"/>
                          <a:cs typeface="Times New Roman" panose="02020603050405020304" pitchFamily="18" charset="0"/>
                        </a:rPr>
                        <a:t>$64,646.85</a:t>
                      </a:r>
                    </a:p>
                  </a:txBody>
                  <a:tcPr marL="68580" marR="68580" marT="0" marB="0"/>
                </a:tc>
                <a:tc>
                  <a:txBody>
                    <a:bodyPr/>
                    <a:lstStyle/>
                    <a:p>
                      <a:pPr marL="0" marR="86995" algn="r">
                        <a:lnSpc>
                          <a:spcPct val="115000"/>
                        </a:lnSpc>
                        <a:spcBef>
                          <a:spcPts val="0"/>
                        </a:spcBef>
                        <a:spcAft>
                          <a:spcPts val="0"/>
                        </a:spcAft>
                      </a:pPr>
                      <a:r>
                        <a:rPr lang="en-US" sz="2000" dirty="0">
                          <a:effectLst/>
                          <a:latin typeface="Candara" panose="020E0502030303020204" pitchFamily="34" charset="0"/>
                        </a:rPr>
                        <a:t>$143,846.85</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86995" algn="r">
                        <a:lnSpc>
                          <a:spcPct val="115000"/>
                        </a:lnSpc>
                        <a:spcBef>
                          <a:spcPts val="0"/>
                        </a:spcBef>
                        <a:spcAft>
                          <a:spcPts val="0"/>
                        </a:spcAft>
                      </a:pPr>
                      <a:r>
                        <a:rPr lang="en-US" sz="2000" dirty="0">
                          <a:effectLst/>
                          <a:latin typeface="Candara" panose="020E0502030303020204" pitchFamily="34" charset="0"/>
                        </a:rPr>
                        <a:t>100%</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9370060"/>
                  </a:ext>
                </a:extLst>
              </a:tr>
            </a:tbl>
          </a:graphicData>
        </a:graphic>
      </p:graphicFrame>
      <p:sp>
        <p:nvSpPr>
          <p:cNvPr id="3" name="Rectangle 2">
            <a:extLst>
              <a:ext uri="{FF2B5EF4-FFF2-40B4-BE49-F238E27FC236}">
                <a16:creationId xmlns:a16="http://schemas.microsoft.com/office/drawing/2014/main" id="{A0A89CA7-1FFB-4AEB-8C85-9D8BA30967B7}"/>
              </a:ext>
            </a:extLst>
          </p:cNvPr>
          <p:cNvSpPr/>
          <p:nvPr/>
        </p:nvSpPr>
        <p:spPr>
          <a:xfrm>
            <a:off x="533400" y="4930914"/>
            <a:ext cx="8001000" cy="400110"/>
          </a:xfrm>
          <a:prstGeom prst="rect">
            <a:avLst/>
          </a:prstGeom>
        </p:spPr>
        <p:txBody>
          <a:bodyPr wrap="square">
            <a:spAutoFit/>
          </a:bodyPr>
          <a:lstStyle/>
          <a:p>
            <a:pPr lvl="0" algn="ctr" eaLnBrk="0" fontAlgn="base" hangingPunct="0">
              <a:spcBef>
                <a:spcPct val="0"/>
              </a:spcBef>
              <a:spcAft>
                <a:spcPct val="0"/>
              </a:spcAft>
            </a:pPr>
            <a:r>
              <a:rPr lang="en-US" altLang="en-US" sz="2000" dirty="0">
                <a:solidFill>
                  <a:srgbClr val="005A8B"/>
                </a:solidFill>
                <a:latin typeface="Candara" panose="020E0502030303020204" pitchFamily="34" charset="0"/>
              </a:rPr>
              <a:t>The contract term is May 1, 2019 - April 30, 2020. </a:t>
            </a:r>
          </a:p>
        </p:txBody>
      </p:sp>
    </p:spTree>
    <p:extLst>
      <p:ext uri="{BB962C8B-B14F-4D97-AF65-F5344CB8AC3E}">
        <p14:creationId xmlns:p14="http://schemas.microsoft.com/office/powerpoint/2010/main" val="2381089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noAutofit/>
          </a:bodyPr>
          <a:lstStyle/>
          <a:p>
            <a:r>
              <a:rPr lang="en-US" sz="2600" dirty="0">
                <a:latin typeface="Candara" panose="020E0502030303020204" pitchFamily="34" charset="0"/>
              </a:rPr>
              <a:t>Item </a:t>
            </a:r>
            <a:r>
              <a:rPr lang="en-US" sz="2600" dirty="0" err="1">
                <a:latin typeface="Candara" panose="020E0502030303020204" pitchFamily="34" charset="0"/>
              </a:rPr>
              <a:t>VII.c</a:t>
            </a:r>
            <a:r>
              <a:rPr lang="en-US" sz="2600" dirty="0">
                <a:latin typeface="Candara" panose="020E0502030303020204" pitchFamily="34" charset="0"/>
              </a:rPr>
              <a:t>.: HCD19-26</a:t>
            </a:r>
            <a:br>
              <a:rPr lang="en-US" sz="2600" dirty="0">
                <a:latin typeface="Candara" panose="020E0502030303020204" pitchFamily="34" charset="0"/>
              </a:rPr>
            </a:br>
            <a:r>
              <a:rPr lang="en-US" sz="2600" dirty="0">
                <a:latin typeface="Candara" panose="020E0502030303020204" pitchFamily="34" charset="0"/>
              </a:rPr>
              <a:t>Access Care of Coastal Texas, Inc. (ACCT) </a:t>
            </a:r>
            <a:br>
              <a:rPr lang="en-US" sz="2600" dirty="0">
                <a:latin typeface="Candara" panose="020E0502030303020204" pitchFamily="34" charset="0"/>
              </a:rPr>
            </a:br>
            <a:r>
              <a:rPr lang="en-US" sz="2600" dirty="0">
                <a:latin typeface="Candara" panose="020E0502030303020204" pitchFamily="34" charset="0"/>
              </a:rPr>
              <a:t>(All Districts)</a:t>
            </a:r>
          </a:p>
        </p:txBody>
      </p:sp>
      <p:sp>
        <p:nvSpPr>
          <p:cNvPr id="3" name="TextBox 2">
            <a:extLst>
              <a:ext uri="{FF2B5EF4-FFF2-40B4-BE49-F238E27FC236}">
                <a16:creationId xmlns:a16="http://schemas.microsoft.com/office/drawing/2014/main" id="{39480EFF-0B0A-437A-A924-11A4608C24F8}"/>
              </a:ext>
            </a:extLst>
          </p:cNvPr>
          <p:cNvSpPr txBox="1"/>
          <p:nvPr/>
        </p:nvSpPr>
        <p:spPr>
          <a:xfrm>
            <a:off x="533400" y="2070080"/>
            <a:ext cx="8001000" cy="3477875"/>
          </a:xfrm>
          <a:prstGeom prst="rect">
            <a:avLst/>
          </a:prstGeom>
          <a:noFill/>
        </p:spPr>
        <p:txBody>
          <a:bodyPr wrap="square" rtlCol="0">
            <a:spAutoFit/>
          </a:bodyPr>
          <a:lstStyle/>
          <a:p>
            <a:pPr marL="285750" indent="-285750">
              <a:buFont typeface="Wingdings" panose="05000000000000000000" pitchFamily="2" charset="2"/>
              <a:buChar char="Ø"/>
            </a:pPr>
            <a:r>
              <a:rPr lang="en-US" sz="2200" dirty="0">
                <a:solidFill>
                  <a:srgbClr val="005A8B"/>
                </a:solidFill>
                <a:latin typeface="Candara" panose="020E0502030303020204" pitchFamily="34" charset="0"/>
              </a:rPr>
              <a:t>A contract between the City of Houston and ACCT providing $629,500.00 in HOPWA funds </a:t>
            </a:r>
          </a:p>
          <a:p>
            <a:pPr marL="285750" indent="-285750">
              <a:buFont typeface="Wingdings" panose="05000000000000000000" pitchFamily="2" charset="2"/>
              <a:buChar char="Ø"/>
            </a:pPr>
            <a:endParaRPr lang="en-US" sz="2200" dirty="0">
              <a:solidFill>
                <a:srgbClr val="005A8B"/>
              </a:solidFill>
              <a:latin typeface="Candara" panose="020E0502030303020204" pitchFamily="34" charset="0"/>
            </a:endParaRPr>
          </a:p>
          <a:p>
            <a:pPr marL="285750" indent="-285750">
              <a:buFont typeface="Wingdings" panose="05000000000000000000" pitchFamily="2" charset="2"/>
              <a:buChar char="Ø"/>
            </a:pPr>
            <a:r>
              <a:rPr lang="en-US" sz="2200" dirty="0">
                <a:solidFill>
                  <a:srgbClr val="005A8B"/>
                </a:solidFill>
                <a:latin typeface="Candara" panose="020E0502030303020204" pitchFamily="34" charset="0"/>
              </a:rPr>
              <a:t>ACCT will provide tenant-based rental assistance (TBRA); (2) short-term rent, mortgage, and utilities assistance (STRMU); and (3) supportive services for 95 persons with HIV/AIDS</a:t>
            </a:r>
          </a:p>
          <a:p>
            <a:pPr marL="285750" indent="-285750">
              <a:buFont typeface="Wingdings" panose="05000000000000000000" pitchFamily="2" charset="2"/>
              <a:buChar char="Ø"/>
            </a:pPr>
            <a:endParaRPr lang="en-US" sz="2200" dirty="0">
              <a:solidFill>
                <a:srgbClr val="005A8B"/>
              </a:solidFill>
              <a:latin typeface="Candara" panose="020E0502030303020204" pitchFamily="34" charset="0"/>
            </a:endParaRPr>
          </a:p>
          <a:p>
            <a:pPr marL="285750" indent="-285750">
              <a:buFont typeface="Wingdings" panose="05000000000000000000" pitchFamily="2" charset="2"/>
              <a:buChar char="Ø"/>
            </a:pPr>
            <a:r>
              <a:rPr lang="en-US" sz="2200" dirty="0">
                <a:solidFill>
                  <a:srgbClr val="005A8B"/>
                </a:solidFill>
                <a:latin typeface="Candara" panose="020E0502030303020204" pitchFamily="34" charset="0"/>
              </a:rPr>
              <a:t>Supportive services include housing placement, case management, nutritional and transportation services to 95 low-income households.</a:t>
            </a:r>
            <a:endParaRPr lang="en-US" dirty="0">
              <a:latin typeface="Candara" panose="020E0502030303020204" pitchFamily="34" charset="0"/>
            </a:endParaRPr>
          </a:p>
        </p:txBody>
      </p:sp>
    </p:spTree>
    <p:extLst>
      <p:ext uri="{BB962C8B-B14F-4D97-AF65-F5344CB8AC3E}">
        <p14:creationId xmlns:p14="http://schemas.microsoft.com/office/powerpoint/2010/main" val="3639470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noAutofit/>
          </a:bodyPr>
          <a:lstStyle/>
          <a:p>
            <a:r>
              <a:rPr lang="en-US" sz="2600" dirty="0">
                <a:latin typeface="Candara" panose="020E0502030303020204" pitchFamily="34" charset="0"/>
              </a:rPr>
              <a:t>Item </a:t>
            </a:r>
            <a:r>
              <a:rPr lang="en-US" sz="2600" dirty="0" err="1">
                <a:latin typeface="Candara" panose="020E0502030303020204" pitchFamily="34" charset="0"/>
              </a:rPr>
              <a:t>VII.c</a:t>
            </a:r>
            <a:r>
              <a:rPr lang="en-US" sz="2600" dirty="0">
                <a:latin typeface="Candara" panose="020E0502030303020204" pitchFamily="34" charset="0"/>
              </a:rPr>
              <a:t>.: HCD19-26</a:t>
            </a:r>
            <a:br>
              <a:rPr lang="en-US" sz="2600" dirty="0">
                <a:latin typeface="Candara" panose="020E0502030303020204" pitchFamily="34" charset="0"/>
              </a:rPr>
            </a:br>
            <a:r>
              <a:rPr lang="en-US" sz="2600" dirty="0">
                <a:latin typeface="Candara" panose="020E0502030303020204" pitchFamily="34" charset="0"/>
              </a:rPr>
              <a:t>Access Care of Coastal Texas, Inc.</a:t>
            </a:r>
            <a:br>
              <a:rPr lang="en-US" sz="2600" dirty="0">
                <a:latin typeface="Candara" panose="020E0502030303020204" pitchFamily="34" charset="0"/>
              </a:rPr>
            </a:br>
            <a:r>
              <a:rPr lang="en-US" sz="2600" dirty="0">
                <a:latin typeface="Candara" panose="020E0502030303020204" pitchFamily="34" charset="0"/>
              </a:rPr>
              <a:t>(All Districts)</a:t>
            </a:r>
          </a:p>
        </p:txBody>
      </p:sp>
      <p:sp>
        <p:nvSpPr>
          <p:cNvPr id="4" name="TextBox 3">
            <a:extLst>
              <a:ext uri="{FF2B5EF4-FFF2-40B4-BE49-F238E27FC236}">
                <a16:creationId xmlns:a16="http://schemas.microsoft.com/office/drawing/2014/main" id="{B7851AB0-93F5-467E-B9F7-BB48BB4B24A2}"/>
              </a:ext>
            </a:extLst>
          </p:cNvPr>
          <p:cNvSpPr txBox="1"/>
          <p:nvPr/>
        </p:nvSpPr>
        <p:spPr>
          <a:xfrm>
            <a:off x="1143000" y="5257800"/>
            <a:ext cx="6629400" cy="400110"/>
          </a:xfrm>
          <a:prstGeom prst="rect">
            <a:avLst/>
          </a:prstGeom>
          <a:noFill/>
        </p:spPr>
        <p:txBody>
          <a:bodyPr wrap="square" rtlCol="0">
            <a:spAutoFit/>
          </a:bodyPr>
          <a:lstStyle/>
          <a:p>
            <a:pPr algn="ctr"/>
            <a:r>
              <a:rPr lang="en-US" sz="2000">
                <a:solidFill>
                  <a:srgbClr val="005A8B"/>
                </a:solidFill>
                <a:latin typeface="Candara" panose="020E0502030303020204" pitchFamily="34" charset="0"/>
              </a:rPr>
              <a:t>The contract term will run from May 1, 2019 – April 30, 2020.</a:t>
            </a:r>
            <a:endParaRPr lang="en-US" sz="2000" dirty="0">
              <a:solidFill>
                <a:srgbClr val="005A8B"/>
              </a:solidFill>
              <a:latin typeface="Candara" panose="020E0502030303020204" pitchFamily="34" charset="0"/>
            </a:endParaRPr>
          </a:p>
        </p:txBody>
      </p:sp>
      <p:graphicFrame>
        <p:nvGraphicFramePr>
          <p:cNvPr id="5" name="Table 4">
            <a:extLst>
              <a:ext uri="{FF2B5EF4-FFF2-40B4-BE49-F238E27FC236}">
                <a16:creationId xmlns:a16="http://schemas.microsoft.com/office/drawing/2014/main" id="{9AB9CDC1-48C7-46D7-A08A-83DD64D6D9E3}"/>
              </a:ext>
            </a:extLst>
          </p:cNvPr>
          <p:cNvGraphicFramePr>
            <a:graphicFrameLocks noGrp="1"/>
          </p:cNvGraphicFramePr>
          <p:nvPr>
            <p:extLst>
              <p:ext uri="{D42A27DB-BD31-4B8C-83A1-F6EECF244321}">
                <p14:modId xmlns:p14="http://schemas.microsoft.com/office/powerpoint/2010/main" val="3935648230"/>
              </p:ext>
            </p:extLst>
          </p:nvPr>
        </p:nvGraphicFramePr>
        <p:xfrm>
          <a:off x="762000" y="1981200"/>
          <a:ext cx="7543800" cy="3200400"/>
        </p:xfrm>
        <a:graphic>
          <a:graphicData uri="http://schemas.openxmlformats.org/drawingml/2006/table">
            <a:tbl>
              <a:tblPr firstRow="1" firstCol="1" bandRow="1">
                <a:tableStyleId>{5C22544A-7EE6-4342-B048-85BDC9FD1C3A}</a:tableStyleId>
              </a:tblPr>
              <a:tblGrid>
                <a:gridCol w="3813405">
                  <a:extLst>
                    <a:ext uri="{9D8B030D-6E8A-4147-A177-3AD203B41FA5}">
                      <a16:colId xmlns:a16="http://schemas.microsoft.com/office/drawing/2014/main" val="3932918440"/>
                    </a:ext>
                  </a:extLst>
                </a:gridCol>
                <a:gridCol w="1983133">
                  <a:extLst>
                    <a:ext uri="{9D8B030D-6E8A-4147-A177-3AD203B41FA5}">
                      <a16:colId xmlns:a16="http://schemas.microsoft.com/office/drawing/2014/main" val="3575097725"/>
                    </a:ext>
                  </a:extLst>
                </a:gridCol>
                <a:gridCol w="1747262">
                  <a:extLst>
                    <a:ext uri="{9D8B030D-6E8A-4147-A177-3AD203B41FA5}">
                      <a16:colId xmlns:a16="http://schemas.microsoft.com/office/drawing/2014/main" val="881130779"/>
                    </a:ext>
                  </a:extLst>
                </a:gridCol>
              </a:tblGrid>
              <a:tr h="457200">
                <a:tc>
                  <a:txBody>
                    <a:bodyPr/>
                    <a:lstStyle/>
                    <a:p>
                      <a:pPr marL="0" marR="0" algn="ctr">
                        <a:lnSpc>
                          <a:spcPct val="115000"/>
                        </a:lnSpc>
                        <a:spcBef>
                          <a:spcPts val="0"/>
                        </a:spcBef>
                        <a:spcAft>
                          <a:spcPts val="0"/>
                        </a:spcAft>
                      </a:pPr>
                      <a:r>
                        <a:rPr lang="en-US" sz="2000">
                          <a:effectLst/>
                          <a:latin typeface="Candara" panose="020E0502030303020204" pitchFamily="34" charset="0"/>
                        </a:rPr>
                        <a:t>Category</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Candara" panose="020E0502030303020204" pitchFamily="34" charset="0"/>
                        </a:rPr>
                        <a:t>Total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Candara" panose="020E0502030303020204" pitchFamily="34" charset="0"/>
                        </a:rPr>
                        <a:t>Percent</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9905284"/>
                  </a:ext>
                </a:extLst>
              </a:tr>
              <a:tr h="457200">
                <a:tc>
                  <a:txBody>
                    <a:bodyPr/>
                    <a:lstStyle/>
                    <a:p>
                      <a:pPr marL="0" marR="0">
                        <a:lnSpc>
                          <a:spcPct val="115000"/>
                        </a:lnSpc>
                        <a:spcBef>
                          <a:spcPts val="0"/>
                        </a:spcBef>
                        <a:spcAft>
                          <a:spcPts val="0"/>
                        </a:spcAft>
                      </a:pPr>
                      <a:r>
                        <a:rPr lang="en-US" sz="2000" dirty="0">
                          <a:effectLst/>
                          <a:latin typeface="Candara" panose="020E0502030303020204" pitchFamily="34" charset="0"/>
                        </a:rPr>
                        <a:t>Administrative</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Candara" panose="020E0502030303020204" pitchFamily="34" charset="0"/>
                        </a:rPr>
                        <a:t>$38,500.00</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latin typeface="Candara" panose="020E0502030303020204" pitchFamily="34" charset="0"/>
                        </a:rPr>
                        <a:t>6%</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3950618"/>
                  </a:ext>
                </a:extLst>
              </a:tr>
              <a:tr h="457200">
                <a:tc>
                  <a:txBody>
                    <a:bodyPr/>
                    <a:lstStyle/>
                    <a:p>
                      <a:pPr marL="0" marR="0">
                        <a:lnSpc>
                          <a:spcPct val="115000"/>
                        </a:lnSpc>
                        <a:spcBef>
                          <a:spcPts val="0"/>
                        </a:spcBef>
                        <a:spcAft>
                          <a:spcPts val="0"/>
                        </a:spcAft>
                      </a:pPr>
                      <a:r>
                        <a:rPr lang="en-US" sz="2000" dirty="0">
                          <a:effectLst/>
                          <a:latin typeface="Candara" panose="020E0502030303020204" pitchFamily="34" charset="0"/>
                        </a:rPr>
                        <a:t>Supportive Services</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latin typeface="Candara" panose="020E0502030303020204" pitchFamily="34" charset="0"/>
                        </a:rPr>
                        <a:t>$120,600.00</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latin typeface="Candara" panose="020E0502030303020204" pitchFamily="34" charset="0"/>
                        </a:rPr>
                        <a:t>19%</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8659497"/>
                  </a:ext>
                </a:extLst>
              </a:tr>
              <a:tr h="457200">
                <a:tc>
                  <a:txBody>
                    <a:bodyPr/>
                    <a:lstStyle/>
                    <a:p>
                      <a:pPr marL="0" marR="0">
                        <a:lnSpc>
                          <a:spcPct val="115000"/>
                        </a:lnSpc>
                        <a:spcBef>
                          <a:spcPts val="0"/>
                        </a:spcBef>
                        <a:spcAft>
                          <a:spcPts val="0"/>
                        </a:spcAft>
                      </a:pPr>
                      <a:r>
                        <a:rPr lang="en-US" sz="2000" dirty="0">
                          <a:effectLst/>
                          <a:latin typeface="Candara" panose="020E0502030303020204" pitchFamily="34" charset="0"/>
                        </a:rPr>
                        <a:t>Supportive Services – PHPS</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latin typeface="Candara" panose="020E0502030303020204" pitchFamily="34" charset="0"/>
                        </a:rPr>
                        <a:t>$20,400.00</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latin typeface="Candara" panose="020E0502030303020204" pitchFamily="34" charset="0"/>
                        </a:rPr>
                        <a:t>3%</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7834146"/>
                  </a:ext>
                </a:extLst>
              </a:tr>
              <a:tr h="457200">
                <a:tc>
                  <a:txBody>
                    <a:bodyPr/>
                    <a:lstStyle/>
                    <a:p>
                      <a:pPr marL="0" marR="0">
                        <a:lnSpc>
                          <a:spcPct val="115000"/>
                        </a:lnSpc>
                        <a:spcBef>
                          <a:spcPts val="0"/>
                        </a:spcBef>
                        <a:spcAft>
                          <a:spcPts val="0"/>
                        </a:spcAft>
                      </a:pPr>
                      <a:r>
                        <a:rPr lang="en-US" sz="2000">
                          <a:effectLst/>
                          <a:latin typeface="Candara" panose="020E0502030303020204" pitchFamily="34" charset="0"/>
                        </a:rPr>
                        <a:t>TBRA</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latin typeface="Candara" panose="020E0502030303020204" pitchFamily="34" charset="0"/>
                        </a:rPr>
                        <a:t>$350,000.00</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latin typeface="Candara" panose="020E0502030303020204" pitchFamily="34" charset="0"/>
                        </a:rPr>
                        <a:t>56%</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6399558"/>
                  </a:ext>
                </a:extLst>
              </a:tr>
              <a:tr h="457200">
                <a:tc>
                  <a:txBody>
                    <a:bodyPr/>
                    <a:lstStyle/>
                    <a:p>
                      <a:pPr marL="0" marR="0">
                        <a:lnSpc>
                          <a:spcPct val="115000"/>
                        </a:lnSpc>
                        <a:spcBef>
                          <a:spcPts val="0"/>
                        </a:spcBef>
                        <a:spcAft>
                          <a:spcPts val="0"/>
                        </a:spcAft>
                      </a:pPr>
                      <a:r>
                        <a:rPr lang="en-US" sz="2000" dirty="0">
                          <a:effectLst/>
                          <a:latin typeface="Candara" panose="020E0502030303020204" pitchFamily="34" charset="0"/>
                        </a:rPr>
                        <a:t>STRMU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latin typeface="Candara" panose="020E0502030303020204" pitchFamily="34" charset="0"/>
                        </a:rPr>
                        <a:t>$100,000.00</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latin typeface="Candara" panose="020E0502030303020204" pitchFamily="34" charset="0"/>
                        </a:rPr>
                        <a:t>16%</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5495365"/>
                  </a:ext>
                </a:extLst>
              </a:tr>
              <a:tr h="457200">
                <a:tc>
                  <a:txBody>
                    <a:bodyPr/>
                    <a:lstStyle/>
                    <a:p>
                      <a:pPr marL="0" marR="0">
                        <a:lnSpc>
                          <a:spcPct val="115000"/>
                        </a:lnSpc>
                        <a:spcBef>
                          <a:spcPts val="0"/>
                        </a:spcBef>
                        <a:spcAft>
                          <a:spcPts val="0"/>
                        </a:spcAft>
                      </a:pPr>
                      <a:r>
                        <a:rPr lang="en-US" sz="2000">
                          <a:effectLst/>
                          <a:latin typeface="Candara" panose="020E0502030303020204" pitchFamily="34" charset="0"/>
                        </a:rPr>
                        <a:t>Total</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latin typeface="Candara" panose="020E0502030303020204" pitchFamily="34" charset="0"/>
                        </a:rPr>
                        <a:t>$629,500.00</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Candara" panose="020E0502030303020204" pitchFamily="34" charset="0"/>
                        </a:rPr>
                        <a:t>100%</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7176666"/>
                  </a:ext>
                </a:extLst>
              </a:tr>
            </a:tbl>
          </a:graphicData>
        </a:graphic>
      </p:graphicFrame>
    </p:spTree>
    <p:extLst>
      <p:ext uri="{BB962C8B-B14F-4D97-AF65-F5344CB8AC3E}">
        <p14:creationId xmlns:p14="http://schemas.microsoft.com/office/powerpoint/2010/main" val="1744134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noAutofit/>
          </a:bodyPr>
          <a:lstStyle/>
          <a:p>
            <a:r>
              <a:rPr lang="en-US" sz="3000" dirty="0">
                <a:latin typeface="Candara" panose="020E0502030303020204" pitchFamily="34" charset="0"/>
              </a:rPr>
              <a:t>Agenda Item: </a:t>
            </a:r>
            <a:r>
              <a:rPr lang="en-US" sz="3000" dirty="0" err="1">
                <a:latin typeface="Candara" panose="020E0502030303020204" pitchFamily="34" charset="0"/>
              </a:rPr>
              <a:t>VII.d</a:t>
            </a:r>
            <a:r>
              <a:rPr lang="en-US" sz="3000" dirty="0">
                <a:latin typeface="Candara" panose="020E0502030303020204" pitchFamily="34" charset="0"/>
              </a:rPr>
              <a:t>. HCD19-27</a:t>
            </a:r>
            <a:br>
              <a:rPr lang="en-US" sz="3000" dirty="0">
                <a:latin typeface="Candara" panose="020E0502030303020204" pitchFamily="34" charset="0"/>
              </a:rPr>
            </a:br>
            <a:r>
              <a:rPr lang="en-US" sz="3000" dirty="0">
                <a:latin typeface="Candara" panose="020E0502030303020204" pitchFamily="34" charset="0"/>
              </a:rPr>
              <a:t>The Montrose Center</a:t>
            </a:r>
            <a:br>
              <a:rPr lang="en-US" sz="3000" dirty="0">
                <a:latin typeface="Candara" panose="020E0502030303020204" pitchFamily="34" charset="0"/>
              </a:rPr>
            </a:br>
            <a:r>
              <a:rPr lang="en-US" sz="3000" dirty="0">
                <a:latin typeface="Candara" panose="020E0502030303020204" pitchFamily="34" charset="0"/>
              </a:rPr>
              <a:t>(All Districts)</a:t>
            </a:r>
          </a:p>
        </p:txBody>
      </p:sp>
      <p:sp>
        <p:nvSpPr>
          <p:cNvPr id="3" name="TextBox 2">
            <a:extLst>
              <a:ext uri="{FF2B5EF4-FFF2-40B4-BE49-F238E27FC236}">
                <a16:creationId xmlns:a16="http://schemas.microsoft.com/office/drawing/2014/main" id="{97202620-2795-417D-8F12-19E625840335}"/>
              </a:ext>
            </a:extLst>
          </p:cNvPr>
          <p:cNvSpPr txBox="1"/>
          <p:nvPr/>
        </p:nvSpPr>
        <p:spPr>
          <a:xfrm>
            <a:off x="609600" y="1929348"/>
            <a:ext cx="7848600" cy="3816429"/>
          </a:xfrm>
          <a:prstGeom prst="rect">
            <a:avLst/>
          </a:prstGeom>
          <a:noFill/>
        </p:spPr>
        <p:txBody>
          <a:bodyPr wrap="square" rtlCol="0">
            <a:spAutoFit/>
          </a:bodyPr>
          <a:lstStyle/>
          <a:p>
            <a:pPr algn="just"/>
            <a:r>
              <a:rPr lang="en-US" sz="2200" dirty="0">
                <a:solidFill>
                  <a:schemeClr val="tx2"/>
                </a:solidFill>
                <a:latin typeface="Candara" panose="020E0502030303020204" pitchFamily="34" charset="0"/>
              </a:rPr>
              <a:t>A Contract with The Montrose Center, providing $1,487,210.00 in HOPWA funds to serve 265 low-income households living with HIV/AIDS as follows:</a:t>
            </a:r>
          </a:p>
          <a:p>
            <a:pPr marL="342900" indent="-342900" algn="just">
              <a:buFont typeface="Wingdings" panose="05000000000000000000" pitchFamily="2" charset="2"/>
              <a:buChar char="Ø"/>
            </a:pPr>
            <a:endParaRPr lang="en-US" sz="2200" dirty="0">
              <a:solidFill>
                <a:schemeClr val="tx2"/>
              </a:solidFill>
              <a:latin typeface="Candara" panose="020E0502030303020204" pitchFamily="34" charset="0"/>
            </a:endParaRPr>
          </a:p>
          <a:p>
            <a:pPr marL="800100" lvl="1" indent="-342900" algn="just">
              <a:buFont typeface="Wingdings" panose="05000000000000000000" pitchFamily="2" charset="2"/>
              <a:buChar char="Ø"/>
            </a:pPr>
            <a:r>
              <a:rPr lang="en-US" sz="2200" dirty="0">
                <a:solidFill>
                  <a:schemeClr val="tx2"/>
                </a:solidFill>
                <a:latin typeface="Candara" panose="020E0502030303020204" pitchFamily="34" charset="0"/>
              </a:rPr>
              <a:t>Tenant-based rental assistance (TBRA) for 55 households</a:t>
            </a:r>
          </a:p>
          <a:p>
            <a:pPr marL="342900" indent="-342900" algn="just">
              <a:buFont typeface="Wingdings" panose="05000000000000000000" pitchFamily="2" charset="2"/>
              <a:buChar char="Ø"/>
            </a:pPr>
            <a:endParaRPr lang="en-US" sz="2200" dirty="0">
              <a:solidFill>
                <a:schemeClr val="tx2"/>
              </a:solidFill>
              <a:latin typeface="Candara" panose="020E0502030303020204" pitchFamily="34" charset="0"/>
            </a:endParaRPr>
          </a:p>
          <a:p>
            <a:pPr marL="800100" lvl="1" indent="-342900" algn="just">
              <a:buFont typeface="Wingdings" panose="05000000000000000000" pitchFamily="2" charset="2"/>
              <a:buChar char="Ø"/>
            </a:pPr>
            <a:r>
              <a:rPr lang="en-US" sz="2200" dirty="0">
                <a:solidFill>
                  <a:schemeClr val="tx2"/>
                </a:solidFill>
                <a:latin typeface="Candara" panose="020E0502030303020204" pitchFamily="34" charset="0"/>
              </a:rPr>
              <a:t>Short-term rent, mortgage, and utilities assistance (STRMU) for 190 households, and </a:t>
            </a:r>
          </a:p>
          <a:p>
            <a:pPr marL="342900" indent="-342900" algn="just">
              <a:buFont typeface="Wingdings" panose="05000000000000000000" pitchFamily="2" charset="2"/>
              <a:buChar char="Ø"/>
            </a:pPr>
            <a:endParaRPr lang="en-US" sz="2200" dirty="0">
              <a:solidFill>
                <a:schemeClr val="tx2"/>
              </a:solidFill>
              <a:latin typeface="Candara" panose="020E0502030303020204" pitchFamily="34" charset="0"/>
            </a:endParaRPr>
          </a:p>
          <a:p>
            <a:pPr marL="800100" lvl="1" indent="-342900" algn="just">
              <a:buFont typeface="Wingdings" panose="05000000000000000000" pitchFamily="2" charset="2"/>
              <a:buChar char="Ø"/>
            </a:pPr>
            <a:r>
              <a:rPr lang="en-US" sz="2200" dirty="0">
                <a:solidFill>
                  <a:schemeClr val="tx2"/>
                </a:solidFill>
                <a:latin typeface="Candara" panose="020E0502030303020204" pitchFamily="34" charset="0"/>
              </a:rPr>
              <a:t>Permanent housing placement services (PHPS) for 20 households of persons living with HIV/AIDS.</a:t>
            </a:r>
          </a:p>
        </p:txBody>
      </p:sp>
    </p:spTree>
    <p:extLst>
      <p:ext uri="{BB962C8B-B14F-4D97-AF65-F5344CB8AC3E}">
        <p14:creationId xmlns:p14="http://schemas.microsoft.com/office/powerpoint/2010/main" val="2686809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noAutofit/>
          </a:bodyPr>
          <a:lstStyle/>
          <a:p>
            <a:r>
              <a:rPr lang="en-US" sz="3000" dirty="0">
                <a:latin typeface="Candara" panose="020E0502030303020204" pitchFamily="34" charset="0"/>
              </a:rPr>
              <a:t>Agenda Item: </a:t>
            </a:r>
            <a:r>
              <a:rPr lang="en-US" sz="3000" dirty="0" err="1">
                <a:latin typeface="Candara" panose="020E0502030303020204" pitchFamily="34" charset="0"/>
              </a:rPr>
              <a:t>VII.d</a:t>
            </a:r>
            <a:r>
              <a:rPr lang="en-US" sz="3000" dirty="0">
                <a:latin typeface="Candara" panose="020E0502030303020204" pitchFamily="34" charset="0"/>
              </a:rPr>
              <a:t>. HCD19-27</a:t>
            </a:r>
            <a:br>
              <a:rPr lang="en-US" sz="3000" dirty="0">
                <a:latin typeface="Candara" panose="020E0502030303020204" pitchFamily="34" charset="0"/>
              </a:rPr>
            </a:br>
            <a:r>
              <a:rPr lang="en-US" sz="3000" dirty="0">
                <a:latin typeface="Candara" panose="020E0502030303020204" pitchFamily="34" charset="0"/>
              </a:rPr>
              <a:t>The Montrose Center</a:t>
            </a:r>
            <a:br>
              <a:rPr lang="en-US" sz="3000" dirty="0">
                <a:latin typeface="Candara" panose="020E0502030303020204" pitchFamily="34" charset="0"/>
              </a:rPr>
            </a:br>
            <a:r>
              <a:rPr lang="en-US" sz="3000" dirty="0">
                <a:latin typeface="Candara" panose="020E0502030303020204" pitchFamily="34" charset="0"/>
              </a:rPr>
              <a:t>(All Districts)</a:t>
            </a:r>
          </a:p>
        </p:txBody>
      </p:sp>
      <p:sp>
        <p:nvSpPr>
          <p:cNvPr id="5" name="TextBox 4">
            <a:extLst>
              <a:ext uri="{FF2B5EF4-FFF2-40B4-BE49-F238E27FC236}">
                <a16:creationId xmlns:a16="http://schemas.microsoft.com/office/drawing/2014/main" id="{1279B825-75EC-4C9C-992B-50B547F658D1}"/>
              </a:ext>
            </a:extLst>
          </p:cNvPr>
          <p:cNvSpPr txBox="1"/>
          <p:nvPr/>
        </p:nvSpPr>
        <p:spPr>
          <a:xfrm>
            <a:off x="990600" y="5257800"/>
            <a:ext cx="7086600" cy="400110"/>
          </a:xfrm>
          <a:prstGeom prst="rect">
            <a:avLst/>
          </a:prstGeom>
          <a:noFill/>
        </p:spPr>
        <p:txBody>
          <a:bodyPr wrap="square" rtlCol="0">
            <a:spAutoFit/>
          </a:bodyPr>
          <a:lstStyle/>
          <a:p>
            <a:pPr algn="ctr"/>
            <a:r>
              <a:rPr lang="en-US" sz="2000" dirty="0">
                <a:solidFill>
                  <a:srgbClr val="005A8B"/>
                </a:solidFill>
                <a:latin typeface="Candara" panose="020E0502030303020204" pitchFamily="34" charset="0"/>
              </a:rPr>
              <a:t>The contract term will run from May 1, 2019 – April 30, 2020.</a:t>
            </a:r>
            <a:endParaRPr lang="en-US" sz="2000" dirty="0">
              <a:solidFill>
                <a:srgbClr val="005A8B"/>
              </a:solidFill>
              <a:effectLst/>
              <a:latin typeface="Candara" panose="020E0502030303020204" pitchFamily="34" charset="0"/>
            </a:endParaRPr>
          </a:p>
        </p:txBody>
      </p:sp>
      <p:graphicFrame>
        <p:nvGraphicFramePr>
          <p:cNvPr id="3" name="Table 2">
            <a:extLst>
              <a:ext uri="{FF2B5EF4-FFF2-40B4-BE49-F238E27FC236}">
                <a16:creationId xmlns:a16="http://schemas.microsoft.com/office/drawing/2014/main" id="{73A37E1F-427C-493C-9CF4-5BE9FD4715D7}"/>
              </a:ext>
            </a:extLst>
          </p:cNvPr>
          <p:cNvGraphicFramePr>
            <a:graphicFrameLocks noGrp="1"/>
          </p:cNvGraphicFramePr>
          <p:nvPr>
            <p:extLst>
              <p:ext uri="{D42A27DB-BD31-4B8C-83A1-F6EECF244321}">
                <p14:modId xmlns:p14="http://schemas.microsoft.com/office/powerpoint/2010/main" val="479839785"/>
              </p:ext>
            </p:extLst>
          </p:nvPr>
        </p:nvGraphicFramePr>
        <p:xfrm>
          <a:off x="990600" y="2286000"/>
          <a:ext cx="7162800" cy="2818193"/>
        </p:xfrm>
        <a:graphic>
          <a:graphicData uri="http://schemas.openxmlformats.org/drawingml/2006/table">
            <a:tbl>
              <a:tblPr firstRow="1" firstCol="1" bandRow="1">
                <a:tableStyleId>{5C22544A-7EE6-4342-B048-85BDC9FD1C3A}</a:tableStyleId>
              </a:tblPr>
              <a:tblGrid>
                <a:gridCol w="3620809">
                  <a:extLst>
                    <a:ext uri="{9D8B030D-6E8A-4147-A177-3AD203B41FA5}">
                      <a16:colId xmlns:a16="http://schemas.microsoft.com/office/drawing/2014/main" val="1880408199"/>
                    </a:ext>
                  </a:extLst>
                </a:gridCol>
                <a:gridCol w="1882975">
                  <a:extLst>
                    <a:ext uri="{9D8B030D-6E8A-4147-A177-3AD203B41FA5}">
                      <a16:colId xmlns:a16="http://schemas.microsoft.com/office/drawing/2014/main" val="2743434997"/>
                    </a:ext>
                  </a:extLst>
                </a:gridCol>
                <a:gridCol w="1659016">
                  <a:extLst>
                    <a:ext uri="{9D8B030D-6E8A-4147-A177-3AD203B41FA5}">
                      <a16:colId xmlns:a16="http://schemas.microsoft.com/office/drawing/2014/main" val="2522008274"/>
                    </a:ext>
                  </a:extLst>
                </a:gridCol>
              </a:tblGrid>
              <a:tr h="402599">
                <a:tc>
                  <a:txBody>
                    <a:bodyPr/>
                    <a:lstStyle/>
                    <a:p>
                      <a:pPr marL="0" marR="0" algn="ctr">
                        <a:lnSpc>
                          <a:spcPct val="115000"/>
                        </a:lnSpc>
                        <a:spcBef>
                          <a:spcPts val="0"/>
                        </a:spcBef>
                        <a:spcAft>
                          <a:spcPts val="0"/>
                        </a:spcAft>
                      </a:pPr>
                      <a:r>
                        <a:rPr lang="en-US" sz="2200" dirty="0">
                          <a:effectLst/>
                          <a:latin typeface="Candara" panose="020E0502030303020204" pitchFamily="34" charset="0"/>
                        </a:rPr>
                        <a:t>Category</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200">
                          <a:effectLst/>
                          <a:latin typeface="Candara" panose="020E0502030303020204" pitchFamily="34" charset="0"/>
                        </a:rPr>
                        <a:t>Total </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200">
                          <a:effectLst/>
                          <a:latin typeface="Candara" panose="020E0502030303020204" pitchFamily="34" charset="0"/>
                        </a:rPr>
                        <a:t>Percent</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1963553"/>
                  </a:ext>
                </a:extLst>
              </a:tr>
              <a:tr h="402599">
                <a:tc>
                  <a:txBody>
                    <a:bodyPr/>
                    <a:lstStyle/>
                    <a:p>
                      <a:pPr marL="0" marR="0">
                        <a:lnSpc>
                          <a:spcPct val="115000"/>
                        </a:lnSpc>
                        <a:spcBef>
                          <a:spcPts val="0"/>
                        </a:spcBef>
                        <a:spcAft>
                          <a:spcPts val="0"/>
                        </a:spcAft>
                      </a:pPr>
                      <a:r>
                        <a:rPr lang="en-US" sz="2200" dirty="0">
                          <a:effectLst/>
                          <a:latin typeface="Candara" panose="020E0502030303020204" pitchFamily="34" charset="0"/>
                        </a:rPr>
                        <a:t>Administrative</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200">
                          <a:effectLst/>
                          <a:latin typeface="Candara" panose="020E0502030303020204" pitchFamily="34" charset="0"/>
                        </a:rPr>
                        <a:t>$104,146.11</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200">
                          <a:effectLst/>
                          <a:latin typeface="Candara" panose="020E0502030303020204" pitchFamily="34" charset="0"/>
                        </a:rPr>
                        <a:t>7%</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612921"/>
                  </a:ext>
                </a:extLst>
              </a:tr>
              <a:tr h="402599">
                <a:tc>
                  <a:txBody>
                    <a:bodyPr/>
                    <a:lstStyle/>
                    <a:p>
                      <a:pPr marL="0" marR="0">
                        <a:lnSpc>
                          <a:spcPct val="115000"/>
                        </a:lnSpc>
                        <a:spcBef>
                          <a:spcPts val="0"/>
                        </a:spcBef>
                        <a:spcAft>
                          <a:spcPts val="0"/>
                        </a:spcAft>
                      </a:pPr>
                      <a:r>
                        <a:rPr lang="en-US" sz="2200" dirty="0">
                          <a:effectLst/>
                          <a:latin typeface="Candara" panose="020E0502030303020204" pitchFamily="34" charset="0"/>
                        </a:rPr>
                        <a:t>Supportive Services</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200">
                          <a:effectLst/>
                          <a:latin typeface="Candara" panose="020E0502030303020204" pitchFamily="34" charset="0"/>
                        </a:rPr>
                        <a:t>$247,856.27</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200">
                          <a:effectLst/>
                          <a:latin typeface="Candara" panose="020E0502030303020204" pitchFamily="34" charset="0"/>
                        </a:rPr>
                        <a:t>17%</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065342"/>
                  </a:ext>
                </a:extLst>
              </a:tr>
              <a:tr h="402599">
                <a:tc>
                  <a:txBody>
                    <a:bodyPr/>
                    <a:lstStyle/>
                    <a:p>
                      <a:pPr marL="0" marR="0">
                        <a:lnSpc>
                          <a:spcPct val="115000"/>
                        </a:lnSpc>
                        <a:spcBef>
                          <a:spcPts val="0"/>
                        </a:spcBef>
                        <a:spcAft>
                          <a:spcPts val="0"/>
                        </a:spcAft>
                      </a:pPr>
                      <a:r>
                        <a:rPr lang="en-US" sz="2200" dirty="0">
                          <a:effectLst/>
                          <a:latin typeface="Candara" panose="020E0502030303020204" pitchFamily="34" charset="0"/>
                        </a:rPr>
                        <a:t>Supportive Services – PHPS</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200">
                          <a:effectLst/>
                          <a:latin typeface="Candara" panose="020E0502030303020204" pitchFamily="34" charset="0"/>
                        </a:rPr>
                        <a:t>$23,116.70</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200">
                          <a:effectLst/>
                          <a:latin typeface="Candara" panose="020E0502030303020204" pitchFamily="34" charset="0"/>
                        </a:rPr>
                        <a:t>2%</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5453862"/>
                  </a:ext>
                </a:extLst>
              </a:tr>
              <a:tr h="402599">
                <a:tc>
                  <a:txBody>
                    <a:bodyPr/>
                    <a:lstStyle/>
                    <a:p>
                      <a:pPr marL="0" marR="0">
                        <a:lnSpc>
                          <a:spcPct val="115000"/>
                        </a:lnSpc>
                        <a:spcBef>
                          <a:spcPts val="0"/>
                        </a:spcBef>
                        <a:spcAft>
                          <a:spcPts val="0"/>
                        </a:spcAft>
                      </a:pPr>
                      <a:r>
                        <a:rPr lang="en-US" sz="2200" dirty="0">
                          <a:effectLst/>
                          <a:latin typeface="Candara" panose="020E0502030303020204" pitchFamily="34" charset="0"/>
                        </a:rPr>
                        <a:t>TBRA</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200" dirty="0">
                          <a:effectLst/>
                          <a:latin typeface="Candara" panose="020E0502030303020204" pitchFamily="34" charset="0"/>
                        </a:rPr>
                        <a:t>$510,522.73</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200">
                          <a:effectLst/>
                          <a:latin typeface="Candara" panose="020E0502030303020204" pitchFamily="34" charset="0"/>
                        </a:rPr>
                        <a:t>34%</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3683787"/>
                  </a:ext>
                </a:extLst>
              </a:tr>
              <a:tr h="402599">
                <a:tc>
                  <a:txBody>
                    <a:bodyPr/>
                    <a:lstStyle/>
                    <a:p>
                      <a:pPr marL="0" marR="0">
                        <a:lnSpc>
                          <a:spcPct val="115000"/>
                        </a:lnSpc>
                        <a:spcBef>
                          <a:spcPts val="0"/>
                        </a:spcBef>
                        <a:spcAft>
                          <a:spcPts val="0"/>
                        </a:spcAft>
                      </a:pPr>
                      <a:r>
                        <a:rPr lang="en-US" sz="2200" dirty="0">
                          <a:effectLst/>
                          <a:latin typeface="Candara" panose="020E0502030303020204" pitchFamily="34" charset="0"/>
                        </a:rPr>
                        <a:t>STRMU </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200" dirty="0">
                          <a:effectLst/>
                          <a:latin typeface="Candara" panose="020E0502030303020204" pitchFamily="34" charset="0"/>
                        </a:rPr>
                        <a:t>$601,568.19</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200" dirty="0">
                          <a:effectLst/>
                          <a:latin typeface="Candara" panose="020E0502030303020204" pitchFamily="34" charset="0"/>
                        </a:rPr>
                        <a:t>40%</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1189972"/>
                  </a:ext>
                </a:extLst>
              </a:tr>
              <a:tr h="402599">
                <a:tc>
                  <a:txBody>
                    <a:bodyPr/>
                    <a:lstStyle/>
                    <a:p>
                      <a:pPr marL="0" marR="0">
                        <a:lnSpc>
                          <a:spcPct val="115000"/>
                        </a:lnSpc>
                        <a:spcBef>
                          <a:spcPts val="0"/>
                        </a:spcBef>
                        <a:spcAft>
                          <a:spcPts val="0"/>
                        </a:spcAft>
                      </a:pPr>
                      <a:r>
                        <a:rPr lang="en-US" sz="2200" dirty="0">
                          <a:effectLst/>
                          <a:latin typeface="Candara" panose="020E0502030303020204" pitchFamily="34" charset="0"/>
                        </a:rPr>
                        <a:t>Total</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200">
                          <a:effectLst/>
                          <a:latin typeface="Candara" panose="020E0502030303020204" pitchFamily="34" charset="0"/>
                        </a:rPr>
                        <a:t>$1,487,210.00</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200" dirty="0">
                          <a:effectLst/>
                          <a:latin typeface="Candara" panose="020E0502030303020204" pitchFamily="34" charset="0"/>
                        </a:rPr>
                        <a:t>100%</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3242484"/>
                  </a:ext>
                </a:extLst>
              </a:tr>
            </a:tbl>
          </a:graphicData>
        </a:graphic>
      </p:graphicFrame>
    </p:spTree>
    <p:extLst>
      <p:ext uri="{BB962C8B-B14F-4D97-AF65-F5344CB8AC3E}">
        <p14:creationId xmlns:p14="http://schemas.microsoft.com/office/powerpoint/2010/main" val="3410548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7400"/>
            <a:ext cx="6805863" cy="1905000"/>
          </a:xfrm>
        </p:spPr>
        <p:txBody>
          <a:bodyPr>
            <a:noAutofit/>
          </a:bodyPr>
          <a:lstStyle/>
          <a:p>
            <a:r>
              <a:rPr lang="en-US" sz="6000" b="1" dirty="0">
                <a:latin typeface="Candara" panose="020E0502030303020204" pitchFamily="34" charset="0"/>
              </a:rPr>
              <a:t>Director’s Report</a:t>
            </a:r>
            <a:br>
              <a:rPr lang="en-US" sz="6000" b="1" dirty="0">
                <a:latin typeface="Candara" panose="020E0502030303020204" pitchFamily="34" charset="0"/>
              </a:rPr>
            </a:br>
            <a:r>
              <a:rPr lang="en-US" sz="3200" b="1" dirty="0">
                <a:latin typeface="Candara" panose="020E0502030303020204" pitchFamily="34" charset="0"/>
              </a:rPr>
              <a:t>Monthly Production</a:t>
            </a:r>
          </a:p>
        </p:txBody>
      </p:sp>
    </p:spTree>
    <p:extLst>
      <p:ext uri="{BB962C8B-B14F-4D97-AF65-F5344CB8AC3E}">
        <p14:creationId xmlns:p14="http://schemas.microsoft.com/office/powerpoint/2010/main" val="2119944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Autofit/>
          </a:bodyPr>
          <a:lstStyle/>
          <a:p>
            <a:r>
              <a:rPr lang="en-US" sz="3400" dirty="0">
                <a:latin typeface="Candara" panose="020E0502030303020204" pitchFamily="34" charset="0"/>
              </a:rPr>
              <a:t>Public Services Programs</a:t>
            </a:r>
          </a:p>
        </p:txBody>
      </p:sp>
      <p:sp>
        <p:nvSpPr>
          <p:cNvPr id="3" name="Rectangle 2">
            <a:extLst>
              <a:ext uri="{FF2B5EF4-FFF2-40B4-BE49-F238E27FC236}">
                <a16:creationId xmlns:a16="http://schemas.microsoft.com/office/drawing/2014/main" id="{8BFFBD38-AB70-4615-94D5-6DC9261712A7}"/>
              </a:ext>
            </a:extLst>
          </p:cNvPr>
          <p:cNvSpPr/>
          <p:nvPr/>
        </p:nvSpPr>
        <p:spPr>
          <a:xfrm>
            <a:off x="762000" y="1638145"/>
            <a:ext cx="7620000" cy="3440942"/>
          </a:xfrm>
          <a:prstGeom prst="rect">
            <a:avLst/>
          </a:prstGeom>
        </p:spPr>
        <p:txBody>
          <a:bodyPr wrap="square">
            <a:spAutoFit/>
          </a:bodyPr>
          <a:lstStyle/>
          <a:p>
            <a:pPr marL="342900" lvl="0" indent="-342900" defTabSz="457200">
              <a:spcBef>
                <a:spcPct val="20000"/>
              </a:spcBef>
              <a:buClr>
                <a:srgbClr val="69BE28"/>
              </a:buClr>
              <a:buFont typeface="Wingdings" panose="05000000000000000000" pitchFamily="2" charset="2"/>
              <a:buChar char="Ø"/>
            </a:pPr>
            <a:r>
              <a:rPr lang="en-US" sz="2800" dirty="0">
                <a:solidFill>
                  <a:srgbClr val="005A8B"/>
                </a:solidFill>
                <a:latin typeface="Candara" panose="020E0502030303020204" pitchFamily="34" charset="0"/>
                <a:ea typeface="Tahoma" panose="020B0604030504040204" pitchFamily="34" charset="0"/>
                <a:cs typeface="Tahoma" panose="020B0604030504040204" pitchFamily="34" charset="0"/>
              </a:rPr>
              <a:t>65,151 Clients served from February 2018 - January 2019</a:t>
            </a:r>
          </a:p>
          <a:p>
            <a:pPr marL="342900" lvl="0" indent="-342900" defTabSz="457200">
              <a:spcBef>
                <a:spcPct val="20000"/>
              </a:spcBef>
              <a:buClr>
                <a:srgbClr val="69BE28"/>
              </a:buClr>
              <a:buFont typeface="Wingdings" panose="05000000000000000000" pitchFamily="2" charset="2"/>
              <a:buChar char="Ø"/>
            </a:pPr>
            <a:endParaRPr lang="en-US" sz="1600" dirty="0">
              <a:solidFill>
                <a:srgbClr val="005A8B"/>
              </a:solidFill>
              <a:latin typeface="Candara" panose="020E0502030303020204" pitchFamily="34" charset="0"/>
              <a:ea typeface="Tahoma" panose="020B0604030504040204" pitchFamily="34" charset="0"/>
              <a:cs typeface="Tahoma" panose="020B0604030504040204" pitchFamily="34" charset="0"/>
            </a:endParaRPr>
          </a:p>
          <a:p>
            <a:pPr marL="342900" lvl="0" indent="-342900" defTabSz="457200">
              <a:spcBef>
                <a:spcPct val="20000"/>
              </a:spcBef>
              <a:buClr>
                <a:srgbClr val="69BE28"/>
              </a:buClr>
              <a:buFont typeface="Wingdings" panose="05000000000000000000" pitchFamily="2" charset="2"/>
              <a:buChar char="Ø"/>
            </a:pPr>
            <a:r>
              <a:rPr lang="en-US" sz="2800" dirty="0">
                <a:solidFill>
                  <a:srgbClr val="005A8B"/>
                </a:solidFill>
                <a:latin typeface="Candara" panose="020E0502030303020204" pitchFamily="34" charset="0"/>
                <a:ea typeface="Tahoma" panose="020B0604030504040204" pitchFamily="34" charset="0"/>
                <a:cs typeface="Tahoma" panose="020B0604030504040204" pitchFamily="34" charset="0"/>
              </a:rPr>
              <a:t>Total expenditures (all sources) for this period: $20,936,719.38</a:t>
            </a:r>
          </a:p>
          <a:p>
            <a:pPr marL="342900" lvl="0" indent="-342900" defTabSz="457200">
              <a:spcBef>
                <a:spcPct val="20000"/>
              </a:spcBef>
              <a:buClr>
                <a:srgbClr val="69BE28"/>
              </a:buClr>
              <a:buFont typeface="Wingdings" panose="05000000000000000000" pitchFamily="2" charset="2"/>
              <a:buChar char="Ø"/>
            </a:pPr>
            <a:endParaRPr lang="en-US" sz="1600" dirty="0">
              <a:solidFill>
                <a:srgbClr val="005A8B"/>
              </a:solidFill>
              <a:latin typeface="Candara" panose="020E0502030303020204" pitchFamily="34" charset="0"/>
              <a:ea typeface="Tahoma" panose="020B0604030504040204" pitchFamily="34" charset="0"/>
              <a:cs typeface="Tahoma" panose="020B0604030504040204" pitchFamily="34" charset="0"/>
            </a:endParaRPr>
          </a:p>
          <a:p>
            <a:pPr marL="342900" lvl="0" indent="-342900" defTabSz="457200">
              <a:spcBef>
                <a:spcPct val="20000"/>
              </a:spcBef>
              <a:buClr>
                <a:srgbClr val="69BE28"/>
              </a:buClr>
              <a:buFont typeface="Wingdings" panose="05000000000000000000" pitchFamily="2" charset="2"/>
              <a:buChar char="Ø"/>
            </a:pPr>
            <a:r>
              <a:rPr lang="en-US" sz="2800" dirty="0">
                <a:solidFill>
                  <a:srgbClr val="005A8B"/>
                </a:solidFill>
                <a:latin typeface="Candara" panose="020E0502030303020204" pitchFamily="34" charset="0"/>
                <a:ea typeface="Tahoma" panose="020B0604030504040204" pitchFamily="34" charset="0"/>
                <a:cs typeface="Tahoma" panose="020B0604030504040204" pitchFamily="34" charset="0"/>
              </a:rPr>
              <a:t>Total Administrative Costs: $1,049,919.39 (5.01%)</a:t>
            </a:r>
          </a:p>
        </p:txBody>
      </p:sp>
    </p:spTree>
    <p:extLst>
      <p:ext uri="{BB962C8B-B14F-4D97-AF65-F5344CB8AC3E}">
        <p14:creationId xmlns:p14="http://schemas.microsoft.com/office/powerpoint/2010/main" val="314178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676400"/>
          </a:xfrm>
        </p:spPr>
        <p:txBody>
          <a:bodyPr>
            <a:noAutofit/>
          </a:bodyPr>
          <a:lstStyle/>
          <a:p>
            <a:r>
              <a:rPr lang="en-US" sz="3000" dirty="0">
                <a:latin typeface="Candara" panose="020E0502030303020204" pitchFamily="34" charset="0"/>
              </a:rPr>
              <a:t>Item III.: HCD19-28</a:t>
            </a:r>
            <a:br>
              <a:rPr lang="en-US" sz="3000" dirty="0">
                <a:latin typeface="Candara" panose="020E0502030303020204" pitchFamily="34" charset="0"/>
              </a:rPr>
            </a:br>
            <a:r>
              <a:rPr lang="en-US" sz="3000" dirty="0">
                <a:latin typeface="Candara" panose="020E0502030303020204" pitchFamily="34" charset="0"/>
              </a:rPr>
              <a:t>Authorizing Submission of the </a:t>
            </a:r>
            <a:br>
              <a:rPr lang="en-US" sz="3000" dirty="0">
                <a:latin typeface="Candara" panose="020E0502030303020204" pitchFamily="34" charset="0"/>
              </a:rPr>
            </a:br>
            <a:r>
              <a:rPr lang="en-US" sz="3000" dirty="0">
                <a:latin typeface="Candara" panose="020E0502030303020204" pitchFamily="34" charset="0"/>
              </a:rPr>
              <a:t>2019 Annual Action Plan</a:t>
            </a:r>
            <a:br>
              <a:rPr lang="en-US" sz="3000" dirty="0">
                <a:latin typeface="Candara" panose="020E0502030303020204" pitchFamily="34" charset="0"/>
              </a:rPr>
            </a:br>
            <a:r>
              <a:rPr lang="en-US" sz="3000" dirty="0">
                <a:latin typeface="Candara" panose="020E0502030303020204" pitchFamily="34" charset="0"/>
              </a:rPr>
              <a:t>(All Districts)</a:t>
            </a:r>
          </a:p>
        </p:txBody>
      </p:sp>
      <p:sp>
        <p:nvSpPr>
          <p:cNvPr id="3" name="TextBox 2">
            <a:extLst>
              <a:ext uri="{FF2B5EF4-FFF2-40B4-BE49-F238E27FC236}">
                <a16:creationId xmlns:a16="http://schemas.microsoft.com/office/drawing/2014/main" id="{97202620-2795-417D-8F12-19E625840335}"/>
              </a:ext>
            </a:extLst>
          </p:cNvPr>
          <p:cNvSpPr txBox="1"/>
          <p:nvPr/>
        </p:nvSpPr>
        <p:spPr>
          <a:xfrm>
            <a:off x="457200" y="2279571"/>
            <a:ext cx="8229600" cy="3816429"/>
          </a:xfrm>
          <a:prstGeom prst="rect">
            <a:avLst/>
          </a:prstGeom>
          <a:noFill/>
        </p:spPr>
        <p:txBody>
          <a:bodyPr wrap="square" rtlCol="0">
            <a:spAutoFit/>
          </a:bodyPr>
          <a:lstStyle/>
          <a:p>
            <a:pPr marL="457200" indent="-457200" algn="just">
              <a:buFont typeface="Wingdings" panose="05000000000000000000" pitchFamily="2" charset="2"/>
              <a:buChar char="Ø"/>
            </a:pPr>
            <a:r>
              <a:rPr lang="en-US" sz="2200" dirty="0">
                <a:solidFill>
                  <a:schemeClr val="tx2"/>
                </a:solidFill>
                <a:latin typeface="Candara" panose="020E0502030303020204" pitchFamily="34" charset="0"/>
              </a:rPr>
              <a:t>Submission of 2019 Annual Action Plan to HUD, including an application for all entitlement grants (CDBG, HOME, HOPWA and ESG) </a:t>
            </a:r>
          </a:p>
          <a:p>
            <a:pPr marL="457200" indent="-457200" algn="just">
              <a:buFont typeface="Wingdings" panose="05000000000000000000" pitchFamily="2" charset="2"/>
              <a:buChar char="Ø"/>
            </a:pPr>
            <a:endParaRPr lang="en-US" sz="2200" dirty="0">
              <a:solidFill>
                <a:schemeClr val="tx2"/>
              </a:solidFill>
              <a:latin typeface="Candara" panose="020E0502030303020204" pitchFamily="34" charset="0"/>
            </a:endParaRPr>
          </a:p>
          <a:p>
            <a:pPr marL="457200" indent="-457200" algn="just">
              <a:buFont typeface="Wingdings" panose="05000000000000000000" pitchFamily="2" charset="2"/>
              <a:buChar char="Ø"/>
            </a:pPr>
            <a:r>
              <a:rPr lang="en-US" sz="2200" dirty="0">
                <a:solidFill>
                  <a:schemeClr val="tx2"/>
                </a:solidFill>
                <a:latin typeface="Candara" panose="020E0502030303020204" pitchFamily="34" charset="0"/>
              </a:rPr>
              <a:t>The execution of the agreements between the City of Houston and HUD for the entitlement grants by the Mayor or his designee</a:t>
            </a:r>
          </a:p>
          <a:p>
            <a:pPr marL="457200" indent="-457200" algn="just">
              <a:buFont typeface="Wingdings" panose="05000000000000000000" pitchFamily="2" charset="2"/>
              <a:buChar char="Ø"/>
            </a:pPr>
            <a:endParaRPr lang="en-US" sz="2200" dirty="0">
              <a:solidFill>
                <a:schemeClr val="tx2"/>
              </a:solidFill>
              <a:latin typeface="Candara" panose="020E0502030303020204" pitchFamily="34" charset="0"/>
            </a:endParaRPr>
          </a:p>
          <a:p>
            <a:pPr marL="457200" indent="-457200" algn="just">
              <a:buFont typeface="Wingdings" panose="05000000000000000000" pitchFamily="2" charset="2"/>
              <a:buChar char="Ø"/>
            </a:pPr>
            <a:r>
              <a:rPr lang="en-US" sz="2200" dirty="0">
                <a:solidFill>
                  <a:schemeClr val="tx2"/>
                </a:solidFill>
                <a:latin typeface="Candara" panose="020E0502030303020204" pitchFamily="34" charset="0"/>
              </a:rPr>
              <a:t>An estimated $45,464,359.00 in federal funds and $4,280,187.00 in program income will benefit income-eligible residents from July 1, 2019 to June 30, 2020.</a:t>
            </a:r>
          </a:p>
        </p:txBody>
      </p:sp>
    </p:spTree>
    <p:extLst>
      <p:ext uri="{BB962C8B-B14F-4D97-AF65-F5344CB8AC3E}">
        <p14:creationId xmlns:p14="http://schemas.microsoft.com/office/powerpoint/2010/main" val="2274776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Autofit/>
          </a:bodyPr>
          <a:lstStyle/>
          <a:p>
            <a:r>
              <a:rPr lang="en-US" sz="3400" dirty="0">
                <a:latin typeface="Candara" panose="020E0502030303020204" pitchFamily="34" charset="0"/>
              </a:rPr>
              <a:t>Public Facilities Projects</a:t>
            </a:r>
          </a:p>
        </p:txBody>
      </p:sp>
      <p:sp>
        <p:nvSpPr>
          <p:cNvPr id="5" name="Rectangle 4">
            <a:extLst>
              <a:ext uri="{FF2B5EF4-FFF2-40B4-BE49-F238E27FC236}">
                <a16:creationId xmlns:a16="http://schemas.microsoft.com/office/drawing/2014/main" id="{DF68E80B-DF0F-471E-BECF-195DDAD23960}"/>
              </a:ext>
            </a:extLst>
          </p:cNvPr>
          <p:cNvSpPr/>
          <p:nvPr/>
        </p:nvSpPr>
        <p:spPr>
          <a:xfrm>
            <a:off x="762000" y="1561945"/>
            <a:ext cx="7620000" cy="3010055"/>
          </a:xfrm>
          <a:prstGeom prst="rect">
            <a:avLst/>
          </a:prstGeom>
        </p:spPr>
        <p:txBody>
          <a:bodyPr wrap="square">
            <a:spAutoFit/>
          </a:bodyPr>
          <a:lstStyle/>
          <a:p>
            <a:pPr marL="342900" lvl="0" indent="-342900" defTabSz="457200">
              <a:spcBef>
                <a:spcPct val="20000"/>
              </a:spcBef>
              <a:buClr>
                <a:srgbClr val="69BE28"/>
              </a:buClr>
              <a:buFont typeface="Wingdings" panose="05000000000000000000" pitchFamily="2" charset="2"/>
              <a:buChar char="Ø"/>
            </a:pPr>
            <a:r>
              <a:rPr lang="en-US" sz="2800" dirty="0">
                <a:solidFill>
                  <a:srgbClr val="005A8B"/>
                </a:solidFill>
                <a:latin typeface="Candara" panose="020E0502030303020204" pitchFamily="34" charset="0"/>
                <a:ea typeface="Tahoma" panose="020B0604030504040204" pitchFamily="34" charset="0"/>
                <a:cs typeface="Tahoma" panose="020B0604030504040204" pitchFamily="34" charset="0"/>
              </a:rPr>
              <a:t>Average number of projects in progress per month for February 2018 – January 2019: 23</a:t>
            </a:r>
          </a:p>
          <a:p>
            <a:pPr marL="342900" lvl="0" indent="-342900" defTabSz="457200">
              <a:spcBef>
                <a:spcPct val="20000"/>
              </a:spcBef>
              <a:buClr>
                <a:srgbClr val="69BE28"/>
              </a:buClr>
              <a:buFont typeface="Wingdings" panose="05000000000000000000" pitchFamily="2" charset="2"/>
              <a:buChar char="Ø"/>
            </a:pPr>
            <a:endParaRPr lang="en-US" sz="1600" dirty="0">
              <a:solidFill>
                <a:srgbClr val="005A8B"/>
              </a:solidFill>
              <a:latin typeface="Candara" panose="020E0502030303020204" pitchFamily="34" charset="0"/>
              <a:ea typeface="Tahoma" panose="020B0604030504040204" pitchFamily="34" charset="0"/>
              <a:cs typeface="Tahoma" panose="020B0604030504040204" pitchFamily="34" charset="0"/>
            </a:endParaRPr>
          </a:p>
          <a:p>
            <a:pPr marL="342900" lvl="0" indent="-342900" defTabSz="457200">
              <a:spcBef>
                <a:spcPct val="20000"/>
              </a:spcBef>
              <a:buClr>
                <a:srgbClr val="69BE28"/>
              </a:buClr>
              <a:buFont typeface="Wingdings" panose="05000000000000000000" pitchFamily="2" charset="2"/>
              <a:buChar char="Ø"/>
            </a:pPr>
            <a:r>
              <a:rPr lang="en-US" sz="2800" dirty="0">
                <a:solidFill>
                  <a:srgbClr val="005A8B"/>
                </a:solidFill>
                <a:latin typeface="Candara" panose="020E0502030303020204" pitchFamily="34" charset="0"/>
                <a:ea typeface="Tahoma" panose="020B0604030504040204" pitchFamily="34" charset="0"/>
                <a:cs typeface="Tahoma" panose="020B0604030504040204" pitchFamily="34" charset="0"/>
              </a:rPr>
              <a:t>Total expenditures (all sources) for this period: $5,635,681.38</a:t>
            </a:r>
          </a:p>
          <a:p>
            <a:pPr marL="342900" lvl="0" indent="-342900" defTabSz="457200">
              <a:spcBef>
                <a:spcPct val="20000"/>
              </a:spcBef>
              <a:buClr>
                <a:srgbClr val="69BE28"/>
              </a:buClr>
              <a:buFont typeface="Wingdings" panose="05000000000000000000" pitchFamily="2" charset="2"/>
              <a:buChar char="Ø"/>
            </a:pPr>
            <a:endParaRPr lang="en-US" sz="1600" dirty="0">
              <a:solidFill>
                <a:srgbClr val="005A8B"/>
              </a:solidFill>
              <a:latin typeface="Candara" panose="020E0502030303020204" pitchFamily="34" charset="0"/>
              <a:ea typeface="Tahoma" panose="020B0604030504040204" pitchFamily="34" charset="0"/>
              <a:cs typeface="Tahoma" panose="020B0604030504040204" pitchFamily="34" charset="0"/>
            </a:endParaRPr>
          </a:p>
          <a:p>
            <a:pPr marL="342900" lvl="0" indent="-342900" defTabSz="457200">
              <a:spcBef>
                <a:spcPct val="20000"/>
              </a:spcBef>
              <a:buClr>
                <a:srgbClr val="69BE28"/>
              </a:buClr>
              <a:buFont typeface="Wingdings" panose="05000000000000000000" pitchFamily="2" charset="2"/>
              <a:buChar char="Ø"/>
            </a:pPr>
            <a:r>
              <a:rPr lang="en-US" sz="2800" dirty="0">
                <a:solidFill>
                  <a:srgbClr val="005A8B"/>
                </a:solidFill>
                <a:latin typeface="Candara" panose="020E0502030303020204" pitchFamily="34" charset="0"/>
                <a:ea typeface="Tahoma" panose="020B0604030504040204" pitchFamily="34" charset="0"/>
                <a:cs typeface="Tahoma" panose="020B0604030504040204" pitchFamily="34" charset="0"/>
              </a:rPr>
              <a:t>Total Administrative Costs: $320,100.50  (5.68%)</a:t>
            </a:r>
          </a:p>
        </p:txBody>
      </p:sp>
    </p:spTree>
    <p:extLst>
      <p:ext uri="{BB962C8B-B14F-4D97-AF65-F5344CB8AC3E}">
        <p14:creationId xmlns:p14="http://schemas.microsoft.com/office/powerpoint/2010/main" val="682769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Autofit/>
          </a:bodyPr>
          <a:lstStyle/>
          <a:p>
            <a:r>
              <a:rPr lang="en-US" sz="3400" dirty="0">
                <a:latin typeface="Candara" panose="020E0502030303020204" pitchFamily="34" charset="0"/>
              </a:rPr>
              <a:t>Multifamily Projects</a:t>
            </a:r>
          </a:p>
        </p:txBody>
      </p:sp>
      <p:sp>
        <p:nvSpPr>
          <p:cNvPr id="7" name="Rectangle 6">
            <a:extLst>
              <a:ext uri="{FF2B5EF4-FFF2-40B4-BE49-F238E27FC236}">
                <a16:creationId xmlns:a16="http://schemas.microsoft.com/office/drawing/2014/main" id="{6FB802AD-839F-4C46-9538-13127E00FDB4}"/>
              </a:ext>
            </a:extLst>
          </p:cNvPr>
          <p:cNvSpPr/>
          <p:nvPr/>
        </p:nvSpPr>
        <p:spPr>
          <a:xfrm>
            <a:off x="762000" y="1295400"/>
            <a:ext cx="7467600" cy="4475071"/>
          </a:xfrm>
          <a:prstGeom prst="rect">
            <a:avLst/>
          </a:prstGeom>
        </p:spPr>
        <p:txBody>
          <a:bodyPr wrap="square">
            <a:spAutoFit/>
          </a:bodyPr>
          <a:lstStyle/>
          <a:p>
            <a:pPr marL="342900" lvl="0" indent="-342900" defTabSz="457200">
              <a:spcBef>
                <a:spcPct val="20000"/>
              </a:spcBef>
              <a:buClr>
                <a:srgbClr val="69BE28"/>
              </a:buClr>
              <a:buFont typeface="Wingdings" panose="05000000000000000000" pitchFamily="2" charset="2"/>
              <a:buChar char="Ø"/>
            </a:pPr>
            <a:r>
              <a:rPr lang="en-US" sz="2800" dirty="0">
                <a:solidFill>
                  <a:srgbClr val="005A8B"/>
                </a:solidFill>
                <a:latin typeface="Candara" panose="020E0502030303020204" pitchFamily="34" charset="0"/>
                <a:ea typeface="Tahoma" panose="020B0604030504040204" pitchFamily="34" charset="0"/>
                <a:cs typeface="Tahoma" panose="020B0604030504040204" pitchFamily="34" charset="0"/>
              </a:rPr>
              <a:t>HCDD Restricted Units Completed for February 2018 – January 2019: 558</a:t>
            </a:r>
          </a:p>
          <a:p>
            <a:pPr lvl="0" defTabSz="457200">
              <a:spcBef>
                <a:spcPct val="20000"/>
              </a:spcBef>
              <a:buClr>
                <a:srgbClr val="69BE28"/>
              </a:buClr>
            </a:pPr>
            <a:endParaRPr lang="en-US" sz="2800" dirty="0">
              <a:solidFill>
                <a:srgbClr val="005A8B"/>
              </a:solidFill>
              <a:latin typeface="Candara" panose="020E0502030303020204" pitchFamily="34" charset="0"/>
              <a:ea typeface="Tahoma" panose="020B0604030504040204" pitchFamily="34" charset="0"/>
              <a:cs typeface="Tahoma" panose="020B0604030504040204" pitchFamily="34" charset="0"/>
            </a:endParaRPr>
          </a:p>
          <a:p>
            <a:pPr marL="342900" lvl="0" indent="-342900" defTabSz="457200">
              <a:spcBef>
                <a:spcPct val="20000"/>
              </a:spcBef>
              <a:buClr>
                <a:srgbClr val="69BE28"/>
              </a:buClr>
              <a:buFont typeface="Wingdings" panose="05000000000000000000" pitchFamily="2" charset="2"/>
              <a:buChar char="Ø"/>
            </a:pPr>
            <a:r>
              <a:rPr lang="en-US" sz="2800" dirty="0">
                <a:solidFill>
                  <a:srgbClr val="005A8B"/>
                </a:solidFill>
                <a:latin typeface="Candara" panose="020E0502030303020204" pitchFamily="34" charset="0"/>
                <a:ea typeface="Tahoma" panose="020B0604030504040204" pitchFamily="34" charset="0"/>
                <a:cs typeface="Tahoma" panose="020B0604030504040204" pitchFamily="34" charset="0"/>
              </a:rPr>
              <a:t>Total Units Completed for January 2018 – December 2018: 865</a:t>
            </a:r>
          </a:p>
          <a:p>
            <a:pPr marL="342900" lvl="0" indent="-342900" defTabSz="457200">
              <a:spcBef>
                <a:spcPct val="20000"/>
              </a:spcBef>
              <a:buClr>
                <a:srgbClr val="69BE28"/>
              </a:buClr>
              <a:buFont typeface="Wingdings" panose="05000000000000000000" pitchFamily="2" charset="2"/>
              <a:buChar char="Ø"/>
            </a:pPr>
            <a:endParaRPr lang="en-US" sz="1600" dirty="0">
              <a:solidFill>
                <a:srgbClr val="005A8B"/>
              </a:solidFill>
              <a:latin typeface="Candara" panose="020E0502030303020204" pitchFamily="34" charset="0"/>
              <a:ea typeface="Tahoma" panose="020B0604030504040204" pitchFamily="34" charset="0"/>
              <a:cs typeface="Tahoma" panose="020B0604030504040204" pitchFamily="34" charset="0"/>
            </a:endParaRPr>
          </a:p>
          <a:p>
            <a:pPr marL="342900" lvl="0" indent="-342900" defTabSz="457200">
              <a:spcBef>
                <a:spcPct val="20000"/>
              </a:spcBef>
              <a:buClr>
                <a:srgbClr val="69BE28"/>
              </a:buClr>
              <a:buFont typeface="Wingdings" panose="05000000000000000000" pitchFamily="2" charset="2"/>
              <a:buChar char="Ø"/>
            </a:pPr>
            <a:r>
              <a:rPr lang="en-US" sz="2800" dirty="0">
                <a:solidFill>
                  <a:srgbClr val="005A8B"/>
                </a:solidFill>
                <a:latin typeface="Candara" panose="020E0502030303020204" pitchFamily="34" charset="0"/>
                <a:ea typeface="Tahoma" panose="020B0604030504040204" pitchFamily="34" charset="0"/>
                <a:cs typeface="Tahoma" panose="020B0604030504040204" pitchFamily="34" charset="0"/>
              </a:rPr>
              <a:t>Total expenditures for this period: $12,760,197.81</a:t>
            </a:r>
          </a:p>
          <a:p>
            <a:pPr marL="342900" lvl="0" indent="-342900" defTabSz="457200">
              <a:spcBef>
                <a:spcPct val="20000"/>
              </a:spcBef>
              <a:buClr>
                <a:srgbClr val="69BE28"/>
              </a:buClr>
              <a:buFont typeface="Wingdings" panose="05000000000000000000" pitchFamily="2" charset="2"/>
              <a:buChar char="Ø"/>
            </a:pPr>
            <a:endParaRPr lang="en-US" sz="1600" dirty="0">
              <a:solidFill>
                <a:srgbClr val="005A8B"/>
              </a:solidFill>
              <a:latin typeface="Candara" panose="020E0502030303020204" pitchFamily="34" charset="0"/>
              <a:ea typeface="Tahoma" panose="020B0604030504040204" pitchFamily="34" charset="0"/>
              <a:cs typeface="Tahoma" panose="020B0604030504040204" pitchFamily="34" charset="0"/>
            </a:endParaRPr>
          </a:p>
          <a:p>
            <a:pPr marL="342900" lvl="0" indent="-342900" defTabSz="457200">
              <a:spcBef>
                <a:spcPct val="20000"/>
              </a:spcBef>
              <a:buClr>
                <a:srgbClr val="69BE28"/>
              </a:buClr>
              <a:buFont typeface="Wingdings" panose="05000000000000000000" pitchFamily="2" charset="2"/>
              <a:buChar char="Ø"/>
            </a:pPr>
            <a:r>
              <a:rPr lang="en-US" sz="2800" dirty="0">
                <a:solidFill>
                  <a:srgbClr val="005A8B"/>
                </a:solidFill>
                <a:latin typeface="Candara" panose="020E0502030303020204" pitchFamily="34" charset="0"/>
                <a:ea typeface="Tahoma" panose="020B0604030504040204" pitchFamily="34" charset="0"/>
                <a:cs typeface="Tahoma" panose="020B0604030504040204" pitchFamily="34" charset="0"/>
              </a:rPr>
              <a:t>Total Administrative Costs: $817,278.00 (6.4%)</a:t>
            </a:r>
          </a:p>
        </p:txBody>
      </p:sp>
    </p:spTree>
    <p:extLst>
      <p:ext uri="{BB962C8B-B14F-4D97-AF65-F5344CB8AC3E}">
        <p14:creationId xmlns:p14="http://schemas.microsoft.com/office/powerpoint/2010/main" val="2898416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A09D-C971-4198-B843-A7412007B694}"/>
              </a:ext>
            </a:extLst>
          </p:cNvPr>
          <p:cNvSpPr>
            <a:spLocks noGrp="1"/>
          </p:cNvSpPr>
          <p:nvPr>
            <p:ph type="title"/>
          </p:nvPr>
        </p:nvSpPr>
        <p:spPr>
          <a:xfrm>
            <a:off x="121025" y="874668"/>
            <a:ext cx="8895230" cy="492638"/>
          </a:xfrm>
          <a:solidFill>
            <a:schemeClr val="accent1"/>
          </a:solidFill>
          <a:ln>
            <a:solidFill>
              <a:schemeClr val="accent1"/>
            </a:solidFill>
          </a:ln>
        </p:spPr>
        <p:txBody>
          <a:bodyPr>
            <a:normAutofit fontScale="90000"/>
          </a:bodyPr>
          <a:lstStyle/>
          <a:p>
            <a:pPr algn="ctr"/>
            <a:r>
              <a:rPr lang="en-US" sz="2700" b="1" dirty="0">
                <a:solidFill>
                  <a:schemeClr val="bg1"/>
                </a:solidFill>
                <a:latin typeface="Arial Narrow" panose="020B0606020202030204" pitchFamily="34" charset="0"/>
              </a:rPr>
              <a:t>HOUSING RECOVERY – SINGLE FAMILY</a:t>
            </a:r>
          </a:p>
        </p:txBody>
      </p:sp>
      <p:graphicFrame>
        <p:nvGraphicFramePr>
          <p:cNvPr id="4" name="Content Placeholder 3">
            <a:extLst>
              <a:ext uri="{FF2B5EF4-FFF2-40B4-BE49-F238E27FC236}">
                <a16:creationId xmlns:a16="http://schemas.microsoft.com/office/drawing/2014/main" id="{9A403EAF-AD14-4CE1-96DD-B3DCCE399B6A}"/>
              </a:ext>
            </a:extLst>
          </p:cNvPr>
          <p:cNvGraphicFramePr>
            <a:graphicFrameLocks noGrp="1"/>
          </p:cNvGraphicFramePr>
          <p:nvPr>
            <p:ph idx="1"/>
            <p:extLst/>
          </p:nvPr>
        </p:nvGraphicFramePr>
        <p:xfrm>
          <a:off x="185980" y="1415190"/>
          <a:ext cx="8824467" cy="2928464"/>
        </p:xfrm>
        <a:graphic>
          <a:graphicData uri="http://schemas.openxmlformats.org/drawingml/2006/table">
            <a:tbl>
              <a:tblPr firstRow="1" bandRow="1">
                <a:tableStyleId>{5C22544A-7EE6-4342-B048-85BDC9FD1C3A}</a:tableStyleId>
              </a:tblPr>
              <a:tblGrid>
                <a:gridCol w="1740631">
                  <a:extLst>
                    <a:ext uri="{9D8B030D-6E8A-4147-A177-3AD203B41FA5}">
                      <a16:colId xmlns:a16="http://schemas.microsoft.com/office/drawing/2014/main" val="1875412780"/>
                    </a:ext>
                  </a:extLst>
                </a:gridCol>
                <a:gridCol w="615134">
                  <a:extLst>
                    <a:ext uri="{9D8B030D-6E8A-4147-A177-3AD203B41FA5}">
                      <a16:colId xmlns:a16="http://schemas.microsoft.com/office/drawing/2014/main" val="61050818"/>
                    </a:ext>
                  </a:extLst>
                </a:gridCol>
                <a:gridCol w="478103">
                  <a:extLst>
                    <a:ext uri="{9D8B030D-6E8A-4147-A177-3AD203B41FA5}">
                      <a16:colId xmlns:a16="http://schemas.microsoft.com/office/drawing/2014/main" val="434217355"/>
                    </a:ext>
                  </a:extLst>
                </a:gridCol>
                <a:gridCol w="1163453">
                  <a:extLst>
                    <a:ext uri="{9D8B030D-6E8A-4147-A177-3AD203B41FA5}">
                      <a16:colId xmlns:a16="http://schemas.microsoft.com/office/drawing/2014/main" val="2816775927"/>
                    </a:ext>
                  </a:extLst>
                </a:gridCol>
                <a:gridCol w="421654">
                  <a:extLst>
                    <a:ext uri="{9D8B030D-6E8A-4147-A177-3AD203B41FA5}">
                      <a16:colId xmlns:a16="http://schemas.microsoft.com/office/drawing/2014/main" val="754138404"/>
                    </a:ext>
                  </a:extLst>
                </a:gridCol>
                <a:gridCol w="962813">
                  <a:extLst>
                    <a:ext uri="{9D8B030D-6E8A-4147-A177-3AD203B41FA5}">
                      <a16:colId xmlns:a16="http://schemas.microsoft.com/office/drawing/2014/main" val="4287331321"/>
                    </a:ext>
                  </a:extLst>
                </a:gridCol>
                <a:gridCol w="383583">
                  <a:extLst>
                    <a:ext uri="{9D8B030D-6E8A-4147-A177-3AD203B41FA5}">
                      <a16:colId xmlns:a16="http://schemas.microsoft.com/office/drawing/2014/main" val="317951529"/>
                    </a:ext>
                  </a:extLst>
                </a:gridCol>
                <a:gridCol w="1022888">
                  <a:extLst>
                    <a:ext uri="{9D8B030D-6E8A-4147-A177-3AD203B41FA5}">
                      <a16:colId xmlns:a16="http://schemas.microsoft.com/office/drawing/2014/main" val="2191436634"/>
                    </a:ext>
                  </a:extLst>
                </a:gridCol>
                <a:gridCol w="424266">
                  <a:extLst>
                    <a:ext uri="{9D8B030D-6E8A-4147-A177-3AD203B41FA5}">
                      <a16:colId xmlns:a16="http://schemas.microsoft.com/office/drawing/2014/main" val="772384308"/>
                    </a:ext>
                  </a:extLst>
                </a:gridCol>
                <a:gridCol w="749731">
                  <a:extLst>
                    <a:ext uri="{9D8B030D-6E8A-4147-A177-3AD203B41FA5}">
                      <a16:colId xmlns:a16="http://schemas.microsoft.com/office/drawing/2014/main" val="4239237239"/>
                    </a:ext>
                  </a:extLst>
                </a:gridCol>
                <a:gridCol w="325465">
                  <a:extLst>
                    <a:ext uri="{9D8B030D-6E8A-4147-A177-3AD203B41FA5}">
                      <a16:colId xmlns:a16="http://schemas.microsoft.com/office/drawing/2014/main" val="1454739363"/>
                    </a:ext>
                  </a:extLst>
                </a:gridCol>
                <a:gridCol w="536746">
                  <a:extLst>
                    <a:ext uri="{9D8B030D-6E8A-4147-A177-3AD203B41FA5}">
                      <a16:colId xmlns:a16="http://schemas.microsoft.com/office/drawing/2014/main" val="96121000"/>
                    </a:ext>
                  </a:extLst>
                </a:gridCol>
              </a:tblGrid>
              <a:tr h="342900">
                <a:tc>
                  <a:txBody>
                    <a:bodyPr/>
                    <a:lstStyle/>
                    <a:p>
                      <a:pPr algn="l"/>
                      <a:r>
                        <a:rPr lang="en-US" sz="900" b="1" dirty="0">
                          <a:solidFill>
                            <a:schemeClr val="tx1"/>
                          </a:solidFill>
                          <a:latin typeface="Arial Narrow" panose="020B0606020202030204" pitchFamily="34" charset="0"/>
                        </a:rPr>
                        <a:t>PROGRAM</a:t>
                      </a:r>
                    </a:p>
                  </a:txBody>
                  <a:tcPr marL="68580" marR="68580" marT="34290" marB="34290" anchor="ctr">
                    <a:noFill/>
                  </a:tcPr>
                </a:tc>
                <a:tc>
                  <a:txBody>
                    <a:bodyPr/>
                    <a:lstStyle/>
                    <a:p>
                      <a:pPr algn="ctr"/>
                      <a:r>
                        <a:rPr lang="en-US" sz="900" b="1" dirty="0">
                          <a:solidFill>
                            <a:schemeClr val="tx1"/>
                          </a:solidFill>
                          <a:latin typeface="Arial Narrow" panose="020B0606020202030204" pitchFamily="34" charset="0"/>
                        </a:rPr>
                        <a:t>INTAKE PIPELINE</a:t>
                      </a:r>
                    </a:p>
                  </a:txBody>
                  <a:tcPr marL="68580" marR="68580" marT="34290" marB="34290" anchor="ctr">
                    <a:no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Arial Narrow" panose="020B0606020202030204" pitchFamily="34" charset="0"/>
                        </a:rPr>
                        <a:t>∆</a:t>
                      </a:r>
                    </a:p>
                    <a:p>
                      <a:pPr algn="ctr"/>
                      <a:endParaRPr lang="en-US" sz="900" b="1" dirty="0">
                        <a:solidFill>
                          <a:schemeClr val="tx1"/>
                        </a:solidFill>
                        <a:latin typeface="Arial Narrow" panose="020B0606020202030204" pitchFamily="34" charset="0"/>
                      </a:endParaRPr>
                    </a:p>
                  </a:txBody>
                  <a:tcPr marL="68580" marR="68580" marT="34290" marB="34290" anchor="ctr">
                    <a:noFill/>
                  </a:tcPr>
                </a:tc>
                <a:tc>
                  <a:txBody>
                    <a:bodyPr/>
                    <a:lstStyle/>
                    <a:p>
                      <a:pPr algn="ctr"/>
                      <a:r>
                        <a:rPr lang="en-US" sz="900" b="1" dirty="0">
                          <a:solidFill>
                            <a:schemeClr val="tx1"/>
                          </a:solidFill>
                          <a:latin typeface="Arial Narrow" panose="020B0606020202030204" pitchFamily="34" charset="0"/>
                        </a:rPr>
                        <a:t>PRE-CONSTRUCTION</a:t>
                      </a:r>
                      <a:r>
                        <a:rPr lang="en-US" sz="900" b="1" baseline="30000" dirty="0">
                          <a:solidFill>
                            <a:schemeClr val="tx1"/>
                          </a:solidFill>
                          <a:latin typeface="Arial Narrow" panose="020B0606020202030204" pitchFamily="34" charset="0"/>
                        </a:rPr>
                        <a:t>1</a:t>
                      </a:r>
                    </a:p>
                  </a:txBody>
                  <a:tcPr marL="68580" marR="68580" marT="34290" marB="34290" anchor="ctr">
                    <a:no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Arial Narrow" panose="020B0606020202030204" pitchFamily="34" charset="0"/>
                        </a:rPr>
                        <a:t>∆</a:t>
                      </a:r>
                    </a:p>
                  </a:txBody>
                  <a:tcPr marL="68580" marR="68580" marT="34290" marB="34290" anchor="ctr">
                    <a:noFill/>
                  </a:tcPr>
                </a:tc>
                <a:tc>
                  <a:txBody>
                    <a:bodyPr/>
                    <a:lstStyle/>
                    <a:p>
                      <a:pPr algn="ctr"/>
                      <a:r>
                        <a:rPr lang="en-US" sz="900" b="1" dirty="0">
                          <a:solidFill>
                            <a:schemeClr val="tx1"/>
                          </a:solidFill>
                          <a:latin typeface="Arial Narrow" panose="020B0606020202030204" pitchFamily="34" charset="0"/>
                        </a:rPr>
                        <a:t>NTPS ISSUED</a:t>
                      </a:r>
                      <a:r>
                        <a:rPr lang="en-US" sz="900" b="1" kern="1200" baseline="30000" dirty="0">
                          <a:solidFill>
                            <a:schemeClr val="tx1"/>
                          </a:solidFill>
                          <a:latin typeface="Arial Narrow" panose="020B0606020202030204" pitchFamily="34" charset="0"/>
                          <a:ea typeface="+mn-ea"/>
                          <a:cs typeface="+mn-cs"/>
                        </a:rPr>
                        <a:t>5</a:t>
                      </a:r>
                      <a:r>
                        <a:rPr lang="en-US" sz="900" b="1" dirty="0">
                          <a:solidFill>
                            <a:schemeClr val="tx1"/>
                          </a:solidFill>
                          <a:latin typeface="Arial Narrow" panose="020B0606020202030204" pitchFamily="34" charset="0"/>
                        </a:rPr>
                        <a:t> </a:t>
                      </a:r>
                    </a:p>
                  </a:txBody>
                  <a:tcPr marL="68580" marR="68580" marT="34290" marB="34290" anchor="ctr">
                    <a:no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Arial Narrow" panose="020B0606020202030204" pitchFamily="34" charset="0"/>
                        </a:rPr>
                        <a:t>∆</a:t>
                      </a:r>
                    </a:p>
                  </a:txBody>
                  <a:tcPr marL="68580" marR="68580" marT="34290" marB="34290" anchor="ctr">
                    <a:noFill/>
                  </a:tcPr>
                </a:tc>
                <a:tc>
                  <a:txBody>
                    <a:bodyPr/>
                    <a:lstStyle/>
                    <a:p>
                      <a:pPr algn="ctr"/>
                      <a:r>
                        <a:rPr lang="en-US" sz="900" b="1" dirty="0">
                          <a:solidFill>
                            <a:schemeClr val="tx1"/>
                          </a:solidFill>
                          <a:latin typeface="Arial Narrow" panose="020B0606020202030204" pitchFamily="34" charset="0"/>
                        </a:rPr>
                        <a:t>UNDER CONSTRUCTION</a:t>
                      </a:r>
                    </a:p>
                  </a:txBody>
                  <a:tcPr marL="68580" marR="68580" marT="34290" marB="34290" anchor="ctr">
                    <a:noFill/>
                  </a:tcPr>
                </a:tc>
                <a:tc>
                  <a:txBody>
                    <a:bodyPr/>
                    <a:lstStyle/>
                    <a:p>
                      <a:pPr algn="ctr"/>
                      <a:r>
                        <a:rPr lang="en-US" sz="1100" b="1" dirty="0">
                          <a:solidFill>
                            <a:schemeClr val="tx1"/>
                          </a:solidFill>
                          <a:latin typeface="Arial Narrow" panose="020B0606020202030204" pitchFamily="34" charset="0"/>
                        </a:rPr>
                        <a:t>∆</a:t>
                      </a:r>
                    </a:p>
                  </a:txBody>
                  <a:tcPr marL="68580" marR="68580" marT="34290" marB="34290" anchor="ctr">
                    <a:noFill/>
                  </a:tcPr>
                </a:tc>
                <a:tc>
                  <a:txBody>
                    <a:bodyPr/>
                    <a:lstStyle/>
                    <a:p>
                      <a:pPr algn="ctr"/>
                      <a:r>
                        <a:rPr lang="en-US" sz="900" b="1" dirty="0">
                          <a:solidFill>
                            <a:schemeClr val="tx1"/>
                          </a:solidFill>
                          <a:latin typeface="Arial Narrow" panose="020B0606020202030204" pitchFamily="34" charset="0"/>
                        </a:rPr>
                        <a:t>COMPLETED</a:t>
                      </a:r>
                    </a:p>
                  </a:txBody>
                  <a:tcPr marL="68580" marR="68580" marT="34290" marB="34290" anchor="ctr">
                    <a:no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Arial Narrow" panose="020B0606020202030204" pitchFamily="34" charset="0"/>
                        </a:rPr>
                        <a:t>∆</a:t>
                      </a:r>
                    </a:p>
                  </a:txBody>
                  <a:tcPr marL="68580" marR="68580" marT="34290" marB="34290" anchor="ctr">
                    <a:no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latin typeface="Arial Narrow" panose="020B0606020202030204" pitchFamily="34" charset="0"/>
                          <a:ea typeface="+mn-ea"/>
                          <a:cs typeface="+mn-cs"/>
                        </a:rPr>
                        <a:t>TOTAL</a:t>
                      </a:r>
                      <a:r>
                        <a:rPr lang="en-US" sz="900" b="1" kern="1200" baseline="30000" dirty="0">
                          <a:solidFill>
                            <a:schemeClr val="tx1"/>
                          </a:solidFill>
                          <a:latin typeface="Arial Narrow" panose="020B0606020202030204" pitchFamily="34" charset="0"/>
                          <a:ea typeface="+mn-ea"/>
                          <a:cs typeface="+mn-cs"/>
                        </a:rPr>
                        <a:t>2</a:t>
                      </a:r>
                    </a:p>
                  </a:txBody>
                  <a:tcPr marL="68580" marR="68580" marT="34290" marB="34290" anchor="ctr">
                    <a:noFill/>
                  </a:tcPr>
                </a:tc>
                <a:extLst>
                  <a:ext uri="{0D108BD9-81ED-4DB2-BD59-A6C34878D82A}">
                    <a16:rowId xmlns:a16="http://schemas.microsoft.com/office/drawing/2014/main" val="1479065353"/>
                  </a:ext>
                </a:extLst>
              </a:tr>
              <a:tr h="548640">
                <a:tc>
                  <a:txBody>
                    <a:bodyPr/>
                    <a:lstStyle/>
                    <a:p>
                      <a:pPr algn="l"/>
                      <a:r>
                        <a:rPr lang="en-US" sz="900" b="1" dirty="0">
                          <a:latin typeface="Arial Narrow" panose="020B0606020202030204" pitchFamily="34" charset="0"/>
                        </a:rPr>
                        <a:t>HRP – TIER 1</a:t>
                      </a:r>
                    </a:p>
                    <a:p>
                      <a:pPr algn="l"/>
                      <a:r>
                        <a:rPr lang="en-US" sz="800" b="0" dirty="0">
                          <a:latin typeface="Arial Narrow" panose="020B0606020202030204" pitchFamily="34" charset="0"/>
                        </a:rPr>
                        <a:t>MINOR REPAIRS </a:t>
                      </a:r>
                    </a:p>
                    <a:p>
                      <a:pPr algn="l"/>
                      <a:r>
                        <a:rPr lang="en-US" sz="800" b="0" dirty="0">
                          <a:latin typeface="Arial Narrow" panose="020B0606020202030204" pitchFamily="34" charset="0"/>
                        </a:rPr>
                        <a:t>Less than $10,000</a:t>
                      </a:r>
                    </a:p>
                    <a:p>
                      <a:pPr algn="l"/>
                      <a:endParaRPr lang="en-US" sz="800" b="0" dirty="0">
                        <a:latin typeface="Arial Narrow" panose="020B0606020202030204" pitchFamily="34" charset="0"/>
                      </a:endParaRPr>
                    </a:p>
                  </a:txBody>
                  <a:tcPr marL="68580" marR="68580" marT="34290" marB="34290" anchor="ctr"/>
                </a:tc>
                <a:tc>
                  <a:txBody>
                    <a:bodyPr/>
                    <a:lstStyle/>
                    <a:p>
                      <a:pPr algn="ctr" fontAlgn="ctr"/>
                      <a:r>
                        <a:rPr lang="en-US" sz="1100" b="0" i="0" u="none" strike="noStrike" dirty="0">
                          <a:solidFill>
                            <a:srgbClr val="000000"/>
                          </a:solidFill>
                          <a:effectLst/>
                          <a:latin typeface="Arial Narrow" panose="020B0606020202030204" pitchFamily="34" charset="0"/>
                        </a:rPr>
                        <a:t>5</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5</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0</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6</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0</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0</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6</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6</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0</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 0</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6</a:t>
                      </a:r>
                    </a:p>
                  </a:txBody>
                  <a:tcPr marL="7144" marR="7144" marT="7144" marB="0" anchor="ctr"/>
                </a:tc>
                <a:extLst>
                  <a:ext uri="{0D108BD9-81ED-4DB2-BD59-A6C34878D82A}">
                    <a16:rowId xmlns:a16="http://schemas.microsoft.com/office/drawing/2014/main" val="3985637941"/>
                  </a:ext>
                </a:extLst>
              </a:tr>
              <a:tr h="548640">
                <a:tc>
                  <a:txBody>
                    <a:bodyPr/>
                    <a:lstStyle/>
                    <a:p>
                      <a:pPr algn="l"/>
                      <a:r>
                        <a:rPr lang="en-US" sz="900" b="1" dirty="0">
                          <a:latin typeface="Arial Narrow" panose="020B0606020202030204" pitchFamily="34" charset="0"/>
                        </a:rPr>
                        <a:t>HRP – TIER 2</a:t>
                      </a:r>
                    </a:p>
                    <a:p>
                      <a:pPr algn="l"/>
                      <a:r>
                        <a:rPr lang="en-US" sz="800" b="0" dirty="0">
                          <a:latin typeface="Arial Narrow" panose="020B0606020202030204" pitchFamily="34" charset="0"/>
                        </a:rPr>
                        <a:t>SUBSTANTIAL REPAIRS </a:t>
                      </a:r>
                    </a:p>
                    <a:p>
                      <a:pPr algn="l"/>
                      <a:r>
                        <a:rPr lang="en-US" sz="800" b="0" dirty="0">
                          <a:latin typeface="Arial Narrow" panose="020B0606020202030204" pitchFamily="34" charset="0"/>
                        </a:rPr>
                        <a:t>Greater than $10,000</a:t>
                      </a:r>
                    </a:p>
                    <a:p>
                      <a:pPr algn="l"/>
                      <a:endParaRPr lang="en-US" sz="800" b="0" dirty="0">
                        <a:latin typeface="Arial Narrow" panose="020B0606020202030204" pitchFamily="34" charset="0"/>
                      </a:endParaRPr>
                    </a:p>
                  </a:txBody>
                  <a:tcPr marL="68580" marR="68580" marT="34290" marB="34290" anchor="ctr"/>
                </a:tc>
                <a:tc>
                  <a:txBody>
                    <a:bodyPr/>
                    <a:lstStyle/>
                    <a:p>
                      <a:pPr algn="ctr" fontAlgn="ctr"/>
                      <a:r>
                        <a:rPr lang="en-US" sz="1100" b="0" i="0" u="none" strike="noStrike" dirty="0">
                          <a:solidFill>
                            <a:srgbClr val="000000"/>
                          </a:solidFill>
                          <a:effectLst/>
                          <a:latin typeface="Arial Narrow" panose="020B0606020202030204" pitchFamily="34" charset="0"/>
                        </a:rPr>
                        <a:t>324</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41</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192</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-25</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0</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0</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4</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-6</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40</a:t>
                      </a:r>
                    </a:p>
                  </a:txBody>
                  <a:tcPr marL="7144" marR="7144" marT="7144" marB="0" anchor="ctr"/>
                </a:tc>
                <a:tc>
                  <a:txBody>
                    <a:bodyPr/>
                    <a:lstStyle/>
                    <a:p>
                      <a:pPr marL="0" algn="ctr" defTabSz="914418" rtl="0" eaLnBrk="1" fontAlgn="ctr" latinLnBrk="0" hangingPunct="1"/>
                      <a:r>
                        <a:rPr lang="en-US" sz="1100" b="0" i="0" u="none" strike="noStrike" kern="1200" dirty="0">
                          <a:solidFill>
                            <a:srgbClr val="000000"/>
                          </a:solidFill>
                          <a:effectLst/>
                          <a:latin typeface="Arial Narrow" panose="020B0606020202030204" pitchFamily="34" charset="0"/>
                          <a:ea typeface="+mn-ea"/>
                          <a:cs typeface="+mn-cs"/>
                        </a:rPr>
                        <a:t>+7</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236</a:t>
                      </a:r>
                    </a:p>
                  </a:txBody>
                  <a:tcPr marL="7144" marR="7144" marT="7144" marB="0" anchor="ctr"/>
                </a:tc>
                <a:extLst>
                  <a:ext uri="{0D108BD9-81ED-4DB2-BD59-A6C34878D82A}">
                    <a16:rowId xmlns:a16="http://schemas.microsoft.com/office/drawing/2014/main" val="3901149002"/>
                  </a:ext>
                </a:extLst>
              </a:tr>
              <a:tr h="548640">
                <a:tc>
                  <a:txBody>
                    <a:bodyPr/>
                    <a:lstStyle/>
                    <a:p>
                      <a:pPr algn="l"/>
                      <a:r>
                        <a:rPr lang="en-US" sz="900" b="1" dirty="0">
                          <a:latin typeface="Arial Narrow" panose="020B0606020202030204" pitchFamily="34" charset="0"/>
                        </a:rPr>
                        <a:t>HRP – TIER 3</a:t>
                      </a:r>
                    </a:p>
                    <a:p>
                      <a:pPr algn="l"/>
                      <a:r>
                        <a:rPr lang="en-US" sz="800" b="0" dirty="0">
                          <a:latin typeface="Arial Narrow" panose="020B0606020202030204" pitchFamily="34" charset="0"/>
                        </a:rPr>
                        <a:t>RECONSTRUCTION </a:t>
                      </a:r>
                    </a:p>
                    <a:p>
                      <a:pPr algn="l"/>
                      <a:r>
                        <a:rPr lang="en-US" sz="800" b="0" dirty="0">
                          <a:latin typeface="Arial Narrow" panose="020B0606020202030204" pitchFamily="34" charset="0"/>
                        </a:rPr>
                        <a:t>Greater than $65,000</a:t>
                      </a:r>
                    </a:p>
                    <a:p>
                      <a:pPr algn="l"/>
                      <a:endParaRPr lang="en-US" sz="800" b="0" dirty="0">
                        <a:latin typeface="Arial Narrow" panose="020B0606020202030204" pitchFamily="34" charset="0"/>
                      </a:endParaRPr>
                    </a:p>
                  </a:txBody>
                  <a:tcPr marL="68580" marR="68580" marT="34290" marB="34290" anchor="ctr"/>
                </a:tc>
                <a:tc>
                  <a:txBody>
                    <a:bodyPr/>
                    <a:lstStyle/>
                    <a:p>
                      <a:pPr algn="ctr" fontAlgn="ctr"/>
                      <a:endParaRPr lang="en-US" sz="1100" b="0" i="0" u="none" strike="noStrike" dirty="0">
                        <a:solidFill>
                          <a:srgbClr val="000000"/>
                        </a:solidFill>
                        <a:effectLst/>
                        <a:latin typeface="Arial Narrow" panose="020B0606020202030204" pitchFamily="34" charset="0"/>
                      </a:endParaRPr>
                    </a:p>
                  </a:txBody>
                  <a:tcPr marL="7144" marR="7144" marT="7144" marB="0" anchor="ctr"/>
                </a:tc>
                <a:tc>
                  <a:txBody>
                    <a:bodyPr/>
                    <a:lstStyle/>
                    <a:p>
                      <a:endParaRPr lang="en-US" sz="1400" dirty="0"/>
                    </a:p>
                  </a:txBody>
                  <a:tcPr marL="68580" marR="68580" marT="34290" marB="34290"/>
                </a:tc>
                <a:tc>
                  <a:txBody>
                    <a:bodyPr/>
                    <a:lstStyle/>
                    <a:p>
                      <a:pPr algn="ctr" fontAlgn="ctr"/>
                      <a:r>
                        <a:rPr lang="en-US" sz="1100" b="0" i="0" u="none" strike="noStrike" dirty="0">
                          <a:solidFill>
                            <a:srgbClr val="000000"/>
                          </a:solidFill>
                          <a:effectLst/>
                          <a:latin typeface="Arial Narrow" panose="020B0606020202030204" pitchFamily="34" charset="0"/>
                        </a:rPr>
                        <a:t>219</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+29</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0</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-8</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34</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18</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5</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5</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258</a:t>
                      </a:r>
                    </a:p>
                  </a:txBody>
                  <a:tcPr marL="7144" marR="7144" marT="7144" marB="0" anchor="ctr"/>
                </a:tc>
                <a:extLst>
                  <a:ext uri="{0D108BD9-81ED-4DB2-BD59-A6C34878D82A}">
                    <a16:rowId xmlns:a16="http://schemas.microsoft.com/office/drawing/2014/main" val="4274379101"/>
                  </a:ext>
                </a:extLst>
              </a:tr>
              <a:tr h="230984">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US" sz="900" b="1" dirty="0">
                          <a:latin typeface="Arial Narrow" panose="020B0606020202030204" pitchFamily="34" charset="0"/>
                        </a:rPr>
                        <a:t>2015 STORM DAMAGE</a:t>
                      </a:r>
                      <a:r>
                        <a:rPr lang="en-US" sz="900" b="1" kern="1200" baseline="30000" dirty="0">
                          <a:solidFill>
                            <a:schemeClr val="tx1"/>
                          </a:solidFill>
                          <a:latin typeface="Arial Narrow" panose="020B0606020202030204" pitchFamily="34" charset="0"/>
                          <a:ea typeface="+mn-ea"/>
                          <a:cs typeface="+mn-cs"/>
                        </a:rPr>
                        <a:t>4</a:t>
                      </a:r>
                      <a:endParaRPr lang="en-US" sz="900" b="1" dirty="0">
                        <a:latin typeface="Arial Narrow" panose="020B0606020202030204" pitchFamily="34" charset="0"/>
                      </a:endParaRPr>
                    </a:p>
                  </a:txBody>
                  <a:tcPr marL="68580" marR="68580" marT="34290" marB="34290" anchor="ctr"/>
                </a:tc>
                <a:tc>
                  <a:txBody>
                    <a:bodyPr/>
                    <a:lstStyle/>
                    <a:p>
                      <a:pPr algn="ctr" fontAlgn="ctr"/>
                      <a:r>
                        <a:rPr lang="en-US" sz="1100" b="0" i="0" u="none" strike="noStrike" dirty="0">
                          <a:solidFill>
                            <a:srgbClr val="000000"/>
                          </a:solidFill>
                          <a:effectLst/>
                          <a:latin typeface="Arial Narrow" panose="020B0606020202030204" pitchFamily="34" charset="0"/>
                        </a:rPr>
                        <a:t>15</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8</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35</a:t>
                      </a:r>
                    </a:p>
                  </a:txBody>
                  <a:tcPr marL="7144" marR="7144" marT="7144" marB="0" anchor="ctr"/>
                </a:tc>
                <a:tc>
                  <a:txBody>
                    <a:bodyPr/>
                    <a:lstStyle/>
                    <a:p>
                      <a:pPr algn="ctr" fontAlgn="ctr"/>
                      <a:r>
                        <a:rPr lang="en-US" sz="1100" b="0" i="1" u="none" strike="noStrike" dirty="0">
                          <a:solidFill>
                            <a:srgbClr val="000000"/>
                          </a:solidFill>
                          <a:effectLst/>
                          <a:latin typeface="Arial Narrow" panose="020B0606020202030204" pitchFamily="34" charset="0"/>
                        </a:rPr>
                        <a:t>+2</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0</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 0</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0</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0</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2</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 0</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38</a:t>
                      </a:r>
                    </a:p>
                  </a:txBody>
                  <a:tcPr marL="7144" marR="7144" marT="7144" marB="0" anchor="ctr"/>
                </a:tc>
                <a:extLst>
                  <a:ext uri="{0D108BD9-81ED-4DB2-BD59-A6C34878D82A}">
                    <a16:rowId xmlns:a16="http://schemas.microsoft.com/office/drawing/2014/main" val="4160977015"/>
                  </a:ext>
                </a:extLst>
              </a:tr>
              <a:tr h="230984">
                <a:tc>
                  <a:txBody>
                    <a:bodyPr/>
                    <a:lstStyle/>
                    <a:p>
                      <a:pPr algn="l"/>
                      <a:r>
                        <a:rPr lang="en-US" sz="900" b="1" dirty="0">
                          <a:latin typeface="Arial Narrow" panose="020B0606020202030204" pitchFamily="34" charset="0"/>
                        </a:rPr>
                        <a:t>NEW HOME DEVELOPMENT</a:t>
                      </a:r>
                    </a:p>
                  </a:txBody>
                  <a:tcPr marL="68580" marR="68580" marT="34290" marB="34290" anchor="ctr"/>
                </a:tc>
                <a:tc>
                  <a:txBody>
                    <a:bodyPr/>
                    <a:lstStyle/>
                    <a:p>
                      <a:pPr algn="ctr"/>
                      <a:r>
                        <a:rPr lang="en-US" sz="1100" b="0" dirty="0">
                          <a:latin typeface="Arial Narrow" panose="020B0606020202030204" pitchFamily="34" charset="0"/>
                        </a:rPr>
                        <a:t>68 lots</a:t>
                      </a:r>
                    </a:p>
                  </a:txBody>
                  <a:tcPr marL="68580" marR="68580" marT="34290" marB="34290" anchor="ctr"/>
                </a:tc>
                <a:tc>
                  <a:txBody>
                    <a:bodyPr/>
                    <a:lstStyle/>
                    <a:p>
                      <a:pPr algn="ctr"/>
                      <a:r>
                        <a:rPr lang="en-US" sz="1100" b="0" dirty="0">
                          <a:latin typeface="Arial Narrow" panose="020B0606020202030204" pitchFamily="34" charset="0"/>
                        </a:rPr>
                        <a:t>-57</a:t>
                      </a:r>
                    </a:p>
                  </a:txBody>
                  <a:tcPr marL="68580" marR="68580" marT="34290" marB="34290" anchor="ctr"/>
                </a:tc>
                <a:tc>
                  <a:txBody>
                    <a:bodyPr/>
                    <a:lstStyle/>
                    <a:p>
                      <a:pPr algn="ctr"/>
                      <a:r>
                        <a:rPr lang="en-US" sz="1100" b="0" dirty="0">
                          <a:latin typeface="Arial Narrow" panose="020B0606020202030204" pitchFamily="34" charset="0"/>
                        </a:rPr>
                        <a:t>39</a:t>
                      </a:r>
                    </a:p>
                  </a:txBody>
                  <a:tcPr marL="68580" marR="68580" marT="34290" marB="34290" anchor="ctr"/>
                </a:tc>
                <a:tc>
                  <a:txBody>
                    <a:bodyPr/>
                    <a:lstStyle/>
                    <a:p>
                      <a:pPr algn="ctr"/>
                      <a:r>
                        <a:rPr lang="en-US" sz="1100" b="0" i="0" dirty="0">
                          <a:latin typeface="Arial Narrow" panose="020B0606020202030204" pitchFamily="34" charset="0"/>
                        </a:rPr>
                        <a:t>+39</a:t>
                      </a:r>
                    </a:p>
                  </a:txBody>
                  <a:tcPr marL="68580" marR="68580" marT="34290" marB="34290" anchor="ctr"/>
                </a:tc>
                <a:tc>
                  <a:txBody>
                    <a:bodyPr/>
                    <a:lstStyle/>
                    <a:p>
                      <a:pPr algn="ctr"/>
                      <a:r>
                        <a:rPr lang="en-US" sz="1100" b="0" dirty="0">
                          <a:latin typeface="Arial Narrow" panose="020B0606020202030204" pitchFamily="34" charset="0"/>
                        </a:rPr>
                        <a:t>0</a:t>
                      </a:r>
                    </a:p>
                  </a:txBody>
                  <a:tcPr marL="68580" marR="68580" marT="34290" marB="34290" anchor="ctr"/>
                </a:tc>
                <a:tc>
                  <a:txBody>
                    <a:bodyPr/>
                    <a:lstStyle/>
                    <a:p>
                      <a:pPr algn="ctr"/>
                      <a:r>
                        <a:rPr lang="en-US" sz="1100" b="0" i="0" dirty="0">
                          <a:latin typeface="Arial Narrow" panose="020B0606020202030204" pitchFamily="34" charset="0"/>
                        </a:rPr>
                        <a:t> 0</a:t>
                      </a:r>
                    </a:p>
                  </a:txBody>
                  <a:tcPr marL="68580" marR="68580" marT="34290" marB="34290" anchor="ctr"/>
                </a:tc>
                <a:tc>
                  <a:txBody>
                    <a:bodyPr/>
                    <a:lstStyle/>
                    <a:p>
                      <a:pPr algn="ctr"/>
                      <a:r>
                        <a:rPr lang="en-US" sz="1100" b="0" dirty="0">
                          <a:latin typeface="Arial Narrow" panose="020B0606020202030204" pitchFamily="34" charset="0"/>
                        </a:rPr>
                        <a:t>12</a:t>
                      </a:r>
                    </a:p>
                  </a:txBody>
                  <a:tcPr marL="68580" marR="68580" marT="34290" marB="34290" anchor="ctr"/>
                </a:tc>
                <a:tc>
                  <a:txBody>
                    <a:bodyPr/>
                    <a:lstStyle/>
                    <a:p>
                      <a:pPr algn="ctr"/>
                      <a:r>
                        <a:rPr lang="en-US" sz="1100" b="0" i="0" dirty="0">
                          <a:latin typeface="Arial Narrow" panose="020B0606020202030204" pitchFamily="34" charset="0"/>
                        </a:rPr>
                        <a:t>4</a:t>
                      </a:r>
                    </a:p>
                  </a:txBody>
                  <a:tcPr marL="68580" marR="68580" marT="34290" marB="34290" anchor="ctr"/>
                </a:tc>
                <a:tc>
                  <a:txBody>
                    <a:bodyPr/>
                    <a:lstStyle/>
                    <a:p>
                      <a:pPr algn="ctr"/>
                      <a:r>
                        <a:rPr lang="en-US" sz="1100" b="0" dirty="0">
                          <a:latin typeface="Arial Narrow" panose="020B0606020202030204" pitchFamily="34" charset="0"/>
                        </a:rPr>
                        <a:t>0</a:t>
                      </a:r>
                    </a:p>
                  </a:txBody>
                  <a:tcPr marL="68580" marR="68580" marT="34290" marB="34290" anchor="ctr"/>
                </a:tc>
                <a:tc>
                  <a:txBody>
                    <a:bodyPr/>
                    <a:lstStyle/>
                    <a:p>
                      <a:pPr algn="ctr"/>
                      <a:r>
                        <a:rPr lang="en-US" sz="1100" b="0" i="0" dirty="0">
                          <a:latin typeface="Arial Narrow" panose="020B0606020202030204" pitchFamily="34" charset="0"/>
                        </a:rPr>
                        <a:t>0</a:t>
                      </a:r>
                    </a:p>
                  </a:txBody>
                  <a:tcPr marL="68580" marR="68580" marT="34290" marB="34290" anchor="ctr"/>
                </a:tc>
                <a:tc>
                  <a:txBody>
                    <a:bodyPr/>
                    <a:lstStyle/>
                    <a:p>
                      <a:pPr algn="ctr"/>
                      <a:r>
                        <a:rPr lang="en-US" sz="1100" b="0" kern="1200" dirty="0">
                          <a:solidFill>
                            <a:schemeClr val="dk1"/>
                          </a:solidFill>
                          <a:latin typeface="Arial Narrow" panose="020B0606020202030204" pitchFamily="34" charset="0"/>
                          <a:ea typeface="+mn-ea"/>
                          <a:cs typeface="+mn-cs"/>
                        </a:rPr>
                        <a:t>57</a:t>
                      </a:r>
                    </a:p>
                  </a:txBody>
                  <a:tcPr marL="68580" marR="68580" marT="34290" marB="34290" anchor="ctr"/>
                </a:tc>
                <a:extLst>
                  <a:ext uri="{0D108BD9-81ED-4DB2-BD59-A6C34878D82A}">
                    <a16:rowId xmlns:a16="http://schemas.microsoft.com/office/drawing/2014/main" val="4126203454"/>
                  </a:ext>
                </a:extLst>
              </a:tr>
              <a:tr h="306965">
                <a:tc>
                  <a:txBody>
                    <a:bodyPr/>
                    <a:lstStyle/>
                    <a:p>
                      <a:pPr algn="l"/>
                      <a:r>
                        <a:rPr lang="en-US" sz="900" b="1" dirty="0">
                          <a:latin typeface="Arial Narrow" panose="020B0606020202030204" pitchFamily="34" charset="0"/>
                        </a:rPr>
                        <a:t>TOTALS</a:t>
                      </a:r>
                    </a:p>
                  </a:txBody>
                  <a:tcPr marL="68580" marR="68580" marT="34290" marB="34290" anchor="ctr"/>
                </a:tc>
                <a:tc>
                  <a:txBody>
                    <a:bodyPr/>
                    <a:lstStyle/>
                    <a:p>
                      <a:pPr algn="ctr"/>
                      <a:r>
                        <a:rPr lang="en-US" sz="1100" b="1" dirty="0">
                          <a:latin typeface="Arial Narrow" panose="020B0606020202030204" pitchFamily="34" charset="0"/>
                        </a:rPr>
                        <a:t>344</a:t>
                      </a:r>
                    </a:p>
                  </a:txBody>
                  <a:tcPr marL="68580" marR="68580" marT="34290" marB="34290" anchor="ctr"/>
                </a:tc>
                <a:tc>
                  <a:txBody>
                    <a:bodyPr/>
                    <a:lstStyle/>
                    <a:p>
                      <a:pPr algn="ctr"/>
                      <a:r>
                        <a:rPr lang="en-US" sz="1100" b="1" dirty="0">
                          <a:latin typeface="Arial Narrow" panose="020B0606020202030204" pitchFamily="34" charset="0"/>
                        </a:rPr>
                        <a:t>54</a:t>
                      </a:r>
                    </a:p>
                  </a:txBody>
                  <a:tcPr marL="68580" marR="68580" marT="34290" marB="34290" anchor="ctr"/>
                </a:tc>
                <a:tc>
                  <a:txBody>
                    <a:bodyPr/>
                    <a:lstStyle/>
                    <a:p>
                      <a:pPr algn="ctr"/>
                      <a:r>
                        <a:rPr lang="en-US" sz="1100" b="1" dirty="0">
                          <a:latin typeface="Arial Narrow" panose="020B0606020202030204" pitchFamily="34" charset="0"/>
                        </a:rPr>
                        <a:t>485</a:t>
                      </a:r>
                    </a:p>
                  </a:txBody>
                  <a:tcPr marL="68580" marR="68580" marT="34290" marB="34290" anchor="ctr"/>
                </a:tc>
                <a:tc>
                  <a:txBody>
                    <a:bodyPr/>
                    <a:lstStyle/>
                    <a:p>
                      <a:pPr algn="ctr"/>
                      <a:r>
                        <a:rPr lang="en-US" sz="1100" b="1" i="1" dirty="0">
                          <a:latin typeface="Arial Narrow" panose="020B0606020202030204" pitchFamily="34" charset="0"/>
                        </a:rPr>
                        <a:t>+51</a:t>
                      </a:r>
                      <a:endParaRPr lang="en-US" sz="1100" b="1" i="0" dirty="0">
                        <a:latin typeface="Arial Narrow" panose="020B0606020202030204" pitchFamily="34" charset="0"/>
                      </a:endParaRPr>
                    </a:p>
                  </a:txBody>
                  <a:tcPr marL="68580" marR="68580" marT="34290" marB="34290" anchor="ctr"/>
                </a:tc>
                <a:tc>
                  <a:txBody>
                    <a:bodyPr/>
                    <a:lstStyle/>
                    <a:p>
                      <a:pPr algn="ctr"/>
                      <a:r>
                        <a:rPr lang="en-US" sz="1100" b="1" dirty="0">
                          <a:latin typeface="Arial Narrow" panose="020B0606020202030204" pitchFamily="34" charset="0"/>
                        </a:rPr>
                        <a:t>0</a:t>
                      </a:r>
                    </a:p>
                  </a:txBody>
                  <a:tcPr marL="68580" marR="68580" marT="34290" marB="34290" anchor="ctr"/>
                </a:tc>
                <a:tc>
                  <a:txBody>
                    <a:bodyPr/>
                    <a:lstStyle/>
                    <a:p>
                      <a:pPr algn="ctr"/>
                      <a:r>
                        <a:rPr lang="en-US" sz="1100" b="1" i="0" dirty="0">
                          <a:latin typeface="Arial Narrow" panose="020B0606020202030204" pitchFamily="34" charset="0"/>
                        </a:rPr>
                        <a:t>-8</a:t>
                      </a:r>
                    </a:p>
                  </a:txBody>
                  <a:tcPr marL="68580" marR="68580" marT="34290" marB="34290" anchor="ctr"/>
                </a:tc>
                <a:tc>
                  <a:txBody>
                    <a:bodyPr/>
                    <a:lstStyle/>
                    <a:p>
                      <a:pPr algn="ctr"/>
                      <a:r>
                        <a:rPr lang="en-US" sz="1100" b="1" dirty="0">
                          <a:latin typeface="Arial Narrow" panose="020B0606020202030204" pitchFamily="34" charset="0"/>
                        </a:rPr>
                        <a:t>56</a:t>
                      </a:r>
                    </a:p>
                  </a:txBody>
                  <a:tcPr marL="68580" marR="68580" marT="34290" marB="34290" anchor="ctr"/>
                </a:tc>
                <a:tc>
                  <a:txBody>
                    <a:bodyPr/>
                    <a:lstStyle/>
                    <a:p>
                      <a:pPr algn="ctr"/>
                      <a:r>
                        <a:rPr lang="en-US" sz="1100" b="1" i="0" dirty="0">
                          <a:latin typeface="Arial Narrow" panose="020B0606020202030204" pitchFamily="34" charset="0"/>
                        </a:rPr>
                        <a:t>22</a:t>
                      </a:r>
                    </a:p>
                  </a:txBody>
                  <a:tcPr marL="68580" marR="68580" marT="34290" marB="34290" anchor="ctr"/>
                </a:tc>
                <a:tc>
                  <a:txBody>
                    <a:bodyPr/>
                    <a:lstStyle/>
                    <a:p>
                      <a:pPr algn="ctr"/>
                      <a:r>
                        <a:rPr lang="en-US" sz="1100" b="1" dirty="0">
                          <a:latin typeface="Arial Narrow" panose="020B0606020202030204" pitchFamily="34" charset="0"/>
                        </a:rPr>
                        <a:t>53</a:t>
                      </a:r>
                    </a:p>
                  </a:txBody>
                  <a:tcPr marL="68580" marR="68580" marT="34290" marB="34290" anchor="ctr"/>
                </a:tc>
                <a:tc>
                  <a:txBody>
                    <a:bodyPr/>
                    <a:lstStyle/>
                    <a:p>
                      <a:pPr algn="ctr"/>
                      <a:r>
                        <a:rPr lang="en-US" sz="1100" b="1" i="1" dirty="0">
                          <a:latin typeface="Arial Narrow" panose="020B0606020202030204" pitchFamily="34" charset="0"/>
                        </a:rPr>
                        <a:t>+18</a:t>
                      </a:r>
                      <a:endParaRPr lang="en-US" sz="1100" b="1" i="0" dirty="0">
                        <a:latin typeface="Arial Narrow" panose="020B0606020202030204" pitchFamily="34" charset="0"/>
                      </a:endParaRPr>
                    </a:p>
                  </a:txBody>
                  <a:tcPr marL="68580" marR="68580" marT="34290" marB="34290" anchor="ctr"/>
                </a:tc>
                <a:tc>
                  <a:txBody>
                    <a:bodyPr/>
                    <a:lstStyle/>
                    <a:p>
                      <a:pPr algn="ctr"/>
                      <a:r>
                        <a:rPr lang="en-US" sz="1100" b="1" kern="1200" dirty="0">
                          <a:solidFill>
                            <a:schemeClr val="dk1"/>
                          </a:solidFill>
                          <a:latin typeface="Arial Narrow" panose="020B0606020202030204" pitchFamily="34" charset="0"/>
                          <a:ea typeface="+mn-ea"/>
                          <a:cs typeface="+mn-cs"/>
                        </a:rPr>
                        <a:t>594</a:t>
                      </a:r>
                    </a:p>
                  </a:txBody>
                  <a:tcPr marL="68580" marR="68580" marT="34290" marB="34290" anchor="ctr"/>
                </a:tc>
                <a:extLst>
                  <a:ext uri="{0D108BD9-81ED-4DB2-BD59-A6C34878D82A}">
                    <a16:rowId xmlns:a16="http://schemas.microsoft.com/office/drawing/2014/main" val="3738033369"/>
                  </a:ext>
                </a:extLst>
              </a:tr>
            </a:tbl>
          </a:graphicData>
        </a:graphic>
      </p:graphicFrame>
      <p:pic>
        <p:nvPicPr>
          <p:cNvPr id="6" name="Picture 5">
            <a:extLst>
              <a:ext uri="{FF2B5EF4-FFF2-40B4-BE49-F238E27FC236}">
                <a16:creationId xmlns:a16="http://schemas.microsoft.com/office/drawing/2014/main" id="{CE2E8B84-47A5-4B5D-B7F3-7ECE8DE4B8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5215" y="5394324"/>
            <a:ext cx="848424" cy="364928"/>
          </a:xfrm>
          <a:prstGeom prst="rect">
            <a:avLst/>
          </a:prstGeom>
        </p:spPr>
      </p:pic>
      <p:pic>
        <p:nvPicPr>
          <p:cNvPr id="8" name="Picture 7">
            <a:extLst>
              <a:ext uri="{FF2B5EF4-FFF2-40B4-BE49-F238E27FC236}">
                <a16:creationId xmlns:a16="http://schemas.microsoft.com/office/drawing/2014/main" id="{B943C6D5-D823-47DA-B9A5-9AF74BE81F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9148" y="5424082"/>
            <a:ext cx="396909" cy="394177"/>
          </a:xfrm>
          <a:prstGeom prst="rect">
            <a:avLst/>
          </a:prstGeom>
        </p:spPr>
      </p:pic>
      <p:sp>
        <p:nvSpPr>
          <p:cNvPr id="3" name="TextBox 2">
            <a:extLst>
              <a:ext uri="{FF2B5EF4-FFF2-40B4-BE49-F238E27FC236}">
                <a16:creationId xmlns:a16="http://schemas.microsoft.com/office/drawing/2014/main" id="{2E36A7C0-64FA-4618-A4D9-E9613CB563D5}"/>
              </a:ext>
            </a:extLst>
          </p:cNvPr>
          <p:cNvSpPr txBox="1"/>
          <p:nvPr/>
        </p:nvSpPr>
        <p:spPr>
          <a:xfrm flipH="1">
            <a:off x="6639017" y="5941368"/>
            <a:ext cx="1889292" cy="230832"/>
          </a:xfrm>
          <a:prstGeom prst="rect">
            <a:avLst/>
          </a:prstGeom>
          <a:noFill/>
        </p:spPr>
        <p:txBody>
          <a:bodyPr wrap="square" rtlCol="0">
            <a:spAutoFit/>
          </a:bodyPr>
          <a:lstStyle/>
          <a:p>
            <a:r>
              <a:rPr lang="en-US" sz="900" dirty="0">
                <a:latin typeface="Arial Narrow" panose="020B0606020202030204" pitchFamily="34" charset="0"/>
              </a:rPr>
              <a:t>Last updated: 03/19/19</a:t>
            </a:r>
          </a:p>
        </p:txBody>
      </p:sp>
      <p:sp>
        <p:nvSpPr>
          <p:cNvPr id="5" name="TextBox 4">
            <a:extLst>
              <a:ext uri="{FF2B5EF4-FFF2-40B4-BE49-F238E27FC236}">
                <a16:creationId xmlns:a16="http://schemas.microsoft.com/office/drawing/2014/main" id="{C335301E-9A15-4FF3-8ADC-04A6FBD9CAE0}"/>
              </a:ext>
            </a:extLst>
          </p:cNvPr>
          <p:cNvSpPr txBox="1"/>
          <p:nvPr/>
        </p:nvSpPr>
        <p:spPr>
          <a:xfrm>
            <a:off x="252661" y="4949317"/>
            <a:ext cx="7157330" cy="1234953"/>
          </a:xfrm>
          <a:prstGeom prst="rect">
            <a:avLst/>
          </a:prstGeom>
          <a:noFill/>
        </p:spPr>
        <p:txBody>
          <a:bodyPr wrap="square" rtlCol="0">
            <a:spAutoFit/>
          </a:bodyPr>
          <a:lstStyle/>
          <a:p>
            <a:r>
              <a:rPr lang="en-US" sz="825" b="1" dirty="0">
                <a:latin typeface="Arial Narrow" panose="020B0606020202030204" pitchFamily="34" charset="0"/>
              </a:rPr>
              <a:t>∆ </a:t>
            </a:r>
            <a:r>
              <a:rPr lang="en-US" sz="825" dirty="0">
                <a:latin typeface="Arial Narrow" panose="020B0606020202030204" pitchFamily="34" charset="0"/>
              </a:rPr>
              <a:t>shows changes from the December 17, 2018 report (NOTE NO DELTAS FOR DALHR BECAUSE OF NEW REPORTING FRAMEWORK)</a:t>
            </a:r>
          </a:p>
          <a:p>
            <a:r>
              <a:rPr lang="en-US" sz="825" dirty="0">
                <a:latin typeface="Arial Narrow" panose="020B0606020202030204" pitchFamily="34" charset="0"/>
              </a:rPr>
              <a:t>1. Pre-construction includes QC, pre-QC applications, Pending Damage Assessment, Pending TIER determination, Pending Environmental Clearance and Environmental Complete, Pending Site Specific Surveys and Pending Permitting.</a:t>
            </a:r>
          </a:p>
          <a:p>
            <a:r>
              <a:rPr lang="en-US" sz="825" dirty="0">
                <a:latin typeface="Arial Narrow" panose="020B0606020202030204" pitchFamily="34" charset="0"/>
              </a:rPr>
              <a:t>2. Totals in far right column shows the total number of active files in each program (does not include intake pipeline)</a:t>
            </a:r>
          </a:p>
          <a:p>
            <a:r>
              <a:rPr lang="en-US" sz="825" dirty="0">
                <a:latin typeface="Arial Narrow" panose="020B0606020202030204" pitchFamily="34" charset="0"/>
              </a:rPr>
              <a:t>3. 2015 Storm Damage reduction due to incomplete documentation submitted by Homeowners and or files moved to an inactive status</a:t>
            </a:r>
          </a:p>
          <a:p>
            <a:r>
              <a:rPr lang="en-US" sz="825" dirty="0">
                <a:latin typeface="Arial Narrow" panose="020B0606020202030204" pitchFamily="34" charset="0"/>
              </a:rPr>
              <a:t>4. New Home Development lots reduction from 125 to 69 represents remaining lots. The number or lots are not included in the Intake Pipeline total (Intake pipeline total represents specific individuals/households identified for intake; New Home Development lots are not targeted to specific individuals or households). </a:t>
            </a:r>
          </a:p>
          <a:p>
            <a:r>
              <a:rPr lang="en-US" sz="825" dirty="0">
                <a:latin typeface="Arial Narrow" panose="020B0606020202030204" pitchFamily="34" charset="0"/>
              </a:rPr>
              <a:t>  </a:t>
            </a:r>
          </a:p>
          <a:p>
            <a:endParaRPr lang="en-US" sz="825" dirty="0">
              <a:latin typeface="Arial Narrow" panose="020B0606020202030204" pitchFamily="34" charset="0"/>
            </a:endParaRPr>
          </a:p>
        </p:txBody>
      </p:sp>
      <p:graphicFrame>
        <p:nvGraphicFramePr>
          <p:cNvPr id="12" name="Content Placeholder 3">
            <a:extLst>
              <a:ext uri="{FF2B5EF4-FFF2-40B4-BE49-F238E27FC236}">
                <a16:creationId xmlns:a16="http://schemas.microsoft.com/office/drawing/2014/main" id="{FCEDCC6B-228E-449E-A503-600F2A2CAA5B}"/>
              </a:ext>
            </a:extLst>
          </p:cNvPr>
          <p:cNvGraphicFramePr>
            <a:graphicFrameLocks/>
          </p:cNvGraphicFramePr>
          <p:nvPr>
            <p:extLst/>
          </p:nvPr>
        </p:nvGraphicFramePr>
        <p:xfrm>
          <a:off x="203415" y="4199879"/>
          <a:ext cx="8630583" cy="600498"/>
        </p:xfrm>
        <a:graphic>
          <a:graphicData uri="http://schemas.openxmlformats.org/drawingml/2006/table">
            <a:tbl>
              <a:tblPr firstRow="1" bandRow="1">
                <a:tableStyleId>{5C22544A-7EE6-4342-B048-85BDC9FD1C3A}</a:tableStyleId>
              </a:tblPr>
              <a:tblGrid>
                <a:gridCol w="1910099">
                  <a:extLst>
                    <a:ext uri="{9D8B030D-6E8A-4147-A177-3AD203B41FA5}">
                      <a16:colId xmlns:a16="http://schemas.microsoft.com/office/drawing/2014/main" val="1875412780"/>
                    </a:ext>
                  </a:extLst>
                </a:gridCol>
                <a:gridCol w="762570">
                  <a:extLst>
                    <a:ext uri="{9D8B030D-6E8A-4147-A177-3AD203B41FA5}">
                      <a16:colId xmlns:a16="http://schemas.microsoft.com/office/drawing/2014/main" val="3057224734"/>
                    </a:ext>
                  </a:extLst>
                </a:gridCol>
                <a:gridCol w="1037012">
                  <a:extLst>
                    <a:ext uri="{9D8B030D-6E8A-4147-A177-3AD203B41FA5}">
                      <a16:colId xmlns:a16="http://schemas.microsoft.com/office/drawing/2014/main" val="237792116"/>
                    </a:ext>
                  </a:extLst>
                </a:gridCol>
                <a:gridCol w="365424">
                  <a:extLst>
                    <a:ext uri="{9D8B030D-6E8A-4147-A177-3AD203B41FA5}">
                      <a16:colId xmlns:a16="http://schemas.microsoft.com/office/drawing/2014/main" val="1176073916"/>
                    </a:ext>
                  </a:extLst>
                </a:gridCol>
                <a:gridCol w="1244415">
                  <a:extLst>
                    <a:ext uri="{9D8B030D-6E8A-4147-A177-3AD203B41FA5}">
                      <a16:colId xmlns:a16="http://schemas.microsoft.com/office/drawing/2014/main" val="4287331321"/>
                    </a:ext>
                  </a:extLst>
                </a:gridCol>
                <a:gridCol w="414805">
                  <a:extLst>
                    <a:ext uri="{9D8B030D-6E8A-4147-A177-3AD203B41FA5}">
                      <a16:colId xmlns:a16="http://schemas.microsoft.com/office/drawing/2014/main" val="3361643638"/>
                    </a:ext>
                  </a:extLst>
                </a:gridCol>
                <a:gridCol w="1056765">
                  <a:extLst>
                    <a:ext uri="{9D8B030D-6E8A-4147-A177-3AD203B41FA5}">
                      <a16:colId xmlns:a16="http://schemas.microsoft.com/office/drawing/2014/main" val="2191436634"/>
                    </a:ext>
                  </a:extLst>
                </a:gridCol>
                <a:gridCol w="424681">
                  <a:extLst>
                    <a:ext uri="{9D8B030D-6E8A-4147-A177-3AD203B41FA5}">
                      <a16:colId xmlns:a16="http://schemas.microsoft.com/office/drawing/2014/main" val="4194147587"/>
                    </a:ext>
                  </a:extLst>
                </a:gridCol>
                <a:gridCol w="803924">
                  <a:extLst>
                    <a:ext uri="{9D8B030D-6E8A-4147-A177-3AD203B41FA5}">
                      <a16:colId xmlns:a16="http://schemas.microsoft.com/office/drawing/2014/main" val="4239237239"/>
                    </a:ext>
                  </a:extLst>
                </a:gridCol>
                <a:gridCol w="610888">
                  <a:extLst>
                    <a:ext uri="{9D8B030D-6E8A-4147-A177-3AD203B41FA5}">
                      <a16:colId xmlns:a16="http://schemas.microsoft.com/office/drawing/2014/main" val="3679140512"/>
                    </a:ext>
                  </a:extLst>
                </a:gridCol>
              </a:tblGrid>
              <a:tr h="342900">
                <a:tc>
                  <a:txBody>
                    <a:bodyPr/>
                    <a:lstStyle/>
                    <a:p>
                      <a:pPr algn="l"/>
                      <a:r>
                        <a:rPr lang="en-US" sz="900" b="1" dirty="0">
                          <a:solidFill>
                            <a:schemeClr val="tx1"/>
                          </a:solidFill>
                          <a:latin typeface="Arial Narrow" panose="020B0606020202030204" pitchFamily="34" charset="0"/>
                        </a:rPr>
                        <a:t>PROGRAM</a:t>
                      </a:r>
                    </a:p>
                  </a:txBody>
                  <a:tcPr marL="68580" marR="68580" marT="34290" marB="34290" anchor="ctr">
                    <a:noFill/>
                  </a:tcPr>
                </a:tc>
                <a:tc>
                  <a:txBody>
                    <a:bodyPr/>
                    <a:lstStyle/>
                    <a:p>
                      <a:pPr algn="ctr"/>
                      <a:r>
                        <a:rPr lang="en-US" sz="900" b="1" baseline="0" dirty="0">
                          <a:solidFill>
                            <a:schemeClr val="tx1"/>
                          </a:solidFill>
                          <a:latin typeface="Arial Narrow" panose="020B0606020202030204" pitchFamily="34" charset="0"/>
                        </a:rPr>
                        <a:t> Population</a:t>
                      </a:r>
                      <a:endParaRPr lang="en-US" sz="900" b="1" dirty="0">
                        <a:solidFill>
                          <a:schemeClr val="tx1"/>
                        </a:solidFill>
                        <a:latin typeface="Arial Narrow" panose="020B0606020202030204" pitchFamily="34" charset="0"/>
                      </a:endParaRPr>
                    </a:p>
                  </a:txBody>
                  <a:tcPr marL="68580" marR="68580" marT="34290" marB="34290" anchor="ctr">
                    <a:noFill/>
                  </a:tcPr>
                </a:tc>
                <a:tc>
                  <a:txBody>
                    <a:bodyPr/>
                    <a:lstStyle/>
                    <a:p>
                      <a:pPr algn="ctr"/>
                      <a:r>
                        <a:rPr lang="en-US" sz="900" b="1" dirty="0">
                          <a:solidFill>
                            <a:schemeClr val="tx1"/>
                          </a:solidFill>
                          <a:latin typeface="Arial Narrow" panose="020B0606020202030204" pitchFamily="34" charset="0"/>
                        </a:rPr>
                        <a:t>Active</a:t>
                      </a:r>
                      <a:r>
                        <a:rPr lang="en-US" sz="900" b="1" baseline="0" dirty="0">
                          <a:solidFill>
                            <a:schemeClr val="tx1"/>
                          </a:solidFill>
                          <a:latin typeface="Arial Narrow" panose="020B0606020202030204" pitchFamily="34" charset="0"/>
                        </a:rPr>
                        <a:t> Construction</a:t>
                      </a:r>
                      <a:endParaRPr lang="en-US" sz="900" b="1" dirty="0">
                        <a:solidFill>
                          <a:schemeClr val="tx1"/>
                        </a:solidFill>
                        <a:latin typeface="Arial Narrow" panose="020B0606020202030204" pitchFamily="34" charset="0"/>
                      </a:endParaRPr>
                    </a:p>
                  </a:txBody>
                  <a:tcPr marL="68580" marR="68580" marT="34290" marB="34290" anchor="ctr">
                    <a:no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Arial Narrow" panose="020B0606020202030204" pitchFamily="34" charset="0"/>
                        </a:rPr>
                        <a:t>∆</a:t>
                      </a:r>
                    </a:p>
                  </a:txBody>
                  <a:tcPr marL="68580" marR="68580" marT="34290" marB="34290" anchor="ctr">
                    <a:noFill/>
                  </a:tcPr>
                </a:tc>
                <a:tc>
                  <a:txBody>
                    <a:bodyPr/>
                    <a:lstStyle/>
                    <a:p>
                      <a:pPr algn="ctr"/>
                      <a:r>
                        <a:rPr lang="en-US" sz="900" b="1" dirty="0">
                          <a:solidFill>
                            <a:schemeClr val="tx1"/>
                          </a:solidFill>
                          <a:latin typeface="Arial Narrow" panose="020B0606020202030204" pitchFamily="34" charset="0"/>
                        </a:rPr>
                        <a:t>Final</a:t>
                      </a:r>
                      <a:r>
                        <a:rPr lang="en-US" sz="900" b="1" baseline="0" dirty="0">
                          <a:solidFill>
                            <a:schemeClr val="tx1"/>
                          </a:solidFill>
                          <a:latin typeface="Arial Narrow" panose="020B0606020202030204" pitchFamily="34" charset="0"/>
                        </a:rPr>
                        <a:t> Inspection Scheduled</a:t>
                      </a:r>
                      <a:endParaRPr lang="en-US" sz="900" b="1" dirty="0">
                        <a:solidFill>
                          <a:schemeClr val="tx1"/>
                        </a:solidFill>
                        <a:latin typeface="Arial Narrow" panose="020B0606020202030204" pitchFamily="34" charset="0"/>
                      </a:endParaRPr>
                    </a:p>
                  </a:txBody>
                  <a:tcPr marL="68580" marR="68580" marT="34290" marB="34290" anchor="ctr">
                    <a:no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Arial Narrow" panose="020B0606020202030204" pitchFamily="34" charset="0"/>
                        </a:rPr>
                        <a:t>∆</a:t>
                      </a:r>
                    </a:p>
                  </a:txBody>
                  <a:tcPr marL="68580" marR="68580" marT="34290" marB="34290" anchor="ctr">
                    <a:noFill/>
                  </a:tcPr>
                </a:tc>
                <a:tc>
                  <a:txBody>
                    <a:bodyPr/>
                    <a:lstStyle/>
                    <a:p>
                      <a:pPr algn="ctr"/>
                      <a:r>
                        <a:rPr lang="en-US" sz="900" b="1" baseline="0" dirty="0">
                          <a:solidFill>
                            <a:schemeClr val="tx1"/>
                          </a:solidFill>
                          <a:latin typeface="Arial Narrow" panose="020B0606020202030204" pitchFamily="34" charset="0"/>
                        </a:rPr>
                        <a:t>Final Inspection Complete</a:t>
                      </a:r>
                      <a:endParaRPr lang="en-US" sz="900" b="1" dirty="0">
                        <a:solidFill>
                          <a:schemeClr val="tx1"/>
                        </a:solidFill>
                        <a:latin typeface="Arial Narrow" panose="020B0606020202030204" pitchFamily="34" charset="0"/>
                      </a:endParaRPr>
                    </a:p>
                  </a:txBody>
                  <a:tcPr marL="68580" marR="68580" marT="34290" marB="34290" anchor="ctr">
                    <a:no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Arial Narrow" panose="020B0606020202030204" pitchFamily="34" charset="0"/>
                        </a:rPr>
                        <a:t>∆</a:t>
                      </a:r>
                    </a:p>
                  </a:txBody>
                  <a:tcPr marL="68580" marR="68580" marT="34290" marB="34290" anchor="ctr">
                    <a:noFill/>
                  </a:tcPr>
                </a:tc>
                <a:tc>
                  <a:txBody>
                    <a:bodyPr/>
                    <a:lstStyle/>
                    <a:p>
                      <a:pPr algn="ctr"/>
                      <a:r>
                        <a:rPr lang="en-US" sz="900" b="1" dirty="0">
                          <a:solidFill>
                            <a:schemeClr val="tx1"/>
                          </a:solidFill>
                          <a:latin typeface="Arial Narrow" panose="020B0606020202030204" pitchFamily="34" charset="0"/>
                        </a:rPr>
                        <a:t>IN CLOSEOUT</a:t>
                      </a:r>
                      <a:r>
                        <a:rPr lang="en-US" sz="900" b="1" baseline="0" dirty="0">
                          <a:solidFill>
                            <a:schemeClr val="tx1"/>
                          </a:solidFill>
                          <a:latin typeface="Arial Narrow" panose="020B0606020202030204" pitchFamily="34" charset="0"/>
                        </a:rPr>
                        <a:t> with GLO</a:t>
                      </a:r>
                      <a:endParaRPr lang="en-US" sz="900" b="1" kern="1200" baseline="30000" dirty="0">
                        <a:solidFill>
                          <a:schemeClr val="tx1"/>
                        </a:solidFill>
                        <a:latin typeface="Arial Narrow" panose="020B0606020202030204" pitchFamily="34" charset="0"/>
                        <a:ea typeface="+mn-ea"/>
                        <a:cs typeface="+mn-cs"/>
                      </a:endParaRPr>
                    </a:p>
                  </a:txBody>
                  <a:tcPr marL="68580" marR="68580" marT="34290" marB="34290" anchor="ctr">
                    <a:no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Arial Narrow" panose="020B0606020202030204" pitchFamily="34" charset="0"/>
                        </a:rPr>
                        <a:t>∆</a:t>
                      </a:r>
                    </a:p>
                  </a:txBody>
                  <a:tcPr marL="68580" marR="68580" marT="34290" marB="34290" anchor="ctr">
                    <a:noFill/>
                  </a:tcPr>
                </a:tc>
                <a:extLst>
                  <a:ext uri="{0D108BD9-81ED-4DB2-BD59-A6C34878D82A}">
                    <a16:rowId xmlns:a16="http://schemas.microsoft.com/office/drawing/2014/main" val="1479065353"/>
                  </a:ext>
                </a:extLst>
              </a:tr>
              <a:tr h="257598">
                <a:tc>
                  <a:txBody>
                    <a:bodyPr/>
                    <a:lstStyle/>
                    <a:p>
                      <a:pPr algn="l"/>
                      <a:r>
                        <a:rPr lang="en-US" sz="900" b="1" dirty="0">
                          <a:latin typeface="Arial Narrow" panose="020B0606020202030204" pitchFamily="34" charset="0"/>
                        </a:rPr>
                        <a:t>DALHR</a:t>
                      </a:r>
                    </a:p>
                  </a:txBody>
                  <a:tcPr marL="68580" marR="68580" marT="34290" marB="34290" anchor="ctr"/>
                </a:tc>
                <a:tc>
                  <a:txBody>
                    <a:bodyPr/>
                    <a:lstStyle/>
                    <a:p>
                      <a:pPr algn="ctr" fontAlgn="ctr"/>
                      <a:r>
                        <a:rPr lang="en-US" sz="1100" b="0" i="0" u="none" strike="noStrike" dirty="0">
                          <a:solidFill>
                            <a:srgbClr val="000000"/>
                          </a:solidFill>
                          <a:effectLst/>
                          <a:latin typeface="Arial Narrow" panose="020B0606020202030204" pitchFamily="34" charset="0"/>
                        </a:rPr>
                        <a:t>185</a:t>
                      </a: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0</a:t>
                      </a:r>
                    </a:p>
                  </a:txBody>
                  <a:tcPr marL="7144" marR="7144" marT="7144" marB="0" anchor="ctr"/>
                </a:tc>
                <a:tc>
                  <a:txBody>
                    <a:bodyPr/>
                    <a:lstStyle/>
                    <a:p>
                      <a:pPr algn="ctr" fontAlgn="ctr"/>
                      <a:endParaRPr lang="en-US" sz="1100" b="0" i="0" kern="1200" dirty="0">
                        <a:solidFill>
                          <a:schemeClr val="dk1"/>
                        </a:solidFill>
                        <a:latin typeface="Arial Narrow" panose="020B0606020202030204" pitchFamily="34" charset="0"/>
                        <a:ea typeface="+mn-ea"/>
                        <a:cs typeface="+mn-cs"/>
                      </a:endParaRP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0</a:t>
                      </a:r>
                    </a:p>
                  </a:txBody>
                  <a:tcPr marL="7144" marR="7144" marT="7144" marB="0" anchor="ctr"/>
                </a:tc>
                <a:tc>
                  <a:txBody>
                    <a:bodyPr/>
                    <a:lstStyle/>
                    <a:p>
                      <a:pPr algn="ctr" fontAlgn="ctr"/>
                      <a:endParaRPr lang="en-US" sz="1100" b="0" i="0" kern="1200" dirty="0">
                        <a:solidFill>
                          <a:schemeClr val="dk1"/>
                        </a:solidFill>
                        <a:latin typeface="Arial Narrow" panose="020B0606020202030204" pitchFamily="34" charset="0"/>
                        <a:ea typeface="+mn-ea"/>
                        <a:cs typeface="+mn-cs"/>
                      </a:endParaRP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0</a:t>
                      </a:r>
                    </a:p>
                  </a:txBody>
                  <a:tcPr marL="7144" marR="7144" marT="7144" marB="0" anchor="ctr"/>
                </a:tc>
                <a:tc>
                  <a:txBody>
                    <a:bodyPr/>
                    <a:lstStyle/>
                    <a:p>
                      <a:pPr algn="ctr" fontAlgn="ctr"/>
                      <a:endParaRPr lang="en-US" sz="1100" b="0" i="0" kern="1200" dirty="0">
                        <a:solidFill>
                          <a:schemeClr val="dk1"/>
                        </a:solidFill>
                        <a:latin typeface="Arial Narrow" panose="020B0606020202030204" pitchFamily="34" charset="0"/>
                        <a:ea typeface="+mn-ea"/>
                        <a:cs typeface="+mn-cs"/>
                      </a:endParaRPr>
                    </a:p>
                  </a:txBody>
                  <a:tcPr marL="7144" marR="7144" marT="7144" marB="0" anchor="ctr"/>
                </a:tc>
                <a:tc>
                  <a:txBody>
                    <a:bodyPr/>
                    <a:lstStyle/>
                    <a:p>
                      <a:pPr algn="ctr" fontAlgn="ctr"/>
                      <a:r>
                        <a:rPr lang="en-US" sz="1100" b="0" i="0" u="none" strike="noStrike" dirty="0">
                          <a:solidFill>
                            <a:srgbClr val="000000"/>
                          </a:solidFill>
                          <a:effectLst/>
                          <a:latin typeface="Arial Narrow" panose="020B0606020202030204" pitchFamily="34" charset="0"/>
                        </a:rPr>
                        <a:t>185</a:t>
                      </a:r>
                    </a:p>
                  </a:txBody>
                  <a:tcPr marL="7144" marR="7144" marT="7144" marB="0" anchor="ctr"/>
                </a:tc>
                <a:tc>
                  <a:txBody>
                    <a:bodyPr/>
                    <a:lstStyle/>
                    <a:p>
                      <a:pPr marL="0" algn="ctr" defTabSz="914418" rtl="0" eaLnBrk="1" fontAlgn="ctr" latinLnBrk="0" hangingPunct="1"/>
                      <a:endParaRPr lang="en-US" sz="1100" b="0" i="0" kern="1200" dirty="0">
                        <a:solidFill>
                          <a:schemeClr val="dk1"/>
                        </a:solidFill>
                        <a:latin typeface="Arial Narrow" panose="020B0606020202030204" pitchFamily="34" charset="0"/>
                        <a:ea typeface="+mn-ea"/>
                        <a:cs typeface="+mn-cs"/>
                      </a:endParaRPr>
                    </a:p>
                  </a:txBody>
                  <a:tcPr marL="7144" marR="7144" marT="7144" marB="0" anchor="ctr"/>
                </a:tc>
                <a:extLst>
                  <a:ext uri="{0D108BD9-81ED-4DB2-BD59-A6C34878D82A}">
                    <a16:rowId xmlns:a16="http://schemas.microsoft.com/office/drawing/2014/main" val="2706061452"/>
                  </a:ext>
                </a:extLst>
              </a:tr>
            </a:tbl>
          </a:graphicData>
        </a:graphic>
      </p:graphicFrame>
    </p:spTree>
    <p:extLst>
      <p:ext uri="{BB962C8B-B14F-4D97-AF65-F5344CB8AC3E}">
        <p14:creationId xmlns:p14="http://schemas.microsoft.com/office/powerpoint/2010/main" val="3806113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s2.jpg"/>
          <p:cNvPicPr>
            <a:picLocks noChangeAspect="1"/>
          </p:cNvPicPr>
          <p:nvPr/>
        </p:nvPicPr>
        <p:blipFill rotWithShape="1">
          <a:blip r:embed="rId3">
            <a:extLst>
              <a:ext uri="{28A0092B-C50C-407E-A947-70E740481C1C}">
                <a14:useLocalDpi xmlns:a14="http://schemas.microsoft.com/office/drawing/2010/main"/>
              </a:ext>
            </a:extLst>
          </a:blip>
          <a:srcRect t="7778" b="2563"/>
          <a:stretch/>
        </p:blipFill>
        <p:spPr>
          <a:xfrm>
            <a:off x="0" y="147234"/>
            <a:ext cx="9144000" cy="6148953"/>
          </a:xfrm>
          <a:prstGeom prst="rect">
            <a:avLst/>
          </a:prstGeom>
        </p:spPr>
      </p:pic>
    </p:spTree>
    <p:extLst>
      <p:ext uri="{BB962C8B-B14F-4D97-AF65-F5344CB8AC3E}">
        <p14:creationId xmlns:p14="http://schemas.microsoft.com/office/powerpoint/2010/main" val="3717060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FA390C-3F8E-D446-9114-E32C2EDD41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 y="609600"/>
            <a:ext cx="9141715" cy="5143500"/>
          </a:xfrm>
          <a:prstGeom prst="rect">
            <a:avLst/>
          </a:prstGeom>
        </p:spPr>
      </p:pic>
    </p:spTree>
    <p:extLst>
      <p:ext uri="{BB962C8B-B14F-4D97-AF65-F5344CB8AC3E}">
        <p14:creationId xmlns:p14="http://schemas.microsoft.com/office/powerpoint/2010/main" val="366709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5">
            <a:extLst>
              <a:ext uri="{FF2B5EF4-FFF2-40B4-BE49-F238E27FC236}">
                <a16:creationId xmlns:a16="http://schemas.microsoft.com/office/drawing/2014/main" id="{63DA3FC4-954E-4587-8BDE-203761DD838B}"/>
              </a:ext>
            </a:extLst>
          </p:cNvPr>
          <p:cNvSpPr/>
          <p:nvPr/>
        </p:nvSpPr>
        <p:spPr>
          <a:xfrm>
            <a:off x="1008875" y="1695502"/>
            <a:ext cx="3505976" cy="1428751"/>
          </a:xfrm>
          <a:prstGeom prst="rightArrow">
            <a:avLst/>
          </a:prstGeom>
          <a:solidFill>
            <a:srgbClr val="EE8D09"/>
          </a:solidFill>
          <a:ln>
            <a:solidFill>
              <a:srgbClr val="EE8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ndara" panose="020E0502030303020204" pitchFamily="34" charset="0"/>
            </a:endParaRPr>
          </a:p>
        </p:txBody>
      </p:sp>
      <p:sp>
        <p:nvSpPr>
          <p:cNvPr id="6" name="TextBox 5">
            <a:extLst>
              <a:ext uri="{FF2B5EF4-FFF2-40B4-BE49-F238E27FC236}">
                <a16:creationId xmlns:a16="http://schemas.microsoft.com/office/drawing/2014/main" id="{557A647B-4E82-492A-9E7B-185B6035432D}"/>
              </a:ext>
            </a:extLst>
          </p:cNvPr>
          <p:cNvSpPr txBox="1"/>
          <p:nvPr/>
        </p:nvSpPr>
        <p:spPr>
          <a:xfrm>
            <a:off x="1008875" y="2155960"/>
            <a:ext cx="3378847" cy="507831"/>
          </a:xfrm>
          <a:prstGeom prst="rect">
            <a:avLst/>
          </a:prstGeom>
          <a:noFill/>
        </p:spPr>
        <p:txBody>
          <a:bodyPr wrap="square" rtlCol="0">
            <a:spAutoFit/>
          </a:bodyPr>
          <a:lstStyle/>
          <a:p>
            <a:pPr algn="ctr"/>
            <a:r>
              <a:rPr lang="en-US" sz="2700" b="1" dirty="0">
                <a:latin typeface="Candara" panose="020E0502030303020204" pitchFamily="34" charset="0"/>
                <a:cs typeface="Arial"/>
              </a:rPr>
              <a:t>Annual Action Plan</a:t>
            </a:r>
          </a:p>
        </p:txBody>
      </p:sp>
      <p:sp>
        <p:nvSpPr>
          <p:cNvPr id="7" name="TextBox 6">
            <a:extLst>
              <a:ext uri="{FF2B5EF4-FFF2-40B4-BE49-F238E27FC236}">
                <a16:creationId xmlns:a16="http://schemas.microsoft.com/office/drawing/2014/main" id="{8BD37961-B44A-4138-95B1-8C7AE8661AE6}"/>
              </a:ext>
            </a:extLst>
          </p:cNvPr>
          <p:cNvSpPr txBox="1"/>
          <p:nvPr/>
        </p:nvSpPr>
        <p:spPr>
          <a:xfrm>
            <a:off x="4686301" y="1854672"/>
            <a:ext cx="3886201" cy="1338828"/>
          </a:xfrm>
          <a:prstGeom prst="rect">
            <a:avLst/>
          </a:prstGeom>
          <a:noFill/>
        </p:spPr>
        <p:txBody>
          <a:bodyPr wrap="square" rtlCol="0">
            <a:spAutoFit/>
          </a:bodyPr>
          <a:lstStyle/>
          <a:p>
            <a:r>
              <a:rPr lang="en-US" sz="2700" b="1" dirty="0">
                <a:latin typeface="Candara" panose="020E0502030303020204" pitchFamily="34" charset="0"/>
                <a:cs typeface="Arial"/>
              </a:rPr>
              <a:t>Allocates federal entitlement funds to activities for the year</a:t>
            </a:r>
          </a:p>
        </p:txBody>
      </p:sp>
      <p:sp>
        <p:nvSpPr>
          <p:cNvPr id="8" name="Right Arrow 8">
            <a:extLst>
              <a:ext uri="{FF2B5EF4-FFF2-40B4-BE49-F238E27FC236}">
                <a16:creationId xmlns:a16="http://schemas.microsoft.com/office/drawing/2014/main" id="{D9E908E2-8682-42FF-BBB9-282BFF329021}"/>
              </a:ext>
            </a:extLst>
          </p:cNvPr>
          <p:cNvSpPr/>
          <p:nvPr/>
        </p:nvSpPr>
        <p:spPr>
          <a:xfrm rot="10800000">
            <a:off x="4706127" y="3797243"/>
            <a:ext cx="3466324" cy="1428751"/>
          </a:xfrm>
          <a:prstGeom prst="rightArrow">
            <a:avLst/>
          </a:prstGeom>
          <a:solidFill>
            <a:srgbClr val="EE8D09"/>
          </a:solidFill>
          <a:ln>
            <a:solidFill>
              <a:srgbClr val="EE8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Candara" panose="020E0502030303020204" pitchFamily="34" charset="0"/>
            </a:endParaRPr>
          </a:p>
        </p:txBody>
      </p:sp>
      <p:sp>
        <p:nvSpPr>
          <p:cNvPr id="9" name="TextBox 8">
            <a:extLst>
              <a:ext uri="{FF2B5EF4-FFF2-40B4-BE49-F238E27FC236}">
                <a16:creationId xmlns:a16="http://schemas.microsoft.com/office/drawing/2014/main" id="{F935DBC2-7C24-4853-80D4-C972F44837C6}"/>
              </a:ext>
            </a:extLst>
          </p:cNvPr>
          <p:cNvSpPr txBox="1"/>
          <p:nvPr/>
        </p:nvSpPr>
        <p:spPr>
          <a:xfrm>
            <a:off x="553380" y="3692164"/>
            <a:ext cx="4018621" cy="1661993"/>
          </a:xfrm>
          <a:prstGeom prst="rect">
            <a:avLst/>
          </a:prstGeom>
          <a:noFill/>
        </p:spPr>
        <p:txBody>
          <a:bodyPr wrap="square" rtlCol="0">
            <a:spAutoFit/>
          </a:bodyPr>
          <a:lstStyle/>
          <a:p>
            <a:pPr algn="r"/>
            <a:r>
              <a:rPr lang="en-US" sz="2700" b="1" dirty="0">
                <a:latin typeface="Candara" panose="020E0502030303020204" pitchFamily="34" charset="0"/>
                <a:cs typeface="Arial"/>
              </a:rPr>
              <a:t>Will allocate federal entitlement funds for Program Year 2019 </a:t>
            </a:r>
          </a:p>
          <a:p>
            <a:pPr algn="r"/>
            <a:r>
              <a:rPr lang="en-US" sz="2100" b="1" dirty="0">
                <a:latin typeface="Candara" panose="020E0502030303020204" pitchFamily="34" charset="0"/>
                <a:cs typeface="Arial"/>
              </a:rPr>
              <a:t>(July 1, 2019 – June 30, 2020)</a:t>
            </a:r>
          </a:p>
        </p:txBody>
      </p:sp>
      <p:sp>
        <p:nvSpPr>
          <p:cNvPr id="10" name="TextBox 9">
            <a:extLst>
              <a:ext uri="{FF2B5EF4-FFF2-40B4-BE49-F238E27FC236}">
                <a16:creationId xmlns:a16="http://schemas.microsoft.com/office/drawing/2014/main" id="{31B995D9-A766-40D1-8F49-DF972BA6FF2B}"/>
              </a:ext>
            </a:extLst>
          </p:cNvPr>
          <p:cNvSpPr txBox="1"/>
          <p:nvPr/>
        </p:nvSpPr>
        <p:spPr>
          <a:xfrm>
            <a:off x="5031117" y="4269244"/>
            <a:ext cx="3125129" cy="507831"/>
          </a:xfrm>
          <a:prstGeom prst="rect">
            <a:avLst/>
          </a:prstGeom>
          <a:noFill/>
        </p:spPr>
        <p:txBody>
          <a:bodyPr wrap="square" rtlCol="0">
            <a:spAutoFit/>
          </a:bodyPr>
          <a:lstStyle/>
          <a:p>
            <a:pPr algn="ctr"/>
            <a:r>
              <a:rPr lang="en-US" sz="2700" b="1" dirty="0">
                <a:latin typeface="Candara" panose="020E0502030303020204" pitchFamily="34" charset="0"/>
                <a:cs typeface="Arial"/>
              </a:rPr>
              <a:t>2019 Action Plan</a:t>
            </a:r>
          </a:p>
        </p:txBody>
      </p:sp>
    </p:spTree>
    <p:extLst>
      <p:ext uri="{BB962C8B-B14F-4D97-AF65-F5344CB8AC3E}">
        <p14:creationId xmlns:p14="http://schemas.microsoft.com/office/powerpoint/2010/main" val="26047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EF679A-513E-427C-B302-867EB8442CC5}"/>
              </a:ext>
            </a:extLst>
          </p:cNvPr>
          <p:cNvSpPr txBox="1"/>
          <p:nvPr/>
        </p:nvSpPr>
        <p:spPr>
          <a:xfrm>
            <a:off x="1" y="1871579"/>
            <a:ext cx="9144000" cy="3787191"/>
          </a:xfrm>
          <a:prstGeom prst="rect">
            <a:avLst/>
          </a:prstGeom>
          <a:noFill/>
        </p:spPr>
        <p:txBody>
          <a:bodyPr wrap="square" rtlCol="0">
            <a:spAutoFit/>
          </a:bodyPr>
          <a:lstStyle/>
          <a:p>
            <a:pPr algn="ctr"/>
            <a:r>
              <a:rPr lang="en-US" sz="2100" b="1" dirty="0">
                <a:latin typeface="Candara" panose="020E0502030303020204" pitchFamily="34" charset="0"/>
                <a:cs typeface="Arial"/>
              </a:rPr>
              <a:t>Funding Priorities for HUD Grants</a:t>
            </a:r>
          </a:p>
          <a:p>
            <a:pPr algn="ctr"/>
            <a:endParaRPr lang="en-US" sz="1651" b="1" dirty="0">
              <a:solidFill>
                <a:srgbClr val="595959"/>
              </a:solidFill>
              <a:latin typeface="Candara" panose="020E0502030303020204" pitchFamily="34" charset="0"/>
              <a:cs typeface="Arial"/>
            </a:endParaRPr>
          </a:p>
          <a:p>
            <a:pPr algn="ctr"/>
            <a:endParaRPr lang="en-US" sz="1651" b="1" dirty="0">
              <a:solidFill>
                <a:srgbClr val="595959"/>
              </a:solidFill>
              <a:latin typeface="Candara" panose="020E0502030303020204" pitchFamily="34" charset="0"/>
              <a:cs typeface="Arial"/>
            </a:endParaRPr>
          </a:p>
          <a:p>
            <a:pPr algn="ctr"/>
            <a:endParaRPr lang="en-US" sz="1651" b="1" dirty="0">
              <a:solidFill>
                <a:srgbClr val="595959"/>
              </a:solidFill>
              <a:latin typeface="Candara" panose="020E0502030303020204" pitchFamily="34" charset="0"/>
              <a:cs typeface="Arial"/>
            </a:endParaRPr>
          </a:p>
          <a:p>
            <a:pPr algn="ctr"/>
            <a:endParaRPr lang="en-US" sz="1651" b="1" dirty="0">
              <a:solidFill>
                <a:srgbClr val="595959"/>
              </a:solidFill>
              <a:latin typeface="Candara" panose="020E0502030303020204" pitchFamily="34" charset="0"/>
              <a:cs typeface="Arial"/>
            </a:endParaRPr>
          </a:p>
          <a:p>
            <a:pPr algn="ctr"/>
            <a:endParaRPr lang="en-US" sz="1651" b="1" dirty="0">
              <a:solidFill>
                <a:srgbClr val="595959"/>
              </a:solidFill>
              <a:latin typeface="Candara" panose="020E0502030303020204" pitchFamily="34" charset="0"/>
              <a:cs typeface="Arial"/>
            </a:endParaRPr>
          </a:p>
          <a:p>
            <a:pPr algn="ctr"/>
            <a:endParaRPr lang="en-US" sz="1651" b="1" dirty="0">
              <a:solidFill>
                <a:srgbClr val="595959"/>
              </a:solidFill>
              <a:latin typeface="Candara" panose="020E0502030303020204" pitchFamily="34" charset="0"/>
              <a:cs typeface="Arial"/>
            </a:endParaRPr>
          </a:p>
          <a:p>
            <a:pPr algn="ctr"/>
            <a:endParaRPr lang="en-US" sz="1651" b="1" dirty="0">
              <a:solidFill>
                <a:srgbClr val="595959"/>
              </a:solidFill>
              <a:latin typeface="Candara" panose="020E0502030303020204" pitchFamily="34" charset="0"/>
              <a:cs typeface="Arial"/>
            </a:endParaRPr>
          </a:p>
          <a:p>
            <a:pPr algn="ctr"/>
            <a:endParaRPr lang="en-US" sz="1651" b="1" dirty="0">
              <a:solidFill>
                <a:srgbClr val="595959"/>
              </a:solidFill>
              <a:latin typeface="Candara" panose="020E0502030303020204" pitchFamily="34" charset="0"/>
              <a:cs typeface="Arial"/>
            </a:endParaRPr>
          </a:p>
          <a:p>
            <a:pPr algn="ctr"/>
            <a:endParaRPr lang="en-US" sz="1651" b="1" dirty="0">
              <a:solidFill>
                <a:srgbClr val="595959"/>
              </a:solidFill>
              <a:latin typeface="Candara" panose="020E0502030303020204" pitchFamily="34" charset="0"/>
              <a:cs typeface="Arial"/>
            </a:endParaRPr>
          </a:p>
          <a:p>
            <a:pPr algn="ctr"/>
            <a:endParaRPr lang="en-US" sz="1651" b="1" dirty="0">
              <a:solidFill>
                <a:srgbClr val="595959"/>
              </a:solidFill>
              <a:latin typeface="Candara" panose="020E0502030303020204" pitchFamily="34" charset="0"/>
              <a:cs typeface="Arial"/>
            </a:endParaRPr>
          </a:p>
          <a:p>
            <a:pPr algn="ctr"/>
            <a:endParaRPr lang="en-US" sz="1651" b="1" dirty="0">
              <a:solidFill>
                <a:srgbClr val="595959"/>
              </a:solidFill>
              <a:latin typeface="Candara" panose="020E0502030303020204" pitchFamily="34" charset="0"/>
              <a:cs typeface="Arial"/>
            </a:endParaRPr>
          </a:p>
          <a:p>
            <a:pPr algn="ctr"/>
            <a:endParaRPr lang="en-US" sz="1651" b="1" dirty="0">
              <a:solidFill>
                <a:srgbClr val="595959"/>
              </a:solidFill>
              <a:latin typeface="Candara" panose="020E0502030303020204" pitchFamily="34" charset="0"/>
              <a:cs typeface="Arial"/>
            </a:endParaRPr>
          </a:p>
          <a:p>
            <a:pPr algn="ctr"/>
            <a:r>
              <a:rPr lang="en-US" sz="2100" b="1" dirty="0">
                <a:latin typeface="Candara" panose="020E0502030303020204" pitchFamily="34" charset="0"/>
                <a:cs typeface="Arial"/>
              </a:rPr>
              <a:t>HCDD receives Entitlement Grants and Special Grants</a:t>
            </a:r>
          </a:p>
        </p:txBody>
      </p:sp>
      <p:grpSp>
        <p:nvGrpSpPr>
          <p:cNvPr id="21" name="Group 20">
            <a:extLst>
              <a:ext uri="{FF2B5EF4-FFF2-40B4-BE49-F238E27FC236}">
                <a16:creationId xmlns:a16="http://schemas.microsoft.com/office/drawing/2014/main" id="{0C667FFE-4023-4207-90C0-C0804C301EC8}"/>
              </a:ext>
            </a:extLst>
          </p:cNvPr>
          <p:cNvGrpSpPr/>
          <p:nvPr/>
        </p:nvGrpSpPr>
        <p:grpSpPr>
          <a:xfrm>
            <a:off x="2400300" y="2400301"/>
            <a:ext cx="4396760" cy="2610081"/>
            <a:chOff x="3806632" y="2623438"/>
            <a:chExt cx="4578734" cy="2718108"/>
          </a:xfrm>
        </p:grpSpPr>
        <p:grpSp>
          <p:nvGrpSpPr>
            <p:cNvPr id="6" name="Group 5">
              <a:extLst>
                <a:ext uri="{FF2B5EF4-FFF2-40B4-BE49-F238E27FC236}">
                  <a16:creationId xmlns:a16="http://schemas.microsoft.com/office/drawing/2014/main" id="{5DAF1DD2-08C0-4F42-A801-CC60B98E036A}"/>
                </a:ext>
              </a:extLst>
            </p:cNvPr>
            <p:cNvGrpSpPr/>
            <p:nvPr/>
          </p:nvGrpSpPr>
          <p:grpSpPr>
            <a:xfrm>
              <a:off x="3806632" y="2623438"/>
              <a:ext cx="2140334" cy="1284200"/>
              <a:chOff x="548" y="114937"/>
              <a:chExt cx="2140334" cy="1284200"/>
            </a:xfrm>
            <a:solidFill>
              <a:srgbClr val="006E9D"/>
            </a:solidFill>
          </p:grpSpPr>
          <p:sp>
            <p:nvSpPr>
              <p:cNvPr id="7" name="Rectangle 6">
                <a:extLst>
                  <a:ext uri="{FF2B5EF4-FFF2-40B4-BE49-F238E27FC236}">
                    <a16:creationId xmlns:a16="http://schemas.microsoft.com/office/drawing/2014/main" id="{5404E9B3-1670-4A97-9C55-1703B269F9A1}"/>
                  </a:ext>
                </a:extLst>
              </p:cNvPr>
              <p:cNvSpPr/>
              <p:nvPr/>
            </p:nvSpPr>
            <p:spPr>
              <a:xfrm>
                <a:off x="548" y="114937"/>
                <a:ext cx="2140334" cy="1284200"/>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489430EB-7204-417C-B1D2-E605CAD29626}"/>
                  </a:ext>
                </a:extLst>
              </p:cNvPr>
              <p:cNvSpPr txBox="1"/>
              <p:nvPr/>
            </p:nvSpPr>
            <p:spPr>
              <a:xfrm>
                <a:off x="548" y="114937"/>
                <a:ext cx="2140334" cy="1284200"/>
              </a:xfrm>
              <a:prstGeom prst="rect">
                <a:avLst/>
              </a:prstGeom>
              <a:solidFill>
                <a:srgbClr val="EE8D09"/>
              </a:solidFill>
              <a:ln>
                <a:solidFill>
                  <a:srgbClr val="EE8D09"/>
                </a:solidFill>
              </a:ln>
            </p:spPr>
            <p:style>
              <a:lnRef idx="0">
                <a:scrgbClr r="0" g="0" b="0"/>
              </a:lnRef>
              <a:fillRef idx="0">
                <a:scrgbClr r="0" g="0" b="0"/>
              </a:fillRef>
              <a:effectRef idx="0">
                <a:scrgbClr r="0" g="0" b="0"/>
              </a:effectRef>
              <a:fontRef idx="minor">
                <a:schemeClr val="lt1"/>
              </a:fontRef>
            </p:style>
            <p:txBody>
              <a:bodyPr spcFirstLastPara="0" vert="horz" wrap="square" lIns="71439" tIns="71439" rIns="71439" bIns="71439" numCol="1" spcCol="1270" anchor="ctr" anchorCtr="0">
                <a:noAutofit/>
              </a:bodyPr>
              <a:lstStyle/>
              <a:p>
                <a:pPr algn="ctr" defTabSz="833418">
                  <a:lnSpc>
                    <a:spcPct val="90000"/>
                  </a:lnSpc>
                  <a:spcBef>
                    <a:spcPct val="0"/>
                  </a:spcBef>
                  <a:spcAft>
                    <a:spcPct val="35000"/>
                  </a:spcAft>
                </a:pPr>
                <a:r>
                  <a:rPr lang="en-US" sz="2400" dirty="0">
                    <a:solidFill>
                      <a:schemeClr val="tx1"/>
                    </a:solidFill>
                    <a:latin typeface="Candara" panose="020E0502030303020204" pitchFamily="34" charset="0"/>
                  </a:rPr>
                  <a:t>Affordable Homes</a:t>
                </a:r>
              </a:p>
            </p:txBody>
          </p:sp>
        </p:grpSp>
        <p:grpSp>
          <p:nvGrpSpPr>
            <p:cNvPr id="9" name="Group 8">
              <a:extLst>
                <a:ext uri="{FF2B5EF4-FFF2-40B4-BE49-F238E27FC236}">
                  <a16:creationId xmlns:a16="http://schemas.microsoft.com/office/drawing/2014/main" id="{AB34F768-57B5-41A9-A9A7-574FC3ECE926}"/>
                </a:ext>
              </a:extLst>
            </p:cNvPr>
            <p:cNvGrpSpPr/>
            <p:nvPr/>
          </p:nvGrpSpPr>
          <p:grpSpPr>
            <a:xfrm>
              <a:off x="6245032" y="2623438"/>
              <a:ext cx="2140334" cy="1284200"/>
              <a:chOff x="2354916" y="114937"/>
              <a:chExt cx="2140334" cy="1284200"/>
            </a:xfrm>
          </p:grpSpPr>
          <p:sp>
            <p:nvSpPr>
              <p:cNvPr id="10" name="Rectangle 9">
                <a:extLst>
                  <a:ext uri="{FF2B5EF4-FFF2-40B4-BE49-F238E27FC236}">
                    <a16:creationId xmlns:a16="http://schemas.microsoft.com/office/drawing/2014/main" id="{2B0CE9A3-2860-49D4-9661-ACEF3030C142}"/>
                  </a:ext>
                </a:extLst>
              </p:cNvPr>
              <p:cNvSpPr/>
              <p:nvPr/>
            </p:nvSpPr>
            <p:spPr>
              <a:xfrm>
                <a:off x="2354916" y="114937"/>
                <a:ext cx="2140334" cy="1284200"/>
              </a:xfrm>
              <a:prstGeom prst="rect">
                <a:avLst/>
              </a:prstGeom>
              <a:solidFill>
                <a:srgbClr val="69BE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910C5530-95BE-4318-928F-C777EDAD101C}"/>
                  </a:ext>
                </a:extLst>
              </p:cNvPr>
              <p:cNvSpPr txBox="1"/>
              <p:nvPr/>
            </p:nvSpPr>
            <p:spPr>
              <a:xfrm>
                <a:off x="2354916" y="114937"/>
                <a:ext cx="2140334" cy="1284200"/>
              </a:xfrm>
              <a:prstGeom prst="rect">
                <a:avLst/>
              </a:prstGeom>
              <a:solidFill>
                <a:srgbClr val="EE8D09"/>
              </a:solidFill>
              <a:ln>
                <a:solidFill>
                  <a:srgbClr val="EE8D09"/>
                </a:solidFill>
              </a:ln>
            </p:spPr>
            <p:style>
              <a:lnRef idx="0">
                <a:scrgbClr r="0" g="0" b="0"/>
              </a:lnRef>
              <a:fillRef idx="0">
                <a:scrgbClr r="0" g="0" b="0"/>
              </a:fillRef>
              <a:effectRef idx="0">
                <a:scrgbClr r="0" g="0" b="0"/>
              </a:effectRef>
              <a:fontRef idx="minor">
                <a:schemeClr val="lt1"/>
              </a:fontRef>
            </p:style>
            <p:txBody>
              <a:bodyPr spcFirstLastPara="0" vert="horz" wrap="square" lIns="71439" tIns="71439" rIns="71439" bIns="71439" numCol="1" spcCol="1270" anchor="ctr" anchorCtr="0">
                <a:noAutofit/>
              </a:bodyPr>
              <a:lstStyle/>
              <a:p>
                <a:pPr algn="ctr" defTabSz="833418">
                  <a:lnSpc>
                    <a:spcPct val="90000"/>
                  </a:lnSpc>
                  <a:spcBef>
                    <a:spcPct val="0"/>
                  </a:spcBef>
                  <a:spcAft>
                    <a:spcPct val="35000"/>
                  </a:spcAft>
                </a:pPr>
                <a:r>
                  <a:rPr lang="en-US" sz="2400" dirty="0">
                    <a:solidFill>
                      <a:schemeClr val="tx1"/>
                    </a:solidFill>
                    <a:latin typeface="Candara" panose="020E0502030303020204" pitchFamily="34" charset="0"/>
                  </a:rPr>
                  <a:t>Supportive Services</a:t>
                </a:r>
              </a:p>
            </p:txBody>
          </p:sp>
        </p:grpSp>
        <p:grpSp>
          <p:nvGrpSpPr>
            <p:cNvPr id="12" name="Group 11">
              <a:extLst>
                <a:ext uri="{FF2B5EF4-FFF2-40B4-BE49-F238E27FC236}">
                  <a16:creationId xmlns:a16="http://schemas.microsoft.com/office/drawing/2014/main" id="{4F48FFAC-2F03-468B-A2B8-2507C1ECAF17}"/>
                </a:ext>
              </a:extLst>
            </p:cNvPr>
            <p:cNvGrpSpPr/>
            <p:nvPr/>
          </p:nvGrpSpPr>
          <p:grpSpPr>
            <a:xfrm>
              <a:off x="3806632" y="4057346"/>
              <a:ext cx="2140334" cy="1284200"/>
              <a:chOff x="548" y="1613171"/>
              <a:chExt cx="2140334" cy="1284200"/>
            </a:xfrm>
            <a:solidFill>
              <a:srgbClr val="006E9D"/>
            </a:solidFill>
          </p:grpSpPr>
          <p:sp>
            <p:nvSpPr>
              <p:cNvPr id="13" name="Rectangle 12">
                <a:extLst>
                  <a:ext uri="{FF2B5EF4-FFF2-40B4-BE49-F238E27FC236}">
                    <a16:creationId xmlns:a16="http://schemas.microsoft.com/office/drawing/2014/main" id="{77F42B57-327F-43DE-96CD-F7AFF4CC11B3}"/>
                  </a:ext>
                </a:extLst>
              </p:cNvPr>
              <p:cNvSpPr/>
              <p:nvPr/>
            </p:nvSpPr>
            <p:spPr>
              <a:xfrm>
                <a:off x="548" y="1613171"/>
                <a:ext cx="2140334" cy="1284200"/>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FFE33E08-54A0-431E-B74D-49D2815117C4}"/>
                  </a:ext>
                </a:extLst>
              </p:cNvPr>
              <p:cNvSpPr txBox="1"/>
              <p:nvPr/>
            </p:nvSpPr>
            <p:spPr>
              <a:xfrm>
                <a:off x="548" y="1613171"/>
                <a:ext cx="2140334" cy="1284200"/>
              </a:xfrm>
              <a:prstGeom prst="rect">
                <a:avLst/>
              </a:prstGeom>
              <a:solidFill>
                <a:srgbClr val="EE8D09"/>
              </a:solidFill>
            </p:spPr>
            <p:style>
              <a:lnRef idx="0">
                <a:scrgbClr r="0" g="0" b="0"/>
              </a:lnRef>
              <a:fillRef idx="0">
                <a:scrgbClr r="0" g="0" b="0"/>
              </a:fillRef>
              <a:effectRef idx="0">
                <a:scrgbClr r="0" g="0" b="0"/>
              </a:effectRef>
              <a:fontRef idx="minor">
                <a:schemeClr val="lt1"/>
              </a:fontRef>
            </p:style>
            <p:txBody>
              <a:bodyPr spcFirstLastPara="0" vert="horz" wrap="square" lIns="71439" tIns="71439" rIns="71439" bIns="71439" numCol="1" spcCol="1270" anchor="ctr" anchorCtr="0">
                <a:noAutofit/>
              </a:bodyPr>
              <a:lstStyle/>
              <a:p>
                <a:pPr algn="ctr" defTabSz="833418">
                  <a:lnSpc>
                    <a:spcPct val="90000"/>
                  </a:lnSpc>
                  <a:spcBef>
                    <a:spcPct val="0"/>
                  </a:spcBef>
                  <a:spcAft>
                    <a:spcPct val="35000"/>
                  </a:spcAft>
                </a:pPr>
                <a:r>
                  <a:rPr lang="en-US" sz="2400" dirty="0">
                    <a:solidFill>
                      <a:schemeClr val="tx1"/>
                    </a:solidFill>
                    <a:latin typeface="Candara" panose="020E0502030303020204" pitchFamily="34" charset="0"/>
                  </a:rPr>
                  <a:t>Infrastructure/ Neighborhood Services</a:t>
                </a:r>
              </a:p>
            </p:txBody>
          </p:sp>
        </p:grpSp>
        <p:grpSp>
          <p:nvGrpSpPr>
            <p:cNvPr id="15" name="Group 14">
              <a:extLst>
                <a:ext uri="{FF2B5EF4-FFF2-40B4-BE49-F238E27FC236}">
                  <a16:creationId xmlns:a16="http://schemas.microsoft.com/office/drawing/2014/main" id="{7031C37B-F068-45CC-8631-DC335E771C08}"/>
                </a:ext>
              </a:extLst>
            </p:cNvPr>
            <p:cNvGrpSpPr/>
            <p:nvPr/>
          </p:nvGrpSpPr>
          <p:grpSpPr>
            <a:xfrm>
              <a:off x="6245032" y="4021264"/>
              <a:ext cx="2140334" cy="1284200"/>
              <a:chOff x="2354916" y="1613171"/>
              <a:chExt cx="2140334" cy="1284200"/>
            </a:xfrm>
            <a:solidFill>
              <a:srgbClr val="006E9D"/>
            </a:solidFill>
          </p:grpSpPr>
          <p:sp>
            <p:nvSpPr>
              <p:cNvPr id="16" name="Rectangle 15">
                <a:extLst>
                  <a:ext uri="{FF2B5EF4-FFF2-40B4-BE49-F238E27FC236}">
                    <a16:creationId xmlns:a16="http://schemas.microsoft.com/office/drawing/2014/main" id="{50F356E9-6E03-45B0-9EA4-5483C2CEDC84}"/>
                  </a:ext>
                </a:extLst>
              </p:cNvPr>
              <p:cNvSpPr/>
              <p:nvPr/>
            </p:nvSpPr>
            <p:spPr>
              <a:xfrm>
                <a:off x="2354916" y="1613171"/>
                <a:ext cx="2140334" cy="1284200"/>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66F65948-05B9-4E50-8E9E-FD52D4ED4D45}"/>
                  </a:ext>
                </a:extLst>
              </p:cNvPr>
              <p:cNvSpPr txBox="1"/>
              <p:nvPr/>
            </p:nvSpPr>
            <p:spPr>
              <a:xfrm>
                <a:off x="2354916" y="1613171"/>
                <a:ext cx="2140334" cy="1284200"/>
              </a:xfrm>
              <a:prstGeom prst="rect">
                <a:avLst/>
              </a:prstGeom>
              <a:solidFill>
                <a:srgbClr val="EE8D09"/>
              </a:solidFill>
            </p:spPr>
            <p:style>
              <a:lnRef idx="0">
                <a:scrgbClr r="0" g="0" b="0"/>
              </a:lnRef>
              <a:fillRef idx="0">
                <a:scrgbClr r="0" g="0" b="0"/>
              </a:fillRef>
              <a:effectRef idx="0">
                <a:scrgbClr r="0" g="0" b="0"/>
              </a:effectRef>
              <a:fontRef idx="minor">
                <a:schemeClr val="lt1"/>
              </a:fontRef>
            </p:style>
            <p:txBody>
              <a:bodyPr spcFirstLastPara="0" vert="horz" wrap="square" lIns="71439" tIns="71439" rIns="71439" bIns="71439" numCol="1" spcCol="1270" anchor="ctr" anchorCtr="0">
                <a:noAutofit/>
              </a:bodyPr>
              <a:lstStyle/>
              <a:p>
                <a:pPr algn="ctr" defTabSz="833418">
                  <a:lnSpc>
                    <a:spcPct val="90000"/>
                  </a:lnSpc>
                  <a:spcBef>
                    <a:spcPct val="0"/>
                  </a:spcBef>
                  <a:spcAft>
                    <a:spcPct val="35000"/>
                  </a:spcAft>
                </a:pPr>
                <a:r>
                  <a:rPr lang="en-US" sz="2400" dirty="0">
                    <a:solidFill>
                      <a:schemeClr val="tx1"/>
                    </a:solidFill>
                    <a:latin typeface="Candara" panose="020E0502030303020204" pitchFamily="34" charset="0"/>
                  </a:rPr>
                  <a:t>Community Economic Development</a:t>
                </a:r>
              </a:p>
            </p:txBody>
          </p:sp>
        </p:grpSp>
      </p:grpSp>
      <p:sp>
        <p:nvSpPr>
          <p:cNvPr id="18" name="TextBox 17">
            <a:extLst>
              <a:ext uri="{FF2B5EF4-FFF2-40B4-BE49-F238E27FC236}">
                <a16:creationId xmlns:a16="http://schemas.microsoft.com/office/drawing/2014/main" id="{BAE84A7B-FFCB-4739-AD84-E6685953BACB}"/>
              </a:ext>
            </a:extLst>
          </p:cNvPr>
          <p:cNvSpPr txBox="1"/>
          <p:nvPr/>
        </p:nvSpPr>
        <p:spPr>
          <a:xfrm>
            <a:off x="0" y="1241084"/>
            <a:ext cx="9144000" cy="507831"/>
          </a:xfrm>
          <a:prstGeom prst="rect">
            <a:avLst/>
          </a:prstGeom>
          <a:noFill/>
        </p:spPr>
        <p:txBody>
          <a:bodyPr wrap="square" rtlCol="0">
            <a:spAutoFit/>
          </a:bodyPr>
          <a:lstStyle/>
          <a:p>
            <a:pPr algn="ctr"/>
            <a:r>
              <a:rPr lang="en-US" sz="2700" b="1" dirty="0">
                <a:latin typeface="Candara" panose="020E0502030303020204" pitchFamily="34" charset="0"/>
                <a:cs typeface="Arial"/>
              </a:rPr>
              <a:t>Housing and Community Development Department</a:t>
            </a:r>
          </a:p>
        </p:txBody>
      </p:sp>
    </p:spTree>
    <p:extLst>
      <p:ext uri="{BB962C8B-B14F-4D97-AF65-F5344CB8AC3E}">
        <p14:creationId xmlns:p14="http://schemas.microsoft.com/office/powerpoint/2010/main" val="373314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C3CE96-391D-4E8E-8B6B-5CC60250EC6D}"/>
              </a:ext>
            </a:extLst>
          </p:cNvPr>
          <p:cNvSpPr txBox="1"/>
          <p:nvPr/>
        </p:nvSpPr>
        <p:spPr>
          <a:xfrm>
            <a:off x="0" y="1383054"/>
            <a:ext cx="9144000" cy="507831"/>
          </a:xfrm>
          <a:prstGeom prst="rect">
            <a:avLst/>
          </a:prstGeom>
          <a:noFill/>
        </p:spPr>
        <p:txBody>
          <a:bodyPr wrap="square" rtlCol="0">
            <a:spAutoFit/>
          </a:bodyPr>
          <a:lstStyle/>
          <a:p>
            <a:pPr algn="ctr"/>
            <a:r>
              <a:rPr lang="en-US" sz="2700" b="1" dirty="0">
                <a:latin typeface="Candara" panose="020E0502030303020204" pitchFamily="34" charset="0"/>
                <a:cs typeface="Arial"/>
              </a:rPr>
              <a:t>Entitlement Grants</a:t>
            </a:r>
          </a:p>
        </p:txBody>
      </p:sp>
      <p:sp>
        <p:nvSpPr>
          <p:cNvPr id="9" name="Rectangle 8">
            <a:extLst>
              <a:ext uri="{FF2B5EF4-FFF2-40B4-BE49-F238E27FC236}">
                <a16:creationId xmlns:a16="http://schemas.microsoft.com/office/drawing/2014/main" id="{3E4F5F96-6644-4136-8FD7-2293527888B2}"/>
              </a:ext>
            </a:extLst>
          </p:cNvPr>
          <p:cNvSpPr/>
          <p:nvPr/>
        </p:nvSpPr>
        <p:spPr>
          <a:xfrm>
            <a:off x="277262" y="1959839"/>
            <a:ext cx="2049236" cy="3567188"/>
          </a:xfrm>
          <a:prstGeom prst="rect">
            <a:avLst/>
          </a:prstGeom>
          <a:solidFill>
            <a:schemeClr val="bg1">
              <a:alpha val="20000"/>
            </a:schemeClr>
          </a:solidFill>
          <a:ln>
            <a:solidFill>
              <a:srgbClr val="EE8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Candara" panose="020E0502030303020204" pitchFamily="34" charset="0"/>
            </a:endParaRPr>
          </a:p>
        </p:txBody>
      </p:sp>
      <p:sp>
        <p:nvSpPr>
          <p:cNvPr id="10" name="Rectangle 9">
            <a:extLst>
              <a:ext uri="{FF2B5EF4-FFF2-40B4-BE49-F238E27FC236}">
                <a16:creationId xmlns:a16="http://schemas.microsoft.com/office/drawing/2014/main" id="{245F29AF-9EC4-4628-85BC-3664A148C46F}"/>
              </a:ext>
            </a:extLst>
          </p:cNvPr>
          <p:cNvSpPr/>
          <p:nvPr/>
        </p:nvSpPr>
        <p:spPr>
          <a:xfrm>
            <a:off x="2472449" y="1959839"/>
            <a:ext cx="2049236" cy="3567188"/>
          </a:xfrm>
          <a:prstGeom prst="rect">
            <a:avLst/>
          </a:prstGeom>
          <a:solidFill>
            <a:schemeClr val="bg1">
              <a:alpha val="30196"/>
            </a:schemeClr>
          </a:solidFill>
          <a:ln>
            <a:solidFill>
              <a:srgbClr val="EE8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Candara" panose="020E0502030303020204" pitchFamily="34" charset="0"/>
            </a:endParaRPr>
          </a:p>
        </p:txBody>
      </p:sp>
      <p:sp>
        <p:nvSpPr>
          <p:cNvPr id="11" name="Rectangle 10">
            <a:extLst>
              <a:ext uri="{FF2B5EF4-FFF2-40B4-BE49-F238E27FC236}">
                <a16:creationId xmlns:a16="http://schemas.microsoft.com/office/drawing/2014/main" id="{2739BF79-CA69-4C3D-994C-D89F26AB6299}"/>
              </a:ext>
            </a:extLst>
          </p:cNvPr>
          <p:cNvSpPr/>
          <p:nvPr/>
        </p:nvSpPr>
        <p:spPr>
          <a:xfrm>
            <a:off x="4651459" y="1959839"/>
            <a:ext cx="2049236" cy="3567188"/>
          </a:xfrm>
          <a:prstGeom prst="rect">
            <a:avLst/>
          </a:prstGeom>
          <a:solidFill>
            <a:schemeClr val="bg1">
              <a:alpha val="30196"/>
            </a:schemeClr>
          </a:solidFill>
          <a:ln>
            <a:solidFill>
              <a:srgbClr val="EE8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Candara" panose="020E0502030303020204" pitchFamily="34" charset="0"/>
            </a:endParaRPr>
          </a:p>
        </p:txBody>
      </p:sp>
      <p:sp>
        <p:nvSpPr>
          <p:cNvPr id="12" name="Rectangle 11">
            <a:extLst>
              <a:ext uri="{FF2B5EF4-FFF2-40B4-BE49-F238E27FC236}">
                <a16:creationId xmlns:a16="http://schemas.microsoft.com/office/drawing/2014/main" id="{0DFC41E0-1909-4F9D-ACF4-2A0B60D1512A}"/>
              </a:ext>
            </a:extLst>
          </p:cNvPr>
          <p:cNvSpPr/>
          <p:nvPr/>
        </p:nvSpPr>
        <p:spPr>
          <a:xfrm>
            <a:off x="6856433" y="1948735"/>
            <a:ext cx="2049236" cy="3567188"/>
          </a:xfrm>
          <a:prstGeom prst="rect">
            <a:avLst/>
          </a:prstGeom>
          <a:solidFill>
            <a:schemeClr val="bg1">
              <a:alpha val="40000"/>
            </a:schemeClr>
          </a:solidFill>
          <a:ln>
            <a:solidFill>
              <a:srgbClr val="EE8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Candara" panose="020E0502030303020204" pitchFamily="34" charset="0"/>
            </a:endParaRPr>
          </a:p>
        </p:txBody>
      </p:sp>
      <p:sp>
        <p:nvSpPr>
          <p:cNvPr id="13" name="Rectangle 12">
            <a:extLst>
              <a:ext uri="{FF2B5EF4-FFF2-40B4-BE49-F238E27FC236}">
                <a16:creationId xmlns:a16="http://schemas.microsoft.com/office/drawing/2014/main" id="{4DBBDF65-4FA1-421C-A9B3-27FDF09D3150}"/>
              </a:ext>
            </a:extLst>
          </p:cNvPr>
          <p:cNvSpPr/>
          <p:nvPr/>
        </p:nvSpPr>
        <p:spPr>
          <a:xfrm>
            <a:off x="277262" y="1959839"/>
            <a:ext cx="2049236" cy="986669"/>
          </a:xfrm>
          <a:prstGeom prst="rect">
            <a:avLst/>
          </a:prstGeom>
          <a:solidFill>
            <a:srgbClr val="EE8D09"/>
          </a:solidFill>
          <a:ln>
            <a:solidFill>
              <a:srgbClr val="EE8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andara" panose="020E0502030303020204" pitchFamily="34" charset="0"/>
                <a:cs typeface="Arial"/>
              </a:rPr>
              <a:t>CDBG</a:t>
            </a:r>
            <a:endParaRPr lang="en-US" sz="3000" dirty="0">
              <a:solidFill>
                <a:schemeClr val="tx1"/>
              </a:solidFill>
              <a:latin typeface="Candara" panose="020E0502030303020204" pitchFamily="34" charset="0"/>
            </a:endParaRPr>
          </a:p>
          <a:p>
            <a:pPr algn="ctr"/>
            <a:r>
              <a:rPr lang="en-US" sz="1351" dirty="0">
                <a:solidFill>
                  <a:schemeClr val="tx1"/>
                </a:solidFill>
                <a:latin typeface="Candara" panose="020E0502030303020204" pitchFamily="34" charset="0"/>
                <a:cs typeface="Arial"/>
              </a:rPr>
              <a:t>Community Development Block Grant</a:t>
            </a:r>
            <a:endParaRPr lang="en-US" sz="1200" dirty="0">
              <a:solidFill>
                <a:schemeClr val="tx1"/>
              </a:solidFill>
              <a:latin typeface="Candara" panose="020E0502030303020204" pitchFamily="34" charset="0"/>
            </a:endParaRPr>
          </a:p>
        </p:txBody>
      </p:sp>
      <p:sp>
        <p:nvSpPr>
          <p:cNvPr id="14" name="Rectangle 13">
            <a:extLst>
              <a:ext uri="{FF2B5EF4-FFF2-40B4-BE49-F238E27FC236}">
                <a16:creationId xmlns:a16="http://schemas.microsoft.com/office/drawing/2014/main" id="{79EA887D-DEA2-4363-9DBF-665806EB9D80}"/>
              </a:ext>
            </a:extLst>
          </p:cNvPr>
          <p:cNvSpPr/>
          <p:nvPr/>
        </p:nvSpPr>
        <p:spPr>
          <a:xfrm>
            <a:off x="2472449" y="1979475"/>
            <a:ext cx="2049236" cy="986669"/>
          </a:xfrm>
          <a:prstGeom prst="rect">
            <a:avLst/>
          </a:prstGeom>
          <a:solidFill>
            <a:srgbClr val="EE8D09"/>
          </a:solidFill>
          <a:ln>
            <a:solidFill>
              <a:srgbClr val="EE8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andara" panose="020E0502030303020204" pitchFamily="34" charset="0"/>
                <a:cs typeface="Arial"/>
              </a:rPr>
              <a:t>HOME </a:t>
            </a:r>
          </a:p>
          <a:p>
            <a:pPr algn="ctr"/>
            <a:r>
              <a:rPr lang="en-US" sz="1351" dirty="0">
                <a:solidFill>
                  <a:schemeClr val="tx1"/>
                </a:solidFill>
                <a:latin typeface="Candara" panose="020E0502030303020204" pitchFamily="34" charset="0"/>
                <a:cs typeface="Arial"/>
              </a:rPr>
              <a:t>HOME Investment Partnerships Grant</a:t>
            </a:r>
            <a:endParaRPr lang="en-US" sz="1200" dirty="0">
              <a:solidFill>
                <a:schemeClr val="tx1"/>
              </a:solidFill>
              <a:latin typeface="Candara" panose="020E0502030303020204" pitchFamily="34" charset="0"/>
            </a:endParaRPr>
          </a:p>
        </p:txBody>
      </p:sp>
      <p:sp>
        <p:nvSpPr>
          <p:cNvPr id="15" name="Rectangle 14">
            <a:extLst>
              <a:ext uri="{FF2B5EF4-FFF2-40B4-BE49-F238E27FC236}">
                <a16:creationId xmlns:a16="http://schemas.microsoft.com/office/drawing/2014/main" id="{1AF6992B-C2EE-447C-A4A8-F08A4B3D9988}"/>
              </a:ext>
            </a:extLst>
          </p:cNvPr>
          <p:cNvSpPr/>
          <p:nvPr/>
        </p:nvSpPr>
        <p:spPr>
          <a:xfrm>
            <a:off x="4651459" y="1959839"/>
            <a:ext cx="2049236" cy="986669"/>
          </a:xfrm>
          <a:prstGeom prst="rect">
            <a:avLst/>
          </a:prstGeom>
          <a:solidFill>
            <a:srgbClr val="EE8D09"/>
          </a:solidFill>
          <a:ln>
            <a:solidFill>
              <a:srgbClr val="EE8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andara" panose="020E0502030303020204" pitchFamily="34" charset="0"/>
              </a:rPr>
              <a:t>HOPWA</a:t>
            </a:r>
          </a:p>
          <a:p>
            <a:pPr algn="ctr"/>
            <a:r>
              <a:rPr lang="en-US" sz="1300" dirty="0">
                <a:solidFill>
                  <a:schemeClr val="tx1"/>
                </a:solidFill>
                <a:latin typeface="Candara" panose="020E0502030303020204" pitchFamily="34" charset="0"/>
                <a:cs typeface="Arial"/>
              </a:rPr>
              <a:t>Housing Opportunities for Persons with AIDS</a:t>
            </a:r>
            <a:endParaRPr lang="en-US" sz="1300" dirty="0">
              <a:solidFill>
                <a:schemeClr val="tx1"/>
              </a:solidFill>
              <a:latin typeface="Candara" panose="020E0502030303020204" pitchFamily="34" charset="0"/>
            </a:endParaRPr>
          </a:p>
        </p:txBody>
      </p:sp>
      <p:sp>
        <p:nvSpPr>
          <p:cNvPr id="16" name="Rectangle 15">
            <a:extLst>
              <a:ext uri="{FF2B5EF4-FFF2-40B4-BE49-F238E27FC236}">
                <a16:creationId xmlns:a16="http://schemas.microsoft.com/office/drawing/2014/main" id="{29FE5FBA-4BDF-407C-8FE7-A1A0BE2FAD00}"/>
              </a:ext>
            </a:extLst>
          </p:cNvPr>
          <p:cNvSpPr/>
          <p:nvPr/>
        </p:nvSpPr>
        <p:spPr>
          <a:xfrm>
            <a:off x="6856433" y="1968372"/>
            <a:ext cx="2049236" cy="986669"/>
          </a:xfrm>
          <a:prstGeom prst="rect">
            <a:avLst/>
          </a:prstGeom>
          <a:solidFill>
            <a:srgbClr val="EE8D09"/>
          </a:solidFill>
          <a:ln>
            <a:solidFill>
              <a:srgbClr val="EE8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andara" panose="020E0502030303020204" pitchFamily="34" charset="0"/>
                <a:cs typeface="Arial"/>
              </a:rPr>
              <a:t>ESG</a:t>
            </a:r>
            <a:endParaRPr lang="en-US" sz="3000" dirty="0">
              <a:solidFill>
                <a:schemeClr val="tx1"/>
              </a:solidFill>
              <a:latin typeface="Candara" panose="020E0502030303020204" pitchFamily="34" charset="0"/>
            </a:endParaRPr>
          </a:p>
          <a:p>
            <a:pPr algn="ctr"/>
            <a:r>
              <a:rPr lang="en-US" sz="1351" dirty="0">
                <a:solidFill>
                  <a:schemeClr val="tx1"/>
                </a:solidFill>
                <a:latin typeface="Candara" panose="020E0502030303020204" pitchFamily="34" charset="0"/>
                <a:cs typeface="Arial"/>
              </a:rPr>
              <a:t>Emergency Solutions Grant</a:t>
            </a:r>
            <a:endParaRPr lang="en-US" sz="1200" dirty="0">
              <a:solidFill>
                <a:schemeClr val="tx1"/>
              </a:solidFill>
              <a:latin typeface="Candara" panose="020E0502030303020204" pitchFamily="34" charset="0"/>
            </a:endParaRPr>
          </a:p>
        </p:txBody>
      </p:sp>
      <p:sp>
        <p:nvSpPr>
          <p:cNvPr id="17" name="TextBox 16">
            <a:extLst>
              <a:ext uri="{FF2B5EF4-FFF2-40B4-BE49-F238E27FC236}">
                <a16:creationId xmlns:a16="http://schemas.microsoft.com/office/drawing/2014/main" id="{C0009650-D5A4-4E21-9DC8-10B7FBA4D1EA}"/>
              </a:ext>
            </a:extLst>
          </p:cNvPr>
          <p:cNvSpPr txBox="1"/>
          <p:nvPr/>
        </p:nvSpPr>
        <p:spPr>
          <a:xfrm>
            <a:off x="285498" y="3111188"/>
            <a:ext cx="2041001" cy="1754326"/>
          </a:xfrm>
          <a:prstGeom prst="rect">
            <a:avLst/>
          </a:prstGeom>
          <a:noFill/>
        </p:spPr>
        <p:txBody>
          <a:bodyPr wrap="square" rtlCol="0">
            <a:spAutoFit/>
          </a:bodyPr>
          <a:lstStyle/>
          <a:p>
            <a:r>
              <a:rPr lang="en-US" dirty="0">
                <a:latin typeface="Candara" panose="020E0502030303020204" pitchFamily="34" charset="0"/>
              </a:rPr>
              <a:t>Finances affordable homes, public services, public facilities, and economic development</a:t>
            </a:r>
          </a:p>
        </p:txBody>
      </p:sp>
      <p:sp>
        <p:nvSpPr>
          <p:cNvPr id="18" name="TextBox 17">
            <a:extLst>
              <a:ext uri="{FF2B5EF4-FFF2-40B4-BE49-F238E27FC236}">
                <a16:creationId xmlns:a16="http://schemas.microsoft.com/office/drawing/2014/main" id="{EE824DA1-71A9-4275-A0FA-3B316C738056}"/>
              </a:ext>
            </a:extLst>
          </p:cNvPr>
          <p:cNvSpPr txBox="1"/>
          <p:nvPr/>
        </p:nvSpPr>
        <p:spPr>
          <a:xfrm>
            <a:off x="2512384" y="3101198"/>
            <a:ext cx="2018651" cy="2031325"/>
          </a:xfrm>
          <a:prstGeom prst="rect">
            <a:avLst/>
          </a:prstGeom>
          <a:noFill/>
        </p:spPr>
        <p:txBody>
          <a:bodyPr wrap="square" rtlCol="0">
            <a:spAutoFit/>
          </a:bodyPr>
          <a:lstStyle/>
          <a:p>
            <a:r>
              <a:rPr lang="en-US" dirty="0">
                <a:latin typeface="Candara" panose="020E0502030303020204" pitchFamily="34" charset="0"/>
              </a:rPr>
              <a:t>Promotes public/private partnerships to expand affordable housing stock for renters and owners</a:t>
            </a:r>
          </a:p>
        </p:txBody>
      </p:sp>
      <p:sp>
        <p:nvSpPr>
          <p:cNvPr id="19" name="TextBox 18">
            <a:extLst>
              <a:ext uri="{FF2B5EF4-FFF2-40B4-BE49-F238E27FC236}">
                <a16:creationId xmlns:a16="http://schemas.microsoft.com/office/drawing/2014/main" id="{651B8F1F-F507-49A7-90E3-C30488458765}"/>
              </a:ext>
            </a:extLst>
          </p:cNvPr>
          <p:cNvSpPr txBox="1"/>
          <p:nvPr/>
        </p:nvSpPr>
        <p:spPr>
          <a:xfrm>
            <a:off x="4707899" y="3110002"/>
            <a:ext cx="2018651" cy="1754326"/>
          </a:xfrm>
          <a:prstGeom prst="rect">
            <a:avLst/>
          </a:prstGeom>
          <a:noFill/>
        </p:spPr>
        <p:txBody>
          <a:bodyPr wrap="square" rtlCol="0">
            <a:spAutoFit/>
          </a:bodyPr>
          <a:lstStyle/>
          <a:p>
            <a:r>
              <a:rPr lang="en-US" dirty="0">
                <a:latin typeface="Candara" panose="020E0502030303020204" pitchFamily="34" charset="0"/>
              </a:rPr>
              <a:t>Funds affordable homes and social services for persons with HIV/AIDS and their families</a:t>
            </a:r>
          </a:p>
        </p:txBody>
      </p:sp>
      <p:sp>
        <p:nvSpPr>
          <p:cNvPr id="20" name="TextBox 19">
            <a:extLst>
              <a:ext uri="{FF2B5EF4-FFF2-40B4-BE49-F238E27FC236}">
                <a16:creationId xmlns:a16="http://schemas.microsoft.com/office/drawing/2014/main" id="{343B0472-E24A-44C3-9D6A-3D839D5E0F78}"/>
              </a:ext>
            </a:extLst>
          </p:cNvPr>
          <p:cNvSpPr txBox="1"/>
          <p:nvPr/>
        </p:nvSpPr>
        <p:spPr>
          <a:xfrm>
            <a:off x="6895081" y="3110002"/>
            <a:ext cx="2018651" cy="1754326"/>
          </a:xfrm>
          <a:prstGeom prst="rect">
            <a:avLst/>
          </a:prstGeom>
          <a:noFill/>
        </p:spPr>
        <p:txBody>
          <a:bodyPr wrap="square" rtlCol="0">
            <a:spAutoFit/>
          </a:bodyPr>
          <a:lstStyle/>
          <a:p>
            <a:r>
              <a:rPr lang="en-US" dirty="0">
                <a:latin typeface="Candara" panose="020E0502030303020204" pitchFamily="34" charset="0"/>
              </a:rPr>
              <a:t>Funds shelter and  services for  homeless persons and those at risk of becoming homeless</a:t>
            </a:r>
          </a:p>
        </p:txBody>
      </p:sp>
    </p:spTree>
    <p:extLst>
      <p:ext uri="{BB962C8B-B14F-4D97-AF65-F5344CB8AC3E}">
        <p14:creationId xmlns:p14="http://schemas.microsoft.com/office/powerpoint/2010/main" val="33629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DBBDF65-4FA1-421C-A9B3-27FDF09D3150}"/>
              </a:ext>
            </a:extLst>
          </p:cNvPr>
          <p:cNvSpPr/>
          <p:nvPr/>
        </p:nvSpPr>
        <p:spPr>
          <a:xfrm>
            <a:off x="277262" y="3600452"/>
            <a:ext cx="2049236" cy="986669"/>
          </a:xfrm>
          <a:prstGeom prst="rect">
            <a:avLst/>
          </a:prstGeom>
          <a:solidFill>
            <a:srgbClr val="EE8D09"/>
          </a:solidFill>
          <a:ln>
            <a:solidFill>
              <a:srgbClr val="EE8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andara" panose="020E0502030303020204" pitchFamily="34" charset="0"/>
                <a:cs typeface="Arial"/>
              </a:rPr>
              <a:t>CDBG </a:t>
            </a:r>
            <a:r>
              <a:rPr lang="en-US" sz="2700" dirty="0">
                <a:solidFill>
                  <a:schemeClr val="tx1"/>
                </a:solidFill>
                <a:latin typeface="Candara" panose="020E0502030303020204" pitchFamily="34" charset="0"/>
                <a:cs typeface="Arial"/>
              </a:rPr>
              <a:t>$23,946,316</a:t>
            </a:r>
            <a:endParaRPr lang="en-US" sz="2700" dirty="0">
              <a:solidFill>
                <a:schemeClr val="tx1"/>
              </a:solidFill>
              <a:latin typeface="Candara" panose="020E0502030303020204" pitchFamily="34" charset="0"/>
            </a:endParaRPr>
          </a:p>
        </p:txBody>
      </p:sp>
      <p:sp>
        <p:nvSpPr>
          <p:cNvPr id="14" name="Rectangle 13">
            <a:extLst>
              <a:ext uri="{FF2B5EF4-FFF2-40B4-BE49-F238E27FC236}">
                <a16:creationId xmlns:a16="http://schemas.microsoft.com/office/drawing/2014/main" id="{79EA887D-DEA2-4363-9DBF-665806EB9D80}"/>
              </a:ext>
            </a:extLst>
          </p:cNvPr>
          <p:cNvSpPr/>
          <p:nvPr/>
        </p:nvSpPr>
        <p:spPr>
          <a:xfrm>
            <a:off x="2446487" y="3608986"/>
            <a:ext cx="2049236" cy="986669"/>
          </a:xfrm>
          <a:prstGeom prst="rect">
            <a:avLst/>
          </a:prstGeom>
          <a:solidFill>
            <a:srgbClr val="EE8D09"/>
          </a:solidFill>
          <a:ln>
            <a:solidFill>
              <a:srgbClr val="EE8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andara" panose="020E0502030303020204" pitchFamily="34" charset="0"/>
                <a:cs typeface="Arial"/>
              </a:rPr>
              <a:t>HOME </a:t>
            </a:r>
            <a:r>
              <a:rPr lang="en-US" sz="2700" dirty="0">
                <a:solidFill>
                  <a:schemeClr val="tx1"/>
                </a:solidFill>
                <a:latin typeface="Candara" panose="020E0502030303020204" pitchFamily="34" charset="0"/>
                <a:cs typeface="Arial"/>
              </a:rPr>
              <a:t>$9,937,146</a:t>
            </a:r>
            <a:endParaRPr lang="en-US" sz="2700" dirty="0">
              <a:solidFill>
                <a:schemeClr val="tx1"/>
              </a:solidFill>
              <a:latin typeface="Candara" panose="020E0502030303020204" pitchFamily="34" charset="0"/>
            </a:endParaRPr>
          </a:p>
        </p:txBody>
      </p:sp>
      <p:sp>
        <p:nvSpPr>
          <p:cNvPr id="15" name="Rectangle 14">
            <a:extLst>
              <a:ext uri="{FF2B5EF4-FFF2-40B4-BE49-F238E27FC236}">
                <a16:creationId xmlns:a16="http://schemas.microsoft.com/office/drawing/2014/main" id="{1AF6992B-C2EE-447C-A4A8-F08A4B3D9988}"/>
              </a:ext>
            </a:extLst>
          </p:cNvPr>
          <p:cNvSpPr/>
          <p:nvPr/>
        </p:nvSpPr>
        <p:spPr>
          <a:xfrm>
            <a:off x="4651459" y="3600452"/>
            <a:ext cx="2049236" cy="986669"/>
          </a:xfrm>
          <a:prstGeom prst="rect">
            <a:avLst/>
          </a:prstGeom>
          <a:solidFill>
            <a:srgbClr val="EE8D09"/>
          </a:solidFill>
          <a:ln>
            <a:solidFill>
              <a:srgbClr val="EE8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andara" panose="020E0502030303020204" pitchFamily="34" charset="0"/>
                <a:cs typeface="Arial"/>
              </a:rPr>
              <a:t>HOPWA </a:t>
            </a:r>
            <a:r>
              <a:rPr lang="en-US" sz="2700" dirty="0">
                <a:solidFill>
                  <a:schemeClr val="tx1"/>
                </a:solidFill>
                <a:latin typeface="Candara" panose="020E0502030303020204" pitchFamily="34" charset="0"/>
                <a:cs typeface="Arial"/>
              </a:rPr>
              <a:t>$9,738,444</a:t>
            </a:r>
            <a:endParaRPr lang="en-US" sz="2700" dirty="0">
              <a:solidFill>
                <a:schemeClr val="tx1"/>
              </a:solidFill>
              <a:latin typeface="Candara" panose="020E0502030303020204" pitchFamily="34" charset="0"/>
            </a:endParaRPr>
          </a:p>
        </p:txBody>
      </p:sp>
      <p:sp>
        <p:nvSpPr>
          <p:cNvPr id="16" name="Rectangle 15">
            <a:extLst>
              <a:ext uri="{FF2B5EF4-FFF2-40B4-BE49-F238E27FC236}">
                <a16:creationId xmlns:a16="http://schemas.microsoft.com/office/drawing/2014/main" id="{29FE5FBA-4BDF-407C-8FE7-A1A0BE2FAD00}"/>
              </a:ext>
            </a:extLst>
          </p:cNvPr>
          <p:cNvSpPr/>
          <p:nvPr/>
        </p:nvSpPr>
        <p:spPr>
          <a:xfrm>
            <a:off x="6856433" y="3600451"/>
            <a:ext cx="2049236" cy="986669"/>
          </a:xfrm>
          <a:prstGeom prst="rect">
            <a:avLst/>
          </a:prstGeom>
          <a:solidFill>
            <a:srgbClr val="EE8D09"/>
          </a:solidFill>
          <a:ln>
            <a:solidFill>
              <a:srgbClr val="EE8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andara" panose="020E0502030303020204" pitchFamily="34" charset="0"/>
                <a:cs typeface="Arial"/>
              </a:rPr>
              <a:t>ESG </a:t>
            </a:r>
            <a:r>
              <a:rPr lang="en-US" sz="2700" dirty="0">
                <a:solidFill>
                  <a:schemeClr val="tx1"/>
                </a:solidFill>
                <a:latin typeface="Candara" panose="020E0502030303020204" pitchFamily="34" charset="0"/>
                <a:cs typeface="Arial"/>
              </a:rPr>
              <a:t>$1,968,996</a:t>
            </a:r>
            <a:endParaRPr lang="en-US" sz="2700" dirty="0">
              <a:solidFill>
                <a:schemeClr val="tx1"/>
              </a:solidFill>
              <a:latin typeface="Candara" panose="020E0502030303020204" pitchFamily="34" charset="0"/>
            </a:endParaRPr>
          </a:p>
        </p:txBody>
      </p:sp>
      <p:sp>
        <p:nvSpPr>
          <p:cNvPr id="4" name="Rectangle 3">
            <a:extLst>
              <a:ext uri="{FF2B5EF4-FFF2-40B4-BE49-F238E27FC236}">
                <a16:creationId xmlns:a16="http://schemas.microsoft.com/office/drawing/2014/main" id="{F9B5D3D7-7126-470D-BDFA-6D687FB9BF2B}"/>
              </a:ext>
            </a:extLst>
          </p:cNvPr>
          <p:cNvSpPr/>
          <p:nvPr/>
        </p:nvSpPr>
        <p:spPr>
          <a:xfrm>
            <a:off x="1885951" y="2303322"/>
            <a:ext cx="5372100" cy="986669"/>
          </a:xfrm>
          <a:prstGeom prst="rect">
            <a:avLst/>
          </a:prstGeom>
          <a:solidFill>
            <a:srgbClr val="EE8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1" b="1" dirty="0">
                <a:solidFill>
                  <a:schemeClr val="tx1"/>
                </a:solidFill>
                <a:latin typeface="Candara" panose="020E0502030303020204" pitchFamily="34" charset="0"/>
                <a:cs typeface="Arial"/>
              </a:rPr>
              <a:t>Total: $45,464,359</a:t>
            </a:r>
            <a:endParaRPr lang="en-US" sz="4051" dirty="0">
              <a:solidFill>
                <a:schemeClr val="tx1"/>
              </a:solidFill>
              <a:latin typeface="Candara" panose="020E0502030303020204" pitchFamily="34" charset="0"/>
            </a:endParaRPr>
          </a:p>
        </p:txBody>
      </p:sp>
      <p:sp>
        <p:nvSpPr>
          <p:cNvPr id="10" name="TextBox 9">
            <a:extLst>
              <a:ext uri="{FF2B5EF4-FFF2-40B4-BE49-F238E27FC236}">
                <a16:creationId xmlns:a16="http://schemas.microsoft.com/office/drawing/2014/main" id="{8C01E526-D77C-4343-97E3-043EB25B830D}"/>
              </a:ext>
            </a:extLst>
          </p:cNvPr>
          <p:cNvSpPr txBox="1"/>
          <p:nvPr/>
        </p:nvSpPr>
        <p:spPr>
          <a:xfrm>
            <a:off x="152400" y="1535453"/>
            <a:ext cx="9144000" cy="507831"/>
          </a:xfrm>
          <a:prstGeom prst="rect">
            <a:avLst/>
          </a:prstGeom>
          <a:noFill/>
        </p:spPr>
        <p:txBody>
          <a:bodyPr wrap="square" rtlCol="0">
            <a:spAutoFit/>
          </a:bodyPr>
          <a:lstStyle/>
          <a:p>
            <a:pPr algn="ctr"/>
            <a:r>
              <a:rPr lang="en-US" sz="2700" b="1" dirty="0">
                <a:latin typeface="Candara" panose="020E0502030303020204" pitchFamily="34" charset="0"/>
                <a:cs typeface="Arial"/>
              </a:rPr>
              <a:t>Estimated 2019 Annual Entitlement Allocations</a:t>
            </a:r>
          </a:p>
        </p:txBody>
      </p:sp>
    </p:spTree>
    <p:extLst>
      <p:ext uri="{BB962C8B-B14F-4D97-AF65-F5344CB8AC3E}">
        <p14:creationId xmlns:p14="http://schemas.microsoft.com/office/powerpoint/2010/main" val="179755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D31F7EA4-9807-45F2-AF44-D864558239E5}"/>
              </a:ext>
            </a:extLst>
          </p:cNvPr>
          <p:cNvGraphicFramePr>
            <a:graphicFrameLocks/>
          </p:cNvGraphicFramePr>
          <p:nvPr>
            <p:extLst/>
          </p:nvPr>
        </p:nvGraphicFramePr>
        <p:xfrm>
          <a:off x="466726" y="2114549"/>
          <a:ext cx="8210551" cy="3067051"/>
        </p:xfrm>
        <a:graphic>
          <a:graphicData uri="http://schemas.openxmlformats.org/drawingml/2006/table">
            <a:tbl>
              <a:tblPr firstRow="1" bandRow="1">
                <a:tableStyleId>{93296810-A885-4BE3-A3E7-6D5BEEA58F35}</a:tableStyleId>
              </a:tblPr>
              <a:tblGrid>
                <a:gridCol w="6181951">
                  <a:extLst>
                    <a:ext uri="{9D8B030D-6E8A-4147-A177-3AD203B41FA5}">
                      <a16:colId xmlns:a16="http://schemas.microsoft.com/office/drawing/2014/main" val="20000"/>
                    </a:ext>
                  </a:extLst>
                </a:gridCol>
                <a:gridCol w="2028600">
                  <a:extLst>
                    <a:ext uri="{9D8B030D-6E8A-4147-A177-3AD203B41FA5}">
                      <a16:colId xmlns:a16="http://schemas.microsoft.com/office/drawing/2014/main" val="20001"/>
                    </a:ext>
                  </a:extLst>
                </a:gridCol>
              </a:tblGrid>
              <a:tr h="510156">
                <a:tc>
                  <a:txBody>
                    <a:bodyPr/>
                    <a:lstStyle/>
                    <a:p>
                      <a:pPr algn="l" fontAlgn="ctr"/>
                      <a:r>
                        <a:rPr lang="en-US" sz="2400" u="none" strike="noStrike" kern="1200" dirty="0">
                          <a:solidFill>
                            <a:schemeClr val="tx1"/>
                          </a:solidFill>
                          <a:latin typeface="Arial"/>
                        </a:rPr>
                        <a:t>GRANT</a:t>
                      </a:r>
                      <a:endParaRPr lang="en-US" sz="2400" b="1" u="none" strike="noStrike" kern="1200" dirty="0">
                        <a:solidFill>
                          <a:schemeClr val="tx1"/>
                        </a:solidFill>
                        <a:latin typeface="Arial"/>
                        <a:ea typeface="+mn-ea"/>
                        <a:cs typeface="+mn-cs"/>
                      </a:endParaRPr>
                    </a:p>
                  </a:txBody>
                  <a:tcPr marL="137160" marR="7144" marT="5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8D09"/>
                    </a:solidFill>
                  </a:tcPr>
                </a:tc>
                <a:tc>
                  <a:txBody>
                    <a:bodyPr/>
                    <a:lstStyle/>
                    <a:p>
                      <a:pPr algn="r" fontAlgn="ctr"/>
                      <a:r>
                        <a:rPr lang="en-US" sz="2400" u="none" strike="noStrike" dirty="0">
                          <a:solidFill>
                            <a:schemeClr val="tx1"/>
                          </a:solidFill>
                          <a:latin typeface="Arial"/>
                        </a:rPr>
                        <a:t>AMOUNT</a:t>
                      </a:r>
                      <a:r>
                        <a:rPr lang="en-US" sz="2400" u="none" strike="noStrike" dirty="0">
                          <a:latin typeface="Arial"/>
                        </a:rPr>
                        <a:t> </a:t>
                      </a:r>
                      <a:endParaRPr lang="en-US" sz="2700" b="1" i="0" u="none" strike="noStrike" dirty="0">
                        <a:solidFill>
                          <a:schemeClr val="bg1"/>
                        </a:solidFill>
                        <a:latin typeface="Arial"/>
                      </a:endParaRPr>
                    </a:p>
                  </a:txBody>
                  <a:tcPr marL="7144" marR="137160" marT="5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8D09"/>
                    </a:solidFill>
                  </a:tcPr>
                </a:tc>
                <a:extLst>
                  <a:ext uri="{0D108BD9-81ED-4DB2-BD59-A6C34878D82A}">
                    <a16:rowId xmlns:a16="http://schemas.microsoft.com/office/drawing/2014/main" val="10000"/>
                  </a:ext>
                </a:extLst>
              </a:tr>
              <a:tr h="510156">
                <a:tc>
                  <a:txBody>
                    <a:bodyPr/>
                    <a:lstStyle/>
                    <a:p>
                      <a:pPr algn="l" fontAlgn="ctr"/>
                      <a:r>
                        <a:rPr lang="en-US" sz="1500" u="none" strike="noStrike" dirty="0">
                          <a:solidFill>
                            <a:schemeClr val="tx1">
                              <a:lumMod val="85000"/>
                              <a:lumOff val="15000"/>
                            </a:schemeClr>
                          </a:solidFill>
                          <a:latin typeface="Arial"/>
                        </a:rPr>
                        <a:t>Community Development Block Grant (CDBG)*</a:t>
                      </a:r>
                      <a:endParaRPr lang="en-US" sz="1500" b="1" i="0" u="none" strike="noStrike" dirty="0">
                        <a:solidFill>
                          <a:schemeClr val="tx1">
                            <a:lumMod val="85000"/>
                            <a:lumOff val="15000"/>
                          </a:schemeClr>
                        </a:solidFill>
                        <a:latin typeface="Arial"/>
                      </a:endParaRPr>
                    </a:p>
                  </a:txBody>
                  <a:tcPr marL="137160" marR="7144" marT="5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500" u="none" strike="noStrike" dirty="0">
                          <a:solidFill>
                            <a:schemeClr val="tx1">
                              <a:lumMod val="85000"/>
                              <a:lumOff val="15000"/>
                            </a:schemeClr>
                          </a:solidFill>
                          <a:latin typeface="Arial"/>
                        </a:rPr>
                        <a:t>$28,099,960</a:t>
                      </a:r>
                      <a:endParaRPr lang="en-US" sz="1500" b="0" i="0" u="none" strike="noStrike" dirty="0">
                        <a:solidFill>
                          <a:schemeClr val="tx1">
                            <a:lumMod val="85000"/>
                            <a:lumOff val="15000"/>
                          </a:schemeClr>
                        </a:solidFill>
                        <a:latin typeface="Arial"/>
                      </a:endParaRPr>
                    </a:p>
                  </a:txBody>
                  <a:tcPr marL="7144" marR="137160" marT="5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16271">
                <a:tc>
                  <a:txBody>
                    <a:bodyPr/>
                    <a:lstStyle/>
                    <a:p>
                      <a:pPr algn="l" fontAlgn="ctr"/>
                      <a:r>
                        <a:rPr lang="en-US" sz="1500" b="0" i="0" u="none" strike="noStrike" dirty="0">
                          <a:solidFill>
                            <a:schemeClr val="tx1">
                              <a:lumMod val="85000"/>
                              <a:lumOff val="15000"/>
                            </a:schemeClr>
                          </a:solidFill>
                          <a:latin typeface="Arial"/>
                        </a:rPr>
                        <a:t>HOME </a:t>
                      </a:r>
                      <a:r>
                        <a:rPr lang="en-US" sz="1500" b="0" i="0" u="none" strike="noStrike" baseline="0" dirty="0">
                          <a:solidFill>
                            <a:schemeClr val="tx1">
                              <a:lumMod val="85000"/>
                              <a:lumOff val="15000"/>
                            </a:schemeClr>
                          </a:solidFill>
                          <a:latin typeface="Arial"/>
                        </a:rPr>
                        <a:t>Investment Partnerships Program (HOME)*</a:t>
                      </a:r>
                      <a:endParaRPr lang="en-US" sz="1500" b="0" i="0" u="none" strike="noStrike" dirty="0">
                        <a:solidFill>
                          <a:schemeClr val="tx1">
                            <a:lumMod val="85000"/>
                            <a:lumOff val="15000"/>
                          </a:schemeClr>
                        </a:solidFill>
                        <a:latin typeface="Arial"/>
                      </a:endParaRPr>
                    </a:p>
                  </a:txBody>
                  <a:tcPr marL="137160" marR="7144" marT="5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sz="1500" u="none" strike="noStrike" kern="1200" dirty="0">
                          <a:solidFill>
                            <a:schemeClr val="tx1">
                              <a:lumMod val="85000"/>
                              <a:lumOff val="15000"/>
                            </a:schemeClr>
                          </a:solidFill>
                          <a:latin typeface="Arial"/>
                        </a:rPr>
                        <a:t>$9,937,146</a:t>
                      </a:r>
                      <a:endParaRPr lang="en-US" sz="2400" u="none" strike="noStrike" kern="1200" dirty="0">
                        <a:solidFill>
                          <a:schemeClr val="tx1">
                            <a:lumMod val="85000"/>
                            <a:lumOff val="15000"/>
                          </a:schemeClr>
                        </a:solidFill>
                        <a:latin typeface="Arial"/>
                        <a:ea typeface="+mn-ea"/>
                        <a:cs typeface="+mn-cs"/>
                      </a:endParaRPr>
                    </a:p>
                  </a:txBody>
                  <a:tcPr marL="7144" marR="137160" marT="5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10156">
                <a:tc>
                  <a:txBody>
                    <a:bodyPr/>
                    <a:lstStyle/>
                    <a:p>
                      <a:pPr algn="l" fontAlgn="ctr"/>
                      <a:r>
                        <a:rPr lang="en-US" sz="1500" u="none" strike="noStrike" dirty="0">
                          <a:solidFill>
                            <a:schemeClr val="tx1">
                              <a:lumMod val="85000"/>
                              <a:lumOff val="15000"/>
                            </a:schemeClr>
                          </a:solidFill>
                          <a:latin typeface="Arial"/>
                        </a:rPr>
                        <a:t>Housing Opportunities</a:t>
                      </a:r>
                      <a:r>
                        <a:rPr lang="en-US" sz="1500" u="none" strike="noStrike" baseline="0" dirty="0">
                          <a:solidFill>
                            <a:schemeClr val="tx1">
                              <a:lumMod val="85000"/>
                              <a:lumOff val="15000"/>
                            </a:schemeClr>
                          </a:solidFill>
                          <a:latin typeface="Arial"/>
                        </a:rPr>
                        <a:t> for </a:t>
                      </a:r>
                      <a:r>
                        <a:rPr lang="en-US" sz="1500" u="none" strike="noStrike" dirty="0">
                          <a:solidFill>
                            <a:schemeClr val="tx1">
                              <a:lumMod val="85000"/>
                              <a:lumOff val="15000"/>
                            </a:schemeClr>
                          </a:solidFill>
                          <a:latin typeface="Arial"/>
                        </a:rPr>
                        <a:t>Persons With</a:t>
                      </a:r>
                      <a:r>
                        <a:rPr lang="en-US" sz="1500" u="none" strike="noStrike" baseline="0" dirty="0">
                          <a:solidFill>
                            <a:schemeClr val="tx1">
                              <a:lumMod val="85000"/>
                              <a:lumOff val="15000"/>
                            </a:schemeClr>
                          </a:solidFill>
                          <a:latin typeface="Arial"/>
                        </a:rPr>
                        <a:t> </a:t>
                      </a:r>
                      <a:r>
                        <a:rPr lang="en-US" sz="1500" u="none" strike="noStrike" dirty="0">
                          <a:solidFill>
                            <a:schemeClr val="tx1">
                              <a:lumMod val="85000"/>
                              <a:lumOff val="15000"/>
                            </a:schemeClr>
                          </a:solidFill>
                          <a:latin typeface="Arial"/>
                        </a:rPr>
                        <a:t>AIDS (HOPWA)</a:t>
                      </a:r>
                      <a:endParaRPr lang="en-US" sz="1500" b="1" i="0" u="none" strike="noStrike" dirty="0">
                        <a:solidFill>
                          <a:schemeClr val="tx1">
                            <a:lumMod val="85000"/>
                            <a:lumOff val="15000"/>
                          </a:schemeClr>
                        </a:solidFill>
                        <a:latin typeface="Arial"/>
                      </a:endParaRPr>
                    </a:p>
                  </a:txBody>
                  <a:tcPr marL="137160" marR="7144" marT="5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sz="1500" u="none" strike="noStrike" kern="1200" dirty="0">
                          <a:solidFill>
                            <a:schemeClr val="tx1">
                              <a:lumMod val="85000"/>
                              <a:lumOff val="15000"/>
                            </a:schemeClr>
                          </a:solidFill>
                          <a:latin typeface="Arial"/>
                        </a:rPr>
                        <a:t>$9,738,444</a:t>
                      </a:r>
                      <a:endParaRPr lang="en-US" sz="2400" u="none" strike="noStrike" kern="1200" dirty="0">
                        <a:solidFill>
                          <a:schemeClr val="tx1">
                            <a:lumMod val="85000"/>
                            <a:lumOff val="15000"/>
                          </a:schemeClr>
                        </a:solidFill>
                        <a:latin typeface="Arial"/>
                        <a:ea typeface="+mn-ea"/>
                        <a:cs typeface="+mn-cs"/>
                      </a:endParaRPr>
                    </a:p>
                  </a:txBody>
                  <a:tcPr marL="7144" marR="137160" marT="5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10156">
                <a:tc>
                  <a:txBody>
                    <a:bodyPr/>
                    <a:lstStyle/>
                    <a:p>
                      <a:pPr algn="l" fontAlgn="ctr"/>
                      <a:r>
                        <a:rPr lang="en-US" sz="1500" b="0" i="0" u="none" strike="noStrike" baseline="0" dirty="0">
                          <a:solidFill>
                            <a:schemeClr val="tx1">
                              <a:lumMod val="85000"/>
                              <a:lumOff val="15000"/>
                            </a:schemeClr>
                          </a:solidFill>
                          <a:latin typeface="Arial"/>
                        </a:rPr>
                        <a:t>Emergency Solutions Grant (ESG)</a:t>
                      </a:r>
                    </a:p>
                  </a:txBody>
                  <a:tcPr marL="137160" marR="7144" marT="5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sz="1500" b="0" i="0" u="none" strike="noStrike" kern="1200" baseline="0" dirty="0">
                          <a:solidFill>
                            <a:schemeClr val="tx1">
                              <a:lumMod val="85000"/>
                              <a:lumOff val="15000"/>
                            </a:schemeClr>
                          </a:solidFill>
                          <a:latin typeface="Arial"/>
                          <a:ea typeface="+mn-ea"/>
                          <a:cs typeface="+mn-cs"/>
                        </a:rPr>
                        <a:t>$1,968,996</a:t>
                      </a:r>
                    </a:p>
                  </a:txBody>
                  <a:tcPr marL="7144" marR="137160" marT="5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10156">
                <a:tc>
                  <a:txBody>
                    <a:bodyPr/>
                    <a:lstStyle/>
                    <a:p>
                      <a:pPr algn="l" fontAlgn="ctr"/>
                      <a:r>
                        <a:rPr lang="en-US" sz="2100" b="1" u="none" strike="noStrike" dirty="0">
                          <a:solidFill>
                            <a:schemeClr val="tx1">
                              <a:lumMod val="85000"/>
                              <a:lumOff val="15000"/>
                            </a:schemeClr>
                          </a:solidFill>
                          <a:latin typeface="Arial"/>
                        </a:rPr>
                        <a:t>TOTAL*</a:t>
                      </a:r>
                      <a:endParaRPr lang="en-US" sz="2100" b="1" i="0" u="none" strike="noStrike" dirty="0">
                        <a:solidFill>
                          <a:schemeClr val="tx1">
                            <a:lumMod val="85000"/>
                            <a:lumOff val="15000"/>
                          </a:schemeClr>
                        </a:solidFill>
                        <a:latin typeface="Arial"/>
                      </a:endParaRPr>
                    </a:p>
                  </a:txBody>
                  <a:tcPr marL="137160" marR="7144" marT="5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r>
                        <a:rPr lang="en-US" sz="2100" b="1" u="none" strike="noStrike" kern="1200" dirty="0">
                          <a:solidFill>
                            <a:schemeClr val="tx1">
                              <a:lumMod val="85000"/>
                              <a:lumOff val="15000"/>
                            </a:schemeClr>
                          </a:solidFill>
                          <a:latin typeface="Arial"/>
                        </a:rPr>
                        <a:t>$49,744,546</a:t>
                      </a:r>
                    </a:p>
                  </a:txBody>
                  <a:tcPr marL="7144" marR="137160" marT="5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1" name="Rectangle 10">
            <a:extLst>
              <a:ext uri="{FF2B5EF4-FFF2-40B4-BE49-F238E27FC236}">
                <a16:creationId xmlns:a16="http://schemas.microsoft.com/office/drawing/2014/main" id="{60E18648-D3B6-4FD9-BD1B-B77A78BBD1A4}"/>
              </a:ext>
            </a:extLst>
          </p:cNvPr>
          <p:cNvSpPr/>
          <p:nvPr/>
        </p:nvSpPr>
        <p:spPr>
          <a:xfrm>
            <a:off x="533401" y="5128436"/>
            <a:ext cx="8496299" cy="618118"/>
          </a:xfrm>
          <a:prstGeom prst="rect">
            <a:avLst/>
          </a:prstGeom>
        </p:spPr>
        <p:txBody>
          <a:bodyPr wrap="square">
            <a:spAutoFit/>
          </a:bodyPr>
          <a:lstStyle/>
          <a:p>
            <a:pPr>
              <a:spcAft>
                <a:spcPts val="451"/>
              </a:spcAft>
            </a:pPr>
            <a:r>
              <a:rPr lang="en-US" sz="1500" dirty="0">
                <a:solidFill>
                  <a:schemeClr val="tx1">
                    <a:lumMod val="85000"/>
                    <a:lumOff val="15000"/>
                  </a:schemeClr>
                </a:solidFill>
                <a:latin typeface="Candara" panose="020E0502030303020204" pitchFamily="34" charset="0"/>
              </a:rPr>
              <a:t>*</a:t>
            </a:r>
            <a:r>
              <a:rPr lang="en-US" sz="1200" dirty="0">
                <a:solidFill>
                  <a:schemeClr val="tx1">
                    <a:lumMod val="85000"/>
                    <a:lumOff val="15000"/>
                  </a:schemeClr>
                </a:solidFill>
                <a:latin typeface="Candara" panose="020E0502030303020204" pitchFamily="34" charset="0"/>
              </a:rPr>
              <a:t>Amount includes estimated Program Income (CDBG - $4,153,644 and HOME - $126,543)</a:t>
            </a:r>
          </a:p>
          <a:p>
            <a:endParaRPr lang="en-US" sz="1500" dirty="0">
              <a:solidFill>
                <a:schemeClr val="tx1">
                  <a:lumMod val="85000"/>
                  <a:lumOff val="15000"/>
                </a:schemeClr>
              </a:solidFill>
              <a:latin typeface="Candara" panose="020E0502030303020204" pitchFamily="34" charset="0"/>
            </a:endParaRPr>
          </a:p>
        </p:txBody>
      </p:sp>
      <p:sp>
        <p:nvSpPr>
          <p:cNvPr id="6" name="TextBox 5">
            <a:extLst>
              <a:ext uri="{FF2B5EF4-FFF2-40B4-BE49-F238E27FC236}">
                <a16:creationId xmlns:a16="http://schemas.microsoft.com/office/drawing/2014/main" id="{73ADDEC4-C5B7-4F56-B29A-845CA37BB0FC}"/>
              </a:ext>
            </a:extLst>
          </p:cNvPr>
          <p:cNvSpPr txBox="1"/>
          <p:nvPr/>
        </p:nvSpPr>
        <p:spPr>
          <a:xfrm>
            <a:off x="0" y="1383054"/>
            <a:ext cx="9144000" cy="507831"/>
          </a:xfrm>
          <a:prstGeom prst="rect">
            <a:avLst/>
          </a:prstGeom>
          <a:noFill/>
        </p:spPr>
        <p:txBody>
          <a:bodyPr wrap="square" rtlCol="0">
            <a:spAutoFit/>
          </a:bodyPr>
          <a:lstStyle/>
          <a:p>
            <a:pPr algn="ctr"/>
            <a:r>
              <a:rPr lang="en-US" sz="2700" b="1" dirty="0">
                <a:latin typeface="Candara" panose="020E0502030303020204" pitchFamily="34" charset="0"/>
                <a:cs typeface="Arial"/>
              </a:rPr>
              <a:t>Estimated 2019 Entitlement Allocations</a:t>
            </a:r>
          </a:p>
        </p:txBody>
      </p:sp>
    </p:spTree>
    <p:extLst>
      <p:ext uri="{BB962C8B-B14F-4D97-AF65-F5344CB8AC3E}">
        <p14:creationId xmlns:p14="http://schemas.microsoft.com/office/powerpoint/2010/main" val="25176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HCD 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15471</TotalTime>
  <Words>2315</Words>
  <Application>Microsoft Office PowerPoint</Application>
  <PresentationFormat>On-screen Show (4:3)</PresentationFormat>
  <Paragraphs>513</Paragraphs>
  <Slides>33</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Narrow</vt:lpstr>
      <vt:lpstr>Calibri</vt:lpstr>
      <vt:lpstr>Candara</vt:lpstr>
      <vt:lpstr>Tahoma</vt:lpstr>
      <vt:lpstr>Times New Roman</vt:lpstr>
      <vt:lpstr>Wingdings</vt:lpstr>
      <vt:lpstr>1_Office Theme</vt:lpstr>
      <vt:lpstr>PowerPoint Presentation</vt:lpstr>
      <vt:lpstr>Item II.:  Mayor’s Office of Veteran’s Affairs (All Districts)</vt:lpstr>
      <vt:lpstr>Item III.: HCD19-28 Authorizing Submission of the  2019 Annual Action Plan (All Districts)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Item IV.: HCD19-29 Homeowner Assistance Program (HoAP) Form Contracts  (All Districts)</vt:lpstr>
      <vt:lpstr>Item V.: HCD19-23 Amendment to the Mayberry Homes Neighborhood Stabilization Program Loan Agreement (Districts: A, B, D, E, F, H, I, J, K)</vt:lpstr>
      <vt:lpstr>Agenda Item: VI. HCD19-24 Rice Parking Lot Lease (District C) </vt:lpstr>
      <vt:lpstr>Agenda Item: VI. HCD19-24 Rice Parking Lot Lease (District C)</vt:lpstr>
      <vt:lpstr>Agenda Item: VI. HCD19-24 Rice Parking Lot Lease (District C)</vt:lpstr>
      <vt:lpstr>Item VII.a.: HCD19-15  Capital IDEA Houston (All Districts)</vt:lpstr>
      <vt:lpstr>Item VII.b.: HCD19-15 Coalition for the Homeless of Houston-Harris County Homeless Management Information System (HMIS) (All Districts)</vt:lpstr>
      <vt:lpstr>Item VII.b.: HCD19-15  Coalition for the Homeless of Houston/Harris County Homeless Management Information System (All Districts)</vt:lpstr>
      <vt:lpstr>Item VII.c.: HCD19-26 Access Care of Coastal Texas, Inc. (ACCT)  (All Districts)</vt:lpstr>
      <vt:lpstr>Item VII.c.: HCD19-26 Access Care of Coastal Texas, Inc. (All Districts)</vt:lpstr>
      <vt:lpstr>Agenda Item: VII.d. HCD19-27 The Montrose Center (All Districts)</vt:lpstr>
      <vt:lpstr>Agenda Item: VII.d. HCD19-27 The Montrose Center (All Districts)</vt:lpstr>
      <vt:lpstr>Director’s Report Monthly Production</vt:lpstr>
      <vt:lpstr>Public Services Programs</vt:lpstr>
      <vt:lpstr>Public Facilities Projects</vt:lpstr>
      <vt:lpstr>Multifamily Projects</vt:lpstr>
      <vt:lpstr>HOUSING RECOVERY – SINGLE FAMILY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Keville, Jocklynn - HCD</dc:creator>
  <cp:lastModifiedBy>Arce, Eliezer - HCD</cp:lastModifiedBy>
  <cp:revision>834</cp:revision>
  <cp:lastPrinted>2019-03-19T14:12:26Z</cp:lastPrinted>
  <dcterms:created xsi:type="dcterms:W3CDTF">2014-06-25T14:57:31Z</dcterms:created>
  <dcterms:modified xsi:type="dcterms:W3CDTF">2019-03-19T14:20:50Z</dcterms:modified>
</cp:coreProperties>
</file>