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63" r:id="rId2"/>
    <p:sldId id="399" r:id="rId3"/>
    <p:sldId id="400" r:id="rId4"/>
    <p:sldId id="401" r:id="rId5"/>
    <p:sldId id="402" r:id="rId6"/>
    <p:sldId id="403" r:id="rId7"/>
    <p:sldId id="404" r:id="rId8"/>
    <p:sldId id="390" r:id="rId9"/>
    <p:sldId id="391" r:id="rId10"/>
    <p:sldId id="392" r:id="rId11"/>
    <p:sldId id="371" r:id="rId12"/>
    <p:sldId id="394" r:id="rId13"/>
    <p:sldId id="369" r:id="rId14"/>
    <p:sldId id="405" r:id="rId15"/>
    <p:sldId id="383" r:id="rId16"/>
    <p:sldId id="406" r:id="rId17"/>
    <p:sldId id="398" r:id="rId18"/>
    <p:sldId id="384" r:id="rId19"/>
    <p:sldId id="385" r:id="rId20"/>
    <p:sldId id="388" r:id="rId21"/>
    <p:sldId id="386" r:id="rId22"/>
    <p:sldId id="387" r:id="rId23"/>
    <p:sldId id="372" r:id="rId24"/>
    <p:sldId id="356" r:id="rId25"/>
    <p:sldId id="358" r:id="rId26"/>
    <p:sldId id="357" r:id="rId27"/>
    <p:sldId id="360" r:id="rId28"/>
    <p:sldId id="395" r:id="rId29"/>
    <p:sldId id="359" r:id="rId30"/>
    <p:sldId id="362" r:id="rId31"/>
    <p:sldId id="396" r:id="rId32"/>
    <p:sldId id="27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9BE28"/>
    <a:srgbClr val="005A8B"/>
    <a:srgbClr val="8F23B3"/>
    <a:srgbClr val="D52B1E"/>
    <a:srgbClr val="009FDA"/>
    <a:srgbClr val="EBFADE"/>
    <a:srgbClr val="A5D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81413" autoAdjust="0"/>
  </p:normalViewPr>
  <p:slideViewPr>
    <p:cSldViewPr>
      <p:cViewPr varScale="1">
        <p:scale>
          <a:sx n="91" d="100"/>
          <a:sy n="91" d="100"/>
        </p:scale>
        <p:origin x="1326" y="66"/>
      </p:cViewPr>
      <p:guideLst>
        <p:guide pos="2880"/>
        <p:guide orient="horz"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4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Homes Served in Past 7 Months: 295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[$-409]mmm\-yy;@</c:formatCode>
                <c:ptCount val="7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 formatCode="mmm\-yy">
                  <c:v>42826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</c:v>
                </c:pt>
                <c:pt idx="1">
                  <c:v>37</c:v>
                </c:pt>
                <c:pt idx="2">
                  <c:v>57</c:v>
                </c:pt>
                <c:pt idx="3">
                  <c:v>43</c:v>
                </c:pt>
                <c:pt idx="4">
                  <c:v>59</c:v>
                </c:pt>
                <c:pt idx="5">
                  <c:v>29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3E-47B8-9679-5CC382C98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30368"/>
        <c:axId val="38331904"/>
      </c:lineChart>
      <c:dateAx>
        <c:axId val="3833036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38331904"/>
        <c:crosses val="autoZero"/>
        <c:auto val="1"/>
        <c:lblOffset val="100"/>
        <c:baseTimeUnit val="months"/>
      </c:dateAx>
      <c:valAx>
        <c:axId val="3833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3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Homes Completed </a:t>
            </a:r>
            <a:r>
              <a:rPr lang="en-US" sz="2160" b="1" i="0" u="none" strike="noStrike" baseline="0" dirty="0">
                <a:effectLst/>
              </a:rPr>
              <a:t>in Past 12 Months</a:t>
            </a:r>
            <a:r>
              <a:rPr lang="en-US" dirty="0"/>
              <a:t>: 78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Homes Completed: 100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[$-409]mmm\-yy;@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10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16</c:v>
                </c:pt>
                <c:pt idx="7">
                  <c:v>13</c:v>
                </c:pt>
                <c:pt idx="8">
                  <c:v>6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F3-41B4-9491-C3DE5D403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96672"/>
        <c:axId val="38398208"/>
      </c:lineChart>
      <c:dateAx>
        <c:axId val="383966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38398208"/>
        <c:crosses val="autoZero"/>
        <c:auto val="1"/>
        <c:lblOffset val="100"/>
        <c:baseTimeUnit val="months"/>
      </c:dateAx>
      <c:valAx>
        <c:axId val="3839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9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Clients</a:t>
            </a:r>
            <a:r>
              <a:rPr lang="en-US" baseline="0" dirty="0"/>
              <a:t> Served by Month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70936445444318"/>
          <c:y val="0.17611136843188718"/>
          <c:w val="0.87643349268841397"/>
          <c:h val="0.59832046729452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52380952380952E-2"/>
                      <c:h val="0.12320261437908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5E-4688-B362-3D4139008DB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5E-4688-B362-3D4139008D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 formatCode="[$-409]mmm\-yy;@">
                  <c:v>42552</c:v>
                </c:pt>
                <c:pt idx="3" formatCode="[$-409]mmm\-yy;@">
                  <c:v>42583</c:v>
                </c:pt>
                <c:pt idx="4" formatCode="[$-409]mmm\-yy;@">
                  <c:v>42614</c:v>
                </c:pt>
                <c:pt idx="5" formatCode="[$-409]mmm\-yy;@">
                  <c:v>42644</c:v>
                </c:pt>
                <c:pt idx="6" formatCode="[$-409]mmm\-yy;@">
                  <c:v>42675</c:v>
                </c:pt>
                <c:pt idx="7" formatCode="[$-409]mmm\-yy;@">
                  <c:v>42705</c:v>
                </c:pt>
                <c:pt idx="8" formatCode="[$-409]mmm\-yy;@">
                  <c:v>42736</c:v>
                </c:pt>
                <c:pt idx="9" formatCode="[$-409]mmm\-yy;@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2" formatCode="_(* #,##0_);_(* \(#,##0\);_(* &quot;-&quot;??_);_(@_)">
                  <c:v>3746</c:v>
                </c:pt>
                <c:pt idx="3" formatCode="_(* #,##0_);_(* \(#,##0\);_(* &quot;-&quot;??_);_(@_)">
                  <c:v>3187</c:v>
                </c:pt>
                <c:pt idx="4" formatCode="_(* #,##0_);_(* \(#,##0\);_(* &quot;-&quot;??_);_(@_)">
                  <c:v>3431</c:v>
                </c:pt>
                <c:pt idx="5" formatCode="_(* #,##0_);_(* \(#,##0\);_(* &quot;-&quot;??_);_(@_)">
                  <c:v>3577</c:v>
                </c:pt>
                <c:pt idx="6" formatCode="_(* #,##0_);_(* \(#,##0\);_(* &quot;-&quot;??_);_(@_)">
                  <c:v>3067</c:v>
                </c:pt>
                <c:pt idx="7" formatCode="_(* #,##0_);_(* \(#,##0\);_(* &quot;-&quot;??_);_(@_)">
                  <c:v>3331</c:v>
                </c:pt>
                <c:pt idx="8" formatCode="_(* #,##0_);_(* \(#,##0\);_(* &quot;-&quot;??_);_(@_)">
                  <c:v>2213</c:v>
                </c:pt>
                <c:pt idx="9" formatCode="_(* #,##0_);_(* \(#,##0\);_(* &quot;-&quot;??_);_(@_)">
                  <c:v>9730</c:v>
                </c:pt>
                <c:pt idx="10" formatCode="_(* #,##0_);_(* \(#,##0\);_(* &quot;-&quot;??_);_(@_)">
                  <c:v>3743</c:v>
                </c:pt>
                <c:pt idx="11" formatCode="_(* #,##0_);_(* \(#,##0\);_(* &quot;-&quot;??_);_(@_)">
                  <c:v>2813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A0-42BA-8A3E-B89A7E53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76672"/>
        <c:axId val="110078208"/>
      </c:lineChart>
      <c:dateAx>
        <c:axId val="110076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10078208"/>
        <c:crosses val="autoZero"/>
        <c:auto val="1"/>
        <c:lblOffset val="100"/>
        <c:baseTimeUnit val="months"/>
      </c:dateAx>
      <c:valAx>
        <c:axId val="11007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07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Program Expenditures </a:t>
            </a:r>
            <a:r>
              <a:rPr lang="en-US" baseline="0" dirty="0"/>
              <a:t>by Month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20-4ABB-96F4-8E86AA3A25B4}"/>
                </c:ext>
              </c:extLst>
            </c:dLbl>
            <c:dLbl>
              <c:idx val="1"/>
              <c:layout>
                <c:manualLayout>
                  <c:x val="-5.4562861748657112E-17"/>
                  <c:y val="-2.287568833307601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556547619047624E-2"/>
                      <c:h val="3.20426123205187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520-4ABB-96F4-8E86AA3A25B4}"/>
                </c:ext>
              </c:extLst>
            </c:dLbl>
            <c:dLbl>
              <c:idx val="4"/>
              <c:layout>
                <c:manualLayout>
                  <c:x val="-2.9761904761904218E-3"/>
                  <c:y val="-1.633986928104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20-4ABB-96F4-8E86AA3A25B4}"/>
                </c:ext>
              </c:extLst>
            </c:dLbl>
            <c:dLbl>
              <c:idx val="6"/>
              <c:layout>
                <c:manualLayout>
                  <c:x val="-1.0912572349731422E-16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20-4ABB-96F4-8E86AA3A25B4}"/>
                </c:ext>
              </c:extLst>
            </c:dLbl>
            <c:dLbl>
              <c:idx val="8"/>
              <c:layout>
                <c:manualLayout>
                  <c:x val="1.488095238095238E-3"/>
                  <c:y val="-5.5555555555555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20-4ABB-96F4-8E86AA3A25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 formatCode="[$-409]mmm\-yy;@">
                  <c:v>42552</c:v>
                </c:pt>
                <c:pt idx="3" formatCode="[$-409]mmm\-yy;@">
                  <c:v>42583</c:v>
                </c:pt>
                <c:pt idx="4" formatCode="[$-409]mmm\-yy;@">
                  <c:v>42614</c:v>
                </c:pt>
                <c:pt idx="5" formatCode="[$-409]mmm\-yy;@">
                  <c:v>42644</c:v>
                </c:pt>
                <c:pt idx="6" formatCode="[$-409]mmm\-yy;@">
                  <c:v>42675</c:v>
                </c:pt>
                <c:pt idx="7" formatCode="[$-409]mmm\-yy;@">
                  <c:v>42705</c:v>
                </c:pt>
                <c:pt idx="8" formatCode="[$-409]mmm\-yy;@">
                  <c:v>42736</c:v>
                </c:pt>
                <c:pt idx="9" formatCode="[$-409]mmm\-yy;@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3506</c:v>
                </c:pt>
                <c:pt idx="1">
                  <c:v>13500</c:v>
                </c:pt>
                <c:pt idx="2">
                  <c:v>2268</c:v>
                </c:pt>
                <c:pt idx="3">
                  <c:v>110752</c:v>
                </c:pt>
                <c:pt idx="4">
                  <c:v>280065</c:v>
                </c:pt>
                <c:pt idx="5">
                  <c:v>258881</c:v>
                </c:pt>
                <c:pt idx="6">
                  <c:v>175708</c:v>
                </c:pt>
                <c:pt idx="7">
                  <c:v>211827</c:v>
                </c:pt>
                <c:pt idx="8">
                  <c:v>307293</c:v>
                </c:pt>
                <c:pt idx="9">
                  <c:v>260805</c:v>
                </c:pt>
                <c:pt idx="10">
                  <c:v>303292</c:v>
                </c:pt>
                <c:pt idx="11">
                  <c:v>639455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A0-42BA-8A3E-B89A7E53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76672"/>
        <c:axId val="110078208"/>
      </c:lineChart>
      <c:dateAx>
        <c:axId val="110076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10078208"/>
        <c:crosses val="autoZero"/>
        <c:auto val="1"/>
        <c:lblOffset val="100"/>
        <c:baseTimeUnit val="months"/>
      </c:dateAx>
      <c:valAx>
        <c:axId val="11007820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1007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Homeowners Assisted </a:t>
            </a:r>
            <a:r>
              <a:rPr lang="en-US" sz="2160" b="1" i="0" u="none" strike="noStrike" baseline="0" dirty="0">
                <a:effectLst/>
              </a:rPr>
              <a:t>in Past 12 Months</a:t>
            </a:r>
            <a:r>
              <a:rPr lang="en-US" dirty="0"/>
              <a:t>: 23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Homeowners Assisted: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[$-409]mmm\-yy;@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39-40C2-BC95-76A7BE517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69760"/>
        <c:axId val="47271296"/>
      </c:lineChart>
      <c:dateAx>
        <c:axId val="4726976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47271296"/>
        <c:crosses val="autoZero"/>
        <c:auto val="1"/>
        <c:lblOffset val="100"/>
        <c:baseTimeUnit val="months"/>
      </c:dateAx>
      <c:valAx>
        <c:axId val="4727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26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Housing Units Per Month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Units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1162079510703503E-3"/>
                  <c:y val="2.424242424242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3-4C6F-B0EA-313FCC44B2B2}"/>
                </c:ext>
              </c:extLst>
            </c:dLbl>
            <c:dLbl>
              <c:idx val="1"/>
              <c:layout>
                <c:manualLayout>
                  <c:x val="0"/>
                  <c:y val="2.424242424242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3-4C6F-B0EA-313FCC44B2B2}"/>
                </c:ext>
              </c:extLst>
            </c:dLbl>
            <c:dLbl>
              <c:idx val="2"/>
              <c:layout>
                <c:manualLayout>
                  <c:x val="-5.6064591888528414E-17"/>
                  <c:y val="3.3333333333333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3-4C6F-B0EA-313FCC44B2B2}"/>
                </c:ext>
              </c:extLst>
            </c:dLbl>
            <c:dLbl>
              <c:idx val="3"/>
              <c:layout>
                <c:manualLayout>
                  <c:x val="-1.5290519877675841E-3"/>
                  <c:y val="4.848484848484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3-4C6F-B0EA-313FCC44B2B2}"/>
                </c:ext>
              </c:extLst>
            </c:dLbl>
            <c:dLbl>
              <c:idx val="4"/>
              <c:layout>
                <c:manualLayout>
                  <c:x val="3.0581039755351682E-3"/>
                  <c:y val="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3-4C6F-B0EA-313FCC44B2B2}"/>
                </c:ext>
              </c:extLst>
            </c:dLbl>
            <c:dLbl>
              <c:idx val="5"/>
              <c:layout>
                <c:manualLayout>
                  <c:x val="1.5290519877675279E-3"/>
                  <c:y val="3.9393939393939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3-4C6F-B0EA-313FCC44B2B2}"/>
                </c:ext>
              </c:extLst>
            </c:dLbl>
            <c:dLbl>
              <c:idx val="6"/>
              <c:layout>
                <c:manualLayout>
                  <c:x val="0"/>
                  <c:y val="4.5454545454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3-4C6F-B0EA-313FCC44B2B2}"/>
                </c:ext>
              </c:extLst>
            </c:dLbl>
            <c:dLbl>
              <c:idx val="7"/>
              <c:layout>
                <c:manualLayout>
                  <c:x val="0"/>
                  <c:y val="4.5454545454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3-4C6F-B0EA-313FCC44B2B2}"/>
                </c:ext>
              </c:extLst>
            </c:dLbl>
            <c:dLbl>
              <c:idx val="8"/>
              <c:layout>
                <c:manualLayout>
                  <c:x val="-3.0581039755351682E-3"/>
                  <c:y val="2.727272727272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3-4C6F-B0EA-313FCC44B2B2}"/>
                </c:ext>
              </c:extLst>
            </c:dLbl>
            <c:dLbl>
              <c:idx val="9"/>
              <c:layout>
                <c:manualLayout>
                  <c:x val="-4.5871559633027525E-3"/>
                  <c:y val="4.545454545454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3-4C6F-B0EA-313FCC44B2B2}"/>
                </c:ext>
              </c:extLst>
            </c:dLbl>
            <c:dLbl>
              <c:idx val="10"/>
              <c:layout>
                <c:manualLayout>
                  <c:x val="-6.1162079510703364E-3"/>
                  <c:y val="2.424242424242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3-4C6F-B0EA-313FCC44B2B2}"/>
                </c:ext>
              </c:extLst>
            </c:dLbl>
            <c:dLbl>
              <c:idx val="11"/>
              <c:layout>
                <c:manualLayout>
                  <c:x val="-6.1162079510703364E-3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3-4C6F-B0EA-313FCC44B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[$-409]mmm\-yy;@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 formatCode="mmm\-yy">
                  <c:v>42826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122</c:v>
                </c:pt>
                <c:pt idx="1">
                  <c:v>122</c:v>
                </c:pt>
                <c:pt idx="2">
                  <c:v>124</c:v>
                </c:pt>
                <c:pt idx="3">
                  <c:v>128</c:v>
                </c:pt>
                <c:pt idx="4">
                  <c:v>133</c:v>
                </c:pt>
                <c:pt idx="5">
                  <c:v>140</c:v>
                </c:pt>
                <c:pt idx="6">
                  <c:v>141</c:v>
                </c:pt>
                <c:pt idx="7">
                  <c:v>141</c:v>
                </c:pt>
                <c:pt idx="8">
                  <c:v>141</c:v>
                </c:pt>
                <c:pt idx="9">
                  <c:v>146</c:v>
                </c:pt>
                <c:pt idx="10">
                  <c:v>150</c:v>
                </c:pt>
                <c:pt idx="11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6-44B7-BC66-C8885D43D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15200"/>
        <c:axId val="47906816"/>
      </c:lineChart>
      <c:dateAx>
        <c:axId val="4731520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47906816"/>
        <c:crosses val="autoZero"/>
        <c:auto val="1"/>
        <c:lblOffset val="100"/>
        <c:baseTimeUnit val="months"/>
      </c:dateAx>
      <c:valAx>
        <c:axId val="4790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1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Expenditures Per Month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Units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[$-409]mmm\-yy;@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 formatCode="mmm\-yy">
                  <c:v>42826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265703</c:v>
                </c:pt>
                <c:pt idx="1">
                  <c:v>0</c:v>
                </c:pt>
                <c:pt idx="2">
                  <c:v>695300</c:v>
                </c:pt>
                <c:pt idx="3">
                  <c:v>1540941</c:v>
                </c:pt>
                <c:pt idx="4">
                  <c:v>1874481</c:v>
                </c:pt>
                <c:pt idx="5">
                  <c:v>2466475</c:v>
                </c:pt>
                <c:pt idx="6">
                  <c:v>489294</c:v>
                </c:pt>
                <c:pt idx="7">
                  <c:v>0</c:v>
                </c:pt>
                <c:pt idx="8">
                  <c:v>0</c:v>
                </c:pt>
                <c:pt idx="9">
                  <c:v>1769963</c:v>
                </c:pt>
                <c:pt idx="10">
                  <c:v>1578737</c:v>
                </c:pt>
                <c:pt idx="11">
                  <c:v>671922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6-44B7-BC66-C8885D43D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15200"/>
        <c:axId val="47906816"/>
      </c:lineChart>
      <c:dateAx>
        <c:axId val="4731520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906816"/>
        <c:crosses val="autoZero"/>
        <c:auto val="1"/>
        <c:lblOffset val="100"/>
        <c:baseTimeUnit val="months"/>
      </c:dateAx>
      <c:valAx>
        <c:axId val="4790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31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155E2-275D-4DC1-8F80-5D277D8EA44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103BD7-BF43-4EDB-905A-955A423A0CC2}">
      <dgm:prSet phldrT="[Text]"/>
      <dgm:spPr>
        <a:solidFill>
          <a:srgbClr val="D52B1E"/>
        </a:solidFill>
      </dgm:spPr>
      <dgm:t>
        <a:bodyPr/>
        <a:lstStyle/>
        <a:p>
          <a:r>
            <a:rPr lang="en-US" dirty="0"/>
            <a:t>Adding 1 Year </a:t>
          </a:r>
        </a:p>
      </dgm:t>
    </dgm:pt>
    <dgm:pt modelId="{50D49935-D62D-4B84-8049-F94ED27FC045}" type="parTrans" cxnId="{1B5E4EF7-5EA3-4615-99AC-120E273CF7B3}">
      <dgm:prSet/>
      <dgm:spPr/>
      <dgm:t>
        <a:bodyPr/>
        <a:lstStyle/>
        <a:p>
          <a:endParaRPr lang="en-US"/>
        </a:p>
      </dgm:t>
    </dgm:pt>
    <dgm:pt modelId="{BD3D3C26-A40F-4142-AB10-666D84297350}" type="sibTrans" cxnId="{1B5E4EF7-5EA3-4615-99AC-120E273CF7B3}">
      <dgm:prSet/>
      <dgm:spPr/>
      <dgm:t>
        <a:bodyPr/>
        <a:lstStyle/>
        <a:p>
          <a:endParaRPr lang="en-US"/>
        </a:p>
      </dgm:t>
    </dgm:pt>
    <dgm:pt modelId="{704079BF-BCEE-437E-8D3E-CCF2DBA6767A}">
      <dgm:prSet phldrT="[Text]"/>
      <dgm:spPr/>
      <dgm:t>
        <a:bodyPr/>
        <a:lstStyle/>
        <a:p>
          <a:pPr>
            <a:buNone/>
          </a:pPr>
          <a:r>
            <a:rPr lang="en-US" dirty="0"/>
            <a:t>July 31, 2018 expiration</a:t>
          </a:r>
        </a:p>
      </dgm:t>
    </dgm:pt>
    <dgm:pt modelId="{2F86FB82-356F-4163-BB2A-ACFC67D1B6D5}" type="parTrans" cxnId="{C3A6E92F-7C97-4AC6-96A7-DBB3889FCE1C}">
      <dgm:prSet/>
      <dgm:spPr/>
      <dgm:t>
        <a:bodyPr/>
        <a:lstStyle/>
        <a:p>
          <a:endParaRPr lang="en-US"/>
        </a:p>
      </dgm:t>
    </dgm:pt>
    <dgm:pt modelId="{4AC0AD14-7282-4050-9E26-8B26190447F4}" type="sibTrans" cxnId="{C3A6E92F-7C97-4AC6-96A7-DBB3889FCE1C}">
      <dgm:prSet/>
      <dgm:spPr/>
      <dgm:t>
        <a:bodyPr/>
        <a:lstStyle/>
        <a:p>
          <a:endParaRPr lang="en-US"/>
        </a:p>
      </dgm:t>
    </dgm:pt>
    <dgm:pt modelId="{3CE69000-531A-4948-96B7-9E33A0E7D373}">
      <dgm:prSet phldrT="[Text]"/>
      <dgm:spPr>
        <a:solidFill>
          <a:srgbClr val="69BE28"/>
        </a:solidFill>
      </dgm:spPr>
      <dgm:t>
        <a:bodyPr/>
        <a:lstStyle/>
        <a:p>
          <a:r>
            <a:rPr lang="en-US" dirty="0"/>
            <a:t>Funding Level </a:t>
          </a:r>
        </a:p>
      </dgm:t>
    </dgm:pt>
    <dgm:pt modelId="{42C757FD-3813-494B-A4C1-9855191B3396}" type="parTrans" cxnId="{E118F9ED-5EE9-4AAE-B377-77EBAFC63F99}">
      <dgm:prSet/>
      <dgm:spPr/>
      <dgm:t>
        <a:bodyPr/>
        <a:lstStyle/>
        <a:p>
          <a:endParaRPr lang="en-US"/>
        </a:p>
      </dgm:t>
    </dgm:pt>
    <dgm:pt modelId="{BF210A14-EC82-4FAC-82D0-52C54EB42294}" type="sibTrans" cxnId="{E118F9ED-5EE9-4AAE-B377-77EBAFC63F99}">
      <dgm:prSet/>
      <dgm:spPr/>
      <dgm:t>
        <a:bodyPr/>
        <a:lstStyle/>
        <a:p>
          <a:endParaRPr lang="en-US"/>
        </a:p>
      </dgm:t>
    </dgm:pt>
    <dgm:pt modelId="{A5C88EE3-C740-48E3-A573-6264BE3ED529}">
      <dgm:prSet phldrT="[Text]"/>
      <dgm:spPr/>
      <dgm:t>
        <a:bodyPr/>
        <a:lstStyle/>
        <a:p>
          <a:pPr algn="ctr">
            <a:buNone/>
          </a:pPr>
          <a:r>
            <a:rPr lang="en-US" dirty="0"/>
            <a:t>$133,883</a:t>
          </a:r>
        </a:p>
      </dgm:t>
    </dgm:pt>
    <dgm:pt modelId="{10E9297B-754D-4F16-A56E-15263BA9FF67}" type="parTrans" cxnId="{5457ACED-EED6-42C2-9592-E5C57623E1BA}">
      <dgm:prSet/>
      <dgm:spPr/>
      <dgm:t>
        <a:bodyPr/>
        <a:lstStyle/>
        <a:p>
          <a:endParaRPr lang="en-US"/>
        </a:p>
      </dgm:t>
    </dgm:pt>
    <dgm:pt modelId="{7C8EC054-0C81-441A-A86D-A40250C88F1C}" type="sibTrans" cxnId="{5457ACED-EED6-42C2-9592-E5C57623E1BA}">
      <dgm:prSet/>
      <dgm:spPr/>
      <dgm:t>
        <a:bodyPr/>
        <a:lstStyle/>
        <a:p>
          <a:endParaRPr lang="en-US"/>
        </a:p>
      </dgm:t>
    </dgm:pt>
    <dgm:pt modelId="{2EEC9E83-FAD4-4672-8882-CB6FAE877589}">
      <dgm:prSet phldrT="[Text]"/>
      <dgm:spPr>
        <a:solidFill>
          <a:srgbClr val="8F23B3"/>
        </a:solidFill>
      </dgm:spPr>
      <dgm:t>
        <a:bodyPr/>
        <a:lstStyle/>
        <a:p>
          <a:r>
            <a:rPr lang="en-US" dirty="0"/>
            <a:t>Funding Source</a:t>
          </a:r>
        </a:p>
      </dgm:t>
    </dgm:pt>
    <dgm:pt modelId="{C70A44DE-FB0B-4F3A-A28B-B700DD300E71}" type="parTrans" cxnId="{794699F3-E7C8-4736-B498-3CA156339789}">
      <dgm:prSet/>
      <dgm:spPr/>
      <dgm:t>
        <a:bodyPr/>
        <a:lstStyle/>
        <a:p>
          <a:endParaRPr lang="en-US"/>
        </a:p>
      </dgm:t>
    </dgm:pt>
    <dgm:pt modelId="{2F702779-C5F7-497C-806F-B79CFB9EB29E}" type="sibTrans" cxnId="{794699F3-E7C8-4736-B498-3CA156339789}">
      <dgm:prSet/>
      <dgm:spPr/>
      <dgm:t>
        <a:bodyPr/>
        <a:lstStyle/>
        <a:p>
          <a:endParaRPr lang="en-US"/>
        </a:p>
      </dgm:t>
    </dgm:pt>
    <dgm:pt modelId="{BA81AD04-E5E4-4CC5-A7E8-D05DEC179F55}">
      <dgm:prSet phldrT="[Text]"/>
      <dgm:spPr/>
      <dgm:t>
        <a:bodyPr/>
        <a:lstStyle/>
        <a:p>
          <a:pPr algn="ctr">
            <a:buNone/>
          </a:pPr>
          <a:r>
            <a:rPr lang="en-US" dirty="0"/>
            <a:t>General Fund</a:t>
          </a:r>
        </a:p>
      </dgm:t>
    </dgm:pt>
    <dgm:pt modelId="{059D1179-4E21-413A-8014-1EA5BC8F8A60}" type="parTrans" cxnId="{12AF2E09-D057-47C8-8685-A69BD4492845}">
      <dgm:prSet/>
      <dgm:spPr/>
      <dgm:t>
        <a:bodyPr/>
        <a:lstStyle/>
        <a:p>
          <a:endParaRPr lang="en-US"/>
        </a:p>
      </dgm:t>
    </dgm:pt>
    <dgm:pt modelId="{D802059E-60B8-4DC0-970C-84C99A71F4E0}" type="sibTrans" cxnId="{12AF2E09-D057-47C8-8685-A69BD4492845}">
      <dgm:prSet/>
      <dgm:spPr/>
      <dgm:t>
        <a:bodyPr/>
        <a:lstStyle/>
        <a:p>
          <a:endParaRPr lang="en-US"/>
        </a:p>
      </dgm:t>
    </dgm:pt>
    <dgm:pt modelId="{FA8BAB7A-1D06-407F-B7EC-2A32DE16E6D6}">
      <dgm:prSet phldrT="[Text]"/>
      <dgm:spPr/>
      <dgm:t>
        <a:bodyPr/>
        <a:lstStyle/>
        <a:p>
          <a:pPr algn="ctr">
            <a:buNone/>
          </a:pPr>
          <a:r>
            <a:rPr lang="en-US" dirty="0"/>
            <a:t>(0 for Admin)</a:t>
          </a:r>
        </a:p>
      </dgm:t>
    </dgm:pt>
    <dgm:pt modelId="{A47E0B02-E34C-43C3-A134-E4805E46A5A9}" type="parTrans" cxnId="{45B8A66F-B015-4A78-AECB-E0A74908F328}">
      <dgm:prSet/>
      <dgm:spPr/>
      <dgm:t>
        <a:bodyPr/>
        <a:lstStyle/>
        <a:p>
          <a:endParaRPr lang="en-US"/>
        </a:p>
      </dgm:t>
    </dgm:pt>
    <dgm:pt modelId="{B4AB5322-FE1E-4047-A957-6D9453293E02}" type="sibTrans" cxnId="{45B8A66F-B015-4A78-AECB-E0A74908F328}">
      <dgm:prSet/>
      <dgm:spPr/>
      <dgm:t>
        <a:bodyPr/>
        <a:lstStyle/>
        <a:p>
          <a:endParaRPr lang="en-US"/>
        </a:p>
      </dgm:t>
    </dgm:pt>
    <dgm:pt modelId="{3AF2937A-9D67-4AA2-9CBD-7B6F0B3BD4BF}" type="pres">
      <dgm:prSet presAssocID="{03B155E2-275D-4DC1-8F80-5D277D8EA444}" presName="Name0" presStyleCnt="0">
        <dgm:presLayoutVars>
          <dgm:dir/>
          <dgm:animLvl val="lvl"/>
          <dgm:resizeHandles val="exact"/>
        </dgm:presLayoutVars>
      </dgm:prSet>
      <dgm:spPr/>
    </dgm:pt>
    <dgm:pt modelId="{B89ED5BC-9D6B-4600-A75D-7166A794670E}" type="pres">
      <dgm:prSet presAssocID="{92103BD7-BF43-4EDB-905A-955A423A0CC2}" presName="composite" presStyleCnt="0"/>
      <dgm:spPr/>
    </dgm:pt>
    <dgm:pt modelId="{EB22E1AD-EDDA-4AEC-AE1C-795EB3E0D63C}" type="pres">
      <dgm:prSet presAssocID="{92103BD7-BF43-4EDB-905A-955A423A0CC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BE5FA4B-7281-4BB5-8342-7327A0F87691}" type="pres">
      <dgm:prSet presAssocID="{92103BD7-BF43-4EDB-905A-955A423A0CC2}" presName="desTx" presStyleLbl="alignAccFollowNode1" presStyleIdx="0" presStyleCnt="3">
        <dgm:presLayoutVars>
          <dgm:bulletEnabled val="1"/>
        </dgm:presLayoutVars>
      </dgm:prSet>
      <dgm:spPr/>
    </dgm:pt>
    <dgm:pt modelId="{0E57D290-5A00-437D-AA97-F6C418D5103E}" type="pres">
      <dgm:prSet presAssocID="{BD3D3C26-A40F-4142-AB10-666D84297350}" presName="space" presStyleCnt="0"/>
      <dgm:spPr/>
    </dgm:pt>
    <dgm:pt modelId="{788F20D6-920C-4CC5-949B-D92C05C05F34}" type="pres">
      <dgm:prSet presAssocID="{3CE69000-531A-4948-96B7-9E33A0E7D373}" presName="composite" presStyleCnt="0"/>
      <dgm:spPr/>
    </dgm:pt>
    <dgm:pt modelId="{15943671-895A-43D3-AA92-51E9383AB787}" type="pres">
      <dgm:prSet presAssocID="{3CE69000-531A-4948-96B7-9E33A0E7D37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514EDF-E204-4A7E-93F4-2731B83ACEB4}" type="pres">
      <dgm:prSet presAssocID="{3CE69000-531A-4948-96B7-9E33A0E7D373}" presName="desTx" presStyleLbl="alignAccFollowNode1" presStyleIdx="1" presStyleCnt="3">
        <dgm:presLayoutVars>
          <dgm:bulletEnabled val="1"/>
        </dgm:presLayoutVars>
      </dgm:prSet>
      <dgm:spPr/>
    </dgm:pt>
    <dgm:pt modelId="{5D68F631-DCF4-428D-AE61-EBE5EF32E65E}" type="pres">
      <dgm:prSet presAssocID="{BF210A14-EC82-4FAC-82D0-52C54EB42294}" presName="space" presStyleCnt="0"/>
      <dgm:spPr/>
    </dgm:pt>
    <dgm:pt modelId="{ED7C8B48-3BD7-49D4-8D6C-4BA6CE1EA1C3}" type="pres">
      <dgm:prSet presAssocID="{2EEC9E83-FAD4-4672-8882-CB6FAE877589}" presName="composite" presStyleCnt="0"/>
      <dgm:spPr/>
    </dgm:pt>
    <dgm:pt modelId="{8EB4B2DC-0259-4C4F-B3E8-33E079C8E6C8}" type="pres">
      <dgm:prSet presAssocID="{2EEC9E83-FAD4-4672-8882-CB6FAE8775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74DF5CC-2B37-4BA5-AE74-31BA231818AB}" type="pres">
      <dgm:prSet presAssocID="{2EEC9E83-FAD4-4672-8882-CB6FAE87758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2AF2E09-D057-47C8-8685-A69BD4492845}" srcId="{2EEC9E83-FAD4-4672-8882-CB6FAE877589}" destId="{BA81AD04-E5E4-4CC5-A7E8-D05DEC179F55}" srcOrd="0" destOrd="0" parTransId="{059D1179-4E21-413A-8014-1EA5BC8F8A60}" sibTransId="{D802059E-60B8-4DC0-970C-84C99A71F4E0}"/>
    <dgm:cxn modelId="{45B8A66F-B015-4A78-AECB-E0A74908F328}" srcId="{3CE69000-531A-4948-96B7-9E33A0E7D373}" destId="{FA8BAB7A-1D06-407F-B7EC-2A32DE16E6D6}" srcOrd="1" destOrd="0" parTransId="{A47E0B02-E34C-43C3-A134-E4805E46A5A9}" sibTransId="{B4AB5322-FE1E-4047-A957-6D9453293E02}"/>
    <dgm:cxn modelId="{B89499CE-0E41-4062-9C5D-50CE09E195F9}" type="presOf" srcId="{2EEC9E83-FAD4-4672-8882-CB6FAE877589}" destId="{8EB4B2DC-0259-4C4F-B3E8-33E079C8E6C8}" srcOrd="0" destOrd="0" presId="urn:microsoft.com/office/officeart/2005/8/layout/hList1"/>
    <dgm:cxn modelId="{E118F9ED-5EE9-4AAE-B377-77EBAFC63F99}" srcId="{03B155E2-275D-4DC1-8F80-5D277D8EA444}" destId="{3CE69000-531A-4948-96B7-9E33A0E7D373}" srcOrd="1" destOrd="0" parTransId="{42C757FD-3813-494B-A4C1-9855191B3396}" sibTransId="{BF210A14-EC82-4FAC-82D0-52C54EB42294}"/>
    <dgm:cxn modelId="{6E7E28D6-E3FC-4677-8B67-4DCF7F190EA8}" type="presOf" srcId="{3CE69000-531A-4948-96B7-9E33A0E7D373}" destId="{15943671-895A-43D3-AA92-51E9383AB787}" srcOrd="0" destOrd="0" presId="urn:microsoft.com/office/officeart/2005/8/layout/hList1"/>
    <dgm:cxn modelId="{D6F18178-3F78-4422-9F19-F437DB2D01C4}" type="presOf" srcId="{03B155E2-275D-4DC1-8F80-5D277D8EA444}" destId="{3AF2937A-9D67-4AA2-9CBD-7B6F0B3BD4BF}" srcOrd="0" destOrd="0" presId="urn:microsoft.com/office/officeart/2005/8/layout/hList1"/>
    <dgm:cxn modelId="{C3A6E92F-7C97-4AC6-96A7-DBB3889FCE1C}" srcId="{92103BD7-BF43-4EDB-905A-955A423A0CC2}" destId="{704079BF-BCEE-437E-8D3E-CCF2DBA6767A}" srcOrd="0" destOrd="0" parTransId="{2F86FB82-356F-4163-BB2A-ACFC67D1B6D5}" sibTransId="{4AC0AD14-7282-4050-9E26-8B26190447F4}"/>
    <dgm:cxn modelId="{6DA055D0-4E8C-4426-8AD9-88B3FA66734A}" type="presOf" srcId="{BA81AD04-E5E4-4CC5-A7E8-D05DEC179F55}" destId="{174DF5CC-2B37-4BA5-AE74-31BA231818AB}" srcOrd="0" destOrd="0" presId="urn:microsoft.com/office/officeart/2005/8/layout/hList1"/>
    <dgm:cxn modelId="{794699F3-E7C8-4736-B498-3CA156339789}" srcId="{03B155E2-275D-4DC1-8F80-5D277D8EA444}" destId="{2EEC9E83-FAD4-4672-8882-CB6FAE877589}" srcOrd="2" destOrd="0" parTransId="{C70A44DE-FB0B-4F3A-A28B-B700DD300E71}" sibTransId="{2F702779-C5F7-497C-806F-B79CFB9EB29E}"/>
    <dgm:cxn modelId="{90E09CD2-9C83-4763-AD0D-F73027C2ACC3}" type="presOf" srcId="{92103BD7-BF43-4EDB-905A-955A423A0CC2}" destId="{EB22E1AD-EDDA-4AEC-AE1C-795EB3E0D63C}" srcOrd="0" destOrd="0" presId="urn:microsoft.com/office/officeart/2005/8/layout/hList1"/>
    <dgm:cxn modelId="{8DCCE8CF-3F5C-4DE8-9D5C-C3CA3BFD302F}" type="presOf" srcId="{A5C88EE3-C740-48E3-A573-6264BE3ED529}" destId="{E5514EDF-E204-4A7E-93F4-2731B83ACEB4}" srcOrd="0" destOrd="0" presId="urn:microsoft.com/office/officeart/2005/8/layout/hList1"/>
    <dgm:cxn modelId="{CD132F92-CFCD-410C-89DF-6DF66CA922E6}" type="presOf" srcId="{FA8BAB7A-1D06-407F-B7EC-2A32DE16E6D6}" destId="{E5514EDF-E204-4A7E-93F4-2731B83ACEB4}" srcOrd="0" destOrd="1" presId="urn:microsoft.com/office/officeart/2005/8/layout/hList1"/>
    <dgm:cxn modelId="{1B5E4EF7-5EA3-4615-99AC-120E273CF7B3}" srcId="{03B155E2-275D-4DC1-8F80-5D277D8EA444}" destId="{92103BD7-BF43-4EDB-905A-955A423A0CC2}" srcOrd="0" destOrd="0" parTransId="{50D49935-D62D-4B84-8049-F94ED27FC045}" sibTransId="{BD3D3C26-A40F-4142-AB10-666D84297350}"/>
    <dgm:cxn modelId="{EE561EF1-2A1D-4A10-A659-8510BBF89DFB}" type="presOf" srcId="{704079BF-BCEE-437E-8D3E-CCF2DBA6767A}" destId="{9BE5FA4B-7281-4BB5-8342-7327A0F87691}" srcOrd="0" destOrd="0" presId="urn:microsoft.com/office/officeart/2005/8/layout/hList1"/>
    <dgm:cxn modelId="{5457ACED-EED6-42C2-9592-E5C57623E1BA}" srcId="{3CE69000-531A-4948-96B7-9E33A0E7D373}" destId="{A5C88EE3-C740-48E3-A573-6264BE3ED529}" srcOrd="0" destOrd="0" parTransId="{10E9297B-754D-4F16-A56E-15263BA9FF67}" sibTransId="{7C8EC054-0C81-441A-A86D-A40250C88F1C}"/>
    <dgm:cxn modelId="{735AC97A-D4E6-4282-81F3-A8C6E6A2B829}" type="presParOf" srcId="{3AF2937A-9D67-4AA2-9CBD-7B6F0B3BD4BF}" destId="{B89ED5BC-9D6B-4600-A75D-7166A794670E}" srcOrd="0" destOrd="0" presId="urn:microsoft.com/office/officeart/2005/8/layout/hList1"/>
    <dgm:cxn modelId="{5CC466E7-66FE-4A50-B2F6-5F8CB1721C88}" type="presParOf" srcId="{B89ED5BC-9D6B-4600-A75D-7166A794670E}" destId="{EB22E1AD-EDDA-4AEC-AE1C-795EB3E0D63C}" srcOrd="0" destOrd="0" presId="urn:microsoft.com/office/officeart/2005/8/layout/hList1"/>
    <dgm:cxn modelId="{AF3F0223-5142-4E3F-87F1-C4DA5CE63FF2}" type="presParOf" srcId="{B89ED5BC-9D6B-4600-A75D-7166A794670E}" destId="{9BE5FA4B-7281-4BB5-8342-7327A0F87691}" srcOrd="1" destOrd="0" presId="urn:microsoft.com/office/officeart/2005/8/layout/hList1"/>
    <dgm:cxn modelId="{01A300AE-91C7-4243-9BDF-5751492FE0D8}" type="presParOf" srcId="{3AF2937A-9D67-4AA2-9CBD-7B6F0B3BD4BF}" destId="{0E57D290-5A00-437D-AA97-F6C418D5103E}" srcOrd="1" destOrd="0" presId="urn:microsoft.com/office/officeart/2005/8/layout/hList1"/>
    <dgm:cxn modelId="{9F0696F7-5820-4811-94DF-03361AA1D867}" type="presParOf" srcId="{3AF2937A-9D67-4AA2-9CBD-7B6F0B3BD4BF}" destId="{788F20D6-920C-4CC5-949B-D92C05C05F34}" srcOrd="2" destOrd="0" presId="urn:microsoft.com/office/officeart/2005/8/layout/hList1"/>
    <dgm:cxn modelId="{1FB3A230-FED4-4F31-B911-84102CD1F7BE}" type="presParOf" srcId="{788F20D6-920C-4CC5-949B-D92C05C05F34}" destId="{15943671-895A-43D3-AA92-51E9383AB787}" srcOrd="0" destOrd="0" presId="urn:microsoft.com/office/officeart/2005/8/layout/hList1"/>
    <dgm:cxn modelId="{2F324EE0-7670-49FC-8808-52457A987BF8}" type="presParOf" srcId="{788F20D6-920C-4CC5-949B-D92C05C05F34}" destId="{E5514EDF-E204-4A7E-93F4-2731B83ACEB4}" srcOrd="1" destOrd="0" presId="urn:microsoft.com/office/officeart/2005/8/layout/hList1"/>
    <dgm:cxn modelId="{D9B4FEE1-C33A-4076-A819-075040D3C456}" type="presParOf" srcId="{3AF2937A-9D67-4AA2-9CBD-7B6F0B3BD4BF}" destId="{5D68F631-DCF4-428D-AE61-EBE5EF32E65E}" srcOrd="3" destOrd="0" presId="urn:microsoft.com/office/officeart/2005/8/layout/hList1"/>
    <dgm:cxn modelId="{82371C3D-FA13-4E58-BE76-ABAF5964B70B}" type="presParOf" srcId="{3AF2937A-9D67-4AA2-9CBD-7B6F0B3BD4BF}" destId="{ED7C8B48-3BD7-49D4-8D6C-4BA6CE1EA1C3}" srcOrd="4" destOrd="0" presId="urn:microsoft.com/office/officeart/2005/8/layout/hList1"/>
    <dgm:cxn modelId="{29DE82E6-B6E2-479B-8FC2-2560250A675B}" type="presParOf" srcId="{ED7C8B48-3BD7-49D4-8D6C-4BA6CE1EA1C3}" destId="{8EB4B2DC-0259-4C4F-B3E8-33E079C8E6C8}" srcOrd="0" destOrd="0" presId="urn:microsoft.com/office/officeart/2005/8/layout/hList1"/>
    <dgm:cxn modelId="{52CA6D7C-B0C6-4102-A337-D25A0B290418}" type="presParOf" srcId="{ED7C8B48-3BD7-49D4-8D6C-4BA6CE1EA1C3}" destId="{174DF5CC-2B37-4BA5-AE74-31BA231818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E1AD-EDDA-4AEC-AE1C-795EB3E0D63C}">
      <dsp:nvSpPr>
        <dsp:cNvPr id="0" name=""/>
        <dsp:cNvSpPr/>
      </dsp:nvSpPr>
      <dsp:spPr>
        <a:xfrm>
          <a:off x="2464" y="1417327"/>
          <a:ext cx="2402978" cy="932505"/>
        </a:xfrm>
        <a:prstGeom prst="rect">
          <a:avLst/>
        </a:prstGeom>
        <a:solidFill>
          <a:srgbClr val="D52B1E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Adding 1 Year </a:t>
          </a:r>
        </a:p>
      </dsp:txBody>
      <dsp:txXfrm>
        <a:off x="2464" y="1417327"/>
        <a:ext cx="2402978" cy="932505"/>
      </dsp:txXfrm>
    </dsp:sp>
    <dsp:sp modelId="{9BE5FA4B-7281-4BB5-8342-7327A0F87691}">
      <dsp:nvSpPr>
        <dsp:cNvPr id="0" name=""/>
        <dsp:cNvSpPr/>
      </dsp:nvSpPr>
      <dsp:spPr>
        <a:xfrm>
          <a:off x="2464" y="2349832"/>
          <a:ext cx="2402978" cy="11858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700" kern="1200" dirty="0"/>
            <a:t>July 31, 2018 expiration</a:t>
          </a:r>
        </a:p>
      </dsp:txBody>
      <dsp:txXfrm>
        <a:off x="2464" y="2349832"/>
        <a:ext cx="2402978" cy="1185840"/>
      </dsp:txXfrm>
    </dsp:sp>
    <dsp:sp modelId="{15943671-895A-43D3-AA92-51E9383AB787}">
      <dsp:nvSpPr>
        <dsp:cNvPr id="0" name=""/>
        <dsp:cNvSpPr/>
      </dsp:nvSpPr>
      <dsp:spPr>
        <a:xfrm>
          <a:off x="2741860" y="1417327"/>
          <a:ext cx="2402978" cy="932505"/>
        </a:xfrm>
        <a:prstGeom prst="rect">
          <a:avLst/>
        </a:prstGeom>
        <a:solidFill>
          <a:srgbClr val="69BE28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Funding Level </a:t>
          </a:r>
        </a:p>
      </dsp:txBody>
      <dsp:txXfrm>
        <a:off x="2741860" y="1417327"/>
        <a:ext cx="2402978" cy="932505"/>
      </dsp:txXfrm>
    </dsp:sp>
    <dsp:sp modelId="{E5514EDF-E204-4A7E-93F4-2731B83ACEB4}">
      <dsp:nvSpPr>
        <dsp:cNvPr id="0" name=""/>
        <dsp:cNvSpPr/>
      </dsp:nvSpPr>
      <dsp:spPr>
        <a:xfrm>
          <a:off x="2741860" y="2349832"/>
          <a:ext cx="2402978" cy="11858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700" kern="1200" dirty="0"/>
            <a:t>$133,883</a:t>
          </a:r>
        </a:p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700" kern="1200" dirty="0"/>
            <a:t>(0 for Admin)</a:t>
          </a:r>
        </a:p>
      </dsp:txBody>
      <dsp:txXfrm>
        <a:off x="2741860" y="2349832"/>
        <a:ext cx="2402978" cy="1185840"/>
      </dsp:txXfrm>
    </dsp:sp>
    <dsp:sp modelId="{8EB4B2DC-0259-4C4F-B3E8-33E079C8E6C8}">
      <dsp:nvSpPr>
        <dsp:cNvPr id="0" name=""/>
        <dsp:cNvSpPr/>
      </dsp:nvSpPr>
      <dsp:spPr>
        <a:xfrm>
          <a:off x="5481256" y="1417327"/>
          <a:ext cx="2402978" cy="932505"/>
        </a:xfrm>
        <a:prstGeom prst="rect">
          <a:avLst/>
        </a:prstGeom>
        <a:solidFill>
          <a:srgbClr val="8F23B3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Funding Source</a:t>
          </a:r>
        </a:p>
      </dsp:txBody>
      <dsp:txXfrm>
        <a:off x="5481256" y="1417327"/>
        <a:ext cx="2402978" cy="932505"/>
      </dsp:txXfrm>
    </dsp:sp>
    <dsp:sp modelId="{174DF5CC-2B37-4BA5-AE74-31BA231818AB}">
      <dsp:nvSpPr>
        <dsp:cNvPr id="0" name=""/>
        <dsp:cNvSpPr/>
      </dsp:nvSpPr>
      <dsp:spPr>
        <a:xfrm>
          <a:off x="5481256" y="2349832"/>
          <a:ext cx="2402978" cy="11858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700" kern="1200" dirty="0"/>
            <a:t>General Fund</a:t>
          </a:r>
        </a:p>
      </dsp:txBody>
      <dsp:txXfrm>
        <a:off x="5481256" y="2349832"/>
        <a:ext cx="2402978" cy="118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/>
          <a:lstStyle>
            <a:lvl1pPr algn="r">
              <a:defRPr sz="1200"/>
            </a:lvl1pPr>
          </a:lstStyle>
          <a:p>
            <a:fld id="{A61ED0D5-1A62-4E31-9B14-BF48A24666E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5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5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 anchor="b"/>
          <a:lstStyle>
            <a:lvl1pPr algn="r">
              <a:defRPr sz="1200"/>
            </a:lvl1pPr>
          </a:lstStyle>
          <a:p>
            <a:fld id="{535C5C24-621A-40B5-97CE-6201F209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7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/>
          <a:lstStyle>
            <a:lvl1pPr algn="r">
              <a:defRPr sz="1200"/>
            </a:lvl1pPr>
          </a:lstStyle>
          <a:p>
            <a:fld id="{DF6D259D-FFEC-420D-A114-9D119934D673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4" tIns="46556" rIns="93114" bIns="465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14" tIns="46556" rIns="93114" bIns="465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5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5"/>
            <a:ext cx="3037840" cy="464820"/>
          </a:xfrm>
          <a:prstGeom prst="rect">
            <a:avLst/>
          </a:prstGeom>
        </p:spPr>
        <p:txBody>
          <a:bodyPr vert="horz" lIns="93114" tIns="46556" rIns="93114" bIns="46556" rtlCol="0" anchor="b"/>
          <a:lstStyle>
            <a:lvl1pPr algn="r">
              <a:defRPr sz="1200"/>
            </a:lvl1pPr>
          </a:lstStyle>
          <a:p>
            <a:fld id="{5057741E-D686-4876-81BB-2A8985BC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8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5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Projected monthly estimates for MFH are calculated as follows: </a:t>
            </a:r>
          </a:p>
          <a:p>
            <a:r>
              <a:rPr lang="en-US" dirty="0"/>
              <a:t>Current</a:t>
            </a:r>
            <a:r>
              <a:rPr lang="en-US" baseline="0" dirty="0"/>
              <a:t> monthly Expenditures + Previous monthly Expenditures are Divided by the total budget for the year = percentage for that month.  </a:t>
            </a:r>
          </a:p>
          <a:p>
            <a:r>
              <a:rPr lang="en-US" baseline="0" dirty="0"/>
              <a:t>This Percentage is then multiplied by the total units reported by MFH = Monthly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Projected monthly estimates for MFH are calculated as follows: </a:t>
            </a:r>
          </a:p>
          <a:p>
            <a:r>
              <a:rPr lang="en-US" dirty="0"/>
              <a:t>Current</a:t>
            </a:r>
            <a:r>
              <a:rPr lang="en-US" baseline="0" dirty="0"/>
              <a:t> monthly Expenditures + Previous monthly Expenditures are Divided by the total budget for the year = percentage for that month.  </a:t>
            </a:r>
          </a:p>
          <a:p>
            <a:r>
              <a:rPr lang="en-US" baseline="0" dirty="0"/>
              <a:t>This Percentage is then multiplied by the total units reported by MFH = Monthly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1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City is set to receive an additional $20,532,000  in Community Development Block Grant – Disaster Recovery funds in response to 2015 Flood Events.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City originally received $66,560,000 in Community Development Block Grant – Disaster Recovery funds in response to 2015 Flood Events.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 Department of Housing and Urban Development will shortly publish a notice in the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 Register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define application requirements and the criteria for the use of the additional funds.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on this slide refers to Applications</a:t>
            </a:r>
            <a:r>
              <a:rPr lang="en-US" baseline="0" dirty="0"/>
              <a:t> only.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Numbers may fluctuate</a:t>
            </a:r>
            <a:r>
              <a:rPr lang="en-US" baseline="0" dirty="0"/>
              <a:t> as </a:t>
            </a:r>
            <a:r>
              <a:rPr lang="en-US" dirty="0"/>
              <a:t>Construction Data </a:t>
            </a:r>
            <a:r>
              <a:rPr lang="en-US" baseline="0" dirty="0"/>
              <a:t>numbers are based on invoices received.  Therefore, </a:t>
            </a:r>
            <a:r>
              <a:rPr lang="en-US" b="1" i="1" baseline="0" dirty="0"/>
              <a:t>this data may be adjusted upward to reflect invoices received in the future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Data on this chart refers to Construction</a:t>
            </a:r>
            <a:r>
              <a:rPr lang="en-US" baseline="0" dirty="0"/>
              <a:t> Data only.  </a:t>
            </a:r>
          </a:p>
          <a:p>
            <a:r>
              <a:rPr lang="en-US" dirty="0"/>
              <a:t>Average spent on repairs per home (including Admin) is $7,128.49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is winding down and nearing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Data on clients served not available for May 2016 and June 2016</a:t>
            </a:r>
          </a:p>
          <a:p>
            <a:r>
              <a:rPr lang="en-US" baseline="0" dirty="0"/>
              <a:t>The significant increase in Clients Served is due to Youth Enrichment’s letter of agreement with the Parks Department, which recently became active. </a:t>
            </a:r>
          </a:p>
          <a:p>
            <a:r>
              <a:rPr lang="en-US" baseline="0" dirty="0"/>
              <a:t>Reports from agencies receiving funding run about a month late.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Data on clients served not available for May 2016 and June 2016</a:t>
            </a:r>
          </a:p>
          <a:p>
            <a:r>
              <a:rPr lang="en-US" baseline="0" dirty="0"/>
              <a:t>The significant increase in Clients Served is due to Youth Enrichment’s letter of agreement with the Parks Department, which recently became active. </a:t>
            </a:r>
          </a:p>
          <a:p>
            <a:r>
              <a:rPr lang="en-US" baseline="0" dirty="0"/>
              <a:t>Reports from agencies receiving funding run about a month late.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741E-D686-4876-81BB-2A8985BCAE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81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69BE28"/>
              </a:buClr>
              <a:defRPr>
                <a:solidFill>
                  <a:srgbClr val="005A8B"/>
                </a:solidFill>
              </a:defRPr>
            </a:lvl1pPr>
            <a:lvl2pPr>
              <a:buClr>
                <a:srgbClr val="69BE28"/>
              </a:buClr>
              <a:defRPr>
                <a:solidFill>
                  <a:srgbClr val="005A8B"/>
                </a:solidFill>
              </a:defRPr>
            </a:lvl2pPr>
            <a:lvl3pPr>
              <a:buClr>
                <a:srgbClr val="69BE28"/>
              </a:buClr>
              <a:defRPr>
                <a:solidFill>
                  <a:srgbClr val="005A8B"/>
                </a:solidFill>
              </a:defRPr>
            </a:lvl3pPr>
            <a:lvl4pPr>
              <a:buClr>
                <a:srgbClr val="69BE28"/>
              </a:buClr>
              <a:defRPr>
                <a:solidFill>
                  <a:srgbClr val="005A8B"/>
                </a:solidFill>
              </a:defRPr>
            </a:lvl4pPr>
            <a:lvl5pPr>
              <a:buClr>
                <a:srgbClr val="69BE28"/>
              </a:buClr>
              <a:defRPr>
                <a:solidFill>
                  <a:srgbClr val="005A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1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69BE28"/>
              </a:buClr>
              <a:defRPr>
                <a:solidFill>
                  <a:srgbClr val="005A8B"/>
                </a:solidFill>
              </a:defRPr>
            </a:lvl1pPr>
            <a:lvl2pPr>
              <a:buClr>
                <a:srgbClr val="69BE28"/>
              </a:buClr>
              <a:defRPr>
                <a:solidFill>
                  <a:srgbClr val="005A8B"/>
                </a:solidFill>
              </a:defRPr>
            </a:lvl2pPr>
            <a:lvl3pPr>
              <a:buClr>
                <a:srgbClr val="69BE28"/>
              </a:buClr>
              <a:defRPr>
                <a:solidFill>
                  <a:srgbClr val="005A8B"/>
                </a:solidFill>
              </a:defRPr>
            </a:lvl3pPr>
            <a:lvl4pPr>
              <a:buClr>
                <a:srgbClr val="69BE28"/>
              </a:buClr>
              <a:defRPr>
                <a:solidFill>
                  <a:srgbClr val="005A8B"/>
                </a:solidFill>
              </a:defRPr>
            </a:lvl4pPr>
            <a:lvl5pPr>
              <a:buClr>
                <a:srgbClr val="69BE28"/>
              </a:buClr>
              <a:defRPr>
                <a:solidFill>
                  <a:srgbClr val="005A8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25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64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1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192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44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69BE28"/>
              </a:buClr>
              <a:defRPr sz="3200">
                <a:solidFill>
                  <a:srgbClr val="005A8B"/>
                </a:solidFill>
              </a:defRPr>
            </a:lvl1pPr>
            <a:lvl2pPr>
              <a:buClr>
                <a:srgbClr val="69BE28"/>
              </a:buClr>
              <a:defRPr sz="2800">
                <a:solidFill>
                  <a:srgbClr val="005A8B"/>
                </a:solidFill>
              </a:defRPr>
            </a:lvl2pPr>
            <a:lvl3pPr>
              <a:buClr>
                <a:srgbClr val="69BE28"/>
              </a:buClr>
              <a:defRPr sz="2400">
                <a:solidFill>
                  <a:srgbClr val="005A8B"/>
                </a:solidFill>
              </a:defRPr>
            </a:lvl3pPr>
            <a:lvl4pPr>
              <a:buClr>
                <a:srgbClr val="69BE28"/>
              </a:buClr>
              <a:defRPr sz="2000">
                <a:solidFill>
                  <a:srgbClr val="005A8B"/>
                </a:solidFill>
              </a:defRPr>
            </a:lvl4pPr>
            <a:lvl5pPr>
              <a:buClr>
                <a:srgbClr val="69BE28"/>
              </a:buClr>
              <a:defRPr sz="2000">
                <a:solidFill>
                  <a:srgbClr val="005A8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5A8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95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5A8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2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-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505200" y="66111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5A8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9BE28"/>
        </a:buClr>
        <a:buFont typeface="Arial"/>
        <a:buChar char="•"/>
        <a:defRPr sz="3200" kern="12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9BE28"/>
        </a:buClr>
        <a:buFont typeface="Arial"/>
        <a:buChar char="–"/>
        <a:defRPr sz="2800" kern="1200">
          <a:solidFill>
            <a:srgbClr val="005A8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9BE28"/>
        </a:buClr>
        <a:buFont typeface="Arial"/>
        <a:buChar char="•"/>
        <a:defRPr sz="2400" kern="1200">
          <a:solidFill>
            <a:srgbClr val="005A8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9BE28"/>
        </a:buClr>
        <a:buFont typeface="Arial"/>
        <a:buChar char="–"/>
        <a:defRPr sz="2000" kern="1200">
          <a:solidFill>
            <a:srgbClr val="005A8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9BE28"/>
        </a:buClr>
        <a:buFont typeface="Arial"/>
        <a:buChar char="»"/>
        <a:defRPr sz="2000" kern="1200">
          <a:solidFill>
            <a:srgbClr val="005A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1679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Candara"/>
              </a:rPr>
              <a:t>June 20,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Candara"/>
              </a:rPr>
              <a:t>Housing &amp; Community Affairs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598679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Tom McCasland,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07440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Sylvester Turner, Mayor</a:t>
            </a:r>
          </a:p>
        </p:txBody>
      </p:sp>
    </p:spTree>
    <p:extLst>
      <p:ext uri="{BB962C8B-B14F-4D97-AF65-F5344CB8AC3E}">
        <p14:creationId xmlns:p14="http://schemas.microsoft.com/office/powerpoint/2010/main" val="388943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Homeless Services</a:t>
            </a:r>
            <a:br>
              <a:rPr lang="en-US" dirty="0"/>
            </a:br>
            <a:r>
              <a:rPr lang="en-US" sz="3600" dirty="0"/>
              <a:t>Contract Extension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715431"/>
              </p:ext>
            </p:extLst>
          </p:nvPr>
        </p:nvGraphicFramePr>
        <p:xfrm>
          <a:off x="628650" y="609600"/>
          <a:ext cx="78867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225" y="4572000"/>
            <a:ext cx="70675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69BE28"/>
              </a:buClr>
              <a:buFont typeface="Arial"/>
              <a:buChar char="•"/>
            </a:pPr>
            <a:r>
              <a:rPr lang="en-US" sz="2400" dirty="0">
                <a:solidFill>
                  <a:srgbClr val="005A8B"/>
                </a:solidFill>
              </a:rPr>
              <a:t>General Funds used to leverage other grants and provide comprehensive service package</a:t>
            </a:r>
          </a:p>
          <a:p>
            <a:pPr marL="342900" indent="-342900" defTabSz="457200">
              <a:spcBef>
                <a:spcPct val="20000"/>
              </a:spcBef>
              <a:buClr>
                <a:srgbClr val="69BE28"/>
              </a:buClr>
              <a:buFont typeface="Arial"/>
              <a:buChar char="•"/>
            </a:pPr>
            <a:r>
              <a:rPr lang="en-US" sz="2400" dirty="0">
                <a:solidFill>
                  <a:srgbClr val="005A8B"/>
                </a:solidFill>
              </a:rPr>
              <a:t>Contract activities not eligible for federal dollars</a:t>
            </a:r>
          </a:p>
        </p:txBody>
      </p:sp>
    </p:spTree>
    <p:extLst>
      <p:ext uri="{BB962C8B-B14F-4D97-AF65-F5344CB8AC3E}">
        <p14:creationId xmlns:p14="http://schemas.microsoft.com/office/powerpoint/2010/main" val="90803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33600"/>
            <a:ext cx="9144000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Homeless Services</a:t>
            </a:r>
            <a:br>
              <a:rPr lang="en-US" dirty="0"/>
            </a:br>
            <a:r>
              <a:rPr lang="en-US" sz="3600" dirty="0"/>
              <a:t>Engagement Services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Serves to 475 homeless individuals</a:t>
            </a:r>
          </a:p>
          <a:p>
            <a:r>
              <a:rPr lang="en-US" sz="2800" dirty="0"/>
              <a:t>Outreach and stabilization to 175 </a:t>
            </a:r>
          </a:p>
          <a:p>
            <a:r>
              <a:rPr lang="en-US" sz="2800" dirty="0"/>
              <a:t>Essential services in Care Hub to 300</a:t>
            </a:r>
          </a:p>
          <a:p>
            <a:pPr lvl="1"/>
            <a:r>
              <a:rPr lang="en-US" sz="2400" dirty="0"/>
              <a:t>Lunches</a:t>
            </a:r>
          </a:p>
          <a:p>
            <a:pPr lvl="1"/>
            <a:r>
              <a:rPr lang="en-US" sz="2400" dirty="0"/>
              <a:t>Clothing</a:t>
            </a:r>
          </a:p>
          <a:p>
            <a:pPr lvl="1"/>
            <a:r>
              <a:rPr lang="en-US" sz="2400" dirty="0"/>
              <a:t>Bus passes</a:t>
            </a:r>
          </a:p>
          <a:p>
            <a:pPr lvl="1"/>
            <a:r>
              <a:rPr lang="en-US" sz="2400" dirty="0"/>
              <a:t>Blankets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3657600"/>
            <a:ext cx="38862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>
              <a:spcBef>
                <a:spcPct val="20000"/>
              </a:spcBef>
              <a:buClr>
                <a:srgbClr val="69BE28"/>
              </a:buClr>
              <a:buFont typeface="Arial"/>
              <a:buChar char="–"/>
            </a:pPr>
            <a:r>
              <a:rPr lang="en-US" sz="2400" dirty="0">
                <a:solidFill>
                  <a:srgbClr val="005A8B"/>
                </a:solidFill>
              </a:rPr>
              <a:t>Information and referral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9BE28"/>
              </a:buClr>
              <a:buFont typeface="Arial"/>
              <a:buChar char="–"/>
            </a:pPr>
            <a:r>
              <a:rPr lang="en-US" sz="2400" dirty="0">
                <a:solidFill>
                  <a:srgbClr val="005A8B"/>
                </a:solidFill>
              </a:rPr>
              <a:t>Hygiene supplies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9BE28"/>
              </a:buClr>
              <a:buFont typeface="Arial"/>
              <a:buChar char="–"/>
            </a:pPr>
            <a:r>
              <a:rPr lang="en-US" sz="2400" dirty="0">
                <a:solidFill>
                  <a:srgbClr val="005A8B"/>
                </a:solidFill>
              </a:rPr>
              <a:t>Computer access</a:t>
            </a:r>
          </a:p>
        </p:txBody>
      </p:sp>
    </p:spTree>
    <p:extLst>
      <p:ext uri="{BB962C8B-B14F-4D97-AF65-F5344CB8AC3E}">
        <p14:creationId xmlns:p14="http://schemas.microsoft.com/office/powerpoint/2010/main" val="173641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Homeless Services</a:t>
            </a:r>
            <a:br>
              <a:rPr lang="en-US" dirty="0"/>
            </a:br>
            <a:r>
              <a:rPr lang="en-US" sz="3600" dirty="0"/>
              <a:t>Engagement Services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733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Other services:</a:t>
            </a:r>
          </a:p>
          <a:p>
            <a:r>
              <a:rPr lang="en-US" sz="2800" dirty="0"/>
              <a:t>Employment referral</a:t>
            </a:r>
          </a:p>
          <a:p>
            <a:r>
              <a:rPr lang="en-US" sz="2800" dirty="0"/>
              <a:t>Substance abuse counseling</a:t>
            </a:r>
          </a:p>
          <a:p>
            <a:r>
              <a:rPr lang="en-US" sz="2800" dirty="0"/>
              <a:t>HIV education and testing</a:t>
            </a:r>
          </a:p>
          <a:p>
            <a:r>
              <a:rPr lang="en-US" sz="2800" dirty="0"/>
              <a:t>Medical/dental assistance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7778"/>
          <a:stretch/>
        </p:blipFill>
        <p:spPr>
          <a:xfrm>
            <a:off x="4953000" y="1571036"/>
            <a:ext cx="3476625" cy="46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76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Candara"/>
              </a:rPr>
              <a:t>June 20,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Candara"/>
              </a:rPr>
              <a:t>Housing &amp; Community Affairs Committee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Candara"/>
              </a:rPr>
              <a:t>Director’s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598679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Tom McCasland, 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07440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Sylvester Turner, Mayor</a:t>
            </a:r>
          </a:p>
        </p:txBody>
      </p:sp>
    </p:spTree>
    <p:extLst>
      <p:ext uri="{BB962C8B-B14F-4D97-AF65-F5344CB8AC3E}">
        <p14:creationId xmlns:p14="http://schemas.microsoft.com/office/powerpoint/2010/main" val="18207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TIRZ Affordable Housing Bonds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45499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7785024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588285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1089200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333835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TIRZ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Amount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77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Uptown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333,318.82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866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Uptown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  86,582.82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94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Midtown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  29,072.01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019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Uptown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1,350,630.52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648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Uptown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319,652.28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301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Midtown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5A8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sng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479,665.58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5311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5A8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5A8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2,598,922.03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41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0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TIRZ Affordable Housing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Balances will be immediately allocated and spent for roof replacement and other home repair</a:t>
            </a:r>
          </a:p>
          <a:p>
            <a:r>
              <a:rPr lang="en-US" dirty="0"/>
              <a:t>Staff members are continuing to research prior spending and current balances</a:t>
            </a:r>
          </a:p>
          <a:p>
            <a:r>
              <a:rPr lang="en-US" dirty="0"/>
              <a:t>Issuances occurred prior to the use of the City’s SAP financial system, limiting access to necessary documents</a:t>
            </a:r>
          </a:p>
        </p:txBody>
      </p:sp>
    </p:spTree>
    <p:extLst>
      <p:ext uri="{BB962C8B-B14F-4D97-AF65-F5344CB8AC3E}">
        <p14:creationId xmlns:p14="http://schemas.microsoft.com/office/powerpoint/2010/main" val="372139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TIRZ Affordable Housing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available HCDD funding will be tracked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Funding for affordable homes and community development will be used expeditiously for good projects</a:t>
            </a:r>
          </a:p>
        </p:txBody>
      </p:sp>
    </p:spTree>
    <p:extLst>
      <p:ext uri="{BB962C8B-B14F-4D97-AF65-F5344CB8AC3E}">
        <p14:creationId xmlns:p14="http://schemas.microsoft.com/office/powerpoint/2010/main" val="183002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2015 Floods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City originally received $66,560,000 in CDBG – Disaster Recovery 2015 Flood funds</a:t>
            </a:r>
          </a:p>
          <a:p>
            <a:pPr lvl="0"/>
            <a:r>
              <a:rPr lang="en-US" dirty="0"/>
              <a:t>Additional $20,532,000 appropriated</a:t>
            </a:r>
          </a:p>
          <a:p>
            <a:pPr lvl="0"/>
            <a:r>
              <a:rPr lang="en-US" dirty="0"/>
              <a:t>Coming Soon: HUD </a:t>
            </a:r>
            <a:r>
              <a:rPr lang="en-US" i="1" dirty="0"/>
              <a:t>Federal Register </a:t>
            </a:r>
            <a:r>
              <a:rPr lang="en-US" dirty="0"/>
              <a:t>notice</a:t>
            </a:r>
            <a:r>
              <a:rPr lang="en-US" i="1" dirty="0"/>
              <a:t> </a:t>
            </a:r>
            <a:r>
              <a:rPr lang="en-US" dirty="0"/>
              <a:t>defining application requirements and criteria for use of additional funds</a:t>
            </a:r>
          </a:p>
        </p:txBody>
      </p:sp>
    </p:spTree>
    <p:extLst>
      <p:ext uri="{BB962C8B-B14F-4D97-AF65-F5344CB8AC3E}">
        <p14:creationId xmlns:p14="http://schemas.microsoft.com/office/powerpoint/2010/main" val="49879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333" y="3551872"/>
            <a:ext cx="8443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>
                <a:solidFill>
                  <a:srgbClr val="FF0000"/>
                </a:solidFill>
              </a:rPr>
              <a:t>JUNE IS</a:t>
            </a:r>
          </a:p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HOMEOWNERSHIP MONTH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3333"/>
          <a:stretch/>
        </p:blipFill>
        <p:spPr>
          <a:xfrm>
            <a:off x="0" y="152399"/>
            <a:ext cx="9143999" cy="2242268"/>
          </a:xfrm>
        </p:spPr>
      </p:pic>
    </p:spTree>
    <p:extLst>
      <p:ext uri="{BB962C8B-B14F-4D97-AF65-F5344CB8AC3E}">
        <p14:creationId xmlns:p14="http://schemas.microsoft.com/office/powerpoint/2010/main" val="88513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A8B"/>
                </a:solidFill>
              </a:rPr>
              <a:t>H</a:t>
            </a:r>
            <a:r>
              <a:rPr lang="en-US" dirty="0"/>
              <a:t>omebuyers </a:t>
            </a:r>
            <a:r>
              <a:rPr lang="en-US" dirty="0">
                <a:solidFill>
                  <a:srgbClr val="005A8B"/>
                </a:solidFill>
              </a:rPr>
              <a:t>A</a:t>
            </a:r>
            <a:r>
              <a:rPr lang="en-US" dirty="0"/>
              <a:t>ssistance </a:t>
            </a:r>
            <a:r>
              <a:rPr lang="en-US" dirty="0">
                <a:solidFill>
                  <a:srgbClr val="005A8B"/>
                </a:solidFill>
              </a:rPr>
              <a:t>P</a:t>
            </a:r>
            <a:r>
              <a:rPr lang="en-US" dirty="0"/>
              <a:t>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2667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GOALS:</a:t>
            </a:r>
          </a:p>
          <a:p>
            <a:pPr marL="0" indent="0">
              <a:buNone/>
            </a:pPr>
            <a:r>
              <a:rPr lang="en-US" sz="2400" dirty="0"/>
              <a:t>To provide financial assistance to qualified low- and moderate-income first-time homebuyers by covering eligible down payment and closing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58" y="1828800"/>
            <a:ext cx="5874542" cy="39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2400"/>
            <a:ext cx="2734056" cy="6096000"/>
          </a:xfrm>
          <a:prstGeom prst="rect">
            <a:avLst/>
          </a:prstGeom>
          <a:solidFill>
            <a:srgbClr val="69BE2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172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Rebuilding Together Houston Contract Amendment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274638"/>
            <a:ext cx="2495418" cy="333098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5600" y="1798637"/>
            <a:ext cx="6096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 $4 million to contract</a:t>
            </a:r>
          </a:p>
          <a:p>
            <a:r>
              <a:rPr lang="en-US" dirty="0"/>
              <a:t>Repairs capped at $10K </a:t>
            </a:r>
            <a:r>
              <a:rPr lang="en-US" sz="2600" dirty="0"/>
              <a:t>(with following exceptions)</a:t>
            </a:r>
            <a:endParaRPr lang="en-US" dirty="0"/>
          </a:p>
          <a:p>
            <a:pPr lvl="1"/>
            <a:r>
              <a:rPr lang="en-US" dirty="0"/>
              <a:t>Current contract allows waiver for repairs up to $25K</a:t>
            </a:r>
          </a:p>
          <a:p>
            <a:pPr lvl="1"/>
            <a:r>
              <a:rPr lang="en-US" dirty="0"/>
              <a:t>Amendment increases waiver maximum from $25K to $65K</a:t>
            </a:r>
          </a:p>
          <a:p>
            <a:pPr lvl="1"/>
            <a:r>
              <a:rPr lang="en-US" dirty="0"/>
              <a:t>Director’s approval required for repairs over $10K</a:t>
            </a:r>
          </a:p>
          <a:p>
            <a:r>
              <a:rPr lang="en-US" dirty="0"/>
              <a:t>Add affordability period for non-roof home repairs</a:t>
            </a:r>
          </a:p>
          <a:p>
            <a:pPr lvl="1"/>
            <a:r>
              <a:rPr lang="en-US" dirty="0"/>
              <a:t>Above $10K = 5 years</a:t>
            </a:r>
          </a:p>
          <a:p>
            <a:pPr lvl="1"/>
            <a:r>
              <a:rPr lang="en-US" dirty="0"/>
              <a:t>Above $30K = 10 years</a:t>
            </a:r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872" y="4221540"/>
            <a:ext cx="2495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TIRZ AFFORDABLE HOUSING FUNDS</a:t>
            </a:r>
          </a:p>
        </p:txBody>
      </p:sp>
    </p:spTree>
    <p:extLst>
      <p:ext uri="{BB962C8B-B14F-4D97-AF65-F5344CB8AC3E}">
        <p14:creationId xmlns:p14="http://schemas.microsoft.com/office/powerpoint/2010/main" val="204498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A8B"/>
                </a:solidFill>
              </a:rPr>
              <a:t>H</a:t>
            </a:r>
            <a:r>
              <a:rPr lang="en-US" dirty="0"/>
              <a:t>omebuyers </a:t>
            </a:r>
            <a:r>
              <a:rPr lang="en-US" dirty="0">
                <a:solidFill>
                  <a:srgbClr val="005A8B"/>
                </a:solidFill>
              </a:rPr>
              <a:t>A</a:t>
            </a:r>
            <a:r>
              <a:rPr lang="en-US" dirty="0"/>
              <a:t>ssistance </a:t>
            </a:r>
            <a:r>
              <a:rPr lang="en-US" dirty="0">
                <a:solidFill>
                  <a:srgbClr val="005A8B"/>
                </a:solidFill>
              </a:rPr>
              <a:t>P</a:t>
            </a:r>
            <a:r>
              <a:rPr lang="en-US" dirty="0"/>
              <a:t>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722437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MISSION:</a:t>
            </a:r>
          </a:p>
          <a:p>
            <a:r>
              <a:rPr lang="en-US" sz="2400" dirty="0"/>
              <a:t>Increase homeownership and sustainability</a:t>
            </a:r>
          </a:p>
          <a:p>
            <a:r>
              <a:rPr lang="en-US" sz="2400" dirty="0"/>
              <a:t>Grow the City of Houston’s tax base</a:t>
            </a:r>
          </a:p>
          <a:p>
            <a:r>
              <a:rPr lang="en-US" sz="2400" dirty="0"/>
              <a:t>Encourage complete communities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86467"/>
            <a:ext cx="5549900" cy="36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7400"/>
          <a:stretch/>
        </p:blipFill>
        <p:spPr>
          <a:xfrm>
            <a:off x="2038356" y="1517184"/>
            <a:ext cx="5067289" cy="457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7503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600" y="1569720"/>
            <a:ext cx="4648200" cy="384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Applicants must: </a:t>
            </a:r>
          </a:p>
          <a:p>
            <a:r>
              <a:rPr lang="en-US" sz="2400" dirty="0"/>
              <a:t>Have not owned a home within the last three years</a:t>
            </a:r>
          </a:p>
          <a:p>
            <a:r>
              <a:rPr lang="en-US" sz="2400" dirty="0"/>
              <a:t>Meet income and household size restrictions</a:t>
            </a:r>
          </a:p>
          <a:p>
            <a:r>
              <a:rPr lang="en-US" sz="2400" dirty="0"/>
              <a:t>Qualify for a mortgage</a:t>
            </a:r>
          </a:p>
          <a:p>
            <a:r>
              <a:rPr lang="en-US" sz="2400" dirty="0"/>
              <a:t>Obtain a first-time homebuyer education certificate</a:t>
            </a:r>
          </a:p>
          <a:p>
            <a:r>
              <a:rPr lang="en-US" sz="2400" dirty="0"/>
              <a:t>Complete the HAP application</a:t>
            </a:r>
          </a:p>
          <a:p>
            <a:r>
              <a:rPr lang="en-US" sz="2400" dirty="0"/>
              <a:t>Select an eligible property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t="6952"/>
          <a:stretch/>
        </p:blipFill>
        <p:spPr>
          <a:xfrm>
            <a:off x="304800" y="1676400"/>
            <a:ext cx="3886200" cy="40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96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Promoting health &amp; housing initiatives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55" y="2438400"/>
            <a:ext cx="5104345" cy="34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2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432697"/>
              </p:ext>
            </p:extLst>
          </p:nvPr>
        </p:nvGraphicFramePr>
        <p:xfrm>
          <a:off x="0" y="152400"/>
          <a:ext cx="9144000" cy="480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913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Blue Tarp Initiative Progress Report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of 06/15/2017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Status Report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69B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4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Intake Applications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1,503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1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Income-Approved Applications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1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Ineligible &amp; No Response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4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Applications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Under Review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133</a:t>
                      </a: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4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 Issues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4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 Issues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4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Declined Services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4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Tax and Title Issues</a:t>
                      </a: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97699" marR="97699" marT="0" marB="0" anchor="b">
                    <a:solidFill>
                      <a:srgbClr val="009FDA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97614"/>
              </p:ext>
            </p:extLst>
          </p:nvPr>
        </p:nvGraphicFramePr>
        <p:xfrm>
          <a:off x="1" y="4953000"/>
          <a:ext cx="9143998" cy="124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Council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District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>
                    <a:solidFill>
                      <a:srgbClr val="69B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Completed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557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No Response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>
                    <a:solidFill>
                      <a:srgbClr val="69BE2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45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Blue Tarp Home Repair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250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Total Cost of Repairs: </a:t>
            </a:r>
            <a:r>
              <a:rPr lang="en-US" sz="2400" dirty="0">
                <a:solidFill>
                  <a:schemeClr val="tx2"/>
                </a:solidFill>
              </a:rPr>
              <a:t>$2,392,581</a:t>
            </a:r>
          </a:p>
          <a:p>
            <a:pPr algn="ctr"/>
            <a:endParaRPr lang="en-US" sz="600" dirty="0">
              <a:solidFill>
                <a:srgbClr val="1F497D"/>
              </a:solidFill>
            </a:endParaRPr>
          </a:p>
          <a:p>
            <a:pPr algn="ctr"/>
            <a:r>
              <a:rPr lang="en-US" sz="2400" dirty="0">
                <a:solidFill>
                  <a:srgbClr val="1F497D"/>
                </a:solidFill>
              </a:rPr>
              <a:t>Total Admin: </a:t>
            </a:r>
            <a:r>
              <a:rPr lang="en-US" sz="2400" dirty="0">
                <a:solidFill>
                  <a:schemeClr val="tx2"/>
                </a:solidFill>
              </a:rPr>
              <a:t>$172,588 (7%)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922013692"/>
              </p:ext>
            </p:extLst>
          </p:nvPr>
        </p:nvGraphicFramePr>
        <p:xfrm>
          <a:off x="381000" y="1295400"/>
          <a:ext cx="830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1747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Disaster Recovery 2 Single-Family Home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Expenditures: $8,654,686</a:t>
            </a:r>
          </a:p>
          <a:p>
            <a:pPr algn="ctr"/>
            <a:endParaRPr lang="en-US" sz="1200" dirty="0">
              <a:solidFill>
                <a:srgbClr val="1F497D"/>
              </a:solidFill>
            </a:endParaRPr>
          </a:p>
          <a:p>
            <a:pPr algn="ctr"/>
            <a:r>
              <a:rPr lang="en-US" sz="2400" dirty="0">
                <a:solidFill>
                  <a:srgbClr val="1F497D"/>
                </a:solidFill>
              </a:rPr>
              <a:t>Admin &amp; Project Delivery: $2,069,483 (24%)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20119298"/>
              </p:ext>
            </p:extLst>
          </p:nvPr>
        </p:nvGraphicFramePr>
        <p:xfrm>
          <a:off x="381000" y="1447800"/>
          <a:ext cx="830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78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Public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Total Expenditures: $19,222,379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</a:rPr>
              <a:t>Total Admin &amp; Project Delivery: $485,940 (2.5%)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007890766"/>
              </p:ext>
            </p:extLst>
          </p:nvPr>
        </p:nvGraphicFramePr>
        <p:xfrm>
          <a:off x="304800" y="121920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28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Public Facilities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2578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</a:rPr>
              <a:t>Total Expenditures: $2,567,351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</a:rPr>
              <a:t>Current Projects: 24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</a:rPr>
              <a:t>Total Admin &amp; Project Delivery: $822,427 (32%)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009058902"/>
              </p:ext>
            </p:extLst>
          </p:nvPr>
        </p:nvGraphicFramePr>
        <p:xfrm>
          <a:off x="304800" y="121920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7418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Homebuyer Assistance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" y="53250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Total Expenditures to Date: $390,036</a:t>
            </a:r>
          </a:p>
          <a:p>
            <a:pPr algn="ctr"/>
            <a:endParaRPr lang="en-US" sz="600" dirty="0">
              <a:solidFill>
                <a:srgbClr val="1F497D"/>
              </a:solidFill>
            </a:endParaRPr>
          </a:p>
          <a:p>
            <a:pPr algn="ctr"/>
            <a:r>
              <a:rPr lang="en-US" sz="2400" dirty="0">
                <a:solidFill>
                  <a:srgbClr val="1F497D"/>
                </a:solidFill>
              </a:rPr>
              <a:t>Total Admin: $268,281 (68%)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350427203"/>
              </p:ext>
            </p:extLst>
          </p:nvPr>
        </p:nvGraphicFramePr>
        <p:xfrm>
          <a:off x="228600" y="1066800"/>
          <a:ext cx="8686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87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TIRZ Affordable Housing Funds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009628"/>
              </p:ext>
            </p:extLst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81089200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33835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Amount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77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333,318.82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866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1,401,077.97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721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  86,582.82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94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  29,072.01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019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1,350,630.52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648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319,652.28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301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2420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sng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    479,665.58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5311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5A8B"/>
                          </a:solidFill>
                          <a:effectLst/>
                          <a:latin typeface="Calibri" panose="020F0502020204030204" pitchFamily="34" charset="0"/>
                        </a:rPr>
                        <a:t> $  4,000,000.00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41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41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Multifamily Housing Programs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949217533"/>
              </p:ext>
            </p:extLst>
          </p:nvPr>
        </p:nvGraphicFramePr>
        <p:xfrm>
          <a:off x="381000" y="1524000"/>
          <a:ext cx="8305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34400" y="6656832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23F6B0C-4FB9-4DBE-BEFA-6F384F3E6C88}" type="slidenum">
              <a:rPr lang="en-US" sz="1050" smtClean="0"/>
              <a:t>30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5992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Multifamily Housing Programs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Total Expenditures: $11,352,816</a:t>
            </a:r>
          </a:p>
          <a:p>
            <a:pPr algn="ctr"/>
            <a:endParaRPr lang="en-US" sz="1200" dirty="0">
              <a:solidFill>
                <a:srgbClr val="1F497D"/>
              </a:solidFill>
            </a:endParaRPr>
          </a:p>
          <a:p>
            <a:pPr algn="ctr"/>
            <a:r>
              <a:rPr lang="en-US" sz="2400" dirty="0">
                <a:solidFill>
                  <a:srgbClr val="1F497D"/>
                </a:solidFill>
              </a:rPr>
              <a:t>Total Admin &amp; Project Delivery: $764,238 (6.7%)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341426365"/>
              </p:ext>
            </p:extLst>
          </p:nvPr>
        </p:nvGraphicFramePr>
        <p:xfrm>
          <a:off x="381000" y="1447800"/>
          <a:ext cx="830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34400" y="6656832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23F6B0C-4FB9-4DBE-BEFA-6F384F3E6C88}" type="slidenum">
              <a:rPr lang="en-US" sz="1050" smtClean="0"/>
              <a:t>31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51159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" b="2563"/>
          <a:stretch/>
        </p:blipFill>
        <p:spPr>
          <a:xfrm>
            <a:off x="0" y="147234"/>
            <a:ext cx="9144000" cy="61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History</a:t>
            </a:r>
          </a:p>
        </p:txBody>
      </p:sp>
      <p:pic>
        <p:nvPicPr>
          <p:cNvPr id="7" name="Picture 5" descr="C:\Users\E154974\Desktop\BLUE T. Program\Ready\6178 Willow Glen Dr\IMG_1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98" r="19461" b="26552"/>
          <a:stretch/>
        </p:blipFill>
        <p:spPr bwMode="auto">
          <a:xfrm>
            <a:off x="-9526" y="1828800"/>
            <a:ext cx="916806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4114800"/>
            <a:ext cx="916806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4185047"/>
            <a:ext cx="1225015" cy="400110"/>
          </a:xfrm>
          <a:prstGeom prst="rect">
            <a:avLst/>
          </a:prstGeom>
          <a:solidFill>
            <a:srgbClr val="4F81BD">
              <a:alpha val="65098"/>
            </a:srgb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Apr 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4185047"/>
            <a:ext cx="1282723" cy="400110"/>
          </a:xfrm>
          <a:prstGeom prst="rect">
            <a:avLst/>
          </a:prstGeom>
          <a:solidFill>
            <a:srgbClr val="4F81BD">
              <a:alpha val="65098"/>
            </a:srgb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Sep 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4185047"/>
            <a:ext cx="1239442" cy="400110"/>
          </a:xfrm>
          <a:prstGeom prst="rect">
            <a:avLst/>
          </a:prstGeom>
          <a:solidFill>
            <a:srgbClr val="4F81BD">
              <a:alpha val="65098"/>
            </a:srgb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Jan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4185047"/>
            <a:ext cx="1239442" cy="400110"/>
          </a:xfrm>
          <a:prstGeom prst="rect">
            <a:avLst/>
          </a:prstGeom>
          <a:solidFill>
            <a:srgbClr val="4F81BD">
              <a:alpha val="65098"/>
            </a:srgb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Jun 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2438400"/>
            <a:ext cx="1447800" cy="1631216"/>
          </a:xfrm>
          <a:prstGeom prst="rect">
            <a:avLst/>
          </a:prstGeom>
          <a:solidFill>
            <a:srgbClr val="4F81BD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$2 million approved for minor home repair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2715399"/>
            <a:ext cx="1447800" cy="1323439"/>
          </a:xfrm>
          <a:prstGeom prst="rect">
            <a:avLst/>
          </a:prstGeom>
          <a:solidFill>
            <a:srgbClr val="4F81BD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Program targets roof repairs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3019604"/>
            <a:ext cx="1447800" cy="1015663"/>
          </a:xfrm>
          <a:prstGeom prst="rect">
            <a:avLst/>
          </a:prstGeom>
          <a:solidFill>
            <a:srgbClr val="4F81BD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$2 million added to contract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5200" y="2743200"/>
            <a:ext cx="1752600" cy="1323439"/>
          </a:xfrm>
          <a:prstGeom prst="rect">
            <a:avLst/>
          </a:prstGeom>
          <a:solidFill>
            <a:srgbClr val="4F81BD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HCDD requests additional   $4 million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200400" y="4035267"/>
            <a:ext cx="0" cy="1557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4038600"/>
            <a:ext cx="0" cy="1557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2000" y="4038600"/>
            <a:ext cx="0" cy="1557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29600" y="4038600"/>
            <a:ext cx="0" cy="1557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268132"/>
            <a:ext cx="7010399" cy="2751667"/>
          </a:xfrm>
          <a:prstGeom prst="rect">
            <a:avLst/>
          </a:prstGeom>
          <a:solidFill>
            <a:srgbClr val="69BE28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Allocation to Date: $4 Million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0" y="1295400"/>
            <a:ext cx="6477000" cy="1274163"/>
          </a:xfrm>
        </p:spPr>
        <p:txBody>
          <a:bodyPr>
            <a:noAutofit/>
          </a:bodyPr>
          <a:lstStyle/>
          <a:p>
            <a:r>
              <a:rPr lang="en-US" sz="2400" dirty="0"/>
              <a:t>Average cost/home for roof repair = $7,456</a:t>
            </a:r>
          </a:p>
          <a:p>
            <a:r>
              <a:rPr lang="en-US" sz="2400" dirty="0"/>
              <a:t>790 Applications approved and in process</a:t>
            </a:r>
          </a:p>
          <a:p>
            <a:r>
              <a:rPr lang="en-US" sz="2400" dirty="0"/>
              <a:t>381 Roofs completed (as of June 19)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66800" y="2819400"/>
            <a:ext cx="7010400" cy="533400"/>
          </a:xfrm>
          <a:prstGeom prst="rect">
            <a:avLst/>
          </a:prstGeom>
          <a:solidFill>
            <a:srgbClr val="69BE28"/>
          </a:solidFill>
          <a:ln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ROOF REPAIRS (AS OF JUNE 19)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352800" y="3538727"/>
            <a:ext cx="2249905" cy="24810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24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0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»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557</a:t>
            </a:r>
            <a:r>
              <a:rPr lang="en-US" dirty="0"/>
              <a:t> </a:t>
            </a:r>
          </a:p>
          <a:p>
            <a:pPr marL="0" indent="0" algn="ctr">
              <a:buFont typeface="Arial"/>
              <a:buNone/>
            </a:pPr>
            <a:r>
              <a:rPr lang="en-US" sz="1900" dirty="0"/>
              <a:t>Approved Applications</a:t>
            </a:r>
          </a:p>
          <a:p>
            <a:pPr marL="0" indent="0" algn="ctr">
              <a:buFont typeface="Arial"/>
              <a:buNone/>
            </a:pPr>
            <a:endParaRPr lang="en-US" sz="1900" dirty="0"/>
          </a:p>
          <a:p>
            <a:pPr marL="0" indent="0" algn="ctr">
              <a:buFont typeface="Arial"/>
              <a:buNone/>
            </a:pPr>
            <a:endParaRPr lang="en-US" sz="600" dirty="0"/>
          </a:p>
          <a:p>
            <a:pPr marL="0" indent="0" algn="ctr">
              <a:buFont typeface="Arial"/>
              <a:buNone/>
            </a:pPr>
            <a:r>
              <a:rPr lang="en-US" sz="1900" dirty="0"/>
              <a:t>Estimated Cost</a:t>
            </a:r>
          </a:p>
          <a:p>
            <a:pPr marL="0" indent="0" algn="ctr"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$4,152,992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943600" y="3505200"/>
            <a:ext cx="2057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24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0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»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chemeClr val="bg1"/>
                </a:solidFill>
              </a:rPr>
              <a:t>700</a:t>
            </a:r>
            <a:r>
              <a:rPr lang="en-US" dirty="0"/>
              <a:t> </a:t>
            </a:r>
          </a:p>
          <a:p>
            <a:pPr marL="0" indent="0" algn="ctr">
              <a:buFont typeface="Arial"/>
              <a:buNone/>
            </a:pPr>
            <a:r>
              <a:rPr lang="en-US" sz="1800" dirty="0"/>
              <a:t>Estimated Roof Repairs Anticipated</a:t>
            </a:r>
          </a:p>
          <a:p>
            <a:pPr marL="0" indent="0" algn="ctr">
              <a:buFont typeface="Arial"/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Estimated Cost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$5,219,200</a:t>
            </a:r>
          </a:p>
          <a:p>
            <a:pPr marL="0" indent="0" algn="ctr">
              <a:buFont typeface="Arial"/>
              <a:buNone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91200" y="3538728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358140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143000" y="3505200"/>
            <a:ext cx="2057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24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0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»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chemeClr val="bg1"/>
                </a:solidFill>
              </a:rPr>
              <a:t>381</a:t>
            </a:r>
            <a:r>
              <a:rPr lang="en-US" dirty="0"/>
              <a:t> </a:t>
            </a:r>
          </a:p>
          <a:p>
            <a:pPr marL="0" indent="0" algn="ctr">
              <a:buFont typeface="Arial"/>
              <a:buNone/>
            </a:pPr>
            <a:r>
              <a:rPr lang="en-US" sz="1800" dirty="0"/>
              <a:t>Roof Repairs Completed</a:t>
            </a:r>
          </a:p>
          <a:p>
            <a:pPr marL="0" indent="0" algn="ctr">
              <a:buFont typeface="Arial"/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Estimated Cost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$2,840,736</a:t>
            </a:r>
          </a:p>
          <a:p>
            <a:pPr marL="0" indent="0" algn="ctr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12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32978" y="3268132"/>
            <a:ext cx="5406022" cy="275166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24022" y="3538728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to Date: $4 Million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92837"/>
            <a:ext cx="7924800" cy="1274163"/>
          </a:xfrm>
        </p:spPr>
        <p:txBody>
          <a:bodyPr>
            <a:noAutofit/>
          </a:bodyPr>
          <a:lstStyle/>
          <a:p>
            <a:r>
              <a:rPr lang="en-US" sz="2400" dirty="0"/>
              <a:t>Average cost/home for critical system repair = $4,798</a:t>
            </a:r>
          </a:p>
          <a:p>
            <a:r>
              <a:rPr lang="en-US" sz="2400" dirty="0"/>
              <a:t>320 Unassessed applications received to date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142661" y="3505200"/>
            <a:ext cx="2249905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24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0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»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50</a:t>
            </a:r>
            <a:r>
              <a:rPr lang="en-US" dirty="0"/>
              <a:t> </a:t>
            </a:r>
          </a:p>
          <a:p>
            <a:pPr marL="0" indent="0" algn="ctr">
              <a:buFont typeface="Arial"/>
              <a:buNone/>
            </a:pPr>
            <a:r>
              <a:rPr lang="en-US" sz="2200" dirty="0"/>
              <a:t>Critical System Repairs Completed to Date</a:t>
            </a:r>
          </a:p>
          <a:p>
            <a:pPr marL="0" indent="0" algn="ctr">
              <a:buFont typeface="Arial"/>
              <a:buNone/>
            </a:pPr>
            <a:endParaRPr lang="en-US" sz="1500" dirty="0"/>
          </a:p>
          <a:p>
            <a:pPr marL="0" indent="0" algn="ctr">
              <a:buFont typeface="Arial"/>
              <a:buNone/>
            </a:pPr>
            <a:r>
              <a:rPr lang="en-US" sz="2200" dirty="0"/>
              <a:t>Cost</a:t>
            </a:r>
          </a:p>
          <a:p>
            <a:pPr marL="0" indent="0" algn="ctr"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$239,900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57261" y="3505200"/>
            <a:ext cx="2581739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24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0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»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320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2200" dirty="0"/>
              <a:t>Repairs Anticipated</a:t>
            </a:r>
          </a:p>
          <a:p>
            <a:pPr marL="0" indent="0" algn="ctr">
              <a:buNone/>
            </a:pPr>
            <a:r>
              <a:rPr lang="en-US" sz="1700" dirty="0"/>
              <a:t>(Scope Unassessed)</a:t>
            </a:r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2200" dirty="0"/>
              <a:t>Estimated Construction Cost</a:t>
            </a:r>
          </a:p>
          <a:p>
            <a:pPr marL="0" indent="0" algn="ctr"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$2.8 Million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2819400"/>
            <a:ext cx="5415138" cy="533400"/>
          </a:xfrm>
          <a:prstGeom prst="rect">
            <a:avLst/>
          </a:prstGeom>
          <a:solidFill>
            <a:srgbClr val="FFC000"/>
          </a:solidFill>
          <a:ln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HOME REPAIRS</a:t>
            </a:r>
          </a:p>
        </p:txBody>
      </p:sp>
    </p:spTree>
    <p:extLst>
      <p:ext uri="{BB962C8B-B14F-4D97-AF65-F5344CB8AC3E}">
        <p14:creationId xmlns:p14="http://schemas.microsoft.com/office/powerpoint/2010/main" val="347518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84645" y="2429931"/>
            <a:ext cx="5870228" cy="3361269"/>
          </a:xfrm>
          <a:prstGeom prst="rect">
            <a:avLst/>
          </a:prstGeom>
          <a:solidFill>
            <a:srgbClr val="69BE28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59273" y="2700528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712495" y="2743200"/>
            <a:ext cx="2630905" cy="2441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24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0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»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chemeClr val="bg1"/>
                </a:solidFill>
              </a:rPr>
              <a:t>700</a:t>
            </a:r>
          </a:p>
          <a:p>
            <a:pPr marL="0" indent="0" algn="ctr">
              <a:buNone/>
            </a:pPr>
            <a:r>
              <a:rPr lang="en-US" sz="2400" dirty="0"/>
              <a:t>Blue Tarp</a:t>
            </a:r>
          </a:p>
          <a:p>
            <a:pPr marL="0" indent="0" algn="ctr">
              <a:buNone/>
            </a:pPr>
            <a:r>
              <a:rPr lang="en-US" sz="2400" dirty="0"/>
              <a:t>Repairs Anticipated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402"/>
              </a:spcBef>
              <a:buNone/>
            </a:pPr>
            <a:r>
              <a:rPr lang="en-US" sz="2400" dirty="0"/>
              <a:t>Estimated Construction Cost</a:t>
            </a:r>
          </a:p>
          <a:p>
            <a:pPr marL="0" indent="0" algn="ctr">
              <a:spcBef>
                <a:spcPts val="672"/>
              </a:spcBef>
              <a:buNone/>
            </a:pPr>
            <a:r>
              <a:rPr lang="en-US" sz="3300" b="1" dirty="0">
                <a:solidFill>
                  <a:schemeClr val="bg1"/>
                </a:solidFill>
              </a:rPr>
              <a:t>$5,219,200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13354" y="2697480"/>
            <a:ext cx="2678046" cy="2487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24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•"/>
              <a:defRPr sz="20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–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BE28"/>
              </a:buClr>
              <a:buFont typeface="Arial"/>
              <a:buChar char="»"/>
              <a:defRPr sz="1800" kern="1200">
                <a:solidFill>
                  <a:srgbClr val="005A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500" b="1" dirty="0">
                <a:solidFill>
                  <a:schemeClr val="bg1"/>
                </a:solidFill>
              </a:rPr>
              <a:t>320</a:t>
            </a:r>
            <a:r>
              <a:rPr lang="en-US" sz="3000" dirty="0"/>
              <a:t> </a:t>
            </a:r>
          </a:p>
          <a:p>
            <a:pPr marL="0" indent="0" algn="ctr">
              <a:buNone/>
            </a:pPr>
            <a:r>
              <a:rPr lang="en-US" sz="2200" dirty="0"/>
              <a:t>Repairs Anticipated</a:t>
            </a:r>
          </a:p>
          <a:p>
            <a:pPr marL="0" indent="0" algn="ctr">
              <a:buNone/>
            </a:pPr>
            <a:r>
              <a:rPr lang="en-US" sz="1900" dirty="0"/>
              <a:t>(Scope Unassessed)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200" dirty="0"/>
              <a:t>Estimated Construction Cost</a:t>
            </a:r>
          </a:p>
          <a:p>
            <a:pPr marL="0" indent="0" algn="ctr"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$2.8 million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4880" y="1981200"/>
            <a:ext cx="5880127" cy="533400"/>
          </a:xfrm>
          <a:prstGeom prst="rect">
            <a:avLst/>
          </a:prstGeom>
          <a:solidFill>
            <a:srgbClr val="69BE2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TOTAL ROOF AND CRITICAL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87473" y="5257800"/>
            <a:ext cx="5880127" cy="533400"/>
          </a:xfrm>
          <a:prstGeom prst="rect">
            <a:avLst/>
          </a:prstGeom>
          <a:solidFill>
            <a:srgbClr val="69BE28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ESTIMATED TOTAL: $8,019,200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Estimated Program Expenditures</a:t>
            </a:r>
          </a:p>
        </p:txBody>
      </p:sp>
    </p:spTree>
    <p:extLst>
      <p:ext uri="{BB962C8B-B14F-4D97-AF65-F5344CB8AC3E}">
        <p14:creationId xmlns:p14="http://schemas.microsoft.com/office/powerpoint/2010/main" val="40446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54974\Desktop\Completed Roof\6178 Willow Glen Dr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17067"/>
          <a:stretch/>
        </p:blipFill>
        <p:spPr bwMode="auto">
          <a:xfrm>
            <a:off x="76200" y="2184901"/>
            <a:ext cx="7391400" cy="39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154974\Desktop\BLUE T. Program\Ready\6178 Willow Glen Dr\IMG_1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21509"/>
          <a:stretch/>
        </p:blipFill>
        <p:spPr bwMode="auto">
          <a:xfrm>
            <a:off x="3798424" y="228600"/>
            <a:ext cx="5269376" cy="2667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0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54974\Desktop\BLUE T. Program\RTH\6322 Crestville St. Houston Texas 77033\IMG_30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18553"/>
          <a:stretch/>
        </p:blipFill>
        <p:spPr bwMode="auto">
          <a:xfrm>
            <a:off x="152400" y="2070341"/>
            <a:ext cx="76200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154974\Desktop\BLUE T. Program\Ready\6322 Crestville\DSC019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2" r="14286" b="11728"/>
          <a:stretch/>
        </p:blipFill>
        <p:spPr bwMode="auto">
          <a:xfrm>
            <a:off x="4419600" y="228600"/>
            <a:ext cx="4572000" cy="25287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415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CD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7664</TotalTime>
  <Words>1194</Words>
  <Application>Microsoft Office PowerPoint</Application>
  <PresentationFormat>On-screen Show (4:3)</PresentationFormat>
  <Paragraphs>331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Candara</vt:lpstr>
      <vt:lpstr>Times New Roman</vt:lpstr>
      <vt:lpstr>1_Office Theme</vt:lpstr>
      <vt:lpstr>PowerPoint Presentation</vt:lpstr>
      <vt:lpstr>Rebuilding Together Houston Contract Amendment</vt:lpstr>
      <vt:lpstr>TIRZ Affordable Housing Funds</vt:lpstr>
      <vt:lpstr>Program History</vt:lpstr>
      <vt:lpstr>Allocation to Date: $4 Million</vt:lpstr>
      <vt:lpstr>Allocation to Date: $4 Million</vt:lpstr>
      <vt:lpstr>Estimated Program Expenditures</vt:lpstr>
      <vt:lpstr>PowerPoint Presentation</vt:lpstr>
      <vt:lpstr>PowerPoint Presentation</vt:lpstr>
      <vt:lpstr>SEARCH Homeless Services Contract Extension</vt:lpstr>
      <vt:lpstr>SEARCH Homeless Services Engagement Services Program</vt:lpstr>
      <vt:lpstr>SEARCH Homeless Services Engagement Services Program</vt:lpstr>
      <vt:lpstr>PowerPoint Presentation</vt:lpstr>
      <vt:lpstr>TIRZ Affordable Housing Bonds</vt:lpstr>
      <vt:lpstr>TIRZ Affordable Housing Bonds</vt:lpstr>
      <vt:lpstr>TIRZ Affordable Housing Bonds</vt:lpstr>
      <vt:lpstr>Disaster Recovery 2015 Floods</vt:lpstr>
      <vt:lpstr>PowerPoint Presentation</vt:lpstr>
      <vt:lpstr>Homebuyers Assistance Program</vt:lpstr>
      <vt:lpstr>Homebuyers Assistance Program</vt:lpstr>
      <vt:lpstr>Eligibility Requirements</vt:lpstr>
      <vt:lpstr>Eligibility Requirements</vt:lpstr>
      <vt:lpstr>Community Outreach</vt:lpstr>
      <vt:lpstr>PowerPoint Presentation</vt:lpstr>
      <vt:lpstr>Blue Tarp Home Repair Program</vt:lpstr>
      <vt:lpstr>Disaster Recovery 2 Single-Family Home Program</vt:lpstr>
      <vt:lpstr>Public Services</vt:lpstr>
      <vt:lpstr>Public Facilities</vt:lpstr>
      <vt:lpstr>Homebuyer Assistance Program</vt:lpstr>
      <vt:lpstr>Multifamily Housing Programs</vt:lpstr>
      <vt:lpstr>Multifamily Housing Programs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Keville, Jocklynn - HCD</dc:creator>
  <cp:lastModifiedBy>Arce, Eliezer - HCD</cp:lastModifiedBy>
  <cp:revision>355</cp:revision>
  <cp:lastPrinted>2017-06-20T12:41:09Z</cp:lastPrinted>
  <dcterms:created xsi:type="dcterms:W3CDTF">2014-06-25T14:57:31Z</dcterms:created>
  <dcterms:modified xsi:type="dcterms:W3CDTF">2017-06-20T13:02:06Z</dcterms:modified>
</cp:coreProperties>
</file>