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4050" r:id="rId5"/>
    <p:sldMasterId id="2147484092" r:id="rId6"/>
  </p:sldMasterIdLst>
  <p:notesMasterIdLst>
    <p:notesMasterId r:id="rId20"/>
  </p:notesMasterIdLst>
  <p:handoutMasterIdLst>
    <p:handoutMasterId r:id="rId21"/>
  </p:handoutMasterIdLst>
  <p:sldIdLst>
    <p:sldId id="256" r:id="rId7"/>
    <p:sldId id="311" r:id="rId8"/>
    <p:sldId id="334" r:id="rId9"/>
    <p:sldId id="338" r:id="rId10"/>
    <p:sldId id="346" r:id="rId11"/>
    <p:sldId id="344" r:id="rId12"/>
    <p:sldId id="324" r:id="rId13"/>
    <p:sldId id="339" r:id="rId14"/>
    <p:sldId id="318" r:id="rId15"/>
    <p:sldId id="341" r:id="rId16"/>
    <p:sldId id="348" r:id="rId17"/>
    <p:sldId id="325" r:id="rId18"/>
    <p:sldId id="349" r:id="rId1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63F"/>
    <a:srgbClr val="E82E2A"/>
    <a:srgbClr val="555555"/>
    <a:srgbClr val="FFCC00"/>
    <a:srgbClr val="FFC000"/>
    <a:srgbClr val="194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560F3B-91CD-4FBC-83EC-7A705013E29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A78C62-9A98-4584-94DE-DC2FBBDA296F}">
      <dgm:prSet custT="1"/>
      <dgm:spPr>
        <a:solidFill>
          <a:srgbClr val="E82E2A"/>
        </a:solidFill>
      </dgm:spPr>
      <dgm:t>
        <a:bodyPr/>
        <a:lstStyle/>
        <a:p>
          <a:r>
            <a:rPr lang="en-US" sz="2800" b="1" dirty="0"/>
            <a:t>Our goal is simple.  We want to improve the quality of life for Houston communities and partner with active residents to:</a:t>
          </a:r>
        </a:p>
        <a:p>
          <a:endParaRPr lang="en-US" sz="2800" dirty="0"/>
        </a:p>
      </dgm:t>
    </dgm:pt>
    <dgm:pt modelId="{4009E81A-D4A0-4C51-87A0-699B22BFF40D}" type="parTrans" cxnId="{EB4F814F-11FD-4A6F-B079-9D0B9BC1B739}">
      <dgm:prSet/>
      <dgm:spPr/>
      <dgm:t>
        <a:bodyPr/>
        <a:lstStyle/>
        <a:p>
          <a:endParaRPr lang="en-US"/>
        </a:p>
      </dgm:t>
    </dgm:pt>
    <dgm:pt modelId="{54C162E5-579D-4442-98A1-D8C933E8C7DF}" type="sibTrans" cxnId="{EB4F814F-11FD-4A6F-B079-9D0B9BC1B739}">
      <dgm:prSet/>
      <dgm:spPr/>
      <dgm:t>
        <a:bodyPr/>
        <a:lstStyle/>
        <a:p>
          <a:endParaRPr lang="en-US"/>
        </a:p>
      </dgm:t>
    </dgm:pt>
    <dgm:pt modelId="{D128DFF1-CDDD-4582-910E-F522E948331F}">
      <dgm:prSet custT="1"/>
      <dgm:spPr>
        <a:solidFill>
          <a:srgbClr val="E82E2A"/>
        </a:solidFill>
      </dgm:spPr>
      <dgm:t>
        <a:bodyPr/>
        <a:lstStyle/>
        <a:p>
          <a:r>
            <a:rPr lang="en-US" sz="2800" b="1" dirty="0"/>
            <a:t>Improve neighborhood organization and pride</a:t>
          </a:r>
          <a:endParaRPr lang="en-US" sz="2800" dirty="0"/>
        </a:p>
      </dgm:t>
    </dgm:pt>
    <dgm:pt modelId="{3736B306-3425-46C5-AAFB-BE12C41F2EA2}" type="parTrans" cxnId="{AB83C732-44F6-44FF-BAA5-58C3FB5923AF}">
      <dgm:prSet/>
      <dgm:spPr/>
      <dgm:t>
        <a:bodyPr/>
        <a:lstStyle/>
        <a:p>
          <a:endParaRPr lang="en-US"/>
        </a:p>
      </dgm:t>
    </dgm:pt>
    <dgm:pt modelId="{3A2CA564-0A86-4554-B907-5048DB87BBE8}" type="sibTrans" cxnId="{AB83C732-44F6-44FF-BAA5-58C3FB5923AF}">
      <dgm:prSet/>
      <dgm:spPr/>
      <dgm:t>
        <a:bodyPr/>
        <a:lstStyle/>
        <a:p>
          <a:endParaRPr lang="en-US"/>
        </a:p>
      </dgm:t>
    </dgm:pt>
    <dgm:pt modelId="{3F78FF3D-7667-45D9-A3F2-51E940E1DD8E}">
      <dgm:prSet custT="1"/>
      <dgm:spPr>
        <a:solidFill>
          <a:srgbClr val="E82E2A"/>
        </a:solidFill>
      </dgm:spPr>
      <dgm:t>
        <a:bodyPr/>
        <a:lstStyle/>
        <a:p>
          <a:r>
            <a:rPr lang="en-US" sz="2800" b="1" dirty="0"/>
            <a:t>Improve community appearance</a:t>
          </a:r>
          <a:endParaRPr lang="en-US" sz="2800" dirty="0"/>
        </a:p>
      </dgm:t>
    </dgm:pt>
    <dgm:pt modelId="{119E0A8B-1708-4F35-BD90-EAFE7C822FF0}" type="parTrans" cxnId="{260F39C9-AF2A-4216-A17F-7B7B8F949366}">
      <dgm:prSet/>
      <dgm:spPr/>
      <dgm:t>
        <a:bodyPr/>
        <a:lstStyle/>
        <a:p>
          <a:endParaRPr lang="en-US"/>
        </a:p>
      </dgm:t>
    </dgm:pt>
    <dgm:pt modelId="{A747E241-C202-4BEC-8F68-11963FAAAE90}" type="sibTrans" cxnId="{260F39C9-AF2A-4216-A17F-7B7B8F949366}">
      <dgm:prSet/>
      <dgm:spPr/>
      <dgm:t>
        <a:bodyPr/>
        <a:lstStyle/>
        <a:p>
          <a:endParaRPr lang="en-US"/>
        </a:p>
      </dgm:t>
    </dgm:pt>
    <dgm:pt modelId="{74ADB577-D1DD-4336-BE0F-307FCD5F0B89}">
      <dgm:prSet custT="1"/>
      <dgm:spPr>
        <a:solidFill>
          <a:srgbClr val="E82E2A"/>
        </a:solidFill>
      </dgm:spPr>
      <dgm:t>
        <a:bodyPr/>
        <a:lstStyle/>
        <a:p>
          <a:r>
            <a:rPr lang="en-US" sz="2800" b="1" dirty="0"/>
            <a:t>Enlist and increase community participation</a:t>
          </a:r>
          <a:endParaRPr lang="en-US" sz="2800" dirty="0"/>
        </a:p>
      </dgm:t>
    </dgm:pt>
    <dgm:pt modelId="{36ED37C0-F703-4B93-8E5D-C02A133FC39D}" type="parTrans" cxnId="{28B3BA62-A60F-4D4E-BE82-53005C609D31}">
      <dgm:prSet/>
      <dgm:spPr/>
      <dgm:t>
        <a:bodyPr/>
        <a:lstStyle/>
        <a:p>
          <a:endParaRPr lang="en-US"/>
        </a:p>
      </dgm:t>
    </dgm:pt>
    <dgm:pt modelId="{147041E8-495A-46A7-A851-28F267A3C520}" type="sibTrans" cxnId="{28B3BA62-A60F-4D4E-BE82-53005C609D31}">
      <dgm:prSet/>
      <dgm:spPr/>
      <dgm:t>
        <a:bodyPr/>
        <a:lstStyle/>
        <a:p>
          <a:endParaRPr lang="en-US"/>
        </a:p>
      </dgm:t>
    </dgm:pt>
    <dgm:pt modelId="{753BF857-F528-42A3-837E-E0669EE8F3E0}">
      <dgm:prSet custT="1"/>
      <dgm:spPr>
        <a:solidFill>
          <a:srgbClr val="E82E2A"/>
        </a:solidFill>
      </dgm:spPr>
      <dgm:t>
        <a:bodyPr/>
        <a:lstStyle/>
        <a:p>
          <a:endParaRPr lang="en-US" sz="2800"/>
        </a:p>
      </dgm:t>
    </dgm:pt>
    <dgm:pt modelId="{E2AD5BB8-57B3-4CEB-8EC2-A2108867D275}" type="parTrans" cxnId="{E34FCE0A-D9AF-46BF-BC74-72FF45CAD994}">
      <dgm:prSet/>
      <dgm:spPr/>
      <dgm:t>
        <a:bodyPr/>
        <a:lstStyle/>
        <a:p>
          <a:endParaRPr lang="en-US"/>
        </a:p>
      </dgm:t>
    </dgm:pt>
    <dgm:pt modelId="{839B9F4A-8A3A-4EFD-9595-0A1CB0EF74D6}" type="sibTrans" cxnId="{E34FCE0A-D9AF-46BF-BC74-72FF45CAD994}">
      <dgm:prSet/>
      <dgm:spPr/>
      <dgm:t>
        <a:bodyPr/>
        <a:lstStyle/>
        <a:p>
          <a:endParaRPr lang="en-US"/>
        </a:p>
      </dgm:t>
    </dgm:pt>
    <dgm:pt modelId="{55A905CE-1D10-4DBE-986F-BF9CF50FD973}">
      <dgm:prSet custT="1"/>
      <dgm:spPr>
        <a:solidFill>
          <a:srgbClr val="E82E2A"/>
        </a:solidFill>
      </dgm:spPr>
      <dgm:t>
        <a:bodyPr/>
        <a:lstStyle/>
        <a:p>
          <a:endParaRPr lang="en-US" sz="2800"/>
        </a:p>
      </dgm:t>
    </dgm:pt>
    <dgm:pt modelId="{52F15C1C-15A2-408F-BFFB-3219F3A49273}" type="parTrans" cxnId="{95DC9F85-8B02-43EA-90AB-F5F571156B0E}">
      <dgm:prSet/>
      <dgm:spPr/>
      <dgm:t>
        <a:bodyPr/>
        <a:lstStyle/>
        <a:p>
          <a:endParaRPr lang="en-US"/>
        </a:p>
      </dgm:t>
    </dgm:pt>
    <dgm:pt modelId="{5AFCFF61-9FAF-4676-B5B9-F93594738B0F}" type="sibTrans" cxnId="{95DC9F85-8B02-43EA-90AB-F5F571156B0E}">
      <dgm:prSet/>
      <dgm:spPr/>
      <dgm:t>
        <a:bodyPr/>
        <a:lstStyle/>
        <a:p>
          <a:endParaRPr lang="en-US"/>
        </a:p>
      </dgm:t>
    </dgm:pt>
    <dgm:pt modelId="{8B96B20C-2F83-4779-9A13-CFDEB15D3FD0}" type="pres">
      <dgm:prSet presAssocID="{59560F3B-91CD-4FBC-83EC-7A705013E299}" presName="Name0" presStyleCnt="0">
        <dgm:presLayoutVars>
          <dgm:dir/>
          <dgm:resizeHandles val="exact"/>
        </dgm:presLayoutVars>
      </dgm:prSet>
      <dgm:spPr/>
    </dgm:pt>
    <dgm:pt modelId="{5F66C350-3818-4FD6-ABAB-0D2BE0A1EC3E}" type="pres">
      <dgm:prSet presAssocID="{A4A78C62-9A98-4584-94DE-DC2FBBDA296F}" presName="node" presStyleLbl="node1" presStyleIdx="0" presStyleCnt="1" custScaleX="99981">
        <dgm:presLayoutVars>
          <dgm:bulletEnabled val="1"/>
        </dgm:presLayoutVars>
      </dgm:prSet>
      <dgm:spPr/>
    </dgm:pt>
  </dgm:ptLst>
  <dgm:cxnLst>
    <dgm:cxn modelId="{E34FCE0A-D9AF-46BF-BC74-72FF45CAD994}" srcId="{A4A78C62-9A98-4584-94DE-DC2FBBDA296F}" destId="{753BF857-F528-42A3-837E-E0669EE8F3E0}" srcOrd="1" destOrd="0" parTransId="{E2AD5BB8-57B3-4CEB-8EC2-A2108867D275}" sibTransId="{839B9F4A-8A3A-4EFD-9595-0A1CB0EF74D6}"/>
    <dgm:cxn modelId="{AB83C732-44F6-44FF-BAA5-58C3FB5923AF}" srcId="{A4A78C62-9A98-4584-94DE-DC2FBBDA296F}" destId="{D128DFF1-CDDD-4582-910E-F522E948331F}" srcOrd="0" destOrd="0" parTransId="{3736B306-3425-46C5-AAFB-BE12C41F2EA2}" sibTransId="{3A2CA564-0A86-4554-B907-5048DB87BBE8}"/>
    <dgm:cxn modelId="{1BCCE561-08BD-4184-8482-1600DF528470}" type="presOf" srcId="{74ADB577-D1DD-4336-BE0F-307FCD5F0B89}" destId="{5F66C350-3818-4FD6-ABAB-0D2BE0A1EC3E}" srcOrd="0" destOrd="5" presId="urn:microsoft.com/office/officeart/2005/8/layout/process1"/>
    <dgm:cxn modelId="{28B3BA62-A60F-4D4E-BE82-53005C609D31}" srcId="{A4A78C62-9A98-4584-94DE-DC2FBBDA296F}" destId="{74ADB577-D1DD-4336-BE0F-307FCD5F0B89}" srcOrd="4" destOrd="0" parTransId="{36ED37C0-F703-4B93-8E5D-C02A133FC39D}" sibTransId="{147041E8-495A-46A7-A851-28F267A3C520}"/>
    <dgm:cxn modelId="{06663243-BE37-49C2-AE2D-93F108933B05}" type="presOf" srcId="{59560F3B-91CD-4FBC-83EC-7A705013E299}" destId="{8B96B20C-2F83-4779-9A13-CFDEB15D3FD0}" srcOrd="0" destOrd="0" presId="urn:microsoft.com/office/officeart/2005/8/layout/process1"/>
    <dgm:cxn modelId="{EB4F814F-11FD-4A6F-B079-9D0B9BC1B739}" srcId="{59560F3B-91CD-4FBC-83EC-7A705013E299}" destId="{A4A78C62-9A98-4584-94DE-DC2FBBDA296F}" srcOrd="0" destOrd="0" parTransId="{4009E81A-D4A0-4C51-87A0-699B22BFF40D}" sibTransId="{54C162E5-579D-4442-98A1-D8C933E8C7DF}"/>
    <dgm:cxn modelId="{FBDF2478-147D-4DC6-A88C-7D6C7C88009D}" type="presOf" srcId="{A4A78C62-9A98-4584-94DE-DC2FBBDA296F}" destId="{5F66C350-3818-4FD6-ABAB-0D2BE0A1EC3E}" srcOrd="0" destOrd="0" presId="urn:microsoft.com/office/officeart/2005/8/layout/process1"/>
    <dgm:cxn modelId="{95DC9F85-8B02-43EA-90AB-F5F571156B0E}" srcId="{A4A78C62-9A98-4584-94DE-DC2FBBDA296F}" destId="{55A905CE-1D10-4DBE-986F-BF9CF50FD973}" srcOrd="3" destOrd="0" parTransId="{52F15C1C-15A2-408F-BFFB-3219F3A49273}" sibTransId="{5AFCFF61-9FAF-4676-B5B9-F93594738B0F}"/>
    <dgm:cxn modelId="{A06C528F-4D50-45D4-B03D-846E44763F20}" type="presOf" srcId="{55A905CE-1D10-4DBE-986F-BF9CF50FD973}" destId="{5F66C350-3818-4FD6-ABAB-0D2BE0A1EC3E}" srcOrd="0" destOrd="4" presId="urn:microsoft.com/office/officeart/2005/8/layout/process1"/>
    <dgm:cxn modelId="{260F39C9-AF2A-4216-A17F-7B7B8F949366}" srcId="{A4A78C62-9A98-4584-94DE-DC2FBBDA296F}" destId="{3F78FF3D-7667-45D9-A3F2-51E940E1DD8E}" srcOrd="2" destOrd="0" parTransId="{119E0A8B-1708-4F35-BD90-EAFE7C822FF0}" sibTransId="{A747E241-C202-4BEC-8F68-11963FAAAE90}"/>
    <dgm:cxn modelId="{07EC73D2-DEBC-4F7D-BA5B-B273977929E5}" type="presOf" srcId="{D128DFF1-CDDD-4582-910E-F522E948331F}" destId="{5F66C350-3818-4FD6-ABAB-0D2BE0A1EC3E}" srcOrd="0" destOrd="1" presId="urn:microsoft.com/office/officeart/2005/8/layout/process1"/>
    <dgm:cxn modelId="{282C3CF2-381A-4AB3-9369-9746ADD508C5}" type="presOf" srcId="{3F78FF3D-7667-45D9-A3F2-51E940E1DD8E}" destId="{5F66C350-3818-4FD6-ABAB-0D2BE0A1EC3E}" srcOrd="0" destOrd="3" presId="urn:microsoft.com/office/officeart/2005/8/layout/process1"/>
    <dgm:cxn modelId="{7623A7FA-E5AF-4FBC-AA29-B8F33AD3E1F6}" type="presOf" srcId="{753BF857-F528-42A3-837E-E0669EE8F3E0}" destId="{5F66C350-3818-4FD6-ABAB-0D2BE0A1EC3E}" srcOrd="0" destOrd="2" presId="urn:microsoft.com/office/officeart/2005/8/layout/process1"/>
    <dgm:cxn modelId="{00C69E2A-28DD-4126-929D-AFFF8EECEEFD}" type="presParOf" srcId="{8B96B20C-2F83-4779-9A13-CFDEB15D3FD0}" destId="{5F66C350-3818-4FD6-ABAB-0D2BE0A1EC3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01B41C-A85A-4FD8-863D-0C795E3C023F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A512542-ABA7-45F1-A68F-6D5796306C99}">
      <dgm:prSet phldrT="[Text]" custT="1"/>
      <dgm:spPr>
        <a:solidFill>
          <a:srgbClr val="8EC63F"/>
        </a:solidFill>
      </dgm:spPr>
      <dgm:t>
        <a:bodyPr/>
        <a:lstStyle/>
        <a:p>
          <a:r>
            <a:rPr lang="en-US" sz="1200">
              <a:highlight>
                <a:srgbClr val="8EC63F"/>
              </a:highlight>
            </a:rPr>
            <a:t>Complete Training and the Intent to Apply by August 31</a:t>
          </a:r>
          <a:r>
            <a:rPr lang="en-US" sz="1200" baseline="30000">
              <a:highlight>
                <a:srgbClr val="8EC63F"/>
              </a:highlight>
            </a:rPr>
            <a:t>st</a:t>
          </a:r>
          <a:r>
            <a:rPr lang="en-US" sz="1200">
              <a:highlight>
                <a:srgbClr val="8EC63F"/>
              </a:highlight>
            </a:rPr>
            <a:t>  	 </a:t>
          </a:r>
        </a:p>
      </dgm:t>
    </dgm:pt>
    <dgm:pt modelId="{7E1E9F59-DC9E-4450-BA9F-631C1103785D}" type="parTrans" cxnId="{7EF466F1-7793-4F6F-8CA7-DDD9362D493C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1BCCEC18-E440-4BA1-BAB9-16126FBAF887}" type="sibTrans" cxnId="{7EF466F1-7793-4F6F-8CA7-DDD9362D493C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795B6994-8189-4752-90F4-6F4CB798D3D2}">
      <dgm:prSet phldrT="[Text]" custT="1"/>
      <dgm:spPr>
        <a:solidFill>
          <a:srgbClr val="8EC63F"/>
        </a:solidFill>
      </dgm:spPr>
      <dgm:t>
        <a:bodyPr/>
        <a:lstStyle/>
        <a:p>
          <a:r>
            <a:rPr lang="en-US" sz="1200">
              <a:highlight>
                <a:srgbClr val="8EC63F"/>
              </a:highlight>
            </a:rPr>
            <a:t>DON Director review &amp; approval</a:t>
          </a:r>
        </a:p>
      </dgm:t>
    </dgm:pt>
    <dgm:pt modelId="{EBA5FDB3-EED9-4D60-AE9F-5173116C880B}" type="parTrans" cxnId="{F43D9BD1-46AC-41F7-A9BC-678190B8E2EE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7E882972-13BC-485D-847E-4EC97CD6333E}" type="sibTrans" cxnId="{F43D9BD1-46AC-41F7-A9BC-678190B8E2EE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6918442F-B7BD-4133-95C2-6829A86F8B90}">
      <dgm:prSet phldrT="[Text]" custT="1"/>
      <dgm:spPr>
        <a:solidFill>
          <a:srgbClr val="8EC63F"/>
        </a:solidFill>
      </dgm:spPr>
      <dgm:t>
        <a:bodyPr/>
        <a:lstStyle/>
        <a:p>
          <a:r>
            <a:rPr lang="en-US" sz="1200">
              <a:highlight>
                <a:srgbClr val="8EC63F"/>
              </a:highlight>
            </a:rPr>
            <a:t>Legal Dept review and approval</a:t>
          </a:r>
        </a:p>
      </dgm:t>
    </dgm:pt>
    <dgm:pt modelId="{D7D2DD5B-DBC0-4D4A-9E9E-F37D87382348}" type="parTrans" cxnId="{B7D084F4-583F-4B54-BD4C-701F64CECA04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4FEE1C10-D8D6-4B8E-BCFB-A5B7357A0E30}" type="sibTrans" cxnId="{B7D084F4-583F-4B54-BD4C-701F64CECA04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DABF34AD-144C-4142-8494-F083081B0DCB}">
      <dgm:prSet phldrT="[Text]" custT="1"/>
      <dgm:spPr>
        <a:solidFill>
          <a:srgbClr val="8EC63F"/>
        </a:solidFill>
      </dgm:spPr>
      <dgm:t>
        <a:bodyPr/>
        <a:lstStyle/>
        <a:p>
          <a:r>
            <a:rPr lang="en-US" sz="1200">
              <a:highlight>
                <a:srgbClr val="8EC63F"/>
              </a:highlight>
            </a:rPr>
            <a:t>Mayor’s Office Review and Approval</a:t>
          </a:r>
        </a:p>
      </dgm:t>
    </dgm:pt>
    <dgm:pt modelId="{C6A2B97E-5334-4B54-B766-904FC59F9194}" type="parTrans" cxnId="{243DD8FE-BEBE-4592-81EE-645854C227C6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96861E25-C72F-479D-9F55-4F4C4B6A1600}" type="sibTrans" cxnId="{243DD8FE-BEBE-4592-81EE-645854C227C6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C040EEC1-5942-476A-9FDA-7B07B97346C3}">
      <dgm:prSet phldrT="[Text]"/>
      <dgm:spPr>
        <a:solidFill>
          <a:srgbClr val="8EC63F"/>
        </a:solidFill>
      </dgm:spPr>
      <dgm:t>
        <a:bodyPr/>
        <a:lstStyle/>
        <a:p>
          <a:r>
            <a:rPr lang="en-US" dirty="0">
              <a:highlight>
                <a:srgbClr val="8EC63F"/>
              </a:highlight>
            </a:rPr>
            <a:t>DON Finance &amp; Matching Grant Coordinator will review to process Letters of Approval</a:t>
          </a:r>
        </a:p>
      </dgm:t>
    </dgm:pt>
    <dgm:pt modelId="{B6F79E52-6144-45D8-9947-075AA790B519}" type="parTrans" cxnId="{4466C71A-1FF5-4077-B173-8E7AC6655A7A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A0EF1F2A-91EE-4C9B-9D5A-4455CFFCA882}" type="sibTrans" cxnId="{4466C71A-1FF5-4077-B173-8E7AC6655A7A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45787248-0AE6-4F52-A8DE-3F48A8B81C7B}">
      <dgm:prSet custT="1"/>
      <dgm:spPr>
        <a:solidFill>
          <a:srgbClr val="8EC63F"/>
        </a:solidFill>
      </dgm:spPr>
      <dgm:t>
        <a:bodyPr/>
        <a:lstStyle/>
        <a:p>
          <a:r>
            <a:rPr lang="en-US" sz="1200" b="1" dirty="0">
              <a:highlight>
                <a:srgbClr val="8EC63F"/>
              </a:highlight>
            </a:rPr>
            <a:t>COMPLETED </a:t>
          </a:r>
          <a:r>
            <a:rPr lang="en-US" sz="1200" dirty="0">
              <a:highlight>
                <a:srgbClr val="8EC63F"/>
              </a:highlight>
            </a:rPr>
            <a:t>application due November 1</a:t>
          </a:r>
          <a:r>
            <a:rPr lang="en-US" sz="1200" baseline="30000" dirty="0">
              <a:highlight>
                <a:srgbClr val="8EC63F"/>
              </a:highlight>
            </a:rPr>
            <a:t>st</a:t>
          </a:r>
          <a:r>
            <a:rPr lang="en-US" sz="1200" dirty="0">
              <a:highlight>
                <a:srgbClr val="8EC63F"/>
              </a:highlight>
            </a:rPr>
            <a:t> </a:t>
          </a:r>
        </a:p>
        <a:p>
          <a:r>
            <a:rPr lang="en-US" sz="1200" b="1" u="sng" dirty="0">
              <a:highlight>
                <a:srgbClr val="8EC63F"/>
              </a:highlight>
            </a:rPr>
            <a:t>NO EXCEPTIONS</a:t>
          </a:r>
          <a:r>
            <a:rPr lang="en-US" sz="1200" dirty="0">
              <a:highlight>
                <a:srgbClr val="8EC63F"/>
              </a:highlight>
            </a:rPr>
            <a:t>! </a:t>
          </a:r>
        </a:p>
      </dgm:t>
    </dgm:pt>
    <dgm:pt modelId="{88963AA1-756F-43BC-AFC8-F8E40422EDCC}" type="parTrans" cxnId="{22FB710E-26D7-410B-9FE4-A5A2400180B1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475FBCBB-B7B1-4C2C-80FD-CF291D6F999C}" type="sibTrans" cxnId="{22FB710E-26D7-410B-9FE4-A5A2400180B1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3B240689-C0B6-45D0-884D-C2990EF89FCA}">
      <dgm:prSet/>
      <dgm:spPr>
        <a:solidFill>
          <a:srgbClr val="8EC63F"/>
        </a:solidFill>
      </dgm:spPr>
      <dgm:t>
        <a:bodyPr/>
        <a:lstStyle/>
        <a:p>
          <a:r>
            <a:rPr lang="en-US" dirty="0">
              <a:highlight>
                <a:srgbClr val="8EC63F"/>
              </a:highlight>
            </a:rPr>
            <a:t>October 1</a:t>
          </a:r>
          <a:r>
            <a:rPr lang="en-US" baseline="30000" dirty="0">
              <a:highlight>
                <a:srgbClr val="8EC63F"/>
              </a:highlight>
            </a:rPr>
            <a:t>st</a:t>
          </a:r>
          <a:r>
            <a:rPr lang="en-US" dirty="0">
              <a:highlight>
                <a:srgbClr val="8EC63F"/>
              </a:highlight>
            </a:rPr>
            <a:t> deadline to submit projects to other COH Department Stakeholders</a:t>
          </a:r>
        </a:p>
      </dgm:t>
    </dgm:pt>
    <dgm:pt modelId="{7DEFC0A2-793C-4EF7-9221-FF8971C88A63}" type="parTrans" cxnId="{746CD8BB-EA0C-4735-8400-2B190CEE4096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C45B541F-38C2-4DB6-85B2-23926A5D104B}" type="sibTrans" cxnId="{746CD8BB-EA0C-4735-8400-2B190CEE4096}">
      <dgm:prSet/>
      <dgm:spPr/>
      <dgm:t>
        <a:bodyPr/>
        <a:lstStyle/>
        <a:p>
          <a:endParaRPr lang="en-US">
            <a:highlight>
              <a:srgbClr val="8EC63F"/>
            </a:highlight>
          </a:endParaRPr>
        </a:p>
      </dgm:t>
    </dgm:pt>
    <dgm:pt modelId="{49DF2EED-239C-4C43-AC0B-368454CA4DC1}" type="pres">
      <dgm:prSet presAssocID="{5201B41C-A85A-4FD8-863D-0C795E3C023F}" presName="CompostProcess" presStyleCnt="0">
        <dgm:presLayoutVars>
          <dgm:dir/>
          <dgm:resizeHandles val="exact"/>
        </dgm:presLayoutVars>
      </dgm:prSet>
      <dgm:spPr/>
    </dgm:pt>
    <dgm:pt modelId="{A5C4527B-BA90-4899-B6F8-428009CB0732}" type="pres">
      <dgm:prSet presAssocID="{5201B41C-A85A-4FD8-863D-0C795E3C023F}" presName="arrow" presStyleLbl="bgShp" presStyleIdx="0" presStyleCnt="1"/>
      <dgm:spPr/>
    </dgm:pt>
    <dgm:pt modelId="{81F785F5-F6C0-4849-80A7-4B5B142166C4}" type="pres">
      <dgm:prSet presAssocID="{5201B41C-A85A-4FD8-863D-0C795E3C023F}" presName="linearProcess" presStyleCnt="0"/>
      <dgm:spPr/>
    </dgm:pt>
    <dgm:pt modelId="{9B785454-F302-4FF1-8890-AEE398E8A5B2}" type="pres">
      <dgm:prSet presAssocID="{FA512542-ABA7-45F1-A68F-6D5796306C99}" presName="textNode" presStyleLbl="node1" presStyleIdx="0" presStyleCnt="7" custLinFactNeighborX="-4093" custLinFactNeighborY="-564">
        <dgm:presLayoutVars>
          <dgm:bulletEnabled val="1"/>
        </dgm:presLayoutVars>
      </dgm:prSet>
      <dgm:spPr/>
    </dgm:pt>
    <dgm:pt modelId="{AC148DD8-6813-4946-B992-2A8EF36574ED}" type="pres">
      <dgm:prSet presAssocID="{1BCCEC18-E440-4BA1-BAB9-16126FBAF887}" presName="sibTrans" presStyleCnt="0"/>
      <dgm:spPr/>
    </dgm:pt>
    <dgm:pt modelId="{0C0607F7-D686-4F1A-B228-43BC6499C13D}" type="pres">
      <dgm:prSet presAssocID="{3B240689-C0B6-45D0-884D-C2990EF89FCA}" presName="textNode" presStyleLbl="node1" presStyleIdx="1" presStyleCnt="7">
        <dgm:presLayoutVars>
          <dgm:bulletEnabled val="1"/>
        </dgm:presLayoutVars>
      </dgm:prSet>
      <dgm:spPr/>
    </dgm:pt>
    <dgm:pt modelId="{7797877A-805F-4750-9B6C-1F982D9DCCD5}" type="pres">
      <dgm:prSet presAssocID="{C45B541F-38C2-4DB6-85B2-23926A5D104B}" presName="sibTrans" presStyleCnt="0"/>
      <dgm:spPr/>
    </dgm:pt>
    <dgm:pt modelId="{45A9FA6D-7F4C-43BD-A57A-7D2F91FFDE4C}" type="pres">
      <dgm:prSet presAssocID="{45787248-0AE6-4F52-A8DE-3F48A8B81C7B}" presName="textNode" presStyleLbl="node1" presStyleIdx="2" presStyleCnt="7">
        <dgm:presLayoutVars>
          <dgm:bulletEnabled val="1"/>
        </dgm:presLayoutVars>
      </dgm:prSet>
      <dgm:spPr/>
    </dgm:pt>
    <dgm:pt modelId="{AF9BDFB2-16D5-4576-A26F-F099BC32CF65}" type="pres">
      <dgm:prSet presAssocID="{475FBCBB-B7B1-4C2C-80FD-CF291D6F999C}" presName="sibTrans" presStyleCnt="0"/>
      <dgm:spPr/>
    </dgm:pt>
    <dgm:pt modelId="{47916454-2F60-40F5-9741-797DC1AF0B0F}" type="pres">
      <dgm:prSet presAssocID="{795B6994-8189-4752-90F4-6F4CB798D3D2}" presName="textNode" presStyleLbl="node1" presStyleIdx="3" presStyleCnt="7">
        <dgm:presLayoutVars>
          <dgm:bulletEnabled val="1"/>
        </dgm:presLayoutVars>
      </dgm:prSet>
      <dgm:spPr/>
    </dgm:pt>
    <dgm:pt modelId="{1B88ADF9-81EF-40BE-BE7B-BFD911D3C742}" type="pres">
      <dgm:prSet presAssocID="{7E882972-13BC-485D-847E-4EC97CD6333E}" presName="sibTrans" presStyleCnt="0"/>
      <dgm:spPr/>
    </dgm:pt>
    <dgm:pt modelId="{A20F6A83-143D-4D8B-9F17-AA1FE12E48C8}" type="pres">
      <dgm:prSet presAssocID="{6918442F-B7BD-4133-95C2-6829A86F8B90}" presName="textNode" presStyleLbl="node1" presStyleIdx="4" presStyleCnt="7">
        <dgm:presLayoutVars>
          <dgm:bulletEnabled val="1"/>
        </dgm:presLayoutVars>
      </dgm:prSet>
      <dgm:spPr/>
    </dgm:pt>
    <dgm:pt modelId="{D067FF6C-B10D-4E51-9E04-0C8DA150C0BE}" type="pres">
      <dgm:prSet presAssocID="{4FEE1C10-D8D6-4B8E-BCFB-A5B7357A0E30}" presName="sibTrans" presStyleCnt="0"/>
      <dgm:spPr/>
    </dgm:pt>
    <dgm:pt modelId="{F569A2BA-62C9-4929-81D8-7841EB30F9DA}" type="pres">
      <dgm:prSet presAssocID="{DABF34AD-144C-4142-8494-F083081B0DCB}" presName="textNode" presStyleLbl="node1" presStyleIdx="5" presStyleCnt="7">
        <dgm:presLayoutVars>
          <dgm:bulletEnabled val="1"/>
        </dgm:presLayoutVars>
      </dgm:prSet>
      <dgm:spPr/>
    </dgm:pt>
    <dgm:pt modelId="{2F707AD0-1FCA-4D92-85EA-212B9B10CB84}" type="pres">
      <dgm:prSet presAssocID="{96861E25-C72F-479D-9F55-4F4C4B6A1600}" presName="sibTrans" presStyleCnt="0"/>
      <dgm:spPr/>
    </dgm:pt>
    <dgm:pt modelId="{916DE67C-5658-41FF-9F3D-7696D8738C7F}" type="pres">
      <dgm:prSet presAssocID="{C040EEC1-5942-476A-9FDA-7B07B97346C3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22FB710E-26D7-410B-9FE4-A5A2400180B1}" srcId="{5201B41C-A85A-4FD8-863D-0C795E3C023F}" destId="{45787248-0AE6-4F52-A8DE-3F48A8B81C7B}" srcOrd="2" destOrd="0" parTransId="{88963AA1-756F-43BC-AFC8-F8E40422EDCC}" sibTransId="{475FBCBB-B7B1-4C2C-80FD-CF291D6F999C}"/>
    <dgm:cxn modelId="{F7460213-EC7C-4E59-B919-26CE55BF456C}" type="presOf" srcId="{45787248-0AE6-4F52-A8DE-3F48A8B81C7B}" destId="{45A9FA6D-7F4C-43BD-A57A-7D2F91FFDE4C}" srcOrd="0" destOrd="0" presId="urn:microsoft.com/office/officeart/2005/8/layout/hProcess9"/>
    <dgm:cxn modelId="{4466C71A-1FF5-4077-B173-8E7AC6655A7A}" srcId="{5201B41C-A85A-4FD8-863D-0C795E3C023F}" destId="{C040EEC1-5942-476A-9FDA-7B07B97346C3}" srcOrd="6" destOrd="0" parTransId="{B6F79E52-6144-45D8-9947-075AA790B519}" sibTransId="{A0EF1F2A-91EE-4C9B-9D5A-4455CFFCA882}"/>
    <dgm:cxn modelId="{1DF5E11F-6850-4845-B59A-C5B54DCB3403}" type="presOf" srcId="{3B240689-C0B6-45D0-884D-C2990EF89FCA}" destId="{0C0607F7-D686-4F1A-B228-43BC6499C13D}" srcOrd="0" destOrd="0" presId="urn:microsoft.com/office/officeart/2005/8/layout/hProcess9"/>
    <dgm:cxn modelId="{10335A42-D963-4816-81A7-CB640573AA5C}" type="presOf" srcId="{5201B41C-A85A-4FD8-863D-0C795E3C023F}" destId="{49DF2EED-239C-4C43-AC0B-368454CA4DC1}" srcOrd="0" destOrd="0" presId="urn:microsoft.com/office/officeart/2005/8/layout/hProcess9"/>
    <dgm:cxn modelId="{DE51FB57-8350-4BF5-89DE-681C1AA48AB4}" type="presOf" srcId="{C040EEC1-5942-476A-9FDA-7B07B97346C3}" destId="{916DE67C-5658-41FF-9F3D-7696D8738C7F}" srcOrd="0" destOrd="0" presId="urn:microsoft.com/office/officeart/2005/8/layout/hProcess9"/>
    <dgm:cxn modelId="{7EFBD879-D06B-4A6F-8136-9D322AFAF8B8}" type="presOf" srcId="{6918442F-B7BD-4133-95C2-6829A86F8B90}" destId="{A20F6A83-143D-4D8B-9F17-AA1FE12E48C8}" srcOrd="0" destOrd="0" presId="urn:microsoft.com/office/officeart/2005/8/layout/hProcess9"/>
    <dgm:cxn modelId="{8464E18E-FCEF-4982-B2C6-B4AF922F2907}" type="presOf" srcId="{FA512542-ABA7-45F1-A68F-6D5796306C99}" destId="{9B785454-F302-4FF1-8890-AEE398E8A5B2}" srcOrd="0" destOrd="0" presId="urn:microsoft.com/office/officeart/2005/8/layout/hProcess9"/>
    <dgm:cxn modelId="{746CD8BB-EA0C-4735-8400-2B190CEE4096}" srcId="{5201B41C-A85A-4FD8-863D-0C795E3C023F}" destId="{3B240689-C0B6-45D0-884D-C2990EF89FCA}" srcOrd="1" destOrd="0" parTransId="{7DEFC0A2-793C-4EF7-9221-FF8971C88A63}" sibTransId="{C45B541F-38C2-4DB6-85B2-23926A5D104B}"/>
    <dgm:cxn modelId="{A5D2A3C5-EB4B-4652-8325-08D4DAE98884}" type="presOf" srcId="{DABF34AD-144C-4142-8494-F083081B0DCB}" destId="{F569A2BA-62C9-4929-81D8-7841EB30F9DA}" srcOrd="0" destOrd="0" presId="urn:microsoft.com/office/officeart/2005/8/layout/hProcess9"/>
    <dgm:cxn modelId="{F43D9BD1-46AC-41F7-A9BC-678190B8E2EE}" srcId="{5201B41C-A85A-4FD8-863D-0C795E3C023F}" destId="{795B6994-8189-4752-90F4-6F4CB798D3D2}" srcOrd="3" destOrd="0" parTransId="{EBA5FDB3-EED9-4D60-AE9F-5173116C880B}" sibTransId="{7E882972-13BC-485D-847E-4EC97CD6333E}"/>
    <dgm:cxn modelId="{7EF466F1-7793-4F6F-8CA7-DDD9362D493C}" srcId="{5201B41C-A85A-4FD8-863D-0C795E3C023F}" destId="{FA512542-ABA7-45F1-A68F-6D5796306C99}" srcOrd="0" destOrd="0" parTransId="{7E1E9F59-DC9E-4450-BA9F-631C1103785D}" sibTransId="{1BCCEC18-E440-4BA1-BAB9-16126FBAF887}"/>
    <dgm:cxn modelId="{B7D084F4-583F-4B54-BD4C-701F64CECA04}" srcId="{5201B41C-A85A-4FD8-863D-0C795E3C023F}" destId="{6918442F-B7BD-4133-95C2-6829A86F8B90}" srcOrd="4" destOrd="0" parTransId="{D7D2DD5B-DBC0-4D4A-9E9E-F37D87382348}" sibTransId="{4FEE1C10-D8D6-4B8E-BCFB-A5B7357A0E30}"/>
    <dgm:cxn modelId="{243DD8FE-BEBE-4592-81EE-645854C227C6}" srcId="{5201B41C-A85A-4FD8-863D-0C795E3C023F}" destId="{DABF34AD-144C-4142-8494-F083081B0DCB}" srcOrd="5" destOrd="0" parTransId="{C6A2B97E-5334-4B54-B766-904FC59F9194}" sibTransId="{96861E25-C72F-479D-9F55-4F4C4B6A1600}"/>
    <dgm:cxn modelId="{4BA6D3FF-C001-42CC-9162-B326CBA65E23}" type="presOf" srcId="{795B6994-8189-4752-90F4-6F4CB798D3D2}" destId="{47916454-2F60-40F5-9741-797DC1AF0B0F}" srcOrd="0" destOrd="0" presId="urn:microsoft.com/office/officeart/2005/8/layout/hProcess9"/>
    <dgm:cxn modelId="{6FD57113-13AD-4CD9-8E74-5EC0E3C34423}" type="presParOf" srcId="{49DF2EED-239C-4C43-AC0B-368454CA4DC1}" destId="{A5C4527B-BA90-4899-B6F8-428009CB0732}" srcOrd="0" destOrd="0" presId="urn:microsoft.com/office/officeart/2005/8/layout/hProcess9"/>
    <dgm:cxn modelId="{3AA29657-63E3-4F01-ACF8-320E9C0B9870}" type="presParOf" srcId="{49DF2EED-239C-4C43-AC0B-368454CA4DC1}" destId="{81F785F5-F6C0-4849-80A7-4B5B142166C4}" srcOrd="1" destOrd="0" presId="urn:microsoft.com/office/officeart/2005/8/layout/hProcess9"/>
    <dgm:cxn modelId="{6D981516-9CD8-4124-BCD5-1D522FE40D42}" type="presParOf" srcId="{81F785F5-F6C0-4849-80A7-4B5B142166C4}" destId="{9B785454-F302-4FF1-8890-AEE398E8A5B2}" srcOrd="0" destOrd="0" presId="urn:microsoft.com/office/officeart/2005/8/layout/hProcess9"/>
    <dgm:cxn modelId="{B2D54176-2FCC-4EAD-9070-189CEF4800C2}" type="presParOf" srcId="{81F785F5-F6C0-4849-80A7-4B5B142166C4}" destId="{AC148DD8-6813-4946-B992-2A8EF36574ED}" srcOrd="1" destOrd="0" presId="urn:microsoft.com/office/officeart/2005/8/layout/hProcess9"/>
    <dgm:cxn modelId="{6EC96AA6-FCC5-4595-A599-46C3D273B907}" type="presParOf" srcId="{81F785F5-F6C0-4849-80A7-4B5B142166C4}" destId="{0C0607F7-D686-4F1A-B228-43BC6499C13D}" srcOrd="2" destOrd="0" presId="urn:microsoft.com/office/officeart/2005/8/layout/hProcess9"/>
    <dgm:cxn modelId="{456CFDD6-2787-4EE2-AFB8-3837A5137F6A}" type="presParOf" srcId="{81F785F5-F6C0-4849-80A7-4B5B142166C4}" destId="{7797877A-805F-4750-9B6C-1F982D9DCCD5}" srcOrd="3" destOrd="0" presId="urn:microsoft.com/office/officeart/2005/8/layout/hProcess9"/>
    <dgm:cxn modelId="{0CCB7743-ADC8-4FCB-9401-B13100B9DC6D}" type="presParOf" srcId="{81F785F5-F6C0-4849-80A7-4B5B142166C4}" destId="{45A9FA6D-7F4C-43BD-A57A-7D2F91FFDE4C}" srcOrd="4" destOrd="0" presId="urn:microsoft.com/office/officeart/2005/8/layout/hProcess9"/>
    <dgm:cxn modelId="{D0E1B091-16B1-4872-9AA8-40C22FE8480D}" type="presParOf" srcId="{81F785F5-F6C0-4849-80A7-4B5B142166C4}" destId="{AF9BDFB2-16D5-4576-A26F-F099BC32CF65}" srcOrd="5" destOrd="0" presId="urn:microsoft.com/office/officeart/2005/8/layout/hProcess9"/>
    <dgm:cxn modelId="{1A48BD89-7F45-46E3-A434-6B75E5179032}" type="presParOf" srcId="{81F785F5-F6C0-4849-80A7-4B5B142166C4}" destId="{47916454-2F60-40F5-9741-797DC1AF0B0F}" srcOrd="6" destOrd="0" presId="urn:microsoft.com/office/officeart/2005/8/layout/hProcess9"/>
    <dgm:cxn modelId="{A4A437C7-8CAA-48DA-A7FE-FE7E869FEC1A}" type="presParOf" srcId="{81F785F5-F6C0-4849-80A7-4B5B142166C4}" destId="{1B88ADF9-81EF-40BE-BE7B-BFD911D3C742}" srcOrd="7" destOrd="0" presId="urn:microsoft.com/office/officeart/2005/8/layout/hProcess9"/>
    <dgm:cxn modelId="{36A33C80-4222-4A46-AF15-D0C84B2DCCBF}" type="presParOf" srcId="{81F785F5-F6C0-4849-80A7-4B5B142166C4}" destId="{A20F6A83-143D-4D8B-9F17-AA1FE12E48C8}" srcOrd="8" destOrd="0" presId="urn:microsoft.com/office/officeart/2005/8/layout/hProcess9"/>
    <dgm:cxn modelId="{D84086BA-F0C0-4E57-AA4E-06252EE84CA9}" type="presParOf" srcId="{81F785F5-F6C0-4849-80A7-4B5B142166C4}" destId="{D067FF6C-B10D-4E51-9E04-0C8DA150C0BE}" srcOrd="9" destOrd="0" presId="urn:microsoft.com/office/officeart/2005/8/layout/hProcess9"/>
    <dgm:cxn modelId="{4EF832A8-B11B-4485-B499-87B80FA94217}" type="presParOf" srcId="{81F785F5-F6C0-4849-80A7-4B5B142166C4}" destId="{F569A2BA-62C9-4929-81D8-7841EB30F9DA}" srcOrd="10" destOrd="0" presId="urn:microsoft.com/office/officeart/2005/8/layout/hProcess9"/>
    <dgm:cxn modelId="{32F385D7-8731-4446-8298-C288BA5DB5E2}" type="presParOf" srcId="{81F785F5-F6C0-4849-80A7-4B5B142166C4}" destId="{2F707AD0-1FCA-4D92-85EA-212B9B10CB84}" srcOrd="11" destOrd="0" presId="urn:microsoft.com/office/officeart/2005/8/layout/hProcess9"/>
    <dgm:cxn modelId="{757A848E-FA12-4B33-9150-EA16DD14FB39}" type="presParOf" srcId="{81F785F5-F6C0-4849-80A7-4B5B142166C4}" destId="{916DE67C-5658-41FF-9F3D-7696D8738C7F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6C350-3818-4FD6-ABAB-0D2BE0A1EC3E}">
      <dsp:nvSpPr>
        <dsp:cNvPr id="0" name=""/>
        <dsp:cNvSpPr/>
      </dsp:nvSpPr>
      <dsp:spPr>
        <a:xfrm>
          <a:off x="5125" y="0"/>
          <a:ext cx="8778006" cy="5257800"/>
        </a:xfrm>
        <a:prstGeom prst="roundRect">
          <a:avLst>
            <a:gd name="adj" fmla="val 10000"/>
          </a:avLst>
        </a:prstGeom>
        <a:solidFill>
          <a:srgbClr val="E82E2A"/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Our goal is simple.  We want to improve the quality of life for Houston communities and partner with active residents to: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Improve neighborhood organization and pride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Improve community appearance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Enlist and increase community participation</a:t>
          </a:r>
          <a:endParaRPr lang="en-US" sz="2800" kern="1200" dirty="0"/>
        </a:p>
      </dsp:txBody>
      <dsp:txXfrm>
        <a:off x="159121" y="153996"/>
        <a:ext cx="8470014" cy="4949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4527B-BA90-4899-B6F8-428009CB0732}">
      <dsp:nvSpPr>
        <dsp:cNvPr id="0" name=""/>
        <dsp:cNvSpPr/>
      </dsp:nvSpPr>
      <dsp:spPr>
        <a:xfrm>
          <a:off x="565784" y="0"/>
          <a:ext cx="6412230" cy="283956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85454-F302-4FF1-8890-AEE398E8A5B2}">
      <dsp:nvSpPr>
        <dsp:cNvPr id="0" name=""/>
        <dsp:cNvSpPr/>
      </dsp:nvSpPr>
      <dsp:spPr>
        <a:xfrm>
          <a:off x="0" y="845461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highlight>
                <a:srgbClr val="8EC63F"/>
              </a:highlight>
            </a:rPr>
            <a:t>Complete Training and the Intent to Apply by August 31</a:t>
          </a:r>
          <a:r>
            <a:rPr lang="en-US" sz="1200" kern="1200" baseline="30000">
              <a:highlight>
                <a:srgbClr val="8EC63F"/>
              </a:highlight>
            </a:rPr>
            <a:t>st</a:t>
          </a:r>
          <a:r>
            <a:rPr lang="en-US" sz="1200" kern="1200">
              <a:highlight>
                <a:srgbClr val="8EC63F"/>
              </a:highlight>
            </a:rPr>
            <a:t>  	 </a:t>
          </a:r>
        </a:p>
      </dsp:txBody>
      <dsp:txXfrm>
        <a:off x="50438" y="895899"/>
        <a:ext cx="932344" cy="1034948"/>
      </dsp:txXfrm>
    </dsp:sp>
    <dsp:sp modelId="{0C0607F7-D686-4F1A-B228-43BC6499C13D}">
      <dsp:nvSpPr>
        <dsp:cNvPr id="0" name=""/>
        <dsp:cNvSpPr/>
      </dsp:nvSpPr>
      <dsp:spPr>
        <a:xfrm>
          <a:off x="1085526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highlight>
                <a:srgbClr val="8EC63F"/>
              </a:highlight>
            </a:rPr>
            <a:t>October 1</a:t>
          </a:r>
          <a:r>
            <a:rPr lang="en-US" sz="1000" kern="1200" baseline="30000" dirty="0">
              <a:highlight>
                <a:srgbClr val="8EC63F"/>
              </a:highlight>
            </a:rPr>
            <a:t>st</a:t>
          </a:r>
          <a:r>
            <a:rPr lang="en-US" sz="1000" kern="1200" dirty="0">
              <a:highlight>
                <a:srgbClr val="8EC63F"/>
              </a:highlight>
            </a:rPr>
            <a:t> deadline to submit projects to other COH Department Stakeholders</a:t>
          </a:r>
        </a:p>
      </dsp:txBody>
      <dsp:txXfrm>
        <a:off x="1135964" y="902305"/>
        <a:ext cx="932344" cy="1034948"/>
      </dsp:txXfrm>
    </dsp:sp>
    <dsp:sp modelId="{45A9FA6D-7F4C-43BD-A57A-7D2F91FFDE4C}">
      <dsp:nvSpPr>
        <dsp:cNvPr id="0" name=""/>
        <dsp:cNvSpPr/>
      </dsp:nvSpPr>
      <dsp:spPr>
        <a:xfrm>
          <a:off x="2170407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highlight>
                <a:srgbClr val="8EC63F"/>
              </a:highlight>
            </a:rPr>
            <a:t>COMPLETED </a:t>
          </a:r>
          <a:r>
            <a:rPr lang="en-US" sz="1200" kern="1200" dirty="0">
              <a:highlight>
                <a:srgbClr val="8EC63F"/>
              </a:highlight>
            </a:rPr>
            <a:t>application due November 1</a:t>
          </a:r>
          <a:r>
            <a:rPr lang="en-US" sz="1200" kern="1200" baseline="30000" dirty="0">
              <a:highlight>
                <a:srgbClr val="8EC63F"/>
              </a:highlight>
            </a:rPr>
            <a:t>st</a:t>
          </a:r>
          <a:r>
            <a:rPr lang="en-US" sz="1200" kern="1200" dirty="0">
              <a:highlight>
                <a:srgbClr val="8EC63F"/>
              </a:highlight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>
              <a:highlight>
                <a:srgbClr val="8EC63F"/>
              </a:highlight>
            </a:rPr>
            <a:t>NO EXCEPTIONS</a:t>
          </a:r>
          <a:r>
            <a:rPr lang="en-US" sz="1200" kern="1200" dirty="0">
              <a:highlight>
                <a:srgbClr val="8EC63F"/>
              </a:highlight>
            </a:rPr>
            <a:t>! </a:t>
          </a:r>
        </a:p>
      </dsp:txBody>
      <dsp:txXfrm>
        <a:off x="2220845" y="902305"/>
        <a:ext cx="932344" cy="1034948"/>
      </dsp:txXfrm>
    </dsp:sp>
    <dsp:sp modelId="{47916454-2F60-40F5-9741-797DC1AF0B0F}">
      <dsp:nvSpPr>
        <dsp:cNvPr id="0" name=""/>
        <dsp:cNvSpPr/>
      </dsp:nvSpPr>
      <dsp:spPr>
        <a:xfrm>
          <a:off x="3255289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highlight>
                <a:srgbClr val="8EC63F"/>
              </a:highlight>
            </a:rPr>
            <a:t>DON Director review &amp; approval</a:t>
          </a:r>
        </a:p>
      </dsp:txBody>
      <dsp:txXfrm>
        <a:off x="3305727" y="902305"/>
        <a:ext cx="932344" cy="1034948"/>
      </dsp:txXfrm>
    </dsp:sp>
    <dsp:sp modelId="{A20F6A83-143D-4D8B-9F17-AA1FE12E48C8}">
      <dsp:nvSpPr>
        <dsp:cNvPr id="0" name=""/>
        <dsp:cNvSpPr/>
      </dsp:nvSpPr>
      <dsp:spPr>
        <a:xfrm>
          <a:off x="4340171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highlight>
                <a:srgbClr val="8EC63F"/>
              </a:highlight>
            </a:rPr>
            <a:t>Legal Dept review and approval</a:t>
          </a:r>
        </a:p>
      </dsp:txBody>
      <dsp:txXfrm>
        <a:off x="4390609" y="902305"/>
        <a:ext cx="932344" cy="1034948"/>
      </dsp:txXfrm>
    </dsp:sp>
    <dsp:sp modelId="{F569A2BA-62C9-4929-81D8-7841EB30F9DA}">
      <dsp:nvSpPr>
        <dsp:cNvPr id="0" name=""/>
        <dsp:cNvSpPr/>
      </dsp:nvSpPr>
      <dsp:spPr>
        <a:xfrm>
          <a:off x="5425053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highlight>
                <a:srgbClr val="8EC63F"/>
              </a:highlight>
            </a:rPr>
            <a:t>Mayor’s Office Review and Approval</a:t>
          </a:r>
        </a:p>
      </dsp:txBody>
      <dsp:txXfrm>
        <a:off x="5475491" y="902305"/>
        <a:ext cx="932344" cy="1034948"/>
      </dsp:txXfrm>
    </dsp:sp>
    <dsp:sp modelId="{916DE67C-5658-41FF-9F3D-7696D8738C7F}">
      <dsp:nvSpPr>
        <dsp:cNvPr id="0" name=""/>
        <dsp:cNvSpPr/>
      </dsp:nvSpPr>
      <dsp:spPr>
        <a:xfrm>
          <a:off x="6509934" y="851867"/>
          <a:ext cx="1033220" cy="1135824"/>
        </a:xfrm>
        <a:prstGeom prst="roundRect">
          <a:avLst/>
        </a:prstGeom>
        <a:solidFill>
          <a:srgbClr val="8EC6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highlight>
                <a:srgbClr val="8EC63F"/>
              </a:highlight>
            </a:rPr>
            <a:t>DON Finance &amp; Matching Grant Coordinator will review to process Letters of Approval</a:t>
          </a:r>
        </a:p>
      </dsp:txBody>
      <dsp:txXfrm>
        <a:off x="6560372" y="902305"/>
        <a:ext cx="932344" cy="103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4C6904-4DCC-B60E-7E06-CAAA933A1E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9F676-F78B-73B9-B200-7C9C4493F1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14C245-6D69-4248-B9CC-C09D1CC45D48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1BC51-5AF2-7850-6BA0-BB021FA4F4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B60FE-C708-6233-C643-FFEAF87B96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437F22-3893-447D-A810-000A33385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C54474-800D-517B-943D-7882A72E54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B71BF-5A67-97C2-72A6-EBAF77C1D7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27E0B1-EF00-4400-B132-1E84BE1593A7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4F3A54D-D189-68E2-F63B-C85CC43C86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06AC6D-23BA-7969-5A37-FE7E5B7D5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19B92-275E-1F79-70A5-77C5355B60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8CFD7-EB65-F6EA-12BE-0818B73C8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83251F-37F1-4A2C-8FF9-ABCC2EB3C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Neighborhood Matching Grant Program helps neighborhoods fund various beautification and improvement projects by providing a dollar-for-dollar matching grant reimbursement ranging from $500.00 to $5,000.00.  This program is administered in partnership through the City of Houston Department of Neighborhoods and the City of Houston Council Member’s Offices via Council District Service Funds.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83251F-37F1-4A2C-8FF9-ABCC2EB3C16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92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618A1C-AF69-0846-2F2D-7ECB7D996E9B}"/>
              </a:ext>
            </a:extLst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558F1-416B-1FE2-73E4-98F7842675BE}"/>
              </a:ext>
            </a:extLst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BDA5EA-2463-13D4-000F-5EBCE5DC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C0E3-DE07-48A5-A86E-2F2AC96B5D29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144160-3110-7EA9-35D7-D517D2DD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4B2D80E-A40D-9AAD-DA73-4930F12C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0E2A855-6E81-486F-95EC-A4988247B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57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B6E64-915C-6A20-0EAF-F0F43EB8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1E48-B018-4B24-B8BB-80538F532F50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488F8-D54D-E96C-9852-C2C817BF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F975-B387-9D98-CA86-5A9363B8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A596-25CC-4474-B86F-2C4BA4525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2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09EC7E-852B-B718-A592-D5F646606180}"/>
              </a:ext>
            </a:extLst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9F2F36-0E9C-1500-6D40-B4BDEDA718A4}"/>
              </a:ext>
            </a:extLst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432D68-348E-A252-01D2-D70F5426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2005-2E0E-4277-804F-C90CA8CC2C77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2D8338-A66B-1A4C-81D0-1906F659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F09A1F-4149-8CBB-CEAF-E955CE29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8842D-48DD-4889-9019-FDB0A066B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872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C6B7E9-1C5E-C81A-DAB7-2EC72220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E7A1-2D7A-49A5-9CDC-FA8683B161A3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BDFBC9-0777-04EC-4AC9-8E829E16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245190-3729-8E26-9A5E-F88E987C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F42B-7FCB-4849-947D-C1CFBCA672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2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2B0DCC-D31A-6511-DF57-F745A41FF7C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7236E-3FBD-6179-98C5-11C80A2C91CF}"/>
              </a:ext>
            </a:extLst>
          </p:cNvPr>
          <p:cNvCxnSpPr/>
          <p:nvPr/>
        </p:nvCxnSpPr>
        <p:spPr>
          <a:xfrm>
            <a:off x="906463" y="4475163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90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645152"/>
            <a:ext cx="7543800" cy="1143000"/>
          </a:xfrm>
        </p:spPr>
        <p:txBody>
          <a:bodyPr lIns="91440" rIns="91440"/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146822-7BB1-4132-42B8-FF5F849D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DA70-C731-4C70-880D-CCD4705E623C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CBE226-4482-86A0-1516-ED8A8A13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0A1F441-086E-690C-CB65-4ADF19AA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703CE-9A32-42CE-BF7F-E285CF0CE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8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8786E-96A1-FE72-1FBE-C44ADB69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C243C-FEAC-6148-91F4-30A3D469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D3AB-AAA3-0088-2079-112E59FF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70C7C-F724-49CA-B475-716634BCB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4C82E2-4C95-47B5-0E65-20FBE161AC8B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C9B7EB-F415-1549-1B75-E7BFE1307D6A}"/>
              </a:ext>
            </a:extLst>
          </p:cNvPr>
          <p:cNvCxnSpPr/>
          <p:nvPr/>
        </p:nvCxnSpPr>
        <p:spPr>
          <a:xfrm>
            <a:off x="906463" y="4484688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90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663440"/>
            <a:ext cx="7543800" cy="1143000"/>
          </a:xfrm>
        </p:spPr>
        <p:txBody>
          <a:bodyPr lIns="91440" rIns="91440"/>
          <a:lstStyle>
            <a:lvl1pPr marL="0" indent="0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EB4285A0-01E5-D1CF-31A4-CC944DCB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9AF7-7BEB-44E4-9852-375E34362B5B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E91CC9A-6B6E-D825-D39F-0656DF3A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119DF1DE-8637-19D5-356B-782E72A7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29768-6511-45CF-ADE9-912A569D9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14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AD195C1-25B5-68CA-1EB1-34272D3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CDD52-3C2C-D34A-7B78-1308654D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B9C93-D291-8261-5535-29628FC8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8FDC3-319F-43DD-8BDA-D3BF8B846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0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57400"/>
            <a:ext cx="3479802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958275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6958" y="2057400"/>
            <a:ext cx="3479802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6958" y="2958274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640F37-A2BF-CAB3-D303-E83EA2D5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3AC717-AAF2-6E15-41FF-683C9D85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B2C383-50F0-FA2D-33E1-2039AAA1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6E32-A61E-4576-9EA2-4DB066B00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A9597F-D316-BFE1-956C-F563900A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10B9F1-2913-71BD-49FB-223F1724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EEC3FD-707F-8CE0-75DA-7AFF9311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F11A1-74D2-4C8A-B225-54ACF801F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7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52CD8F-ED66-AD5C-04E3-2F3AD6B79517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0D3724-CA60-690F-7149-2BE8FE59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7345-2558-425A-8533-9BFDBCE15005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AAE7091-944B-CEFC-1F35-F7D0D01C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7404E2E-6D11-4476-58D3-54ECEA92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FB49-ACB3-4648-AF56-402CB8F49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6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BB8E-E3B2-89DD-91E2-6B520B05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74B84-BA9F-4075-B361-05403739CBA6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1828-3E86-BF81-AB84-612230CF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9DC98-767B-AFB8-E0C8-2253AB0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1CFC0-7245-437B-B42C-AA179F669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814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8F5629-6522-EA8C-C74E-47C2DA1615CA}"/>
              </a:ext>
            </a:extLst>
          </p:cNvPr>
          <p:cNvSpPr/>
          <p:nvPr/>
        </p:nvSpPr>
        <p:spPr>
          <a:xfrm>
            <a:off x="0" y="0"/>
            <a:ext cx="349091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786384"/>
            <a:ext cx="2638175" cy="2093975"/>
          </a:xfrm>
        </p:spPr>
        <p:txBody>
          <a:bodyPr/>
          <a:lstStyle>
            <a:lvl1pPr>
              <a:lnSpc>
                <a:spcPct val="90000"/>
              </a:lnSpc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238" y="812800"/>
            <a:ext cx="4446258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599" y="3043051"/>
            <a:ext cx="2638175" cy="3064505"/>
          </a:xfrm>
        </p:spPr>
        <p:txBody>
          <a:bodyPr lIns="91440" rIns="91440"/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D8B805C-5D78-B59A-FC86-DCFFDEC3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600" y="6446838"/>
            <a:ext cx="263842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2BEA474-078D-4E9B-9B14-09A87B19DC46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B14AED6-A1DA-BF72-EE4F-B1241284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4163" y="6446838"/>
            <a:ext cx="40005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48018AF-18B2-7E93-706F-C39115D8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4B6BD0-9C90-490C-8214-F3F002BD3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68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ED660F-B266-E773-1409-C7C6B7D4762B}"/>
              </a:ext>
            </a:extLst>
          </p:cNvPr>
          <p:cNvSpPr/>
          <p:nvPr/>
        </p:nvSpPr>
        <p:spPr>
          <a:xfrm>
            <a:off x="0" y="4578350"/>
            <a:ext cx="9142413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715000"/>
            <a:ext cx="7584948" cy="609600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B51C914-3F80-6B9B-A2EE-3C797EDBD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7D986-8816-4272-A432-0437A28A9828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04CF699-A1B1-6408-FF62-A0D71E08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3F75A2A-8DB8-8414-F14F-C25088BF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9C442-A87E-4899-B524-04CEE8692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7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5F487D-64FB-E9FD-6E32-C657DE99000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BDAD8D-94D6-209C-8A72-E8955D10B4EC}"/>
              </a:ext>
            </a:extLst>
          </p:cNvPr>
          <p:cNvCxnSpPr/>
          <p:nvPr/>
        </p:nvCxnSpPr>
        <p:spPr>
          <a:xfrm>
            <a:off x="906463" y="4475163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90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645152"/>
            <a:ext cx="7543800" cy="1143000"/>
          </a:xfrm>
        </p:spPr>
        <p:txBody>
          <a:bodyPr lIns="91440" rIns="91440"/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E92476-A76E-F1AB-11F2-81CFE69A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DA70-C731-4C70-880D-CCD4705E623C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4AD610-B016-A32E-E67F-C1BF802E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570F5-06D6-7369-7EAF-9D43F9D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0200-A40B-4C6F-98BD-7D01DE5B7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0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4599D-947F-E206-3027-B550A31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DA4B-5EE9-E2CE-BD3F-E507F4A1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E748E-9B4A-7942-1EA0-62C61C33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2799-2361-4B5D-88D1-5612A0141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3C5C3-6579-404F-25FF-AABC2269E40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8ABB4E-BA9E-0666-76F1-6EF6D29823A6}"/>
              </a:ext>
            </a:extLst>
          </p:cNvPr>
          <p:cNvCxnSpPr/>
          <p:nvPr/>
        </p:nvCxnSpPr>
        <p:spPr>
          <a:xfrm>
            <a:off x="906463" y="4484688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90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663440"/>
            <a:ext cx="7543800" cy="1143000"/>
          </a:xfrm>
        </p:spPr>
        <p:txBody>
          <a:bodyPr lIns="91440" rIns="91440"/>
          <a:lstStyle>
            <a:lvl1pPr marL="0" indent="0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03BD6C77-1599-ED6D-C4F4-9E3B0174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9AF7-7BEB-44E4-9852-375E34362B5B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1FAC27E-1574-1565-AEA9-B2D265CB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BF81F32A-393D-2106-90B4-00A6E880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DC21-2305-4A37-9600-33B01979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22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904D8F-B798-C1A3-7347-0FF9383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77551-AAAD-56AA-B161-E02C445F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72CD3-EFB8-0D1E-74C8-F779BA6A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CBCF7-4CAA-4AA7-83E8-8BDADA4FE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71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57400"/>
            <a:ext cx="3479802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958275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6958" y="2057400"/>
            <a:ext cx="3479802" cy="736282"/>
          </a:xfrm>
        </p:spPr>
        <p:txBody>
          <a:bodyPr lIns="91440" rIns="91440" anchor="ctr"/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6958" y="2958274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629F2F-3729-03DB-A12E-49A5D3A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96F75A-9F45-2CE0-CD30-B1A6E720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4712C8-0FA9-1124-F19F-97373160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A551-FD83-43B0-94EE-D81A4CDE7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20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E0BD6DC-5A68-3077-6CF5-E326DF73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03E523-2056-3E30-24A8-61884033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24CCCE-D13D-6CE1-49B3-AB200201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4DED-3BD7-4A67-825D-57D2C240A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99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A2A5D8-78A0-9D96-826F-CB3D656CE1E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1DF3D8A-D3D9-859F-F92B-C3376B83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7345-2558-425A-8533-9BFDBCE15005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FE24767-CA0F-A494-DE07-FF6C3527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35FC4D-B7D9-6015-545D-6AA759EC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85C07-66ED-45D1-A279-66BD7194A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67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067185-CA0B-9348-B39E-ADEEDE2C32FB}"/>
              </a:ext>
            </a:extLst>
          </p:cNvPr>
          <p:cNvSpPr/>
          <p:nvPr/>
        </p:nvSpPr>
        <p:spPr>
          <a:xfrm>
            <a:off x="0" y="0"/>
            <a:ext cx="349091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786384"/>
            <a:ext cx="2638175" cy="2093975"/>
          </a:xfrm>
        </p:spPr>
        <p:txBody>
          <a:bodyPr/>
          <a:lstStyle>
            <a:lvl1pPr>
              <a:lnSpc>
                <a:spcPct val="90000"/>
              </a:lnSpc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238" y="812800"/>
            <a:ext cx="4446258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599" y="3043051"/>
            <a:ext cx="2638175" cy="3064505"/>
          </a:xfrm>
        </p:spPr>
        <p:txBody>
          <a:bodyPr lIns="91440" rIns="91440"/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3F4DCF5-8F7D-413A-3E43-11219BCE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600" y="6446838"/>
            <a:ext cx="263842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2BEA474-078D-4E9B-9B14-09A87B19DC46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31AA154-58D3-C72A-7E4D-37C7C5E7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4163" y="6446838"/>
            <a:ext cx="40005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92559C-4635-AA2A-4D3E-0EF407A4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017559C-D019-4F77-96D1-2C5EC227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0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B3ED7B-DCA8-B185-268E-E5185C7E5FAE}"/>
              </a:ext>
            </a:extLst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3E964-F9E8-CBA8-AAD8-C4CBDBE22FB1}"/>
              </a:ext>
            </a:extLst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765FA83-8C89-4F3A-88B0-F1742118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C3269-948E-4962-B8B0-EEA4A45C9CED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3203A6-3C24-7360-DB21-40AEAACA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322696-C152-8B7C-856D-1D279E4C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14F1E46-280C-46B4-9698-DCE0F3E74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36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9860BA-C378-3A36-7366-0817FCB5A68E}"/>
              </a:ext>
            </a:extLst>
          </p:cNvPr>
          <p:cNvSpPr/>
          <p:nvPr/>
        </p:nvSpPr>
        <p:spPr>
          <a:xfrm>
            <a:off x="0" y="4578350"/>
            <a:ext cx="9142413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715000"/>
            <a:ext cx="7584948" cy="609600"/>
          </a:xfrm>
        </p:spPr>
        <p:txBody>
          <a:bodyPr lIns="91440" tIns="0" rIns="91440" bIns="0"/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4D970B4-D039-4CFF-9A4A-DA3B0045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7D986-8816-4272-A432-0437A28A9828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AEE6564-9A7F-38F7-0485-78BC1156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0C912B3-A325-9521-ABC1-880348A9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C56B-65BC-4748-992B-0ACDF7152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D0D551-C9EC-B17E-EEB6-2109D8AB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0513D-8A34-4352-A98A-0CC158F913FE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B12429-C737-C399-F17D-D5C15BD7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CD956-5709-9D60-3EB1-3EEEA73A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468E2-16B9-4048-A7B3-B8115F3D8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44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B1DFB4-4778-626D-21BB-289AF4F2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BF39A-5F73-4444-84A1-CFA34577B3F1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BB65F5-2B12-6756-C908-B0D4B7D4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85050A-53F6-330A-7934-78A7955E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FA073-5E62-4D40-A0C4-39CFE7C67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7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E14040-7DC3-1A01-302F-F63E9C8E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1353-9E11-4FDB-BB72-C40953A93798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533ADA-ACC7-A5D1-F543-BA3F8BF2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4406D3-0BB3-075C-9F0F-E2B8E0DD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6640-EBD3-4085-8F02-038BD9EEB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4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3025F-D673-F7F8-1328-C3D62F1F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03B4-2D3F-4E43-BF7A-5EB400B0EF94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D5D24-FF29-054E-F13D-315F957A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B6C8-943E-D274-25A8-672F6953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15BC8-D533-450E-90AD-1C8611F39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87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2CA00E-E0E9-EB12-4073-47666FDB879A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61BC8-CDB7-9B14-0861-492769D84B82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51B06A2-DCEC-95F3-0B02-8629FE94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BD93-6D8F-49F9-8044-76C2CEACD2EB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AB8D885-50E7-0BF6-785D-8F5F825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1BFA523-EB1B-5AF2-42E9-FDFD7A70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D040-D2EB-4590-8CF2-A5B543F28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55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29FF41-120F-E601-1E53-B3521631F9CD}"/>
              </a:ext>
            </a:extLst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3239A-DF1F-1CE7-B528-F4F40AAC1370}"/>
              </a:ext>
            </a:extLst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BA29737-8C28-F1DF-ED66-0B256FF6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D4A6F-3635-4044-9CD3-DA949E09B681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E1D84DF-7FE4-8E21-04CD-C65C627F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6C72304-7A87-3A03-213F-5EC265E2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B1383-705B-447F-8A4E-92E2858EE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3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69D6B0-33E7-CBBB-66B1-313D8C8D2BEB}"/>
              </a:ext>
            </a:extLst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A56DB-D8DC-6631-DE59-B08D20A8145A}"/>
              </a:ext>
            </a:extLst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C94B5D-8AC8-8B9E-7929-DF4BEB57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6D860F57-E3B5-3162-4E54-18A3083ED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A35ED-6F13-9663-3E15-6FC6F27C4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0D3EC4C-44AA-4239-A6A9-C0AFA7C51998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33F1E-BE24-73DB-7BEC-EFB6F3B0B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08B6-EB68-C058-7C60-C95710B8E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ACF2C16D-CB35-4934-8491-77FDC7381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486" r:id="rId2"/>
    <p:sldLayoutId id="2147484501" r:id="rId3"/>
    <p:sldLayoutId id="2147484487" r:id="rId4"/>
    <p:sldLayoutId id="2147484488" r:id="rId5"/>
    <p:sldLayoutId id="2147484489" r:id="rId6"/>
    <p:sldLayoutId id="2147484502" r:id="rId7"/>
    <p:sldLayoutId id="2147484503" r:id="rId8"/>
    <p:sldLayoutId id="2147484504" r:id="rId9"/>
    <p:sldLayoutId id="2147484490" r:id="rId10"/>
    <p:sldLayoutId id="2147484505" r:id="rId11"/>
    <p:sldLayoutId id="21474844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7EE484-E977-5269-2E86-24A4643CB52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B1E4B-BC00-1561-3036-4E8B5EDE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6558E442-926E-11EF-F312-4B219FAF9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08200"/>
            <a:ext cx="75438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14A6F-1B33-F639-B1D9-4D0A2DA6E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64263" y="6446838"/>
            <a:ext cx="1938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67B34-7B08-5DBB-1FC8-E78C345E6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2325" y="6446838"/>
            <a:ext cx="511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5D84-1B40-E54B-7628-A3F8467E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5475" y="6446838"/>
            <a:ext cx="58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AFD59-389C-415A-8F6B-5268F7E55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F91662-B277-378F-4F65-ACD5F84B942D}"/>
              </a:ext>
            </a:extLst>
          </p:cNvPr>
          <p:cNvCxnSpPr/>
          <p:nvPr/>
        </p:nvCxnSpPr>
        <p:spPr>
          <a:xfrm>
            <a:off x="895350" y="1897063"/>
            <a:ext cx="747553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492" r:id="rId2"/>
    <p:sldLayoutId id="2147484507" r:id="rId3"/>
    <p:sldLayoutId id="2147484493" r:id="rId4"/>
    <p:sldLayoutId id="2147484494" r:id="rId5"/>
    <p:sldLayoutId id="2147484495" r:id="rId6"/>
    <p:sldLayoutId id="2147484508" r:id="rId7"/>
    <p:sldLayoutId id="2147484509" r:id="rId8"/>
    <p:sldLayoutId id="2147484510" r:id="rId9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9pPr>
    </p:titleStyle>
    <p:bodyStyle>
      <a:lvl1pPr marL="68263" indent="-68263" algn="l" defTabSz="685800" rtl="0" eaLnBrk="0" fontAlgn="base" hangingPunct="0">
        <a:lnSpc>
          <a:spcPct val="11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7338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+mn-ea"/>
          <a:cs typeface="+mn-cs"/>
        </a:defRPr>
      </a:lvl2pPr>
      <a:lvl3pPr marL="423863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698500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4354D-319B-7C28-C632-B5A87EDB4FE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2957C-7C16-6134-6B64-388B75F2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9808AC0F-3663-56D3-3070-5D37E3D20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08200"/>
            <a:ext cx="75438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FB53-8B3C-2F62-E7B2-4B6C89889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64263" y="6446838"/>
            <a:ext cx="1938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D6E202-B606-4609-B914-27C9371A1F6D}" type="datetime1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1EC8-967E-B11A-7276-87A6EEEC5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2325" y="6446838"/>
            <a:ext cx="5114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001BF-CE30-758C-907E-955905C84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5475" y="6446838"/>
            <a:ext cx="58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523AB4-38A5-4A81-B0CF-6CAEA669B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00B70A-730C-1A61-5903-C0A9B684C064}"/>
              </a:ext>
            </a:extLst>
          </p:cNvPr>
          <p:cNvCxnSpPr/>
          <p:nvPr/>
        </p:nvCxnSpPr>
        <p:spPr>
          <a:xfrm>
            <a:off x="895350" y="1897063"/>
            <a:ext cx="747553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496" r:id="rId2"/>
    <p:sldLayoutId id="2147484512" r:id="rId3"/>
    <p:sldLayoutId id="2147484497" r:id="rId4"/>
    <p:sldLayoutId id="2147484498" r:id="rId5"/>
    <p:sldLayoutId id="2147484499" r:id="rId6"/>
    <p:sldLayoutId id="2147484513" r:id="rId7"/>
    <p:sldLayoutId id="2147484514" r:id="rId8"/>
    <p:sldLayoutId id="2147484515" r:id="rId9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rgbClr val="404040"/>
          </a:solidFill>
          <a:latin typeface="Georgia Pro Cond Light" panose="02040306050405020303" pitchFamily="18" charset="0"/>
        </a:defRPr>
      </a:lvl9pPr>
    </p:titleStyle>
    <p:bodyStyle>
      <a:lvl1pPr marL="68263" indent="-68263" algn="l" defTabSz="685800" rtl="0" eaLnBrk="0" fontAlgn="base" hangingPunct="0">
        <a:lnSpc>
          <a:spcPct val="11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7338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300" kern="1200">
          <a:solidFill>
            <a:srgbClr val="404040"/>
          </a:solidFill>
          <a:latin typeface="+mn-lt"/>
          <a:ea typeface="+mn-ea"/>
          <a:cs typeface="+mn-cs"/>
        </a:defRPr>
      </a:lvl2pPr>
      <a:lvl3pPr marL="423863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698500" indent="-136525" algn="l" defTabSz="685800" rtl="0" eaLnBrk="0" fontAlgn="base" hangingPunct="0">
        <a:spcBef>
          <a:spcPts val="150"/>
        </a:spcBef>
        <a:spcAft>
          <a:spcPts val="300"/>
        </a:spcAft>
        <a:buFont typeface="Calibri" panose="020F0502020204030204" pitchFamily="34" charset="0"/>
        <a:buChar char="◦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Roman.Aguilar@houstontx.gov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houstontx.gov/neighborhoods/matching-grant-program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3139-0ADC-22FE-272B-DF755EAEE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218" y="-572655"/>
            <a:ext cx="6949693" cy="282055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City of Houston </a:t>
            </a:r>
            <a:b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sz="44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Matching Grants Program</a:t>
            </a:r>
            <a:br>
              <a:rPr lang="en-US" sz="44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sz="2000" i="1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Sponsored by </a:t>
            </a:r>
            <a:br>
              <a:rPr lang="en-US" sz="2000" i="1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sz="2000" i="1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the Department of Neighborhoods </a:t>
            </a:r>
          </a:p>
        </p:txBody>
      </p:sp>
      <p:pic>
        <p:nvPicPr>
          <p:cNvPr id="22533" name="Picture 6">
            <a:extLst>
              <a:ext uri="{FF2B5EF4-FFF2-40B4-BE49-F238E27FC236}">
                <a16:creationId xmlns:a16="http://schemas.microsoft.com/office/drawing/2014/main" id="{2015178F-6EF1-2C4F-D1EF-59232DFA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9" y="2247900"/>
            <a:ext cx="7507822" cy="390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90D84BE7-5208-D653-F6D0-C2910C09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2"/>
    </mc:Choice>
    <mc:Fallback xmlns="">
      <p:transition spd="slow" advTm="50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69FA4435-239C-B708-8BC3-136904F638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5657850"/>
            <a:ext cx="9140825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9868C030-C5B0-BB18-BFA1-61ED948526F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6463" y="4213225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E40029BE-D865-D83E-1AE9-02D419C7ED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4763" y="857250"/>
            <a:ext cx="3481388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9CA42-C5E7-97FB-C892-A21AC943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1336675"/>
            <a:ext cx="3113087" cy="2138363"/>
          </a:xfrm>
        </p:spPr>
        <p:txBody>
          <a:bodyPr lIns="68580" tIns="34290" rIns="68580" bIns="3429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Marilyn Estates </a:t>
            </a:r>
            <a:b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</a:b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Matching Grant Project</a:t>
            </a:r>
          </a:p>
        </p:txBody>
      </p:sp>
      <p:cxnSp>
        <p:nvCxnSpPr>
          <p:cNvPr id="32" name="Straight Connector 31" descr="&quot;&quot;">
            <a:extLst>
              <a:ext uri="{FF2B5EF4-FFF2-40B4-BE49-F238E27FC236}">
                <a16:creationId xmlns:a16="http://schemas.microsoft.com/office/drawing/2014/main" id="{22DF96AE-FE6E-5403-19F7-2CF9F723ECB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6725" y="3595688"/>
            <a:ext cx="25384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5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06E3C940-1C60-64DA-A5AA-353B9E53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9035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>
            <a:extLst>
              <a:ext uri="{FF2B5EF4-FFF2-40B4-BE49-F238E27FC236}">
                <a16:creationId xmlns:a16="http://schemas.microsoft.com/office/drawing/2014/main" id="{A628F420-77D4-4AEE-979F-8196738C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325563"/>
            <a:ext cx="247173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3">
            <a:extLst>
              <a:ext uri="{FF2B5EF4-FFF2-40B4-BE49-F238E27FC236}">
                <a16:creationId xmlns:a16="http://schemas.microsoft.com/office/drawing/2014/main" id="{0C52A70E-7233-069E-9785-412CD96B1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1411487"/>
            <a:ext cx="2598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and after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E32D5436-93F0-B1C7-B0D5-F4D2359B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9540" y="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497"/>
    </mc:Choice>
    <mc:Fallback xmlns="">
      <p:transition spd="slow" advTm="124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6EC27AD6-4EFE-3D8E-AA85-426B24029C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5657850"/>
            <a:ext cx="9140825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F849D1C8-72E4-180D-2697-BF11E00E98F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6463" y="4213225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F1093F96-3C8E-A78E-4EAE-1B38D2B4F8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857250"/>
            <a:ext cx="914082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2" name="Rectangle 31" descr="&quot;&quot;">
            <a:extLst>
              <a:ext uri="{FF2B5EF4-FFF2-40B4-BE49-F238E27FC236}">
                <a16:creationId xmlns:a16="http://schemas.microsoft.com/office/drawing/2014/main" id="{9A848BB0-1C25-0BC2-AD20-F7C9F7D6DF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4543425"/>
            <a:ext cx="9140825" cy="145732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2E963-1151-D2E4-C436-0C16402D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4697413"/>
            <a:ext cx="5353050" cy="960437"/>
          </a:xfrm>
        </p:spPr>
        <p:txBody>
          <a:bodyPr lIns="68580" tIns="34290" rIns="68580" bIns="34290" anchor="ctr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Institute of Chinese Culture</a:t>
            </a:r>
            <a:b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</a:b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Matching Grant Project</a:t>
            </a:r>
            <a:endParaRPr lang="en-US" sz="2400" b="1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34" name="Straight Connector 33" descr="&quot;&quot;">
            <a:extLst>
              <a:ext uri="{FF2B5EF4-FFF2-40B4-BE49-F238E27FC236}">
                <a16:creationId xmlns:a16="http://schemas.microsoft.com/office/drawing/2014/main" id="{359FD671-C805-C286-2752-5E7DD102346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rot="16200000">
            <a:off x="5650706" y="5177632"/>
            <a:ext cx="8905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1" name="Picture 2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F79183DF-2CCE-B36C-2EA8-2E5E7CAD7E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49" y="1312069"/>
            <a:ext cx="3687763" cy="2762250"/>
          </a:xfrm>
          <a:noFill/>
        </p:spPr>
      </p:pic>
      <p:pic>
        <p:nvPicPr>
          <p:cNvPr id="38922" name="Picture 5" descr="A group of people planting plants&#10;&#10;Description automatically generated with medium confidence">
            <a:extLst>
              <a:ext uri="{FF2B5EF4-FFF2-40B4-BE49-F238E27FC236}">
                <a16:creationId xmlns:a16="http://schemas.microsoft.com/office/drawing/2014/main" id="{E3086C28-FA5B-92F5-3F92-D4755F5B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4" y="1262743"/>
            <a:ext cx="3729037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81D24B7-8478-9A7C-61D3-560A4F9E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6216" y="-32657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790"/>
    </mc:Choice>
    <mc:Fallback xmlns="">
      <p:transition spd="slow" advTm="107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26BA0A0A-E2A7-3627-D0E3-7BD3AB9826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5657850"/>
            <a:ext cx="9140825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2" name="Straight Connector 31" descr="&quot;&quot;">
            <a:extLst>
              <a:ext uri="{FF2B5EF4-FFF2-40B4-BE49-F238E27FC236}">
                <a16:creationId xmlns:a16="http://schemas.microsoft.com/office/drawing/2014/main" id="{4CD60493-B266-F0F6-B731-9D112A534D2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6463" y="4213225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 descr="&quot;&quot;">
            <a:extLst>
              <a:ext uri="{FF2B5EF4-FFF2-40B4-BE49-F238E27FC236}">
                <a16:creationId xmlns:a16="http://schemas.microsoft.com/office/drawing/2014/main" id="{5D3DD3DF-8E1B-7329-1654-B1889B0FF0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6" name="Rectangle 35" descr="&quot;&quot;">
            <a:extLst>
              <a:ext uri="{FF2B5EF4-FFF2-40B4-BE49-F238E27FC236}">
                <a16:creationId xmlns:a16="http://schemas.microsoft.com/office/drawing/2014/main" id="{38A6A0B2-A0C6-B3AF-06CD-466CA87015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495675" y="3487738"/>
            <a:ext cx="5408613" cy="2225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285B5-E04A-BBDA-E2DD-A8BB4819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225" y="3429001"/>
            <a:ext cx="5187950" cy="1453895"/>
          </a:xfrm>
        </p:spPr>
        <p:txBody>
          <a:bodyPr lIns="68580" tIns="34290" rIns="68580" bIns="3429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C000"/>
                </a:solidFill>
                <a:latin typeface="Constantia" panose="02030602050306030303" pitchFamily="18" charset="0"/>
              </a:rPr>
              <a:t>Norhill</a:t>
            </a:r>
            <a:r>
              <a:rPr lang="en-US" sz="2800" b="1" dirty="0">
                <a:solidFill>
                  <a:srgbClr val="FFC000"/>
                </a:solidFill>
                <a:latin typeface="Constantia" panose="02030602050306030303" pitchFamily="18" charset="0"/>
              </a:rPr>
              <a:t> Neighborhood Association  </a:t>
            </a:r>
            <a:br>
              <a:rPr lang="en-US" sz="2800" b="1" dirty="0">
                <a:solidFill>
                  <a:srgbClr val="FFC000"/>
                </a:solidFill>
                <a:latin typeface="Constantia" panose="02030602050306030303" pitchFamily="18" charset="0"/>
              </a:rPr>
            </a:br>
            <a:r>
              <a:rPr lang="en-US" sz="2800" b="1" dirty="0">
                <a:solidFill>
                  <a:srgbClr val="FFC000"/>
                </a:solidFill>
                <a:latin typeface="Constantia" panose="02030602050306030303" pitchFamily="18" charset="0"/>
              </a:rPr>
              <a:t>Matching Grant Project</a:t>
            </a:r>
          </a:p>
        </p:txBody>
      </p:sp>
      <p:pic>
        <p:nvPicPr>
          <p:cNvPr id="39943" name="Picture 24">
            <a:extLst>
              <a:ext uri="{FF2B5EF4-FFF2-40B4-BE49-F238E27FC236}">
                <a16:creationId xmlns:a16="http://schemas.microsoft.com/office/drawing/2014/main" id="{E38161FF-6747-7659-036C-A2ABF931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/>
        </p:blipFill>
        <p:spPr bwMode="auto">
          <a:xfrm>
            <a:off x="238125" y="1385887"/>
            <a:ext cx="314166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CB8E9975-47A5-462D-0E08-B6ACEFBB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540"/>
          <a:stretch/>
        </p:blipFill>
        <p:spPr bwMode="auto">
          <a:xfrm>
            <a:off x="3490913" y="1368425"/>
            <a:ext cx="26511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5">
            <a:extLst>
              <a:ext uri="{FF2B5EF4-FFF2-40B4-BE49-F238E27FC236}">
                <a16:creationId xmlns:a16="http://schemas.microsoft.com/office/drawing/2014/main" id="{FFA52CCC-E06D-42BC-136C-3FCCF7A5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/>
        </p:blipFill>
        <p:spPr bwMode="auto">
          <a:xfrm>
            <a:off x="6262688" y="1360487"/>
            <a:ext cx="26416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 descr="&quot;&quot;">
            <a:extLst>
              <a:ext uri="{FF2B5EF4-FFF2-40B4-BE49-F238E27FC236}">
                <a16:creationId xmlns:a16="http://schemas.microsoft.com/office/drawing/2014/main" id="{29F8B309-22E7-208C-B25A-F89B3A55071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832225" y="4902200"/>
            <a:ext cx="4732338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>
            <a:extLst>
              <a:ext uri="{FF2B5EF4-FFF2-40B4-BE49-F238E27FC236}">
                <a16:creationId xmlns:a16="http://schemas.microsoft.com/office/drawing/2014/main" id="{D7EC8A8A-81F6-CEBA-AA12-7C9DAF1D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2410" y="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3"/>
    </mc:Choice>
    <mc:Fallback xmlns="">
      <p:transition spd="slow" advTm="159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728C-68C6-7F58-A9A7-9DAAAC8A6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533400"/>
            <a:ext cx="8077200" cy="5562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sz="44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City of Houston </a:t>
            </a:r>
            <a:br>
              <a:rPr lang="en-US" sz="44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</a:br>
            <a:r>
              <a:rPr lang="en-US" sz="44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Matching Grants Program</a:t>
            </a:r>
            <a:endParaRPr lang="en-US" sz="2000" dirty="0">
              <a:solidFill>
                <a:schemeClr val="accent1">
                  <a:satMod val="1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0963" name="Subtitle 2">
            <a:extLst>
              <a:ext uri="{FF2B5EF4-FFF2-40B4-BE49-F238E27FC236}">
                <a16:creationId xmlns:a16="http://schemas.microsoft.com/office/drawing/2014/main" id="{EB23B892-B02E-DE30-1976-48464E38E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" y="5190836"/>
            <a:ext cx="4521200" cy="1667164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nstantia" panose="02030602050306030303" pitchFamily="18" charset="0"/>
              </a:rPr>
              <a:t>Roman Aguilar</a:t>
            </a:r>
          </a:p>
          <a:p>
            <a:pPr eaLnBrk="1" hangingPunct="1"/>
            <a:r>
              <a:rPr lang="en-US" altLang="en-US" dirty="0">
                <a:latin typeface="Constantia" panose="02030602050306030303" pitchFamily="18" charset="0"/>
              </a:rPr>
              <a:t>Matching Grant Program Coordinator </a:t>
            </a:r>
          </a:p>
          <a:p>
            <a:pPr eaLnBrk="1" hangingPunct="1"/>
            <a:r>
              <a:rPr lang="en-US" altLang="en-US" dirty="0">
                <a:latin typeface="Constantia" panose="02030602050306030303" pitchFamily="18" charset="0"/>
                <a:hlinkClick r:id="rId2"/>
              </a:rPr>
              <a:t>Roman.Aguilar@houstontx.gov</a:t>
            </a:r>
            <a:r>
              <a:rPr lang="en-US" altLang="en-US" dirty="0">
                <a:latin typeface="Constantia" panose="02030602050306030303" pitchFamily="18" charset="0"/>
              </a:rPr>
              <a:t> </a:t>
            </a:r>
          </a:p>
          <a:p>
            <a:pPr eaLnBrk="1" hangingPunct="1"/>
            <a:r>
              <a:rPr lang="en-US" altLang="en-US" dirty="0">
                <a:latin typeface="Constantia" panose="02030602050306030303" pitchFamily="18" charset="0"/>
              </a:rPr>
              <a:t>832-393-1043</a:t>
            </a:r>
          </a:p>
          <a:p>
            <a:pPr eaLnBrk="1" hangingPunct="1"/>
            <a:endParaRPr lang="en-US" altLang="en-US" sz="2400" dirty="0">
              <a:latin typeface="Constantia" panose="02030602050306030303" pitchFamily="18" charset="0"/>
            </a:endParaRPr>
          </a:p>
        </p:txBody>
      </p:sp>
      <p:pic>
        <p:nvPicPr>
          <p:cNvPr id="40965" name="Picture 6">
            <a:extLst>
              <a:ext uri="{FF2B5EF4-FFF2-40B4-BE49-F238E27FC236}">
                <a16:creationId xmlns:a16="http://schemas.microsoft.com/office/drawing/2014/main" id="{B557A15C-0AA6-14C4-695F-5F6E61A7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22" y="1910993"/>
            <a:ext cx="5422701" cy="31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CB4C5E4B-5D46-5B89-A0F7-91B56201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4"/>
    </mc:Choice>
    <mc:Fallback xmlns="">
      <p:transition spd="slow" advTm="412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1656-6B21-EF76-8A23-AF49EF10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04801"/>
            <a:ext cx="7543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>
                <a:latin typeface="Constantia" panose="02030602050306030303" pitchFamily="18" charset="0"/>
              </a:rPr>
              <a:t>What is the Matching Grant?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3E617EE-A285-668F-9B63-AE7E80F2A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779585"/>
              </p:ext>
            </p:extLst>
          </p:nvPr>
        </p:nvGraphicFramePr>
        <p:xfrm>
          <a:off x="127143" y="1524000"/>
          <a:ext cx="8788257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1">
            <a:extLst>
              <a:ext uri="{FF2B5EF4-FFF2-40B4-BE49-F238E27FC236}">
                <a16:creationId xmlns:a16="http://schemas.microsoft.com/office/drawing/2014/main" id="{3BCD46E8-DA43-5D40-CE4B-A152E343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800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8"/>
    </mc:Choice>
    <mc:Fallback xmlns="">
      <p:transition spd="slow" advTm="4394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BAF1-01B6-9726-1C6B-43C37F2A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Matching Grant Amounts</a:t>
            </a:r>
            <a:endParaRPr lang="en-US" sz="4000" dirty="0">
              <a:solidFill>
                <a:schemeClr val="accent1">
                  <a:satMod val="1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0D62EAEF-6C15-174A-C33A-D8B96C4E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2513"/>
            <a:ext cx="4890655" cy="4459287"/>
          </a:xfrm>
        </p:spPr>
        <p:txBody>
          <a:bodyPr/>
          <a:lstStyle/>
          <a:p>
            <a:pPr indent="-318770" eaLnBrk="1" hangingPunct="1">
              <a:lnSpc>
                <a:spcPct val="120000"/>
              </a:lnSpc>
            </a:pPr>
            <a:r>
              <a:rPr lang="en-US" altLang="en-US" sz="2200" dirty="0">
                <a:latin typeface="Constantia"/>
              </a:rPr>
              <a:t>City will reimburse up to 50% of a projects total budget (not to exceed $5,000).</a:t>
            </a:r>
          </a:p>
          <a:p>
            <a:pPr indent="-318770" eaLnBrk="1" hangingPunct="1">
              <a:lnSpc>
                <a:spcPct val="120000"/>
              </a:lnSpc>
            </a:pPr>
            <a:endParaRPr lang="en-US" sz="2200" dirty="0">
              <a:latin typeface="Constantia"/>
            </a:endParaRP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2200" dirty="0">
                <a:latin typeface="Constantia"/>
              </a:rPr>
              <a:t>Minimum project $1,000/ minimum matching grant award amount is $500. </a:t>
            </a:r>
          </a:p>
          <a:p>
            <a:pPr marL="119380" indent="0" eaLnBrk="1" hangingPunct="1">
              <a:lnSpc>
                <a:spcPct val="120000"/>
              </a:lnSpc>
              <a:buNone/>
            </a:pPr>
            <a:endParaRPr lang="en-US" altLang="en-US" sz="2200" dirty="0">
              <a:latin typeface="Constantia" panose="02030602050306030303" pitchFamily="18" charset="0"/>
            </a:endParaRP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2200" dirty="0">
                <a:latin typeface="Constantia"/>
              </a:rPr>
              <a:t>Maximum matching grant award amount is $5,000.</a:t>
            </a:r>
            <a:endParaRPr lang="en-US" altLang="en-US" sz="2200" dirty="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400" dirty="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400" dirty="0">
              <a:latin typeface="Constantia" panose="02030602050306030303" pitchFamily="18" charset="0"/>
            </a:endParaRPr>
          </a:p>
        </p:txBody>
      </p:sp>
      <p:sp>
        <p:nvSpPr>
          <p:cNvPr id="26629" name="TextBox 2">
            <a:extLst>
              <a:ext uri="{FF2B5EF4-FFF2-40B4-BE49-F238E27FC236}">
                <a16:creationId xmlns:a16="http://schemas.microsoft.com/office/drawing/2014/main" id="{4165DFF0-1695-9BFC-EE3B-41D75BCDC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25032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Constantia" panose="02030602050306030303" pitchFamily="18" charset="0"/>
              </a:rPr>
              <a:t>The grant money represents a partnership between the City (through the Council Member’s Office) and an organization. 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04FDB04-4AB6-89CA-22D8-3962FA9F2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form with text and a black text&#10;&#10;Description automatically generated with medium confidence">
            <a:extLst>
              <a:ext uri="{FF2B5EF4-FFF2-40B4-BE49-F238E27FC236}">
                <a16:creationId xmlns:a16="http://schemas.microsoft.com/office/drawing/2014/main" id="{CF455477-E335-772B-65A6-E712778E2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25" y="2387145"/>
            <a:ext cx="1700176" cy="208371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8" name="Picture 7" descr="A form with text and a yellow text&#10;&#10;Description automatically generated with medium confidence">
            <a:extLst>
              <a:ext uri="{FF2B5EF4-FFF2-40B4-BE49-F238E27FC236}">
                <a16:creationId xmlns:a16="http://schemas.microsoft.com/office/drawing/2014/main" id="{D7D85243-DE65-34FC-C998-F2834FDCB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38" y="4672684"/>
            <a:ext cx="1700176" cy="2029868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</p:spTree>
  </p:cSld>
  <p:clrMapOvr>
    <a:masterClrMapping/>
  </p:clrMapOvr>
  <p:transition advTm="9556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64999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 descr="&quot;&quot;">
            <a:extLst>
              <a:ext uri="{FF2B5EF4-FFF2-40B4-BE49-F238E27FC236}">
                <a16:creationId xmlns:a16="http://schemas.microsoft.com/office/drawing/2014/main" id="{F3995F1D-EF94-8FAB-4ED8-968DCBB396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5657850"/>
            <a:ext cx="9140825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1" name="Straight Connector 40" descr="&quot;&quot;">
            <a:extLst>
              <a:ext uri="{FF2B5EF4-FFF2-40B4-BE49-F238E27FC236}">
                <a16:creationId xmlns:a16="http://schemas.microsoft.com/office/drawing/2014/main" id="{941ADA3B-EA52-933E-3F2C-E9B1618EC9E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95350" y="2279650"/>
            <a:ext cx="747553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 descr="&quot;&quot;">
            <a:extLst>
              <a:ext uri="{FF2B5EF4-FFF2-40B4-BE49-F238E27FC236}">
                <a16:creationId xmlns:a16="http://schemas.microsoft.com/office/drawing/2014/main" id="{ABD636F9-4036-3136-D50C-14B7A6923D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96FCB-1A69-AD85-9181-A037EFC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1071563"/>
            <a:ext cx="7543800" cy="1089025"/>
          </a:xfrm>
        </p:spPr>
        <p:txBody>
          <a:bodyPr lIns="68580" tIns="34290" rIns="68580" bIns="3429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Approval Process </a:t>
            </a:r>
          </a:p>
        </p:txBody>
      </p:sp>
      <p:cxnSp>
        <p:nvCxnSpPr>
          <p:cNvPr id="45" name="Straight Connector 44" descr="&quot;&quot;">
            <a:extLst>
              <a:ext uri="{FF2B5EF4-FFF2-40B4-BE49-F238E27FC236}">
                <a16:creationId xmlns:a16="http://schemas.microsoft.com/office/drawing/2014/main" id="{CD58B022-E347-8ACD-AE11-EDBA1DCF674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95350" y="2279650"/>
            <a:ext cx="747553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 descr="&quot;&quot;">
            <a:extLst>
              <a:ext uri="{FF2B5EF4-FFF2-40B4-BE49-F238E27FC236}">
                <a16:creationId xmlns:a16="http://schemas.microsoft.com/office/drawing/2014/main" id="{075DC324-A3D8-C336-84B0-386E51B51B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657850"/>
            <a:ext cx="91440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BD79B21-2AF0-5DFF-FC19-7D69469D6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375127"/>
              </p:ext>
            </p:extLst>
          </p:nvPr>
        </p:nvGraphicFramePr>
        <p:xfrm>
          <a:off x="822722" y="2431136"/>
          <a:ext cx="7543800" cy="2839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7289C1-AE47-ACBE-40EC-009E75A27560}"/>
              </a:ext>
            </a:extLst>
          </p:cNvPr>
          <p:cNvSpPr txBox="1"/>
          <p:nvPr/>
        </p:nvSpPr>
        <p:spPr>
          <a:xfrm>
            <a:off x="698500" y="5365946"/>
            <a:ext cx="7791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Speak Pro" panose="020F0502020204030204"/>
              </a:rPr>
              <a:t>PROJECTS SHOULD NOT BEGIN BEFORE APPORVAL LETTER IS ISSUED IN ACCORDANCE WITH AP 4-11.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AA792150-982B-DD2B-2E60-E3E98409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4638"/>
    </mc:Choice>
    <mc:Fallback xmlns="">
      <p:transition spd="slow" advTm="746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27F9-F5D8-4B65-D85B-C4EB55CF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	 </a:t>
            </a:r>
            <a:r>
              <a:rPr lang="en-US" sz="440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Phase II- Procurement Process for Reimbursement </a:t>
            </a:r>
            <a:endParaRPr lang="en-US" sz="3800">
              <a:solidFill>
                <a:schemeClr val="accent1">
                  <a:satMod val="1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95BE31-4A6A-68B4-19AA-7AE3DABB1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2513"/>
            <a:ext cx="5181600" cy="4459287"/>
          </a:xfrm>
        </p:spPr>
        <p:txBody>
          <a:bodyPr/>
          <a:lstStyle/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Must obtain a City Vendor number</a:t>
            </a:r>
            <a:endParaRPr lang="en-US" dirty="0">
              <a:latin typeface="Constantia"/>
            </a:endParaRP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Photo of completed project</a:t>
            </a: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Proof of services and payments (</a:t>
            </a:r>
            <a:r>
              <a:rPr lang="en-US" altLang="en-US" sz="1800" i="1" dirty="0">
                <a:latin typeface="Constantia"/>
              </a:rPr>
              <a:t>Original receipts, invoices, checks, credit card statements, bank statements etc</a:t>
            </a:r>
            <a:r>
              <a:rPr lang="en-US" altLang="en-US" sz="1800" dirty="0">
                <a:latin typeface="Constantia"/>
              </a:rPr>
              <a:t>.)</a:t>
            </a: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Project must be paid in full by eligible organization for reimbursement </a:t>
            </a:r>
            <a:endParaRPr lang="en-US" altLang="en-US" sz="1800" dirty="0">
              <a:latin typeface="Constantia" panose="02030602050306030303" pitchFamily="18" charset="0"/>
            </a:endParaRP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b="1" dirty="0">
                <a:latin typeface="Constantia"/>
              </a:rPr>
              <a:t>NOTE</a:t>
            </a:r>
            <a:r>
              <a:rPr lang="en-US" altLang="en-US" sz="1800" dirty="0">
                <a:latin typeface="Constantia"/>
              </a:rPr>
              <a:t>: Cash transactions or in-kind services (</a:t>
            </a:r>
            <a:r>
              <a:rPr lang="en-US" altLang="en-US" sz="1800" i="1" dirty="0">
                <a:latin typeface="Constantia"/>
              </a:rPr>
              <a:t>food, materials, volunteers or equipment</a:t>
            </a:r>
            <a:r>
              <a:rPr lang="en-US" altLang="en-US" sz="1800" dirty="0">
                <a:latin typeface="Constantia"/>
              </a:rPr>
              <a:t>) cannot be submitted for reimbursement.</a:t>
            </a: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Projects must be completed by May 31, 2025</a:t>
            </a:r>
          </a:p>
          <a:p>
            <a:pPr indent="-318770" eaLnBrk="1" hangingPunct="1">
              <a:lnSpc>
                <a:spcPct val="120000"/>
              </a:lnSpc>
            </a:pPr>
            <a:r>
              <a:rPr lang="en-US" altLang="en-US" sz="1800" dirty="0">
                <a:latin typeface="Constantia"/>
              </a:rPr>
              <a:t>Applicants will receive reimbursement within 30 business days </a:t>
            </a:r>
            <a:endParaRPr lang="en-US" altLang="en-US" sz="1800" dirty="0">
              <a:latin typeface="Constantia" panose="02030602050306030303" pitchFamily="18" charset="0"/>
            </a:endParaRPr>
          </a:p>
          <a:p>
            <a:pPr indent="-318770" eaLnBrk="1" hangingPunct="1">
              <a:lnSpc>
                <a:spcPct val="120000"/>
              </a:lnSpc>
            </a:pPr>
            <a:endParaRPr lang="en-US" altLang="en-US" sz="2400" dirty="0">
              <a:latin typeface="Constantia" panose="02030602050306030303" pitchFamily="18" charset="0"/>
            </a:endParaRPr>
          </a:p>
          <a:p>
            <a:pPr indent="-318770" eaLnBrk="1" hangingPunct="1">
              <a:lnSpc>
                <a:spcPct val="120000"/>
              </a:lnSpc>
            </a:pPr>
            <a:endParaRPr lang="en-US" altLang="en-US" sz="2400" dirty="0">
              <a:latin typeface="Constantia" panose="02030602050306030303" pitchFamily="18" charset="0"/>
            </a:endParaRPr>
          </a:p>
          <a:p>
            <a:pPr indent="-318770" eaLnBrk="1" hangingPunct="1">
              <a:lnSpc>
                <a:spcPct val="120000"/>
              </a:lnSpc>
            </a:pPr>
            <a:endParaRPr lang="en-US" altLang="en-US" sz="2400" dirty="0">
              <a:latin typeface="Constantia" panose="02030602050306030303" pitchFamily="18" charset="0"/>
            </a:endParaRPr>
          </a:p>
        </p:txBody>
      </p:sp>
      <p:sp>
        <p:nvSpPr>
          <p:cNvPr id="28677" name="TextBox 2">
            <a:extLst>
              <a:ext uri="{FF2B5EF4-FFF2-40B4-BE49-F238E27FC236}">
                <a16:creationId xmlns:a16="http://schemas.microsoft.com/office/drawing/2014/main" id="{E4F884B3-9489-E2E8-ECE3-9B1AE4720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61" y="1679847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Constantia" panose="02030602050306030303" pitchFamily="18" charset="0"/>
              </a:rPr>
              <a:t>The grant money represents a partnership between the City of Houston (through a Council Member’s Office) and an organization.</a:t>
            </a:r>
          </a:p>
        </p:txBody>
      </p:sp>
      <p:pic>
        <p:nvPicPr>
          <p:cNvPr id="28678" name="Picture 2" descr="Checklist Stock Photo - Download Image Now - Checklist, Examining, List -  iStock">
            <a:extLst>
              <a:ext uri="{FF2B5EF4-FFF2-40B4-BE49-F238E27FC236}">
                <a16:creationId xmlns:a16="http://schemas.microsoft.com/office/drawing/2014/main" id="{DE3E535E-87A4-8F89-37FD-4FE6C288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/>
          <a:stretch>
            <a:fillRect/>
          </a:stretch>
        </p:blipFill>
        <p:spPr bwMode="auto">
          <a:xfrm>
            <a:off x="5846717" y="3176568"/>
            <a:ext cx="2535283" cy="218039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D0D9BAF0-616F-DFCE-6E46-E701CEAF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0"/>
    </mc:Choice>
    <mc:Fallback xmlns="">
      <p:transition spd="slow" advTm="6577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2269-2B40-94A1-ED43-A526889B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14" y="111575"/>
            <a:ext cx="5698836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	 </a:t>
            </a:r>
            <a:r>
              <a:rPr lang="en-US" sz="40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Proposed</a:t>
            </a:r>
            <a:r>
              <a:rPr lang="en-US" sz="38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 Projects 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B297FC3B-331D-9D86-AD93-081BEB051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362" y="1887386"/>
            <a:ext cx="5594350" cy="47926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Complete the required training workshop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Council Member approval of projects and funds Intent to Apply application August 31</a:t>
            </a:r>
            <a:r>
              <a:rPr lang="en-US" altLang="en-US" sz="1600" baseline="30000">
                <a:latin typeface="Constantia" panose="02030602050306030303" pitchFamily="18" charset="0"/>
              </a:rPr>
              <a:t>st</a:t>
            </a:r>
            <a:r>
              <a:rPr lang="en-US" altLang="en-US" sz="1600">
                <a:latin typeface="Constantia" panose="02030602050306030303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Complete Matching Grant application 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 Applicants must be a neighborhood-based organization and/ or civic club incorporated as a 501 (c) (3) or 501 (c) (4) non-profit organization through the State of Texas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Submit 12-month operating budget from organization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Proposed projects must be within City Houston limits 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</a:rPr>
              <a:t>Applicants must identify how the organization will fund and support the project in the future </a:t>
            </a:r>
          </a:p>
          <a:p>
            <a:pPr eaLnBrk="1" hangingPunct="1">
              <a:lnSpc>
                <a:spcPct val="120000"/>
              </a:lnSpc>
            </a:pPr>
            <a:endParaRPr lang="en-US" altLang="en-US" sz="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600">
                <a:latin typeface="Constantia" panose="02030602050306030303" pitchFamily="18" charset="0"/>
                <a:hlinkClick r:id="rId2"/>
              </a:rPr>
              <a:t>https://www.houstontx.gov/neighborhoods/matching-grant-program.html</a:t>
            </a:r>
            <a:r>
              <a:rPr lang="en-US" altLang="en-US" sz="1600">
                <a:latin typeface="Constantia" panose="02030602050306030303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endParaRPr lang="en-US" altLang="en-US" sz="16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18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4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400">
              <a:latin typeface="Constantia" panose="02030602050306030303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2400">
              <a:latin typeface="Constantia" panose="02030602050306030303" pitchFamily="18" charset="0"/>
            </a:endParaRPr>
          </a:p>
        </p:txBody>
      </p:sp>
      <p:sp>
        <p:nvSpPr>
          <p:cNvPr id="29701" name="TextBox 2">
            <a:extLst>
              <a:ext uri="{FF2B5EF4-FFF2-40B4-BE49-F238E27FC236}">
                <a16:creationId xmlns:a16="http://schemas.microsoft.com/office/drawing/2014/main" id="{ECC21ECD-3326-C9C1-0FA7-2FC8B7502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522143"/>
            <a:ext cx="8134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latin typeface="Constantia" panose="02030602050306030303" pitchFamily="18" charset="0"/>
              </a:rPr>
              <a:t>Eligible organizations must meet the following criteria:</a:t>
            </a:r>
          </a:p>
        </p:txBody>
      </p:sp>
      <p:pic>
        <p:nvPicPr>
          <p:cNvPr id="29702" name="Picture 4" descr="Informational Course Graphic">
            <a:extLst>
              <a:ext uri="{FF2B5EF4-FFF2-40B4-BE49-F238E27FC236}">
                <a16:creationId xmlns:a16="http://schemas.microsoft.com/office/drawing/2014/main" id="{F1BE647E-0109-2730-1804-2FC24903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967015"/>
            <a:ext cx="3067050" cy="1752600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3">
            <a:extLst>
              <a:ext uri="{FF2B5EF4-FFF2-40B4-BE49-F238E27FC236}">
                <a16:creationId xmlns:a16="http://schemas.microsoft.com/office/drawing/2014/main" id="{FE3AFE37-9E7F-6E43-54D4-1FAC0195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43" y="4283717"/>
            <a:ext cx="2917731" cy="1636776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A8F58C26-1AE9-EBF7-90FC-BA56EC63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729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52F3-DBC5-EEB1-1737-5FFD0EFD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1" y="118872"/>
            <a:ext cx="8229600" cy="12527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	  </a:t>
            </a:r>
            <a:r>
              <a:rPr lang="en-US" sz="40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Proposed Projects, cont.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7E3B4A7B-9CAE-FCC3-4508-2B0980AC8B2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9063" y="1436688"/>
            <a:ext cx="5214937" cy="5214937"/>
          </a:xfrm>
        </p:spPr>
        <p:txBody>
          <a:bodyPr/>
          <a:lstStyle/>
          <a:p>
            <a:pPr marL="117475" indent="0" eaLnBrk="1" hangingPunct="1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r>
              <a:rPr lang="en-US" altLang="en-US" sz="2000" b="1">
                <a:latin typeface="Constantia" panose="02030602050306030303" pitchFamily="18" charset="0"/>
              </a:rPr>
              <a:t>Project criteria continued:</a:t>
            </a:r>
          </a:p>
          <a:p>
            <a:pPr marL="117475" indent="0" eaLnBrk="1" hangingPunct="1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endParaRPr lang="en-US" altLang="en-US" sz="180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>
                <a:latin typeface="Constantia" panose="02030602050306030303" pitchFamily="18" charset="0"/>
              </a:rPr>
              <a:t>Letter of permission from property owners and/or government agencies of the proposed site at the time of submittal (The property owner may be a government agency, the owner of private property, or an association if the property is a common area.)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160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>
                <a:latin typeface="Constantia" panose="02030602050306030303" pitchFamily="18" charset="0"/>
              </a:rPr>
              <a:t>Proof of ownership of proposed site (Ex: Copy of Deed, HCAD record, etc.)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160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>
                <a:latin typeface="Constantia" panose="02030602050306030303" pitchFamily="18" charset="0"/>
              </a:rPr>
              <a:t>Photo of proposed site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160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>
                <a:latin typeface="Constantia" panose="02030602050306030303" pitchFamily="18" charset="0"/>
              </a:rPr>
              <a:t>Accessible to the public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2000">
              <a:latin typeface="Constantia" panose="02030602050306030303" pitchFamily="18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E449DC6-AC27-19C0-1282-CB53FDF6FCE5}"/>
              </a:ext>
            </a:extLst>
          </p:cNvPr>
          <p:cNvSpPr/>
          <p:nvPr/>
        </p:nvSpPr>
        <p:spPr>
          <a:xfrm>
            <a:off x="6324600" y="1703388"/>
            <a:ext cx="2700338" cy="2259012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0726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BA6787E-F37A-46F6-EDBB-FAB46A2A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8889"/>
          <a:stretch>
            <a:fillRect/>
          </a:stretch>
        </p:blipFill>
        <p:spPr bwMode="auto">
          <a:xfrm>
            <a:off x="6478588" y="1843088"/>
            <a:ext cx="239236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D70DF2A6-AEC9-4F5A-79C5-688563B1769D}"/>
              </a:ext>
            </a:extLst>
          </p:cNvPr>
          <p:cNvSpPr/>
          <p:nvPr/>
        </p:nvSpPr>
        <p:spPr>
          <a:xfrm>
            <a:off x="6324600" y="4043363"/>
            <a:ext cx="2700338" cy="2659062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0728" name="Picture 7" descr="Harris County Clerk: Finding the Property Info You Need">
            <a:extLst>
              <a:ext uri="{FF2B5EF4-FFF2-40B4-BE49-F238E27FC236}">
                <a16:creationId xmlns:a16="http://schemas.microsoft.com/office/drawing/2014/main" id="{C6989428-BB7A-67E9-D007-406198DA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7465" b="2232"/>
          <a:stretch>
            <a:fillRect/>
          </a:stretch>
        </p:blipFill>
        <p:spPr bwMode="auto">
          <a:xfrm>
            <a:off x="6450013" y="4257675"/>
            <a:ext cx="24828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910B2C-03EF-F961-6510-C363674D8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03D80BD6-6FC2-9447-15BB-CDBBAD69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5"/>
    </mc:Choice>
    <mc:Fallback xmlns="">
      <p:transition spd="slow" advTm="4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5830-EE2D-356B-D0E2-9371C53F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1" y="97536"/>
            <a:ext cx="8229600" cy="12527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	  </a:t>
            </a:r>
            <a:r>
              <a:rPr lang="en-US" sz="4000" dirty="0">
                <a:solidFill>
                  <a:schemeClr val="accent1">
                    <a:satMod val="150000"/>
                  </a:schemeClr>
                </a:solidFill>
                <a:latin typeface="Constantia" pitchFamily="18" charset="0"/>
              </a:rPr>
              <a:t>Proposed Projects, cont.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E02A038E-DE78-F71E-3EFE-73105CCC3C9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9063" y="1436688"/>
            <a:ext cx="4605337" cy="5214937"/>
          </a:xfrm>
        </p:spPr>
        <p:txBody>
          <a:bodyPr/>
          <a:lstStyle/>
          <a:p>
            <a:pPr marL="117475" indent="0" eaLnBrk="1" hangingPunct="1">
              <a:lnSpc>
                <a:spcPct val="120000"/>
              </a:lnSpc>
              <a:buFont typeface="Wingdings 2" panose="05020102010507070707" pitchFamily="18" charset="2"/>
              <a:buNone/>
              <a:defRPr/>
            </a:pPr>
            <a:r>
              <a:rPr lang="en-US" altLang="en-US" sz="2000" b="1" dirty="0">
                <a:latin typeface="Constantia" panose="02030602050306030303" pitchFamily="18" charset="0"/>
              </a:rPr>
              <a:t>Project criteria continued: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 dirty="0">
                <a:latin typeface="Constantia" panose="02030602050306030303" pitchFamily="18" charset="0"/>
              </a:rPr>
              <a:t>Three letters of support for your project.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800" dirty="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 dirty="0">
                <a:latin typeface="Constantia" panose="02030602050306030303" pitchFamily="18" charset="0"/>
              </a:rPr>
              <a:t>If the proposed projects require approval and/or permitting from a City of Houston department, pre-approval from the appropriate city department is required. (Houston Public Works, Houston Parks and Recreation, etc.)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800" dirty="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 dirty="0">
                <a:latin typeface="Constantia" panose="02030602050306030303" pitchFamily="18" charset="0"/>
              </a:rPr>
              <a:t>Scope of work</a:t>
            </a:r>
          </a:p>
          <a:p>
            <a:pPr marL="460375" indent="-342900" eaLnBrk="1" hangingPunct="1">
              <a:lnSpc>
                <a:spcPct val="120000"/>
              </a:lnSpc>
              <a:defRPr/>
            </a:pPr>
            <a:endParaRPr lang="en-US" altLang="en-US" sz="800" dirty="0">
              <a:latin typeface="Constantia" panose="02030602050306030303" pitchFamily="18" charset="0"/>
            </a:endParaRPr>
          </a:p>
          <a:p>
            <a:pPr marL="460375" indent="-342900" eaLnBrk="1" hangingPunct="1">
              <a:lnSpc>
                <a:spcPct val="120000"/>
              </a:lnSpc>
              <a:defRPr/>
            </a:pPr>
            <a:r>
              <a:rPr lang="en-US" altLang="en-US" sz="1600" dirty="0">
                <a:latin typeface="Constantia" panose="02030602050306030303" pitchFamily="18" charset="0"/>
              </a:rPr>
              <a:t>Examples of approved projects include, but are not limited to, street sign toppers, entryway signage, entryway columns, esplanade landscaping and irrigation, park benches, electrical signage, walkways with pavers, murals, etc. </a:t>
            </a:r>
          </a:p>
        </p:txBody>
      </p:sp>
      <p:pic>
        <p:nvPicPr>
          <p:cNvPr id="31750" name="Picture 5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D78C6D61-AFB6-D084-3B84-E4E5463E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31975"/>
            <a:ext cx="1727200" cy="2303463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3" descr="Diagram&#10;&#10;Description automatically generated">
            <a:extLst>
              <a:ext uri="{FF2B5EF4-FFF2-40B4-BE49-F238E27FC236}">
                <a16:creationId xmlns:a16="http://schemas.microsoft.com/office/drawing/2014/main" id="{DCDC0F42-7BE5-41A2-3FDA-5E49D492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860550"/>
            <a:ext cx="1687512" cy="2249488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3">
            <a:extLst>
              <a:ext uri="{FF2B5EF4-FFF2-40B4-BE49-F238E27FC236}">
                <a16:creationId xmlns:a16="http://schemas.microsoft.com/office/drawing/2014/main" id="{A1D6569D-D336-DB90-0F86-2C101EE6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448175"/>
            <a:ext cx="1744662" cy="2216150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F9688F2F-1318-4BEC-D9E6-8A224DD9A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261" y="76200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0"/>
    </mc:Choice>
    <mc:Fallback xmlns="">
      <p:transition spd="slow" advTm="7193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1994033E-A155-8AD4-2319-9754E2BBD9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5657850"/>
            <a:ext cx="9140825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D34F953B-C783-9C93-D9D7-E3C34684A12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906463" y="4213225"/>
            <a:ext cx="740568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26C9566F-A736-29C7-B208-27F0D6DE6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857250"/>
            <a:ext cx="914082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2" name="Rectangle 31" descr="&quot;&quot;">
            <a:extLst>
              <a:ext uri="{FF2B5EF4-FFF2-40B4-BE49-F238E27FC236}">
                <a16:creationId xmlns:a16="http://schemas.microsoft.com/office/drawing/2014/main" id="{7D14E4F7-1805-1EE9-437A-0A52DC365D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4543425"/>
            <a:ext cx="9140825" cy="145732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90718-8570-9E32-A127-C7B112554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4697413"/>
            <a:ext cx="5353050" cy="960437"/>
          </a:xfrm>
        </p:spPr>
        <p:txBody>
          <a:bodyPr lIns="68580" tIns="34290" rIns="68580" bIns="3429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Maplewood Community </a:t>
            </a:r>
            <a:b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</a:br>
            <a:r>
              <a:rPr lang="en-US" sz="2800" b="1">
                <a:solidFill>
                  <a:srgbClr val="FFC000"/>
                </a:solidFill>
                <a:latin typeface="Constantia" panose="02030602050306030303" pitchFamily="18" charset="0"/>
              </a:rPr>
              <a:t>Matching Grant Project</a:t>
            </a:r>
          </a:p>
        </p:txBody>
      </p:sp>
      <p:cxnSp>
        <p:nvCxnSpPr>
          <p:cNvPr id="34" name="Straight Connector 33" descr="&quot;&quot;">
            <a:extLst>
              <a:ext uri="{FF2B5EF4-FFF2-40B4-BE49-F238E27FC236}">
                <a16:creationId xmlns:a16="http://schemas.microsoft.com/office/drawing/2014/main" id="{698D14C9-DDEC-840E-AE06-99FE05D0CC6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rot="16200000">
            <a:off x="5650706" y="5177632"/>
            <a:ext cx="8905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2" name="Content Placeholder 4" descr="A squirrel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1A2CDB0A-08F2-B4D3-5FE1-BECF9706F72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38" y="1350963"/>
            <a:ext cx="4560887" cy="3040062"/>
          </a:xfrm>
        </p:spPr>
      </p:pic>
      <p:pic>
        <p:nvPicPr>
          <p:cNvPr id="36873" name="Content Placeholder 7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28EF1BE5-1BED-DCD8-6CF8-8F4390B826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588" y="1350963"/>
            <a:ext cx="4181475" cy="3040062"/>
          </a:xfrm>
        </p:spPr>
      </p:pic>
      <p:sp>
        <p:nvSpPr>
          <p:cNvPr id="36874" name="TextBox 2">
            <a:extLst>
              <a:ext uri="{FF2B5EF4-FFF2-40B4-BE49-F238E27FC236}">
                <a16:creationId xmlns:a16="http://schemas.microsoft.com/office/drawing/2014/main" id="{6C7DFCA8-F4A2-7E04-83CF-3EE6D7CB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759154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and after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E598672-8BEC-11BC-3C89-2FC870A3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95825" l="4008" r="97679">
                        <a14:foregroundMark x1="86709" y1="42380" x2="87975" y2="42171"/>
                        <a14:foregroundMark x1="57806" y1="86013" x2="64135" y2="87891"/>
                        <a14:foregroundMark x1="53376" y1="91023" x2="40506" y2="89979"/>
                        <a14:foregroundMark x1="34599" y1="94781" x2="62025" y2="93319"/>
                        <a14:foregroundMark x1="48312" y1="96033" x2="83966" y2="82046"/>
                        <a14:foregroundMark x1="83966" y1="82046" x2="49367" y2="95825"/>
                        <a14:foregroundMark x1="49367" y1="95825" x2="48945" y2="95407"/>
                        <a14:foregroundMark x1="59494" y1="95825" x2="78481" y2="85804"/>
                        <a14:foregroundMark x1="78059" y1="87056" x2="89873" y2="70564"/>
                        <a14:foregroundMark x1="76160" y1="85177" x2="85654" y2="76200"/>
                        <a14:foregroundMark x1="84177" y1="81420" x2="94937" y2="45929"/>
                        <a14:foregroundMark x1="94937" y1="45929" x2="94726" y2="46347"/>
                        <a14:foregroundMark x1="95570" y1="48017" x2="91350" y2="75365"/>
                        <a14:foregroundMark x1="93038" y1="49896" x2="86498" y2="24843"/>
                        <a14:foregroundMark x1="85654" y1="22965" x2="98734" y2="51566"/>
                        <a14:foregroundMark x1="94726" y1="48017" x2="89662" y2="27349"/>
                        <a14:foregroundMark x1="91983" y1="51775" x2="89030" y2="71816"/>
                        <a14:foregroundMark x1="89662" y1="32359" x2="88608" y2="30480"/>
                        <a14:foregroundMark x1="34388" y1="21712" x2="75105" y2="27975"/>
                        <a14:foregroundMark x1="75105" y1="27975" x2="38186" y2="38413"/>
                        <a14:foregroundMark x1="38186" y1="38413" x2="74051" y2="63048"/>
                        <a14:foregroundMark x1="74051" y1="63048" x2="39030" y2="36117"/>
                        <a14:foregroundMark x1="39030" y1="36117" x2="71730" y2="66597"/>
                        <a14:foregroundMark x1="71730" y1="66597" x2="25738" y2="71399"/>
                        <a14:foregroundMark x1="25738" y1="71399" x2="69620" y2="72025"/>
                        <a14:foregroundMark x1="69620" y1="72025" x2="25738" y2="67432"/>
                        <a14:foregroundMark x1="25738" y1="67432" x2="33755" y2="30480"/>
                        <a14:foregroundMark x1="33755" y1="30480" x2="62869" y2="71190"/>
                        <a14:foregroundMark x1="62869" y1="71190" x2="27426" y2="72234"/>
                        <a14:foregroundMark x1="63291" y1="34029" x2="49367" y2="35491"/>
                        <a14:foregroundMark x1="56329" y1="29854" x2="57806" y2="31942"/>
                        <a14:foregroundMark x1="65401" y1="24008" x2="64135" y2="26305"/>
                        <a14:foregroundMark x1="48523" y1="22547" x2="62236" y2="24635"/>
                        <a14:foregroundMark x1="62236" y1="23173" x2="44937" y2="20668"/>
                        <a14:foregroundMark x1="44726" y1="19415" x2="55485" y2="21921"/>
                        <a14:foregroundMark x1="36287" y1="22965" x2="25316" y2="30480"/>
                        <a14:foregroundMark x1="44937" y1="26514" x2="28692" y2="33403"/>
                        <a14:foregroundMark x1="40928" y1="25470" x2="29536" y2="32359"/>
                        <a14:foregroundMark x1="38186" y1="26096" x2="27637" y2="32359"/>
                        <a14:foregroundMark x1="47257" y1="31315" x2="36076" y2="38205"/>
                        <a14:foregroundMark x1="44726" y1="30063" x2="29747" y2="39666"/>
                        <a14:foregroundMark x1="38819" y1="41336" x2="27426" y2="46555"/>
                        <a14:foregroundMark x1="34177" y1="38205" x2="23840" y2="45929"/>
                        <a14:foregroundMark x1="26371" y1="33612" x2="24051" y2="53445"/>
                        <a14:foregroundMark x1="25316" y1="38413" x2="23629" y2="57411"/>
                        <a14:foregroundMark x1="23629" y1="40919" x2="24473" y2="61169"/>
                        <a14:foregroundMark x1="21730" y1="42589" x2="21519" y2="60543"/>
                        <a14:foregroundMark x1="21941" y1="44676" x2="25738" y2="61378"/>
                        <a14:foregroundMark x1="33755" y1="60334" x2="62869" y2="62839"/>
                        <a14:foregroundMark x1="31857" y1="65762" x2="45570" y2="70146"/>
                        <a14:foregroundMark x1="33755" y1="65344" x2="57173" y2="66806"/>
                        <a14:foregroundMark x1="29536" y1="63674" x2="53165" y2="62422"/>
                        <a14:foregroundMark x1="27426" y1="61169" x2="54430" y2="57411"/>
                        <a14:foregroundMark x1="28903" y1="56576" x2="51688" y2="55532"/>
                        <a14:foregroundMark x1="53586" y1="49896" x2="59916" y2="49687"/>
                        <a14:foregroundMark x1="39030" y1="49478" x2="31013" y2="49896"/>
                        <a14:foregroundMark x1="30591" y1="49061" x2="53586" y2="48643"/>
                        <a14:foregroundMark x1="55063" y1="43841" x2="57173" y2="37787"/>
                        <a14:foregroundMark x1="54219" y1="36743" x2="55274" y2="53445"/>
                        <a14:foregroundMark x1="61392" y1="50104" x2="60759" y2="46347"/>
                        <a14:foregroundMark x1="60759" y1="46138" x2="68776" y2="33820"/>
                        <a14:foregroundMark x1="67089" y1="32985" x2="62869" y2="46764"/>
                        <a14:foregroundMark x1="67722" y1="32359" x2="75105" y2="46973"/>
                        <a14:foregroundMark x1="69831" y1="31106" x2="77637" y2="43424"/>
                        <a14:foregroundMark x1="74895" y1="31733" x2="79747" y2="44468"/>
                        <a14:foregroundMark x1="76160" y1="39248" x2="80169" y2="57203"/>
                        <a14:foregroundMark x1="78692" y1="45929" x2="73840" y2="64927"/>
                        <a14:foregroundMark x1="75949" y1="51566" x2="69831" y2="60125"/>
                        <a14:foregroundMark x1="72785" y1="47390" x2="66456" y2="56785"/>
                        <a14:foregroundMark x1="58017" y1="57203" x2="57173" y2="58455"/>
                        <a14:foregroundMark x1="90295" y1="27557" x2="76793" y2="15240"/>
                        <a14:foregroundMark x1="84177" y1="20251" x2="69409" y2="11691"/>
                        <a14:foregroundMark x1="79747" y1="16910" x2="72785" y2="11065"/>
                        <a14:foregroundMark x1="78903" y1="13570" x2="62236" y2="7933"/>
                        <a14:foregroundMark x1="75738" y1="12109" x2="53165" y2="5637"/>
                        <a14:foregroundMark x1="78059" y1="11900" x2="79958" y2="12944"/>
                        <a14:foregroundMark x1="78059" y1="12317" x2="77426" y2="11691"/>
                        <a14:foregroundMark x1="76371" y1="11900" x2="78903" y2="12109"/>
                        <a14:foregroundMark x1="74473" y1="14614" x2="46414" y2="8351"/>
                        <a14:foregroundMark x1="59072" y1="9812" x2="45148" y2="8351"/>
                        <a14:foregroundMark x1="56540" y1="8351" x2="37342" y2="10230"/>
                        <a14:foregroundMark x1="51899" y1="4593" x2="35021" y2="7933"/>
                        <a14:foregroundMark x1="50844" y1="5846" x2="24051" y2="14405"/>
                        <a14:foregroundMark x1="38608" y1="7516" x2="31224" y2="10647"/>
                        <a14:foregroundMark x1="47257" y1="3758" x2="54641" y2="4593"/>
                        <a14:foregroundMark x1="27637" y1="10856" x2="10338" y2="29228"/>
                        <a14:foregroundMark x1="22152" y1="18163" x2="4008" y2="49687"/>
                        <a14:foregroundMark x1="8228" y1="28601" x2="6540" y2="42171"/>
                        <a14:foregroundMark x1="10970" y1="28601" x2="9283" y2="31315"/>
                        <a14:backgroundMark x1="22543" y1="9792" x2="24473" y2="7098"/>
                        <a14:backgroundMark x1="844" y1="40084" x2="2582" y2="37657"/>
                        <a14:backgroundMark x1="24473" y1="7098" x2="211" y2="25678"/>
                        <a14:backgroundMark x1="80571" y1="12298" x2="85232" y2="13987"/>
                        <a14:backgroundMark x1="48945" y1="835" x2="49203" y2="928"/>
                        <a14:backgroundMark x1="78363" y1="8966" x2="66667" y2="418"/>
                        <a14:backgroundMark x1="85232" y1="13987" x2="81534" y2="1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7938"/>
            <a:ext cx="128187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1_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686EFD8DC4A45916560BDB24AD298" ma:contentTypeVersion="8" ma:contentTypeDescription="Create a new document." ma:contentTypeScope="" ma:versionID="b4ddd8d199e694baf935ee6fcd551846">
  <xsd:schema xmlns:xsd="http://www.w3.org/2001/XMLSchema" xmlns:xs="http://www.w3.org/2001/XMLSchema" xmlns:p="http://schemas.microsoft.com/office/2006/metadata/properties" xmlns:ns3="a0bac8b6-cc5b-4e54-a5bc-1e67476aa7bf" targetNamespace="http://schemas.microsoft.com/office/2006/metadata/properties" ma:root="true" ma:fieldsID="34e30731d7c3737c832be7db8821c868" ns3:_="">
    <xsd:import namespace="a0bac8b6-cc5b-4e54-a5bc-1e67476aa7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ac8b6-cc5b-4e54-a5bc-1e67476aa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64A816-A1D2-4937-BB6C-D7A64AECD5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54EE7E-64D4-43AD-A9AF-1B7DF9ADE6DA}">
  <ds:schemaRefs>
    <ds:schemaRef ds:uri="a0bac8b6-cc5b-4e54-a5bc-1e67476aa7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0F7F49-0367-46DC-ABCC-7C65EC6F1759}">
  <ds:schemaRefs>
    <ds:schemaRef ds:uri="a0bac8b6-cc5b-4e54-a5bc-1e67476aa7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1983</TotalTime>
  <Words>720</Words>
  <Application>Microsoft Office PowerPoint</Application>
  <PresentationFormat>On-screen Show (4:3)</PresentationFormat>
  <Paragraphs>85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Constantia</vt:lpstr>
      <vt:lpstr>Corbel</vt:lpstr>
      <vt:lpstr>Georgia Pro Cond Light</vt:lpstr>
      <vt:lpstr>Speak Pro</vt:lpstr>
      <vt:lpstr>Times New Roman</vt:lpstr>
      <vt:lpstr>Wingdings</vt:lpstr>
      <vt:lpstr>Wingdings 2</vt:lpstr>
      <vt:lpstr>Wingdings 3</vt:lpstr>
      <vt:lpstr>Module</vt:lpstr>
      <vt:lpstr>RetrospectVTI</vt:lpstr>
      <vt:lpstr>1_RetrospectVTI</vt:lpstr>
      <vt:lpstr> City of Houston  Matching Grants Program Sponsored by  the Department of Neighborhoods </vt:lpstr>
      <vt:lpstr>What is the Matching Grant?</vt:lpstr>
      <vt:lpstr>Matching Grant Amounts</vt:lpstr>
      <vt:lpstr>Approval Process </vt:lpstr>
      <vt:lpstr>  Phase II- Procurement Process for Reimbursement </vt:lpstr>
      <vt:lpstr>  Proposed Projects </vt:lpstr>
      <vt:lpstr>   Proposed Projects, cont.</vt:lpstr>
      <vt:lpstr>   Proposed Projects, cont.</vt:lpstr>
      <vt:lpstr>Maplewood Community  Matching Grant Project</vt:lpstr>
      <vt:lpstr>Marilyn Estates  Matching Grant Project</vt:lpstr>
      <vt:lpstr>Institute of Chinese Culture Matching Grant Project</vt:lpstr>
      <vt:lpstr>Norhill Neighborhood Association   Matching Grant Project</vt:lpstr>
      <vt:lpstr> City of Houston  Matching Grants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Gangs – Importance of Prevention and Intervention</dc:title>
  <dc:creator>Owner</dc:creator>
  <cp:lastModifiedBy>Cueva, Mark - DON</cp:lastModifiedBy>
  <cp:revision>8</cp:revision>
  <cp:lastPrinted>2018-02-19T18:31:55Z</cp:lastPrinted>
  <dcterms:created xsi:type="dcterms:W3CDTF">2006-08-16T00:00:00Z</dcterms:created>
  <dcterms:modified xsi:type="dcterms:W3CDTF">2024-12-02T19:39:06Z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0x010100AF3686EFD8DC4A45916560BDB24AD298</vt:lpwstr>
  </property>
</Properties>
</file>