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0" r:id="rId3"/>
    <p:sldId id="262" r:id="rId4"/>
    <p:sldId id="269" r:id="rId5"/>
    <p:sldId id="273" r:id="rId6"/>
    <p:sldId id="271" r:id="rId7"/>
    <p:sldId id="272" r:id="rId8"/>
    <p:sldId id="274" r:id="rId9"/>
    <p:sldId id="264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7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22E5D-5E22-4FAA-BD52-58628B563793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EB5EC-0B60-47C6-B285-98F871A5A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13AE-D3AF-48C9-B213-C01595CE6B90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FE02B-770A-4127-9545-5490091C11CD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DE6E3-E8FC-4125-8319-7F81717E432B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8F13-C0F8-4071-944D-2EFF9F349C90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6605-0AEF-40CB-8E9A-B72681E4760D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C6F7-98EE-43B7-8E04-82DCCD4D4AC2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BAF23-9B23-4E2D-90EF-7C877261BF1B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2088-FD2D-47F4-8F6D-19C081A99D07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30C0-9CE6-4CA3-9958-F204CEB91C70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500A0-90F7-42E0-A156-447AE9864FAE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4FB-3C76-4943-A92F-4FB9090135A9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9CD27-10CA-4831-BD6C-975E2BEFB10D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36A38-69CF-467A-BDD6-5BBC3E8F7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944562"/>
          </a:xfrm>
        </p:spPr>
        <p:txBody>
          <a:bodyPr>
            <a:normAutofit fontScale="90000"/>
          </a:bodyPr>
          <a:lstStyle/>
          <a:p>
            <a:pPr algn="r"/>
            <a:r>
              <a:rPr lang="en-US" b="1" dirty="0" smtClean="0"/>
              <a:t>City of Houston</a:t>
            </a:r>
            <a:br>
              <a:rPr lang="en-US" b="1" dirty="0" smtClean="0"/>
            </a:br>
            <a:r>
              <a:rPr lang="en-US" b="1" dirty="0" smtClean="0"/>
              <a:t>Fleet Management Department</a:t>
            </a:r>
            <a:endParaRPr lang="en-US" dirty="0"/>
          </a:p>
        </p:txBody>
      </p:sp>
      <p:pic>
        <p:nvPicPr>
          <p:cNvPr id="10" name="Content Placeholder 9" descr="Ladder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1600200"/>
            <a:ext cx="2340864" cy="1567025"/>
          </a:xfrm>
          <a:ln w="25400">
            <a:solidFill>
              <a:schemeClr val="tx1"/>
            </a:solidFill>
          </a:ln>
        </p:spPr>
      </p:pic>
      <p:pic>
        <p:nvPicPr>
          <p:cNvPr id="4098" name="Picture 2" descr="C:\Documents and Settings\dseavey\My Documents\My Pictures\SWMD - ASL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600200"/>
            <a:ext cx="2946400" cy="22098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</p:pic>
      <p:pic>
        <p:nvPicPr>
          <p:cNvPr id="4099" name="Picture 3" descr="C:\Documents and Settings\dseavey\My Documents\My Pictures\HPDphotos 0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4114800"/>
            <a:ext cx="2286000" cy="17145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</p:pic>
      <p:pic>
        <p:nvPicPr>
          <p:cNvPr id="4100" name="Picture 4" descr="C:\Documents and Settings\dseavey\My Documents\My Pictures\HAS_ARFF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2133600"/>
            <a:ext cx="2133600" cy="1600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</p:pic>
      <p:pic>
        <p:nvPicPr>
          <p:cNvPr id="4101" name="Picture 5" descr="C:\Documents and Settings\dseavey\My Documents\My Pictures\Park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4114800"/>
            <a:ext cx="2540000" cy="1905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</p:pic>
      <p:pic>
        <p:nvPicPr>
          <p:cNvPr id="4102" name="Picture 6" descr="C:\Documents and Settings\dseavey\My Documents\My Pictures\Picture 07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" y="3581400"/>
            <a:ext cx="2336800" cy="20574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</p:pic>
      <p:pic>
        <p:nvPicPr>
          <p:cNvPr id="1026" name="Picture 2" descr="C:\Documents and Settings\dseavey\My Documents\My Pictures\cityseal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000" y="228600"/>
            <a:ext cx="1143000" cy="1143000"/>
          </a:xfrm>
          <a:prstGeom prst="rect">
            <a:avLst/>
          </a:prstGeom>
          <a:noFill/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b="1" smtClean="0"/>
              <a:pPr/>
              <a:t>1</a:t>
            </a:fld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381000" y="5715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Scott Minnix, Director</a:t>
            </a:r>
          </a:p>
          <a:p>
            <a:r>
              <a:rPr lang="en-US" dirty="0" smtClean="0"/>
              <a:t>September 19,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/>
          <a:lstStyle/>
          <a:p>
            <a:pPr algn="r"/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FMD</a:t>
            </a:r>
            <a:r>
              <a:rPr lang="en-US" b="1" dirty="0" smtClean="0">
                <a:latin typeface="Rockwell" pitchFamily="18" charset="0"/>
              </a:rPr>
              <a:t>   </a:t>
            </a:r>
            <a:r>
              <a:rPr lang="en-US" b="1" dirty="0" smtClean="0"/>
              <a:t>Revenue &amp; Savings Update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b="1" smtClean="0"/>
              <a:pPr/>
              <a:t>10</a:t>
            </a:fld>
            <a:endParaRPr lang="en-US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1447800"/>
          <a:ext cx="7543800" cy="4724396"/>
        </p:xfrm>
        <a:graphic>
          <a:graphicData uri="http://schemas.openxmlformats.org/drawingml/2006/table">
            <a:tbl>
              <a:tblPr/>
              <a:tblGrid>
                <a:gridCol w="1753057"/>
                <a:gridCol w="938734"/>
                <a:gridCol w="916114"/>
                <a:gridCol w="882183"/>
                <a:gridCol w="916114"/>
                <a:gridCol w="2137598"/>
              </a:tblGrid>
              <a:tr h="239781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Vehicle Fleet Consolidation Plan Update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1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81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81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81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FY11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FY12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373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Revenue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Cost Savings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Revenue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Cost Savings*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Notes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790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Fuel Program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$0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$78,918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$0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$189,404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 fuel sites closed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3242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Parts Project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$1,492,433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$0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$0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$0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Actual revenue from Parks, Fire, Police and SWD FY11 buy-back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242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Take-Home Vehicles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$1,126,718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$410,228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$370,813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$0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Actual revenue from 757 THV for five FY12 pay periods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81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Personnel Consolidation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$0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$1,691,885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$0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$0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 layoffs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373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Vehicle Reductions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$475,213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$206,793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$98,162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$491,841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254 sold / 159 at auction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81"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$3,094,364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$2,387,824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$468,975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$681,245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9781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785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FY11 COH Revenue/Cost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Savings                       $5,482,188 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FY12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COH Revenue/Cost Savings                        $1,150,220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9781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FY11 Consultant’s Projected Cost Savings </a:t>
                      </a:r>
                      <a:r>
                        <a:rPr lang="en-US" sz="12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      $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9,963,000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FY12 Consultant’s Projected Cost Savings       $11,866,000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9781">
                <a:tc>
                  <a:txBody>
                    <a:bodyPr/>
                    <a:lstStyle/>
                    <a:p>
                      <a:pPr algn="l" rtl="0" fontAlgn="b"/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8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Savings TBD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81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* Carries FY11 monthly cost savings across twelve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mo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FY12 </a:t>
                      </a: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5" marR="6855" marT="68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FMD</a:t>
            </a:r>
            <a:r>
              <a:rPr lang="en-US" b="1" dirty="0" smtClean="0"/>
              <a:t>                                     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Organization Update</a:t>
            </a:r>
          </a:p>
          <a:p>
            <a:r>
              <a:rPr lang="en-US" dirty="0" smtClean="0"/>
              <a:t>Fuel Program Update</a:t>
            </a:r>
          </a:p>
          <a:p>
            <a:r>
              <a:rPr lang="en-US" dirty="0" smtClean="0"/>
              <a:t>Fleet </a:t>
            </a:r>
            <a:r>
              <a:rPr lang="en-US" dirty="0" smtClean="0"/>
              <a:t>Size</a:t>
            </a:r>
            <a:endParaRPr lang="en-US" dirty="0" smtClean="0"/>
          </a:p>
          <a:p>
            <a:r>
              <a:rPr lang="en-US" dirty="0" smtClean="0"/>
              <a:t>Accomplishments</a:t>
            </a:r>
          </a:p>
          <a:p>
            <a:r>
              <a:rPr lang="en-US" dirty="0" smtClean="0"/>
              <a:t>Revenue &amp; Savings Update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FMD</a:t>
            </a:r>
            <a:r>
              <a:rPr lang="en-US" b="1" dirty="0" smtClean="0">
                <a:latin typeface="Rockwell" pitchFamily="18" charset="0"/>
              </a:rPr>
              <a:t>             </a:t>
            </a:r>
            <a:r>
              <a:rPr lang="en-US" b="1" dirty="0" smtClean="0"/>
              <a:t>Organization Update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820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300" b="1" dirty="0" smtClean="0"/>
              <a:t>Final stages of consolidation roadmap</a:t>
            </a:r>
          </a:p>
          <a:p>
            <a:r>
              <a:rPr lang="en-US" dirty="0" smtClean="0"/>
              <a:t>Partnering with HFD, HPD, Solid Waste, and Parks &amp; </a:t>
            </a:r>
            <a:r>
              <a:rPr lang="en-US" dirty="0" err="1" smtClean="0"/>
              <a:t>Rec</a:t>
            </a:r>
            <a:r>
              <a:rPr lang="en-US" dirty="0" smtClean="0"/>
              <a:t> in managing their fleets</a:t>
            </a:r>
          </a:p>
          <a:p>
            <a:r>
              <a:rPr lang="en-US" dirty="0" smtClean="0"/>
              <a:t>City has closed six fleet maintenance facilities to date. Continuing to analyze operational requirements to target further closures</a:t>
            </a:r>
          </a:p>
          <a:p>
            <a:r>
              <a:rPr lang="en-US" dirty="0" smtClean="0"/>
              <a:t>NAPA roll-out complete across fifteen fleet maintenance sites in FMD (ten stores, five consignment locations)</a:t>
            </a:r>
          </a:p>
          <a:p>
            <a:r>
              <a:rPr lang="en-US" dirty="0" smtClean="0"/>
              <a:t>Planning for financial and operational consolidation of PWE fleet maintenance</a:t>
            </a:r>
          </a:p>
          <a:p>
            <a:r>
              <a:rPr lang="en-US" dirty="0" smtClean="0"/>
              <a:t>Analyzing fuel requirements across 69 citywide fuel sites to target further closures</a:t>
            </a:r>
          </a:p>
          <a:p>
            <a:r>
              <a:rPr lang="en-US" dirty="0" smtClean="0"/>
              <a:t>Leveraging investment in fleet management system M5 for greater productivity and business analysis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b="1" smtClean="0"/>
              <a:pPr/>
              <a:t>3</a:t>
            </a:fld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143000"/>
          </a:xfrm>
        </p:spPr>
        <p:txBody>
          <a:bodyPr>
            <a:normAutofit/>
          </a:bodyPr>
          <a:lstStyle/>
          <a:p>
            <a:pPr algn="r"/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FMD</a:t>
            </a:r>
            <a:r>
              <a:rPr lang="en-US" b="1" dirty="0" smtClean="0">
                <a:latin typeface="Rockwell" pitchFamily="18" charset="0"/>
              </a:rPr>
              <a:t>            </a:t>
            </a:r>
            <a:r>
              <a:rPr lang="en-US" b="1" dirty="0" smtClean="0"/>
              <a:t>Fuel Program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458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Fuel Consumption Statistics:</a:t>
            </a:r>
          </a:p>
          <a:p>
            <a:pPr>
              <a:buNone/>
            </a:pPr>
            <a:endParaRPr lang="en-US" sz="1300" b="1" dirty="0" smtClean="0"/>
          </a:p>
          <a:p>
            <a:r>
              <a:rPr lang="en-US" sz="2400" dirty="0" smtClean="0"/>
              <a:t>Total bulk fuel purchased Jul 2009 - Jun 2010 – 9,985,202 g.</a:t>
            </a:r>
          </a:p>
          <a:p>
            <a:r>
              <a:rPr lang="en-US" sz="2400" dirty="0" smtClean="0"/>
              <a:t>Total bulk fuel purchased Jul 2010 - Jun 2011 – 8,924,538 g.</a:t>
            </a:r>
          </a:p>
          <a:p>
            <a:pPr lvl="1"/>
            <a:r>
              <a:rPr lang="en-US" sz="2400" dirty="0" smtClean="0"/>
              <a:t> Reduction of 1,060,664 gallons</a:t>
            </a:r>
          </a:p>
          <a:p>
            <a:pPr lvl="1">
              <a:buNone/>
            </a:pPr>
            <a:endParaRPr lang="en-US" sz="1200" dirty="0" smtClean="0"/>
          </a:p>
          <a:p>
            <a:r>
              <a:rPr lang="en-US" sz="2400" dirty="0" smtClean="0"/>
              <a:t>Total cost of bulk fuel Jul 2009 - Jun 2010 – $23,011,873</a:t>
            </a:r>
          </a:p>
          <a:p>
            <a:r>
              <a:rPr lang="en-US" sz="2400" dirty="0" smtClean="0"/>
              <a:t>Total cost of bulk fuel Jul 2010 - Jun 2011 – $25,282,853</a:t>
            </a:r>
          </a:p>
          <a:p>
            <a:pPr lvl="1"/>
            <a:r>
              <a:rPr lang="en-US" sz="2400" dirty="0" smtClean="0"/>
              <a:t> Increased cost of fuel is $2,270,980</a:t>
            </a:r>
          </a:p>
          <a:p>
            <a:pPr lvl="1">
              <a:buNone/>
            </a:pPr>
            <a:endParaRPr lang="en-US" sz="12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b="1" smtClean="0"/>
              <a:pPr/>
              <a:t>4</a:t>
            </a:fld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143000"/>
          </a:xfrm>
        </p:spPr>
        <p:txBody>
          <a:bodyPr>
            <a:normAutofit/>
          </a:bodyPr>
          <a:lstStyle/>
          <a:p>
            <a:pPr algn="r"/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FMD</a:t>
            </a:r>
            <a:r>
              <a:rPr lang="en-US" b="1" dirty="0" smtClean="0">
                <a:latin typeface="Rockwell" pitchFamily="18" charset="0"/>
              </a:rPr>
              <a:t>            </a:t>
            </a:r>
            <a:r>
              <a:rPr lang="en-US" b="1" dirty="0" smtClean="0"/>
              <a:t>Fuel Program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458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Fuel Usage Statistics:</a:t>
            </a:r>
          </a:p>
          <a:p>
            <a:r>
              <a:rPr lang="en-US" sz="2400" dirty="0" smtClean="0"/>
              <a:t>90% of the fuel consumed by the fleet is dispensed at the City’s 69 fuel sites; 10% is dispensed at retail locations using fuel cards</a:t>
            </a:r>
          </a:p>
          <a:p>
            <a:r>
              <a:rPr lang="en-US" sz="2400" dirty="0" smtClean="0"/>
              <a:t>66% of the fuel consumed is unleaded, 33% is diesel</a:t>
            </a:r>
          </a:p>
          <a:p>
            <a:r>
              <a:rPr lang="en-US" sz="2400" dirty="0" smtClean="0"/>
              <a:t>Over past six months, average price of unleaded fuel paid by the City was $3.25, and diesel was $3.34</a:t>
            </a:r>
          </a:p>
          <a:p>
            <a:r>
              <a:rPr lang="en-US" sz="2400" dirty="0" smtClean="0"/>
              <a:t>Citywide fleet consumes 765,000 gallons or $2,258,000 fuel on average per month from citywide fuel sites</a:t>
            </a:r>
          </a:p>
          <a:p>
            <a:r>
              <a:rPr lang="en-US" sz="2400" dirty="0" smtClean="0"/>
              <a:t>Fuel card expenditures average $311,000 per month</a:t>
            </a:r>
          </a:p>
          <a:p>
            <a:endParaRPr lang="en-US" sz="2400" dirty="0" smtClean="0"/>
          </a:p>
          <a:p>
            <a:endParaRPr lang="en-US" sz="24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b="1" smtClean="0"/>
              <a:pPr/>
              <a:t>5</a:t>
            </a:fld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/>
          </a:bodyPr>
          <a:lstStyle/>
          <a:p>
            <a:pPr algn="r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FMD</a:t>
            </a:r>
            <a:r>
              <a:rPr lang="en-US" b="1" dirty="0" smtClean="0">
                <a:latin typeface="Rockwell" pitchFamily="18" charset="0"/>
              </a:rPr>
              <a:t>                           </a:t>
            </a:r>
            <a:r>
              <a:rPr lang="en-US" sz="4900" b="1" dirty="0" smtClean="0"/>
              <a:t>Fleet </a:t>
            </a:r>
            <a:r>
              <a:rPr lang="en-US" sz="4900" b="1" dirty="0" smtClean="0"/>
              <a:t>Size</a:t>
            </a:r>
            <a:endParaRPr lang="en-US" sz="4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0687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/>
              <a:t>City fleet reduced by 47 vehicles in first two months of FY12</a:t>
            </a:r>
          </a:p>
          <a:p>
            <a:pPr>
              <a:lnSpc>
                <a:spcPct val="120000"/>
              </a:lnSpc>
              <a:buNone/>
            </a:pPr>
            <a:endParaRPr lang="en-US" sz="1100" dirty="0" smtClean="0"/>
          </a:p>
          <a:p>
            <a:pPr>
              <a:lnSpc>
                <a:spcPct val="120000"/>
              </a:lnSpc>
            </a:pPr>
            <a:r>
              <a:rPr lang="en-US" sz="2400" dirty="0" smtClean="0"/>
              <a:t>Citywide fleet size is </a:t>
            </a:r>
            <a:r>
              <a:rPr lang="en-US" sz="2400" dirty="0" smtClean="0"/>
              <a:t>12,700</a:t>
            </a:r>
            <a:endParaRPr lang="en-US" sz="2400" dirty="0" smtClean="0"/>
          </a:p>
          <a:p>
            <a:pPr>
              <a:lnSpc>
                <a:spcPct val="120000"/>
              </a:lnSpc>
              <a:buNone/>
            </a:pPr>
            <a:endParaRPr lang="en-US" sz="1100" dirty="0" smtClean="0"/>
          </a:p>
          <a:p>
            <a:pPr>
              <a:lnSpc>
                <a:spcPct val="120000"/>
              </a:lnSpc>
            </a:pPr>
            <a:r>
              <a:rPr lang="en-US" sz="2400" dirty="0" smtClean="0"/>
              <a:t>Planned vehicle replacements for FY12 is 605 or 4.7% of fleet</a:t>
            </a:r>
          </a:p>
          <a:p>
            <a:pPr>
              <a:lnSpc>
                <a:spcPct val="120000"/>
              </a:lnSpc>
              <a:buNone/>
            </a:pPr>
            <a:endParaRPr lang="en-US" sz="1100" dirty="0" smtClean="0"/>
          </a:p>
          <a:p>
            <a:pPr>
              <a:lnSpc>
                <a:spcPct val="120000"/>
              </a:lnSpc>
            </a:pPr>
            <a:r>
              <a:rPr lang="en-US" sz="2400" dirty="0" smtClean="0"/>
              <a:t>Total amount budgeted for vehicle replacements is $26,789,000</a:t>
            </a:r>
          </a:p>
          <a:p>
            <a:pPr>
              <a:lnSpc>
                <a:spcPct val="120000"/>
              </a:lnSpc>
              <a:buNone/>
            </a:pPr>
            <a:endParaRPr lang="en-US" sz="2500" dirty="0" smtClean="0"/>
          </a:p>
          <a:p>
            <a:pPr lvl="1">
              <a:buNone/>
            </a:pPr>
            <a:endParaRPr lang="en-US" sz="1600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/>
          </a:bodyPr>
          <a:lstStyle/>
          <a:p>
            <a:pPr algn="r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FMD</a:t>
            </a:r>
            <a:r>
              <a:rPr lang="en-US" b="1" dirty="0" smtClean="0">
                <a:latin typeface="Rockwell" pitchFamily="18" charset="0"/>
              </a:rPr>
              <a:t>                           </a:t>
            </a:r>
            <a:r>
              <a:rPr lang="en-US" sz="4900" b="1" dirty="0" smtClean="0"/>
              <a:t>Fleet </a:t>
            </a:r>
            <a:r>
              <a:rPr lang="en-US" sz="4900" b="1" dirty="0" smtClean="0"/>
              <a:t>Size</a:t>
            </a:r>
            <a:endParaRPr lang="en-US" sz="4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en-US" sz="2200" b="1" dirty="0" smtClean="0"/>
              <a:t>FY12 Rolling Stock Vehicle Replacements - Where will the money go?</a:t>
            </a:r>
          </a:p>
          <a:p>
            <a:pPr lvl="1">
              <a:buNone/>
            </a:pPr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143000"/>
                <a:gridCol w="1905000"/>
                <a:gridCol w="1143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 10 Vehicle Classes by Qty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 10 Vehicle Classes</a:t>
                      </a:r>
                      <a:r>
                        <a:rPr lang="en-US" baseline="0" dirty="0" smtClean="0"/>
                        <a:t> by $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Sedan, Patrol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Full Size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Sedan, Patrol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Full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ize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$3,528,442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Sedan,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Compact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Truck, Fire Pumper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$1,850,083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Mower, Rotary Ride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Truck, Refuse S/Load Auto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$1,734,775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Truck, P/U 2x4 1/2T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Truck, Fire Aerial Ladder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$1,670,617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Auxillary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Equipment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Truck, Fire Crash/Rescue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$1,507,099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Sedan,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Invgt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Compact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Generator, Trailer Mount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$1,158,524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Sedan,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Invgt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Fullsize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Truck, Hole Patcher Md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$863,400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Sedan,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Invgt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Interm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Backhoe, Loader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$617,000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Trailer, Utility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Truck, Dump 10 Yd Md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$518,497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Truck, Utility 1T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Mower, Rotary Ride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$483,765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/>
          </a:bodyPr>
          <a:lstStyle/>
          <a:p>
            <a:pPr algn="r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FMD</a:t>
            </a:r>
            <a:r>
              <a:rPr lang="en-US" b="1" dirty="0" smtClean="0">
                <a:latin typeface="Rockwell" pitchFamily="18" charset="0"/>
              </a:rPr>
              <a:t>                           </a:t>
            </a:r>
            <a:r>
              <a:rPr lang="en-US" sz="4900" b="1" dirty="0" smtClean="0"/>
              <a:t>Fleet </a:t>
            </a:r>
            <a:r>
              <a:rPr lang="en-US" sz="4900" b="1" dirty="0" smtClean="0"/>
              <a:t>Size</a:t>
            </a:r>
            <a:endParaRPr lang="en-US" sz="4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en-US" sz="2200" b="1" dirty="0" smtClean="0"/>
              <a:t>FY12 Rolling Stock Replacement Criteria:</a:t>
            </a:r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endParaRPr lang="en-US" sz="1600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219200" y="2286000"/>
          <a:ext cx="6810375" cy="3552825"/>
        </p:xfrm>
        <a:graphic>
          <a:graphicData uri="http://schemas.openxmlformats.org/presentationml/2006/ole">
            <p:oleObj spid="_x0000_s1026" name="Worksheet" r:id="rId3" imgW="6810416" imgH="3552618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FMD</a:t>
            </a:r>
            <a:r>
              <a:rPr lang="en-US" b="1" dirty="0" smtClean="0">
                <a:latin typeface="Rockwell" pitchFamily="18" charset="0"/>
              </a:rPr>
              <a:t>                  </a:t>
            </a:r>
            <a:r>
              <a:rPr lang="en-US" b="1" dirty="0" smtClean="0"/>
              <a:t>Accomplishments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305800" cy="47244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5100" b="1" dirty="0" smtClean="0"/>
              <a:t>Over past 60 days: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sz="4000" dirty="0" smtClean="0"/>
              <a:t>Transitioned and aligned employees on new fleet functions and strategic goals</a:t>
            </a:r>
          </a:p>
          <a:p>
            <a:r>
              <a:rPr lang="en-US" sz="4000" dirty="0" smtClean="0"/>
              <a:t>Developed and implemented FY12 chargeback model for maintenance and fuel</a:t>
            </a:r>
          </a:p>
          <a:p>
            <a:r>
              <a:rPr lang="en-US" sz="4000" dirty="0" smtClean="0"/>
              <a:t>Consistently met vehicle availability requirements for all departments</a:t>
            </a:r>
          </a:p>
          <a:p>
            <a:r>
              <a:rPr lang="en-US" sz="4000" dirty="0" smtClean="0"/>
              <a:t>Implemented work order billing process flow across department</a:t>
            </a:r>
          </a:p>
          <a:p>
            <a:r>
              <a:rPr lang="en-US" sz="4000" dirty="0" smtClean="0"/>
              <a:t>Created parts-on-order tracking processes for maintenance shops and NAPA</a:t>
            </a:r>
          </a:p>
          <a:p>
            <a:r>
              <a:rPr lang="en-US" sz="4000" dirty="0" smtClean="0"/>
              <a:t>Standardized daily equipment readiness report across all maintenance </a:t>
            </a:r>
            <a:r>
              <a:rPr lang="en-US" sz="4000" dirty="0" smtClean="0"/>
              <a:t>shops</a:t>
            </a:r>
            <a:endParaRPr lang="en-US" sz="4000" dirty="0" smtClean="0"/>
          </a:p>
          <a:p>
            <a:r>
              <a:rPr lang="en-US" sz="4000" dirty="0" smtClean="0"/>
              <a:t>Launched fuel site quadrant inspection and maintenance program</a:t>
            </a:r>
          </a:p>
          <a:p>
            <a:r>
              <a:rPr lang="en-US" sz="4000" dirty="0" smtClean="0"/>
              <a:t>Evaluated and awarded bids for fuel, fuel transport, and fuel tank testing contracts</a:t>
            </a:r>
          </a:p>
          <a:p>
            <a:r>
              <a:rPr lang="en-US" sz="4000" dirty="0" smtClean="0"/>
              <a:t>Installed motor pool at Houston Permitting Center in effort to eliminate forty vehicles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6A38-69CF-467A-BDD6-5BBC3E8F7B04}" type="slidenum">
              <a:rPr lang="en-US" b="1" smtClean="0"/>
              <a:pPr/>
              <a:t>9</a:t>
            </a:fld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2569</TotalTime>
  <Words>745</Words>
  <Application>Microsoft Office PowerPoint</Application>
  <PresentationFormat>On-screen Show (4:3)</PresentationFormat>
  <Paragraphs>162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Worksheet</vt:lpstr>
      <vt:lpstr>City of Houston Fleet Management Department</vt:lpstr>
      <vt:lpstr>FMD                                      Agenda</vt:lpstr>
      <vt:lpstr>FMD             Organization Update</vt:lpstr>
      <vt:lpstr> FMD            Fuel Program Update</vt:lpstr>
      <vt:lpstr> FMD            Fuel Program Update</vt:lpstr>
      <vt:lpstr>FMD                           Fleet Size</vt:lpstr>
      <vt:lpstr>FMD                           Fleet Size</vt:lpstr>
      <vt:lpstr>FMD                           Fleet Size</vt:lpstr>
      <vt:lpstr>FMD                  Accomplishments</vt:lpstr>
      <vt:lpstr> FMD   Revenue &amp; Savings Update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Kim Burley</cp:lastModifiedBy>
  <cp:revision>279</cp:revision>
  <dcterms:created xsi:type="dcterms:W3CDTF">2011-02-24T18:31:36Z</dcterms:created>
  <dcterms:modified xsi:type="dcterms:W3CDTF">2011-09-19T14:44:40Z</dcterms:modified>
</cp:coreProperties>
</file>