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5"/>
  </p:notes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64" r:id="rId9"/>
    <p:sldId id="269" r:id="rId10"/>
    <p:sldId id="265" r:id="rId11"/>
    <p:sldId id="267" r:id="rId12"/>
    <p:sldId id="268" r:id="rId13"/>
    <p:sldId id="270" r:id="rId14"/>
  </p:sldIdLst>
  <p:sldSz cx="9144000" cy="6858000" type="screen4x3"/>
  <p:notesSz cx="7010400" cy="92360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>
        <p:scale>
          <a:sx n="100" d="100"/>
          <a:sy n="100" d="100"/>
        </p:scale>
        <p:origin x="-72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e134907\My%20Documents\CIP_Presentation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e134907\My%20Documents\CIP_Presentation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26"/>
  <c:chart>
    <c:title>
      <c:tx>
        <c:rich>
          <a:bodyPr/>
          <a:lstStyle/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1" i="0" u="none" strike="noStrike" kern="1200" baseline="0">
                <a:solidFill>
                  <a:prstClr val="black"/>
                </a:solidFill>
                <a:latin typeface="+mn-lt"/>
                <a:ea typeface="+mn-ea"/>
                <a:cs typeface="+mn-cs"/>
              </a:defRPr>
            </a:pPr>
            <a:r>
              <a:rPr lang="en-US" sz="1800" dirty="0" smtClean="0"/>
              <a:t>Public Improvement Program</a:t>
            </a:r>
          </a:p>
        </c:rich>
      </c:tx>
      <c:layout>
        <c:manualLayout>
          <c:xMode val="edge"/>
          <c:yMode val="edge"/>
          <c:x val="0.19533591567183137"/>
          <c:y val="5.0847457627118703E-2"/>
        </c:manualLayout>
      </c:layout>
      <c:overlay val="1"/>
    </c:title>
    <c:plotArea>
      <c:layout>
        <c:manualLayout>
          <c:layoutTarget val="inner"/>
          <c:xMode val="edge"/>
          <c:yMode val="edge"/>
          <c:x val="0.14481606129878927"/>
          <c:y val="0.11628008363361367"/>
          <c:w val="0.72602072693357311"/>
          <c:h val="0.67717698801163351"/>
        </c:manualLayout>
      </c:layout>
      <c:barChart>
        <c:barDir val="col"/>
        <c:grouping val="stacked"/>
        <c:ser>
          <c:idx val="1"/>
          <c:order val="1"/>
          <c:tx>
            <c:strRef>
              <c:f>Sheet1!$A$9</c:f>
              <c:strCache>
                <c:ptCount val="1"/>
                <c:pt idx="0">
                  <c:v>Public Safety</c:v>
                </c:pt>
              </c:strCache>
            </c:strRef>
          </c:tx>
          <c:cat>
            <c:strRef>
              <c:f>Sheet1!$B$1:$G$1</c:f>
              <c:strCache>
                <c:ptCount val="6"/>
                <c:pt idx="0">
                  <c:v>Est.2011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  <c:pt idx="5">
                  <c:v>2016</c:v>
                </c:pt>
              </c:strCache>
            </c:strRef>
          </c:cat>
          <c:val>
            <c:numRef>
              <c:f>Sheet1!$B$9:$G$9</c:f>
              <c:numCache>
                <c:formatCode>#,##0_);\(#,##0\)</c:formatCode>
                <c:ptCount val="6"/>
                <c:pt idx="0">
                  <c:v>12382</c:v>
                </c:pt>
                <c:pt idx="1">
                  <c:v>12954</c:v>
                </c:pt>
                <c:pt idx="2">
                  <c:v>52083</c:v>
                </c:pt>
                <c:pt idx="3">
                  <c:v>36175</c:v>
                </c:pt>
                <c:pt idx="4">
                  <c:v>39000</c:v>
                </c:pt>
                <c:pt idx="5">
                  <c:v>25070</c:v>
                </c:pt>
              </c:numCache>
            </c:numRef>
          </c:val>
        </c:ser>
        <c:ser>
          <c:idx val="2"/>
          <c:order val="2"/>
          <c:tx>
            <c:strRef>
              <c:f>Sheet1!$A$10</c:f>
              <c:strCache>
                <c:ptCount val="1"/>
                <c:pt idx="0">
                  <c:v>Gen. Improvement</c:v>
                </c:pt>
              </c:strCache>
            </c:strRef>
          </c:tx>
          <c:cat>
            <c:strRef>
              <c:f>Sheet1!$B$1:$G$1</c:f>
              <c:strCache>
                <c:ptCount val="6"/>
                <c:pt idx="0">
                  <c:v>Est.2011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  <c:pt idx="5">
                  <c:v>2016</c:v>
                </c:pt>
              </c:strCache>
            </c:strRef>
          </c:cat>
          <c:val>
            <c:numRef>
              <c:f>Sheet1!$B$10:$G$10</c:f>
              <c:numCache>
                <c:formatCode>#,##0_);\(#,##0\)</c:formatCode>
                <c:ptCount val="6"/>
                <c:pt idx="0">
                  <c:v>14177</c:v>
                </c:pt>
                <c:pt idx="1">
                  <c:v>29613</c:v>
                </c:pt>
                <c:pt idx="2">
                  <c:v>10079</c:v>
                </c:pt>
                <c:pt idx="3">
                  <c:v>9870</c:v>
                </c:pt>
                <c:pt idx="4">
                  <c:v>10075</c:v>
                </c:pt>
                <c:pt idx="5">
                  <c:v>10925</c:v>
                </c:pt>
              </c:numCache>
            </c:numRef>
          </c:val>
        </c:ser>
        <c:ser>
          <c:idx val="3"/>
          <c:order val="3"/>
          <c:tx>
            <c:strRef>
              <c:f>Sheet1!$A$11</c:f>
              <c:strCache>
                <c:ptCount val="1"/>
                <c:pt idx="0">
                  <c:v>Housing</c:v>
                </c:pt>
              </c:strCache>
            </c:strRef>
          </c:tx>
          <c:cat>
            <c:strRef>
              <c:f>Sheet1!$B$1:$G$1</c:f>
              <c:strCache>
                <c:ptCount val="6"/>
                <c:pt idx="0">
                  <c:v>Est.2011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  <c:pt idx="5">
                  <c:v>2016</c:v>
                </c:pt>
              </c:strCache>
            </c:strRef>
          </c:cat>
          <c:val>
            <c:numRef>
              <c:f>Sheet1!$B$11:$G$11</c:f>
              <c:numCache>
                <c:formatCode>#,##0_);\(#,##0\)</c:formatCode>
                <c:ptCount val="6"/>
                <c:pt idx="0">
                  <c:v>2000</c:v>
                </c:pt>
                <c:pt idx="1">
                  <c:v>3000</c:v>
                </c:pt>
                <c:pt idx="2">
                  <c:v>3000</c:v>
                </c:pt>
                <c:pt idx="3">
                  <c:v>3000</c:v>
                </c:pt>
                <c:pt idx="4">
                  <c:v>3000</c:v>
                </c:pt>
                <c:pt idx="5">
                  <c:v>3000</c:v>
                </c:pt>
              </c:numCache>
            </c:numRef>
          </c:val>
        </c:ser>
        <c:ser>
          <c:idx val="4"/>
          <c:order val="4"/>
          <c:tx>
            <c:strRef>
              <c:f>Sheet1!$A$12</c:f>
              <c:strCache>
                <c:ptCount val="1"/>
                <c:pt idx="0">
                  <c:v>Library</c:v>
                </c:pt>
              </c:strCache>
            </c:strRef>
          </c:tx>
          <c:cat>
            <c:strRef>
              <c:f>Sheet1!$B$1:$G$1</c:f>
              <c:strCache>
                <c:ptCount val="6"/>
                <c:pt idx="0">
                  <c:v>Est.2011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  <c:pt idx="5">
                  <c:v>2016</c:v>
                </c:pt>
              </c:strCache>
            </c:strRef>
          </c:cat>
          <c:val>
            <c:numRef>
              <c:f>Sheet1!$B$12:$G$12</c:f>
              <c:numCache>
                <c:formatCode>#,##0_);\(#,##0\)</c:formatCode>
                <c:ptCount val="6"/>
                <c:pt idx="0">
                  <c:v>4949</c:v>
                </c:pt>
                <c:pt idx="1">
                  <c:v>9657</c:v>
                </c:pt>
                <c:pt idx="2">
                  <c:v>7350</c:v>
                </c:pt>
                <c:pt idx="3">
                  <c:v>7791</c:v>
                </c:pt>
                <c:pt idx="4">
                  <c:v>8150</c:v>
                </c:pt>
                <c:pt idx="5">
                  <c:v>8570</c:v>
                </c:pt>
              </c:numCache>
            </c:numRef>
          </c:val>
        </c:ser>
        <c:ser>
          <c:idx val="5"/>
          <c:order val="5"/>
          <c:tx>
            <c:strRef>
              <c:f>Sheet1!$A$13</c:f>
              <c:strCache>
                <c:ptCount val="1"/>
                <c:pt idx="0">
                  <c:v>Parks</c:v>
                </c:pt>
              </c:strCache>
            </c:strRef>
          </c:tx>
          <c:cat>
            <c:strRef>
              <c:f>Sheet1!$B$1:$G$1</c:f>
              <c:strCache>
                <c:ptCount val="6"/>
                <c:pt idx="0">
                  <c:v>Est.2011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  <c:pt idx="5">
                  <c:v>2016</c:v>
                </c:pt>
              </c:strCache>
            </c:strRef>
          </c:cat>
          <c:val>
            <c:numRef>
              <c:f>Sheet1!$B$13:$G$13</c:f>
              <c:numCache>
                <c:formatCode>#,##0_);\(#,##0\)</c:formatCode>
                <c:ptCount val="6"/>
                <c:pt idx="0">
                  <c:v>23007</c:v>
                </c:pt>
                <c:pt idx="1">
                  <c:v>13127</c:v>
                </c:pt>
                <c:pt idx="2">
                  <c:v>19075</c:v>
                </c:pt>
                <c:pt idx="3">
                  <c:v>13512</c:v>
                </c:pt>
                <c:pt idx="4">
                  <c:v>11200</c:v>
                </c:pt>
                <c:pt idx="5">
                  <c:v>10225</c:v>
                </c:pt>
              </c:numCache>
            </c:numRef>
          </c:val>
        </c:ser>
        <c:ser>
          <c:idx val="6"/>
          <c:order val="6"/>
          <c:tx>
            <c:strRef>
              <c:f>Sheet1!$A$14</c:f>
              <c:strCache>
                <c:ptCount val="1"/>
                <c:pt idx="0">
                  <c:v>Storm Drainage</c:v>
                </c:pt>
              </c:strCache>
            </c:strRef>
          </c:tx>
          <c:cat>
            <c:strRef>
              <c:f>Sheet1!$B$1:$G$1</c:f>
              <c:strCache>
                <c:ptCount val="6"/>
                <c:pt idx="0">
                  <c:v>Est.2011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  <c:pt idx="5">
                  <c:v>2016</c:v>
                </c:pt>
              </c:strCache>
            </c:strRef>
          </c:cat>
          <c:val>
            <c:numRef>
              <c:f>Sheet1!$B$14:$G$14</c:f>
              <c:numCache>
                <c:formatCode>#,##0_);\(#,##0\)</c:formatCode>
                <c:ptCount val="6"/>
                <c:pt idx="0">
                  <c:v>83728</c:v>
                </c:pt>
                <c:pt idx="1">
                  <c:v>58960</c:v>
                </c:pt>
                <c:pt idx="2">
                  <c:v>57730</c:v>
                </c:pt>
                <c:pt idx="3">
                  <c:v>60007</c:v>
                </c:pt>
                <c:pt idx="4">
                  <c:v>58330</c:v>
                </c:pt>
                <c:pt idx="5">
                  <c:v>60041</c:v>
                </c:pt>
              </c:numCache>
            </c:numRef>
          </c:val>
        </c:ser>
        <c:ser>
          <c:idx val="7"/>
          <c:order val="7"/>
          <c:tx>
            <c:strRef>
              <c:f>Sheet1!$A$15</c:f>
              <c:strCache>
                <c:ptCount val="1"/>
                <c:pt idx="0">
                  <c:v>Steet &amp; Traffic</c:v>
                </c:pt>
              </c:strCache>
            </c:strRef>
          </c:tx>
          <c:cat>
            <c:strRef>
              <c:f>Sheet1!$B$1:$G$1</c:f>
              <c:strCache>
                <c:ptCount val="6"/>
                <c:pt idx="0">
                  <c:v>Est.2011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  <c:pt idx="5">
                  <c:v>2016</c:v>
                </c:pt>
              </c:strCache>
            </c:strRef>
          </c:cat>
          <c:val>
            <c:numRef>
              <c:f>Sheet1!$B$15:$G$15</c:f>
              <c:numCache>
                <c:formatCode>#,##0_);\(#,##0\)</c:formatCode>
                <c:ptCount val="6"/>
                <c:pt idx="0">
                  <c:v>155728</c:v>
                </c:pt>
                <c:pt idx="1">
                  <c:v>273249</c:v>
                </c:pt>
                <c:pt idx="2">
                  <c:v>164142</c:v>
                </c:pt>
                <c:pt idx="3">
                  <c:v>155923</c:v>
                </c:pt>
                <c:pt idx="4">
                  <c:v>176656</c:v>
                </c:pt>
                <c:pt idx="5">
                  <c:v>126845</c:v>
                </c:pt>
              </c:numCache>
            </c:numRef>
          </c:val>
        </c:ser>
        <c:overlap val="100"/>
        <c:axId val="65950464"/>
        <c:axId val="65952384"/>
      </c:barChart>
      <c:lineChart>
        <c:grouping val="stacked"/>
        <c:ser>
          <c:idx val="0"/>
          <c:order val="0"/>
          <c:tx>
            <c:v>PIB Debt Trend</c:v>
          </c:tx>
          <c:spPr>
            <a:ln>
              <a:solidFill>
                <a:srgbClr val="002060"/>
              </a:solidFill>
            </a:ln>
          </c:spPr>
          <c:marker>
            <c:spPr>
              <a:solidFill>
                <a:srgbClr val="002060"/>
              </a:solidFill>
            </c:spPr>
          </c:marker>
          <c:cat>
            <c:strRef>
              <c:f>Sheet1!$B$21:$G$21</c:f>
              <c:strCache>
                <c:ptCount val="6"/>
                <c:pt idx="0">
                  <c:v>Est.2011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  <c:pt idx="5">
                  <c:v>2016</c:v>
                </c:pt>
              </c:strCache>
            </c:strRef>
          </c:cat>
          <c:val>
            <c:numRef>
              <c:f>Sheet1!$B$22:$G$22</c:f>
              <c:numCache>
                <c:formatCode>General</c:formatCode>
                <c:ptCount val="6"/>
                <c:pt idx="0">
                  <c:v>147280</c:v>
                </c:pt>
                <c:pt idx="1">
                  <c:v>107237</c:v>
                </c:pt>
                <c:pt idx="2">
                  <c:v>78264</c:v>
                </c:pt>
                <c:pt idx="3">
                  <c:v>69348</c:v>
                </c:pt>
                <c:pt idx="4">
                  <c:v>70425</c:v>
                </c:pt>
                <c:pt idx="5">
                  <c:v>57790</c:v>
                </c:pt>
              </c:numCache>
            </c:numRef>
          </c:val>
        </c:ser>
        <c:marker val="1"/>
        <c:axId val="65981056"/>
        <c:axId val="65979136"/>
      </c:lineChart>
      <c:catAx>
        <c:axId val="65950464"/>
        <c:scaling>
          <c:orientation val="minMax"/>
        </c:scaling>
        <c:axPos val="b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65952384"/>
        <c:crosses val="autoZero"/>
        <c:auto val="1"/>
        <c:lblAlgn val="ctr"/>
        <c:lblOffset val="100"/>
      </c:catAx>
      <c:valAx>
        <c:axId val="65952384"/>
        <c:scaling>
          <c:orientation val="minMax"/>
        </c:scaling>
        <c:axPos val="l"/>
        <c:majorGridlines/>
        <c:numFmt formatCode="#,##0_);\(#,##0\)" sourceLinked="1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65950464"/>
        <c:crosses val="autoZero"/>
        <c:crossBetween val="between"/>
        <c:dispUnits>
          <c:builtInUnit val="thousands"/>
          <c:dispUnitsLbl>
            <c:layout>
              <c:manualLayout>
                <c:xMode val="edge"/>
                <c:yMode val="edge"/>
                <c:x val="1.4156017383073021E-4"/>
                <c:y val="0.3702559055118112"/>
              </c:manualLayout>
            </c:layout>
            <c:tx>
              <c:rich>
                <a:bodyPr/>
                <a:lstStyle/>
                <a:p>
                  <a:pPr>
                    <a:defRPr sz="1200"/>
                  </a:pPr>
                  <a:r>
                    <a:rPr lang="en-US" sz="1200" dirty="0" smtClean="0"/>
                    <a:t>$   Thousands</a:t>
                  </a:r>
                  <a:endParaRPr lang="en-US" sz="1200" dirty="0"/>
                </a:p>
              </c:rich>
            </c:tx>
          </c:dispUnitsLbl>
        </c:dispUnits>
      </c:valAx>
      <c:valAx>
        <c:axId val="65979136"/>
        <c:scaling>
          <c:orientation val="minMax"/>
          <c:max val="450000"/>
          <c:min val="0"/>
        </c:scaling>
        <c:axPos val="r"/>
        <c:numFmt formatCode="General" sourceLinked="1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65981056"/>
        <c:crosses val="max"/>
        <c:crossBetween val="between"/>
        <c:dispUnits>
          <c:builtInUnit val="thousands"/>
          <c:dispUnitsLbl>
            <c:layout>
              <c:manualLayout>
                <c:xMode val="edge"/>
                <c:yMode val="edge"/>
                <c:x val="0.94866692066717462"/>
                <c:y val="0.37559166333021954"/>
              </c:manualLayout>
            </c:layout>
            <c:tx>
              <c:rich>
                <a:bodyPr/>
                <a:lstStyle/>
                <a:p>
                  <a:pPr>
                    <a:defRPr sz="1200"/>
                  </a:pPr>
                  <a:r>
                    <a:rPr lang="en-US" sz="1200" dirty="0" smtClean="0"/>
                    <a:t>$   Thousands</a:t>
                  </a:r>
                  <a:endParaRPr lang="en-US" sz="1200" dirty="0"/>
                </a:p>
              </c:rich>
            </c:tx>
          </c:dispUnitsLbl>
        </c:dispUnits>
      </c:valAx>
      <c:catAx>
        <c:axId val="65981056"/>
        <c:scaling>
          <c:orientation val="minMax"/>
        </c:scaling>
        <c:delete val="1"/>
        <c:axPos val="b"/>
        <c:tickLblPos val="nextTo"/>
        <c:crossAx val="65979136"/>
        <c:crosses val="autoZero"/>
        <c:auto val="1"/>
        <c:lblAlgn val="ctr"/>
        <c:lblOffset val="100"/>
      </c:catAx>
    </c:plotArea>
    <c:legend>
      <c:legendPos val="r"/>
      <c:layout>
        <c:manualLayout>
          <c:xMode val="edge"/>
          <c:yMode val="edge"/>
          <c:x val="0"/>
          <c:y val="0.87147759307864292"/>
          <c:w val="0.99918463060969864"/>
          <c:h val="0.12701492174589291"/>
        </c:manualLayout>
      </c:layout>
      <c:txPr>
        <a:bodyPr/>
        <a:lstStyle/>
        <a:p>
          <a:pPr>
            <a:defRPr sz="1200"/>
          </a:pPr>
          <a:endParaRPr lang="en-US"/>
        </a:p>
      </c:txPr>
    </c:legend>
    <c:plotVisOnly val="1"/>
    <c:dispBlanksAs val="zero"/>
  </c:chart>
  <c:txPr>
    <a:bodyPr/>
    <a:lstStyle/>
    <a:p>
      <a:pPr>
        <a:defRPr sz="1800"/>
      </a:pPr>
      <a:endParaRPr lang="en-US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style val="26"/>
  <c:chart>
    <c:title>
      <c:tx>
        <c:rich>
          <a:bodyPr/>
          <a:lstStyle/>
          <a:p>
            <a:pPr>
              <a:defRPr sz="1800"/>
            </a:pPr>
            <a:r>
              <a:rPr lang="en-US" sz="1800" dirty="0"/>
              <a:t>Enterprise Programs</a:t>
            </a:r>
          </a:p>
        </c:rich>
      </c:tx>
      <c:layout/>
    </c:title>
    <c:plotArea>
      <c:layout/>
      <c:barChart>
        <c:barDir val="col"/>
        <c:grouping val="stacked"/>
        <c:ser>
          <c:idx val="0"/>
          <c:order val="0"/>
          <c:tx>
            <c:strRef>
              <c:f>Sheet1!$A$4</c:f>
              <c:strCache>
                <c:ptCount val="1"/>
                <c:pt idx="0">
                  <c:v>Conv. &amp; Ent.</c:v>
                </c:pt>
              </c:strCache>
            </c:strRef>
          </c:tx>
          <c:cat>
            <c:strRef>
              <c:f>Sheet1!$B$1:$G$1</c:f>
              <c:strCache>
                <c:ptCount val="6"/>
                <c:pt idx="0">
                  <c:v>Est.2011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  <c:pt idx="5">
                  <c:v>2016</c:v>
                </c:pt>
              </c:strCache>
            </c:strRef>
          </c:cat>
          <c:val>
            <c:numRef>
              <c:f>Sheet1!$B$4:$G$4</c:f>
              <c:numCache>
                <c:formatCode>#,##0_);\(#,##0\)</c:formatCode>
                <c:ptCount val="6"/>
                <c:pt idx="0">
                  <c:v>2935</c:v>
                </c:pt>
                <c:pt idx="1">
                  <c:v>5285</c:v>
                </c:pt>
                <c:pt idx="2">
                  <c:v>6593</c:v>
                </c:pt>
                <c:pt idx="3">
                  <c:v>4980</c:v>
                </c:pt>
                <c:pt idx="4">
                  <c:v>5185</c:v>
                </c:pt>
                <c:pt idx="5">
                  <c:v>6820</c:v>
                </c:pt>
              </c:numCache>
            </c:numRef>
          </c:val>
        </c:ser>
        <c:ser>
          <c:idx val="1"/>
          <c:order val="1"/>
          <c:tx>
            <c:strRef>
              <c:f>Sheet1!$A$5</c:f>
              <c:strCache>
                <c:ptCount val="1"/>
                <c:pt idx="0">
                  <c:v>WasteWater</c:v>
                </c:pt>
              </c:strCache>
            </c:strRef>
          </c:tx>
          <c:cat>
            <c:strRef>
              <c:f>Sheet1!$B$1:$G$1</c:f>
              <c:strCache>
                <c:ptCount val="6"/>
                <c:pt idx="0">
                  <c:v>Est.2011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  <c:pt idx="5">
                  <c:v>2016</c:v>
                </c:pt>
              </c:strCache>
            </c:strRef>
          </c:cat>
          <c:val>
            <c:numRef>
              <c:f>Sheet1!$B$5:$G$5</c:f>
              <c:numCache>
                <c:formatCode>#,##0_);\(#,##0\)</c:formatCode>
                <c:ptCount val="6"/>
                <c:pt idx="0">
                  <c:v>183221</c:v>
                </c:pt>
                <c:pt idx="1">
                  <c:v>199912</c:v>
                </c:pt>
                <c:pt idx="2">
                  <c:v>187161</c:v>
                </c:pt>
                <c:pt idx="3">
                  <c:v>183470</c:v>
                </c:pt>
                <c:pt idx="4">
                  <c:v>186255</c:v>
                </c:pt>
                <c:pt idx="5">
                  <c:v>184213</c:v>
                </c:pt>
              </c:numCache>
            </c:numRef>
          </c:val>
        </c:ser>
        <c:ser>
          <c:idx val="2"/>
          <c:order val="2"/>
          <c:tx>
            <c:strRef>
              <c:f>Sheet1!$A$6</c:f>
              <c:strCache>
                <c:ptCount val="1"/>
                <c:pt idx="0">
                  <c:v>Water</c:v>
                </c:pt>
              </c:strCache>
            </c:strRef>
          </c:tx>
          <c:cat>
            <c:strRef>
              <c:f>Sheet1!$B$1:$G$1</c:f>
              <c:strCache>
                <c:ptCount val="6"/>
                <c:pt idx="0">
                  <c:v>Est.2011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  <c:pt idx="5">
                  <c:v>2016</c:v>
                </c:pt>
              </c:strCache>
            </c:strRef>
          </c:cat>
          <c:val>
            <c:numRef>
              <c:f>Sheet1!$B$6:$G$6</c:f>
              <c:numCache>
                <c:formatCode>#,##0_);\(#,##0\)</c:formatCode>
                <c:ptCount val="6"/>
                <c:pt idx="0">
                  <c:v>179779</c:v>
                </c:pt>
                <c:pt idx="1">
                  <c:v>186442</c:v>
                </c:pt>
                <c:pt idx="2">
                  <c:v>189396</c:v>
                </c:pt>
                <c:pt idx="3">
                  <c:v>186290</c:v>
                </c:pt>
                <c:pt idx="4">
                  <c:v>219457</c:v>
                </c:pt>
                <c:pt idx="5">
                  <c:v>219214</c:v>
                </c:pt>
              </c:numCache>
            </c:numRef>
          </c:val>
        </c:ser>
        <c:ser>
          <c:idx val="3"/>
          <c:order val="3"/>
          <c:tx>
            <c:strRef>
              <c:f>Sheet1!$A$3</c:f>
              <c:strCache>
                <c:ptCount val="1"/>
                <c:pt idx="0">
                  <c:v>Aviation</c:v>
                </c:pt>
              </c:strCache>
            </c:strRef>
          </c:tx>
          <c:cat>
            <c:strRef>
              <c:f>Sheet1!$B$1:$G$1</c:f>
              <c:strCache>
                <c:ptCount val="6"/>
                <c:pt idx="0">
                  <c:v>Est.2011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  <c:pt idx="5">
                  <c:v>2016</c:v>
                </c:pt>
              </c:strCache>
            </c:strRef>
          </c:cat>
          <c:val>
            <c:numRef>
              <c:f>Sheet1!$B$3:$G$3</c:f>
              <c:numCache>
                <c:formatCode>#,##0_);\(#,##0\)</c:formatCode>
                <c:ptCount val="6"/>
                <c:pt idx="0">
                  <c:v>111478</c:v>
                </c:pt>
                <c:pt idx="1">
                  <c:v>270024</c:v>
                </c:pt>
                <c:pt idx="2">
                  <c:v>214139</c:v>
                </c:pt>
                <c:pt idx="3">
                  <c:v>106137</c:v>
                </c:pt>
                <c:pt idx="4">
                  <c:v>27400</c:v>
                </c:pt>
                <c:pt idx="5">
                  <c:v>256223</c:v>
                </c:pt>
              </c:numCache>
            </c:numRef>
          </c:val>
        </c:ser>
        <c:gapWidth val="75"/>
        <c:overlap val="100"/>
        <c:axId val="67539712"/>
        <c:axId val="67541248"/>
      </c:barChart>
      <c:catAx>
        <c:axId val="67539712"/>
        <c:scaling>
          <c:orientation val="minMax"/>
        </c:scaling>
        <c:axPos val="b"/>
        <c:majorTickMark val="none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67541248"/>
        <c:crosses val="autoZero"/>
        <c:auto val="1"/>
        <c:lblAlgn val="ctr"/>
        <c:lblOffset val="100"/>
      </c:catAx>
      <c:valAx>
        <c:axId val="67541248"/>
        <c:scaling>
          <c:orientation val="minMax"/>
        </c:scaling>
        <c:axPos val="l"/>
        <c:majorGridlines/>
        <c:numFmt formatCode="#,##0_);\(#,##0\)" sourceLinked="1"/>
        <c:majorTickMark val="none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67539712"/>
        <c:crosses val="autoZero"/>
        <c:crossBetween val="between"/>
        <c:dispUnits>
          <c:builtInUnit val="thousands"/>
          <c:dispUnitsLbl>
            <c:layout>
              <c:manualLayout>
                <c:xMode val="edge"/>
                <c:yMode val="edge"/>
                <c:x val="1.2329370321444296E-2"/>
                <c:y val="0.40032316272965979"/>
              </c:manualLayout>
            </c:layout>
            <c:tx>
              <c:rich>
                <a:bodyPr/>
                <a:lstStyle/>
                <a:p>
                  <a:pPr>
                    <a:defRPr sz="1200"/>
                  </a:pPr>
                  <a:r>
                    <a:rPr lang="en-US" sz="1200" dirty="0" smtClean="0"/>
                    <a:t>$  Thousands</a:t>
                  </a:r>
                  <a:endParaRPr lang="en-US" sz="1200" dirty="0"/>
                </a:p>
              </c:rich>
            </c:tx>
          </c:dispUnitsLbl>
        </c:dispUnits>
      </c:valAx>
    </c:plotArea>
    <c:legend>
      <c:legendPos val="b"/>
      <c:layout>
        <c:manualLayout>
          <c:xMode val="edge"/>
          <c:yMode val="edge"/>
          <c:x val="9.1887558036834058E-2"/>
          <c:y val="0.92176988693720951"/>
          <c:w val="0.88815923541802499"/>
          <c:h val="7.7882217847769206E-2"/>
        </c:manualLayout>
      </c:layout>
      <c:txPr>
        <a:bodyPr/>
        <a:lstStyle/>
        <a:p>
          <a:pPr>
            <a:defRPr sz="1200"/>
          </a:pPr>
          <a:endParaRPr lang="en-US"/>
        </a:p>
      </c:txPr>
    </c:legend>
    <c:plotVisOnly val="1"/>
  </c:chart>
  <c:txPr>
    <a:bodyPr/>
    <a:lstStyle/>
    <a:p>
      <a:pPr>
        <a:defRPr sz="1800"/>
      </a:pPr>
      <a:endParaRPr lang="en-US"/>
    </a:p>
  </c:txPr>
  <c:externalData r:id="rId1"/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1EAC2BB-10E0-4901-BA83-94D0A6107417}" type="doc">
      <dgm:prSet loTypeId="urn:microsoft.com/office/officeart/2005/8/layout/pyramid2" loCatId="list" qsTypeId="urn:microsoft.com/office/officeart/2005/8/quickstyle/3d2" qsCatId="3D" csTypeId="urn:microsoft.com/office/officeart/2005/8/colors/accent0_3" csCatId="mainScheme" phldr="1"/>
      <dgm:spPr/>
      <dgm:t>
        <a:bodyPr/>
        <a:lstStyle/>
        <a:p>
          <a:endParaRPr lang="en-US"/>
        </a:p>
      </dgm:t>
    </dgm:pt>
    <dgm:pt modelId="{B989E430-6BB0-475F-9D38-521CEB38B80F}">
      <dgm:prSet phldrT="[Text]" custT="1"/>
      <dgm:spPr/>
      <dgm:t>
        <a:bodyPr/>
        <a:lstStyle/>
        <a:p>
          <a:pPr algn="ctr" rtl="0"/>
          <a:r>
            <a:rPr kumimoji="0" lang="en-US" sz="1800" b="0" i="0" u="none" strike="noStrike" cap="none" spc="0" normalizeH="0" baseline="0" noProof="0" dirty="0" smtClean="0">
              <a:ln/>
              <a:effectLst/>
              <a:uLnTx/>
              <a:uFillTx/>
              <a:latin typeface="+mn-lt"/>
              <a:cs typeface="Arial" pitchFamily="34" charset="0"/>
            </a:rPr>
            <a:t>Overview</a:t>
          </a:r>
          <a:endParaRPr lang="en-US" sz="1800" b="0" dirty="0">
            <a:latin typeface="+mn-lt"/>
          </a:endParaRPr>
        </a:p>
      </dgm:t>
    </dgm:pt>
    <dgm:pt modelId="{6EED007D-226D-4381-8592-2EA3B00A9A5B}" type="parTrans" cxnId="{981680A8-6A3C-46BB-8CC2-D3BB3A40706F}">
      <dgm:prSet/>
      <dgm:spPr/>
      <dgm:t>
        <a:bodyPr/>
        <a:lstStyle/>
        <a:p>
          <a:endParaRPr lang="en-US" sz="1800">
            <a:latin typeface="+mn-lt"/>
          </a:endParaRPr>
        </a:p>
      </dgm:t>
    </dgm:pt>
    <dgm:pt modelId="{CC7AB53D-A721-4A4F-AC19-32282632C932}" type="sibTrans" cxnId="{981680A8-6A3C-46BB-8CC2-D3BB3A40706F}">
      <dgm:prSet/>
      <dgm:spPr/>
      <dgm:t>
        <a:bodyPr/>
        <a:lstStyle/>
        <a:p>
          <a:endParaRPr lang="en-US" sz="1800">
            <a:latin typeface="+mn-lt"/>
          </a:endParaRPr>
        </a:p>
      </dgm:t>
    </dgm:pt>
    <dgm:pt modelId="{02507CFC-FB10-4D98-89C5-E274F476D899}">
      <dgm:prSet custT="1"/>
      <dgm:spPr/>
      <dgm:t>
        <a:bodyPr/>
        <a:lstStyle/>
        <a:p>
          <a:pPr rtl="0"/>
          <a:r>
            <a:rPr kumimoji="0" lang="en-US" sz="1800" b="0" i="0" u="none" strike="noStrike" cap="none" spc="0" normalizeH="0" baseline="0" noProof="0" dirty="0" smtClean="0">
              <a:ln/>
              <a:effectLst/>
              <a:uLnTx/>
              <a:uFillTx/>
              <a:latin typeface="+mn-lt"/>
              <a:cs typeface="Arial" pitchFamily="34" charset="0"/>
            </a:rPr>
            <a:t>CIP Organization</a:t>
          </a:r>
        </a:p>
      </dgm:t>
    </dgm:pt>
    <dgm:pt modelId="{9897C93F-C908-4D85-8A60-943CEB6BB1AB}" type="parTrans" cxnId="{98864F10-F5F5-48E1-9D13-B983CD29AD70}">
      <dgm:prSet/>
      <dgm:spPr/>
      <dgm:t>
        <a:bodyPr/>
        <a:lstStyle/>
        <a:p>
          <a:endParaRPr lang="en-US" sz="1800">
            <a:latin typeface="+mn-lt"/>
          </a:endParaRPr>
        </a:p>
      </dgm:t>
    </dgm:pt>
    <dgm:pt modelId="{6AD052CD-692F-45B7-8213-49B00D9DB3CA}" type="sibTrans" cxnId="{98864F10-F5F5-48E1-9D13-B983CD29AD70}">
      <dgm:prSet/>
      <dgm:spPr/>
      <dgm:t>
        <a:bodyPr/>
        <a:lstStyle/>
        <a:p>
          <a:endParaRPr lang="en-US" sz="1800">
            <a:latin typeface="+mn-lt"/>
          </a:endParaRPr>
        </a:p>
      </dgm:t>
    </dgm:pt>
    <dgm:pt modelId="{EDD05538-CB80-4F30-B2B1-FEB2C37C5F2B}">
      <dgm:prSet custT="1"/>
      <dgm:spPr/>
      <dgm:t>
        <a:bodyPr/>
        <a:lstStyle/>
        <a:p>
          <a:pPr rtl="0"/>
          <a:r>
            <a:rPr kumimoji="0" lang="en-US" sz="1800" b="0" i="0" u="none" strike="noStrike" cap="none" spc="0" normalizeH="0" baseline="0" noProof="0" smtClean="0">
              <a:ln/>
              <a:effectLst/>
              <a:uLnTx/>
              <a:uFillTx/>
              <a:latin typeface="+mn-lt"/>
              <a:cs typeface="Arial" pitchFamily="34" charset="0"/>
            </a:rPr>
            <a:t>Funding Sources</a:t>
          </a:r>
          <a:endParaRPr kumimoji="0" lang="en-US" sz="1800" b="0" i="0" u="none" strike="noStrike" cap="none" spc="0" normalizeH="0" baseline="0" noProof="0" dirty="0" smtClean="0">
            <a:ln/>
            <a:effectLst/>
            <a:uLnTx/>
            <a:uFillTx/>
            <a:latin typeface="+mn-lt"/>
            <a:cs typeface="Arial" pitchFamily="34" charset="0"/>
          </a:endParaRPr>
        </a:p>
      </dgm:t>
    </dgm:pt>
    <dgm:pt modelId="{393E6168-6B92-419C-BC4E-03C77107DE4A}" type="parTrans" cxnId="{445F7D0A-60C8-4C43-9F56-118F770B1B90}">
      <dgm:prSet/>
      <dgm:spPr/>
      <dgm:t>
        <a:bodyPr/>
        <a:lstStyle/>
        <a:p>
          <a:endParaRPr lang="en-US" sz="1800">
            <a:latin typeface="+mn-lt"/>
          </a:endParaRPr>
        </a:p>
      </dgm:t>
    </dgm:pt>
    <dgm:pt modelId="{A3A3B000-24E2-49D9-8D07-9C7A6A56C940}" type="sibTrans" cxnId="{445F7D0A-60C8-4C43-9F56-118F770B1B90}">
      <dgm:prSet/>
      <dgm:spPr/>
      <dgm:t>
        <a:bodyPr/>
        <a:lstStyle/>
        <a:p>
          <a:endParaRPr lang="en-US" sz="1800">
            <a:latin typeface="+mn-lt"/>
          </a:endParaRPr>
        </a:p>
      </dgm:t>
    </dgm:pt>
    <dgm:pt modelId="{7E4166AE-AFFD-4646-B4D8-A4D96931B849}">
      <dgm:prSet custT="1"/>
      <dgm:spPr/>
      <dgm:t>
        <a:bodyPr/>
        <a:lstStyle/>
        <a:p>
          <a:pPr rtl="0"/>
          <a:r>
            <a:rPr kumimoji="0" lang="en-US" sz="1800" b="0" i="0" u="none" strike="noStrike" cap="none" spc="0" normalizeH="0" baseline="0" noProof="0" smtClean="0">
              <a:ln/>
              <a:effectLst/>
              <a:uLnTx/>
              <a:uFillTx/>
              <a:latin typeface="+mn-lt"/>
              <a:cs typeface="Arial" pitchFamily="34" charset="0"/>
            </a:rPr>
            <a:t>Financial Parameters</a:t>
          </a:r>
          <a:endParaRPr kumimoji="0" lang="en-US" sz="1800" b="0" i="0" u="none" strike="noStrike" cap="none" spc="0" normalizeH="0" baseline="0" noProof="0" dirty="0" smtClean="0">
            <a:ln/>
            <a:effectLst/>
            <a:uLnTx/>
            <a:uFillTx/>
            <a:latin typeface="+mn-lt"/>
            <a:cs typeface="Arial" pitchFamily="34" charset="0"/>
          </a:endParaRPr>
        </a:p>
      </dgm:t>
    </dgm:pt>
    <dgm:pt modelId="{4F933D01-4113-4860-AAA0-AAAC7653CE00}" type="parTrans" cxnId="{783A4EF6-166B-4622-9341-DEFE04592DA3}">
      <dgm:prSet/>
      <dgm:spPr/>
      <dgm:t>
        <a:bodyPr/>
        <a:lstStyle/>
        <a:p>
          <a:endParaRPr lang="en-US" sz="1800">
            <a:latin typeface="+mn-lt"/>
          </a:endParaRPr>
        </a:p>
      </dgm:t>
    </dgm:pt>
    <dgm:pt modelId="{89648D41-7E59-45F3-B42C-5AC95B0D135A}" type="sibTrans" cxnId="{783A4EF6-166B-4622-9341-DEFE04592DA3}">
      <dgm:prSet/>
      <dgm:spPr/>
      <dgm:t>
        <a:bodyPr/>
        <a:lstStyle/>
        <a:p>
          <a:endParaRPr lang="en-US" sz="1800">
            <a:latin typeface="+mn-lt"/>
          </a:endParaRPr>
        </a:p>
      </dgm:t>
    </dgm:pt>
    <dgm:pt modelId="{1056A9C5-44A3-4ED0-A4CE-AB628ACD9E93}">
      <dgm:prSet custT="1"/>
      <dgm:spPr/>
      <dgm:t>
        <a:bodyPr/>
        <a:lstStyle/>
        <a:p>
          <a:pPr rtl="0"/>
          <a:r>
            <a:rPr kumimoji="0" lang="en-US" sz="1800" b="0" i="0" u="none" strike="noStrike" cap="none" spc="0" normalizeH="0" baseline="0" noProof="0" smtClean="0">
              <a:ln/>
              <a:effectLst/>
              <a:uLnTx/>
              <a:uFillTx/>
              <a:latin typeface="+mn-lt"/>
              <a:cs typeface="Arial" pitchFamily="34" charset="0"/>
            </a:rPr>
            <a:t>CIP Appropriations – FY12</a:t>
          </a:r>
          <a:endParaRPr kumimoji="0" lang="en-US" sz="1800" b="0" i="0" u="none" strike="noStrike" cap="none" spc="0" normalizeH="0" baseline="0" noProof="0" dirty="0" smtClean="0">
            <a:ln/>
            <a:effectLst/>
            <a:uLnTx/>
            <a:uFillTx/>
            <a:latin typeface="+mn-lt"/>
            <a:cs typeface="Arial" pitchFamily="34" charset="0"/>
          </a:endParaRPr>
        </a:p>
      </dgm:t>
    </dgm:pt>
    <dgm:pt modelId="{36F0F13A-32C9-47E8-965B-8BED87AB126C}" type="parTrans" cxnId="{510B12FC-91CC-4ABA-A9E4-FAF0AB5DF1F5}">
      <dgm:prSet/>
      <dgm:spPr/>
      <dgm:t>
        <a:bodyPr/>
        <a:lstStyle/>
        <a:p>
          <a:endParaRPr lang="en-US" sz="1800">
            <a:latin typeface="+mn-lt"/>
          </a:endParaRPr>
        </a:p>
      </dgm:t>
    </dgm:pt>
    <dgm:pt modelId="{4D467AB2-7D20-4972-9C7E-6B32E254D54D}" type="sibTrans" cxnId="{510B12FC-91CC-4ABA-A9E4-FAF0AB5DF1F5}">
      <dgm:prSet/>
      <dgm:spPr/>
      <dgm:t>
        <a:bodyPr/>
        <a:lstStyle/>
        <a:p>
          <a:endParaRPr lang="en-US" sz="1800">
            <a:latin typeface="+mn-lt"/>
          </a:endParaRPr>
        </a:p>
      </dgm:t>
    </dgm:pt>
    <dgm:pt modelId="{8B20DC7E-8317-49CD-A5CA-1CB874C33B57}">
      <dgm:prSet custT="1"/>
      <dgm:spPr/>
      <dgm:t>
        <a:bodyPr/>
        <a:lstStyle/>
        <a:p>
          <a:pPr rtl="0"/>
          <a:r>
            <a:rPr kumimoji="0" lang="en-US" sz="1800" b="0" i="0" u="none" strike="noStrike" cap="none" spc="0" normalizeH="0" baseline="0" noProof="0" dirty="0" smtClean="0">
              <a:ln/>
              <a:effectLst/>
              <a:uLnTx/>
              <a:uFillTx/>
              <a:latin typeface="+mn-lt"/>
              <a:cs typeface="Arial" pitchFamily="34" charset="0"/>
            </a:rPr>
            <a:t>Five-Year Appropriations</a:t>
          </a:r>
        </a:p>
      </dgm:t>
    </dgm:pt>
    <dgm:pt modelId="{F2A6E76D-B6D4-4BF9-9006-328BA593FCDC}" type="parTrans" cxnId="{AE83167D-0807-468A-A04D-C17CABD5D2FC}">
      <dgm:prSet/>
      <dgm:spPr/>
      <dgm:t>
        <a:bodyPr/>
        <a:lstStyle/>
        <a:p>
          <a:endParaRPr lang="en-US" sz="1800">
            <a:latin typeface="+mn-lt"/>
          </a:endParaRPr>
        </a:p>
      </dgm:t>
    </dgm:pt>
    <dgm:pt modelId="{5C675BB9-460D-4C85-BE3A-85D60AAD5ABF}" type="sibTrans" cxnId="{AE83167D-0807-468A-A04D-C17CABD5D2FC}">
      <dgm:prSet/>
      <dgm:spPr/>
      <dgm:t>
        <a:bodyPr/>
        <a:lstStyle/>
        <a:p>
          <a:endParaRPr lang="en-US" sz="1800">
            <a:latin typeface="+mn-lt"/>
          </a:endParaRPr>
        </a:p>
      </dgm:t>
    </dgm:pt>
    <dgm:pt modelId="{77C41F09-16DF-4BED-B88E-E6D60F9B341B}">
      <dgm:prSet custT="1"/>
      <dgm:spPr/>
      <dgm:t>
        <a:bodyPr/>
        <a:lstStyle/>
        <a:p>
          <a:pPr rtl="0"/>
          <a:r>
            <a:rPr kumimoji="0" lang="en-US" sz="1800" b="0" i="0" u="none" strike="noStrike" cap="none" spc="0" normalizeH="0" baseline="0" noProof="0" smtClean="0">
              <a:ln/>
              <a:effectLst/>
              <a:uLnTx/>
              <a:uFillTx/>
              <a:latin typeface="+mn-lt"/>
              <a:cs typeface="Arial" pitchFamily="34" charset="0"/>
            </a:rPr>
            <a:t>Public Safety</a:t>
          </a:r>
          <a:endParaRPr kumimoji="0" lang="en-US" sz="1800" b="0" i="0" u="none" strike="noStrike" cap="none" spc="0" normalizeH="0" baseline="0" noProof="0" dirty="0" smtClean="0">
            <a:ln/>
            <a:effectLst/>
            <a:uLnTx/>
            <a:uFillTx/>
            <a:latin typeface="+mn-lt"/>
            <a:cs typeface="Arial" pitchFamily="34" charset="0"/>
          </a:endParaRPr>
        </a:p>
      </dgm:t>
    </dgm:pt>
    <dgm:pt modelId="{42B2CB0D-631F-441B-8C77-C2C243796F52}" type="parTrans" cxnId="{3B88015C-ECBB-4A17-A694-1716E587FE7A}">
      <dgm:prSet/>
      <dgm:spPr/>
      <dgm:t>
        <a:bodyPr/>
        <a:lstStyle/>
        <a:p>
          <a:endParaRPr lang="en-US" sz="1800">
            <a:latin typeface="+mn-lt"/>
          </a:endParaRPr>
        </a:p>
      </dgm:t>
    </dgm:pt>
    <dgm:pt modelId="{F1AE3C84-8C8C-4BD1-A082-DF8A572108BC}" type="sibTrans" cxnId="{3B88015C-ECBB-4A17-A694-1716E587FE7A}">
      <dgm:prSet/>
      <dgm:spPr/>
      <dgm:t>
        <a:bodyPr/>
        <a:lstStyle/>
        <a:p>
          <a:endParaRPr lang="en-US" sz="1800">
            <a:latin typeface="+mn-lt"/>
          </a:endParaRPr>
        </a:p>
      </dgm:t>
    </dgm:pt>
    <dgm:pt modelId="{E93FEFDF-4FC1-426A-B95B-D7BA5347198C}">
      <dgm:prSet custT="1"/>
      <dgm:spPr/>
      <dgm:t>
        <a:bodyPr/>
        <a:lstStyle/>
        <a:p>
          <a:pPr rtl="0"/>
          <a:r>
            <a:rPr kumimoji="0" lang="en-US" sz="1800" b="0" i="0" u="none" strike="noStrike" cap="none" spc="0" normalizeH="0" baseline="0" noProof="0" smtClean="0">
              <a:ln/>
              <a:effectLst/>
              <a:uLnTx/>
              <a:uFillTx/>
              <a:latin typeface="+mn-lt"/>
              <a:cs typeface="Arial" pitchFamily="34" charset="0"/>
            </a:rPr>
            <a:t>Stand Out Projects</a:t>
          </a:r>
          <a:endParaRPr kumimoji="0" lang="en-US" sz="1800" b="0" i="0" u="none" strike="noStrike" cap="none" spc="0" normalizeH="0" baseline="0" noProof="0" dirty="0" smtClean="0">
            <a:ln/>
            <a:effectLst/>
            <a:uLnTx/>
            <a:uFillTx/>
            <a:latin typeface="+mn-lt"/>
            <a:cs typeface="Arial" pitchFamily="34" charset="0"/>
          </a:endParaRPr>
        </a:p>
      </dgm:t>
    </dgm:pt>
    <dgm:pt modelId="{BF812061-2370-481D-9634-4A1CB565E97C}" type="parTrans" cxnId="{5CC65A6F-6037-4C05-BF41-1455B4921583}">
      <dgm:prSet/>
      <dgm:spPr/>
      <dgm:t>
        <a:bodyPr/>
        <a:lstStyle/>
        <a:p>
          <a:endParaRPr lang="en-US" sz="1800">
            <a:latin typeface="+mn-lt"/>
          </a:endParaRPr>
        </a:p>
      </dgm:t>
    </dgm:pt>
    <dgm:pt modelId="{08276539-25CE-45F8-96F1-CB174814C0B5}" type="sibTrans" cxnId="{5CC65A6F-6037-4C05-BF41-1455B4921583}">
      <dgm:prSet/>
      <dgm:spPr/>
      <dgm:t>
        <a:bodyPr/>
        <a:lstStyle/>
        <a:p>
          <a:endParaRPr lang="en-US" sz="1800">
            <a:latin typeface="+mn-lt"/>
          </a:endParaRPr>
        </a:p>
      </dgm:t>
    </dgm:pt>
    <dgm:pt modelId="{A866C310-D318-4BF9-9C69-14A5DE29F89C}">
      <dgm:prSet custT="1"/>
      <dgm:spPr/>
      <dgm:t>
        <a:bodyPr/>
        <a:lstStyle/>
        <a:p>
          <a:pPr rtl="0"/>
          <a:r>
            <a:rPr kumimoji="0" lang="en-US" sz="1800" b="0" i="0" u="none" strike="noStrike" cap="none" spc="0" normalizeH="0" baseline="0" noProof="0" dirty="0" smtClean="0">
              <a:ln/>
              <a:effectLst/>
              <a:uLnTx/>
              <a:uFillTx/>
              <a:latin typeface="+mn-lt"/>
              <a:cs typeface="Arial" pitchFamily="34" charset="0"/>
            </a:rPr>
            <a:t>Voter Authorized Capacity</a:t>
          </a:r>
        </a:p>
      </dgm:t>
    </dgm:pt>
    <dgm:pt modelId="{D5BE5972-3278-4466-8696-03D8CDC27486}" type="parTrans" cxnId="{11AFDE30-718D-4F65-AB32-6FD9F05A8509}">
      <dgm:prSet/>
      <dgm:spPr/>
      <dgm:t>
        <a:bodyPr/>
        <a:lstStyle/>
        <a:p>
          <a:endParaRPr lang="en-US"/>
        </a:p>
      </dgm:t>
    </dgm:pt>
    <dgm:pt modelId="{DC3B299B-1CC1-46BA-92A2-804777B1975B}" type="sibTrans" cxnId="{11AFDE30-718D-4F65-AB32-6FD9F05A8509}">
      <dgm:prSet/>
      <dgm:spPr/>
      <dgm:t>
        <a:bodyPr/>
        <a:lstStyle/>
        <a:p>
          <a:endParaRPr lang="en-US"/>
        </a:p>
      </dgm:t>
    </dgm:pt>
    <dgm:pt modelId="{578F33B3-F249-493B-87DA-F8A933E5DEA9}" type="pres">
      <dgm:prSet presAssocID="{01EAC2BB-10E0-4901-BA83-94D0A6107417}" presName="compositeShape" presStyleCnt="0">
        <dgm:presLayoutVars>
          <dgm:dir/>
          <dgm:resizeHandles/>
        </dgm:presLayoutVars>
      </dgm:prSet>
      <dgm:spPr/>
      <dgm:t>
        <a:bodyPr/>
        <a:lstStyle/>
        <a:p>
          <a:endParaRPr lang="en-US"/>
        </a:p>
      </dgm:t>
    </dgm:pt>
    <dgm:pt modelId="{E8B8C7B0-DCF3-4DD7-975E-9FCFEDB5405F}" type="pres">
      <dgm:prSet presAssocID="{01EAC2BB-10E0-4901-BA83-94D0A6107417}" presName="pyramid" presStyleLbl="node1" presStyleIdx="0" presStyleCnt="1" custScaleX="42532" custScaleY="90000" custLinFactNeighborX="-1867" custLinFactNeighborY="0"/>
      <dgm:spPr>
        <a:prstGeom prst="flowChartCollate">
          <a:avLst/>
        </a:prstGeom>
      </dgm:spPr>
    </dgm:pt>
    <dgm:pt modelId="{800A9F04-6112-476D-B104-30F0232E205F}" type="pres">
      <dgm:prSet presAssocID="{01EAC2BB-10E0-4901-BA83-94D0A6107417}" presName="theList" presStyleCnt="0"/>
      <dgm:spPr/>
    </dgm:pt>
    <dgm:pt modelId="{C364EF53-DBB9-4AFD-8D0B-5D5EC116F3B7}" type="pres">
      <dgm:prSet presAssocID="{B989E430-6BB0-475F-9D38-521CEB38B80F}" presName="aNode" presStyleLbl="fgAcc1" presStyleIdx="0" presStyleCnt="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D8B2F44-802E-4E66-9478-BA7FC9FE7558}" type="pres">
      <dgm:prSet presAssocID="{B989E430-6BB0-475F-9D38-521CEB38B80F}" presName="aSpace" presStyleCnt="0"/>
      <dgm:spPr/>
    </dgm:pt>
    <dgm:pt modelId="{FA25EFAA-64CD-4ED8-BFB3-D772D17EBADC}" type="pres">
      <dgm:prSet presAssocID="{02507CFC-FB10-4D98-89C5-E274F476D899}" presName="aNode" presStyleLbl="fgAcc1" presStyleIdx="1" presStyleCnt="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E3B1D76-17F6-4D9E-B1F5-38160649B556}" type="pres">
      <dgm:prSet presAssocID="{02507CFC-FB10-4D98-89C5-E274F476D899}" presName="aSpace" presStyleCnt="0"/>
      <dgm:spPr/>
    </dgm:pt>
    <dgm:pt modelId="{A233D1D3-B7DB-4C14-8E1D-24522BF06974}" type="pres">
      <dgm:prSet presAssocID="{EDD05538-CB80-4F30-B2B1-FEB2C37C5F2B}" presName="aNode" presStyleLbl="fgAcc1" presStyleIdx="2" presStyleCnt="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A2C33C6-24E3-494E-BEBC-12EFB0090351}" type="pres">
      <dgm:prSet presAssocID="{EDD05538-CB80-4F30-B2B1-FEB2C37C5F2B}" presName="aSpace" presStyleCnt="0"/>
      <dgm:spPr/>
    </dgm:pt>
    <dgm:pt modelId="{CA04CE28-52A7-4265-A2B0-D821FF2A706F}" type="pres">
      <dgm:prSet presAssocID="{7E4166AE-AFFD-4646-B4D8-A4D96931B849}" presName="aNode" presStyleLbl="fgAcc1" presStyleIdx="3" presStyleCnt="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DE723D7-5F09-4815-9344-F3F9989F3E7C}" type="pres">
      <dgm:prSet presAssocID="{7E4166AE-AFFD-4646-B4D8-A4D96931B849}" presName="aSpace" presStyleCnt="0"/>
      <dgm:spPr/>
    </dgm:pt>
    <dgm:pt modelId="{D60F26BA-4591-4C4F-B3A6-2E1E7160C80C}" type="pres">
      <dgm:prSet presAssocID="{1056A9C5-44A3-4ED0-A4CE-AB628ACD9E93}" presName="aNode" presStyleLbl="fgAcc1" presStyleIdx="4" presStyleCnt="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A3EB09B-A4C3-4488-B6EF-F67D3E8B0806}" type="pres">
      <dgm:prSet presAssocID="{1056A9C5-44A3-4ED0-A4CE-AB628ACD9E93}" presName="aSpace" presStyleCnt="0"/>
      <dgm:spPr/>
    </dgm:pt>
    <dgm:pt modelId="{C06430E5-9987-426C-9FC3-AD541853F185}" type="pres">
      <dgm:prSet presAssocID="{8B20DC7E-8317-49CD-A5CA-1CB874C33B57}" presName="aNode" presStyleLbl="fgAcc1" presStyleIdx="5" presStyleCnt="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8F148DC-5B44-455A-8AD3-89F628F2BB69}" type="pres">
      <dgm:prSet presAssocID="{8B20DC7E-8317-49CD-A5CA-1CB874C33B57}" presName="aSpace" presStyleCnt="0"/>
      <dgm:spPr/>
    </dgm:pt>
    <dgm:pt modelId="{4210C412-5348-4041-836D-4D2610CEADFD}" type="pres">
      <dgm:prSet presAssocID="{A866C310-D318-4BF9-9C69-14A5DE29F89C}" presName="aNode" presStyleLbl="fgAcc1" presStyleIdx="6" presStyleCnt="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997D7FC-170E-4368-9FF2-4E08DF5A6AA0}" type="pres">
      <dgm:prSet presAssocID="{A866C310-D318-4BF9-9C69-14A5DE29F89C}" presName="aSpace" presStyleCnt="0"/>
      <dgm:spPr/>
    </dgm:pt>
    <dgm:pt modelId="{F60E88FB-0321-4CA3-9AD1-31345964B095}" type="pres">
      <dgm:prSet presAssocID="{77C41F09-16DF-4BED-B88E-E6D60F9B341B}" presName="aNode" presStyleLbl="fgAcc1" presStyleIdx="7" presStyleCnt="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27CBD9A-578F-4C36-BCB8-4C5ED30E2B96}" type="pres">
      <dgm:prSet presAssocID="{77C41F09-16DF-4BED-B88E-E6D60F9B341B}" presName="aSpace" presStyleCnt="0"/>
      <dgm:spPr/>
    </dgm:pt>
    <dgm:pt modelId="{19C2F9DD-1D4B-4FF4-AB46-91F4EEDCCFC8}" type="pres">
      <dgm:prSet presAssocID="{E93FEFDF-4FC1-426A-B95B-D7BA5347198C}" presName="aNode" presStyleLbl="fgAcc1" presStyleIdx="8" presStyleCnt="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2FE625B-9EE0-463F-8B04-89DA074C0147}" type="pres">
      <dgm:prSet presAssocID="{E93FEFDF-4FC1-426A-B95B-D7BA5347198C}" presName="aSpace" presStyleCnt="0"/>
      <dgm:spPr/>
    </dgm:pt>
  </dgm:ptLst>
  <dgm:cxnLst>
    <dgm:cxn modelId="{42E1A43D-E691-4104-B541-EEDE51F89BBB}" type="presOf" srcId="{77C41F09-16DF-4BED-B88E-E6D60F9B341B}" destId="{F60E88FB-0321-4CA3-9AD1-31345964B095}" srcOrd="0" destOrd="0" presId="urn:microsoft.com/office/officeart/2005/8/layout/pyramid2"/>
    <dgm:cxn modelId="{CA0602D2-CB2E-40F6-BC05-3B67BDB4388A}" type="presOf" srcId="{01EAC2BB-10E0-4901-BA83-94D0A6107417}" destId="{578F33B3-F249-493B-87DA-F8A933E5DEA9}" srcOrd="0" destOrd="0" presId="urn:microsoft.com/office/officeart/2005/8/layout/pyramid2"/>
    <dgm:cxn modelId="{0AEA4F08-8959-4CA0-9735-6C97BBE14122}" type="presOf" srcId="{1056A9C5-44A3-4ED0-A4CE-AB628ACD9E93}" destId="{D60F26BA-4591-4C4F-B3A6-2E1E7160C80C}" srcOrd="0" destOrd="0" presId="urn:microsoft.com/office/officeart/2005/8/layout/pyramid2"/>
    <dgm:cxn modelId="{3B88015C-ECBB-4A17-A694-1716E587FE7A}" srcId="{01EAC2BB-10E0-4901-BA83-94D0A6107417}" destId="{77C41F09-16DF-4BED-B88E-E6D60F9B341B}" srcOrd="7" destOrd="0" parTransId="{42B2CB0D-631F-441B-8C77-C2C243796F52}" sibTransId="{F1AE3C84-8C8C-4BD1-A082-DF8A572108BC}"/>
    <dgm:cxn modelId="{981680A8-6A3C-46BB-8CC2-D3BB3A40706F}" srcId="{01EAC2BB-10E0-4901-BA83-94D0A6107417}" destId="{B989E430-6BB0-475F-9D38-521CEB38B80F}" srcOrd="0" destOrd="0" parTransId="{6EED007D-226D-4381-8592-2EA3B00A9A5B}" sibTransId="{CC7AB53D-A721-4A4F-AC19-32282632C932}"/>
    <dgm:cxn modelId="{783A4EF6-166B-4622-9341-DEFE04592DA3}" srcId="{01EAC2BB-10E0-4901-BA83-94D0A6107417}" destId="{7E4166AE-AFFD-4646-B4D8-A4D96931B849}" srcOrd="3" destOrd="0" parTransId="{4F933D01-4113-4860-AAA0-AAAC7653CE00}" sibTransId="{89648D41-7E59-45F3-B42C-5AC95B0D135A}"/>
    <dgm:cxn modelId="{5CC65A6F-6037-4C05-BF41-1455B4921583}" srcId="{01EAC2BB-10E0-4901-BA83-94D0A6107417}" destId="{E93FEFDF-4FC1-426A-B95B-D7BA5347198C}" srcOrd="8" destOrd="0" parTransId="{BF812061-2370-481D-9634-4A1CB565E97C}" sibTransId="{08276539-25CE-45F8-96F1-CB174814C0B5}"/>
    <dgm:cxn modelId="{3772AC7D-5F50-4750-AE68-103278D437CB}" type="presOf" srcId="{B989E430-6BB0-475F-9D38-521CEB38B80F}" destId="{C364EF53-DBB9-4AFD-8D0B-5D5EC116F3B7}" srcOrd="0" destOrd="0" presId="urn:microsoft.com/office/officeart/2005/8/layout/pyramid2"/>
    <dgm:cxn modelId="{3F20FBE9-4BE1-4AC4-9C89-80CCF793B8A8}" type="presOf" srcId="{A866C310-D318-4BF9-9C69-14A5DE29F89C}" destId="{4210C412-5348-4041-836D-4D2610CEADFD}" srcOrd="0" destOrd="0" presId="urn:microsoft.com/office/officeart/2005/8/layout/pyramid2"/>
    <dgm:cxn modelId="{35C7C686-6957-4413-9E6B-7D9DB42F9DC2}" type="presOf" srcId="{E93FEFDF-4FC1-426A-B95B-D7BA5347198C}" destId="{19C2F9DD-1D4B-4FF4-AB46-91F4EEDCCFC8}" srcOrd="0" destOrd="0" presId="urn:microsoft.com/office/officeart/2005/8/layout/pyramid2"/>
    <dgm:cxn modelId="{4042307A-9F37-43C4-AFFA-42799923F20F}" type="presOf" srcId="{8B20DC7E-8317-49CD-A5CA-1CB874C33B57}" destId="{C06430E5-9987-426C-9FC3-AD541853F185}" srcOrd="0" destOrd="0" presId="urn:microsoft.com/office/officeart/2005/8/layout/pyramid2"/>
    <dgm:cxn modelId="{11AFDE30-718D-4F65-AB32-6FD9F05A8509}" srcId="{01EAC2BB-10E0-4901-BA83-94D0A6107417}" destId="{A866C310-D318-4BF9-9C69-14A5DE29F89C}" srcOrd="6" destOrd="0" parTransId="{D5BE5972-3278-4466-8696-03D8CDC27486}" sibTransId="{DC3B299B-1CC1-46BA-92A2-804777B1975B}"/>
    <dgm:cxn modelId="{98864F10-F5F5-48E1-9D13-B983CD29AD70}" srcId="{01EAC2BB-10E0-4901-BA83-94D0A6107417}" destId="{02507CFC-FB10-4D98-89C5-E274F476D899}" srcOrd="1" destOrd="0" parTransId="{9897C93F-C908-4D85-8A60-943CEB6BB1AB}" sibTransId="{6AD052CD-692F-45B7-8213-49B00D9DB3CA}"/>
    <dgm:cxn modelId="{D2293EC3-F903-4148-A3B4-B3F70C355E7F}" type="presOf" srcId="{7E4166AE-AFFD-4646-B4D8-A4D96931B849}" destId="{CA04CE28-52A7-4265-A2B0-D821FF2A706F}" srcOrd="0" destOrd="0" presId="urn:microsoft.com/office/officeart/2005/8/layout/pyramid2"/>
    <dgm:cxn modelId="{AE83167D-0807-468A-A04D-C17CABD5D2FC}" srcId="{01EAC2BB-10E0-4901-BA83-94D0A6107417}" destId="{8B20DC7E-8317-49CD-A5CA-1CB874C33B57}" srcOrd="5" destOrd="0" parTransId="{F2A6E76D-B6D4-4BF9-9006-328BA593FCDC}" sibTransId="{5C675BB9-460D-4C85-BE3A-85D60AAD5ABF}"/>
    <dgm:cxn modelId="{2C1A6A14-0F43-4A57-90B6-BC1E28BA06C6}" type="presOf" srcId="{02507CFC-FB10-4D98-89C5-E274F476D899}" destId="{FA25EFAA-64CD-4ED8-BFB3-D772D17EBADC}" srcOrd="0" destOrd="0" presId="urn:microsoft.com/office/officeart/2005/8/layout/pyramid2"/>
    <dgm:cxn modelId="{4DC1DEA5-E472-40AC-A177-0229B2FD9B89}" type="presOf" srcId="{EDD05538-CB80-4F30-B2B1-FEB2C37C5F2B}" destId="{A233D1D3-B7DB-4C14-8E1D-24522BF06974}" srcOrd="0" destOrd="0" presId="urn:microsoft.com/office/officeart/2005/8/layout/pyramid2"/>
    <dgm:cxn modelId="{445F7D0A-60C8-4C43-9F56-118F770B1B90}" srcId="{01EAC2BB-10E0-4901-BA83-94D0A6107417}" destId="{EDD05538-CB80-4F30-B2B1-FEB2C37C5F2B}" srcOrd="2" destOrd="0" parTransId="{393E6168-6B92-419C-BC4E-03C77107DE4A}" sibTransId="{A3A3B000-24E2-49D9-8D07-9C7A6A56C940}"/>
    <dgm:cxn modelId="{510B12FC-91CC-4ABA-A9E4-FAF0AB5DF1F5}" srcId="{01EAC2BB-10E0-4901-BA83-94D0A6107417}" destId="{1056A9C5-44A3-4ED0-A4CE-AB628ACD9E93}" srcOrd="4" destOrd="0" parTransId="{36F0F13A-32C9-47E8-965B-8BED87AB126C}" sibTransId="{4D467AB2-7D20-4972-9C7E-6B32E254D54D}"/>
    <dgm:cxn modelId="{7419EA96-1824-4722-AEB7-E9397C667B47}" type="presParOf" srcId="{578F33B3-F249-493B-87DA-F8A933E5DEA9}" destId="{E8B8C7B0-DCF3-4DD7-975E-9FCFEDB5405F}" srcOrd="0" destOrd="0" presId="urn:microsoft.com/office/officeart/2005/8/layout/pyramid2"/>
    <dgm:cxn modelId="{9D2E37DD-83B6-46D1-8F7F-DF2C559990D3}" type="presParOf" srcId="{578F33B3-F249-493B-87DA-F8A933E5DEA9}" destId="{800A9F04-6112-476D-B104-30F0232E205F}" srcOrd="1" destOrd="0" presId="urn:microsoft.com/office/officeart/2005/8/layout/pyramid2"/>
    <dgm:cxn modelId="{1AA50701-0790-43A9-8932-79121CE596F6}" type="presParOf" srcId="{800A9F04-6112-476D-B104-30F0232E205F}" destId="{C364EF53-DBB9-4AFD-8D0B-5D5EC116F3B7}" srcOrd="0" destOrd="0" presId="urn:microsoft.com/office/officeart/2005/8/layout/pyramid2"/>
    <dgm:cxn modelId="{FA9AE6B8-32A9-4582-8AEC-4B2588088520}" type="presParOf" srcId="{800A9F04-6112-476D-B104-30F0232E205F}" destId="{0D8B2F44-802E-4E66-9478-BA7FC9FE7558}" srcOrd="1" destOrd="0" presId="urn:microsoft.com/office/officeart/2005/8/layout/pyramid2"/>
    <dgm:cxn modelId="{687144D0-91B6-4601-8425-1DA26AEB84CC}" type="presParOf" srcId="{800A9F04-6112-476D-B104-30F0232E205F}" destId="{FA25EFAA-64CD-4ED8-BFB3-D772D17EBADC}" srcOrd="2" destOrd="0" presId="urn:microsoft.com/office/officeart/2005/8/layout/pyramid2"/>
    <dgm:cxn modelId="{5ED2A517-A14A-4F6E-9EB1-E5C7F9BDBB7C}" type="presParOf" srcId="{800A9F04-6112-476D-B104-30F0232E205F}" destId="{1E3B1D76-17F6-4D9E-B1F5-38160649B556}" srcOrd="3" destOrd="0" presId="urn:microsoft.com/office/officeart/2005/8/layout/pyramid2"/>
    <dgm:cxn modelId="{918A3836-4A2F-43F9-B379-331127E8DCC6}" type="presParOf" srcId="{800A9F04-6112-476D-B104-30F0232E205F}" destId="{A233D1D3-B7DB-4C14-8E1D-24522BF06974}" srcOrd="4" destOrd="0" presId="urn:microsoft.com/office/officeart/2005/8/layout/pyramid2"/>
    <dgm:cxn modelId="{0473E54C-B95C-4398-AA3F-46807C14194F}" type="presParOf" srcId="{800A9F04-6112-476D-B104-30F0232E205F}" destId="{1A2C33C6-24E3-494E-BEBC-12EFB0090351}" srcOrd="5" destOrd="0" presId="urn:microsoft.com/office/officeart/2005/8/layout/pyramid2"/>
    <dgm:cxn modelId="{60129796-2EC5-465C-B708-3E736E07CE4B}" type="presParOf" srcId="{800A9F04-6112-476D-B104-30F0232E205F}" destId="{CA04CE28-52A7-4265-A2B0-D821FF2A706F}" srcOrd="6" destOrd="0" presId="urn:microsoft.com/office/officeart/2005/8/layout/pyramid2"/>
    <dgm:cxn modelId="{1FB51C22-E26C-4577-A0F3-11AAC7AB1531}" type="presParOf" srcId="{800A9F04-6112-476D-B104-30F0232E205F}" destId="{BDE723D7-5F09-4815-9344-F3F9989F3E7C}" srcOrd="7" destOrd="0" presId="urn:microsoft.com/office/officeart/2005/8/layout/pyramid2"/>
    <dgm:cxn modelId="{87320A28-93B8-4653-B4F0-55A4236763BB}" type="presParOf" srcId="{800A9F04-6112-476D-B104-30F0232E205F}" destId="{D60F26BA-4591-4C4F-B3A6-2E1E7160C80C}" srcOrd="8" destOrd="0" presId="urn:microsoft.com/office/officeart/2005/8/layout/pyramid2"/>
    <dgm:cxn modelId="{9132FBA5-D258-4CEA-AB52-FD837DE96E76}" type="presParOf" srcId="{800A9F04-6112-476D-B104-30F0232E205F}" destId="{2A3EB09B-A4C3-4488-B6EF-F67D3E8B0806}" srcOrd="9" destOrd="0" presId="urn:microsoft.com/office/officeart/2005/8/layout/pyramid2"/>
    <dgm:cxn modelId="{C9A473B5-9687-4A36-BA11-3BBEBC7D0864}" type="presParOf" srcId="{800A9F04-6112-476D-B104-30F0232E205F}" destId="{C06430E5-9987-426C-9FC3-AD541853F185}" srcOrd="10" destOrd="0" presId="urn:microsoft.com/office/officeart/2005/8/layout/pyramid2"/>
    <dgm:cxn modelId="{0E1C3924-10B9-4447-8EF2-E7D7DCA9F1A4}" type="presParOf" srcId="{800A9F04-6112-476D-B104-30F0232E205F}" destId="{08F148DC-5B44-455A-8AD3-89F628F2BB69}" srcOrd="11" destOrd="0" presId="urn:microsoft.com/office/officeart/2005/8/layout/pyramid2"/>
    <dgm:cxn modelId="{441A8D70-54B7-415F-89E5-6F57CF099CFC}" type="presParOf" srcId="{800A9F04-6112-476D-B104-30F0232E205F}" destId="{4210C412-5348-4041-836D-4D2610CEADFD}" srcOrd="12" destOrd="0" presId="urn:microsoft.com/office/officeart/2005/8/layout/pyramid2"/>
    <dgm:cxn modelId="{4B827A0E-152E-4313-9277-FA3E409BE125}" type="presParOf" srcId="{800A9F04-6112-476D-B104-30F0232E205F}" destId="{3997D7FC-170E-4368-9FF2-4E08DF5A6AA0}" srcOrd="13" destOrd="0" presId="urn:microsoft.com/office/officeart/2005/8/layout/pyramid2"/>
    <dgm:cxn modelId="{A97B1F53-BB99-45C9-9451-A1684D627657}" type="presParOf" srcId="{800A9F04-6112-476D-B104-30F0232E205F}" destId="{F60E88FB-0321-4CA3-9AD1-31345964B095}" srcOrd="14" destOrd="0" presId="urn:microsoft.com/office/officeart/2005/8/layout/pyramid2"/>
    <dgm:cxn modelId="{43BC9B14-4617-45E6-A1F9-192A2EF57A1D}" type="presParOf" srcId="{800A9F04-6112-476D-B104-30F0232E205F}" destId="{E27CBD9A-578F-4C36-BCB8-4C5ED30E2B96}" srcOrd="15" destOrd="0" presId="urn:microsoft.com/office/officeart/2005/8/layout/pyramid2"/>
    <dgm:cxn modelId="{240EFCDF-5938-4642-BC20-409FF6EC4F7E}" type="presParOf" srcId="{800A9F04-6112-476D-B104-30F0232E205F}" destId="{19C2F9DD-1D4B-4FF4-AB46-91F4EEDCCFC8}" srcOrd="16" destOrd="0" presId="urn:microsoft.com/office/officeart/2005/8/layout/pyramid2"/>
    <dgm:cxn modelId="{93D6AA76-5502-47F2-9127-0C3BD5B4510A}" type="presParOf" srcId="{800A9F04-6112-476D-B104-30F0232E205F}" destId="{72FE625B-9EE0-463F-8B04-89DA074C0147}" srcOrd="17" destOrd="0" presId="urn:microsoft.com/office/officeart/2005/8/layout/pyramid2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1804"/>
          </a:xfrm>
          <a:prstGeom prst="rect">
            <a:avLst/>
          </a:prstGeom>
        </p:spPr>
        <p:txBody>
          <a:bodyPr vert="horz" lIns="92953" tIns="46477" rIns="92953" bIns="46477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9" y="0"/>
            <a:ext cx="3037840" cy="461804"/>
          </a:xfrm>
          <a:prstGeom prst="rect">
            <a:avLst/>
          </a:prstGeom>
        </p:spPr>
        <p:txBody>
          <a:bodyPr vert="horz" lIns="92953" tIns="46477" rIns="92953" bIns="46477" rtlCol="0"/>
          <a:lstStyle>
            <a:lvl1pPr algn="r">
              <a:defRPr sz="1200"/>
            </a:lvl1pPr>
          </a:lstStyle>
          <a:p>
            <a:fld id="{0A77FC81-A4A2-4577-A833-2B8AD09B8AF9}" type="datetimeFigureOut">
              <a:rPr lang="en-US" smtClean="0"/>
              <a:pPr/>
              <a:t>6/6/2011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95388" y="692150"/>
            <a:ext cx="4619625" cy="34639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953" tIns="46477" rIns="92953" bIns="46477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387136"/>
            <a:ext cx="5608320" cy="4156234"/>
          </a:xfrm>
          <a:prstGeom prst="rect">
            <a:avLst/>
          </a:prstGeom>
        </p:spPr>
        <p:txBody>
          <a:bodyPr vert="horz" lIns="92953" tIns="46477" rIns="92953" bIns="46477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772669"/>
            <a:ext cx="3037840" cy="461804"/>
          </a:xfrm>
          <a:prstGeom prst="rect">
            <a:avLst/>
          </a:prstGeom>
        </p:spPr>
        <p:txBody>
          <a:bodyPr vert="horz" lIns="92953" tIns="46477" rIns="92953" bIns="46477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9" y="8772669"/>
            <a:ext cx="3037840" cy="461804"/>
          </a:xfrm>
          <a:prstGeom prst="rect">
            <a:avLst/>
          </a:prstGeom>
        </p:spPr>
        <p:txBody>
          <a:bodyPr vert="horz" lIns="92953" tIns="46477" rIns="92953" bIns="46477" rtlCol="0" anchor="b"/>
          <a:lstStyle>
            <a:lvl1pPr algn="r">
              <a:defRPr sz="1200"/>
            </a:lvl1pPr>
          </a:lstStyle>
          <a:p>
            <a:fld id="{A9D38F3B-F552-42C7-B770-ED046B0A545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E6D80-4C64-47BD-8826-0F8510340D0A}" type="datetime1">
              <a:rPr lang="en-US" smtClean="0"/>
              <a:pPr/>
              <a:t>6/6/2011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="1">
                <a:solidFill>
                  <a:schemeClr val="bg1"/>
                </a:solidFill>
              </a:defRPr>
            </a:lvl1pPr>
          </a:lstStyle>
          <a:p>
            <a:fld id="{0A8EF887-4AA1-44A4-803A-7E2B3A02AA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B5F9FC-11F7-49D5-9879-FAEA24FE105F}" type="datetime1">
              <a:rPr lang="en-US" smtClean="0"/>
              <a:pPr/>
              <a:t>6/6/2011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8EF887-4AA1-44A4-803A-7E2B3A02AA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02324-FF4D-44D2-97AF-2E460BD36F9C}" type="datetime1">
              <a:rPr lang="en-US" smtClean="0"/>
              <a:pPr/>
              <a:t>6/6/2011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8EF887-4AA1-44A4-803A-7E2B3A02AA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38005B-5AD6-4880-A84B-D6CBD9B16443}" type="datetime1">
              <a:rPr lang="en-US" smtClean="0"/>
              <a:pPr/>
              <a:t>6/6/2011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8EF887-4AA1-44A4-803A-7E2B3A02AA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1502C-AD09-48B5-8036-DA393B71B754}" type="datetime1">
              <a:rPr lang="en-US" smtClean="0"/>
              <a:pPr/>
              <a:t>6/6/2011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8EF887-4AA1-44A4-803A-7E2B3A02AA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184A05-14C0-4A3F-BAAB-A320BBCDD7B5}" type="datetime1">
              <a:rPr lang="en-US" smtClean="0"/>
              <a:pPr/>
              <a:t>6/6/2011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8EF887-4AA1-44A4-803A-7E2B3A02AA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86E7E3-F883-4645-8444-0DF304FCA6BC}" type="datetime1">
              <a:rPr lang="en-US" smtClean="0"/>
              <a:pPr/>
              <a:t>6/6/2011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8EF887-4AA1-44A4-803A-7E2B3A02AA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E31657-016D-4585-A414-D78110C367D2}" type="datetime1">
              <a:rPr lang="en-US" smtClean="0"/>
              <a:pPr/>
              <a:t>6/6/2011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8EF887-4AA1-44A4-803A-7E2B3A02AA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A052D3-ADF7-4334-80AC-D0BED6FC599A}" type="datetime1">
              <a:rPr lang="en-US" smtClean="0"/>
              <a:pPr/>
              <a:t>6/6/2011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8EF887-4AA1-44A4-803A-7E2B3A02AA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A56937-59E2-434C-AAA3-570FE39AEFAB}" type="datetime1">
              <a:rPr lang="en-US" smtClean="0"/>
              <a:pPr/>
              <a:t>6/6/2011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8EF887-4AA1-44A4-803A-7E2B3A02AA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B9B099-F566-4115-A998-BCDA5A930E35}" type="datetime1">
              <a:rPr lang="en-US" smtClean="0"/>
              <a:pPr/>
              <a:t>6/6/2011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8EF887-4AA1-44A4-803A-7E2B3A02AA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C1C4A-8B31-410D-AD10-66E7B8E703BD}" type="datetime1">
              <a:rPr lang="en-US" smtClean="0"/>
              <a:pPr/>
              <a:t>6/6/2011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8EF887-4AA1-44A4-803A-7E2B3A02AA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10" descr="City Seal BW2"/>
          <p:cNvPicPr>
            <a:picLocks noChangeAspect="1" noChangeArrowheads="1"/>
          </p:cNvPicPr>
          <p:nvPr userDrawn="1"/>
        </p:nvPicPr>
        <p:blipFill>
          <a:blip r:embed="rId14">
            <a:lum bright="84000" contrast="-70000"/>
          </a:blip>
          <a:srcRect/>
          <a:stretch>
            <a:fillRect/>
          </a:stretch>
        </p:blipFill>
        <p:spPr bwMode="auto">
          <a:xfrm>
            <a:off x="2449513" y="1752600"/>
            <a:ext cx="4343400" cy="4111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6" descr="image_1871.JPG"/>
          <p:cNvPicPr>
            <a:picLocks noChangeAspect="1"/>
          </p:cNvPicPr>
          <p:nvPr userDrawn="1"/>
        </p:nvPicPr>
        <p:blipFill>
          <a:blip r:embed="rId15" cstate="print"/>
          <a:stretch>
            <a:fillRect/>
          </a:stretch>
        </p:blipFill>
        <p:spPr>
          <a:xfrm>
            <a:off x="0" y="5867400"/>
            <a:ext cx="9144000" cy="9906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1880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77EDA3-C2D0-41D5-9820-1960B589CA77}" type="datetime1">
              <a:rPr lang="en-US" smtClean="0"/>
              <a:pPr/>
              <a:t>6/6/2011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1880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8EF887-4AA1-44A4-803A-7E2B3A02AA6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newlogo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9144000" cy="1447800"/>
          </a:xfrm>
          <a:prstGeom prst="rect">
            <a:avLst/>
          </a:prstGeom>
        </p:spPr>
      </p:pic>
      <p:sp>
        <p:nvSpPr>
          <p:cNvPr id="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1981200"/>
            <a:ext cx="9144000" cy="1470025"/>
          </a:xfrm>
        </p:spPr>
        <p:txBody>
          <a:bodyPr/>
          <a:lstStyle/>
          <a:p>
            <a:pPr eaLnBrk="1" hangingPunct="1"/>
            <a:r>
              <a:rPr lang="en-US" sz="4000" dirty="0" smtClean="0">
                <a:cs typeface="Arial" pitchFamily="34" charset="0"/>
              </a:rPr>
              <a:t>Proposed Capital Improvement Plan</a:t>
            </a:r>
            <a:br>
              <a:rPr lang="en-US" sz="4000" dirty="0" smtClean="0">
                <a:cs typeface="Arial" pitchFamily="34" charset="0"/>
              </a:rPr>
            </a:br>
            <a:r>
              <a:rPr lang="en-US" sz="4000" dirty="0" smtClean="0">
                <a:cs typeface="Arial" pitchFamily="34" charset="0"/>
              </a:rPr>
              <a:t>FY2012-FY2016</a:t>
            </a:r>
          </a:p>
        </p:txBody>
      </p:sp>
      <p:sp>
        <p:nvSpPr>
          <p:cNvPr id="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733800"/>
            <a:ext cx="6400800" cy="1752600"/>
          </a:xfrm>
        </p:spPr>
        <p:txBody>
          <a:bodyPr>
            <a:normAutofit fontScale="92500" lnSpcReduction="10000"/>
          </a:bodyPr>
          <a:lstStyle/>
          <a:p>
            <a:pPr eaLnBrk="1" hangingPunct="1">
              <a:lnSpc>
                <a:spcPct val="90000"/>
              </a:lnSpc>
            </a:pPr>
            <a:r>
              <a:rPr lang="en-US" dirty="0" smtClean="0">
                <a:solidFill>
                  <a:schemeClr val="tx1"/>
                </a:solidFill>
                <a:cs typeface="Arial" pitchFamily="34" charset="0"/>
              </a:rPr>
              <a:t>Finance Department</a:t>
            </a:r>
          </a:p>
          <a:p>
            <a:pPr eaLnBrk="1" hangingPunct="1">
              <a:lnSpc>
                <a:spcPct val="90000"/>
              </a:lnSpc>
            </a:pPr>
            <a:r>
              <a:rPr lang="en-US" dirty="0" smtClean="0">
                <a:solidFill>
                  <a:schemeClr val="tx1"/>
                </a:solidFill>
                <a:cs typeface="Arial" pitchFamily="34" charset="0"/>
              </a:rPr>
              <a:t>Kelly Dowe, Director</a:t>
            </a:r>
          </a:p>
          <a:p>
            <a:pPr eaLnBrk="1" hangingPunct="1">
              <a:lnSpc>
                <a:spcPct val="90000"/>
              </a:lnSpc>
            </a:pPr>
            <a:r>
              <a:rPr lang="en-US" sz="1800" dirty="0" smtClean="0">
                <a:solidFill>
                  <a:schemeClr val="tx1"/>
                </a:solidFill>
                <a:cs typeface="Arial" pitchFamily="34" charset="0"/>
              </a:rPr>
              <a:t>Presented By:</a:t>
            </a:r>
          </a:p>
          <a:p>
            <a:pPr eaLnBrk="1" hangingPunct="1">
              <a:lnSpc>
                <a:spcPct val="90000"/>
              </a:lnSpc>
            </a:pPr>
            <a:r>
              <a:rPr lang="en-US" sz="1800" dirty="0" smtClean="0">
                <a:solidFill>
                  <a:schemeClr val="tx1"/>
                </a:solidFill>
                <a:cs typeface="Arial" pitchFamily="34" charset="0"/>
              </a:rPr>
              <a:t>Jennifer Olenick, Public Finance Division Manager</a:t>
            </a:r>
          </a:p>
          <a:p>
            <a:pPr eaLnBrk="1" hangingPunct="1">
              <a:lnSpc>
                <a:spcPct val="90000"/>
              </a:lnSpc>
            </a:pPr>
            <a:r>
              <a:rPr lang="en-US" sz="1800" dirty="0" smtClean="0">
                <a:solidFill>
                  <a:schemeClr val="tx1"/>
                </a:solidFill>
                <a:cs typeface="Arial" pitchFamily="34" charset="0"/>
              </a:rPr>
              <a:t>June 7, 2011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334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400" dirty="0" smtClean="0"/>
              <a:t>Bonds – 2006 Bond Authorization to deplete in FY2013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8EF887-4AA1-44A4-803A-7E2B3A02AA67}" type="slidenum">
              <a:rPr lang="en-US" b="1" smtClean="0">
                <a:solidFill>
                  <a:schemeClr val="bg1"/>
                </a:solidFill>
              </a:rPr>
              <a:pPr/>
              <a:t>10</a:t>
            </a:fld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5" name="Rectangle 6"/>
          <p:cNvSpPr txBox="1">
            <a:spLocks noChangeArrowheads="1"/>
          </p:cNvSpPr>
          <p:nvPr/>
        </p:nvSpPr>
        <p:spPr>
          <a:xfrm>
            <a:off x="381000" y="533400"/>
            <a:ext cx="8458200" cy="7921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>
              <a:spcBef>
                <a:spcPct val="0"/>
              </a:spcBef>
            </a:pPr>
            <a:r>
              <a:rPr lang="en-US" sz="3200" dirty="0" smtClean="0"/>
              <a:t>Voter Authorized Capacity</a:t>
            </a:r>
            <a:endParaRPr kumimoji="0" lang="en-US" sz="3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Arial" pitchFamily="34" charset="0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 rot="5400000">
            <a:off x="6363494" y="951706"/>
            <a:ext cx="1447800" cy="1588"/>
          </a:xfrm>
          <a:prstGeom prst="line">
            <a:avLst/>
          </a:prstGeom>
          <a:ln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pic>
        <p:nvPicPr>
          <p:cNvPr id="7" name="Picture 2" descr="E:\WoRK\City of Houston\Seal_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463622" y="457200"/>
            <a:ext cx="994578" cy="990600"/>
          </a:xfrm>
          <a:prstGeom prst="rect">
            <a:avLst/>
          </a:prstGeom>
          <a:noFill/>
        </p:spPr>
      </p:pic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304800" y="1981200"/>
          <a:ext cx="8381998" cy="3840480"/>
        </p:xfrm>
        <a:graphic>
          <a:graphicData uri="http://schemas.openxmlformats.org/drawingml/2006/table">
            <a:tbl>
              <a:tblPr/>
              <a:tblGrid>
                <a:gridCol w="1230388"/>
                <a:gridCol w="1922477"/>
                <a:gridCol w="845627"/>
                <a:gridCol w="673428"/>
                <a:gridCol w="673428"/>
                <a:gridCol w="673428"/>
                <a:gridCol w="671443"/>
                <a:gridCol w="538294"/>
                <a:gridCol w="1153485"/>
              </a:tblGrid>
              <a:tr h="17562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Department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Public Improvement Bonds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Est. </a:t>
                      </a:r>
                      <a:r>
                        <a:rPr lang="en-US" sz="12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FY2011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FY2012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FY2013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FY2014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FY2015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FY2016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FY2011-FY2016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</a:tr>
              <a:tr h="175623">
                <a:tc rowSpan="2"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Fire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Fund 4500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5,224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5,137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10,575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16,312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562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Future Bond Election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11,125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10,725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10,825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32,675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5623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Gen Gov't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Fund 4509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3,087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4,972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2,645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7,617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</a:tr>
              <a:tr h="17562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Future Bond Election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2,125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2,275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2,250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6,650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</a:tr>
              <a:tr h="175623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Health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Fund 4508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1,910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6,246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1,300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412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7,958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562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Fund 4509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655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1,332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1,332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562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Future Bond Election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3,567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5,700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5,700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14,967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562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Housing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Fund 4501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2,000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3,000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3,000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3,000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3,000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3,000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15,000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</a:tr>
              <a:tr h="175623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Library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Fund 4507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5,663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2,220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7,350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1,451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11,021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562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Fund 4509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562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Future Bond Election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6,340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8,150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8,570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23,060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5623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Parks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Fund 4502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10,953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7,810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15,075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22,885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</a:tr>
              <a:tr h="17562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Fund 4509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</a:tr>
              <a:tr h="17562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Future Bond Election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13,512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10,200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10,225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33,937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</a:tr>
              <a:tr h="175623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Police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Fund 4504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7,328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7,157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37,185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23,450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3,680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71,472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562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Future Bond Election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24,595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14,245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38,840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5623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Solid Waste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Fund 4503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1,380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3,363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1,134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4,497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</a:tr>
              <a:tr h="17562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Future Bond Election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3,766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2,100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2,975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8,841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</a:tr>
              <a:tr h="17562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Street &amp; Traffic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Fund 4506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53,080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33,000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33,000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5623">
                <a:tc gridSpan="2"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Totals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91,280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74,237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78,264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69,348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70,425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57,790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350,064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</a:tr>
            </a:tbl>
          </a:graphicData>
        </a:graphic>
      </p:graphicFrame>
      <p:sp>
        <p:nvSpPr>
          <p:cNvPr id="9" name="Rectangle 3"/>
          <p:cNvSpPr txBox="1">
            <a:spLocks noChangeArrowheads="1"/>
          </p:cNvSpPr>
          <p:nvPr/>
        </p:nvSpPr>
        <p:spPr bwMode="auto">
          <a:xfrm>
            <a:off x="533400" y="1752600"/>
            <a:ext cx="82296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cs typeface="+mn-cs"/>
              </a:rPr>
              <a:t>($   Thousands)</a:t>
            </a:r>
          </a:p>
          <a:p>
            <a:pPr marL="342900" marR="0" lvl="0" indent="-342900" algn="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endParaRPr kumimoji="0" lang="en-US" sz="105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3505200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2006 Bond Authorization for $135M</a:t>
            </a:r>
          </a:p>
          <a:p>
            <a:pPr lvl="1"/>
            <a:r>
              <a:rPr lang="en-US" dirty="0" smtClean="0"/>
              <a:t>$34M for Radio Infrastructure Upgrades</a:t>
            </a:r>
          </a:p>
          <a:p>
            <a:pPr lvl="1"/>
            <a:r>
              <a:rPr lang="en-US" dirty="0" smtClean="0"/>
              <a:t>$66M for HPD</a:t>
            </a:r>
          </a:p>
          <a:p>
            <a:pPr lvl="1"/>
            <a:r>
              <a:rPr lang="en-US" dirty="0" smtClean="0"/>
              <a:t>$35M for HFD</a:t>
            </a:r>
          </a:p>
          <a:p>
            <a:r>
              <a:rPr lang="en-US" dirty="0" smtClean="0"/>
              <a:t>Current Public Safety Projects</a:t>
            </a:r>
          </a:p>
          <a:p>
            <a:pPr lvl="1"/>
            <a:r>
              <a:rPr lang="en-US" dirty="0" smtClean="0"/>
              <a:t>District 17 Police Station Construction</a:t>
            </a:r>
          </a:p>
          <a:p>
            <a:pPr lvl="1"/>
            <a:r>
              <a:rPr lang="en-US" dirty="0" smtClean="0"/>
              <a:t>Fire Station #20, 30 &amp; 56 Expansion</a:t>
            </a:r>
          </a:p>
          <a:p>
            <a:pPr lvl="1"/>
            <a:r>
              <a:rPr lang="en-US" dirty="0" smtClean="0"/>
              <a:t>Arson Lab Renovations</a:t>
            </a:r>
          </a:p>
          <a:p>
            <a:pPr lvl="1"/>
            <a:r>
              <a:rPr lang="en-US" dirty="0" err="1" smtClean="0"/>
              <a:t>Reisner</a:t>
            </a:r>
            <a:r>
              <a:rPr lang="en-US" dirty="0" smtClean="0"/>
              <a:t> Fire Alarm Replacement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8EF887-4AA1-44A4-803A-7E2B3A02AA67}" type="slidenum">
              <a:rPr lang="en-US" b="1" smtClean="0">
                <a:solidFill>
                  <a:schemeClr val="bg1"/>
                </a:solidFill>
              </a:rPr>
              <a:pPr/>
              <a:t>11</a:t>
            </a:fld>
            <a:endParaRPr lang="en-US" b="1">
              <a:solidFill>
                <a:schemeClr val="bg1"/>
              </a:solidFill>
            </a:endParaRPr>
          </a:p>
        </p:txBody>
      </p:sp>
      <p:sp>
        <p:nvSpPr>
          <p:cNvPr id="5" name="Rectangle 6"/>
          <p:cNvSpPr txBox="1">
            <a:spLocks noChangeArrowheads="1"/>
          </p:cNvSpPr>
          <p:nvPr/>
        </p:nvSpPr>
        <p:spPr>
          <a:xfrm>
            <a:off x="381000" y="533400"/>
            <a:ext cx="8458200" cy="7921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>
              <a:spcBef>
                <a:spcPct val="0"/>
              </a:spcBef>
            </a:pPr>
            <a:r>
              <a:rPr lang="en-US" sz="3200" dirty="0" smtClean="0"/>
              <a:t>Public Safety</a:t>
            </a:r>
          </a:p>
        </p:txBody>
      </p:sp>
      <p:cxnSp>
        <p:nvCxnSpPr>
          <p:cNvPr id="6" name="Straight Connector 5"/>
          <p:cNvCxnSpPr/>
          <p:nvPr/>
        </p:nvCxnSpPr>
        <p:spPr>
          <a:xfrm rot="5400000">
            <a:off x="6363494" y="951706"/>
            <a:ext cx="1447800" cy="1588"/>
          </a:xfrm>
          <a:prstGeom prst="line">
            <a:avLst/>
          </a:prstGeom>
          <a:ln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pic>
        <p:nvPicPr>
          <p:cNvPr id="7" name="Picture 2" descr="E:\WoRK\City of Houston\Seal_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463622" y="457200"/>
            <a:ext cx="994578" cy="9906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3048000"/>
          </a:xfrm>
        </p:spPr>
        <p:txBody>
          <a:bodyPr>
            <a:normAutofit fontScale="85000" lnSpcReduction="10000"/>
          </a:bodyPr>
          <a:lstStyle/>
          <a:p>
            <a:r>
              <a:rPr lang="en-US" dirty="0" smtClean="0"/>
              <a:t>New Health Laboratory </a:t>
            </a:r>
          </a:p>
          <a:p>
            <a:r>
              <a:rPr lang="en-US" dirty="0" smtClean="0"/>
              <a:t>Julia </a:t>
            </a:r>
            <a:r>
              <a:rPr lang="en-US" dirty="0" err="1" smtClean="0"/>
              <a:t>Ideson</a:t>
            </a:r>
            <a:r>
              <a:rPr lang="en-US" dirty="0" smtClean="0"/>
              <a:t> Building</a:t>
            </a:r>
          </a:p>
          <a:p>
            <a:r>
              <a:rPr lang="en-US" dirty="0" smtClean="0"/>
              <a:t>Lake Houston Wilderness Park</a:t>
            </a:r>
          </a:p>
          <a:p>
            <a:r>
              <a:rPr lang="en-US" dirty="0" smtClean="0"/>
              <a:t>Miller Outdoor Theater</a:t>
            </a:r>
          </a:p>
          <a:p>
            <a:r>
              <a:rPr lang="en-US" dirty="0" smtClean="0"/>
              <a:t>Remodeling and Expansion of Terminal D at IAH</a:t>
            </a:r>
          </a:p>
          <a:p>
            <a:r>
              <a:rPr lang="en-US" dirty="0" smtClean="0"/>
              <a:t>BARC Facilities renovations and future Adoption Center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8EF887-4AA1-44A4-803A-7E2B3A02AA67}" type="slidenum">
              <a:rPr lang="en-US" b="1" smtClean="0">
                <a:solidFill>
                  <a:schemeClr val="bg1"/>
                </a:solidFill>
              </a:rPr>
              <a:pPr/>
              <a:t>12</a:t>
            </a:fld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5" name="Rectangle 6"/>
          <p:cNvSpPr txBox="1">
            <a:spLocks noChangeArrowheads="1"/>
          </p:cNvSpPr>
          <p:nvPr/>
        </p:nvSpPr>
        <p:spPr>
          <a:xfrm>
            <a:off x="381000" y="533400"/>
            <a:ext cx="8458200" cy="7921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>
              <a:spcBef>
                <a:spcPct val="0"/>
              </a:spcBef>
            </a:pPr>
            <a:r>
              <a:rPr lang="en-US" sz="3200" dirty="0" smtClean="0"/>
              <a:t>Stand Out Projects</a:t>
            </a:r>
            <a:endParaRPr kumimoji="0" lang="en-US" sz="3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Arial" pitchFamily="34" charset="0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 rot="5400000">
            <a:off x="6363494" y="951706"/>
            <a:ext cx="1447800" cy="1588"/>
          </a:xfrm>
          <a:prstGeom prst="line">
            <a:avLst/>
          </a:prstGeom>
          <a:ln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pic>
        <p:nvPicPr>
          <p:cNvPr id="7" name="Picture 2" descr="E:\WoRK\City of Houston\Seal_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463622" y="457200"/>
            <a:ext cx="994578" cy="9906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8EF887-4AA1-44A4-803A-7E2B3A02AA67}" type="slidenum">
              <a:rPr lang="en-US" b="1" smtClean="0">
                <a:solidFill>
                  <a:schemeClr val="bg1"/>
                </a:solidFill>
              </a:rPr>
              <a:pPr/>
              <a:t>13</a:t>
            </a:fld>
            <a:endParaRPr lang="en-US" b="1" dirty="0">
              <a:solidFill>
                <a:schemeClr val="bg1"/>
              </a:solidFill>
            </a:endParaRPr>
          </a:p>
        </p:txBody>
      </p:sp>
      <p:cxnSp>
        <p:nvCxnSpPr>
          <p:cNvPr id="6" name="Straight Connector 5"/>
          <p:cNvCxnSpPr/>
          <p:nvPr/>
        </p:nvCxnSpPr>
        <p:spPr>
          <a:xfrm rot="5400000">
            <a:off x="6363494" y="951706"/>
            <a:ext cx="1447800" cy="1588"/>
          </a:xfrm>
          <a:prstGeom prst="line">
            <a:avLst/>
          </a:prstGeom>
          <a:ln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pic>
        <p:nvPicPr>
          <p:cNvPr id="7" name="Picture 2" descr="E:\WoRK\City of Houston\Seal_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463622" y="457200"/>
            <a:ext cx="994578" cy="990600"/>
          </a:xfrm>
          <a:prstGeom prst="rect">
            <a:avLst/>
          </a:prstGeom>
          <a:noFill/>
        </p:spPr>
      </p:pic>
      <p:sp>
        <p:nvSpPr>
          <p:cNvPr id="9" name="Rectangle 2"/>
          <p:cNvSpPr txBox="1">
            <a:spLocks noChangeArrowheads="1"/>
          </p:cNvSpPr>
          <p:nvPr/>
        </p:nvSpPr>
        <p:spPr>
          <a:xfrm>
            <a:off x="0" y="2362200"/>
            <a:ext cx="9144000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Arial" pitchFamily="34" charset="0"/>
              </a:rPr>
              <a:t>Proposed Capital Improvement Plan</a:t>
            </a:r>
            <a:br>
              <a:rPr kumimoji="0" lang="en-US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Arial" pitchFamily="34" charset="0"/>
              </a:rPr>
            </a:br>
            <a:r>
              <a:rPr kumimoji="0" lang="en-US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Arial" pitchFamily="34" charset="0"/>
              </a:rPr>
              <a:t>FY2012-FY2016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6"/>
          <p:cNvSpPr txBox="1">
            <a:spLocks noChangeArrowheads="1"/>
          </p:cNvSpPr>
          <p:nvPr/>
        </p:nvSpPr>
        <p:spPr>
          <a:xfrm>
            <a:off x="381000" y="533400"/>
            <a:ext cx="8458200" cy="7921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Arial" pitchFamily="34" charset="0"/>
              </a:rPr>
              <a:t>Proposed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Arial" pitchFamily="34" charset="0"/>
              </a:rPr>
              <a:t> CIP </a:t>
            </a:r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6363494" y="951706"/>
            <a:ext cx="1447800" cy="1588"/>
          </a:xfrm>
          <a:prstGeom prst="line">
            <a:avLst/>
          </a:prstGeom>
          <a:ln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pic>
        <p:nvPicPr>
          <p:cNvPr id="12" name="Picture 2" descr="E:\WoRK\City of Houston\Seal_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463622" y="457200"/>
            <a:ext cx="994578" cy="990600"/>
          </a:xfrm>
          <a:prstGeom prst="rect">
            <a:avLst/>
          </a:prstGeom>
          <a:noFill/>
        </p:spPr>
      </p:pic>
      <p:graphicFrame>
        <p:nvGraphicFramePr>
          <p:cNvPr id="18" name="Diagram 17"/>
          <p:cNvGraphicFramePr/>
          <p:nvPr/>
        </p:nvGraphicFramePr>
        <p:xfrm>
          <a:off x="457200" y="1295400"/>
          <a:ext cx="6248400" cy="4572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188075"/>
            <a:ext cx="2133600" cy="365125"/>
          </a:xfrm>
        </p:spPr>
        <p:txBody>
          <a:bodyPr/>
          <a:lstStyle/>
          <a:p>
            <a:fld id="{0A8EF887-4AA1-44A4-803A-7E2B3A02AA67}" type="slidenum">
              <a:rPr lang="en-US" b="1" smtClean="0">
                <a:solidFill>
                  <a:schemeClr val="bg1"/>
                </a:solidFill>
              </a:rPr>
              <a:pPr/>
              <a:t>2</a:t>
            </a:fld>
            <a:endParaRPr lang="en-US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0386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2400" b="1" dirty="0" smtClean="0">
                <a:cs typeface="Arial" pitchFamily="34" charset="0"/>
              </a:rPr>
              <a:t>The CIP:</a:t>
            </a:r>
          </a:p>
          <a:p>
            <a:pPr>
              <a:lnSpc>
                <a:spcPct val="90000"/>
              </a:lnSpc>
            </a:pPr>
            <a:r>
              <a:rPr lang="en-US" sz="2200" dirty="0" smtClean="0">
                <a:cs typeface="Arial" pitchFamily="34" charset="0"/>
              </a:rPr>
              <a:t>Is a rolling 5 year plan of projected infrastructure projects.</a:t>
            </a:r>
          </a:p>
          <a:p>
            <a:pPr>
              <a:lnSpc>
                <a:spcPct val="90000"/>
              </a:lnSpc>
            </a:pPr>
            <a:r>
              <a:rPr lang="en-US" sz="2200" dirty="0" smtClean="0">
                <a:cs typeface="Arial" pitchFamily="34" charset="0"/>
              </a:rPr>
              <a:t>A live document  and subject to change due to environmental factors; funding, budgets, shifting priorities, scheduling, citizens input, etc. </a:t>
            </a:r>
          </a:p>
          <a:p>
            <a:pPr>
              <a:lnSpc>
                <a:spcPct val="90000"/>
              </a:lnSpc>
            </a:pPr>
            <a:r>
              <a:rPr lang="en-US" sz="2200" dirty="0" smtClean="0">
                <a:cs typeface="Arial" pitchFamily="34" charset="0"/>
              </a:rPr>
              <a:t>Has a 1.75% Civic Art component on vertical construction projects.</a:t>
            </a:r>
          </a:p>
          <a:p>
            <a:pPr>
              <a:lnSpc>
                <a:spcPct val="90000"/>
              </a:lnSpc>
            </a:pPr>
            <a:r>
              <a:rPr lang="en-US" sz="2200" dirty="0" smtClean="0">
                <a:cs typeface="Arial" pitchFamily="34" charset="0"/>
              </a:rPr>
              <a:t>Is accessible online through the Finance Department’s website.</a:t>
            </a:r>
          </a:p>
          <a:p>
            <a:pPr>
              <a:lnSpc>
                <a:spcPct val="90000"/>
              </a:lnSpc>
            </a:pPr>
            <a:r>
              <a:rPr lang="en-US" sz="2200" dirty="0" smtClean="0">
                <a:cs typeface="Arial" pitchFamily="34" charset="0"/>
              </a:rPr>
              <a:t>Covers two components, the Public Improvement Program and Enterprise Fund Program.</a:t>
            </a:r>
          </a:p>
          <a:p>
            <a:endParaRPr lang="en-US" sz="2200" dirty="0">
              <a:cs typeface="Arial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8EF887-4AA1-44A4-803A-7E2B3A02AA67}" type="slidenum">
              <a:rPr lang="en-US" b="1" smtClean="0">
                <a:solidFill>
                  <a:schemeClr val="bg1"/>
                </a:solidFill>
              </a:rPr>
              <a:pPr/>
              <a:t>3</a:t>
            </a:fld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5" name="Rectangle 6"/>
          <p:cNvSpPr txBox="1">
            <a:spLocks noChangeArrowheads="1"/>
          </p:cNvSpPr>
          <p:nvPr/>
        </p:nvSpPr>
        <p:spPr>
          <a:xfrm>
            <a:off x="381000" y="533400"/>
            <a:ext cx="8458200" cy="7921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Arial" pitchFamily="34" charset="0"/>
              </a:rPr>
              <a:t>Overview</a:t>
            </a:r>
            <a:endParaRPr kumimoji="0" lang="en-US" sz="3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Arial" pitchFamily="34" charset="0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 rot="5400000">
            <a:off x="6363494" y="951706"/>
            <a:ext cx="1447800" cy="1588"/>
          </a:xfrm>
          <a:prstGeom prst="line">
            <a:avLst/>
          </a:prstGeom>
          <a:ln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pic>
        <p:nvPicPr>
          <p:cNvPr id="7" name="Picture 2" descr="E:\WoRK\City of Houston\Seal_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463622" y="457200"/>
            <a:ext cx="994578" cy="9906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0386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400" dirty="0" smtClean="0"/>
              <a:t>Two Components:</a:t>
            </a:r>
          </a:p>
          <a:p>
            <a:pPr algn="just"/>
            <a:r>
              <a:rPr lang="en-US" sz="2400" b="1" dirty="0" smtClean="0"/>
              <a:t>Public Improvement Program (PIP) </a:t>
            </a:r>
            <a:r>
              <a:rPr lang="en-US" sz="2400" dirty="0" smtClean="0"/>
              <a:t>includes all projects associated with General Fund departments including Fire, General Government,  Housing, Library, Parks, Police, </a:t>
            </a:r>
          </a:p>
          <a:p>
            <a:pPr algn="just">
              <a:buNone/>
            </a:pPr>
            <a:r>
              <a:rPr lang="en-US" sz="2400" dirty="0" smtClean="0"/>
              <a:t>	Public Health, Solid Waste, and PWE (Storm Drainage).</a:t>
            </a:r>
          </a:p>
          <a:p>
            <a:pPr algn="just"/>
            <a:r>
              <a:rPr lang="en-US" sz="2400" b="1" dirty="0" smtClean="0"/>
              <a:t>Enterprise Fund Program</a:t>
            </a:r>
            <a:r>
              <a:rPr lang="en-US" sz="2400" dirty="0" smtClean="0"/>
              <a:t> includes all projects associated with the City’s business-type entities including the Combined Utility System (CUS), Convention &amp; Entertainment (C&amp;E), and the Houston Airport System (HAS).</a:t>
            </a:r>
            <a:endParaRPr lang="en-US" sz="2400" b="1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8EF887-4AA1-44A4-803A-7E2B3A02AA67}" type="slidenum">
              <a:rPr lang="en-US" b="1" smtClean="0">
                <a:solidFill>
                  <a:schemeClr val="bg1"/>
                </a:solidFill>
              </a:rPr>
              <a:pPr/>
              <a:t>4</a:t>
            </a:fld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5" name="Rectangle 6"/>
          <p:cNvSpPr txBox="1">
            <a:spLocks noChangeArrowheads="1"/>
          </p:cNvSpPr>
          <p:nvPr/>
        </p:nvSpPr>
        <p:spPr>
          <a:xfrm>
            <a:off x="381000" y="533400"/>
            <a:ext cx="8458200" cy="7921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>
              <a:spcBef>
                <a:spcPct val="0"/>
              </a:spcBef>
            </a:pPr>
            <a:r>
              <a:rPr lang="en-US" sz="3200" dirty="0">
                <a:latin typeface="+mj-lt"/>
                <a:ea typeface="+mj-ea"/>
                <a:cs typeface="Arial" pitchFamily="34" charset="0"/>
              </a:rPr>
              <a:t>CIP Organization</a:t>
            </a:r>
            <a:endParaRPr kumimoji="0" lang="en-US" sz="3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Arial" pitchFamily="34" charset="0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 rot="5400000">
            <a:off x="6363494" y="951706"/>
            <a:ext cx="1447800" cy="1588"/>
          </a:xfrm>
          <a:prstGeom prst="line">
            <a:avLst/>
          </a:prstGeom>
          <a:ln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pic>
        <p:nvPicPr>
          <p:cNvPr id="7" name="Picture 2" descr="E:\WoRK\City of Houston\Seal_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463622" y="457200"/>
            <a:ext cx="994578" cy="9906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1"/>
            <a:ext cx="8229600" cy="4267199"/>
          </a:xfrm>
        </p:spPr>
        <p:txBody>
          <a:bodyPr>
            <a:normAutofit fontScale="77500" lnSpcReduction="20000"/>
          </a:bodyPr>
          <a:lstStyle/>
          <a:p>
            <a:r>
              <a:rPr lang="en-US" b="1" dirty="0" smtClean="0"/>
              <a:t>Public Improvement Program (PIP)</a:t>
            </a:r>
          </a:p>
          <a:p>
            <a:pPr lvl="1"/>
            <a:r>
              <a:rPr lang="en-US" dirty="0" smtClean="0"/>
              <a:t>General Fund supported debt (Public Improvement Bonds)</a:t>
            </a:r>
          </a:p>
          <a:p>
            <a:pPr lvl="1"/>
            <a:r>
              <a:rPr lang="en-US" dirty="0" smtClean="0"/>
              <a:t>Storm Drainage Dedicated Drainage &amp; Street Renewal Fund*</a:t>
            </a:r>
          </a:p>
          <a:p>
            <a:pPr lvl="1"/>
            <a:r>
              <a:rPr lang="en-US" dirty="0" smtClean="0"/>
              <a:t>Community Development Block Grants</a:t>
            </a:r>
          </a:p>
          <a:p>
            <a:pPr lvl="1"/>
            <a:r>
              <a:rPr lang="en-US" dirty="0" smtClean="0"/>
              <a:t>Tax Increment Reinvestment Zones (TIRZ)**</a:t>
            </a:r>
          </a:p>
          <a:p>
            <a:pPr lvl="1"/>
            <a:r>
              <a:rPr lang="en-US" dirty="0" smtClean="0"/>
              <a:t>Other governmental entities such as METRO and </a:t>
            </a:r>
            <a:r>
              <a:rPr lang="en-US" dirty="0" err="1" smtClean="0"/>
              <a:t>TxDOT</a:t>
            </a:r>
            <a:endParaRPr lang="en-US" dirty="0" smtClean="0"/>
          </a:p>
          <a:p>
            <a:pPr lvl="1"/>
            <a:r>
              <a:rPr lang="en-US" dirty="0" smtClean="0"/>
              <a:t>Other community donations, contributions and grants</a:t>
            </a:r>
          </a:p>
          <a:p>
            <a:r>
              <a:rPr lang="en-US" b="1" dirty="0" smtClean="0"/>
              <a:t>Enterprise Fund Program</a:t>
            </a:r>
          </a:p>
          <a:p>
            <a:pPr lvl="1"/>
            <a:r>
              <a:rPr lang="en-US" dirty="0" smtClean="0"/>
              <a:t>Revenues from water customers, airlines, parking fees, etc. may fund projects directly or support associated debt</a:t>
            </a:r>
          </a:p>
          <a:p>
            <a:pPr lvl="1"/>
            <a:r>
              <a:rPr lang="en-US" dirty="0" smtClean="0"/>
              <a:t>Other grants, etc.</a:t>
            </a:r>
          </a:p>
          <a:p>
            <a:pPr>
              <a:buNone/>
            </a:pPr>
            <a:r>
              <a:rPr lang="en-US" sz="1200" dirty="0" smtClean="0"/>
              <a:t>* “DDSRF” (Rebuild Houston)</a:t>
            </a:r>
          </a:p>
          <a:p>
            <a:pPr>
              <a:buNone/>
            </a:pPr>
            <a:r>
              <a:rPr lang="en-US" sz="1200" dirty="0" smtClean="0"/>
              <a:t>** Joint City/TIRZ projects only. Each TIRZ separately presents to Council their annual budget and 5-year CIP.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8EF887-4AA1-44A4-803A-7E2B3A02AA67}" type="slidenum">
              <a:rPr lang="en-US" b="1" smtClean="0">
                <a:solidFill>
                  <a:schemeClr val="bg1"/>
                </a:solidFill>
              </a:rPr>
              <a:pPr/>
              <a:t>5</a:t>
            </a:fld>
            <a:endParaRPr lang="en-US" b="1">
              <a:solidFill>
                <a:schemeClr val="bg1"/>
              </a:solidFill>
            </a:endParaRPr>
          </a:p>
        </p:txBody>
      </p:sp>
      <p:sp>
        <p:nvSpPr>
          <p:cNvPr id="5" name="Rectangle 6"/>
          <p:cNvSpPr txBox="1">
            <a:spLocks noChangeArrowheads="1"/>
          </p:cNvSpPr>
          <p:nvPr/>
        </p:nvSpPr>
        <p:spPr>
          <a:xfrm>
            <a:off x="381000" y="533400"/>
            <a:ext cx="8458200" cy="7921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>
              <a:spcBef>
                <a:spcPct val="0"/>
              </a:spcBef>
            </a:pPr>
            <a:r>
              <a:rPr lang="en-US" sz="3200" dirty="0" smtClean="0"/>
              <a:t>Funding Sources</a:t>
            </a:r>
            <a:endParaRPr kumimoji="0" lang="en-US" sz="3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Arial" pitchFamily="34" charset="0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 rot="5400000">
            <a:off x="6363494" y="951706"/>
            <a:ext cx="1447800" cy="1588"/>
          </a:xfrm>
          <a:prstGeom prst="line">
            <a:avLst/>
          </a:prstGeom>
          <a:ln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pic>
        <p:nvPicPr>
          <p:cNvPr id="7" name="Picture 2" descr="E:\WoRK\City of Houston\Seal_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463622" y="457200"/>
            <a:ext cx="994578" cy="9906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3886200"/>
          </a:xfrm>
        </p:spPr>
        <p:txBody>
          <a:bodyPr>
            <a:normAutofit fontScale="77500" lnSpcReduction="20000"/>
          </a:bodyPr>
          <a:lstStyle/>
          <a:p>
            <a:pPr algn="just"/>
            <a:r>
              <a:rPr lang="en-US" b="1" dirty="0" smtClean="0"/>
              <a:t>Economy </a:t>
            </a:r>
            <a:r>
              <a:rPr lang="en-US" dirty="0" smtClean="0"/>
              <a:t>– ad valorem tax revenues are pledged to pay the debt service on Public Improvement Bonds.</a:t>
            </a:r>
          </a:p>
          <a:p>
            <a:pPr lvl="1" algn="just"/>
            <a:r>
              <a:rPr lang="en-US" dirty="0" smtClean="0"/>
              <a:t>Each fall Council sets a Maintenance and Operations (M&amp;O) and an Interest &amp; Sinking Fund (I&amp;S) tax rate. The latter constitutes the annual transfer of funds from the General Fund to the Debt Service Fund. The I&amp;S rate for FY11 was $0.175388 out of the total tax rate of $0.63875 on each $100 of taxable value (27% of ad valorem tax revenues).</a:t>
            </a:r>
          </a:p>
          <a:p>
            <a:pPr lvl="1" algn="just"/>
            <a:r>
              <a:rPr lang="en-US" dirty="0" smtClean="0"/>
              <a:t>The Finance Department maintains a 20-yr debt model to manage the ongoing level of required debt service payments.</a:t>
            </a:r>
          </a:p>
          <a:p>
            <a:pPr algn="just"/>
            <a:r>
              <a:rPr lang="en-US" b="1" dirty="0" smtClean="0"/>
              <a:t>Budget</a:t>
            </a:r>
            <a:r>
              <a:rPr lang="en-US" dirty="0" smtClean="0"/>
              <a:t> – the impact of operation and maintenance expenses for new facilities on future operational budgets.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8EF887-4AA1-44A4-803A-7E2B3A02AA67}" type="slidenum">
              <a:rPr lang="en-US" b="1" smtClean="0">
                <a:solidFill>
                  <a:schemeClr val="bg1"/>
                </a:solidFill>
              </a:rPr>
              <a:pPr/>
              <a:t>6</a:t>
            </a:fld>
            <a:endParaRPr lang="en-US" b="1">
              <a:solidFill>
                <a:schemeClr val="bg1"/>
              </a:solidFill>
            </a:endParaRPr>
          </a:p>
        </p:txBody>
      </p:sp>
      <p:sp>
        <p:nvSpPr>
          <p:cNvPr id="5" name="Rectangle 6"/>
          <p:cNvSpPr txBox="1">
            <a:spLocks noChangeArrowheads="1"/>
          </p:cNvSpPr>
          <p:nvPr/>
        </p:nvSpPr>
        <p:spPr>
          <a:xfrm>
            <a:off x="381000" y="533400"/>
            <a:ext cx="8458200" cy="7921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>
              <a:spcBef>
                <a:spcPct val="0"/>
              </a:spcBef>
            </a:pPr>
            <a:r>
              <a:rPr lang="en-US" sz="3200" dirty="0" smtClean="0"/>
              <a:t>Financial Parameters-Constraints</a:t>
            </a:r>
            <a:endParaRPr kumimoji="0" lang="en-US" sz="3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Arial" pitchFamily="34" charset="0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 rot="5400000">
            <a:off x="6363494" y="951706"/>
            <a:ext cx="1447800" cy="1588"/>
          </a:xfrm>
          <a:prstGeom prst="line">
            <a:avLst/>
          </a:prstGeom>
          <a:ln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pic>
        <p:nvPicPr>
          <p:cNvPr id="7" name="Picture 2" descr="E:\WoRK\City of Houston\Seal_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463622" y="457200"/>
            <a:ext cx="994578" cy="9906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1524000"/>
          </a:xfrm>
        </p:spPr>
        <p:txBody>
          <a:bodyPr>
            <a:normAutofit fontScale="77500" lnSpcReduction="20000"/>
          </a:bodyPr>
          <a:lstStyle/>
          <a:p>
            <a:pPr algn="just"/>
            <a:r>
              <a:rPr lang="en-US" dirty="0" smtClean="0"/>
              <a:t>CIP projects total $1.062 billion from all funding sources. </a:t>
            </a:r>
          </a:p>
          <a:p>
            <a:pPr algn="just">
              <a:buNone/>
            </a:pPr>
            <a:r>
              <a:rPr lang="en-US" dirty="0" smtClean="0"/>
              <a:t>	-	Enterprise Programs total $662 million</a:t>
            </a:r>
          </a:p>
          <a:p>
            <a:pPr algn="just">
              <a:buNone/>
            </a:pPr>
            <a:r>
              <a:rPr lang="en-US" dirty="0" smtClean="0"/>
              <a:t>	-	Public Improvement Programs total $400 million</a:t>
            </a:r>
          </a:p>
          <a:p>
            <a:pPr lvl="2" algn="just"/>
            <a:r>
              <a:rPr lang="en-US" dirty="0" smtClean="0"/>
              <a:t>$74 million is Public Improvement Bonds (PIB)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8EF887-4AA1-44A4-803A-7E2B3A02AA67}" type="slidenum">
              <a:rPr lang="en-US" b="1" smtClean="0">
                <a:solidFill>
                  <a:schemeClr val="bg1"/>
                </a:solidFill>
              </a:rPr>
              <a:pPr/>
              <a:t>7</a:t>
            </a:fld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5" name="Rectangle 6"/>
          <p:cNvSpPr txBox="1">
            <a:spLocks noChangeArrowheads="1"/>
          </p:cNvSpPr>
          <p:nvPr/>
        </p:nvSpPr>
        <p:spPr>
          <a:xfrm>
            <a:off x="381000" y="533400"/>
            <a:ext cx="8458200" cy="7921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>
              <a:spcBef>
                <a:spcPct val="0"/>
              </a:spcBef>
            </a:pPr>
            <a:r>
              <a:rPr lang="en-US" sz="3200" dirty="0" smtClean="0"/>
              <a:t>CIP Appropriations – FY12</a:t>
            </a:r>
            <a:endParaRPr kumimoji="0" lang="en-US" sz="3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Arial" pitchFamily="34" charset="0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 rot="5400000">
            <a:off x="6363494" y="951706"/>
            <a:ext cx="1447800" cy="1588"/>
          </a:xfrm>
          <a:prstGeom prst="line">
            <a:avLst/>
          </a:prstGeom>
          <a:ln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pic>
        <p:nvPicPr>
          <p:cNvPr id="7" name="Picture 2" descr="E:\WoRK\City of Houston\Seal_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463622" y="457200"/>
            <a:ext cx="994578" cy="990600"/>
          </a:xfrm>
          <a:prstGeom prst="rect">
            <a:avLst/>
          </a:prstGeom>
          <a:noFill/>
        </p:spPr>
      </p:pic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1066800" y="3124200"/>
          <a:ext cx="6629401" cy="2682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19399"/>
                <a:gridCol w="1495965"/>
                <a:gridCol w="562874"/>
                <a:gridCol w="1188289"/>
                <a:gridCol w="562874"/>
              </a:tblGrid>
              <a:tr h="227013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FY11 Comparison ($ millions)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FY11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FY12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anchor="ctr"/>
                </a:tc>
              </a:tr>
              <a:tr h="227013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TOTAL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u="dbl" baseline="0" dirty="0" smtClean="0"/>
                        <a:t>$989</a:t>
                      </a:r>
                      <a:endParaRPr lang="en-US" sz="1600" u="dbl" baseline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600" u="dbl" baseline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u="dbl" baseline="0" dirty="0" smtClean="0"/>
                        <a:t>$1,062</a:t>
                      </a:r>
                      <a:endParaRPr lang="en-US" sz="1600" u="dbl" baseline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600" u="dbl" baseline="0" dirty="0"/>
                    </a:p>
                  </a:txBody>
                  <a:tcPr anchor="ctr"/>
                </a:tc>
              </a:tr>
              <a:tr h="243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Enterprise</a:t>
                      </a:r>
                      <a:r>
                        <a:rPr lang="en-US" sz="1600" baseline="0" dirty="0" smtClean="0"/>
                        <a:t> Funds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  616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62%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     662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62%</a:t>
                      </a:r>
                      <a:endParaRPr lang="en-US" sz="1600" dirty="0"/>
                    </a:p>
                  </a:txBody>
                  <a:tcPr anchor="ctr"/>
                </a:tc>
              </a:tr>
              <a:tr h="227013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PIP</a:t>
                      </a:r>
                      <a:endParaRPr lang="en-US" sz="1600" dirty="0"/>
                    </a:p>
                  </a:txBody>
                  <a:tcPr anchor="ctr">
                    <a:lnB w="762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u="none" baseline="0" dirty="0" smtClean="0"/>
                        <a:t>  373</a:t>
                      </a:r>
                      <a:endParaRPr lang="en-US" sz="1600" u="none" baseline="0" dirty="0"/>
                    </a:p>
                  </a:txBody>
                  <a:tcPr anchor="ctr">
                    <a:lnB w="762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u="none" baseline="0" dirty="0" smtClean="0"/>
                        <a:t>38%</a:t>
                      </a:r>
                      <a:endParaRPr lang="en-US" sz="1600" u="none" baseline="0" dirty="0"/>
                    </a:p>
                  </a:txBody>
                  <a:tcPr anchor="ctr">
                    <a:lnB w="762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u="none" baseline="0" dirty="0" smtClean="0"/>
                        <a:t>     400</a:t>
                      </a:r>
                      <a:endParaRPr lang="en-US" sz="1600" u="none" baseline="0" dirty="0"/>
                    </a:p>
                  </a:txBody>
                  <a:tcPr anchor="ctr">
                    <a:lnB w="762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u="none" baseline="0" dirty="0" smtClean="0"/>
                        <a:t>38%</a:t>
                      </a:r>
                      <a:endParaRPr lang="en-US" sz="1600" u="none" baseline="0" dirty="0"/>
                    </a:p>
                  </a:txBody>
                  <a:tcPr anchor="ctr">
                    <a:lnB w="762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7013">
                <a:tc>
                  <a:txBody>
                    <a:bodyPr/>
                    <a:lstStyle/>
                    <a:p>
                      <a:pPr lvl="1"/>
                      <a:r>
                        <a:rPr lang="en-US" sz="1600" dirty="0" smtClean="0"/>
                        <a:t>PIBs</a:t>
                      </a:r>
                      <a:endParaRPr lang="en-US" sz="1600" dirty="0"/>
                    </a:p>
                  </a:txBody>
                  <a:tcPr anchor="ctr">
                    <a:lnT w="762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    91</a:t>
                      </a:r>
                      <a:endParaRPr lang="en-US" sz="1600" dirty="0"/>
                    </a:p>
                  </a:txBody>
                  <a:tcPr anchor="ctr">
                    <a:lnT w="762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39%</a:t>
                      </a:r>
                      <a:endParaRPr lang="en-US" sz="1600" dirty="0"/>
                    </a:p>
                  </a:txBody>
                  <a:tcPr anchor="ctr">
                    <a:lnT w="762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       74</a:t>
                      </a:r>
                      <a:endParaRPr lang="en-US" sz="1600" dirty="0"/>
                    </a:p>
                  </a:txBody>
                  <a:tcPr anchor="ctr">
                    <a:lnT w="762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27%</a:t>
                      </a:r>
                      <a:endParaRPr lang="en-US" sz="1600" dirty="0"/>
                    </a:p>
                  </a:txBody>
                  <a:tcPr anchor="ctr">
                    <a:lnT w="762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227013">
                <a:tc>
                  <a:txBody>
                    <a:bodyPr/>
                    <a:lstStyle/>
                    <a:p>
                      <a:pPr lvl="1"/>
                      <a:r>
                        <a:rPr lang="en-US" sz="1600" dirty="0" smtClean="0"/>
                        <a:t>Storm Drainage PIBs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    56</a:t>
                      </a:r>
                      <a:endParaRPr lang="en-US" sz="1600" dirty="0"/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       35</a:t>
                      </a:r>
                      <a:endParaRPr lang="en-US" sz="1600" dirty="0"/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</a:tr>
              <a:tr h="274320">
                <a:tc>
                  <a:txBody>
                    <a:bodyPr/>
                    <a:lstStyle/>
                    <a:p>
                      <a:pPr lvl="1"/>
                      <a:r>
                        <a:rPr lang="en-US" sz="1600" dirty="0" smtClean="0"/>
                        <a:t>DDSRF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      0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  0%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       56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14%</a:t>
                      </a:r>
                      <a:endParaRPr lang="en-US" sz="1600" dirty="0"/>
                    </a:p>
                  </a:txBody>
                  <a:tcPr anchor="ctr"/>
                </a:tc>
              </a:tr>
              <a:tr h="227013">
                <a:tc>
                  <a:txBody>
                    <a:bodyPr/>
                    <a:lstStyle/>
                    <a:p>
                      <a:pPr lvl="1"/>
                      <a:r>
                        <a:rPr lang="en-US" sz="1600" dirty="0" smtClean="0"/>
                        <a:t>Other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 226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61%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     235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59%</a:t>
                      </a:r>
                      <a:endParaRPr lang="en-US" sz="1600" dirty="0"/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8EF887-4AA1-44A4-803A-7E2B3A02AA67}" type="slidenum">
              <a:rPr lang="en-US" b="1" smtClean="0">
                <a:solidFill>
                  <a:schemeClr val="bg1"/>
                </a:solidFill>
              </a:rPr>
              <a:pPr/>
              <a:t>8</a:t>
            </a:fld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5" name="Rectangle 6"/>
          <p:cNvSpPr txBox="1">
            <a:spLocks noChangeArrowheads="1"/>
          </p:cNvSpPr>
          <p:nvPr/>
        </p:nvSpPr>
        <p:spPr>
          <a:xfrm>
            <a:off x="381000" y="533400"/>
            <a:ext cx="8458200" cy="7921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>
              <a:spcBef>
                <a:spcPct val="0"/>
              </a:spcBef>
            </a:pPr>
            <a:r>
              <a:rPr lang="en-US" sz="3200" dirty="0" smtClean="0"/>
              <a:t>Appropriation Summary – All Funds</a:t>
            </a:r>
            <a:endParaRPr kumimoji="0" lang="en-US" sz="3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Arial" pitchFamily="34" charset="0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 rot="5400000">
            <a:off x="6363494" y="951706"/>
            <a:ext cx="1447800" cy="1588"/>
          </a:xfrm>
          <a:prstGeom prst="line">
            <a:avLst/>
          </a:prstGeom>
          <a:ln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pic>
        <p:nvPicPr>
          <p:cNvPr id="7" name="Picture 2" descr="E:\WoRK\City of Houston\Seal_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463622" y="457200"/>
            <a:ext cx="994578" cy="990600"/>
          </a:xfrm>
          <a:prstGeom prst="rect">
            <a:avLst/>
          </a:prstGeom>
          <a:noFill/>
        </p:spPr>
      </p:pic>
      <p:graphicFrame>
        <p:nvGraphicFramePr>
          <p:cNvPr id="9" name="Table 8"/>
          <p:cNvGraphicFramePr>
            <a:graphicFrameLocks noGrp="1"/>
          </p:cNvGraphicFramePr>
          <p:nvPr/>
        </p:nvGraphicFramePr>
        <p:xfrm>
          <a:off x="533400" y="1828793"/>
          <a:ext cx="7848603" cy="4001409"/>
        </p:xfrm>
        <a:graphic>
          <a:graphicData uri="http://schemas.openxmlformats.org/drawingml/2006/table">
            <a:tbl>
              <a:tblPr/>
              <a:tblGrid>
                <a:gridCol w="2022688"/>
                <a:gridCol w="868902"/>
                <a:gridCol w="740703"/>
                <a:gridCol w="683726"/>
                <a:gridCol w="683726"/>
                <a:gridCol w="683726"/>
                <a:gridCol w="683726"/>
                <a:gridCol w="740703"/>
                <a:gridCol w="740703"/>
              </a:tblGrid>
              <a:tr h="235377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Department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Est.2011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2012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2013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2014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2015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2016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2011-2016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Total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</a:tr>
              <a:tr h="235377">
                <a:tc gridSpan="9"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Enterprise Programs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35377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Aviation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111,478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270,024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214,139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106,137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27,400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256,223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873,923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985,401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5377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Conv. &amp; Ent.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2,935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5,285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6,593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4,980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5,185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6,820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28,863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31,798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5377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WasteWater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183,221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199,912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187,161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183,470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186,255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184,213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941,011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1,124,232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5377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Water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179,779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186,442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189,396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186,290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219,457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219,214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1,000,799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1,180,578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5377"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Total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477,413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661,663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597,289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480,877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438,297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666,470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2,844,596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3,322,009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</a:tr>
              <a:tr h="235377">
                <a:tc gridSpan="9"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Public Improvement Program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35377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Public Safety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12,382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12,954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52,083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36,175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39,000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25,070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165,282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177,664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5377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Gen. Improvement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14,177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29,613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10,079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9,870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10,075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10,925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70,562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84,739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5377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Housing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2,000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3,000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3,000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3,000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3,000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3,000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15,000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17,000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5377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Library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4,949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9,657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7,350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7,791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8,150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8,570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41,518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46,467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5377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Parks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23,007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13,127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19,075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13,512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11,200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10,225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67,139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90,146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5377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Storm Drainage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83,728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58,960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57,730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60,007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58,330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60,041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295,068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378,796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5377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Steet &amp; Traffic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155,728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273,249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164,142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155,923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176,656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126,845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896,815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1,052,543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5377"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Total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295,971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400,560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313,459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286,278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306,411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244,676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1,551,384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1,847,355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</a:tr>
              <a:tr h="235377"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Grand Total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773,384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1,062,223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910,748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767,155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744,708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911,146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4,395,980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5,169,364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</a:tr>
            </a:tbl>
          </a:graphicData>
        </a:graphic>
      </p:graphicFrame>
      <p:sp>
        <p:nvSpPr>
          <p:cNvPr id="10" name="Rectangle 3"/>
          <p:cNvSpPr txBox="1">
            <a:spLocks noChangeArrowheads="1"/>
          </p:cNvSpPr>
          <p:nvPr/>
        </p:nvSpPr>
        <p:spPr bwMode="auto">
          <a:xfrm>
            <a:off x="457200" y="1524000"/>
            <a:ext cx="82296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cs typeface="+mn-cs"/>
              </a:rPr>
              <a:t>($   Thousands)</a:t>
            </a:r>
          </a:p>
          <a:p>
            <a:pPr marL="342900" marR="0" lvl="0" indent="-342900" algn="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endParaRPr kumimoji="0" lang="en-US" sz="105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8EF887-4AA1-44A4-803A-7E2B3A02AA67}" type="slidenum">
              <a:rPr lang="en-US" b="1" smtClean="0">
                <a:solidFill>
                  <a:schemeClr val="bg1"/>
                </a:solidFill>
              </a:rPr>
              <a:pPr/>
              <a:t>9</a:t>
            </a:fld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5" name="Rectangle 6"/>
          <p:cNvSpPr txBox="1">
            <a:spLocks noChangeArrowheads="1"/>
          </p:cNvSpPr>
          <p:nvPr/>
        </p:nvSpPr>
        <p:spPr>
          <a:xfrm>
            <a:off x="381000" y="533400"/>
            <a:ext cx="8458200" cy="7921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>
              <a:spcBef>
                <a:spcPct val="0"/>
              </a:spcBef>
            </a:pPr>
            <a:r>
              <a:rPr lang="en-US" sz="3200" dirty="0" smtClean="0"/>
              <a:t>Appropriation Summary – All Funds</a:t>
            </a:r>
            <a:endParaRPr kumimoji="0" lang="en-US" sz="3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Arial" pitchFamily="34" charset="0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 rot="5400000">
            <a:off x="6363494" y="951706"/>
            <a:ext cx="1447800" cy="1588"/>
          </a:xfrm>
          <a:prstGeom prst="line">
            <a:avLst/>
          </a:prstGeom>
          <a:ln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pic>
        <p:nvPicPr>
          <p:cNvPr id="7" name="Picture 2" descr="E:\WoRK\City of Houston\Seal_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463622" y="457200"/>
            <a:ext cx="994578" cy="990600"/>
          </a:xfrm>
          <a:prstGeom prst="rect">
            <a:avLst/>
          </a:prstGeom>
          <a:noFill/>
        </p:spPr>
      </p:pic>
      <p:graphicFrame>
        <p:nvGraphicFramePr>
          <p:cNvPr id="11" name="Chart 10"/>
          <p:cNvGraphicFramePr/>
          <p:nvPr/>
        </p:nvGraphicFramePr>
        <p:xfrm>
          <a:off x="4419600" y="1371600"/>
          <a:ext cx="4724400" cy="4495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8" name="Chart 7"/>
          <p:cNvGraphicFramePr/>
          <p:nvPr/>
        </p:nvGraphicFramePr>
        <p:xfrm>
          <a:off x="1" y="1371600"/>
          <a:ext cx="4267199" cy="4343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1562</TotalTime>
  <Words>905</Words>
  <Application>Microsoft Office PowerPoint</Application>
  <PresentationFormat>On-screen Show (4:3)</PresentationFormat>
  <Paragraphs>438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Proposed Capital Improvement Plan FY2012-FY2016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e134907</dc:creator>
  <cp:lastModifiedBy>Sallie Alcorn</cp:lastModifiedBy>
  <cp:revision>157</cp:revision>
  <dcterms:created xsi:type="dcterms:W3CDTF">2011-06-01T20:02:04Z</dcterms:created>
  <dcterms:modified xsi:type="dcterms:W3CDTF">2011-06-06T21:24:00Z</dcterms:modified>
</cp:coreProperties>
</file>